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ink/ink20.xml" ContentType="application/inkml+xml"/>
  <Override PartName="/ppt/ink/ink21.xml" ContentType="application/inkml+xml"/>
  <Override PartName="/ppt/ink/ink2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0" r:id="rId1"/>
  </p:sldMasterIdLst>
  <p:notesMasterIdLst>
    <p:notesMasterId r:id="rId51"/>
  </p:notesMasterIdLst>
  <p:sldIdLst>
    <p:sldId id="256" r:id="rId2"/>
    <p:sldId id="257" r:id="rId3"/>
    <p:sldId id="260" r:id="rId4"/>
    <p:sldId id="266" r:id="rId5"/>
    <p:sldId id="267" r:id="rId6"/>
    <p:sldId id="279" r:id="rId7"/>
    <p:sldId id="280" r:id="rId8"/>
    <p:sldId id="913" r:id="rId9"/>
    <p:sldId id="914" r:id="rId10"/>
    <p:sldId id="856" r:id="rId11"/>
    <p:sldId id="393" r:id="rId12"/>
    <p:sldId id="269" r:id="rId13"/>
    <p:sldId id="270" r:id="rId14"/>
    <p:sldId id="274" r:id="rId15"/>
    <p:sldId id="275" r:id="rId16"/>
    <p:sldId id="276" r:id="rId17"/>
    <p:sldId id="271" r:id="rId18"/>
    <p:sldId id="272" r:id="rId19"/>
    <p:sldId id="283" r:id="rId20"/>
    <p:sldId id="284" r:id="rId21"/>
    <p:sldId id="286" r:id="rId22"/>
    <p:sldId id="285" r:id="rId23"/>
    <p:sldId id="281" r:id="rId24"/>
    <p:sldId id="282" r:id="rId25"/>
    <p:sldId id="824" r:id="rId26"/>
    <p:sldId id="906" r:id="rId27"/>
    <p:sldId id="909" r:id="rId28"/>
    <p:sldId id="910" r:id="rId29"/>
    <p:sldId id="911" r:id="rId30"/>
    <p:sldId id="912" r:id="rId31"/>
    <p:sldId id="373" r:id="rId32"/>
    <p:sldId id="259" r:id="rId33"/>
    <p:sldId id="915" r:id="rId34"/>
    <p:sldId id="869" r:id="rId35"/>
    <p:sldId id="898" r:id="rId36"/>
    <p:sldId id="889" r:id="rId37"/>
    <p:sldId id="890" r:id="rId38"/>
    <p:sldId id="893" r:id="rId39"/>
    <p:sldId id="871" r:id="rId40"/>
    <p:sldId id="262" r:id="rId41"/>
    <p:sldId id="872" r:id="rId42"/>
    <p:sldId id="261" r:id="rId43"/>
    <p:sldId id="873" r:id="rId44"/>
    <p:sldId id="263" r:id="rId45"/>
    <p:sldId id="874" r:id="rId46"/>
    <p:sldId id="916" r:id="rId47"/>
    <p:sldId id="868" r:id="rId48"/>
    <p:sldId id="917" r:id="rId49"/>
    <p:sldId id="918" r:id="rId50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745"/>
    <p:restoredTop sz="94626"/>
  </p:normalViewPr>
  <p:slideViewPr>
    <p:cSldViewPr snapToGrid="0">
      <p:cViewPr varScale="1">
        <p:scale>
          <a:sx n="121" d="100"/>
          <a:sy n="121" d="100"/>
        </p:scale>
        <p:origin x="22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ED780F0-D938-EC4E-8076-1327B2A1645C}" type="doc">
      <dgm:prSet loTypeId="urn:microsoft.com/office/officeart/2005/8/layout/cycle7" loCatId="" qsTypeId="urn:microsoft.com/office/officeart/2005/8/quickstyle/3d5" qsCatId="3D" csTypeId="urn:microsoft.com/office/officeart/2005/8/colors/colorful1" csCatId="colorful" phldr="1"/>
      <dgm:spPr/>
      <dgm:t>
        <a:bodyPr/>
        <a:lstStyle/>
        <a:p>
          <a:endParaRPr lang="it-IT"/>
        </a:p>
      </dgm:t>
    </dgm:pt>
    <dgm:pt modelId="{0E76D370-4E5F-D949-ACA9-52E3AC8E9253}">
      <dgm:prSet phldrT="[Testo]"/>
      <dgm:spPr/>
      <dgm:t>
        <a:bodyPr/>
        <a:lstStyle/>
        <a:p>
          <a:r>
            <a:rPr lang="it-IT" dirty="0"/>
            <a:t>Integrazione luoghi di cura</a:t>
          </a:r>
        </a:p>
      </dgm:t>
    </dgm:pt>
    <dgm:pt modelId="{C114ED49-61EC-BF43-B2A4-0953896B9DFD}" type="parTrans" cxnId="{C5EE5687-E1C7-0941-BE8F-344000AC0129}">
      <dgm:prSet/>
      <dgm:spPr/>
      <dgm:t>
        <a:bodyPr/>
        <a:lstStyle/>
        <a:p>
          <a:endParaRPr lang="it-IT"/>
        </a:p>
      </dgm:t>
    </dgm:pt>
    <dgm:pt modelId="{D4B420E7-84AA-0845-8E33-9257C72622D0}" type="sibTrans" cxnId="{C5EE5687-E1C7-0941-BE8F-344000AC0129}">
      <dgm:prSet/>
      <dgm:spPr/>
      <dgm:t>
        <a:bodyPr/>
        <a:lstStyle/>
        <a:p>
          <a:endParaRPr lang="it-IT"/>
        </a:p>
      </dgm:t>
    </dgm:pt>
    <dgm:pt modelId="{1AC03471-E883-CF4E-8D4B-27FB3B708236}">
      <dgm:prSet/>
      <dgm:spPr/>
      <dgm:t>
        <a:bodyPr/>
        <a:lstStyle/>
        <a:p>
          <a:r>
            <a:rPr lang="it-IT" dirty="0"/>
            <a:t>Continuità di cure ospedale-territorio</a:t>
          </a:r>
        </a:p>
      </dgm:t>
    </dgm:pt>
    <dgm:pt modelId="{BADD22BA-4038-8748-96B9-888C78413B54}" type="parTrans" cxnId="{74AEB272-E9AC-6340-BA3D-BFC9899B1CF5}">
      <dgm:prSet/>
      <dgm:spPr/>
      <dgm:t>
        <a:bodyPr/>
        <a:lstStyle/>
        <a:p>
          <a:endParaRPr lang="it-IT"/>
        </a:p>
      </dgm:t>
    </dgm:pt>
    <dgm:pt modelId="{A7A016C8-0B89-014C-B6C3-8E0BBE925F9D}" type="sibTrans" cxnId="{74AEB272-E9AC-6340-BA3D-BFC9899B1CF5}">
      <dgm:prSet/>
      <dgm:spPr/>
      <dgm:t>
        <a:bodyPr/>
        <a:lstStyle/>
        <a:p>
          <a:endParaRPr lang="it-IT"/>
        </a:p>
      </dgm:t>
    </dgm:pt>
    <dgm:pt modelId="{E26F7528-AF3E-2241-8F74-24EE9999BFA3}">
      <dgm:prSet phldrT="[Testo]" custT="1"/>
      <dgm:spPr/>
      <dgm:t>
        <a:bodyPr/>
        <a:lstStyle/>
        <a:p>
          <a:r>
            <a:rPr lang="it-IT" sz="1800" b="1" dirty="0">
              <a:solidFill>
                <a:schemeClr val="tx1"/>
              </a:solidFill>
            </a:rPr>
            <a:t>Centrali Operative Territoriali</a:t>
          </a:r>
        </a:p>
      </dgm:t>
    </dgm:pt>
    <dgm:pt modelId="{A7209CB9-1DB3-8945-8DE9-CA5FF87018E6}" type="parTrans" cxnId="{45E8E1C0-7BCC-ED46-B668-895B6C399453}">
      <dgm:prSet/>
      <dgm:spPr/>
      <dgm:t>
        <a:bodyPr/>
        <a:lstStyle/>
        <a:p>
          <a:endParaRPr lang="it-IT"/>
        </a:p>
      </dgm:t>
    </dgm:pt>
    <dgm:pt modelId="{F75C9BCB-44E7-AA43-80C4-B28AEBF08D8B}" type="sibTrans" cxnId="{45E8E1C0-7BCC-ED46-B668-895B6C399453}">
      <dgm:prSet/>
      <dgm:spPr/>
      <dgm:t>
        <a:bodyPr/>
        <a:lstStyle/>
        <a:p>
          <a:endParaRPr lang="it-IT"/>
        </a:p>
      </dgm:t>
    </dgm:pt>
    <dgm:pt modelId="{42CA29C7-779E-024F-BD51-F11CD1ED2468}">
      <dgm:prSet phldrT="[Testo]" custT="1"/>
      <dgm:spPr/>
      <dgm:t>
        <a:bodyPr/>
        <a:lstStyle/>
        <a:p>
          <a:r>
            <a:rPr lang="it-IT" sz="1800" b="1" dirty="0">
              <a:solidFill>
                <a:schemeClr val="tx1"/>
              </a:solidFill>
            </a:rPr>
            <a:t>Dimissioni Protette</a:t>
          </a:r>
        </a:p>
      </dgm:t>
    </dgm:pt>
    <dgm:pt modelId="{319696D1-0CAE-2649-8475-C577B74CFC64}" type="parTrans" cxnId="{A36A9B73-70AF-804F-BB04-0AB7B9DEEABC}">
      <dgm:prSet/>
      <dgm:spPr/>
      <dgm:t>
        <a:bodyPr/>
        <a:lstStyle/>
        <a:p>
          <a:endParaRPr lang="it-IT"/>
        </a:p>
      </dgm:t>
    </dgm:pt>
    <dgm:pt modelId="{EEB2DC46-1867-C24E-9C86-71B849CB0E50}" type="sibTrans" cxnId="{A36A9B73-70AF-804F-BB04-0AB7B9DEEABC}">
      <dgm:prSet/>
      <dgm:spPr/>
      <dgm:t>
        <a:bodyPr/>
        <a:lstStyle/>
        <a:p>
          <a:endParaRPr lang="it-IT"/>
        </a:p>
      </dgm:t>
    </dgm:pt>
    <dgm:pt modelId="{7AF1CB0C-1C2F-BF4E-A63C-42FCA606E920}" type="pres">
      <dgm:prSet presAssocID="{9ED780F0-D938-EC4E-8076-1327B2A1645C}" presName="Name0" presStyleCnt="0">
        <dgm:presLayoutVars>
          <dgm:dir/>
          <dgm:resizeHandles val="exact"/>
        </dgm:presLayoutVars>
      </dgm:prSet>
      <dgm:spPr/>
    </dgm:pt>
    <dgm:pt modelId="{7469CE7C-0812-D04C-8694-6419605F2991}" type="pres">
      <dgm:prSet presAssocID="{1AC03471-E883-CF4E-8D4B-27FB3B708236}" presName="node" presStyleLbl="node1" presStyleIdx="0" presStyleCnt="4">
        <dgm:presLayoutVars>
          <dgm:bulletEnabled val="1"/>
        </dgm:presLayoutVars>
      </dgm:prSet>
      <dgm:spPr/>
    </dgm:pt>
    <dgm:pt modelId="{E1505EEC-33B9-EA4F-8DE6-6621F35E6C4C}" type="pres">
      <dgm:prSet presAssocID="{A7A016C8-0B89-014C-B6C3-8E0BBE925F9D}" presName="sibTrans" presStyleLbl="sibTrans2D1" presStyleIdx="0" presStyleCnt="4"/>
      <dgm:spPr/>
    </dgm:pt>
    <dgm:pt modelId="{641DCD39-B882-EA4F-9012-E41CF3841199}" type="pres">
      <dgm:prSet presAssocID="{A7A016C8-0B89-014C-B6C3-8E0BBE925F9D}" presName="connectorText" presStyleLbl="sibTrans2D1" presStyleIdx="0" presStyleCnt="4"/>
      <dgm:spPr/>
    </dgm:pt>
    <dgm:pt modelId="{828AEA82-82A8-D343-8B59-6946FED2B76B}" type="pres">
      <dgm:prSet presAssocID="{0E76D370-4E5F-D949-ACA9-52E3AC8E9253}" presName="node" presStyleLbl="node1" presStyleIdx="1" presStyleCnt="4">
        <dgm:presLayoutVars>
          <dgm:bulletEnabled val="1"/>
        </dgm:presLayoutVars>
      </dgm:prSet>
      <dgm:spPr/>
    </dgm:pt>
    <dgm:pt modelId="{3626BEFF-E42D-5D46-8F6F-FC57747432CF}" type="pres">
      <dgm:prSet presAssocID="{D4B420E7-84AA-0845-8E33-9257C72622D0}" presName="sibTrans" presStyleLbl="sibTrans2D1" presStyleIdx="1" presStyleCnt="4"/>
      <dgm:spPr/>
    </dgm:pt>
    <dgm:pt modelId="{74B2E9D1-F653-154C-B8DA-F84156B4A786}" type="pres">
      <dgm:prSet presAssocID="{D4B420E7-84AA-0845-8E33-9257C72622D0}" presName="connectorText" presStyleLbl="sibTrans2D1" presStyleIdx="1" presStyleCnt="4"/>
      <dgm:spPr/>
    </dgm:pt>
    <dgm:pt modelId="{F067F36D-9888-3E4B-A9C0-5491E2303CDA}" type="pres">
      <dgm:prSet presAssocID="{E26F7528-AF3E-2241-8F74-24EE9999BFA3}" presName="node" presStyleLbl="node1" presStyleIdx="2" presStyleCnt="4">
        <dgm:presLayoutVars>
          <dgm:bulletEnabled val="1"/>
        </dgm:presLayoutVars>
      </dgm:prSet>
      <dgm:spPr/>
    </dgm:pt>
    <dgm:pt modelId="{BD8827FC-2F06-CE4A-951A-15CAB45FDD91}" type="pres">
      <dgm:prSet presAssocID="{F75C9BCB-44E7-AA43-80C4-B28AEBF08D8B}" presName="sibTrans" presStyleLbl="sibTrans2D1" presStyleIdx="2" presStyleCnt="4"/>
      <dgm:spPr/>
    </dgm:pt>
    <dgm:pt modelId="{8DD00A2D-C728-5649-96DC-1EAD7BB16B0B}" type="pres">
      <dgm:prSet presAssocID="{F75C9BCB-44E7-AA43-80C4-B28AEBF08D8B}" presName="connectorText" presStyleLbl="sibTrans2D1" presStyleIdx="2" presStyleCnt="4"/>
      <dgm:spPr/>
    </dgm:pt>
    <dgm:pt modelId="{AFDB6C08-A126-2D4E-A67A-35D0C9B81476}" type="pres">
      <dgm:prSet presAssocID="{42CA29C7-779E-024F-BD51-F11CD1ED2468}" presName="node" presStyleLbl="node1" presStyleIdx="3" presStyleCnt="4">
        <dgm:presLayoutVars>
          <dgm:bulletEnabled val="1"/>
        </dgm:presLayoutVars>
      </dgm:prSet>
      <dgm:spPr/>
    </dgm:pt>
    <dgm:pt modelId="{0F0C47EF-BEAE-4A42-99CF-B38F215F9612}" type="pres">
      <dgm:prSet presAssocID="{EEB2DC46-1867-C24E-9C86-71B849CB0E50}" presName="sibTrans" presStyleLbl="sibTrans2D1" presStyleIdx="3" presStyleCnt="4"/>
      <dgm:spPr/>
    </dgm:pt>
    <dgm:pt modelId="{24638649-2D9F-B946-B963-A1FF66F9665C}" type="pres">
      <dgm:prSet presAssocID="{EEB2DC46-1867-C24E-9C86-71B849CB0E50}" presName="connectorText" presStyleLbl="sibTrans2D1" presStyleIdx="3" presStyleCnt="4"/>
      <dgm:spPr/>
    </dgm:pt>
  </dgm:ptLst>
  <dgm:cxnLst>
    <dgm:cxn modelId="{99B98204-E21C-F341-8CCB-4A248C7FF73D}" type="presOf" srcId="{EEB2DC46-1867-C24E-9C86-71B849CB0E50}" destId="{0F0C47EF-BEAE-4A42-99CF-B38F215F9612}" srcOrd="0" destOrd="0" presId="urn:microsoft.com/office/officeart/2005/8/layout/cycle7"/>
    <dgm:cxn modelId="{A088CF15-7F9D-4B49-B2D4-3F17D3665332}" type="presOf" srcId="{9ED780F0-D938-EC4E-8076-1327B2A1645C}" destId="{7AF1CB0C-1C2F-BF4E-A63C-42FCA606E920}" srcOrd="0" destOrd="0" presId="urn:microsoft.com/office/officeart/2005/8/layout/cycle7"/>
    <dgm:cxn modelId="{753E6018-AFCD-5E48-8D2E-63DBE23D5962}" type="presOf" srcId="{D4B420E7-84AA-0845-8E33-9257C72622D0}" destId="{3626BEFF-E42D-5D46-8F6F-FC57747432CF}" srcOrd="0" destOrd="0" presId="urn:microsoft.com/office/officeart/2005/8/layout/cycle7"/>
    <dgm:cxn modelId="{5E6C7828-91E8-6E40-9CC2-85B4EF9350F0}" type="presOf" srcId="{A7A016C8-0B89-014C-B6C3-8E0BBE925F9D}" destId="{E1505EEC-33B9-EA4F-8DE6-6621F35E6C4C}" srcOrd="0" destOrd="0" presId="urn:microsoft.com/office/officeart/2005/8/layout/cycle7"/>
    <dgm:cxn modelId="{D0EF4D44-C069-F64C-9659-A2C67C3C20BB}" type="presOf" srcId="{EEB2DC46-1867-C24E-9C86-71B849CB0E50}" destId="{24638649-2D9F-B946-B963-A1FF66F9665C}" srcOrd="1" destOrd="0" presId="urn:microsoft.com/office/officeart/2005/8/layout/cycle7"/>
    <dgm:cxn modelId="{EBF25A4C-9B95-5D49-A734-4A1196D63F99}" type="presOf" srcId="{42CA29C7-779E-024F-BD51-F11CD1ED2468}" destId="{AFDB6C08-A126-2D4E-A67A-35D0C9B81476}" srcOrd="0" destOrd="0" presId="urn:microsoft.com/office/officeart/2005/8/layout/cycle7"/>
    <dgm:cxn modelId="{D047034D-EEFE-0A4D-9CDE-348AC3D7DAAA}" type="presOf" srcId="{D4B420E7-84AA-0845-8E33-9257C72622D0}" destId="{74B2E9D1-F653-154C-B8DA-F84156B4A786}" srcOrd="1" destOrd="0" presId="urn:microsoft.com/office/officeart/2005/8/layout/cycle7"/>
    <dgm:cxn modelId="{1838104D-10AC-044F-9489-34DACA6A183B}" type="presOf" srcId="{1AC03471-E883-CF4E-8D4B-27FB3B708236}" destId="{7469CE7C-0812-D04C-8694-6419605F2991}" srcOrd="0" destOrd="0" presId="urn:microsoft.com/office/officeart/2005/8/layout/cycle7"/>
    <dgm:cxn modelId="{62AC9665-9EAF-5147-A7FF-B8B74305C3A6}" type="presOf" srcId="{0E76D370-4E5F-D949-ACA9-52E3AC8E9253}" destId="{828AEA82-82A8-D343-8B59-6946FED2B76B}" srcOrd="0" destOrd="0" presId="urn:microsoft.com/office/officeart/2005/8/layout/cycle7"/>
    <dgm:cxn modelId="{74AEB272-E9AC-6340-BA3D-BFC9899B1CF5}" srcId="{9ED780F0-D938-EC4E-8076-1327B2A1645C}" destId="{1AC03471-E883-CF4E-8D4B-27FB3B708236}" srcOrd="0" destOrd="0" parTransId="{BADD22BA-4038-8748-96B9-888C78413B54}" sibTransId="{A7A016C8-0B89-014C-B6C3-8E0BBE925F9D}"/>
    <dgm:cxn modelId="{A36A9B73-70AF-804F-BB04-0AB7B9DEEABC}" srcId="{9ED780F0-D938-EC4E-8076-1327B2A1645C}" destId="{42CA29C7-779E-024F-BD51-F11CD1ED2468}" srcOrd="3" destOrd="0" parTransId="{319696D1-0CAE-2649-8475-C577B74CFC64}" sibTransId="{EEB2DC46-1867-C24E-9C86-71B849CB0E50}"/>
    <dgm:cxn modelId="{1B97037D-32BA-6D41-B9DF-4AACA31F3321}" type="presOf" srcId="{E26F7528-AF3E-2241-8F74-24EE9999BFA3}" destId="{F067F36D-9888-3E4B-A9C0-5491E2303CDA}" srcOrd="0" destOrd="0" presId="urn:microsoft.com/office/officeart/2005/8/layout/cycle7"/>
    <dgm:cxn modelId="{C5EE5687-E1C7-0941-BE8F-344000AC0129}" srcId="{9ED780F0-D938-EC4E-8076-1327B2A1645C}" destId="{0E76D370-4E5F-D949-ACA9-52E3AC8E9253}" srcOrd="1" destOrd="0" parTransId="{C114ED49-61EC-BF43-B2A4-0953896B9DFD}" sibTransId="{D4B420E7-84AA-0845-8E33-9257C72622D0}"/>
    <dgm:cxn modelId="{A515428D-8FD6-0D48-A920-C4CB638BB198}" type="presOf" srcId="{F75C9BCB-44E7-AA43-80C4-B28AEBF08D8B}" destId="{8DD00A2D-C728-5649-96DC-1EAD7BB16B0B}" srcOrd="1" destOrd="0" presId="urn:microsoft.com/office/officeart/2005/8/layout/cycle7"/>
    <dgm:cxn modelId="{31FFD3AB-A76E-F945-BD9A-0AC0E547B187}" type="presOf" srcId="{A7A016C8-0B89-014C-B6C3-8E0BBE925F9D}" destId="{641DCD39-B882-EA4F-9012-E41CF3841199}" srcOrd="1" destOrd="0" presId="urn:microsoft.com/office/officeart/2005/8/layout/cycle7"/>
    <dgm:cxn modelId="{45E8E1C0-7BCC-ED46-B668-895B6C399453}" srcId="{9ED780F0-D938-EC4E-8076-1327B2A1645C}" destId="{E26F7528-AF3E-2241-8F74-24EE9999BFA3}" srcOrd="2" destOrd="0" parTransId="{A7209CB9-1DB3-8945-8DE9-CA5FF87018E6}" sibTransId="{F75C9BCB-44E7-AA43-80C4-B28AEBF08D8B}"/>
    <dgm:cxn modelId="{709E63F1-0D56-9443-86D3-CC82E85D9498}" type="presOf" srcId="{F75C9BCB-44E7-AA43-80C4-B28AEBF08D8B}" destId="{BD8827FC-2F06-CE4A-951A-15CAB45FDD91}" srcOrd="0" destOrd="0" presId="urn:microsoft.com/office/officeart/2005/8/layout/cycle7"/>
    <dgm:cxn modelId="{23E1DCA0-E24C-AC4D-89AE-A54381FC58FC}" type="presParOf" srcId="{7AF1CB0C-1C2F-BF4E-A63C-42FCA606E920}" destId="{7469CE7C-0812-D04C-8694-6419605F2991}" srcOrd="0" destOrd="0" presId="urn:microsoft.com/office/officeart/2005/8/layout/cycle7"/>
    <dgm:cxn modelId="{AC3B39EC-8449-EB46-8AC9-DD067368EDC6}" type="presParOf" srcId="{7AF1CB0C-1C2F-BF4E-A63C-42FCA606E920}" destId="{E1505EEC-33B9-EA4F-8DE6-6621F35E6C4C}" srcOrd="1" destOrd="0" presId="urn:microsoft.com/office/officeart/2005/8/layout/cycle7"/>
    <dgm:cxn modelId="{47D83374-1CC0-6B46-92B9-1FF62D50D57B}" type="presParOf" srcId="{E1505EEC-33B9-EA4F-8DE6-6621F35E6C4C}" destId="{641DCD39-B882-EA4F-9012-E41CF3841199}" srcOrd="0" destOrd="0" presId="urn:microsoft.com/office/officeart/2005/8/layout/cycle7"/>
    <dgm:cxn modelId="{2A8D6D1C-DF25-6E45-9676-4DB0D4DDFD20}" type="presParOf" srcId="{7AF1CB0C-1C2F-BF4E-A63C-42FCA606E920}" destId="{828AEA82-82A8-D343-8B59-6946FED2B76B}" srcOrd="2" destOrd="0" presId="urn:microsoft.com/office/officeart/2005/8/layout/cycle7"/>
    <dgm:cxn modelId="{C2BC6FAD-E86C-AE47-8DFC-BB4CF64EAC9A}" type="presParOf" srcId="{7AF1CB0C-1C2F-BF4E-A63C-42FCA606E920}" destId="{3626BEFF-E42D-5D46-8F6F-FC57747432CF}" srcOrd="3" destOrd="0" presId="urn:microsoft.com/office/officeart/2005/8/layout/cycle7"/>
    <dgm:cxn modelId="{B59FF78A-C4E9-EE4E-90A5-1B14A598E079}" type="presParOf" srcId="{3626BEFF-E42D-5D46-8F6F-FC57747432CF}" destId="{74B2E9D1-F653-154C-B8DA-F84156B4A786}" srcOrd="0" destOrd="0" presId="urn:microsoft.com/office/officeart/2005/8/layout/cycle7"/>
    <dgm:cxn modelId="{BF08C1E2-092D-F243-8E25-D72B94641634}" type="presParOf" srcId="{7AF1CB0C-1C2F-BF4E-A63C-42FCA606E920}" destId="{F067F36D-9888-3E4B-A9C0-5491E2303CDA}" srcOrd="4" destOrd="0" presId="urn:microsoft.com/office/officeart/2005/8/layout/cycle7"/>
    <dgm:cxn modelId="{AAB8223F-8A32-374D-95C9-3F94D74311A4}" type="presParOf" srcId="{7AF1CB0C-1C2F-BF4E-A63C-42FCA606E920}" destId="{BD8827FC-2F06-CE4A-951A-15CAB45FDD91}" srcOrd="5" destOrd="0" presId="urn:microsoft.com/office/officeart/2005/8/layout/cycle7"/>
    <dgm:cxn modelId="{357F5920-C3D1-7B45-B1D2-76AE9562E024}" type="presParOf" srcId="{BD8827FC-2F06-CE4A-951A-15CAB45FDD91}" destId="{8DD00A2D-C728-5649-96DC-1EAD7BB16B0B}" srcOrd="0" destOrd="0" presId="urn:microsoft.com/office/officeart/2005/8/layout/cycle7"/>
    <dgm:cxn modelId="{3EF1C75D-3E43-ED40-A65A-FA50534E46A0}" type="presParOf" srcId="{7AF1CB0C-1C2F-BF4E-A63C-42FCA606E920}" destId="{AFDB6C08-A126-2D4E-A67A-35D0C9B81476}" srcOrd="6" destOrd="0" presId="urn:microsoft.com/office/officeart/2005/8/layout/cycle7"/>
    <dgm:cxn modelId="{B77C6E60-6EE1-D643-A382-2726FC1E57CB}" type="presParOf" srcId="{7AF1CB0C-1C2F-BF4E-A63C-42FCA606E920}" destId="{0F0C47EF-BEAE-4A42-99CF-B38F215F9612}" srcOrd="7" destOrd="0" presId="urn:microsoft.com/office/officeart/2005/8/layout/cycle7"/>
    <dgm:cxn modelId="{6E5CE9A1-83DF-D342-B4F4-D356F59384E2}" type="presParOf" srcId="{0F0C47EF-BEAE-4A42-99CF-B38F215F9612}" destId="{24638649-2D9F-B946-B963-A1FF66F9665C}" srcOrd="0" destOrd="0" presId="urn:microsoft.com/office/officeart/2005/8/layout/cycle7"/>
  </dgm:cxnLst>
  <dgm:bg>
    <a:solidFill>
      <a:schemeClr val="accent1">
        <a:lumMod val="20000"/>
        <a:lumOff val="80000"/>
      </a:schemeClr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69CE7C-0812-D04C-8694-6419605F2991}">
      <dsp:nvSpPr>
        <dsp:cNvPr id="0" name=""/>
        <dsp:cNvSpPr/>
      </dsp:nvSpPr>
      <dsp:spPr>
        <a:xfrm>
          <a:off x="2121239" y="1243"/>
          <a:ext cx="1379388" cy="68969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300" kern="1200" dirty="0"/>
            <a:t>Continuità di cure ospedale-territorio</a:t>
          </a:r>
        </a:p>
      </dsp:txBody>
      <dsp:txXfrm>
        <a:off x="2141439" y="21443"/>
        <a:ext cx="1338988" cy="649294"/>
      </dsp:txXfrm>
    </dsp:sp>
    <dsp:sp modelId="{E1505EEC-33B9-EA4F-8DE6-6621F35E6C4C}">
      <dsp:nvSpPr>
        <dsp:cNvPr id="0" name=""/>
        <dsp:cNvSpPr/>
      </dsp:nvSpPr>
      <dsp:spPr>
        <a:xfrm rot="2700000">
          <a:off x="3114056" y="887849"/>
          <a:ext cx="718664" cy="241393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p3d z="-52400" extrusionH="1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1000" kern="1200"/>
        </a:p>
      </dsp:txBody>
      <dsp:txXfrm>
        <a:off x="3186474" y="936128"/>
        <a:ext cx="573828" cy="144835"/>
      </dsp:txXfrm>
    </dsp:sp>
    <dsp:sp modelId="{828AEA82-82A8-D343-8B59-6946FED2B76B}">
      <dsp:nvSpPr>
        <dsp:cNvPr id="0" name=""/>
        <dsp:cNvSpPr/>
      </dsp:nvSpPr>
      <dsp:spPr>
        <a:xfrm>
          <a:off x="3446150" y="1326153"/>
          <a:ext cx="1379388" cy="68969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300" kern="1200" dirty="0"/>
            <a:t>Integrazione luoghi di cura</a:t>
          </a:r>
        </a:p>
      </dsp:txBody>
      <dsp:txXfrm>
        <a:off x="3466350" y="1346353"/>
        <a:ext cx="1338988" cy="649294"/>
      </dsp:txXfrm>
    </dsp:sp>
    <dsp:sp modelId="{3626BEFF-E42D-5D46-8F6F-FC57747432CF}">
      <dsp:nvSpPr>
        <dsp:cNvPr id="0" name=""/>
        <dsp:cNvSpPr/>
      </dsp:nvSpPr>
      <dsp:spPr>
        <a:xfrm rot="8100000">
          <a:off x="3114056" y="2212759"/>
          <a:ext cx="718664" cy="241393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p3d z="-52400" extrusionH="1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1000" kern="1200"/>
        </a:p>
      </dsp:txBody>
      <dsp:txXfrm rot="10800000">
        <a:off x="3186474" y="2261038"/>
        <a:ext cx="573828" cy="144835"/>
      </dsp:txXfrm>
    </dsp:sp>
    <dsp:sp modelId="{F067F36D-9888-3E4B-A9C0-5491E2303CDA}">
      <dsp:nvSpPr>
        <dsp:cNvPr id="0" name=""/>
        <dsp:cNvSpPr/>
      </dsp:nvSpPr>
      <dsp:spPr>
        <a:xfrm>
          <a:off x="2121239" y="2651064"/>
          <a:ext cx="1379388" cy="689694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b="1" kern="1200" dirty="0">
              <a:solidFill>
                <a:schemeClr val="tx1"/>
              </a:solidFill>
            </a:rPr>
            <a:t>Centrali Operative Territoriali</a:t>
          </a:r>
        </a:p>
      </dsp:txBody>
      <dsp:txXfrm>
        <a:off x="2141439" y="2671264"/>
        <a:ext cx="1338988" cy="649294"/>
      </dsp:txXfrm>
    </dsp:sp>
    <dsp:sp modelId="{BD8827FC-2F06-CE4A-951A-15CAB45FDD91}">
      <dsp:nvSpPr>
        <dsp:cNvPr id="0" name=""/>
        <dsp:cNvSpPr/>
      </dsp:nvSpPr>
      <dsp:spPr>
        <a:xfrm rot="13500000">
          <a:off x="1789146" y="2212759"/>
          <a:ext cx="718664" cy="241393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p3d z="-52400" extrusionH="1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1000" kern="1200"/>
        </a:p>
      </dsp:txBody>
      <dsp:txXfrm rot="10800000">
        <a:off x="1861564" y="2261038"/>
        <a:ext cx="573828" cy="144835"/>
      </dsp:txXfrm>
    </dsp:sp>
    <dsp:sp modelId="{AFDB6C08-A126-2D4E-A67A-35D0C9B81476}">
      <dsp:nvSpPr>
        <dsp:cNvPr id="0" name=""/>
        <dsp:cNvSpPr/>
      </dsp:nvSpPr>
      <dsp:spPr>
        <a:xfrm>
          <a:off x="796328" y="1326153"/>
          <a:ext cx="1379388" cy="689694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b="1" kern="1200" dirty="0">
              <a:solidFill>
                <a:schemeClr val="tx1"/>
              </a:solidFill>
            </a:rPr>
            <a:t>Dimissioni Protette</a:t>
          </a:r>
        </a:p>
      </dsp:txBody>
      <dsp:txXfrm>
        <a:off x="816528" y="1346353"/>
        <a:ext cx="1338988" cy="649294"/>
      </dsp:txXfrm>
    </dsp:sp>
    <dsp:sp modelId="{0F0C47EF-BEAE-4A42-99CF-B38F215F9612}">
      <dsp:nvSpPr>
        <dsp:cNvPr id="0" name=""/>
        <dsp:cNvSpPr/>
      </dsp:nvSpPr>
      <dsp:spPr>
        <a:xfrm rot="18900000">
          <a:off x="1789146" y="887849"/>
          <a:ext cx="718664" cy="241393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p3d z="-52400" extrusionH="1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1000" kern="1200"/>
        </a:p>
      </dsp:txBody>
      <dsp:txXfrm>
        <a:off x="1861564" y="936128"/>
        <a:ext cx="573828" cy="14483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05T17:30:15.056"/>
    </inkml:context>
    <inkml:brush xml:id="br0">
      <inkml:brushProperty name="width" value="0.1" units="cm"/>
      <inkml:brushProperty name="height" value="0.1" units="cm"/>
      <inkml:brushProperty name="color" value="#DA0C07"/>
      <inkml:brushProperty name="inkEffects" value="lava"/>
      <inkml:brushProperty name="anchorX" value="0"/>
      <inkml:brushProperty name="anchorY" value="0"/>
      <inkml:brushProperty name="scaleFactor" value="0.5"/>
    </inkml:brush>
  </inkml:definitions>
  <inkml:trace contextRef="#ctx0" brushRef="#br0">1 1 24575,'0'20'0,"1"-5"0,0 8 0,1-9 0,0-1 0,0-1 0,-1 0 0,0-2 0,0-2 0,0 0 0,0-2 0,0-2 0,-1-2 0,6-1 0,6-3 0,15 0 0,12-2 0,10-1 0,6-1 0,-3 0 0,-7 1 0,-13 1 0,-14 2 0,-11 1 0,-3 1 0,9 0 0,13 1 0,14-1 0,13 0 0,5 1 0,-2 0 0,-7 0 0,-9 0 0,-8 0 0,-5 0 0,-5 1 0,-2 0 0,-2 0 0,1 1 0,3 0 0,4 0 0,1 0 0,11 0 0,2-1 0,1 1 0,-2-1 0,-13-1 0,-4 2 0,0-1 0,4-1 0,4 1 0,2-1 0,3 0 0,2 1 0,0 0 0,0 0 0,-4 0 0,-5-1 0,-4-1 0,-3 1 0,1 0 0,4 0 0,7 0 0,6 0 0,2 0 0,2-1 0,1 2 0,0-1 0,1 2 0,0 1 0,1 0 0,5 1 0,10 1 0,14-1 0,10-1 0,0-2 0,-6 0 0,-10-1 0,-8 0 0,-8 2 0,-8 0 0,-9 0 0,-7 0 0,-6-1 0,-1 0 0,-1-2 0,4 1 0,3-2 0,3 1 0,1 0 0,2-1 0,2 2 0,3 0 0,-2 1 0,3 0 0,2 0 0,4 0 0,3-1 0,1 0 0,7-1 0,9-1 0,6 1 0,1-1 0,-5 1 0,-6 0 0,-7 2 0,-9-1 0,-11 1 0,-12-1 0,-7 1 0,-3-1 0,0 0 0,4 0 0,6 0 0,7-1 0,11 1 0,10-1 0,6 0 0,2 0 0,-5-1 0,-7 0 0,-7 1 0,-6 0 0,-6 1 0,-4 0 0,-3 0 0,1 1 0,4-1 0,3 1 0,-1 1 0,-2 0 0,0 1 0,9 0 0,20-1 0,27-1 0,-28-3 0,2 0 0,7-2 0,2 0 0,1-1 0,0-1 0,-3 0 0,-2-1 0,-9 0 0,-3 0 0,25-3 0,-27 3 0,-23 4 0,-10 2 0,-4 0 0,-2 1 0,2 0 0,0 0 0,0 1 0,0-1 0,2 1 0,4 1 0,13 1 0,19 3 0,21 0 0,17 0 0,14-3 0,-48-2 0,0-2 0,0 0 0,-1 0 0,43-1 0,-20-1 0,-23 1 0,-23 2 0,-16 0 0,-7 0 0,-3 0 0,1-1 0,1 0 0,4 2 0,7 1 0,11 3 0,10 3 0,7 0 0,3-1 0,0-1 0,1-2 0,1 0 0,1 1 0,6 0 0,5 0 0,3-2 0,0-1 0,-3-2 0,-2-1 0,6 1 0,11-1 0,9 3 0,8 0 0,-2 0 0,-12-2 0,-13-1 0,-16-2 0,-11-2 0,6-2 0,6-3 0,5-1 0,2-1 0,-8 2 0,-4 1 0,-4 3 0,-4 2 0,-3 3 0,-1 1 0,-1 1 0,-7 1 0,-6-1 0,-8-1 0,-5 0 0,-3 0 0,-1-1 0,5 3 0,11 4 0,15 4 0,16 4 0,13 0 0,6 0 0,-5-3 0,-11-2 0,-18-4 0,-18-4 0,-10-7 0,-8-6 0,1 2 0,-1-1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05T17:30:19.907"/>
    </inkml:context>
    <inkml:brush xml:id="br0">
      <inkml:brushProperty name="width" value="0.1" units="cm"/>
      <inkml:brushProperty name="height" value="0.1" units="cm"/>
      <inkml:brushProperty name="color" value="#DA0C07"/>
      <inkml:brushProperty name="inkEffects" value="lava"/>
      <inkml:brushProperty name="anchorX" value="-34258.875"/>
      <inkml:brushProperty name="anchorY" value="-10571.27637"/>
      <inkml:brushProperty name="scaleFactor" value="0.5"/>
    </inkml:brush>
  </inkml:definitions>
  <inkml:trace contextRef="#ctx0" brushRef="#br0">1 0 24575,'19'6'0,"10"0"0,22 1 0,21 0 0,10-1 0,2 1 0,-12 0 0,-16-1 0,-15-2 0,-8-1 0,-1-1 0,2-2 0,0 1 0,-4-1 0,-4 0 0,-4 0 0,-2 0 0,-3 0 0,-2 0 0,3 0 0,6 1 0,8 0 0,5 0 0,-1 0 0,-6-1 0,-6 1 0,-6-1 0,0 1 0,3-1 0,5 0 0,9-1 0,3 1 0,4-1 0,-3 1 0,-9 0 0,-5 1 0,-6 0 0,-1 1 0,0 0 0,-1-1 0,1 1 0,1-2 0,5 1 0,3 1 0,7 0 0,6 0 0,6 0 0,4-1 0,0 1 0,-2-1 0,-6 1 0,-8 0 0,-5 0 0,-2-1 0,3 1 0,3-1 0,3 0 0,2 1 0,5 0 0,6 1 0,7 0 0,6 0 0,-1 0 0,-4-1 0,-5 0 0,-3-1 0,1 1 0,-1 0 0,-1 2 0,-6 0 0,-5 1 0,-5-2 0,-4-1 0,-1 0 0,-1 0 0,2 0 0,2 1 0,3 0 0,3 1 0,7-2 0,12 0 0,13 0 0,11 0 0,2 0 0,-6 0 0,-10 0 0,-10-1 0,-9 1 0,-6 1 0,-1 0 0,2-1 0,3-1 0,3-2 0,1-1 0,-2-1 0,-4-1 0,-4 1 0,-1 2 0,6 0 0,15 1 0,18 2 0,15-1 0,5 0 0,-2-2 0,-10-2 0,-12-2 0,-17-1 0,-20 1 0,-17 2 0,-8 0 0,3 2 0,20 0 0,35-2 0,-15 2 0,4-1 0,13-1 0,2 0 0,0 0 0,-2 0-3392,-11-1 0,-7 0 3392,14-2 0,-40 3 0,-20 1 0,-6 1 0,0 1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05T17:30:41.397"/>
    </inkml:context>
    <inkml:brush xml:id="br0">
      <inkml:brushProperty name="width" value="0.1" units="cm"/>
      <inkml:brushProperty name="height" value="0.6" units="cm"/>
      <inkml:brushProperty name="color" value="#CC0066"/>
      <inkml:brushProperty name="inkEffects" value="pencil"/>
    </inkml:brush>
  </inkml:definitions>
  <inkml:trace contextRef="#ctx0" brushRef="#br0">0 0 16383,'33'3'0,"20"0"0,28 1 0,-29-2 0,2 0 0,4 1 0,1-1 0,-2 1 0,-2 0 0,42 3 0,-19 0 0,-17-1 0,-8 0 0,-1 0 0,7-1 0,3-1 0,-10-1 0,-13-1 0,-13 1 0,-6 0 0,3-1 0,0 0 0,5 0 0,3 0 0,4 0 0,0-1 0,0 1 0,1-1 0,5 1 0,4-1 0,4 2 0,0 1 0,-2 2 0,-6 1 0,-5-1 0,-3-2 0,-1-1 0,1-1 0,-2 0 0,0-1 0,0 0 0,2 0 0,3 0 0,4 0 0,6 0 0,10 0 0,7 0 0,7 0 0,-1 0 0,-3 0 0,-1 0 0,-2 0 0,7 0 0,1 0 0,3 0 0,2 1 0,-4 0 0,-7 0 0,-11 1 0,-9-1 0,-6 0 0,-3-1 0,-4 0 0,-2 0 0,-1 1 0,2-1 0,3 1 0,1 1 0,1-1 0,0 1 0,-1-1 0,-2 0 0,-1 1 0,-3 0 0,-1 0 0,2 2 0,5 0 0,12 2 0,18 1 0,17 1 0,2-1 0,10 0 0,-3-1 0,-12 0 0,-5-1 0,-25-1 0,-12-1 0,-11 0 0,-10-1 0,-6-1 0,-5 0 0,-1 0 0,2 1 0,5 0 0,8 0 0,9 1 0,14 1 0,17 0 0,14 2 0,13 1 0,3-1 0,-7 1 0,-13-2 0,-12-1 0,-9-1 0,-5-1 0,-2 1 0,-2-1 0,1-1 0,-1 1 0,0 0 0,-3 1 0,0 1 0,-1 2 0,2 1 0,0 0 0,2-1 0,3-1 0,4-1 0,4-1 0,3-1 0,0 1 0,0 0 0,1 1 0,2-1 0,3 1 0,6-1 0,6 2 0,5 2 0,3 1 0,2 0 0,4 0 0,10-1 0,-45-4 0,1-1 0,1 1 0,-1-2 0,49 2 0,-9-1 0,-5 1 0,-10 0 0,-14 0 0,-11-1 0,-10 0 0,-5 0 0,-1 0 0,-1-1 0,4 0 0,1-1 0,5 0 0,5 1 0,9 1 0,10 1 0,12 1 0,11 0 0,6 0 0,1-1 0,2-1 0,-2 1 0,1 0 0,0-1 0,-2-1 0,-3 0 0,-11-1 0,-16 0 0,-22 0 0,-17 0 0,-14 0 0,-4 0 0,4 0 0,6 0 0,6 0 0,-4 0 0,-9-1 0,-5-3 0,-7-5 0,1 4 0,-3-2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05T17:30:45.598"/>
    </inkml:context>
    <inkml:brush xml:id="br0">
      <inkml:brushProperty name="width" value="0.1" units="cm"/>
      <inkml:brushProperty name="height" value="0.6" units="cm"/>
      <inkml:brushProperty name="color" value="#CC0066"/>
      <inkml:brushProperty name="inkEffects" value="pencil"/>
    </inkml:brush>
  </inkml:definitions>
  <inkml:trace contextRef="#ctx0" brushRef="#br0">0 0 16383,'37'12'0,"53"7"0,-6-5 0,13 1 0,-28-6 0,5 0 0,4-1 0,2 1 0,-4-2 0,4 0 0,2 0 0,1 0 0,1-1 0,7 1 0,1-1 0,2-1 0,1 1 0,0-1 0,-10 0 0,1-1 0,0 0 0,1-1 0,0 1 0,-1 0 0,-1-1 0,0 0 0,-1 0 0,1 0 0,-2 0 0,0-1 0,10 2 0,0-2 0,-2 1 0,-1 0 0,-2 0 0,9 1 0,-1-1 0,-3 1 0,-6 0 0,1 1 0,-4 0 0,-8 0 0,3 0 0,-10 1 0,7 2 0,-36-3 0,-13-3 0,5 0 0,17-1 0,36 0 0,-27-1 0,5 0 0,13 1 0,4-1 0,9 0 0,3 0 0,-3 1 0,0-1 0,-5 0 0,-4 1 0,-13 0 0,-4 0 0,26 2 0,-32 2 0,-23-1 0,-11-1 0,-6-1 0,-4-1 0,0 0 0,4 0 0,8 0 0,9 0 0,9-1 0,7-1 0,7-1 0,6-1 0,2 0 0,-9 2 0,-20 0 0,-24 0 0,-15-1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05T17:33:53.272"/>
    </inkml:context>
    <inkml:brush xml:id="br0">
      <inkml:brushProperty name="width" value="0.05" units="cm"/>
      <inkml:brushProperty name="height" value="0.05" units="cm"/>
      <inkml:brushProperty name="color" value="#DA0C07"/>
      <inkml:brushProperty name="inkEffects" value="lava"/>
      <inkml:brushProperty name="anchorX" value="0"/>
      <inkml:brushProperty name="anchorY" value="0"/>
      <inkml:brushProperty name="scaleFactor" value="0.5"/>
    </inkml:brush>
  </inkml:definitions>
  <inkml:trace contextRef="#ctx0" brushRef="#br0">1 1 24575,'9'6'0,"8"2"0,14 5 0,18 2 0,9-1 0,31 0 0,-33-7 0,3-2 0,8 1 0,2-1 0,6-1 0,0 0 0,-10-1 0,-1 0 0,-10-2 0,-4 1 0,25 0 0,-27 1 0,-22-1 0,-13 0 0,-4 0 0,4 2 0,9 2 0,12 1 0,8 0 0,1-2 0,-7-2 0,-9-2 0,-9-1 0,-3 1 0,8 0 0,11 1 0,8 0 0,7 0 0,14 0 0,10 1 0,9 0 0,5 2 0,-3 0 0,-5 0 0,-5 0 0,-8 0 0,-10 1 0,-5 0 0,-2 1 0,5 0 0,4 1 0,0-1 0,-1-1 0,-3-2 0,0-1 0,3 0 0,-6 0 0,-10-1 0,-10 0 0,-7 0 0,2 0 0,10 1 0,11-1 0,11 0 0,3-2 0,7-2 0,8 0 0,6 0 0,2 0 0,-5 1 0,-9 0 0,-13 1 0,-11 1 0,-12 0 0,-8 1 0,-6-1 0,-3 2 0,2-1 0,5 2 0,11 1 0,13 0 0,17 1 0,22 0 0,-33-3 0,3-1 0,8 0 0,2 0 0,6-1 0,2 1 0,2 0 0,2 0 0,1 1 0,1 2 0,0 0 0,0 2 0,-2-1 0,-3 2 0,-4-1 0,-1 1 0,-7 0 0,-1 0 0,-7-1 0,-3 0 0,41 5 0,-10-2 0,-12-4 0,-13-2-6784,-15-2 6784,-20-1 0,-6 1 0,7 2 0,19 4 0,24 0 0,17-1 0,12-1 3392,-44-4 0,3 0-3392,5 1 0,1 0 0,9 0 0,3 0 0,6-1 0,2 1 0,2-2 0,0 0 0,-8-1 0,-2-1 0,-14-1 0,-4-1 0,26-1 0,-24 2 0,-15 2 0,-12 1 0,-13 1 0,-2 0 0,14 3 0,26 2 0,31 2 0,-33-5 0,1 0 0,3-1 0,-2 0 0,44 0 0,-30-2 0,-31-1 0,-22 0 0,-13 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05T17:33:58.740"/>
    </inkml:context>
    <inkml:brush xml:id="br0">
      <inkml:brushProperty name="width" value="0.05" units="cm"/>
      <inkml:brushProperty name="height" value="0.05" units="cm"/>
      <inkml:brushProperty name="color" value="#DA0C07"/>
      <inkml:brushProperty name="inkEffects" value="lava"/>
      <inkml:brushProperty name="anchorX" value="-26277.30859"/>
      <inkml:brushProperty name="anchorY" value="-16986.64844"/>
      <inkml:brushProperty name="scaleFactor" value="0.5"/>
    </inkml:brush>
  </inkml:definitions>
  <inkml:trace contextRef="#ctx0" brushRef="#br0">0 0 24575,'30'4'0,"20"1"0,26 2 0,21 2 0,-45-5 0,1 1 0,0 0 0,0 0 0,-2 0 0,0 0 0,-1 0 0,0 0 0,46 5 0,-1 0 0,-5 0 0,-11 1 0,-12-1 0,-5-1 0,3 0 0,10 0 0,8 0 0,-3 0 0,-10-3 0,-20-3 0,-21-2 0,-12 0 0,1-1 0,14 0 0,24 0 0,21 0 0,10 0 0,-1 0 0,-7 0 0,-7 1 0,2 1 0,11 1 0,-35-2 0,1 1 0,5-1 0,0-1 0,-1 1 0,-3-1 0,34 0 0,-27 0 0,-25 0 0,-17-1 0,-7 1 0,-2 1 0,4-1 0,6 1 0,11 1 0,13-1 0,13 1 0,10-1 0,3 0 0,0-1 0,-7 0 0,-11-1 0,-14 0 0,-15 0 0,-10 0 0,1 2 0,16 1 0,22 1 0,22 1 0,9 0 0,-7-1 0,-14 0 0,-17-1 0,-3 1 0,8 0 0,14 1 0,10-1 0,3-1 0,-6-1 0,-13-1 0,-14 1 0,-11 2 0,-2 0 0,6 1 0,10 0 0,5-1 0,3 0 0,2 0 0,3 3 0,1 1 0,-4 1 0,-15-1 0,-15-2 0,-13-1 0,0 1 0,3 0 0,3 2 0,-1-1 0,-7-1 0,-5-3 0,-3-1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05T17:34:00.925"/>
    </inkml:context>
    <inkml:brush xml:id="br0">
      <inkml:brushProperty name="width" value="0.05" units="cm"/>
      <inkml:brushProperty name="height" value="0.05" units="cm"/>
      <inkml:brushProperty name="color" value="#DA0C07"/>
      <inkml:brushProperty name="inkEffects" value="lava"/>
      <inkml:brushProperty name="anchorX" value="-49369.54688"/>
      <inkml:brushProperty name="anchorY" value="-34598.94141"/>
      <inkml:brushProperty name="scaleFactor" value="0.5"/>
    </inkml:brush>
  </inkml:definitions>
  <inkml:trace contextRef="#ctx0" brushRef="#br0">0 3 24575,'34'-1'0,"37"0"0,-13 1 0,8 0 0,21 1 0,6 1 0,-25-2 0,3 1 0,-2 0 0,0 0 0,-1-1 0,-2 1 0,22 0 0,-5-1 0,-17 1 0,-4-1 0,26 2 0,-24 1 0,-19 2 0,-11 0 0,-10-1 0,-6-1 0,-5 0 0,4 0 0,5 1 0,7 1 0,5 0 0,1-2 0,6-1 0,6-1 0,9-1 0,2 0 0,-10 0 0,-16 0 0,-18 0 0,-11 0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05T17:34:13.428"/>
    </inkml:context>
    <inkml:brush xml:id="br0">
      <inkml:brushProperty name="width" value="0.05" units="cm"/>
      <inkml:brushProperty name="height" value="0.05" units="cm"/>
      <inkml:brushProperty name="color" value="#DA0C07"/>
      <inkml:brushProperty name="inkEffects" value="lava"/>
      <inkml:brushProperty name="anchorX" value="-74763.73438"/>
      <inkml:brushProperty name="anchorY" value="-52465.16406"/>
      <inkml:brushProperty name="scaleFactor" value="0.5"/>
    </inkml:brush>
  </inkml:definitions>
  <inkml:trace contextRef="#ctx0" brushRef="#br0">1 0 24575,'39'9'0,"25"4"0,-15-3 0,5 0 0,17 2 0,6 0 0,11-1 0,3 0 0,-22-3 0,1-1 0,1 0 0,1 0 0,1 0 0,-1 0 0,-3 0 0,-1-1 0,-1 0 0,22 3 0,-3 0 0,-12 0 0,-4 1 0,-9-2 0,-2 2 0,-4-1 0,0 1 0,0-1 0,1 0 0,1 0 0,1-2 0,3 1 0,1-1 0,2-1 0,0 0 0,3-1 0,0 0 0,1 0 0,-1 0 0,-1-1 0,-2 0 0,-4-1 0,-2 1 0,-4 0 0,-1 1 0,45 5 0,-11 1 0,-14-3 0,-22-2 0,-19-4 0,-12-2 0,-3 0 0,5-1 0,4-1 0,-1 1 0,-6 0 0,4 1 0,59 3 0,-5 0 0,11 1 0,-10-2 0,6 1 0,2-1-403,12 1 1,3-1 0,-1-1 402,-3 1 0,-2-2 0,-2 0 0,-10 0 0,-2 0 0,-4 0 0,14-1 0,-8 1 0,-27-1 0,-8 1 0,0 0 0,-34 0 0,-12 0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05T17:32:44.517"/>
    </inkml:context>
    <inkml:brush xml:id="br0">
      <inkml:brushProperty name="width" value="0.1" units="cm"/>
      <inkml:brushProperty name="height" value="0.1" units="cm"/>
      <inkml:brushProperty name="color" value="#DA0C07"/>
      <inkml:brushProperty name="inkEffects" value="lava"/>
      <inkml:brushProperty name="anchorX" value="0"/>
      <inkml:brushProperty name="anchorY" value="0"/>
      <inkml:brushProperty name="scaleFactor" value="0.5"/>
    </inkml:brush>
  </inkml:definitions>
  <inkml:trace contextRef="#ctx0" brushRef="#br0">0 1 24575,'19'4'0,"13"3"0,17 3 0,13 3 0,1-1 0,-14-4 0,-15-3 0,-13-3 0,-5 0 0,4 1 0,4-1 0,4 1 0,2-2 0,-2 1 0,-4-1 0,-3 1 0,4 1 0,6 1 0,7 0 0,7 1 0,2-1 0,-1 0 0,-2-1 0,-5 0 0,-2 0 0,0 0 0,4 0 0,6 1 0,6-1 0,2 1 0,-2-1 0,-5-1 0,-7 0 0,-7 0 0,-5 0 0,-2 1 0,4-1 0,8 1 0,12 1 0,13-1 0,12 1 0,8-1 0,5 1 0,0 1 0,-9 3 0,-12 0 0,-13 0 0,-10-1 0,-1-1 0,0-1 0,0-2 0,1-1 0,-1-1 0,-1 0 0,0 2 0,2 1 0,5 1 0,7 1 0,6 0 0,5 0 0,1-2 0,-2 1 0,1-1 0,2 1 0,2 0 0,0 2 0,-5 1 0,-3 3 0,5 2 0,8 0 0,1-1 0,17 0 0,-44-6 0,0-1 0,0 1 0,2-2 0,2 1 0,1-2 0,44 1 0,-48-3 0,2-1 0,3 0 0,2-1 0,3 0 0,-1 0 0,1 0 0,-1 1 0,-1-1 0,-2 1 0,-3 0 0,0 1 0,-4 0 0,-1 0 0,36 1 0,-22 0 0,-24 0 0,-19-1 0,-11 0 0,7 2 0,24 1 0,25 2 0,14-1 0,-7-1 0,-26-3 0,-23-1 0,-15-1 0,-8 0 0,-1 1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05T17:32:47.536"/>
    </inkml:context>
    <inkml:brush xml:id="br0">
      <inkml:brushProperty name="width" value="0.1" units="cm"/>
      <inkml:brushProperty name="height" value="0.1" units="cm"/>
      <inkml:brushProperty name="color" value="#DA0C07"/>
      <inkml:brushProperty name="inkEffects" value="lava"/>
      <inkml:brushProperty name="anchorX" value="-24056.18164"/>
      <inkml:brushProperty name="anchorY" value="-14671.65723"/>
      <inkml:brushProperty name="scaleFactor" value="0.5"/>
    </inkml:brush>
  </inkml:definitions>
  <inkml:trace contextRef="#ctx0" brushRef="#br0">1 1 24575,'43'12'0,"26"0"0,-18-6 0,4-1 0,9-1 0,3-1 0,7-2 0,-1 0 0,-4-2 0,-4 0 0,33-1 0,-36-1 0,-37 2 0,-12 2 0,6 0 0,17 2 0,23-2 0,20 0 0,11-3 0,-8-2 0,-20 0 0,-25 1 0,-20 2 0,4 4 0,15 4 0,13 4 0,2 0 0,-11-1 0,-15-3 0,-11-3 0,-6-1 0,-3-3 0,-4 0 0,1-1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05T17:32:58.872"/>
    </inkml:context>
    <inkml:brush xml:id="br0">
      <inkml:brushProperty name="width" value="0.1" units="cm"/>
      <inkml:brushProperty name="height" value="0.1" units="cm"/>
      <inkml:brushProperty name="color" value="#DA0C07"/>
      <inkml:brushProperty name="inkEffects" value="lava"/>
      <inkml:brushProperty name="anchorX" value="-50690.25781"/>
      <inkml:brushProperty name="anchorY" value="-29391.06641"/>
      <inkml:brushProperty name="scaleFactor" value="0.5"/>
    </inkml:brush>
  </inkml:definitions>
  <inkml:trace contextRef="#ctx0" brushRef="#br0">0 8 24575,'20'-1'0,"13"0"0,20-1 0,15 0 0,3 1 0,-9 0 0,-12 1 0,-10 1 0,-1 1 0,3 1 0,4 2 0,-1-1 0,-8 1 0,-7-1 0,-6-1 0,-3 0 0,-2 0 0,-2-2 0,-1 0 0,0 0 0,-1 1 0,7 1 0,10 2 0,12 3 0,12 0 0,5-1 0,0 0 0,-2-2 0,-8-1 0,-5-1 0,-1-1 0,0 0 0,2 0 0,0 0 0,-1 1 0,1 0 0,-1 0 0,0 1 0,5 1 0,4 2 0,7 2 0,6 1 0,2 0 0,-3-1 0,-11-3 0,-18-2 0,-17-2 0,-5-2 0,6 0 0,7 0 0,6 0 0,-2-1 0,-3 1 0,-6 0 0,-8 0 0,-6 0 0,5 2 0,7-1 0,2 1 0,-3 0 0,-12-1 0,-6-1 0,-3 0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05T17:33:08.975"/>
    </inkml:context>
    <inkml:brush xml:id="br0">
      <inkml:brushProperty name="width" value="0.1" units="cm"/>
      <inkml:brushProperty name="height" value="0.1" units="cm"/>
      <inkml:brushProperty name="color" value="#DA0C07"/>
      <inkml:brushProperty name="inkEffects" value="lava"/>
      <inkml:brushProperty name="anchorX" value="-69074.75"/>
      <inkml:brushProperty name="anchorY" value="-44723.02344"/>
      <inkml:brushProperty name="scaleFactor" value="0.5"/>
    </inkml:brush>
  </inkml:definitions>
  <inkml:trace contextRef="#ctx0" brushRef="#br0">1 0 24575,'35'4'0,"11"0"0,14 1 0,15-1 0,9-1 0,2 0 0,0 0 0,-2 1 0,0-1 0,6-1 0,3 0 0,4 0 0,-3-1 0,-8 1 0,-11 0 0,-13 1 0,-5 1 0,-6 1 0,12 2 0,9 0 0,6 1 0,6 0 0,-11-3 0,-3 0 0,0-1 0,-3 1 0,-1 1 0,0 1 0,5 1 0,10-1 0,9 1 0,3-1 0,-5-1 0,5 1 0,-4 1 0,-6-1 0,-8 0 0,-18-2 0,-10-1 0,-6 0 0,-5-1 0,0-1 0,1 0 0,6 1 0,7 1 0,8 2 0,9 0 0,11 0 0,10 0 0,10 0 0,-47-3 0,1 1 0,1-1 0,-1 1 0,2-1 0,-1 0 0,0 0 0,0 0 0,-2 0 0,-1 0 0,42 4 0,-12 2 0,-10 0 0,-8 0 0,-9-2 0,-6-1 0,-2 0 0,2 0 0,4-1 0,6-1 0,6 1 0,4-1 0,-3 0 0,0-1 0,-3 1 0,-1 0 0,-1 2 0,2 1 0,11 1 0,12-2 0,11-1 0,-44-3 0,2 0 0,1 0 0,2 0 0,2 1 0,1 0 0,1 1 0,1 0 0,-1 0 0,1 0 0,0 0 0,1 0 0,2 0 0,1 0 0,1 0 0,1 0 0,0 0 0,1 0 0,0-1 0,0 1 0,-2-2 0,0 1 0,-3 0 0,-1-1 0,-5 1 0,-1 0 0,43 3 0,-13 0 0,-7 1 0,-7 0 0,-3 0 0,0-2 0,0-3 0,0 0 0,0-1 0,-1 1 0,-4 2 0,-4-1 0,-4 2 0,2 0 0,2 2 0,3 1 0,2 1 0,1 1 0,-2 0 0,-4-2 0,-1-3 0,0-2 0,7 0 0,4 0 0,9 3 0,12 1 0,-42-3 0,2 0 0,1 0 0,1 0 0,1 0 0,0-1 0,2 1 0,-1 0 0,2-1 0,-1 1 0,-4-1 0,0 1 0,0 0 0,1 1 0,1 1 0,1 0 0,4 2 0,1 1 0,6 0 0,1 0 0,-1 0 0,-1 1 0,1-2 0,0 0 0,-5 0 0,-2-1 0,39 4 0,-30-4 0,-28-2 0,-8 0 0,3 1 0,12 2 0,14 2 0,13 1 0,2-2 0,-15-1 0,-23-4 0,-18-2 0,-8-1 0,3 0 0,4 1 0,-1-2 0,0 1 0,0 1 0,7 1 0,6 0 0,3 0 0,-3 0 0,-11-2 0,-10-2 0,-5-3 0,-4 2 0,1-2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05T17:33:13.710"/>
    </inkml:context>
    <inkml:brush xml:id="br0">
      <inkml:brushProperty name="width" value="0.1" units="cm"/>
      <inkml:brushProperty name="height" value="0.1" units="cm"/>
      <inkml:brushProperty name="color" value="#DA0C07"/>
      <inkml:brushProperty name="inkEffects" value="lava"/>
      <inkml:brushProperty name="anchorX" value="-98264.67188"/>
      <inkml:brushProperty name="anchorY" value="-62975.07813"/>
      <inkml:brushProperty name="scaleFactor" value="0.5"/>
    </inkml:brush>
  </inkml:definitions>
  <inkml:trace contextRef="#ctx0" brushRef="#br0">86 1 24575,'-3'16'0,"1"1"0,-1-1 0,0 1 0,0 0 0,1-3 0,1-3 0,0-3 0,1-3 0,-1 0 0,0 2 0,-1 2 0,1 5 0,1 2 0,0 2 0,-1 4 0,-1 4 0,-3 5 0,-3 5 0,-2 3 0,-1-2 0,0-3 0,3-10 0,3-8 0,3-6 0,2-1 0,1 3 0,1 3 0,1 0 0,-1 0 0,1 0 0,-1-4 0,-1-3 0,1-1 0,-1 1 0,2 2 0,-1 3 0,2 1 0,-2 1 0,0-2 0,0-4 0,-1-3 0,-1-4 0,0-1 0,1 6 0,0 0 0,1 5 0,0-1 0,0-2 0,0-3 0,-2-4 0,0-1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05T17:33:17.711"/>
    </inkml:context>
    <inkml:brush xml:id="br0">
      <inkml:brushProperty name="width" value="0.1" units="cm"/>
      <inkml:brushProperty name="height" value="0.1" units="cm"/>
      <inkml:brushProperty name="color" value="#DA0C07"/>
      <inkml:brushProperty name="inkEffects" value="lava"/>
      <inkml:brushProperty name="anchorX" value="-114306.92188"/>
      <inkml:brushProperty name="anchorY" value="-74614.14063"/>
      <inkml:brushProperty name="scaleFactor" value="0.5"/>
    </inkml:brush>
  </inkml:definitions>
  <inkml:trace contextRef="#ctx0" brushRef="#br0">1 0 24575,'28'4'0,"9"-1"0,12-1 0,15 0 0,15 2 0,10 0 0,8 0 0,-45-2 0,0 0 0,-1-1 0,0 0 0,42 2 0,-14 0 0,-17 0 0,-11 1 0,-1-1 0,8 0 0,13 1 0,11 0 0,5 0 0,-7 1 0,-16-1 0,-18-1 0,-15-1 0,-4-1 0,5 2 0,10 1 0,17 1 0,24 2 0,-31-3 0,3-1 0,4 1 0,1-1 0,-1 0 0,-1 0 0,-3 0 0,-2 0 0,46 2 0,-7 1 0,-5-1 0,2 0 0,8 0 0,-40-3 0,1 0 0,6 0 0,0 0 0,2-1 0,-1 0 0,-2 0 0,-2 1 0,-6-1 0,-2 1 0,38 3 0,-15 1 0,-10-1 0,-7-1 0,-6-1 0,-12 0 0,-13-1 0,-11 0 0,-3 0 0,7 2 0,16 1 0,26 4 0,23-1 0,-34-3 0,2-1 0,4-1 0,1 0 0,-1-1 0,-1 0 0,-2-1 0,-1 0 0,33-2 0,-11 0 0,-11-1 0,-10 1 0,-6 0 0,-14 1 0,-11 0 0,-7 1 0,-4 1 0,-4 0 0,2 1 0,1-1 0,1 0 0,2 1 0,9 1 0,18 3 0,21 2 0,9-1 0,-5-1 0,-21-3 0,-19-1 0,-5 1 0,-3 2 0,0-1 0,-3-2 0,5-3 0,3 1 0,-1-1 0,-8 2 0,-12 2 0,-4 0 0,0 2 0,-1 2 0,1 2 0,-1 0 0,1 0 0,0-3 0,0-1 0,1 0 0,1 2 0,0 3 0,0 0 0,0-2 0,0-4 0,-1-4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05T17:34:28.049"/>
    </inkml:context>
    <inkml:brush xml:id="br0">
      <inkml:brushProperty name="width" value="0.05" units="cm"/>
      <inkml:brushProperty name="height" value="0.05" units="cm"/>
      <inkml:brushProperty name="color" value="#DA0C07"/>
      <inkml:brushProperty name="inkEffects" value="lava"/>
      <inkml:brushProperty name="anchorX" value="0"/>
      <inkml:brushProperty name="anchorY" value="0"/>
      <inkml:brushProperty name="scaleFactor" value="0.5"/>
    </inkml:brush>
  </inkml:definitions>
  <inkml:trace contextRef="#ctx0" brushRef="#br0">1 0 24575,'14'4'0,"15"0"0,25 3 0,31 4 0,-26-4 0,5 2 0,13 1 0,5 1 0,9 1 0,2 1 0,-27-4 0,1 0 0,1 0 0,-1 0 0,1 0 0,0 1 0,31 4 0,-2 1 0,-4-1 0,-3 0 0,-9 0 0,-4-2 0,-11-2 0,-5-1 0,34 2 0,-30-7 0,-19-3 0,-8-1 0,2 0 0,2 1 0,0-1 0,-2 0 0,-5 0 0,3 0 0,7 2 0,10 0 0,10 2 0,9 0 0,-2-1 0,-11-2 0,-20-1 0,-20 0 0,-14-1 0,0-1 0,2-2 0,6-1 0,8 0 0,8 1 0,5 1 0,-4 2 0,-9 1 0,-12 0 0,-8 0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05T17:34:30.617"/>
    </inkml:context>
    <inkml:brush xml:id="br0">
      <inkml:brushProperty name="width" value="0.05" units="cm"/>
      <inkml:brushProperty name="height" value="0.05" units="cm"/>
      <inkml:brushProperty name="color" value="#DA0C07"/>
      <inkml:brushProperty name="inkEffects" value="lava"/>
      <inkml:brushProperty name="anchorX" value="-25187.08203"/>
      <inkml:brushProperty name="anchorY" value="-14187.50684"/>
      <inkml:brushProperty name="scaleFactor" value="0.5"/>
    </inkml:brush>
  </inkml:definitions>
  <inkml:trace contextRef="#ctx0" brushRef="#br0">0 1 24575,'32'2'0,"14"2"0,31 5 0,-22-3 0,6 1 0,9 0 0,2 0 0,1 0 0,-3 0 0,-13-3 0,-5 0 0,9 1 0,-39-4 0,-18 0 0,-4-1 0,0 0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05T17:34:32.134"/>
    </inkml:context>
    <inkml:brush xml:id="br0">
      <inkml:brushProperty name="width" value="0.05" units="cm"/>
      <inkml:brushProperty name="height" value="0.05" units="cm"/>
      <inkml:brushProperty name="color" value="#DA0C07"/>
      <inkml:brushProperty name="inkEffects" value="lava"/>
      <inkml:brushProperty name="anchorX" value="-47929.40625"/>
      <inkml:brushProperty name="anchorY" value="-29748"/>
      <inkml:brushProperty name="scaleFactor" value="0.5"/>
    </inkml:brush>
  </inkml:definitions>
  <inkml:trace contextRef="#ctx0" brushRef="#br0">1 0 24575,'53'0'0,"-5"0"0,8 1 0,38 0 0,12 0-773,-20 0 0,6 0 1,-1 0 772,5 0 0,0 0 0,-4 0 247,-14 0 0,-3 0 1,-7 0-248,-2 0 0,-12-1 0,-9 1 0,-39-1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05T17:34:39.270"/>
    </inkml:context>
    <inkml:brush xml:id="br0">
      <inkml:brushProperty name="width" value="0.05" units="cm"/>
      <inkml:brushProperty name="height" value="0.05" units="cm"/>
      <inkml:brushProperty name="color" value="#DA0C07"/>
      <inkml:brushProperty name="inkEffects" value="lava"/>
      <inkml:brushProperty name="anchorX" value="-77104.49219"/>
      <inkml:brushProperty name="anchorY" value="-45638.83594"/>
      <inkml:brushProperty name="scaleFactor" value="0.5"/>
    </inkml:brush>
  </inkml:definitions>
  <inkml:trace contextRef="#ctx0" brushRef="#br0">1 1 24575,'10'0'0,"7"-1"0,8 2 0,15 1 0,25 3 0,31 1 0,-33-3 0,4 2 0,4-1 0,-1 1 0,-2 1 0,-1 0 0,-6 0 0,-1 1 0,-4-1 0,-2 0 0,-3 0 0,0 0 0,2-1 0,3 0 0,4 0 0,2-1 0,6-1 0,1 1 0,4 0 0,0-1 0,-2-1 0,-2 0 0,-7 0 0,-2 0 0,35 1 0,-24-1 0,-21 1 0,-7 0 0,3-1 0,5-1 0,4 0 0,8-1 0,14 3 0,14 0 0,3 2 0,-6 2 0,-15-1 0,-17-2 0,-17-2 0,-12-1 0,-2-1 0,2 0 0,2 1 0,4 0 0,7 1 0,11 1 0,12-1 0,7 0 0,0-1 0,-2 0 0,-1-1 0,0 1 0,0 0 0,-9 0 0,-14-1 0,-14 1 0,-8 0 0,6 0 0,15 1 0,26-1 0,-17 1 0,5 0 0,19 1 0,5 0 0,15 0 0,3 1 0,-2 0 0,-2 0-3392,-18-1 0,-7 0 3392,14 2 0,-51-3 0,-12 0 0,6 1 0,12 0 0,-1 0 0,-14-1 6784,-11-1-6784,-3 0 0,8 2 0,2 0 0,-2-1 0,-7-1 0,-4-1 0,-1 0 0,4 0 0,8-1 0,11 1 0,4 1 0,-6-1 0,-12 0 0,-11 0 0,-3-1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05T17:34:53.474"/>
    </inkml:context>
    <inkml:brush xml:id="br0">
      <inkml:brushProperty name="width" value="0.05" units="cm"/>
      <inkml:brushProperty name="height" value="0.05" units="cm"/>
      <inkml:brushProperty name="color" value="#DA0C07"/>
      <inkml:brushProperty name="inkEffects" value="lava"/>
      <inkml:brushProperty name="anchorX" value="0"/>
      <inkml:brushProperty name="anchorY" value="0"/>
      <inkml:brushProperty name="scaleFactor" value="0.5"/>
    </inkml:brush>
  </inkml:definitions>
  <inkml:trace contextRef="#ctx0" brushRef="#br0">1 0 24575,'0'0'0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4T15:32:47.953"/>
    </inkml:context>
    <inkml:brush xml:id="br0">
      <inkml:brushProperty name="width" value="0.1" units="cm"/>
      <inkml:brushProperty name="height" value="0.6" units="cm"/>
      <inkml:brushProperty name="color" value="#CC0066"/>
      <inkml:brushProperty name="inkEffects" value="pencil"/>
    </inkml:brush>
  </inkml:definitions>
  <inkml:trace contextRef="#ctx0" brushRef="#br0">20 33 16383,'76'9'0,"3"-3"0,0-1 0,-3 1 0,-5-3 0,-8 0 0,-39-1 0,13 0 0,13-1 0,0-1 0,-8-1 0,-17 1 0,-13-1 0,7 1 0,41-2 0,-9 0 0,7-1 0,15 0 0,2-1 0,0 1 0,-2-1 0,-16 1 0,-7 0 0,9 0 0,-32 1 0,10 1 0,33-1 0,-21 1 0,3-1 0,5 1 0,-2-1 0,34-1 0,-35 1 0,-31 1 0,-2 1 0,11 0 0,5 0 0,-5 0 0,-20 0 0,-20 0 0,-12-1 0,-9 1 0,-7-1 0,-5 0 0,-4 0 0,0 0 0,3 1 0,7 0 0,6 0 0,0 0 0,0 0 0,0 0 0,1 0 0,-1 0 0,3 0 0,2-1 0,6 1 0,3 0 0,-1 0 0,-2 1 0,-3-1 0,2 0 0,1 0 0,0 0 0,-1-1 0,-4-1 0,0 0 0,-1-1 0,4 1 0,6 1 0,3 1 0,3 0 0,1 0 0,-3-1 0,-6 0 0,-7 0 0,-3 0 0,3 1 0,7-1 0,6 1 0,1 0 0,-2 0 0,-6 1 0,-6 0 0,-6 2 0,-4 1 0,-3 0 0,-2 0 0,3-2 0,5 0 0,5-2 0,2 0 0,1 0 0,3 0 0,-11 0 0,-29-1 0,-25-1 0,34 1 0,0 1 0,-41 0 0,31 1 0,23-1 0,19 0 0,12 1 0,-4-1 0,-8 1 0,-9 0 0,-8-1 0,-2 0 0,3 0 0,5 0 0,10 1 0,9-1 0,5 1 0,3-1 0,25 2 0,24 5 0,26 5 0,11 3 0,1-2 0,-2-2 0,4-1 0,7 2 0,-3-1 0,-8-1 0,-9-2 0,-6-2 0,3 0 0,6-1 0,-4-2 0,-11-1 0,-16-1 0,-12-1 0,-9-1 0,-6-1 0,-2 0 0,3 1 0,8 0 0,19 0 0,13 1 0,15 1 0,2 0 0,-14-1 0,-16 0 0,-22 0 0,-10 0 0,3-2 0,10 0 0,9 0 0,3 0 0,-1 1 0,-7 1 0,-10 0 0,-11-1 0,-17-1 0,-20-3 0,-23-2 0,-23-2 0,-16-1 0,-5 2 0,5 2 0,7 1 0,13 2 0,11 0 0,16 2 0,16 1 0,12 0 0,1 0 0,-5 1 0,-6 0 0,-4 0 0,2 1 0,-1-1 0,-4 0 0,-4-1 0,-2 0 0,-2-1 0,-2 0 0,-5 0 0,-12-1 0,-11-1 0,-7-1 0,0 0 0,14 1 0,15 1 0,13 2 0,7-1 0,5 1 0,3-1 0,3 0 0,1 2 0,-5-1 0,-6 1 0,-6-1 0,-6 1 0,0-1 0,7 0 0,7 0 0,7 0 0,6 0 0,4-1 0,3 1 0,-3-1 0,-8 1 0,-1 0 0,0 0 0,-8-1 0,-2-1 0,-2 0 0,6 1 0,15 0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4T15:33:15.380"/>
    </inkml:context>
    <inkml:brush xml:id="br0">
      <inkml:brushProperty name="width" value="0.1" units="cm"/>
      <inkml:brushProperty name="height" value="0.6" units="cm"/>
      <inkml:brushProperty name="color" value="#CC0066"/>
      <inkml:brushProperty name="inkEffects" value="pencil"/>
    </inkml:brush>
  </inkml:definitions>
  <inkml:trace contextRef="#ctx0" brushRef="#br0">1 1 16383,'2'85'0,"-1"-30"0,3-9 0,0-30 0,0 1 0,1-1 0,-1 0 0,-1-3 0,-1-2 0,1-1 0,0-2 0,-1 1 0,0 1 0,-1 3 0,-1 2 0,1 3 0,0 4 0,-1 3 0,1-3 0,0-5 0,-2 2 0,-2 3 0,0 4 0,-1 5 0,1-9 0,1-6 0,4-9 0,9-6 0,8-3 0,5-1 0,1 0 0,-7 1 0,-5 1 0,-1 1 0,1 0 0,2 0 0,-1 0 0,-4 0 0,0 0 0,2 0 0,4 0 0,1 0 0,-2 0 0,-6 0 0,-6 0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4T15:33:21.915"/>
    </inkml:context>
    <inkml:brush xml:id="br0">
      <inkml:brushProperty name="width" value="0.1" units="cm"/>
      <inkml:brushProperty name="height" value="0.6" units="cm"/>
      <inkml:brushProperty name="color" value="#CC0066"/>
      <inkml:brushProperty name="inkEffects" value="pencil"/>
    </inkml:brush>
  </inkml:definitions>
  <inkml:trace contextRef="#ctx0" brushRef="#br0">0 63 16383,'37'4'0,"2"-2"0,1-1 0,-9-1 0,-13 0 0,-5 0 0,0-1 0,8 1 0,4-1 0,0 0 0,-6 0 0,-6 0 0,-4 0 0,-1 1 0,3 0 0,2 1 0,2 0 0,5 0 0,3 0 0,8 1 0,9-2 0,-1 0 0,-6 0 0,-9 0 0,-8 0 0,-2 0 0,1 0 0,2 1 0,2 1 0,3-1 0,3 0 0,-3 0 0,-3 0 0,-6-1 0,-2 0 0,2 0 0,3 0 0,6 1 0,6 0 0,4-1 0,0 0 0,-2 0 0,-4-1 0,-3 1 0,-3-1 0,-3 1 0,2 0 0,3 0 0,8 1 0,4-1 0,-2 1 0,-7-1 0,-7-1 0,-4 0 0,0 0 0,-1-1 0,-1 1 0,0-1 0,2 1 0,3-1 0,3-1 0,1 0 0,-1 1 0,-1-1 0,0 0 0,2 1 0,-1-1 0,1 1 0,-1-1 0,1 0 0,5 0 0,11 0 0,12 1 0,1-1 0,-7 1 0,-16 1 0,-15-1 0,-3 1 0,3 0 0,6 0 0,5-2 0,4 1 0,3 1 0,6-1 0,5 1 0,1-1 0,-1 1 0,0 0 0,-2-1 0,-5 2 0,-7-1 0,-11 1 0,-9 0 0,-2-1 0,4 0 0,11 0 0,15 0 0,4 0 0,-15 1 0,-32 0 0,-29 1 0,-14 1 0,4-2 0,16 0 0,9 1 0,1 2 0,-6 2 0,-8 4 0,0-1 0,8-2 0,12-3 0,8 1 0,2 8 0,-2 9 0,-4 13 0,-4 8 0,-1 1 0,1-1 0,4-6 0,4-7 0,2-6 0,2-5 0,1-3 0,0 0 0,1 2 0,0 1 0,0 4 0,-1 4 0,1 1 0,-1-2 0,0-6 0,1-6 0,1-8 0,9-10 0,7-10 0,6-8 0,4-5 0,-2 2 0,-2 1 0,-3 2 0,-5 5 0,-3 5 0,-5 3 0,-1 3 0,-2 1 0,0 1 0,0 0 0,0-2 0,2-5 0,2-4 0,1-6 0,0-6 0,-1 0 0,-1 4 0,-3 6 0,-2 8 0,0 0 0,0-2 0,0-3 0,1 0 0,-2 9 0,-7 14 0,-7 12 0,-5 10 0,-2 2 0,4-3 0,3-4 0,6-7 0,2-5 0,3-6 0,2-1 0,0-1 0,-1 1 0,-1 3 0,-3 5 0,-3 7 0,-4 6 0,-1 2 0,2-4 0,3-7 0,5-8 0,4-11 0,8-19 0,6-17 0,5-14 0,-1-4 0,-5 10 0,-5 12 0,-3 12 0,-2 8 0,1 2 0,1-2 0,1-6 0,2-2 0,-2-1 0,-1 6 0,-2 6 0,-2 6 0,0 3 0,0 1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2AA930-CEB0-484D-8AC3-5B2F358B05E5}" type="datetimeFigureOut">
              <a:rPr lang="it-IT" smtClean="0"/>
              <a:t>07/11/23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155D4E-29E7-BF43-8CCA-5A55FE040AD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13627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PlaceHolder 1"/>
          <p:cNvSpPr>
            <a:spLocks noGrp="1"/>
          </p:cNvSpPr>
          <p:nvPr>
            <p:ph type="body"/>
          </p:nvPr>
        </p:nvSpPr>
        <p:spPr>
          <a:xfrm>
            <a:off x="709920" y="4861440"/>
            <a:ext cx="5679000" cy="4605120"/>
          </a:xfrm>
          <a:prstGeom prst="rect">
            <a:avLst/>
          </a:prstGeom>
        </p:spPr>
        <p:txBody>
          <a:bodyPr lIns="94680" tIns="47520" rIns="94680" bIns="47520"/>
          <a:lstStyle/>
          <a:p>
            <a:endParaRPr lang="it-IT" sz="2000" b="0" strike="noStrike" spc="-1">
              <a:latin typeface="Arial"/>
            </a:endParaRPr>
          </a:p>
        </p:txBody>
      </p:sp>
      <p:sp>
        <p:nvSpPr>
          <p:cNvPr id="249" name="TextShape 2"/>
          <p:cNvSpPr txBox="1"/>
          <p:nvPr/>
        </p:nvSpPr>
        <p:spPr>
          <a:xfrm>
            <a:off x="4021200" y="9721080"/>
            <a:ext cx="3075840" cy="511200"/>
          </a:xfrm>
          <a:prstGeom prst="rect">
            <a:avLst/>
          </a:prstGeom>
          <a:noFill/>
          <a:ln>
            <a:noFill/>
          </a:ln>
        </p:spPr>
        <p:txBody>
          <a:bodyPr lIns="94680" tIns="47520" rIns="94680" bIns="47520" anchor="b"/>
          <a:lstStyle/>
          <a:p>
            <a:pPr algn="r">
              <a:lnSpc>
                <a:spcPct val="100000"/>
              </a:lnSpc>
            </a:pPr>
            <a:fld id="{9E11F054-EA1E-441D-BA6A-E2F2798A6E66}" type="slidenum">
              <a:rPr lang="it-IT" sz="1200" b="0" strike="noStrike" spc="-1">
                <a:solidFill>
                  <a:srgbClr val="000000"/>
                </a:solidFill>
                <a:latin typeface="Times New Roman"/>
                <a:ea typeface="+mn-ea"/>
              </a:rPr>
              <a:t>10</a:t>
            </a:fld>
            <a:endParaRPr lang="it-IT" sz="12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0642451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53CBA9-261D-4AF4-AFD8-DE0D8D802012}" type="slidenum">
              <a:rPr lang="it-IT" smtClean="0"/>
              <a:pPr/>
              <a:t>11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553003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B58E14-23EC-4C25-974C-48FA839886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7870" y="978408"/>
            <a:ext cx="5021183" cy="5074226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9FEDD4-20A1-49F6-9E3E-0B26B426BB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62167" y="3602038"/>
            <a:ext cx="5021183" cy="2244580"/>
          </a:xfrm>
        </p:spPr>
        <p:txBody>
          <a:bodyPr anchor="b">
            <a:normAutofit/>
          </a:bodyPr>
          <a:lstStyle>
            <a:lvl1pPr marL="0" indent="0" algn="l">
              <a:lnSpc>
                <a:spcPct val="100000"/>
              </a:lnSpc>
              <a:buNone/>
              <a:defRPr sz="2200" i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80A32F-E6F3-4C2E-B9E3-E47868E425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66CAF-1C1C-5E44-AC47-20618AA404AD}" type="datetime1">
              <a:rPr lang="it-IT" smtClean="0"/>
              <a:t>07/11/23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806724-A87A-4231-BFD9-277482AF78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gianvito corona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30D1AF-36B8-4BB8-BD6A-71194F7BC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3FF94B3-6D3E-44FE-BB02-A9027C0003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662168" y="6209925"/>
            <a:ext cx="5021183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81898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363D8A-C68D-4CF9-9D15-3E09BCC09F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24D94C-E537-4FF3-AAF8-A85F05C31A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24B1D4-6731-4993-8609-16C1D33279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636CA-B6CF-0340-BC28-754B4241C60C}" type="datetime1">
              <a:rPr lang="it-IT" smtClean="0"/>
              <a:t>07/11/23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FB7BBD-CEEB-4256-84B2-6D907E1188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gianvito corona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72A8B7-F430-4F4A-BB63-481F51E58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2308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7BAC1C-A332-4BA5-8C9C-FE0396C816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5020056" cy="4870974"/>
          </a:xfrm>
        </p:spPr>
        <p:txBody>
          <a:bodyPr anchor="t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D8D137-710E-4125-B5E9-F63E7F1C9C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62167" y="3566639"/>
            <a:ext cx="5021183" cy="2279979"/>
          </a:xfrm>
        </p:spPr>
        <p:txBody>
          <a:bodyPr anchor="b">
            <a:normAutofit/>
          </a:bodyPr>
          <a:lstStyle>
            <a:lvl1pPr marL="0" indent="0">
              <a:buNone/>
              <a:defRPr sz="2200" i="1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5480C5-E9A6-425E-B050-03E444BE92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3EF0B-6882-E548-9E7C-0A7FA35A28EE}" type="datetime1">
              <a:rPr lang="it-IT" smtClean="0"/>
              <a:t>07/11/23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1B4831-6C0B-4E0B-A341-91E4C5D36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gianvito corona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011EE6-252D-46DD-94DF-C42657EF2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2100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604B06-C54A-4B7B-B6D1-436428EAF8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5021182" cy="52076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723919-9A2F-4D97-8F31-6E35BD5975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63049" y="969264"/>
            <a:ext cx="5290751" cy="25551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8DA345-F684-4BAA-A22C-E725B3A603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63049" y="3621849"/>
            <a:ext cx="5290751" cy="25551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399C52-9753-45D8-9646-CF31BB0157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00BFC-AE3D-DA49-B693-ACD68786B5F7}" type="datetime1">
              <a:rPr lang="it-IT" smtClean="0"/>
              <a:t>07/11/23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F95E57-622C-4199-940E-F5462E1AC4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gianvito corona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1B7592-00E8-41EF-B749-2A5EA8E46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7750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BF4AA536-072F-4374-926E-17E038EC7E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88952" cy="6857995"/>
          </a:xfrm>
          <a:prstGeom prst="rect">
            <a:avLst/>
          </a:prstGeom>
          <a:solidFill>
            <a:schemeClr val="bg2">
              <a:lumMod val="9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2291277-967B-4176-B40B-9EC360626994}"/>
              </a:ext>
            </a:extLst>
          </p:cNvPr>
          <p:cNvSpPr/>
          <p:nvPr/>
        </p:nvSpPr>
        <p:spPr>
          <a:xfrm>
            <a:off x="517869" y="508090"/>
            <a:ext cx="11155680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cap="none" spc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CB11C00-F7CB-4484-807A-D12745CD3C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69" y="978119"/>
            <a:ext cx="11165481" cy="107305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FAAA6E-E243-48B3-9585-3C1420B3E1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7870" y="2178908"/>
            <a:ext cx="5020056" cy="654908"/>
          </a:xfrm>
        </p:spPr>
        <p:txBody>
          <a:bodyPr anchor="b">
            <a:normAutofit/>
          </a:bodyPr>
          <a:lstStyle>
            <a:lvl1pPr marL="0" indent="0">
              <a:buNone/>
              <a:defRPr sz="22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ED01B8-0F2E-41A4-B21C-334393F6A6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7870" y="2876085"/>
            <a:ext cx="5020056" cy="33228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A89B23F-3E60-415A-9CE7-0928B5CFB2B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662168" y="2178908"/>
            <a:ext cx="5021182" cy="654908"/>
          </a:xfrm>
        </p:spPr>
        <p:txBody>
          <a:bodyPr anchor="b">
            <a:normAutofit/>
          </a:bodyPr>
          <a:lstStyle>
            <a:lvl1pPr marL="0" indent="0">
              <a:buNone/>
              <a:defRPr sz="22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0223446-0CDC-402B-8D71-D9D29F6DFFC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662168" y="2876085"/>
            <a:ext cx="5021182" cy="33228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02B77D3-C6EC-4FFD-9E10-24E1AC54201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7870" y="6420414"/>
            <a:ext cx="2743200" cy="365125"/>
          </a:xfrm>
        </p:spPr>
        <p:txBody>
          <a:bodyPr/>
          <a:lstStyle/>
          <a:p>
            <a:fld id="{785CDDFD-6F40-1F4A-957B-964273986BB2}" type="datetime1">
              <a:rPr lang="it-IT" smtClean="0"/>
              <a:t>07/11/23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09DF31B-BD07-4DC2-95C2-B77E51AAEF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gianvito corona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54CE5A-3A0A-4AAB-81D2-F1C20636E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2032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8216B8-52AB-412B-BBE7-B6BE698FA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BF779C3-9D19-467E-A5D2-0920834DA1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8B9AA-9213-F245-B6E3-D55F96520DC6}" type="datetime1">
              <a:rPr lang="it-IT" smtClean="0"/>
              <a:t>07/11/23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272BB4-C8D8-4F74-9677-5AC979932A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gianvito corona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6B49B8-779F-4492-ABD9-96F0D042AC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5608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3B976BF-9339-48D6-881A-280D15492E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E3FBC-3A6C-2C4D-AEA0-3A23EC2F1B3C}" type="datetime1">
              <a:rPr lang="it-IT" smtClean="0"/>
              <a:t>07/11/23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5277605-C9C8-432E-9662-D7D410B151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gianvito corona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2432B6-4A12-46EF-98A7-B5D50BD51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3259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BF191C-AF68-4230-A7B2-F8F07B486E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5020948" cy="2270641"/>
          </a:xfrm>
        </p:spPr>
        <p:txBody>
          <a:bodyPr anchor="t">
            <a:no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8F9F11-5FCF-4D7E-BA51-38CB84277D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53182" y="987423"/>
            <a:ext cx="5020948" cy="487362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3B519B-06C0-41BC-95FB-FB1FE43637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17870" y="3361038"/>
            <a:ext cx="5020948" cy="2507949"/>
          </a:xfrm>
        </p:spPr>
        <p:txBody>
          <a:bodyPr>
            <a:normAutofit/>
          </a:bodyPr>
          <a:lstStyle>
            <a:lvl1pPr marL="0" indent="0">
              <a:buNone/>
              <a:defRPr sz="2400" b="0" i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B8B70C-015C-4832-AFF6-D033E0227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386E1-1187-B34B-B91D-DBE858222755}" type="datetime1">
              <a:rPr lang="it-IT" smtClean="0"/>
              <a:t>07/11/23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F1A6FB-8C14-46D1-90A5-0FF11DE786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gianvito corona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82C585-6FA1-4E94-9C1C-A1DEDE551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59190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198B43-D1CE-43F4-A367-EF1FE96889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5020948" cy="2270641"/>
          </a:xfrm>
        </p:spPr>
        <p:txBody>
          <a:bodyPr anchor="t">
            <a:no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2B73978-8CDF-4C0E-ABA1-7291A03473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662168" y="987425"/>
            <a:ext cx="5027005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BECC62-ED45-451E-BEC5-A03C6A554D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17870" y="3340442"/>
            <a:ext cx="5020948" cy="2528545"/>
          </a:xfrm>
        </p:spPr>
        <p:txBody>
          <a:bodyPr>
            <a:normAutofit/>
          </a:bodyPr>
          <a:lstStyle>
            <a:lvl1pPr marL="0" indent="0">
              <a:buNone/>
              <a:defRPr sz="2200" b="0" i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1A7A86-B983-4315-9312-936B4FCF75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BFD5E-B23D-CB40-8019-9E1AD37374D5}" type="datetime1">
              <a:rPr lang="it-IT" smtClean="0"/>
              <a:t>07/11/23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2E88C0-25A5-46F9-AB35-EAD50E6B91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gianvito corona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0F9EA8-45AD-478E-8606-9328245BC8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51E4AC6-B446-4768-97EF-CA4B8261433B}"/>
              </a:ext>
            </a:extLst>
          </p:cNvPr>
          <p:cNvCxnSpPr>
            <a:cxnSpLocks/>
          </p:cNvCxnSpPr>
          <p:nvPr/>
        </p:nvCxnSpPr>
        <p:spPr>
          <a:xfrm>
            <a:off x="11689174" y="2172428"/>
            <a:ext cx="0" cy="33547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96014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DF6B8E-1D8E-4105-9BBB-D53AD24B73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3825530-6629-4FEA-9670-EB21A2F5BA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664C7A-A73F-46F5-BC33-696671DAEE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2D85A-7A2A-C246-AFC6-0FA73C792921}" type="datetime1">
              <a:rPr lang="it-IT" smtClean="0"/>
              <a:t>07/11/23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2B3CC0-B649-4509-A4B6-DF9D20EFAC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gianvito corona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CECCCA-3F2A-46F3-BF45-7C862FF1D7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06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D7BD47B-C187-494C-812F-46BE0040B9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88952" cy="6857995"/>
          </a:xfrm>
          <a:prstGeom prst="rect">
            <a:avLst/>
          </a:prstGeom>
          <a:solidFill>
            <a:schemeClr val="bg2">
              <a:lumMod val="9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5A50133B-2446-4168-AA17-6538910668F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62168" y="996791"/>
            <a:ext cx="5011962" cy="495692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006A9AD-2756-4C51-A958-6756301EB9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17870" y="996791"/>
            <a:ext cx="5021183" cy="495692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42995D-CCEA-43AF-973B-8B6B56A567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2BB9E-F025-2B43-9AA3-750AC6BE24E5}" type="datetime1">
              <a:rPr lang="it-IT" smtClean="0"/>
              <a:t>07/11/23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4029CF-BA62-4CCD-956E-FFA0B37B8A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gianvito corona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CE0B3D-96AB-41B3-ABDD-5B0DE863D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‹N›</a:t>
            </a:fld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618136A-0796-46EB-89BB-4C73C0258F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662168" y="6209925"/>
            <a:ext cx="5021183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3085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3754D-BE2C-9143-AC31-655EF4747E57}" type="datetime1">
              <a:rPr lang="it-IT" smtClean="0"/>
              <a:t>07/11/23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gianvito corona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06238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61AD20-E240-4E6F-AF91-689F7AEEE3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5021182" cy="487045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E78801-35D1-4C19-BC2B-EAC7EE917E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62168" y="969264"/>
            <a:ext cx="5021182" cy="48704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282A45-C5B9-4575-8E28-A35767B4D7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17870" y="642041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997DBBCD-1380-CC49-8EA0-F417BC31150E}" type="datetime1">
              <a:rPr lang="it-IT" smtClean="0"/>
              <a:t>07/11/23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9D0933-AA03-4018-8E37-004CFB9F61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17870" y="9771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r>
              <a:rPr lang="en-US"/>
              <a:t>gianvito corona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CF282A-DF4A-4A2D-9672-8F0F770A3F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54317" y="6420414"/>
            <a:ext cx="6379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DFDF98CC-160E-494C-8C3C-8CDC5FA257DE}" type="slidenum">
              <a:rPr lang="en-US" smtClean="0"/>
              <a:pPr/>
              <a:t>‹N›</a:t>
            </a:fld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DE57300-C7FF-4578-99A0-42B0295B123C}"/>
              </a:ext>
            </a:extLst>
          </p:cNvPr>
          <p:cNvSpPr/>
          <p:nvPr/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376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hf sldNum="0"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5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274320" indent="-27432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274320" indent="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548640" indent="-27432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548640" indent="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customXml" Target="../ink/ink2.xml"/><Relationship Id="rId13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9.png"/><Relationship Id="rId12" Type="http://schemas.openxmlformats.org/officeDocument/2006/relationships/customXml" Target="../ink/ink4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1.xml"/><Relationship Id="rId11" Type="http://schemas.openxmlformats.org/officeDocument/2006/relationships/image" Target="../media/image11.png"/><Relationship Id="rId5" Type="http://schemas.openxmlformats.org/officeDocument/2006/relationships/image" Target="../media/image9.jpeg"/><Relationship Id="rId10" Type="http://schemas.openxmlformats.org/officeDocument/2006/relationships/customXml" Target="../ink/ink3.xml"/><Relationship Id="rId4" Type="http://schemas.openxmlformats.org/officeDocument/2006/relationships/image" Target="../media/image8.png"/><Relationship Id="rId9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e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tiff"/><Relationship Id="rId2" Type="http://schemas.openxmlformats.org/officeDocument/2006/relationships/image" Target="../media/image15.tif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sv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4.png"/><Relationship Id="rId7" Type="http://schemas.openxmlformats.org/officeDocument/2006/relationships/customXml" Target="../ink/ink6.xml"/><Relationship Id="rId12" Type="http://schemas.openxmlformats.org/officeDocument/2006/relationships/image" Target="../media/image2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11" Type="http://schemas.openxmlformats.org/officeDocument/2006/relationships/customXml" Target="../ink/ink8.xml"/><Relationship Id="rId5" Type="http://schemas.openxmlformats.org/officeDocument/2006/relationships/customXml" Target="../ink/ink5.xml"/><Relationship Id="rId10" Type="http://schemas.openxmlformats.org/officeDocument/2006/relationships/image" Target="../media/image27.png"/><Relationship Id="rId4" Type="http://schemas.openxmlformats.org/officeDocument/2006/relationships/image" Target="../media/image23.png"/><Relationship Id="rId9" Type="http://schemas.openxmlformats.org/officeDocument/2006/relationships/customXml" Target="../ink/ink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customXml" Target="../ink/ink13.xml"/><Relationship Id="rId3" Type="http://schemas.openxmlformats.org/officeDocument/2006/relationships/image" Target="../media/image29.png"/><Relationship Id="rId7" Type="http://schemas.openxmlformats.org/officeDocument/2006/relationships/customXml" Target="../ink/ink10.xml"/><Relationship Id="rId12" Type="http://schemas.openxmlformats.org/officeDocument/2006/relationships/image" Target="../media/image33.png"/><Relationship Id="rId2" Type="http://schemas.openxmlformats.org/officeDocument/2006/relationships/image" Target="../media/image21.png"/><Relationship Id="rId16" Type="http://schemas.openxmlformats.org/officeDocument/2006/relationships/image" Target="../media/image3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11" Type="http://schemas.openxmlformats.org/officeDocument/2006/relationships/customXml" Target="../ink/ink12.xml"/><Relationship Id="rId5" Type="http://schemas.openxmlformats.org/officeDocument/2006/relationships/customXml" Target="../ink/ink9.xml"/><Relationship Id="rId15" Type="http://schemas.openxmlformats.org/officeDocument/2006/relationships/customXml" Target="../ink/ink14.xml"/><Relationship Id="rId10" Type="http://schemas.openxmlformats.org/officeDocument/2006/relationships/image" Target="../media/image32.png"/><Relationship Id="rId4" Type="http://schemas.openxmlformats.org/officeDocument/2006/relationships/image" Target="../media/image23.png"/><Relationship Id="rId9" Type="http://schemas.openxmlformats.org/officeDocument/2006/relationships/customXml" Target="../ink/ink11.xml"/><Relationship Id="rId14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6.png"/><Relationship Id="rId7" Type="http://schemas.openxmlformats.org/officeDocument/2006/relationships/customXml" Target="../ink/ink16.xml"/><Relationship Id="rId12" Type="http://schemas.openxmlformats.org/officeDocument/2006/relationships/image" Target="../media/image4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png"/><Relationship Id="rId11" Type="http://schemas.openxmlformats.org/officeDocument/2006/relationships/customXml" Target="../ink/ink18.xml"/><Relationship Id="rId5" Type="http://schemas.openxmlformats.org/officeDocument/2006/relationships/customXml" Target="../ink/ink15.xml"/><Relationship Id="rId10" Type="http://schemas.openxmlformats.org/officeDocument/2006/relationships/image" Target="../media/image39.png"/><Relationship Id="rId4" Type="http://schemas.openxmlformats.org/officeDocument/2006/relationships/image" Target="../media/image23.png"/><Relationship Id="rId9" Type="http://schemas.openxmlformats.org/officeDocument/2006/relationships/customXml" Target="../ink/ink1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png"/><Relationship Id="rId5" Type="http://schemas.openxmlformats.org/officeDocument/2006/relationships/customXml" Target="../ink/ink19.xml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5.png"/><Relationship Id="rId4" Type="http://schemas.openxmlformats.org/officeDocument/2006/relationships/image" Target="../media/image4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6.png"/><Relationship Id="rId4" Type="http://schemas.openxmlformats.org/officeDocument/2006/relationships/image" Target="../media/image5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52.gif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52.gif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52.gif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tiff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customXml" Target="../ink/ink22.xml"/><Relationship Id="rId3" Type="http://schemas.openxmlformats.org/officeDocument/2006/relationships/image" Target="../media/image58.png"/><Relationship Id="rId7" Type="http://schemas.openxmlformats.org/officeDocument/2006/relationships/image" Target="NULL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21.xml"/><Relationship Id="rId5" Type="http://schemas.openxmlformats.org/officeDocument/2006/relationships/image" Target="NULL"/><Relationship Id="rId10" Type="http://schemas.openxmlformats.org/officeDocument/2006/relationships/image" Target="../media/image53.png"/><Relationship Id="rId4" Type="http://schemas.openxmlformats.org/officeDocument/2006/relationships/customXml" Target="../ink/ink20.xml"/><Relationship Id="rId9" Type="http://schemas.openxmlformats.org/officeDocument/2006/relationships/image" Target="NUL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1.svg"/><Relationship Id="rId4" Type="http://schemas.openxmlformats.org/officeDocument/2006/relationships/image" Target="../media/image6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ADE57300-C7FF-4578-99A0-42B0295B12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34C0330F-1D4F-4552-B799-615DD237B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50C084C-2967-474A-B5F9-270F1FB436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solidFill>
            <a:schemeClr val="bg2">
              <a:lumMod val="9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1FA2B938-3CBA-23BF-AFD1-D1F65644C6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7870" y="976160"/>
            <a:ext cx="5021183" cy="1934172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500" dirty="0"/>
              <a:t>IV CONGRESSO NAZIONALE IVAS</a:t>
            </a:r>
            <a:br>
              <a:rPr lang="en-US" sz="2600" dirty="0"/>
            </a:br>
            <a:endParaRPr lang="en-US" sz="2600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2BE0106-0C20-465B-A1BE-0BAC2737B1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2AC5E6AC-CF25-416E-5C34-D51036CD5E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3870" y="2324176"/>
            <a:ext cx="4945183" cy="307024"/>
          </a:xfrm>
        </p:spPr>
        <p:txBody>
          <a:bodyPr vert="horz" lIns="91440" tIns="45720" rIns="91440" bIns="45720" rtlCol="0">
            <a:noAutofit/>
          </a:bodyPr>
          <a:lstStyle/>
          <a:p>
            <a:pPr>
              <a:lnSpc>
                <a:spcPct val="110000"/>
              </a:lnSpc>
            </a:pPr>
            <a:r>
              <a:rPr lang="en-US" sz="1600" dirty="0"/>
              <a:t>10 - 11 </a:t>
            </a:r>
            <a:r>
              <a:rPr lang="en-US" sz="1600" dirty="0" err="1"/>
              <a:t>Novembre</a:t>
            </a:r>
            <a:r>
              <a:rPr lang="en-US" sz="1600" dirty="0"/>
              <a:t> 2023</a:t>
            </a:r>
          </a:p>
        </p:txBody>
      </p:sp>
      <p:pic>
        <p:nvPicPr>
          <p:cNvPr id="7" name="Immagine 6" descr="Immagine che contiene testo, arte, statua, scultura&#10;&#10;Descrizione generata automaticamente">
            <a:extLst>
              <a:ext uri="{FF2B5EF4-FFF2-40B4-BE49-F238E27FC236}">
                <a16:creationId xmlns:a16="http://schemas.microsoft.com/office/drawing/2014/main" id="{86315818-5D77-4543-F986-ADD7AFFFD4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6577" y="508090"/>
            <a:ext cx="6038850" cy="6038850"/>
          </a:xfrm>
          <a:prstGeom prst="rect">
            <a:avLst/>
          </a:prstGeom>
        </p:spPr>
      </p:pic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99A2AE3-CE8D-A1AD-EDAD-AE75CF91FF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gianvito corona</a:t>
            </a:r>
          </a:p>
        </p:txBody>
      </p:sp>
    </p:spTree>
    <p:extLst>
      <p:ext uri="{BB962C8B-B14F-4D97-AF65-F5344CB8AC3E}">
        <p14:creationId xmlns:p14="http://schemas.microsoft.com/office/powerpoint/2010/main" val="36904808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3" name="Rectangle 42">
            <a:extLst>
              <a:ext uri="{FF2B5EF4-FFF2-40B4-BE49-F238E27FC236}">
                <a16:creationId xmlns:a16="http://schemas.microsoft.com/office/drawing/2014/main" id="{9E10BDB4-64F2-477D-A03B-9F8352D5E0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823F9191-ED89-4F61-8B8F-97E567D96B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solidFill>
            <a:schemeClr val="bg2">
              <a:lumMod val="9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8" name="Titolo 1">
            <a:extLst>
              <a:ext uri="{FF2B5EF4-FFF2-40B4-BE49-F238E27FC236}">
                <a16:creationId xmlns:a16="http://schemas.microsoft.com/office/drawing/2014/main" id="{06009F5E-5DF9-A4A5-3386-04CF6F26E2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288" y="1082566"/>
            <a:ext cx="5970811" cy="1827766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just">
              <a:lnSpc>
                <a:spcPct val="90000"/>
              </a:lnSpc>
            </a:pPr>
            <a:r>
              <a:rPr lang="en-US" sz="3000" dirty="0" err="1"/>
              <a:t>Accessi</a:t>
            </a:r>
            <a:r>
              <a:rPr lang="en-US" sz="3000" dirty="0"/>
              <a:t> </a:t>
            </a:r>
            <a:r>
              <a:rPr lang="en-US" sz="3000" dirty="0" err="1"/>
              <a:t>vascolari</a:t>
            </a:r>
            <a:r>
              <a:rPr lang="en-US" sz="3000" dirty="0"/>
              <a:t>, PNRR e </a:t>
            </a:r>
            <a:r>
              <a:rPr lang="en-US" sz="3000" dirty="0" err="1"/>
              <a:t>l’opportunità</a:t>
            </a:r>
            <a:r>
              <a:rPr lang="en-US" sz="3000" dirty="0"/>
              <a:t> di </a:t>
            </a:r>
            <a:r>
              <a:rPr lang="en-US" sz="3000" dirty="0" err="1"/>
              <a:t>rispondere</a:t>
            </a:r>
            <a:r>
              <a:rPr lang="en-US" sz="3000" dirty="0"/>
              <a:t> </a:t>
            </a:r>
            <a:r>
              <a:rPr lang="en-US" sz="3000" dirty="0" err="1"/>
              <a:t>adeguatamente</a:t>
            </a:r>
            <a:r>
              <a:rPr lang="en-US" sz="3000" dirty="0"/>
              <a:t> ai </a:t>
            </a:r>
            <a:r>
              <a:rPr lang="en-US" sz="3000" dirty="0" err="1"/>
              <a:t>bisogni</a:t>
            </a:r>
            <a:r>
              <a:rPr lang="en-US" sz="3000" dirty="0"/>
              <a:t> del </a:t>
            </a:r>
            <a:r>
              <a:rPr lang="en-US" sz="3000" dirty="0" err="1"/>
              <a:t>territorio</a:t>
            </a:r>
            <a:endParaRPr lang="en-US" sz="3000" dirty="0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887F59F2-5FBC-40CD-AD35-376AECE49E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8" y="508090"/>
            <a:ext cx="6126480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Segnaposto contenuto 2" descr="Immagine che contiene testo, schermata, logo, cerchio&#10;&#10;Descrizione generata automaticamente">
            <a:extLst>
              <a:ext uri="{FF2B5EF4-FFF2-40B4-BE49-F238E27FC236}">
                <a16:creationId xmlns:a16="http://schemas.microsoft.com/office/drawing/2014/main" id="{42132E52-CDF2-B7EB-337C-1CE0A0FE05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3" b="26372"/>
          <a:stretch/>
        </p:blipFill>
        <p:spPr>
          <a:xfrm>
            <a:off x="513107" y="3086100"/>
            <a:ext cx="6144229" cy="3155487"/>
          </a:xfrm>
          <a:prstGeom prst="rect">
            <a:avLst/>
          </a:prstGeom>
        </p:spPr>
      </p:pic>
      <p:pic>
        <p:nvPicPr>
          <p:cNvPr id="2" name="Immagine 1" descr="Immagine che contiene testo, arte, statua, scultura&#10;&#10;Descrizione generata automaticamente">
            <a:extLst>
              <a:ext uri="{FF2B5EF4-FFF2-40B4-BE49-F238E27FC236}">
                <a16:creationId xmlns:a16="http://schemas.microsoft.com/office/drawing/2014/main" id="{B1C17FBD-AC78-0179-301B-D7174FCFB31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618" r="2" b="14910"/>
          <a:stretch/>
        </p:blipFill>
        <p:spPr>
          <a:xfrm>
            <a:off x="7741714" y="657369"/>
            <a:ext cx="3921122" cy="3155487"/>
          </a:xfrm>
          <a:prstGeom prst="rect">
            <a:avLst/>
          </a:prstGeom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538F961D-081E-CABA-AADC-0A76F4E2B495}"/>
              </a:ext>
            </a:extLst>
          </p:cNvPr>
          <p:cNvSpPr txBox="1"/>
          <p:nvPr/>
        </p:nvSpPr>
        <p:spPr>
          <a:xfrm>
            <a:off x="7746477" y="4081004"/>
            <a:ext cx="3927651" cy="19178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ctr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</a:pPr>
            <a:endParaRPr lang="en-US" sz="2400" b="1" i="1" dirty="0"/>
          </a:p>
          <a:p>
            <a:pPr algn="ctr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</a:pPr>
            <a:r>
              <a:rPr lang="en-US" sz="2400" b="1" i="1" dirty="0"/>
              <a:t>Gianvito Corona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A133035C-46AF-4B6B-A264-C0D48C50BA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28379" y="6181822"/>
            <a:ext cx="3939220" cy="4646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egnaposto piè di pagina 6">
            <a:extLst>
              <a:ext uri="{FF2B5EF4-FFF2-40B4-BE49-F238E27FC236}">
                <a16:creationId xmlns:a16="http://schemas.microsoft.com/office/drawing/2014/main" id="{A92A3823-5159-05F1-5C73-27812AD76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gianvito corona</a:t>
            </a:r>
          </a:p>
        </p:txBody>
      </p:sp>
    </p:spTree>
    <p:extLst>
      <p:ext uri="{BB962C8B-B14F-4D97-AF65-F5344CB8AC3E}">
        <p14:creationId xmlns:p14="http://schemas.microsoft.com/office/powerpoint/2010/main" val="27587445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>
            <a:extLst>
              <a:ext uri="{FF2B5EF4-FFF2-40B4-BE49-F238E27FC236}">
                <a16:creationId xmlns:a16="http://schemas.microsoft.com/office/drawing/2014/main" id="{68C22B28-E897-9463-4509-0EAD844E80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737" y="3429000"/>
            <a:ext cx="3645200" cy="2581779"/>
          </a:xfrm>
          <a:prstGeom prst="rect">
            <a:avLst/>
          </a:prstGeom>
        </p:spPr>
      </p:pic>
      <p:sp>
        <p:nvSpPr>
          <p:cNvPr id="7" name="Rettangolo 1">
            <a:extLst>
              <a:ext uri="{FF2B5EF4-FFF2-40B4-BE49-F238E27FC236}">
                <a16:creationId xmlns:a16="http://schemas.microsoft.com/office/drawing/2014/main" id="{9D126515-4FFD-5154-F55C-AB918B4E1E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84447" y="1628648"/>
            <a:ext cx="7624786" cy="4524315"/>
          </a:xfrm>
          <a:prstGeom prst="rect">
            <a:avLst/>
          </a:prstGeom>
          <a:solidFill>
            <a:schemeClr val="lt1">
              <a:alpha val="41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14313" indent="-214313" algn="just">
              <a:buFont typeface="Arial" charset="0"/>
              <a:buChar char="•"/>
            </a:pPr>
            <a:r>
              <a:rPr lang="it-IT" sz="2400" dirty="0">
                <a:solidFill>
                  <a:srgbClr val="7030A0"/>
                </a:solidFill>
              </a:rPr>
              <a:t>Il SSN </a:t>
            </a:r>
            <a:r>
              <a:rPr lang="it-IT" sz="2400" b="1" dirty="0">
                <a:solidFill>
                  <a:srgbClr val="7030A0"/>
                </a:solidFill>
              </a:rPr>
              <a:t>garantisce</a:t>
            </a:r>
            <a:r>
              <a:rPr lang="it-IT" sz="2400" dirty="0">
                <a:solidFill>
                  <a:srgbClr val="7030A0"/>
                </a:solidFill>
              </a:rPr>
              <a:t> alle persone non autosufficienti e in condizioni di fragilità, con patologie in atto o esiti delle stesse, </a:t>
            </a:r>
            <a:r>
              <a:rPr lang="it-IT" sz="2400" b="1" i="1" u="sng" dirty="0">
                <a:solidFill>
                  <a:srgbClr val="7030A0"/>
                </a:solidFill>
              </a:rPr>
              <a:t>le cure presso il proprio domicilio</a:t>
            </a:r>
            <a:r>
              <a:rPr lang="it-IT" sz="2400" dirty="0">
                <a:solidFill>
                  <a:srgbClr val="7030A0"/>
                </a:solidFill>
              </a:rPr>
              <a:t>.</a:t>
            </a:r>
          </a:p>
          <a:p>
            <a:pPr marL="214313" indent="-214313" algn="just">
              <a:buFont typeface="Arial" charset="0"/>
              <a:buChar char="•"/>
            </a:pPr>
            <a:endParaRPr lang="it-IT" sz="2400" dirty="0">
              <a:solidFill>
                <a:srgbClr val="000090"/>
              </a:solidFill>
            </a:endParaRPr>
          </a:p>
          <a:p>
            <a:pPr marL="214313" indent="-214313" algn="just">
              <a:buFont typeface="Arial" charset="0"/>
              <a:buChar char="•"/>
            </a:pPr>
            <a:r>
              <a:rPr lang="it-IT" sz="2400" dirty="0">
                <a:solidFill>
                  <a:srgbClr val="000090"/>
                </a:solidFill>
              </a:rPr>
              <a:t>Il Servizio Sanitario Nazionale (SSN) </a:t>
            </a:r>
            <a:r>
              <a:rPr lang="it-IT" sz="2400" b="1" dirty="0">
                <a:solidFill>
                  <a:srgbClr val="000090"/>
                </a:solidFill>
              </a:rPr>
              <a:t>garantisce</a:t>
            </a:r>
            <a:r>
              <a:rPr lang="it-IT" sz="2400" dirty="0">
                <a:solidFill>
                  <a:srgbClr val="000090"/>
                </a:solidFill>
              </a:rPr>
              <a:t> alle persone non autosufficienti e in condizioni di fragilità, con patologie in atto o esiti delle stesse, </a:t>
            </a:r>
            <a:r>
              <a:rPr lang="it-IT" sz="2400" i="1" dirty="0">
                <a:solidFill>
                  <a:srgbClr val="000090"/>
                </a:solidFill>
              </a:rPr>
              <a:t>percorsi assistenziali nel proprio domicilio</a:t>
            </a:r>
            <a:r>
              <a:rPr lang="it-IT" sz="2400" dirty="0">
                <a:solidFill>
                  <a:srgbClr val="000090"/>
                </a:solidFill>
              </a:rPr>
              <a:t>  denominati </a:t>
            </a:r>
            <a:r>
              <a:rPr lang="it-IT" sz="2400" b="1" dirty="0">
                <a:solidFill>
                  <a:srgbClr val="000090"/>
                </a:solidFill>
              </a:rPr>
              <a:t>“cure domiciliari”</a:t>
            </a:r>
            <a:r>
              <a:rPr lang="it-IT" altLang="ja-JP" sz="2400" b="1" dirty="0">
                <a:solidFill>
                  <a:srgbClr val="000090"/>
                </a:solidFill>
              </a:rPr>
              <a:t> </a:t>
            </a:r>
            <a:r>
              <a:rPr lang="it-IT" altLang="ja-JP" sz="2400" dirty="0">
                <a:solidFill>
                  <a:srgbClr val="000090"/>
                </a:solidFill>
              </a:rPr>
              <a:t>consistenti </a:t>
            </a:r>
            <a:r>
              <a:rPr lang="it-IT" altLang="ja-JP" sz="2400" i="1" dirty="0">
                <a:solidFill>
                  <a:srgbClr val="000090"/>
                </a:solidFill>
              </a:rPr>
              <a:t>in un </a:t>
            </a:r>
            <a:r>
              <a:rPr lang="it-IT" altLang="ja-JP" sz="2400" i="1" u="sng" dirty="0">
                <a:solidFill>
                  <a:srgbClr val="000090"/>
                </a:solidFill>
              </a:rPr>
              <a:t>insieme organizzato di trattamenti medici, infermieristici e riabilitativi</a:t>
            </a:r>
            <a:r>
              <a:rPr lang="it-IT" altLang="ja-JP" sz="2400" dirty="0">
                <a:solidFill>
                  <a:srgbClr val="000090"/>
                </a:solidFill>
              </a:rPr>
              <a:t>, necessari per </a:t>
            </a:r>
            <a:r>
              <a:rPr lang="it-IT" altLang="ja-JP" sz="2400" u="sng" dirty="0">
                <a:solidFill>
                  <a:srgbClr val="0000BF"/>
                </a:solidFill>
              </a:rPr>
              <a:t>stabilizzare il quadro clinico, limitare il declino funzionale e migliorare la qualità della vita.</a:t>
            </a:r>
          </a:p>
        </p:txBody>
      </p:sp>
      <p:pic>
        <p:nvPicPr>
          <p:cNvPr id="8" name="Immagine 8">
            <a:extLst>
              <a:ext uri="{FF2B5EF4-FFF2-40B4-BE49-F238E27FC236}">
                <a16:creationId xmlns:a16="http://schemas.microsoft.com/office/drawing/2014/main" id="{33FF10D1-23BD-C6BD-C3D0-384C0A0092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1752" y="414434"/>
            <a:ext cx="1203722" cy="112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magine 3" descr="Immagine che contiene testo, arte, statua, scultura&#10;&#10;Descrizione generata automaticamente">
            <a:extLst>
              <a:ext uri="{FF2B5EF4-FFF2-40B4-BE49-F238E27FC236}">
                <a16:creationId xmlns:a16="http://schemas.microsoft.com/office/drawing/2014/main" id="{662085C2-46D5-9497-8A3F-8F0D00B61D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1751" y="755958"/>
            <a:ext cx="2060296" cy="206029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67A24225-998C-FFC7-8D6E-786EF5065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gianvito corona</a:t>
            </a:r>
          </a:p>
        </p:txBody>
      </p:sp>
    </p:spTree>
    <p:extLst>
      <p:ext uri="{BB962C8B-B14F-4D97-AF65-F5344CB8AC3E}">
        <p14:creationId xmlns:p14="http://schemas.microsoft.com/office/powerpoint/2010/main" val="34146800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>
            <a:extLst>
              <a:ext uri="{FF2B5EF4-FFF2-40B4-BE49-F238E27FC236}">
                <a16:creationId xmlns:a16="http://schemas.microsoft.com/office/drawing/2014/main" id="{68C22B28-E897-9463-4509-0EAD844E80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133" y="2963334"/>
            <a:ext cx="3645200" cy="2581779"/>
          </a:xfrm>
          <a:prstGeom prst="rect">
            <a:avLst/>
          </a:prstGeom>
        </p:spPr>
      </p:pic>
      <p:sp>
        <p:nvSpPr>
          <p:cNvPr id="4" name="Segnaposto contenuto 2">
            <a:extLst>
              <a:ext uri="{FF2B5EF4-FFF2-40B4-BE49-F238E27FC236}">
                <a16:creationId xmlns:a16="http://schemas.microsoft.com/office/drawing/2014/main" id="{A2392E0D-A4CB-6FE6-D892-0D3D92C81B9D}"/>
              </a:ext>
            </a:extLst>
          </p:cNvPr>
          <p:cNvSpPr txBox="1">
            <a:spLocks/>
          </p:cNvSpPr>
          <p:nvPr/>
        </p:nvSpPr>
        <p:spPr bwMode="auto">
          <a:xfrm>
            <a:off x="3614061" y="1447977"/>
            <a:ext cx="7815980" cy="2806247"/>
          </a:xfrm>
          <a:prstGeom prst="rect">
            <a:avLst/>
          </a:prstGeom>
          <a:solidFill>
            <a:schemeClr val="bg1">
              <a:alpha val="62000"/>
            </a:scheme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70285" indent="-342900" algn="just">
              <a:spcBef>
                <a:spcPts val="450"/>
              </a:spcBef>
              <a:buClr>
                <a:schemeClr val="tx2"/>
              </a:buClr>
              <a:buSzPct val="73000"/>
              <a:buFont typeface="Arial" charset="0"/>
              <a:buChar char="•"/>
            </a:pPr>
            <a:r>
              <a:rPr lang="it-IT" sz="2400" dirty="0">
                <a:solidFill>
                  <a:schemeClr val="accent6">
                    <a:lumMod val="50000"/>
                  </a:schemeClr>
                </a:solidFill>
                <a:latin typeface="Calibri" charset="0"/>
              </a:rPr>
              <a:t>Le cure domiciliari sono </a:t>
            </a:r>
            <a:r>
              <a:rPr lang="it-IT" sz="2400" u="sng" dirty="0">
                <a:solidFill>
                  <a:schemeClr val="accent6">
                    <a:lumMod val="50000"/>
                  </a:schemeClr>
                </a:solidFill>
                <a:latin typeface="Calibri" charset="0"/>
              </a:rPr>
              <a:t>livelli essenziali di assistenza – LEA</a:t>
            </a:r>
            <a:r>
              <a:rPr lang="it-IT" sz="2400" dirty="0">
                <a:solidFill>
                  <a:schemeClr val="accent6">
                    <a:lumMod val="50000"/>
                  </a:schemeClr>
                </a:solidFill>
                <a:latin typeface="Calibri" charset="0"/>
              </a:rPr>
              <a:t>. </a:t>
            </a:r>
          </a:p>
          <a:p>
            <a:pPr marL="370285" indent="-342900" algn="just">
              <a:spcBef>
                <a:spcPts val="450"/>
              </a:spcBef>
              <a:buClr>
                <a:schemeClr val="tx2"/>
              </a:buClr>
              <a:buSzPct val="73000"/>
              <a:buFont typeface="Arial" charset="0"/>
              <a:buChar char="•"/>
            </a:pPr>
            <a:r>
              <a:rPr lang="it-IT" sz="2400" b="1" i="1" dirty="0">
                <a:solidFill>
                  <a:srgbClr val="7030A0"/>
                </a:solidFill>
                <a:latin typeface="Calibri" charset="0"/>
              </a:rPr>
              <a:t>Sono obiettivi prioritari </a:t>
            </a:r>
            <a:r>
              <a:rPr lang="it-IT" sz="2400" dirty="0">
                <a:solidFill>
                  <a:srgbClr val="7030A0"/>
                </a:solidFill>
                <a:latin typeface="Calibri" charset="0"/>
              </a:rPr>
              <a:t>e di rilievo nazionale, collegati al Piano Sanitario Nazionale, in quanto tali rientrano in linee progettuali specifiche, definite negli Accordi Stato-Regioni e alle quali sono vincolate </a:t>
            </a:r>
            <a:r>
              <a:rPr lang="it-IT" sz="2400" u="sng" dirty="0">
                <a:solidFill>
                  <a:srgbClr val="7030A0"/>
                </a:solidFill>
                <a:latin typeface="Calibri" charset="0"/>
              </a:rPr>
              <a:t>specifiche risorse finanziarie,</a:t>
            </a:r>
            <a:r>
              <a:rPr lang="it-IT" sz="2400" dirty="0">
                <a:solidFill>
                  <a:srgbClr val="7030A0"/>
                </a:solidFill>
                <a:latin typeface="Calibri" charset="0"/>
              </a:rPr>
              <a:t> destinate alle Regioni previa presentazione progetti.</a:t>
            </a:r>
          </a:p>
        </p:txBody>
      </p:sp>
      <p:pic>
        <p:nvPicPr>
          <p:cNvPr id="5" name="Immagine 19">
            <a:extLst>
              <a:ext uri="{FF2B5EF4-FFF2-40B4-BE49-F238E27FC236}">
                <a16:creationId xmlns:a16="http://schemas.microsoft.com/office/drawing/2014/main" id="{5943025E-451D-330A-14FB-3C5ED95E2D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2051" y="585827"/>
            <a:ext cx="910749" cy="794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asellaDiTesto 14">
            <a:extLst>
              <a:ext uri="{FF2B5EF4-FFF2-40B4-BE49-F238E27FC236}">
                <a16:creationId xmlns:a16="http://schemas.microsoft.com/office/drawing/2014/main" id="{7A4C4A00-23DD-98EB-0C8C-0B6F1417F7A9}"/>
              </a:ext>
            </a:extLst>
          </p:cNvPr>
          <p:cNvSpPr txBox="1">
            <a:spLocks noChangeArrowheads="1"/>
          </p:cNvSpPr>
          <p:nvPr/>
        </p:nvSpPr>
        <p:spPr bwMode="auto">
          <a:xfrm rot="267391">
            <a:off x="3747504" y="4944949"/>
            <a:ext cx="7549094" cy="1200329"/>
          </a:xfrm>
          <a:prstGeom prst="rect">
            <a:avLst/>
          </a:prstGeom>
          <a:solidFill>
            <a:schemeClr val="lt1">
              <a:alpha val="77000"/>
            </a:schemeClr>
          </a:solidFill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eaLnBrk="1" hangingPunct="1">
              <a:defRPr/>
            </a:pPr>
            <a:r>
              <a:rPr lang="it-IT" sz="2400" dirty="0">
                <a:solidFill>
                  <a:srgbClr val="00075A"/>
                </a:solidFill>
                <a:latin typeface="Arial" charset="0"/>
                <a:cs typeface="ＭＳ Ｐゴシック" charset="0"/>
              </a:rPr>
              <a:t>I pazienti sono classificati in base al </a:t>
            </a:r>
            <a:r>
              <a:rPr lang="it-IT" sz="2400" b="1" dirty="0">
                <a:solidFill>
                  <a:srgbClr val="00075A"/>
                </a:solidFill>
                <a:latin typeface="Arial" charset="0"/>
                <a:cs typeface="ＭＳ Ｐゴシック" charset="0"/>
              </a:rPr>
              <a:t>profilo di cura </a:t>
            </a:r>
            <a:r>
              <a:rPr lang="it-IT" sz="2400" dirty="0">
                <a:solidFill>
                  <a:srgbClr val="00075A"/>
                </a:solidFill>
                <a:latin typeface="Arial" charset="0"/>
                <a:cs typeface="ＭＳ Ｐゴシック" charset="0"/>
              </a:rPr>
              <a:t>e ai livelli d</a:t>
            </a:r>
            <a:r>
              <a:rPr lang="ja-JP" altLang="it-IT" sz="2400" dirty="0">
                <a:solidFill>
                  <a:srgbClr val="00075A"/>
                </a:solidFill>
                <a:latin typeface="Arial" charset="0"/>
                <a:cs typeface="ＭＳ Ｐゴシック" charset="0"/>
              </a:rPr>
              <a:t>’</a:t>
            </a:r>
            <a:r>
              <a:rPr lang="it-IT" altLang="ja-JP" sz="2400" dirty="0">
                <a:solidFill>
                  <a:srgbClr val="00075A"/>
                </a:solidFill>
                <a:latin typeface="Arial" charset="0"/>
                <a:cs typeface="ＭＳ Ｐゴシック" charset="0"/>
              </a:rPr>
              <a:t>intensità secondo i parametri indicati dal </a:t>
            </a:r>
            <a:r>
              <a:rPr lang="it-IT" altLang="ja-JP" sz="2400" i="1" u="sng" dirty="0">
                <a:solidFill>
                  <a:srgbClr val="00075A"/>
                </a:solidFill>
                <a:latin typeface="Arial" charset="0"/>
                <a:cs typeface="ＭＳ Ｐゴシック" charset="0"/>
              </a:rPr>
              <a:t>coefficiente di intensità assistenziale</a:t>
            </a:r>
            <a:r>
              <a:rPr lang="it-IT" altLang="ja-JP" sz="2400" dirty="0">
                <a:solidFill>
                  <a:srgbClr val="00075A"/>
                </a:solidFill>
                <a:latin typeface="Arial" charset="0"/>
                <a:cs typeface="ＭＳ Ｐゴシック" charset="0"/>
              </a:rPr>
              <a:t>.</a:t>
            </a:r>
          </a:p>
        </p:txBody>
      </p:sp>
      <p:pic>
        <p:nvPicPr>
          <p:cNvPr id="2" name="Immagine 1" descr="Immagine che contiene nero, oscurità&#10;&#10;Descrizione generata automaticamente">
            <a:extLst>
              <a:ext uri="{FF2B5EF4-FFF2-40B4-BE49-F238E27FC236}">
                <a16:creationId xmlns:a16="http://schemas.microsoft.com/office/drawing/2014/main" id="{B55C3099-D6C4-6B34-0864-E698B638A3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196" y="720252"/>
            <a:ext cx="2075854" cy="660499"/>
          </a:xfrm>
          <a:prstGeom prst="rect">
            <a:avLst/>
          </a:prstGeom>
        </p:spPr>
      </p:pic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845A7995-EBE7-EBCA-29E9-979E70AC7E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gianvito corona</a:t>
            </a:r>
          </a:p>
        </p:txBody>
      </p:sp>
    </p:spTree>
    <p:extLst>
      <p:ext uri="{BB962C8B-B14F-4D97-AF65-F5344CB8AC3E}">
        <p14:creationId xmlns:p14="http://schemas.microsoft.com/office/powerpoint/2010/main" val="15008164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>
            <a:extLst>
              <a:ext uri="{FF2B5EF4-FFF2-40B4-BE49-F238E27FC236}">
                <a16:creationId xmlns:a16="http://schemas.microsoft.com/office/drawing/2014/main" id="{68C22B28-E897-9463-4509-0EAD844E80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133" y="2963335"/>
            <a:ext cx="2392134" cy="1694272"/>
          </a:xfrm>
          <a:prstGeom prst="rect">
            <a:avLst/>
          </a:prstGeom>
        </p:spPr>
      </p:pic>
      <p:sp>
        <p:nvSpPr>
          <p:cNvPr id="4" name="Rectangle 2">
            <a:extLst>
              <a:ext uri="{FF2B5EF4-FFF2-40B4-BE49-F238E27FC236}">
                <a16:creationId xmlns:a16="http://schemas.microsoft.com/office/drawing/2014/main" id="{48B8B976-CA29-E5AB-C534-70AED508B537}"/>
              </a:ext>
            </a:extLst>
          </p:cNvPr>
          <p:cNvSpPr txBox="1">
            <a:spLocks/>
          </p:cNvSpPr>
          <p:nvPr/>
        </p:nvSpPr>
        <p:spPr bwMode="auto">
          <a:xfrm>
            <a:off x="3043796" y="1414289"/>
            <a:ext cx="8869662" cy="2014711"/>
          </a:xfrm>
          <a:prstGeom prst="rect">
            <a:avLst/>
          </a:prstGeom>
          <a:solidFill>
            <a:srgbClr val="FFFFFF">
              <a:alpha val="46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marL="228600" indent="-182563" algn="l" rtl="0" eaLnBrk="1" fontAlgn="base" hangingPunct="1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charset="0"/>
              <a:buChar char="*"/>
              <a:defRPr sz="2200" kern="1200">
                <a:solidFill>
                  <a:srgbClr val="404040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547688" indent="-182563" algn="l" rtl="0" eaLnBrk="1" fontAlgn="base" hangingPunct="1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charset="0"/>
              <a:buChar char="*"/>
              <a:defRPr sz="2000" kern="1200">
                <a:solidFill>
                  <a:srgbClr val="404040"/>
                </a:solidFill>
                <a:latin typeface="+mn-lt"/>
                <a:ea typeface="ＭＳ Ｐゴシック" charset="0"/>
                <a:cs typeface="+mn-cs"/>
              </a:defRPr>
            </a:lvl2pPr>
            <a:lvl3pPr marL="822325" indent="-182563" algn="l" rtl="0" eaLnBrk="1" fontAlgn="base" hangingPunct="1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charset="0"/>
              <a:buChar char="*"/>
              <a:defRPr kern="1200">
                <a:solidFill>
                  <a:srgbClr val="404040"/>
                </a:solidFill>
                <a:latin typeface="+mn-lt"/>
                <a:ea typeface="ＭＳ Ｐゴシック" charset="0"/>
                <a:cs typeface="+mn-cs"/>
              </a:defRPr>
            </a:lvl3pPr>
            <a:lvl4pPr marL="1096963" indent="-182563" algn="l" rtl="0" eaLnBrk="1" fontAlgn="base" hangingPunct="1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charset="0"/>
              <a:buChar char="*"/>
              <a:defRPr sz="1600" kern="1200">
                <a:solidFill>
                  <a:srgbClr val="404040"/>
                </a:solidFill>
                <a:latin typeface="+mn-lt"/>
                <a:ea typeface="ＭＳ Ｐゴシック" charset="0"/>
                <a:cs typeface="+mn-cs"/>
              </a:defRPr>
            </a:lvl4pPr>
            <a:lvl5pPr marL="1389063" indent="-182563" algn="l" rtl="0" eaLnBrk="1" fontAlgn="base" hangingPunct="1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charset="0"/>
              <a:buChar char="*"/>
              <a:defRPr sz="1400" kern="1200">
                <a:solidFill>
                  <a:srgbClr val="404040"/>
                </a:solidFill>
                <a:latin typeface="+mn-lt"/>
                <a:ea typeface="ＭＳ Ｐゴシック" charset="0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Wingdings" charset="2"/>
              <a:buNone/>
            </a:pPr>
            <a:r>
              <a:rPr lang="it-IT" altLang="x-none" sz="2400" dirty="0">
                <a:solidFill>
                  <a:srgbClr val="822433"/>
                </a:solidFill>
              </a:rPr>
              <a:t>   E</a:t>
            </a:r>
            <a:r>
              <a:rPr lang="it-IT" altLang="it-IT" sz="2400" dirty="0">
                <a:solidFill>
                  <a:srgbClr val="822433"/>
                </a:solidFill>
              </a:rPr>
              <a:t>’</a:t>
            </a:r>
            <a:r>
              <a:rPr lang="it-IT" altLang="x-none" sz="2400" dirty="0">
                <a:solidFill>
                  <a:srgbClr val="822433"/>
                </a:solidFill>
              </a:rPr>
              <a:t> necessario  un </a:t>
            </a:r>
            <a:r>
              <a:rPr lang="it-IT" altLang="x-none" sz="2400" b="1" dirty="0">
                <a:solidFill>
                  <a:srgbClr val="822433"/>
                </a:solidFill>
              </a:rPr>
              <a:t>viraggio della complessità </a:t>
            </a:r>
            <a:r>
              <a:rPr lang="it-IT" altLang="x-none" sz="2400" dirty="0">
                <a:solidFill>
                  <a:srgbClr val="822433"/>
                </a:solidFill>
              </a:rPr>
              <a:t>delle cure domiciliari che dovranno essere sempre più assimilabili a quelle ospedaliere, con la necessità di procedure standardizzate  in grado di garantire prima di tutto la sicurezza (di operatori e malati) ma essenzialmente </a:t>
            </a:r>
            <a:r>
              <a:rPr lang="it-IT" altLang="x-none" sz="2400" u="sng" dirty="0">
                <a:solidFill>
                  <a:srgbClr val="822433"/>
                </a:solidFill>
              </a:rPr>
              <a:t>la qualità di tutto il sistema. </a:t>
            </a:r>
          </a:p>
        </p:txBody>
      </p:sp>
      <p:pic>
        <p:nvPicPr>
          <p:cNvPr id="5" name="Immagine 8">
            <a:extLst>
              <a:ext uri="{FF2B5EF4-FFF2-40B4-BE49-F238E27FC236}">
                <a16:creationId xmlns:a16="http://schemas.microsoft.com/office/drawing/2014/main" id="{362CE132-2980-2EA7-D78E-01576B3063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83300" y="236194"/>
            <a:ext cx="930158" cy="870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ttangolo 6">
            <a:extLst>
              <a:ext uri="{FF2B5EF4-FFF2-40B4-BE49-F238E27FC236}">
                <a16:creationId xmlns:a16="http://schemas.microsoft.com/office/drawing/2014/main" id="{585B86BA-7CAA-5F81-BC56-756114DC1816}"/>
              </a:ext>
            </a:extLst>
          </p:cNvPr>
          <p:cNvSpPr/>
          <p:nvPr/>
        </p:nvSpPr>
        <p:spPr>
          <a:xfrm>
            <a:off x="3043796" y="3616252"/>
            <a:ext cx="8612887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rgbClr val="00206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…ancora poco applicato il </a:t>
            </a:r>
            <a:r>
              <a:rPr lang="it-IT" sz="2000" b="1" dirty="0" err="1">
                <a:solidFill>
                  <a:srgbClr val="00206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d.P.C.M</a:t>
            </a:r>
            <a:r>
              <a:rPr lang="it-IT" sz="2000" b="1" dirty="0">
                <a:solidFill>
                  <a:srgbClr val="00206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. 12 gennaio 2017 </a:t>
            </a:r>
            <a:r>
              <a:rPr lang="it-IT" sz="2000" dirty="0">
                <a:solidFill>
                  <a:srgbClr val="00206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relativo ai nuovi LEA sulle cure palliative domiciliari che parlano esplicitamente di “”</a:t>
            </a:r>
            <a:r>
              <a:rPr lang="it-IT" sz="2000" b="1" dirty="0">
                <a:solidFill>
                  <a:srgbClr val="00206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cure palliative specialistiche e di “valutazioni multidimensionali”</a:t>
            </a:r>
            <a:r>
              <a:rPr lang="it-IT" sz="2000" dirty="0">
                <a:solidFill>
                  <a:srgbClr val="00206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it-IT" sz="2000" dirty="0"/>
              <a:t>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it-IT" sz="2000" b="1" dirty="0">
              <a:solidFill>
                <a:srgbClr val="7030A0"/>
              </a:solidFill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2000" b="1" dirty="0">
                <a:solidFill>
                  <a:srgbClr val="7030A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le cure palliative specialistiche</a:t>
            </a:r>
            <a:r>
              <a:rPr lang="it-IT" sz="2000" dirty="0">
                <a:solidFill>
                  <a:srgbClr val="7030A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presuppongono un CIA elevato (accessi domiciliari quasi tutti i giorni) e </a:t>
            </a:r>
            <a:r>
              <a:rPr lang="it-IT" sz="2000" b="1" i="1" dirty="0">
                <a:solidFill>
                  <a:srgbClr val="7030A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l’uso della tecnologia che dovrebbe spostarsi dall’ospedale al domicilio.</a:t>
            </a:r>
            <a:r>
              <a:rPr lang="it-IT" sz="2000" dirty="0">
                <a:solidFill>
                  <a:srgbClr val="7030A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it-IT" sz="2000"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4A4B172A-5D71-3370-F80B-A8576193D6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4317" y="58394"/>
            <a:ext cx="3263900" cy="355600"/>
          </a:xfrm>
          <a:prstGeom prst="rect">
            <a:avLst/>
          </a:prstGeom>
        </p:spPr>
      </p:pic>
      <p:sp>
        <p:nvSpPr>
          <p:cNvPr id="9" name="Segnaposto piè di pagina 8">
            <a:extLst>
              <a:ext uri="{FF2B5EF4-FFF2-40B4-BE49-F238E27FC236}">
                <a16:creationId xmlns:a16="http://schemas.microsoft.com/office/drawing/2014/main" id="{05706B19-F3DC-15CC-FA18-8F4E741C72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gianvito corona</a:t>
            </a:r>
          </a:p>
        </p:txBody>
      </p:sp>
    </p:spTree>
    <p:extLst>
      <p:ext uri="{BB962C8B-B14F-4D97-AF65-F5344CB8AC3E}">
        <p14:creationId xmlns:p14="http://schemas.microsoft.com/office/powerpoint/2010/main" val="32699599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>
            <a:extLst>
              <a:ext uri="{FF2B5EF4-FFF2-40B4-BE49-F238E27FC236}">
                <a16:creationId xmlns:a16="http://schemas.microsoft.com/office/drawing/2014/main" id="{68C22B28-E897-9463-4509-0EAD844E80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133" y="2963335"/>
            <a:ext cx="2392134" cy="1694272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294BD6C6-7953-DD52-A314-17A44E54BA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8217" y="777677"/>
            <a:ext cx="3801810" cy="131212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77B15EF6-D846-F2E8-199B-E20AEDDC1D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9761" y="1819223"/>
            <a:ext cx="9515630" cy="464236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881B9616-DA17-E1BF-9C42-B14D612E99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6579" y="812222"/>
            <a:ext cx="2316915" cy="144399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6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189938BF-7822-E61A-7E35-FA21A33863CD}"/>
                  </a:ext>
                </a:extLst>
              </p14:cNvPr>
              <p14:cNvContentPartPr/>
              <p14:nvPr/>
            </p14:nvContentPartPr>
            <p14:xfrm>
              <a:off x="8026317" y="3611726"/>
              <a:ext cx="3097440" cy="141480"/>
            </p14:xfrm>
          </p:contentPart>
        </mc:Choice>
        <mc:Fallback xmlns=""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189938BF-7822-E61A-7E35-FA21A33863CD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008677" y="3594086"/>
                <a:ext cx="3133080" cy="177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8">
            <p14:nvContentPartPr>
              <p14:cNvPr id="3" name="Input penna 2">
                <a:extLst>
                  <a:ext uri="{FF2B5EF4-FFF2-40B4-BE49-F238E27FC236}">
                    <a16:creationId xmlns:a16="http://schemas.microsoft.com/office/drawing/2014/main" id="{3F864008-E33F-6BB0-D4D5-3279398141BF}"/>
                  </a:ext>
                </a:extLst>
              </p14:cNvPr>
              <p14:cNvContentPartPr/>
              <p14:nvPr/>
            </p14:nvContentPartPr>
            <p14:xfrm>
              <a:off x="3050397" y="3710726"/>
              <a:ext cx="1905840" cy="66600"/>
            </p14:xfrm>
          </p:contentPart>
        </mc:Choice>
        <mc:Fallback xmlns="">
          <p:pic>
            <p:nvPicPr>
              <p:cNvPr id="3" name="Input penna 2">
                <a:extLst>
                  <a:ext uri="{FF2B5EF4-FFF2-40B4-BE49-F238E27FC236}">
                    <a16:creationId xmlns:a16="http://schemas.microsoft.com/office/drawing/2014/main" id="{3F864008-E33F-6BB0-D4D5-3279398141BF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032757" y="3692726"/>
                <a:ext cx="1941480" cy="102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0">
            <p14:nvContentPartPr>
              <p14:cNvPr id="4" name="Input penna 3">
                <a:extLst>
                  <a:ext uri="{FF2B5EF4-FFF2-40B4-BE49-F238E27FC236}">
                    <a16:creationId xmlns:a16="http://schemas.microsoft.com/office/drawing/2014/main" id="{F2F920DB-9D84-BEA6-34E1-94717F3F276A}"/>
                  </a:ext>
                </a:extLst>
              </p14:cNvPr>
              <p14:cNvContentPartPr/>
              <p14:nvPr/>
            </p14:nvContentPartPr>
            <p14:xfrm>
              <a:off x="7905357" y="4930406"/>
              <a:ext cx="3192840" cy="159120"/>
            </p14:xfrm>
          </p:contentPart>
        </mc:Choice>
        <mc:Fallback xmlns="">
          <p:pic>
            <p:nvPicPr>
              <p:cNvPr id="4" name="Input penna 3">
                <a:extLst>
                  <a:ext uri="{FF2B5EF4-FFF2-40B4-BE49-F238E27FC236}">
                    <a16:creationId xmlns:a16="http://schemas.microsoft.com/office/drawing/2014/main" id="{F2F920DB-9D84-BEA6-34E1-94717F3F276A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7887357" y="4822406"/>
                <a:ext cx="3228480" cy="374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2">
            <p14:nvContentPartPr>
              <p14:cNvPr id="5" name="Input penna 4">
                <a:extLst>
                  <a:ext uri="{FF2B5EF4-FFF2-40B4-BE49-F238E27FC236}">
                    <a16:creationId xmlns:a16="http://schemas.microsoft.com/office/drawing/2014/main" id="{74025188-5A97-0CBC-A417-162248C81860}"/>
                  </a:ext>
                </a:extLst>
              </p14:cNvPr>
              <p14:cNvContentPartPr/>
              <p14:nvPr/>
            </p14:nvContentPartPr>
            <p14:xfrm>
              <a:off x="2587437" y="4882526"/>
              <a:ext cx="2041560" cy="108720"/>
            </p14:xfrm>
          </p:contentPart>
        </mc:Choice>
        <mc:Fallback xmlns="">
          <p:pic>
            <p:nvPicPr>
              <p:cNvPr id="5" name="Input penna 4">
                <a:extLst>
                  <a:ext uri="{FF2B5EF4-FFF2-40B4-BE49-F238E27FC236}">
                    <a16:creationId xmlns:a16="http://schemas.microsoft.com/office/drawing/2014/main" id="{74025188-5A97-0CBC-A417-162248C81860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2569437" y="4774526"/>
                <a:ext cx="2077200" cy="324360"/>
              </a:xfrm>
              <a:prstGeom prst="rect">
                <a:avLst/>
              </a:prstGeom>
            </p:spPr>
          </p:pic>
        </mc:Fallback>
      </mc:AlternateContent>
      <p:sp>
        <p:nvSpPr>
          <p:cNvPr id="10" name="Segnaposto piè di pagina 9">
            <a:extLst>
              <a:ext uri="{FF2B5EF4-FFF2-40B4-BE49-F238E27FC236}">
                <a16:creationId xmlns:a16="http://schemas.microsoft.com/office/drawing/2014/main" id="{B598AA2F-0222-B932-6DFA-F95C81D982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gianvito corona</a:t>
            </a:r>
          </a:p>
        </p:txBody>
      </p:sp>
    </p:spTree>
    <p:extLst>
      <p:ext uri="{BB962C8B-B14F-4D97-AF65-F5344CB8AC3E}">
        <p14:creationId xmlns:p14="http://schemas.microsoft.com/office/powerpoint/2010/main" val="18897090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>
            <a:extLst>
              <a:ext uri="{FF2B5EF4-FFF2-40B4-BE49-F238E27FC236}">
                <a16:creationId xmlns:a16="http://schemas.microsoft.com/office/drawing/2014/main" id="{68C22B28-E897-9463-4509-0EAD844E80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133" y="2963335"/>
            <a:ext cx="2392134" cy="1694272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67EEA293-4808-EE5B-914D-B47CA2A5EF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3680" y="2249224"/>
            <a:ext cx="7893116" cy="38313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6461D563-EA98-8F16-0C63-94A7B06066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25513" y="645811"/>
            <a:ext cx="2744053" cy="94706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7" name="Rettangolo 6">
            <a:extLst>
              <a:ext uri="{FF2B5EF4-FFF2-40B4-BE49-F238E27FC236}">
                <a16:creationId xmlns:a16="http://schemas.microsoft.com/office/drawing/2014/main" id="{4821983F-8B65-FFAF-B9A0-F40959CB0CA1}"/>
              </a:ext>
            </a:extLst>
          </p:cNvPr>
          <p:cNvSpPr/>
          <p:nvPr/>
        </p:nvSpPr>
        <p:spPr>
          <a:xfrm>
            <a:off x="8834469" y="5680444"/>
            <a:ext cx="1202573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50 pagine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4A2CA5EA-4D5B-CA0E-4CF7-C20ECA6474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058" y="805232"/>
            <a:ext cx="1377239" cy="8583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3096FEB2-8664-9936-6DC6-8518834E17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gianvito corona</a:t>
            </a:r>
          </a:p>
        </p:txBody>
      </p:sp>
    </p:spTree>
    <p:extLst>
      <p:ext uri="{BB962C8B-B14F-4D97-AF65-F5344CB8AC3E}">
        <p14:creationId xmlns:p14="http://schemas.microsoft.com/office/powerpoint/2010/main" val="21580666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>
            <a:extLst>
              <a:ext uri="{FF2B5EF4-FFF2-40B4-BE49-F238E27FC236}">
                <a16:creationId xmlns:a16="http://schemas.microsoft.com/office/drawing/2014/main" id="{68C22B28-E897-9463-4509-0EAD844E80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133" y="2963335"/>
            <a:ext cx="2392134" cy="1694272"/>
          </a:xfrm>
          <a:prstGeom prst="rect">
            <a:avLst/>
          </a:prstGeom>
        </p:spPr>
      </p:pic>
      <p:sp>
        <p:nvSpPr>
          <p:cNvPr id="8" name="Rettangolo 7">
            <a:extLst>
              <a:ext uri="{FF2B5EF4-FFF2-40B4-BE49-F238E27FC236}">
                <a16:creationId xmlns:a16="http://schemas.microsoft.com/office/drawing/2014/main" id="{B1DC68DB-9F2D-D82C-E779-8D9A6452DCF5}"/>
              </a:ext>
            </a:extLst>
          </p:cNvPr>
          <p:cNvSpPr/>
          <p:nvPr/>
        </p:nvSpPr>
        <p:spPr>
          <a:xfrm>
            <a:off x="3570515" y="2709407"/>
            <a:ext cx="7532914" cy="33650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just">
              <a:lnSpc>
                <a:spcPct val="150000"/>
              </a:lnSpc>
              <a:spcAft>
                <a:spcPts val="0"/>
              </a:spcAft>
            </a:pPr>
            <a:r>
              <a:rPr lang="it-IT" dirty="0">
                <a:solidFill>
                  <a:srgbClr val="00206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Sempre in tema di richiamo all’applicazione dei LEA, sarebbe opportuno auspicare </a:t>
            </a:r>
            <a:r>
              <a:rPr lang="it-IT" b="1" dirty="0">
                <a:solidFill>
                  <a:srgbClr val="00206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l’utilizzo obbligatorio di sistemi di valutazione multidimensionale a validazione internazionale.</a:t>
            </a:r>
            <a:r>
              <a:rPr lang="it-IT" dirty="0">
                <a:solidFill>
                  <a:srgbClr val="00206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it-IT" i="1" dirty="0">
                <a:solidFill>
                  <a:srgbClr val="00206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(Alcune Regioni tra cui  Basilicata, </a:t>
            </a:r>
            <a:r>
              <a:rPr lang="it-IT" i="1" u="sng" dirty="0">
                <a:solidFill>
                  <a:srgbClr val="00206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hanno adottato il Sistema InterRAI</a:t>
            </a:r>
            <a:r>
              <a:rPr lang="it-IT" i="1" dirty="0">
                <a:solidFill>
                  <a:srgbClr val="00206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con il quale finalmente si sta sdoganando e liquidando la autoreferenzialità innalzando significativamente il livello del sistema di cure e il flusso dati ministeriale che è un’altra criticità di molte regioni.  </a:t>
            </a:r>
            <a:endParaRPr lang="it-IT" dirty="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BE66B709-5160-A5CF-C512-9127268C35D7}"/>
              </a:ext>
            </a:extLst>
          </p:cNvPr>
          <p:cNvSpPr/>
          <p:nvPr/>
        </p:nvSpPr>
        <p:spPr>
          <a:xfrm>
            <a:off x="4878812" y="1592873"/>
            <a:ext cx="5680910" cy="589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it-IT" sz="2400" b="1" dirty="0">
                <a:ln/>
                <a:solidFill>
                  <a:srgbClr val="7030A0"/>
                </a:solidFill>
              </a:rPr>
              <a:t>Valutazione multidimensionale certificata</a:t>
            </a:r>
          </a:p>
        </p:txBody>
      </p:sp>
      <p:pic>
        <p:nvPicPr>
          <p:cNvPr id="5122" name="Picture 2" descr="InterRAI-IT">
            <a:extLst>
              <a:ext uri="{FF2B5EF4-FFF2-40B4-BE49-F238E27FC236}">
                <a16:creationId xmlns:a16="http://schemas.microsoft.com/office/drawing/2014/main" id="{FC6DE502-2E73-57E9-62CD-3109EA21F7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0248" y="1146724"/>
            <a:ext cx="1951977" cy="129895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FB78DD31-E588-6DD6-F87E-D99298C8F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gianvito corona</a:t>
            </a:r>
          </a:p>
        </p:txBody>
      </p:sp>
    </p:spTree>
    <p:extLst>
      <p:ext uri="{BB962C8B-B14F-4D97-AF65-F5344CB8AC3E}">
        <p14:creationId xmlns:p14="http://schemas.microsoft.com/office/powerpoint/2010/main" val="22386555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>
            <a:extLst>
              <a:ext uri="{FF2B5EF4-FFF2-40B4-BE49-F238E27FC236}">
                <a16:creationId xmlns:a16="http://schemas.microsoft.com/office/drawing/2014/main" id="{F8D78225-2A5F-693F-EE27-70A61BE0EF59}"/>
              </a:ext>
            </a:extLst>
          </p:cNvPr>
          <p:cNvSpPr/>
          <p:nvPr/>
        </p:nvSpPr>
        <p:spPr>
          <a:xfrm>
            <a:off x="5445299" y="4592325"/>
            <a:ext cx="5946579" cy="151418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400" kern="1200" spc="50" dirty="0">
                <a:ln w="11430"/>
                <a:solidFill>
                  <a:srgbClr val="000000"/>
                </a:solidFill>
                <a:latin typeface="+mj-lt"/>
                <a:ea typeface="+mj-ea"/>
                <a:cs typeface="+mj-cs"/>
              </a:rPr>
              <a:t>Il nuovo </a:t>
            </a:r>
            <a:r>
              <a:rPr lang="en-US" sz="3400" kern="1200" spc="50" dirty="0" err="1">
                <a:ln w="11430"/>
                <a:solidFill>
                  <a:srgbClr val="000000"/>
                </a:solidFill>
                <a:latin typeface="+mj-lt"/>
                <a:ea typeface="+mj-ea"/>
                <a:cs typeface="+mj-cs"/>
              </a:rPr>
              <a:t>sistema</a:t>
            </a:r>
            <a:r>
              <a:rPr lang="en-US" sz="3400" kern="1200" spc="50" dirty="0">
                <a:ln w="11430"/>
                <a:solidFill>
                  <a:srgbClr val="000000"/>
                </a:solidFill>
                <a:latin typeface="+mj-lt"/>
                <a:ea typeface="+mj-ea"/>
                <a:cs typeface="+mj-cs"/>
              </a:rPr>
              <a:t> di </a:t>
            </a:r>
            <a:r>
              <a:rPr lang="en-US" sz="3400" kern="1200" spc="50" dirty="0" err="1">
                <a:ln w="11430"/>
                <a:solidFill>
                  <a:srgbClr val="000000"/>
                </a:solidFill>
                <a:latin typeface="+mj-lt"/>
                <a:ea typeface="+mj-ea"/>
                <a:cs typeface="+mj-cs"/>
              </a:rPr>
              <a:t>valutazione</a:t>
            </a:r>
            <a:r>
              <a:rPr lang="en-US" sz="3400" kern="1200" spc="50" dirty="0">
                <a:ln w="11430"/>
                <a:solidFill>
                  <a:srgbClr val="0000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400" kern="1200" spc="50" dirty="0" err="1">
                <a:ln w="11430"/>
                <a:solidFill>
                  <a:srgbClr val="000000"/>
                </a:solidFill>
                <a:latin typeface="+mj-lt"/>
                <a:ea typeface="+mj-ea"/>
                <a:cs typeface="+mj-cs"/>
              </a:rPr>
              <a:t>multidimensionale</a:t>
            </a:r>
            <a:r>
              <a:rPr lang="en-US" sz="3400" kern="1200" spc="50" dirty="0">
                <a:ln w="11430"/>
                <a:solidFill>
                  <a:srgbClr val="000000"/>
                </a:solidFill>
                <a:latin typeface="+mj-lt"/>
                <a:ea typeface="+mj-ea"/>
                <a:cs typeface="+mj-cs"/>
              </a:rPr>
              <a:t> (InterRAI)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CD6617C7-1A07-AAF0-A510-F61C955EC5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134" y="2064265"/>
            <a:ext cx="4872424" cy="423951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30F7CD7E-E8B1-99A9-4E57-25030A5862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5126" y="422233"/>
            <a:ext cx="4295410" cy="3779960"/>
          </a:xfrm>
          <a:prstGeom prst="rect">
            <a:avLst/>
          </a:prstGeom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2" name="Picture 2" descr="InterRAI-IT">
            <a:extLst>
              <a:ext uri="{FF2B5EF4-FFF2-40B4-BE49-F238E27FC236}">
                <a16:creationId xmlns:a16="http://schemas.microsoft.com/office/drawing/2014/main" id="{1373AEBD-93FA-6C81-98B1-8BDC530AA2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7357" y="887232"/>
            <a:ext cx="1951977" cy="129895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70B52A8C-C452-4635-7308-EC01400C69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gianvito corona</a:t>
            </a:r>
          </a:p>
        </p:txBody>
      </p:sp>
    </p:spTree>
    <p:extLst>
      <p:ext uri="{BB962C8B-B14F-4D97-AF65-F5344CB8AC3E}">
        <p14:creationId xmlns:p14="http://schemas.microsoft.com/office/powerpoint/2010/main" val="32094853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TextShape 1"/>
          <p:cNvSpPr txBox="1"/>
          <p:nvPr/>
        </p:nvSpPr>
        <p:spPr>
          <a:xfrm>
            <a:off x="7176000" y="6410160"/>
            <a:ext cx="990360" cy="456840"/>
          </a:xfrm>
          <a:prstGeom prst="rect">
            <a:avLst/>
          </a:prstGeom>
          <a:noFill/>
          <a:ln w="9360">
            <a:noFill/>
          </a:ln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it-IT" sz="1200" spc="-1">
                <a:solidFill>
                  <a:srgbClr val="FFFFFF"/>
                </a:solidFill>
                <a:latin typeface="Arial"/>
              </a:rPr>
              <a:t>12</a:t>
            </a:r>
            <a:endParaRPr lang="it-IT" sz="1200" spc="-1">
              <a:latin typeface="Times New Roman"/>
            </a:endParaRP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9700F1E0-1419-A344-AEE9-94B740D4F0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40821" y="0"/>
            <a:ext cx="1051178" cy="508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Elemento grafico 9" descr="Stetoscopio">
            <a:extLst>
              <a:ext uri="{FF2B5EF4-FFF2-40B4-BE49-F238E27FC236}">
                <a16:creationId xmlns:a16="http://schemas.microsoft.com/office/drawing/2014/main" id="{44F65011-233B-3647-8AA3-0FE0D9B751A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927770" y="135724"/>
            <a:ext cx="943257" cy="934845"/>
          </a:xfrm>
          <a:prstGeom prst="rect">
            <a:avLst/>
          </a:prstGeom>
        </p:spPr>
      </p:pic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6706BAB1-57FA-D54D-9925-D7E2D5D1EC19}"/>
              </a:ext>
            </a:extLst>
          </p:cNvPr>
          <p:cNvSpPr txBox="1"/>
          <p:nvPr/>
        </p:nvSpPr>
        <p:spPr>
          <a:xfrm>
            <a:off x="3200399" y="742079"/>
            <a:ext cx="6120817" cy="461665"/>
          </a:xfrm>
          <a:prstGeom prst="rect">
            <a:avLst/>
          </a:prstGeom>
          <a:noFill/>
          <a:ln w="57150">
            <a:noFill/>
          </a:ln>
        </p:spPr>
        <p:txBody>
          <a:bodyPr wrap="square" rtlCol="0">
            <a:spAutoFit/>
          </a:bodyPr>
          <a:lstStyle/>
          <a:p>
            <a:r>
              <a:rPr lang="it-IT" sz="2400" b="1" dirty="0"/>
              <a:t>InterRAI come strumento di sanità digitale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63DAE7F0-3A5B-6943-AE13-C6C8D34D9BDB}"/>
              </a:ext>
            </a:extLst>
          </p:cNvPr>
          <p:cNvSpPr txBox="1"/>
          <p:nvPr/>
        </p:nvSpPr>
        <p:spPr>
          <a:xfrm>
            <a:off x="968345" y="2162736"/>
            <a:ext cx="1043305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600"/>
              </a:spcAft>
              <a:buClr>
                <a:schemeClr val="accent1"/>
              </a:buClr>
            </a:pPr>
            <a:r>
              <a:rPr lang="it-IT" sz="3200" dirty="0">
                <a:solidFill>
                  <a:srgbClr val="002060"/>
                </a:solidFill>
              </a:rPr>
              <a:t>In </a:t>
            </a:r>
            <a:r>
              <a:rPr lang="it-IT" sz="3200" b="1" dirty="0">
                <a:solidFill>
                  <a:srgbClr val="002060"/>
                </a:solidFill>
              </a:rPr>
              <a:t>Regione Basilicata</a:t>
            </a:r>
            <a:r>
              <a:rPr lang="it-IT" sz="3200" dirty="0">
                <a:solidFill>
                  <a:srgbClr val="002060"/>
                </a:solidFill>
              </a:rPr>
              <a:t>, l’assistenza territoriale ha conosciuto un </a:t>
            </a:r>
            <a:r>
              <a:rPr lang="it-IT" sz="3200" b="1" dirty="0">
                <a:solidFill>
                  <a:srgbClr val="002060"/>
                </a:solidFill>
              </a:rPr>
              <a:t>nuovo momento di digitalizzazione, </a:t>
            </a:r>
            <a:r>
              <a:rPr lang="it-IT" sz="3200" dirty="0">
                <a:solidFill>
                  <a:srgbClr val="002060"/>
                </a:solidFill>
              </a:rPr>
              <a:t>arrivando anche al domicilio della persona con la Valutazione Multidimensionale, usando </a:t>
            </a:r>
            <a:r>
              <a:rPr lang="it-IT" sz="3200" b="1" dirty="0">
                <a:solidFill>
                  <a:srgbClr val="002060"/>
                </a:solidFill>
              </a:rPr>
              <a:t>strumenti di ultima generazione di supporto alla decisione e capaci di fornire indicazioni predittive di evoluzione clinica</a:t>
            </a:r>
            <a:r>
              <a:rPr lang="it-IT" sz="3200" dirty="0">
                <a:solidFill>
                  <a:srgbClr val="002060"/>
                </a:solidFill>
              </a:rPr>
              <a:t>.</a:t>
            </a:r>
          </a:p>
        </p:txBody>
      </p:sp>
      <p:sp>
        <p:nvSpPr>
          <p:cNvPr id="15" name="Rettangolo con angoli arrotondati 14">
            <a:extLst>
              <a:ext uri="{FF2B5EF4-FFF2-40B4-BE49-F238E27FC236}">
                <a16:creationId xmlns:a16="http://schemas.microsoft.com/office/drawing/2014/main" id="{EBCC9392-6B36-E540-9289-157E1F9D68AE}"/>
              </a:ext>
            </a:extLst>
          </p:cNvPr>
          <p:cNvSpPr/>
          <p:nvPr/>
        </p:nvSpPr>
        <p:spPr>
          <a:xfrm>
            <a:off x="567115" y="1892976"/>
            <a:ext cx="11235510" cy="3761280"/>
          </a:xfrm>
          <a:prstGeom prst="round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200"/>
          </a:p>
        </p:txBody>
      </p:sp>
      <p:pic>
        <p:nvPicPr>
          <p:cNvPr id="16" name="Immagine 15">
            <a:extLst>
              <a:ext uri="{FF2B5EF4-FFF2-40B4-BE49-F238E27FC236}">
                <a16:creationId xmlns:a16="http://schemas.microsoft.com/office/drawing/2014/main" id="{74E57F86-5FD6-7D42-BC11-CE645783C6E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0" t="-1898" r="4359" b="1898"/>
          <a:stretch/>
        </p:blipFill>
        <p:spPr>
          <a:xfrm>
            <a:off x="7997286" y="5344118"/>
            <a:ext cx="2647861" cy="596620"/>
          </a:xfrm>
          <a:prstGeom prst="rect">
            <a:avLst/>
          </a:prstGeom>
        </p:spPr>
      </p:pic>
      <p:pic>
        <p:nvPicPr>
          <p:cNvPr id="2" name="Immagine 1">
            <a:extLst>
              <a:ext uri="{FF2B5EF4-FFF2-40B4-BE49-F238E27FC236}">
                <a16:creationId xmlns:a16="http://schemas.microsoft.com/office/drawing/2014/main" id="{F48D355A-816B-BCF3-3DEE-7CDEF549052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156084" y="802309"/>
            <a:ext cx="1731030" cy="1226033"/>
          </a:xfrm>
          <a:prstGeom prst="rect">
            <a:avLst/>
          </a:prstGeom>
        </p:spPr>
      </p:pic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5759EE5-3C19-898E-98A7-F7695EADC3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gianvito corona</a:t>
            </a:r>
          </a:p>
        </p:txBody>
      </p:sp>
    </p:spTree>
    <p:extLst>
      <p:ext uri="{BB962C8B-B14F-4D97-AF65-F5344CB8AC3E}">
        <p14:creationId xmlns:p14="http://schemas.microsoft.com/office/powerpoint/2010/main" val="29371554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284249" y="2214417"/>
            <a:ext cx="9623502" cy="4306455"/>
          </a:xfr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r>
              <a:rPr lang="it-IT" sz="2400" dirty="0">
                <a:solidFill>
                  <a:srgbClr val="7030A0"/>
                </a:solidFill>
                <a:cs typeface="Al Nile" pitchFamily="2" charset="-78"/>
              </a:rPr>
              <a:t>una rete collaborativa di ricercatori di oltre 35 Paesi, impegnati a migliorare le cure sanitarie per le persone anziane e disabili.</a:t>
            </a:r>
          </a:p>
          <a:p>
            <a:pPr algn="just">
              <a:lnSpc>
                <a:spcPct val="150000"/>
              </a:lnSpc>
            </a:pPr>
            <a:r>
              <a:rPr lang="it-IT" sz="2400" dirty="0">
                <a:cs typeface="Al Nile" pitchFamily="2" charset="-78"/>
              </a:rPr>
              <a:t>L'obiettivo di interRAI è quello di </a:t>
            </a:r>
            <a:r>
              <a:rPr lang="it-IT" sz="2400" dirty="0">
                <a:highlight>
                  <a:srgbClr val="FFFF00"/>
                </a:highlight>
                <a:cs typeface="Al Nile" pitchFamily="2" charset="-78"/>
              </a:rPr>
              <a:t>promuovere pratiche basate sulle prove cliniche e promuovere decisioni di politica sociosanitaria,</a:t>
            </a:r>
            <a:r>
              <a:rPr lang="it-IT" sz="2400" dirty="0">
                <a:cs typeface="Al Nile" pitchFamily="2" charset="-78"/>
              </a:rPr>
              <a:t> </a:t>
            </a:r>
            <a:r>
              <a:rPr lang="it-IT" sz="2400" u="sng" dirty="0">
                <a:cs typeface="Al Nile" pitchFamily="2" charset="-78"/>
              </a:rPr>
              <a:t>attraverso la raccolta e l'interpretazione dei dati di alta qualità circa le caratteristiche e gli esiti rispetto a persone servite,</a:t>
            </a:r>
            <a:r>
              <a:rPr lang="it-IT" sz="2400" dirty="0">
                <a:cs typeface="Al Nile" pitchFamily="2" charset="-78"/>
              </a:rPr>
              <a:t> attraverso una varietà di servizi sanitari e sociali.</a:t>
            </a:r>
          </a:p>
        </p:txBody>
      </p:sp>
      <p:sp>
        <p:nvSpPr>
          <p:cNvPr id="5" name="Titolo 1"/>
          <p:cNvSpPr txBox="1">
            <a:spLocks/>
          </p:cNvSpPr>
          <p:nvPr/>
        </p:nvSpPr>
        <p:spPr>
          <a:xfrm>
            <a:off x="4446662" y="1224858"/>
            <a:ext cx="3298676" cy="457200"/>
          </a:xfrm>
          <a:prstGeom prst="rect">
            <a:avLst/>
          </a:prstGeom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37931725" indent="-37474525" eaLnBrk="0" hangingPunct="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eaLnBrk="0" hangingPunct="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eaLnBrk="0" hangingPunct="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eaLnBrk="0" hangingPunct="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r>
              <a:rPr lang="it-IT" altLang="it-IT" sz="2800" b="1" dirty="0">
                <a:solidFill>
                  <a:srgbClr val="7030A0"/>
                </a:solidFill>
                <a:latin typeface="Calibri" pitchFamily="34" charset="0"/>
              </a:rPr>
              <a:t>Cos’è interRAI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769CFE56-08CF-2A4E-AE65-D324EB927F02}"/>
              </a:ext>
            </a:extLst>
          </p:cNvPr>
          <p:cNvSpPr/>
          <p:nvPr/>
        </p:nvSpPr>
        <p:spPr>
          <a:xfrm>
            <a:off x="7570839" y="230833"/>
            <a:ext cx="3097161" cy="461665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it-IT" sz="1200" spc="50" dirty="0">
                <a:ln w="11430"/>
                <a:solidFill>
                  <a:srgbClr val="00206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Il nuovo sistema di valutazione multidimensionale (InterRAI)</a:t>
            </a:r>
            <a:endParaRPr lang="it-IT" sz="1200" spc="50" dirty="0">
              <a:ln w="11430"/>
              <a:solidFill>
                <a:srgbClr val="1E4D13"/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BD4E1115-9BE2-CBE9-1BB1-F48D6F63E9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121" y="840441"/>
            <a:ext cx="1731030" cy="1226033"/>
          </a:xfrm>
          <a:prstGeom prst="rect">
            <a:avLst/>
          </a:prstGeom>
        </p:spPr>
      </p:pic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892F98C9-C548-BD6B-DDB5-1E970C9114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gianvito corona</a:t>
            </a:r>
          </a:p>
        </p:txBody>
      </p:sp>
    </p:spTree>
    <p:extLst>
      <p:ext uri="{BB962C8B-B14F-4D97-AF65-F5344CB8AC3E}">
        <p14:creationId xmlns:p14="http://schemas.microsoft.com/office/powerpoint/2010/main" val="29246920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272D7526-DA06-F4C9-57B6-4739038A9C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467" y="2937042"/>
            <a:ext cx="3335866" cy="2326258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84FEC7F8-AF1A-1DBA-9DE5-8AF90A7234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6056" y="1865870"/>
            <a:ext cx="7622260" cy="363404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7172" name="Picture 4" descr="PNRR: cos'è e quali interventi prevede per le imprese - DATALOG®">
            <a:extLst>
              <a:ext uri="{FF2B5EF4-FFF2-40B4-BE49-F238E27FC236}">
                <a16:creationId xmlns:a16="http://schemas.microsoft.com/office/drawing/2014/main" id="{CA5107B4-CFE4-A5AA-A133-9BF98F90DC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7255" y="273470"/>
            <a:ext cx="1707978" cy="85665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30AC1CA6-FED0-4FC6-9B7C-C27713CDCC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gianvito corona</a:t>
            </a:r>
          </a:p>
        </p:txBody>
      </p:sp>
    </p:spTree>
    <p:extLst>
      <p:ext uri="{BB962C8B-B14F-4D97-AF65-F5344CB8AC3E}">
        <p14:creationId xmlns:p14="http://schemas.microsoft.com/office/powerpoint/2010/main" val="30533085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272D7526-DA06-F4C9-57B6-4739038A9C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467" y="2937042"/>
            <a:ext cx="3335866" cy="2326258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3E2CCE43-9383-A079-29BB-E7A15198A6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1346" y="418275"/>
            <a:ext cx="7285795" cy="6216558"/>
          </a:xfrm>
          <a:prstGeom prst="roundRect">
            <a:avLst>
              <a:gd name="adj" fmla="val 9301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2" name="Picture 4" descr="PNRR: cos'è e quali interventi prevede per le imprese - DATALOG®">
            <a:extLst>
              <a:ext uri="{FF2B5EF4-FFF2-40B4-BE49-F238E27FC236}">
                <a16:creationId xmlns:a16="http://schemas.microsoft.com/office/drawing/2014/main" id="{1C25B490-F60E-5509-8263-D629F2BF0B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9654" y="137546"/>
            <a:ext cx="1707978" cy="85665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">
            <p14:nvContentPartPr>
              <p14:cNvPr id="3" name="Input penna 2">
                <a:extLst>
                  <a:ext uri="{FF2B5EF4-FFF2-40B4-BE49-F238E27FC236}">
                    <a16:creationId xmlns:a16="http://schemas.microsoft.com/office/drawing/2014/main" id="{DEEAA025-5770-7405-8151-4572B356F8E0}"/>
                  </a:ext>
                </a:extLst>
              </p14:cNvPr>
              <p14:cNvContentPartPr/>
              <p14:nvPr/>
            </p14:nvContentPartPr>
            <p14:xfrm>
              <a:off x="5408037" y="5335434"/>
              <a:ext cx="2840760" cy="186480"/>
            </p14:xfrm>
          </p:contentPart>
        </mc:Choice>
        <mc:Fallback xmlns="">
          <p:pic>
            <p:nvPicPr>
              <p:cNvPr id="3" name="Input penna 2">
                <a:extLst>
                  <a:ext uri="{FF2B5EF4-FFF2-40B4-BE49-F238E27FC236}">
                    <a16:creationId xmlns:a16="http://schemas.microsoft.com/office/drawing/2014/main" id="{DEEAA025-5770-7405-8151-4572B356F8E0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399397" y="5326794"/>
                <a:ext cx="2858400" cy="204120"/>
              </a:xfrm>
              <a:prstGeom prst="rect">
                <a:avLst/>
              </a:prstGeom>
            </p:spPr>
          </p:pic>
        </mc:Fallback>
      </mc:AlternateContent>
      <p:grpSp>
        <p:nvGrpSpPr>
          <p:cNvPr id="7" name="Gruppo 6">
            <a:extLst>
              <a:ext uri="{FF2B5EF4-FFF2-40B4-BE49-F238E27FC236}">
                <a16:creationId xmlns:a16="http://schemas.microsoft.com/office/drawing/2014/main" id="{537078C3-924E-F692-BAF9-72E7E3815ADC}"/>
              </a:ext>
            </a:extLst>
          </p:cNvPr>
          <p:cNvGrpSpPr/>
          <p:nvPr/>
        </p:nvGrpSpPr>
        <p:grpSpPr>
          <a:xfrm>
            <a:off x="5348637" y="5632794"/>
            <a:ext cx="2582280" cy="205560"/>
            <a:chOff x="5348637" y="5632794"/>
            <a:chExt cx="2582280" cy="20556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7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06883B7C-54F3-0864-555A-10F3B2706B16}"/>
                    </a:ext>
                  </a:extLst>
                </p14:cNvPr>
                <p14:cNvContentPartPr/>
                <p14:nvPr/>
              </p14:nvContentPartPr>
              <p14:xfrm>
                <a:off x="5348637" y="5632794"/>
                <a:ext cx="1753560" cy="114120"/>
              </p14:xfrm>
            </p:contentPart>
          </mc:Choice>
          <mc:Fallback xmlns=""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06883B7C-54F3-0864-555A-10F3B2706B16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5339637" y="5623794"/>
                  <a:ext cx="1771200" cy="13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9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52479F16-4BBA-4BA2-0F4A-190F0BBB783D}"/>
                    </a:ext>
                  </a:extLst>
                </p14:cNvPr>
                <p14:cNvContentPartPr/>
                <p14:nvPr/>
              </p14:nvContentPartPr>
              <p14:xfrm>
                <a:off x="7267797" y="5817114"/>
                <a:ext cx="663120" cy="21240"/>
              </p14:xfrm>
            </p:contentPart>
          </mc:Choice>
          <mc:Fallback xmlns=""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52479F16-4BBA-4BA2-0F4A-190F0BBB783D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7258797" y="5808474"/>
                  <a:ext cx="680760" cy="388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1">
            <p14:nvContentPartPr>
              <p14:cNvPr id="8" name="Input penna 7">
                <a:extLst>
                  <a:ext uri="{FF2B5EF4-FFF2-40B4-BE49-F238E27FC236}">
                    <a16:creationId xmlns:a16="http://schemas.microsoft.com/office/drawing/2014/main" id="{D2899AA7-D042-9567-059C-278F5206BC65}"/>
                  </a:ext>
                </a:extLst>
              </p14:cNvPr>
              <p14:cNvContentPartPr/>
              <p14:nvPr/>
            </p14:nvContentPartPr>
            <p14:xfrm>
              <a:off x="6235317" y="6008274"/>
              <a:ext cx="1789200" cy="139320"/>
            </p14:xfrm>
          </p:contentPart>
        </mc:Choice>
        <mc:Fallback xmlns="">
          <p:pic>
            <p:nvPicPr>
              <p:cNvPr id="8" name="Input penna 7">
                <a:extLst>
                  <a:ext uri="{FF2B5EF4-FFF2-40B4-BE49-F238E27FC236}">
                    <a16:creationId xmlns:a16="http://schemas.microsoft.com/office/drawing/2014/main" id="{D2899AA7-D042-9567-059C-278F5206BC65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6226677" y="5999274"/>
                <a:ext cx="1806840" cy="156960"/>
              </a:xfrm>
              <a:prstGeom prst="rect">
                <a:avLst/>
              </a:prstGeom>
            </p:spPr>
          </p:pic>
        </mc:Fallback>
      </mc:AlternateContent>
      <p:sp>
        <p:nvSpPr>
          <p:cNvPr id="11" name="Segnaposto piè di pagina 10">
            <a:extLst>
              <a:ext uri="{FF2B5EF4-FFF2-40B4-BE49-F238E27FC236}">
                <a16:creationId xmlns:a16="http://schemas.microsoft.com/office/drawing/2014/main" id="{75928C11-6E20-A125-5F9F-2E11A13BB3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gianvito corona</a:t>
            </a:r>
          </a:p>
        </p:txBody>
      </p:sp>
    </p:spTree>
    <p:extLst>
      <p:ext uri="{BB962C8B-B14F-4D97-AF65-F5344CB8AC3E}">
        <p14:creationId xmlns:p14="http://schemas.microsoft.com/office/powerpoint/2010/main" val="41726328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272D7526-DA06-F4C9-57B6-4739038A9C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467" y="2937042"/>
            <a:ext cx="3335866" cy="2326258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C991F9F2-5CD2-0D29-C86E-E62D70BEF6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1284" y="1111638"/>
            <a:ext cx="8991600" cy="5497224"/>
          </a:xfrm>
          <a:prstGeom prst="roundRect">
            <a:avLst>
              <a:gd name="adj" fmla="val 5650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2" name="Picture 4" descr="PNRR: cos'è e quali interventi prevede per le imprese - DATALOG®">
            <a:extLst>
              <a:ext uri="{FF2B5EF4-FFF2-40B4-BE49-F238E27FC236}">
                <a16:creationId xmlns:a16="http://schemas.microsoft.com/office/drawing/2014/main" id="{22226D3D-AE54-2481-B3C6-21356EECC8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9654" y="137546"/>
            <a:ext cx="1707978" cy="85665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">
            <p14:nvContentPartPr>
              <p14:cNvPr id="3" name="Input penna 2">
                <a:extLst>
                  <a:ext uri="{FF2B5EF4-FFF2-40B4-BE49-F238E27FC236}">
                    <a16:creationId xmlns:a16="http://schemas.microsoft.com/office/drawing/2014/main" id="{DE5E275A-4B52-5929-6EDA-DA5BB5C1F7C8}"/>
                  </a:ext>
                </a:extLst>
              </p14:cNvPr>
              <p14:cNvContentPartPr/>
              <p14:nvPr/>
            </p14:nvContentPartPr>
            <p14:xfrm>
              <a:off x="5519637" y="4540914"/>
              <a:ext cx="1929600" cy="147960"/>
            </p14:xfrm>
          </p:contentPart>
        </mc:Choice>
        <mc:Fallback xmlns="">
          <p:pic>
            <p:nvPicPr>
              <p:cNvPr id="3" name="Input penna 2">
                <a:extLst>
                  <a:ext uri="{FF2B5EF4-FFF2-40B4-BE49-F238E27FC236}">
                    <a16:creationId xmlns:a16="http://schemas.microsoft.com/office/drawing/2014/main" id="{DE5E275A-4B52-5929-6EDA-DA5BB5C1F7C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501637" y="4523274"/>
                <a:ext cx="1965240" cy="183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7">
            <p14:nvContentPartPr>
              <p14:cNvPr id="4" name="Input penna 3">
                <a:extLst>
                  <a:ext uri="{FF2B5EF4-FFF2-40B4-BE49-F238E27FC236}">
                    <a16:creationId xmlns:a16="http://schemas.microsoft.com/office/drawing/2014/main" id="{F4E76B59-3C68-9229-1AE4-FFE6C04292E6}"/>
                  </a:ext>
                </a:extLst>
              </p14:cNvPr>
              <p14:cNvContentPartPr/>
              <p14:nvPr/>
            </p14:nvContentPartPr>
            <p14:xfrm>
              <a:off x="7814637" y="4674474"/>
              <a:ext cx="562320" cy="31320"/>
            </p14:xfrm>
          </p:contentPart>
        </mc:Choice>
        <mc:Fallback xmlns="">
          <p:pic>
            <p:nvPicPr>
              <p:cNvPr id="4" name="Input penna 3">
                <a:extLst>
                  <a:ext uri="{FF2B5EF4-FFF2-40B4-BE49-F238E27FC236}">
                    <a16:creationId xmlns:a16="http://schemas.microsoft.com/office/drawing/2014/main" id="{F4E76B59-3C68-9229-1AE4-FFE6C04292E6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796997" y="4656834"/>
                <a:ext cx="597960" cy="66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9">
            <p14:nvContentPartPr>
              <p14:cNvPr id="6" name="Input penna 5">
                <a:extLst>
                  <a:ext uri="{FF2B5EF4-FFF2-40B4-BE49-F238E27FC236}">
                    <a16:creationId xmlns:a16="http://schemas.microsoft.com/office/drawing/2014/main" id="{651577AC-76B8-7105-53BE-332FDA6FAFA2}"/>
                  </a:ext>
                </a:extLst>
              </p14:cNvPr>
              <p14:cNvContentPartPr/>
              <p14:nvPr/>
            </p14:nvContentPartPr>
            <p14:xfrm>
              <a:off x="4556637" y="4861674"/>
              <a:ext cx="850680" cy="64440"/>
            </p14:xfrm>
          </p:contentPart>
        </mc:Choice>
        <mc:Fallback xmlns="">
          <p:pic>
            <p:nvPicPr>
              <p:cNvPr id="6" name="Input penna 5">
                <a:extLst>
                  <a:ext uri="{FF2B5EF4-FFF2-40B4-BE49-F238E27FC236}">
                    <a16:creationId xmlns:a16="http://schemas.microsoft.com/office/drawing/2014/main" id="{651577AC-76B8-7105-53BE-332FDA6FAFA2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4538637" y="4843674"/>
                <a:ext cx="886320" cy="100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1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D2AED74C-0AC1-7AE9-BC37-5BB6BC6C849E}"/>
                  </a:ext>
                </a:extLst>
              </p14:cNvPr>
              <p14:cNvContentPartPr/>
              <p14:nvPr/>
            </p14:nvContentPartPr>
            <p14:xfrm>
              <a:off x="5258997" y="5664474"/>
              <a:ext cx="4038120" cy="316440"/>
            </p14:xfrm>
          </p:contentPart>
        </mc:Choice>
        <mc:Fallback xmlns=""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D2AED74C-0AC1-7AE9-BC37-5BB6BC6C849E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5241357" y="5646474"/>
                <a:ext cx="4073760" cy="352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3">
            <p14:nvContentPartPr>
              <p14:cNvPr id="8" name="Input penna 7">
                <a:extLst>
                  <a:ext uri="{FF2B5EF4-FFF2-40B4-BE49-F238E27FC236}">
                    <a16:creationId xmlns:a16="http://schemas.microsoft.com/office/drawing/2014/main" id="{5814D3C0-C5F4-677E-B559-B7B08B438E65}"/>
                  </a:ext>
                </a:extLst>
              </p14:cNvPr>
              <p14:cNvContentPartPr/>
              <p14:nvPr/>
            </p14:nvContentPartPr>
            <p14:xfrm>
              <a:off x="5462757" y="4251834"/>
              <a:ext cx="31320" cy="258840"/>
            </p14:xfrm>
          </p:contentPart>
        </mc:Choice>
        <mc:Fallback xmlns="">
          <p:pic>
            <p:nvPicPr>
              <p:cNvPr id="8" name="Input penna 7">
                <a:extLst>
                  <a:ext uri="{FF2B5EF4-FFF2-40B4-BE49-F238E27FC236}">
                    <a16:creationId xmlns:a16="http://schemas.microsoft.com/office/drawing/2014/main" id="{5814D3C0-C5F4-677E-B559-B7B08B438E65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5444757" y="4234194"/>
                <a:ext cx="66960" cy="29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5">
            <p14:nvContentPartPr>
              <p14:cNvPr id="10" name="Input penna 9">
                <a:extLst>
                  <a:ext uri="{FF2B5EF4-FFF2-40B4-BE49-F238E27FC236}">
                    <a16:creationId xmlns:a16="http://schemas.microsoft.com/office/drawing/2014/main" id="{A3599A63-D939-BFA3-46DE-FB8D0A2CED72}"/>
                  </a:ext>
                </a:extLst>
              </p14:cNvPr>
              <p14:cNvContentPartPr/>
              <p14:nvPr/>
            </p14:nvContentPartPr>
            <p14:xfrm>
              <a:off x="5521437" y="4254354"/>
              <a:ext cx="1926360" cy="154800"/>
            </p14:xfrm>
          </p:contentPart>
        </mc:Choice>
        <mc:Fallback xmlns="">
          <p:pic>
            <p:nvPicPr>
              <p:cNvPr id="10" name="Input penna 9">
                <a:extLst>
                  <a:ext uri="{FF2B5EF4-FFF2-40B4-BE49-F238E27FC236}">
                    <a16:creationId xmlns:a16="http://schemas.microsoft.com/office/drawing/2014/main" id="{A3599A63-D939-BFA3-46DE-FB8D0A2CED72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5503797" y="4236354"/>
                <a:ext cx="1962000" cy="190440"/>
              </a:xfrm>
              <a:prstGeom prst="rect">
                <a:avLst/>
              </a:prstGeom>
            </p:spPr>
          </p:pic>
        </mc:Fallback>
      </mc:AlternateContent>
      <p:sp>
        <p:nvSpPr>
          <p:cNvPr id="12" name="Segnaposto piè di pagina 11">
            <a:extLst>
              <a:ext uri="{FF2B5EF4-FFF2-40B4-BE49-F238E27FC236}">
                <a16:creationId xmlns:a16="http://schemas.microsoft.com/office/drawing/2014/main" id="{81981088-5105-764C-8F9D-B734BA0A21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gianvito corona</a:t>
            </a:r>
          </a:p>
        </p:txBody>
      </p:sp>
    </p:spTree>
    <p:extLst>
      <p:ext uri="{BB962C8B-B14F-4D97-AF65-F5344CB8AC3E}">
        <p14:creationId xmlns:p14="http://schemas.microsoft.com/office/powerpoint/2010/main" val="39827075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272D7526-DA06-F4C9-57B6-4739038A9C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467" y="2937042"/>
            <a:ext cx="3335866" cy="2326258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91FA345C-00C8-ECCE-99EE-515695C148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0831" y="1695417"/>
            <a:ext cx="7588078" cy="480950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2" name="Picture 4" descr="PNRR: cos'è e quali interventi prevede per le imprese - DATALOG®">
            <a:extLst>
              <a:ext uri="{FF2B5EF4-FFF2-40B4-BE49-F238E27FC236}">
                <a16:creationId xmlns:a16="http://schemas.microsoft.com/office/drawing/2014/main" id="{F5DF8312-C966-2365-B557-EA45F28473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9654" y="137546"/>
            <a:ext cx="1707978" cy="85665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">
            <p14:nvContentPartPr>
              <p14:cNvPr id="3" name="Input penna 2">
                <a:extLst>
                  <a:ext uri="{FF2B5EF4-FFF2-40B4-BE49-F238E27FC236}">
                    <a16:creationId xmlns:a16="http://schemas.microsoft.com/office/drawing/2014/main" id="{31FBCE14-BAE3-39F0-4119-9F4465E02367}"/>
                  </a:ext>
                </a:extLst>
              </p14:cNvPr>
              <p14:cNvContentPartPr/>
              <p14:nvPr/>
            </p14:nvContentPartPr>
            <p14:xfrm>
              <a:off x="6837597" y="4422834"/>
              <a:ext cx="1018440" cy="100080"/>
            </p14:xfrm>
          </p:contentPart>
        </mc:Choice>
        <mc:Fallback xmlns="">
          <p:pic>
            <p:nvPicPr>
              <p:cNvPr id="3" name="Input penna 2">
                <a:extLst>
                  <a:ext uri="{FF2B5EF4-FFF2-40B4-BE49-F238E27FC236}">
                    <a16:creationId xmlns:a16="http://schemas.microsoft.com/office/drawing/2014/main" id="{31FBCE14-BAE3-39F0-4119-9F4465E02367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828957" y="4413834"/>
                <a:ext cx="1036080" cy="117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7">
            <p14:nvContentPartPr>
              <p14:cNvPr id="4" name="Input penna 3">
                <a:extLst>
                  <a:ext uri="{FF2B5EF4-FFF2-40B4-BE49-F238E27FC236}">
                    <a16:creationId xmlns:a16="http://schemas.microsoft.com/office/drawing/2014/main" id="{DD2D0307-69CF-FF79-3EC9-AD28DAE34F93}"/>
                  </a:ext>
                </a:extLst>
              </p14:cNvPr>
              <p14:cNvContentPartPr/>
              <p14:nvPr/>
            </p14:nvContentPartPr>
            <p14:xfrm>
              <a:off x="6705117" y="4981914"/>
              <a:ext cx="271080" cy="26280"/>
            </p14:xfrm>
          </p:contentPart>
        </mc:Choice>
        <mc:Fallback xmlns="">
          <p:pic>
            <p:nvPicPr>
              <p:cNvPr id="4" name="Input penna 3">
                <a:extLst>
                  <a:ext uri="{FF2B5EF4-FFF2-40B4-BE49-F238E27FC236}">
                    <a16:creationId xmlns:a16="http://schemas.microsoft.com/office/drawing/2014/main" id="{DD2D0307-69CF-FF79-3EC9-AD28DAE34F93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696117" y="4973274"/>
                <a:ext cx="288720" cy="43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9">
            <p14:nvContentPartPr>
              <p14:cNvPr id="6" name="Input penna 5">
                <a:extLst>
                  <a:ext uri="{FF2B5EF4-FFF2-40B4-BE49-F238E27FC236}">
                    <a16:creationId xmlns:a16="http://schemas.microsoft.com/office/drawing/2014/main" id="{959EC0AF-96BA-322B-0B23-2797BE2BCD31}"/>
                  </a:ext>
                </a:extLst>
              </p14:cNvPr>
              <p14:cNvContentPartPr/>
              <p14:nvPr/>
            </p14:nvContentPartPr>
            <p14:xfrm>
              <a:off x="8822637" y="5121954"/>
              <a:ext cx="469080" cy="5400"/>
            </p14:xfrm>
          </p:contentPart>
        </mc:Choice>
        <mc:Fallback xmlns="">
          <p:pic>
            <p:nvPicPr>
              <p:cNvPr id="6" name="Input penna 5">
                <a:extLst>
                  <a:ext uri="{FF2B5EF4-FFF2-40B4-BE49-F238E27FC236}">
                    <a16:creationId xmlns:a16="http://schemas.microsoft.com/office/drawing/2014/main" id="{959EC0AF-96BA-322B-0B23-2797BE2BCD31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813997" y="5112954"/>
                <a:ext cx="486720" cy="23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1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CB5AF2BE-382E-0A69-8E85-8B2BD364BC1D}"/>
                  </a:ext>
                </a:extLst>
              </p14:cNvPr>
              <p14:cNvContentPartPr/>
              <p14:nvPr/>
            </p14:nvContentPartPr>
            <p14:xfrm>
              <a:off x="7711317" y="5554314"/>
              <a:ext cx="1823400" cy="90720"/>
            </p14:xfrm>
          </p:contentPart>
        </mc:Choice>
        <mc:Fallback xmlns=""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CB5AF2BE-382E-0A69-8E85-8B2BD364BC1D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7702677" y="5545314"/>
                <a:ext cx="1841040" cy="108360"/>
              </a:xfrm>
              <a:prstGeom prst="rect">
                <a:avLst/>
              </a:prstGeom>
            </p:spPr>
          </p:pic>
        </mc:Fallback>
      </mc:AlternateContent>
      <p:sp>
        <p:nvSpPr>
          <p:cNvPr id="10" name="Segnaposto piè di pagina 9">
            <a:extLst>
              <a:ext uri="{FF2B5EF4-FFF2-40B4-BE49-F238E27FC236}">
                <a16:creationId xmlns:a16="http://schemas.microsoft.com/office/drawing/2014/main" id="{791F57A4-B6A9-6A0C-7ED4-779F258329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gianvito corona</a:t>
            </a:r>
          </a:p>
        </p:txBody>
      </p:sp>
    </p:spTree>
    <p:extLst>
      <p:ext uri="{BB962C8B-B14F-4D97-AF65-F5344CB8AC3E}">
        <p14:creationId xmlns:p14="http://schemas.microsoft.com/office/powerpoint/2010/main" val="38247751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272D7526-DA06-F4C9-57B6-4739038A9C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467" y="2937042"/>
            <a:ext cx="3335866" cy="2326258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48DB8FC5-9FB7-BAEB-E894-3722E2D324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9855" y="558213"/>
            <a:ext cx="5047230" cy="605040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" name="Picture 4" descr="PNRR: cos'è e quali interventi prevede per le imprese - DATALOG®">
            <a:extLst>
              <a:ext uri="{FF2B5EF4-FFF2-40B4-BE49-F238E27FC236}">
                <a16:creationId xmlns:a16="http://schemas.microsoft.com/office/drawing/2014/main" id="{92BF1FD5-6D31-5E1E-5EAE-E40B6C266C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9654" y="137546"/>
            <a:ext cx="1707978" cy="85665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">
            <p14:nvContentPartPr>
              <p14:cNvPr id="3" name="Input penna 2">
                <a:extLst>
                  <a:ext uri="{FF2B5EF4-FFF2-40B4-BE49-F238E27FC236}">
                    <a16:creationId xmlns:a16="http://schemas.microsoft.com/office/drawing/2014/main" id="{C44B2EB9-D26E-0C28-5EE4-C987EB3BE528}"/>
                  </a:ext>
                </a:extLst>
              </p14:cNvPr>
              <p14:cNvContentPartPr/>
              <p14:nvPr/>
            </p14:nvContentPartPr>
            <p14:xfrm>
              <a:off x="1924317" y="4969314"/>
              <a:ext cx="360" cy="360"/>
            </p14:xfrm>
          </p:contentPart>
        </mc:Choice>
        <mc:Fallback xmlns="">
          <p:pic>
            <p:nvPicPr>
              <p:cNvPr id="3" name="Input penna 2">
                <a:extLst>
                  <a:ext uri="{FF2B5EF4-FFF2-40B4-BE49-F238E27FC236}">
                    <a16:creationId xmlns:a16="http://schemas.microsoft.com/office/drawing/2014/main" id="{C44B2EB9-D26E-0C28-5EE4-C987EB3BE52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915677" y="4960314"/>
                <a:ext cx="18000" cy="180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AE60FCE2-EA94-AC85-B9C7-B4CD7955E4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gianvito corona</a:t>
            </a:r>
          </a:p>
        </p:txBody>
      </p:sp>
    </p:spTree>
    <p:extLst>
      <p:ext uri="{BB962C8B-B14F-4D97-AF65-F5344CB8AC3E}">
        <p14:creationId xmlns:p14="http://schemas.microsoft.com/office/powerpoint/2010/main" val="6892612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>
            <a:extLst>
              <a:ext uri="{FF2B5EF4-FFF2-40B4-BE49-F238E27FC236}">
                <a16:creationId xmlns:a16="http://schemas.microsoft.com/office/drawing/2014/main" id="{9274D813-8269-ADBC-889A-AB12DD8D74B7}"/>
              </a:ext>
            </a:extLst>
          </p:cNvPr>
          <p:cNvSpPr/>
          <p:nvPr/>
        </p:nvSpPr>
        <p:spPr>
          <a:xfrm>
            <a:off x="5061757" y="3093261"/>
            <a:ext cx="649215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3200" b="1" dirty="0">
                <a:solidFill>
                  <a:srgbClr val="C00000"/>
                </a:solidFill>
              </a:rPr>
              <a:t>Sanità digitale: fattore determinante per  l’implementazione degli accessi vascolari ecoguidati in ambito non ospedaliero  </a:t>
            </a:r>
            <a:endParaRPr lang="it-IT" sz="32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F84C3444-FC61-5246-AA39-DB182E3A08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131" y="2315719"/>
            <a:ext cx="4971626" cy="3373880"/>
          </a:xfrm>
          <a:prstGeom prst="rect">
            <a:avLst/>
          </a:prstGeom>
        </p:spPr>
      </p:pic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977B99E2-95D9-B72F-3617-705B5E9C01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gianvito corona</a:t>
            </a:r>
          </a:p>
        </p:txBody>
      </p:sp>
    </p:spTree>
    <p:extLst>
      <p:ext uri="{BB962C8B-B14F-4D97-AF65-F5344CB8AC3E}">
        <p14:creationId xmlns:p14="http://schemas.microsoft.com/office/powerpoint/2010/main" val="39785876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>
            <a:extLst>
              <a:ext uri="{FF2B5EF4-FFF2-40B4-BE49-F238E27FC236}">
                <a16:creationId xmlns:a16="http://schemas.microsoft.com/office/drawing/2014/main" id="{ECF8E57C-F778-762D-2A59-37CAD880253D}"/>
              </a:ext>
            </a:extLst>
          </p:cNvPr>
          <p:cNvSpPr txBox="1"/>
          <p:nvPr/>
        </p:nvSpPr>
        <p:spPr>
          <a:xfrm>
            <a:off x="5046133" y="1237803"/>
            <a:ext cx="4876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>
                <a:solidFill>
                  <a:srgbClr val="FF0000"/>
                </a:solidFill>
              </a:rPr>
              <a:t>Sanità digitale: stato dell’arte</a:t>
            </a:r>
          </a:p>
        </p:txBody>
      </p:sp>
      <p:graphicFrame>
        <p:nvGraphicFramePr>
          <p:cNvPr id="7" name="Tabella 3">
            <a:extLst>
              <a:ext uri="{FF2B5EF4-FFF2-40B4-BE49-F238E27FC236}">
                <a16:creationId xmlns:a16="http://schemas.microsoft.com/office/drawing/2014/main" id="{C3EE3ADD-5448-2B90-F648-6EFC62E75E3E}"/>
              </a:ext>
            </a:extLst>
          </p:cNvPr>
          <p:cNvGraphicFramePr>
            <a:graphicFrameLocks noGrp="1"/>
          </p:cNvGraphicFramePr>
          <p:nvPr/>
        </p:nvGraphicFramePr>
        <p:xfrm>
          <a:off x="3145066" y="2472267"/>
          <a:ext cx="8860041" cy="4673005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685843">
                  <a:extLst>
                    <a:ext uri="{9D8B030D-6E8A-4147-A177-3AD203B41FA5}">
                      <a16:colId xmlns:a16="http://schemas.microsoft.com/office/drawing/2014/main" val="2747320143"/>
                    </a:ext>
                  </a:extLst>
                </a:gridCol>
                <a:gridCol w="3022029">
                  <a:extLst>
                    <a:ext uri="{9D8B030D-6E8A-4147-A177-3AD203B41FA5}">
                      <a16:colId xmlns:a16="http://schemas.microsoft.com/office/drawing/2014/main" val="538786093"/>
                    </a:ext>
                  </a:extLst>
                </a:gridCol>
                <a:gridCol w="3040761">
                  <a:extLst>
                    <a:ext uri="{9D8B030D-6E8A-4147-A177-3AD203B41FA5}">
                      <a16:colId xmlns:a16="http://schemas.microsoft.com/office/drawing/2014/main" val="1528914089"/>
                    </a:ext>
                  </a:extLst>
                </a:gridCol>
                <a:gridCol w="1111408">
                  <a:extLst>
                    <a:ext uri="{9D8B030D-6E8A-4147-A177-3AD203B41FA5}">
                      <a16:colId xmlns:a16="http://schemas.microsoft.com/office/drawing/2014/main" val="2143318963"/>
                    </a:ext>
                  </a:extLst>
                </a:gridCol>
              </a:tblGrid>
              <a:tr h="436285">
                <a:tc>
                  <a:txBody>
                    <a:bodyPr/>
                    <a:lstStyle/>
                    <a:p>
                      <a:r>
                        <a:rPr lang="it-IT" sz="1800" dirty="0"/>
                        <a:t>MODALITA’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800" dirty="0"/>
                        <a:t>APPLICAZIONI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800" dirty="0"/>
                        <a:t>Problemi da risolvere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dirty="0"/>
                        <a:t>difficoltà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8407178"/>
                  </a:ext>
                </a:extLst>
              </a:tr>
              <a:tr h="436285">
                <a:tc>
                  <a:txBody>
                    <a:bodyPr/>
                    <a:lstStyle/>
                    <a:p>
                      <a:r>
                        <a:rPr lang="it-IT" sz="1800" b="1" dirty="0"/>
                        <a:t>Televisita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it-IT" sz="1400" dirty="0"/>
                        <a:t>visite di controllo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it-IT" sz="1400" dirty="0"/>
                        <a:t>inserimento nei CUP regionali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400" dirty="0"/>
                        <a:t>bassa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6412134"/>
                  </a:ext>
                </a:extLst>
              </a:tr>
              <a:tr h="699252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dirty="0"/>
                        <a:t>Teleconsulto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it-IT" sz="1400" dirty="0" err="1"/>
                        <a:t>second</a:t>
                      </a:r>
                      <a:r>
                        <a:rPr lang="it-IT" sz="1400" dirty="0"/>
                        <a:t> opinion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it-IT" sz="1400" dirty="0" err="1"/>
                        <a:t>Rx</a:t>
                      </a:r>
                      <a:r>
                        <a:rPr lang="it-IT" sz="1400" dirty="0"/>
                        <a:t>,  vetrini </a:t>
                      </a:r>
                      <a:r>
                        <a:rPr lang="it-IT" sz="1400" dirty="0" err="1"/>
                        <a:t>a.p</a:t>
                      </a:r>
                      <a:r>
                        <a:rPr lang="it-IT" sz="1400" dirty="0"/>
                        <a:t>. o esami di laboratorio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it-IT" sz="1400" dirty="0"/>
                        <a:t>Dispositivi tecnologici esistenti, ma costosi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it-IT" sz="1400" dirty="0"/>
                        <a:t>Protocolli di intesa non semplici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it-IT" sz="1400" dirty="0"/>
                        <a:t>Privacy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400" dirty="0"/>
                        <a:t>intermedia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1028600"/>
                  </a:ext>
                </a:extLst>
              </a:tr>
              <a:tr h="502027">
                <a:tc>
                  <a:txBody>
                    <a:bodyPr/>
                    <a:lstStyle/>
                    <a:p>
                      <a:r>
                        <a:rPr lang="it-IT" sz="1800" b="1" dirty="0"/>
                        <a:t>Teleassistenza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it-IT" sz="1400" dirty="0"/>
                        <a:t>Procedure invasive guidate da remoto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it-IT" sz="1400" dirty="0"/>
                        <a:t>Dispositivi adeguati e compatibili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it-IT" sz="1400" dirty="0"/>
                        <a:t>Centrali operative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400" dirty="0"/>
                        <a:t>intermedia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0211554"/>
                  </a:ext>
                </a:extLst>
              </a:tr>
              <a:tr h="1488151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dirty="0"/>
                        <a:t>Tele monitoraggio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it-IT" sz="1400" dirty="0"/>
                        <a:t>Gestione gruppi di pazienti per patologie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it-IT" sz="1400" dirty="0"/>
                        <a:t>Incardinamento nei PDTA,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it-IT" sz="1400" dirty="0"/>
                        <a:t>Big Data (?)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it-IT" sz="1400" dirty="0"/>
                        <a:t>Fascicolo Sanitario elettronico(?)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it-IT" sz="1400" dirty="0"/>
                        <a:t>Rilevatori compatibili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it-IT" sz="1400" dirty="0"/>
                        <a:t>Centrali e Cabine di regia (regionali?)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it-IT" sz="1400" dirty="0"/>
                        <a:t>Chi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it-IT" sz="1400" dirty="0"/>
                        <a:t>Dove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it-IT" sz="1400" dirty="0"/>
                        <a:t>Gestione ordinaria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it-IT" sz="1400" dirty="0"/>
                        <a:t>Gestione dell’urgenza-emergenza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it-IT" sz="1400" dirty="0"/>
                        <a:t>Privacy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400" dirty="0"/>
                        <a:t>alta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3896171"/>
                  </a:ext>
                </a:extLst>
              </a:tr>
            </a:tbl>
          </a:graphicData>
        </a:graphic>
      </p:graphicFrame>
      <p:pic>
        <p:nvPicPr>
          <p:cNvPr id="8" name="Immagine 7">
            <a:extLst>
              <a:ext uri="{FF2B5EF4-FFF2-40B4-BE49-F238E27FC236}">
                <a16:creationId xmlns:a16="http://schemas.microsoft.com/office/drawing/2014/main" id="{43D4E466-E64E-43CC-CCE5-2E209846F3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892" y="3422339"/>
            <a:ext cx="2816953" cy="1911661"/>
          </a:xfrm>
          <a:prstGeom prst="rect">
            <a:avLst/>
          </a:prstGeom>
        </p:spPr>
      </p:pic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42900B04-5B65-B3C0-695C-824BECF399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gianvito corona</a:t>
            </a:r>
          </a:p>
        </p:txBody>
      </p:sp>
    </p:spTree>
    <p:extLst>
      <p:ext uri="{BB962C8B-B14F-4D97-AF65-F5344CB8AC3E}">
        <p14:creationId xmlns:p14="http://schemas.microsoft.com/office/powerpoint/2010/main" val="9485954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>
            <a:extLst>
              <a:ext uri="{FF2B5EF4-FFF2-40B4-BE49-F238E27FC236}">
                <a16:creationId xmlns:a16="http://schemas.microsoft.com/office/drawing/2014/main" id="{ECF8E57C-F778-762D-2A59-37CAD880253D}"/>
              </a:ext>
            </a:extLst>
          </p:cNvPr>
          <p:cNvSpPr txBox="1"/>
          <p:nvPr/>
        </p:nvSpPr>
        <p:spPr>
          <a:xfrm>
            <a:off x="4520650" y="1879601"/>
            <a:ext cx="4876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>
                <a:solidFill>
                  <a:srgbClr val="FF0000"/>
                </a:solidFill>
              </a:rPr>
              <a:t>Sanità digitale: stato dell’arte</a:t>
            </a:r>
          </a:p>
        </p:txBody>
      </p:sp>
      <p:graphicFrame>
        <p:nvGraphicFramePr>
          <p:cNvPr id="5" name="Tabella 3">
            <a:extLst>
              <a:ext uri="{FF2B5EF4-FFF2-40B4-BE49-F238E27FC236}">
                <a16:creationId xmlns:a16="http://schemas.microsoft.com/office/drawing/2014/main" id="{9C6A41D4-F385-6B65-33B2-77B4E56FFF9F}"/>
              </a:ext>
            </a:extLst>
          </p:cNvPr>
          <p:cNvGraphicFramePr>
            <a:graphicFrameLocks noGrp="1"/>
          </p:cNvGraphicFramePr>
          <p:nvPr/>
        </p:nvGraphicFramePr>
        <p:xfrm>
          <a:off x="2746279" y="3795323"/>
          <a:ext cx="8425543" cy="761001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312223">
                  <a:extLst>
                    <a:ext uri="{9D8B030D-6E8A-4147-A177-3AD203B41FA5}">
                      <a16:colId xmlns:a16="http://schemas.microsoft.com/office/drawing/2014/main" val="2747320143"/>
                    </a:ext>
                  </a:extLst>
                </a:gridCol>
                <a:gridCol w="2873829">
                  <a:extLst>
                    <a:ext uri="{9D8B030D-6E8A-4147-A177-3AD203B41FA5}">
                      <a16:colId xmlns:a16="http://schemas.microsoft.com/office/drawing/2014/main" val="538786093"/>
                    </a:ext>
                  </a:extLst>
                </a:gridCol>
                <a:gridCol w="3182587">
                  <a:extLst>
                    <a:ext uri="{9D8B030D-6E8A-4147-A177-3AD203B41FA5}">
                      <a16:colId xmlns:a16="http://schemas.microsoft.com/office/drawing/2014/main" val="1528914089"/>
                    </a:ext>
                  </a:extLst>
                </a:gridCol>
                <a:gridCol w="1056904">
                  <a:extLst>
                    <a:ext uri="{9D8B030D-6E8A-4147-A177-3AD203B41FA5}">
                      <a16:colId xmlns:a16="http://schemas.microsoft.com/office/drawing/2014/main" val="21433189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it-IT" sz="1600" dirty="0"/>
                        <a:t>MODALITA’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600" dirty="0"/>
                        <a:t>APPLICAZIONI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600" dirty="0"/>
                        <a:t>Problemi da risolvere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dirty="0"/>
                        <a:t>difficoltà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8407178"/>
                  </a:ext>
                </a:extLst>
              </a:tr>
              <a:tr h="390161">
                <a:tc>
                  <a:txBody>
                    <a:bodyPr/>
                    <a:lstStyle/>
                    <a:p>
                      <a:r>
                        <a:rPr lang="it-IT" sz="1600" b="1" dirty="0"/>
                        <a:t>Televisita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it-IT" sz="1400" b="1" dirty="0"/>
                        <a:t>visite di controllo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it-IT" sz="1400" b="1" dirty="0"/>
                        <a:t>inserimento nei CUP regionali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400" b="1" dirty="0"/>
                        <a:t>bassa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6412134"/>
                  </a:ext>
                </a:extLst>
              </a:tr>
            </a:tbl>
          </a:graphicData>
        </a:graphic>
      </p:graphicFrame>
      <p:pic>
        <p:nvPicPr>
          <p:cNvPr id="8" name="Immagine 7">
            <a:extLst>
              <a:ext uri="{FF2B5EF4-FFF2-40B4-BE49-F238E27FC236}">
                <a16:creationId xmlns:a16="http://schemas.microsoft.com/office/drawing/2014/main" id="{A6B6F846-3573-0559-7072-A2A75A6842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892" y="3422339"/>
            <a:ext cx="2816953" cy="1911661"/>
          </a:xfrm>
          <a:prstGeom prst="rect">
            <a:avLst/>
          </a:prstGeom>
        </p:spPr>
      </p:pic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E2DC0B1B-74FE-C8D6-72B8-0C17CF8904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gianvito corona</a:t>
            </a:r>
          </a:p>
        </p:txBody>
      </p:sp>
    </p:spTree>
    <p:extLst>
      <p:ext uri="{BB962C8B-B14F-4D97-AF65-F5344CB8AC3E}">
        <p14:creationId xmlns:p14="http://schemas.microsoft.com/office/powerpoint/2010/main" val="2913617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>
            <a:extLst>
              <a:ext uri="{FF2B5EF4-FFF2-40B4-BE49-F238E27FC236}">
                <a16:creationId xmlns:a16="http://schemas.microsoft.com/office/drawing/2014/main" id="{ECF8E57C-F778-762D-2A59-37CAD880253D}"/>
              </a:ext>
            </a:extLst>
          </p:cNvPr>
          <p:cNvSpPr txBox="1"/>
          <p:nvPr/>
        </p:nvSpPr>
        <p:spPr>
          <a:xfrm>
            <a:off x="5147733" y="1906860"/>
            <a:ext cx="4876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>
                <a:solidFill>
                  <a:srgbClr val="FF0000"/>
                </a:solidFill>
              </a:rPr>
              <a:t>Sanità digitale: stato dell’arte</a:t>
            </a:r>
          </a:p>
        </p:txBody>
      </p:sp>
      <p:graphicFrame>
        <p:nvGraphicFramePr>
          <p:cNvPr id="5" name="Tabella 3">
            <a:extLst>
              <a:ext uri="{FF2B5EF4-FFF2-40B4-BE49-F238E27FC236}">
                <a16:creationId xmlns:a16="http://schemas.microsoft.com/office/drawing/2014/main" id="{1835E47B-9B2A-E58D-D9DA-E5B0A55472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2788070"/>
              </p:ext>
            </p:extLst>
          </p:nvPr>
        </p:nvGraphicFramePr>
        <p:xfrm>
          <a:off x="2807903" y="3584641"/>
          <a:ext cx="8623590" cy="168656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502840">
                  <a:extLst>
                    <a:ext uri="{9D8B030D-6E8A-4147-A177-3AD203B41FA5}">
                      <a16:colId xmlns:a16="http://schemas.microsoft.com/office/drawing/2014/main" val="2747320143"/>
                    </a:ext>
                  </a:extLst>
                </a:gridCol>
                <a:gridCol w="2781608">
                  <a:extLst>
                    <a:ext uri="{9D8B030D-6E8A-4147-A177-3AD203B41FA5}">
                      <a16:colId xmlns:a16="http://schemas.microsoft.com/office/drawing/2014/main" val="538786093"/>
                    </a:ext>
                  </a:extLst>
                </a:gridCol>
                <a:gridCol w="3257395">
                  <a:extLst>
                    <a:ext uri="{9D8B030D-6E8A-4147-A177-3AD203B41FA5}">
                      <a16:colId xmlns:a16="http://schemas.microsoft.com/office/drawing/2014/main" val="1528914089"/>
                    </a:ext>
                  </a:extLst>
                </a:gridCol>
                <a:gridCol w="1081747">
                  <a:extLst>
                    <a:ext uri="{9D8B030D-6E8A-4147-A177-3AD203B41FA5}">
                      <a16:colId xmlns:a16="http://schemas.microsoft.com/office/drawing/2014/main" val="21433189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it-IT" sz="1600" dirty="0"/>
                        <a:t>MODALITA’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600" dirty="0"/>
                        <a:t>APPLICAZIONI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600" dirty="0"/>
                        <a:t>Problemi da risolvere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dirty="0"/>
                        <a:t>difficoltà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84071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sz="160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Televisita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it-IT" sz="140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visite di controllo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it-IT" sz="140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inserimento nei CUP regionali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40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bassa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6412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1" dirty="0"/>
                        <a:t>Teleconsulto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it-IT" sz="1400" b="1" dirty="0" err="1"/>
                        <a:t>second</a:t>
                      </a:r>
                      <a:r>
                        <a:rPr lang="it-IT" sz="1400" b="1" dirty="0"/>
                        <a:t> opinion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it-IT" sz="1400" b="1" dirty="0" err="1"/>
                        <a:t>Rx</a:t>
                      </a:r>
                      <a:r>
                        <a:rPr lang="it-IT" sz="1400" b="1" dirty="0"/>
                        <a:t>,  vetrini </a:t>
                      </a:r>
                      <a:r>
                        <a:rPr lang="it-IT" sz="1400" b="1" dirty="0" err="1"/>
                        <a:t>a.p</a:t>
                      </a:r>
                      <a:r>
                        <a:rPr lang="it-IT" sz="1400" b="1" dirty="0"/>
                        <a:t>. o esami di laboratorio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it-IT" sz="1400" b="1" dirty="0"/>
                        <a:t>Dispositivi tecnologici esistenti, ma costosi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it-IT" sz="1400" b="1" dirty="0"/>
                        <a:t>Protocolli di intesa non semplici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it-IT" sz="1400" b="1" dirty="0"/>
                        <a:t>Privacy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400" b="1" dirty="0"/>
                        <a:t>intermedia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1028600"/>
                  </a:ext>
                </a:extLst>
              </a:tr>
            </a:tbl>
          </a:graphicData>
        </a:graphic>
      </p:graphicFrame>
      <p:pic>
        <p:nvPicPr>
          <p:cNvPr id="7" name="Immagine 6">
            <a:extLst>
              <a:ext uri="{FF2B5EF4-FFF2-40B4-BE49-F238E27FC236}">
                <a16:creationId xmlns:a16="http://schemas.microsoft.com/office/drawing/2014/main" id="{006B2FDF-E1AF-79CA-F458-F1A18B71E3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892" y="3422339"/>
            <a:ext cx="2816953" cy="1911661"/>
          </a:xfrm>
          <a:prstGeom prst="rect">
            <a:avLst/>
          </a:prstGeom>
        </p:spPr>
      </p:pic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9F6AA503-B0D8-5C32-9E92-B05BCE57F2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gianvito corona</a:t>
            </a:r>
          </a:p>
        </p:txBody>
      </p:sp>
    </p:spTree>
    <p:extLst>
      <p:ext uri="{BB962C8B-B14F-4D97-AF65-F5344CB8AC3E}">
        <p14:creationId xmlns:p14="http://schemas.microsoft.com/office/powerpoint/2010/main" val="993820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>
            <a:extLst>
              <a:ext uri="{FF2B5EF4-FFF2-40B4-BE49-F238E27FC236}">
                <a16:creationId xmlns:a16="http://schemas.microsoft.com/office/drawing/2014/main" id="{ECF8E57C-F778-762D-2A59-37CAD880253D}"/>
              </a:ext>
            </a:extLst>
          </p:cNvPr>
          <p:cNvSpPr txBox="1"/>
          <p:nvPr/>
        </p:nvSpPr>
        <p:spPr>
          <a:xfrm>
            <a:off x="5147733" y="1906860"/>
            <a:ext cx="4876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>
                <a:solidFill>
                  <a:srgbClr val="FF0000"/>
                </a:solidFill>
              </a:rPr>
              <a:t>Sanità digitale: stato dell’arte</a:t>
            </a:r>
          </a:p>
        </p:txBody>
      </p:sp>
      <p:graphicFrame>
        <p:nvGraphicFramePr>
          <p:cNvPr id="5" name="Tabella 3">
            <a:extLst>
              <a:ext uri="{FF2B5EF4-FFF2-40B4-BE49-F238E27FC236}">
                <a16:creationId xmlns:a16="http://schemas.microsoft.com/office/drawing/2014/main" id="{C37913B0-B829-7E81-EB3F-F8F070DBD4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6567450"/>
              </p:ext>
            </p:extLst>
          </p:nvPr>
        </p:nvGraphicFramePr>
        <p:xfrm>
          <a:off x="1959429" y="3240610"/>
          <a:ext cx="9382274" cy="18999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710046">
                  <a:extLst>
                    <a:ext uri="{9D8B030D-6E8A-4147-A177-3AD203B41FA5}">
                      <a16:colId xmlns:a16="http://schemas.microsoft.com/office/drawing/2014/main" val="2747320143"/>
                    </a:ext>
                  </a:extLst>
                </a:gridCol>
                <a:gridCol w="2951337">
                  <a:extLst>
                    <a:ext uri="{9D8B030D-6E8A-4147-A177-3AD203B41FA5}">
                      <a16:colId xmlns:a16="http://schemas.microsoft.com/office/drawing/2014/main" val="538786093"/>
                    </a:ext>
                  </a:extLst>
                </a:gridCol>
                <a:gridCol w="3543974">
                  <a:extLst>
                    <a:ext uri="{9D8B030D-6E8A-4147-A177-3AD203B41FA5}">
                      <a16:colId xmlns:a16="http://schemas.microsoft.com/office/drawing/2014/main" val="1528914089"/>
                    </a:ext>
                  </a:extLst>
                </a:gridCol>
                <a:gridCol w="1176917">
                  <a:extLst>
                    <a:ext uri="{9D8B030D-6E8A-4147-A177-3AD203B41FA5}">
                      <a16:colId xmlns:a16="http://schemas.microsoft.com/office/drawing/2014/main" val="21433189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it-IT" sz="1600" dirty="0"/>
                        <a:t>MODALITA’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600" dirty="0"/>
                        <a:t>APPLICAZIONI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600" dirty="0"/>
                        <a:t>Problemi da risolvere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dirty="0"/>
                        <a:t>difficoltà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84071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sz="140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Televisita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it-IT" sz="120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visite di controllo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it-IT" sz="120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inserimento nei CUP regionali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20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bassa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6412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Teleconsulto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it-IT" sz="1200" dirty="0" err="1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second</a:t>
                      </a:r>
                      <a:r>
                        <a:rPr lang="it-IT" sz="120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 opinion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it-IT" sz="1200" dirty="0" err="1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Rx</a:t>
                      </a:r>
                      <a:r>
                        <a:rPr lang="it-IT" sz="120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,  vetrini </a:t>
                      </a:r>
                      <a:r>
                        <a:rPr lang="it-IT" sz="1200" dirty="0" err="1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a.p</a:t>
                      </a:r>
                      <a:r>
                        <a:rPr lang="it-IT" sz="120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. o esami di laboratorio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it-IT" sz="120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Dispositivi tecnologici esistenti, ma costosi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it-IT" sz="120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Protocolli di intesa non semplici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it-IT" sz="120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Privacy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20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intermedia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1028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sz="1600" b="1" dirty="0"/>
                        <a:t>Teleassistenza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it-IT" sz="1400" b="1" dirty="0"/>
                        <a:t>Procedure invasive guidate da remoto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it-IT" sz="1400" b="1" dirty="0"/>
                        <a:t>Dispositivi adeguati e compatibili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it-IT" sz="1400" b="1" dirty="0"/>
                        <a:t>Centrali operative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400" b="1" dirty="0"/>
                        <a:t>intermedia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0211554"/>
                  </a:ext>
                </a:extLst>
              </a:tr>
            </a:tbl>
          </a:graphicData>
        </a:graphic>
      </p:graphicFrame>
      <p:pic>
        <p:nvPicPr>
          <p:cNvPr id="7" name="Immagine 6">
            <a:extLst>
              <a:ext uri="{FF2B5EF4-FFF2-40B4-BE49-F238E27FC236}">
                <a16:creationId xmlns:a16="http://schemas.microsoft.com/office/drawing/2014/main" id="{8F1EFB71-7CE2-9C38-8AA7-96122EEF8E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892" y="3422340"/>
            <a:ext cx="1921585" cy="1304040"/>
          </a:xfrm>
          <a:prstGeom prst="rect">
            <a:avLst/>
          </a:prstGeom>
        </p:spPr>
      </p:pic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1088046A-A365-ED9A-A4EB-57CD9304BB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gianvito corona</a:t>
            </a:r>
          </a:p>
        </p:txBody>
      </p:sp>
    </p:spTree>
    <p:extLst>
      <p:ext uri="{BB962C8B-B14F-4D97-AF65-F5344CB8AC3E}">
        <p14:creationId xmlns:p14="http://schemas.microsoft.com/office/powerpoint/2010/main" val="13941592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>
            <a:extLst>
              <a:ext uri="{FF2B5EF4-FFF2-40B4-BE49-F238E27FC236}">
                <a16:creationId xmlns:a16="http://schemas.microsoft.com/office/drawing/2014/main" id="{ECF8E57C-F778-762D-2A59-37CAD880253D}"/>
              </a:ext>
            </a:extLst>
          </p:cNvPr>
          <p:cNvSpPr txBox="1"/>
          <p:nvPr/>
        </p:nvSpPr>
        <p:spPr>
          <a:xfrm>
            <a:off x="5740399" y="848381"/>
            <a:ext cx="4876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>
                <a:solidFill>
                  <a:srgbClr val="FF0000"/>
                </a:solidFill>
              </a:rPr>
              <a:t>Sanità digitale: stato dell’arte</a:t>
            </a:r>
          </a:p>
        </p:txBody>
      </p:sp>
      <p:graphicFrame>
        <p:nvGraphicFramePr>
          <p:cNvPr id="5" name="Tabella 3">
            <a:extLst>
              <a:ext uri="{FF2B5EF4-FFF2-40B4-BE49-F238E27FC236}">
                <a16:creationId xmlns:a16="http://schemas.microsoft.com/office/drawing/2014/main" id="{689A9258-5A45-0553-2DE0-91DB0E46CB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2642775"/>
              </p:ext>
            </p:extLst>
          </p:nvPr>
        </p:nvGraphicFramePr>
        <p:xfrm>
          <a:off x="2101933" y="1911048"/>
          <a:ext cx="9689618" cy="4406337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611522">
                  <a:extLst>
                    <a:ext uri="{9D8B030D-6E8A-4147-A177-3AD203B41FA5}">
                      <a16:colId xmlns:a16="http://schemas.microsoft.com/office/drawing/2014/main" val="2747320143"/>
                    </a:ext>
                  </a:extLst>
                </a:gridCol>
                <a:gridCol w="3202558">
                  <a:extLst>
                    <a:ext uri="{9D8B030D-6E8A-4147-A177-3AD203B41FA5}">
                      <a16:colId xmlns:a16="http://schemas.microsoft.com/office/drawing/2014/main" val="538786093"/>
                    </a:ext>
                  </a:extLst>
                </a:gridCol>
                <a:gridCol w="3660067">
                  <a:extLst>
                    <a:ext uri="{9D8B030D-6E8A-4147-A177-3AD203B41FA5}">
                      <a16:colId xmlns:a16="http://schemas.microsoft.com/office/drawing/2014/main" val="1528914089"/>
                    </a:ext>
                  </a:extLst>
                </a:gridCol>
                <a:gridCol w="1215471">
                  <a:extLst>
                    <a:ext uri="{9D8B030D-6E8A-4147-A177-3AD203B41FA5}">
                      <a16:colId xmlns:a16="http://schemas.microsoft.com/office/drawing/2014/main" val="2143318963"/>
                    </a:ext>
                  </a:extLst>
                </a:gridCol>
              </a:tblGrid>
              <a:tr h="439020">
                <a:tc>
                  <a:txBody>
                    <a:bodyPr/>
                    <a:lstStyle/>
                    <a:p>
                      <a:r>
                        <a:rPr lang="it-IT" sz="1800" dirty="0"/>
                        <a:t>MODALITA’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800" dirty="0"/>
                        <a:t>APPLICAZIONI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800" dirty="0"/>
                        <a:t>Problemi da risolvere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dirty="0"/>
                        <a:t>difficoltà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8407178"/>
                  </a:ext>
                </a:extLst>
              </a:tr>
              <a:tr h="439020">
                <a:tc>
                  <a:txBody>
                    <a:bodyPr/>
                    <a:lstStyle/>
                    <a:p>
                      <a:r>
                        <a:rPr lang="it-IT" sz="160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Televisita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it-IT" sz="140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visite di controllo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it-IT" sz="140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inserimento nei CUP regionali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40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bassa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6412134"/>
                  </a:ext>
                </a:extLst>
              </a:tr>
              <a:tr h="75776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Teleconsulto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it-IT" sz="1400" dirty="0" err="1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second</a:t>
                      </a:r>
                      <a:r>
                        <a:rPr lang="it-IT" sz="140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 opinion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it-IT" sz="1400" dirty="0" err="1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Rx</a:t>
                      </a:r>
                      <a:r>
                        <a:rPr lang="it-IT" sz="140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,  vetrini </a:t>
                      </a:r>
                      <a:r>
                        <a:rPr lang="it-IT" sz="1400" dirty="0" err="1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a.p</a:t>
                      </a:r>
                      <a:r>
                        <a:rPr lang="it-IT" sz="140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. o esami di laboratorio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it-IT" sz="140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Dispositivi tecnologici esistenti, ma costosi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it-IT" sz="140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Protocolli di intesa non semplici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it-IT" sz="140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Privacy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40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intermedia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1028600"/>
                  </a:ext>
                </a:extLst>
              </a:tr>
              <a:tr h="541257">
                <a:tc>
                  <a:txBody>
                    <a:bodyPr/>
                    <a:lstStyle/>
                    <a:p>
                      <a:r>
                        <a:rPr lang="it-IT" sz="160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Teleassistenza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it-IT" sz="140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Procedure invasive guidate da remoto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it-IT" sz="140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Dispositivi adeguati e compatibili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it-IT" sz="140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Centrali operative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40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intermedia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0211554"/>
                  </a:ext>
                </a:extLst>
              </a:tr>
              <a:tr h="1876359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dirty="0"/>
                        <a:t>Tele monitoraggio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it-IT" sz="1600" b="1" dirty="0"/>
                        <a:t>Gestione gruppi di pazienti per patologie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it-IT" sz="1600" b="1" dirty="0"/>
                        <a:t>Incardinamento nei PDTA,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it-IT" sz="1600" b="1" dirty="0"/>
                        <a:t>Big Data (?)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it-IT" sz="1600" b="1" dirty="0"/>
                        <a:t>Fascicolo Sanitario elettronico(?)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it-IT" sz="1600" b="1" dirty="0"/>
                        <a:t>Rilevatori compatibili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it-IT" sz="1600" b="1" dirty="0"/>
                        <a:t>Centrali e Cabine di regia (regionali?)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it-IT" sz="1600" b="1" dirty="0"/>
                        <a:t>Chi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it-IT" sz="1600" b="1" dirty="0"/>
                        <a:t>Dove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it-IT" sz="1600" b="1" dirty="0"/>
                        <a:t>Gestione ordinaria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it-IT" sz="1600" b="1" dirty="0"/>
                        <a:t>Gestione dell’urgenza-emergenza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it-IT" sz="1600" b="1" dirty="0"/>
                        <a:t>Privacy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600" b="1" dirty="0"/>
                        <a:t>alta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3896171"/>
                  </a:ext>
                </a:extLst>
              </a:tr>
            </a:tbl>
          </a:graphicData>
        </a:graphic>
      </p:graphicFrame>
      <p:pic>
        <p:nvPicPr>
          <p:cNvPr id="7" name="Immagine 6">
            <a:extLst>
              <a:ext uri="{FF2B5EF4-FFF2-40B4-BE49-F238E27FC236}">
                <a16:creationId xmlns:a16="http://schemas.microsoft.com/office/drawing/2014/main" id="{B4EF9D83-6D02-5AC3-4304-0797FD6C6B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893" y="3422339"/>
            <a:ext cx="2149072" cy="1458419"/>
          </a:xfrm>
          <a:prstGeom prst="rect">
            <a:avLst/>
          </a:prstGeom>
        </p:spPr>
      </p:pic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336CE3DB-93FD-E278-FD9F-232A21E615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gianvito corona</a:t>
            </a:r>
          </a:p>
        </p:txBody>
      </p:sp>
    </p:spTree>
    <p:extLst>
      <p:ext uri="{BB962C8B-B14F-4D97-AF65-F5344CB8AC3E}">
        <p14:creationId xmlns:p14="http://schemas.microsoft.com/office/powerpoint/2010/main" val="6633582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4AD91054-3E69-D96A-9C4E-4FA857D92C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892" y="3422339"/>
            <a:ext cx="2816953" cy="1911661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6CAE8F68-5667-340C-8E57-EB511BCBC848}"/>
              </a:ext>
            </a:extLst>
          </p:cNvPr>
          <p:cNvSpPr txBox="1"/>
          <p:nvPr/>
        </p:nvSpPr>
        <p:spPr>
          <a:xfrm>
            <a:off x="6548888" y="1811297"/>
            <a:ext cx="223849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>
                <a:solidFill>
                  <a:srgbClr val="FF0000"/>
                </a:solidFill>
              </a:rPr>
              <a:t>Stato dell’arte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6D6E60C7-4FE3-74A0-5298-C23502B3C42F}"/>
              </a:ext>
            </a:extLst>
          </p:cNvPr>
          <p:cNvSpPr txBox="1"/>
          <p:nvPr/>
        </p:nvSpPr>
        <p:spPr>
          <a:xfrm>
            <a:off x="3262391" y="3373181"/>
            <a:ext cx="3906981" cy="156966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5000"/>
                  <a:lumOff val="95000"/>
                </a:schemeClr>
              </a:gs>
              <a:gs pos="74000">
                <a:schemeClr val="accent5">
                  <a:lumMod val="45000"/>
                  <a:lumOff val="55000"/>
                </a:schemeClr>
              </a:gs>
              <a:gs pos="83000">
                <a:schemeClr val="accent5">
                  <a:lumMod val="45000"/>
                  <a:lumOff val="55000"/>
                </a:schemeClr>
              </a:gs>
              <a:gs pos="100000">
                <a:schemeClr val="accent5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400" dirty="0"/>
              <a:t>Ci sono le risorse economiche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400" dirty="0"/>
              <a:t>È normata giuridicamente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400" dirty="0"/>
              <a:t>La tecnologia è adeguata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9329B0E2-3663-37C3-8E89-544A0E68D4FE}"/>
              </a:ext>
            </a:extLst>
          </p:cNvPr>
          <p:cNvSpPr txBox="1"/>
          <p:nvPr/>
        </p:nvSpPr>
        <p:spPr>
          <a:xfrm>
            <a:off x="7507820" y="3373181"/>
            <a:ext cx="4257305" cy="1938992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400" dirty="0"/>
              <a:t>Oggetto ancora misterioso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400" dirty="0"/>
              <a:t>Scarse competenze reali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400" dirty="0"/>
              <a:t>Assenza di reali cabine di regia (parcellizzazione selvaggia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68459056-6B38-9307-7D10-D724BF80306E}"/>
              </a:ext>
            </a:extLst>
          </p:cNvPr>
          <p:cNvSpPr txBox="1"/>
          <p:nvPr/>
        </p:nvSpPr>
        <p:spPr>
          <a:xfrm>
            <a:off x="8580013" y="5581863"/>
            <a:ext cx="22384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rgbClr val="FF0000"/>
                </a:solidFill>
              </a:rPr>
              <a:t>male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CAED5795-000E-6943-2A36-CC5FD9EF7CCE}"/>
              </a:ext>
            </a:extLst>
          </p:cNvPr>
          <p:cNvSpPr txBox="1"/>
          <p:nvPr/>
        </p:nvSpPr>
        <p:spPr>
          <a:xfrm>
            <a:off x="3802638" y="5581863"/>
            <a:ext cx="22384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rgbClr val="FF0000"/>
                </a:solidFill>
              </a:rPr>
              <a:t>bene</a:t>
            </a:r>
          </a:p>
        </p:txBody>
      </p:sp>
      <p:sp>
        <p:nvSpPr>
          <p:cNvPr id="11" name="Freccia su 10">
            <a:extLst>
              <a:ext uri="{FF2B5EF4-FFF2-40B4-BE49-F238E27FC236}">
                <a16:creationId xmlns:a16="http://schemas.microsoft.com/office/drawing/2014/main" id="{8E3880DF-F8EA-7A32-336D-CBAD7D9C49CE}"/>
              </a:ext>
            </a:extLst>
          </p:cNvPr>
          <p:cNvSpPr/>
          <p:nvPr/>
        </p:nvSpPr>
        <p:spPr>
          <a:xfrm>
            <a:off x="4834527" y="5241597"/>
            <a:ext cx="175160" cy="340264"/>
          </a:xfrm>
          <a:prstGeom prst="up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" name="Freccia su 11">
            <a:extLst>
              <a:ext uri="{FF2B5EF4-FFF2-40B4-BE49-F238E27FC236}">
                <a16:creationId xmlns:a16="http://schemas.microsoft.com/office/drawing/2014/main" id="{9809B792-46B5-EE24-126C-A078E51C565F}"/>
              </a:ext>
            </a:extLst>
          </p:cNvPr>
          <p:cNvSpPr/>
          <p:nvPr/>
        </p:nvSpPr>
        <p:spPr>
          <a:xfrm>
            <a:off x="9611680" y="5232240"/>
            <a:ext cx="175160" cy="340264"/>
          </a:xfrm>
          <a:prstGeom prst="up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7B65DBEA-7B78-B560-3E74-A8B618E6B1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gianvito corona</a:t>
            </a:r>
          </a:p>
        </p:txBody>
      </p:sp>
    </p:spTree>
    <p:extLst>
      <p:ext uri="{BB962C8B-B14F-4D97-AF65-F5344CB8AC3E}">
        <p14:creationId xmlns:p14="http://schemas.microsoft.com/office/powerpoint/2010/main" val="33474885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tangolo 5">
            <a:extLst>
              <a:ext uri="{FF2B5EF4-FFF2-40B4-BE49-F238E27FC236}">
                <a16:creationId xmlns:a16="http://schemas.microsoft.com/office/drawing/2014/main" id="{74C43218-F13D-524D-02C9-4B146A81FB0D}"/>
              </a:ext>
            </a:extLst>
          </p:cNvPr>
          <p:cNvSpPr/>
          <p:nvPr/>
        </p:nvSpPr>
        <p:spPr>
          <a:xfrm>
            <a:off x="1275665" y="1588222"/>
            <a:ext cx="40188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sz="2800" b="1" cap="all" dirty="0">
                <a:solidFill>
                  <a:schemeClr val="accent6">
                    <a:lumMod val="75000"/>
                  </a:schemeClr>
                </a:solidFill>
                <a:latin typeface="Univers LT W01 57 Cn"/>
              </a:rPr>
              <a:t>Strumenti diagnostici</a:t>
            </a:r>
          </a:p>
        </p:txBody>
      </p:sp>
      <p:sp>
        <p:nvSpPr>
          <p:cNvPr id="7" name="Freccia destra con strisce 6">
            <a:extLst>
              <a:ext uri="{FF2B5EF4-FFF2-40B4-BE49-F238E27FC236}">
                <a16:creationId xmlns:a16="http://schemas.microsoft.com/office/drawing/2014/main" id="{CA7D9C7A-D266-0288-F50C-BD7DDEBC4EFB}"/>
              </a:ext>
            </a:extLst>
          </p:cNvPr>
          <p:cNvSpPr/>
          <p:nvPr/>
        </p:nvSpPr>
        <p:spPr>
          <a:xfrm>
            <a:off x="6036276" y="1700425"/>
            <a:ext cx="549876" cy="290384"/>
          </a:xfrm>
          <a:prstGeom prst="striped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F0F43DBF-7819-FD80-A53C-8581E2B7CCC6}"/>
              </a:ext>
            </a:extLst>
          </p:cNvPr>
          <p:cNvSpPr/>
          <p:nvPr/>
        </p:nvSpPr>
        <p:spPr>
          <a:xfrm>
            <a:off x="6807200" y="1588222"/>
            <a:ext cx="40544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800" b="1" cap="all" dirty="0">
                <a:solidFill>
                  <a:schemeClr val="accent6">
                    <a:lumMod val="50000"/>
                  </a:schemeClr>
                </a:solidFill>
                <a:latin typeface="Univers LT W01 57 Cn"/>
              </a:rPr>
              <a:t>RILEVATORI/SENSORI</a:t>
            </a:r>
          </a:p>
        </p:txBody>
      </p:sp>
      <p:sp>
        <p:nvSpPr>
          <p:cNvPr id="9" name="Freccia destra con strisce 8">
            <a:extLst>
              <a:ext uri="{FF2B5EF4-FFF2-40B4-BE49-F238E27FC236}">
                <a16:creationId xmlns:a16="http://schemas.microsoft.com/office/drawing/2014/main" id="{B8E1609B-A92D-D016-AE7B-025ABD1D6959}"/>
              </a:ext>
            </a:extLst>
          </p:cNvPr>
          <p:cNvSpPr/>
          <p:nvPr/>
        </p:nvSpPr>
        <p:spPr>
          <a:xfrm rot="5400000">
            <a:off x="8446876" y="2275355"/>
            <a:ext cx="549876" cy="290384"/>
          </a:xfrm>
          <a:prstGeom prst="striped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Freccia destra con strisce 9">
            <a:extLst>
              <a:ext uri="{FF2B5EF4-FFF2-40B4-BE49-F238E27FC236}">
                <a16:creationId xmlns:a16="http://schemas.microsoft.com/office/drawing/2014/main" id="{2578047B-FC03-2589-EE1A-71B6461BB307}"/>
              </a:ext>
            </a:extLst>
          </p:cNvPr>
          <p:cNvSpPr/>
          <p:nvPr/>
        </p:nvSpPr>
        <p:spPr>
          <a:xfrm rot="5400000">
            <a:off x="2650869" y="2277708"/>
            <a:ext cx="549876" cy="290384"/>
          </a:xfrm>
          <a:prstGeom prst="striped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F6A8F10F-E22B-8EA5-70F2-214AE7C2F10F}"/>
              </a:ext>
            </a:extLst>
          </p:cNvPr>
          <p:cNvSpPr txBox="1"/>
          <p:nvPr/>
        </p:nvSpPr>
        <p:spPr>
          <a:xfrm>
            <a:off x="1033431" y="3061039"/>
            <a:ext cx="4166781" cy="2585323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Non trasportabili a domicilio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accent6">
                    <a:lumMod val="50000"/>
                  </a:schemeClr>
                </a:solidFill>
              </a:rPr>
              <a:t>Costosi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rgbClr val="002060"/>
                </a:solidFill>
              </a:rPr>
              <a:t>Non «in rete»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rgbClr val="7030A0"/>
                </a:solidFill>
              </a:rPr>
              <a:t>Con scarse applicazioni cliniche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rgbClr val="0070C0"/>
                </a:solidFill>
              </a:rPr>
              <a:t>Pochi esperti, scarsamente fruibili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accent4">
                    <a:lumMod val="50000"/>
                  </a:schemeClr>
                </a:solidFill>
              </a:rPr>
              <a:t>Lunga lista d’attesa per bassa fruibilità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rgbClr val="C00000"/>
                </a:solidFill>
              </a:rPr>
              <a:t>Di «seconda linea»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rgbClr val="00B050"/>
                </a:solidFill>
              </a:rPr>
              <a:t>Pochi esami eseguibili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B9184553-9117-3516-02BF-C353C28E77A7}"/>
              </a:ext>
            </a:extLst>
          </p:cNvPr>
          <p:cNvSpPr/>
          <p:nvPr/>
        </p:nvSpPr>
        <p:spPr>
          <a:xfrm rot="730478">
            <a:off x="4331315" y="3102262"/>
            <a:ext cx="78579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3600" b="0" cap="none" spc="0" dirty="0">
                <a:ln w="0">
                  <a:solidFill>
                    <a:schemeClr val="tx1"/>
                  </a:solidFill>
                </a:ln>
                <a:solidFill>
                  <a:schemeClr val="accent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ieri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264DE1CB-468A-3BF7-8A45-0DC05C944945}"/>
              </a:ext>
            </a:extLst>
          </p:cNvPr>
          <p:cNvSpPr txBox="1"/>
          <p:nvPr/>
        </p:nvSpPr>
        <p:spPr>
          <a:xfrm>
            <a:off x="6969211" y="3061039"/>
            <a:ext cx="4287793" cy="258532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Trasportabili a domicilio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accent6">
                    <a:lumMod val="50000"/>
                  </a:schemeClr>
                </a:solidFill>
              </a:rPr>
              <a:t>A prezzi contenuti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it-IT" dirty="0">
                <a:solidFill>
                  <a:srgbClr val="002060"/>
                </a:solidFill>
              </a:rPr>
              <a:t>«in rete»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rgbClr val="7030A0"/>
                </a:solidFill>
              </a:rPr>
              <a:t>Allargamento delle applicazioni cliniche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rgbClr val="0070C0"/>
                </a:solidFill>
              </a:rPr>
              <a:t>Pochi esperti, ma altamente fruibili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accent4">
                    <a:lumMod val="50000"/>
                  </a:schemeClr>
                </a:solidFill>
              </a:rPr>
              <a:t>Esami molto fruibili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rgbClr val="C00000"/>
                </a:solidFill>
              </a:rPr>
              <a:t>Routinari ??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rgbClr val="00B050"/>
                </a:solidFill>
              </a:rPr>
              <a:t>Enorme numero di esami eseguibili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B6C1D84F-2AAB-0521-7762-C2090D01F123}"/>
              </a:ext>
            </a:extLst>
          </p:cNvPr>
          <p:cNvSpPr/>
          <p:nvPr/>
        </p:nvSpPr>
        <p:spPr>
          <a:xfrm>
            <a:off x="1033431" y="6168583"/>
            <a:ext cx="416678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sz="2800" b="1" cap="all" dirty="0">
                <a:solidFill>
                  <a:schemeClr val="accent6">
                    <a:lumMod val="75000"/>
                  </a:schemeClr>
                </a:solidFill>
                <a:latin typeface="Univers LT W01 57 Cn"/>
              </a:rPr>
              <a:t>SISTEMA CONVENZIONALE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EA4A1BA7-2A6B-4C2E-CC23-488BE3AF3025}"/>
              </a:ext>
            </a:extLst>
          </p:cNvPr>
          <p:cNvSpPr/>
          <p:nvPr/>
        </p:nvSpPr>
        <p:spPr>
          <a:xfrm>
            <a:off x="6991789" y="6200286"/>
            <a:ext cx="418831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800" b="1" cap="all" dirty="0">
                <a:solidFill>
                  <a:schemeClr val="accent6">
                    <a:lumMod val="50000"/>
                  </a:schemeClr>
                </a:solidFill>
                <a:latin typeface="Univers LT W01 57 Cn"/>
              </a:rPr>
              <a:t>SANITA’ DIGITALE</a:t>
            </a:r>
          </a:p>
        </p:txBody>
      </p:sp>
      <p:sp>
        <p:nvSpPr>
          <p:cNvPr id="16" name="Freccia destra con strisce 15">
            <a:extLst>
              <a:ext uri="{FF2B5EF4-FFF2-40B4-BE49-F238E27FC236}">
                <a16:creationId xmlns:a16="http://schemas.microsoft.com/office/drawing/2014/main" id="{9D5B7F5A-5F35-7A78-4E2B-9F39FF20A226}"/>
              </a:ext>
            </a:extLst>
          </p:cNvPr>
          <p:cNvSpPr/>
          <p:nvPr/>
        </p:nvSpPr>
        <p:spPr>
          <a:xfrm rot="16200000">
            <a:off x="8811009" y="5785847"/>
            <a:ext cx="549876" cy="290384"/>
          </a:xfrm>
          <a:prstGeom prst="striped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7" name="Freccia destra con strisce 16">
            <a:extLst>
              <a:ext uri="{FF2B5EF4-FFF2-40B4-BE49-F238E27FC236}">
                <a16:creationId xmlns:a16="http://schemas.microsoft.com/office/drawing/2014/main" id="{D9E00555-1867-B8B4-A8DB-3B902C63F3DC}"/>
              </a:ext>
            </a:extLst>
          </p:cNvPr>
          <p:cNvSpPr/>
          <p:nvPr/>
        </p:nvSpPr>
        <p:spPr>
          <a:xfrm rot="16200000">
            <a:off x="2796061" y="5821912"/>
            <a:ext cx="549876" cy="290384"/>
          </a:xfrm>
          <a:prstGeom prst="striped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8" name="Freccia destra con strisce 17">
            <a:extLst>
              <a:ext uri="{FF2B5EF4-FFF2-40B4-BE49-F238E27FC236}">
                <a16:creationId xmlns:a16="http://schemas.microsoft.com/office/drawing/2014/main" id="{70F23ED1-07A6-3689-4328-410BF8371707}"/>
              </a:ext>
            </a:extLst>
          </p:cNvPr>
          <p:cNvSpPr/>
          <p:nvPr/>
        </p:nvSpPr>
        <p:spPr>
          <a:xfrm>
            <a:off x="5508811" y="6346296"/>
            <a:ext cx="1054930" cy="290384"/>
          </a:xfrm>
          <a:prstGeom prst="striped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A242C777-2199-D9D1-821C-3FDFF8B6C225}"/>
              </a:ext>
            </a:extLst>
          </p:cNvPr>
          <p:cNvSpPr/>
          <p:nvPr/>
        </p:nvSpPr>
        <p:spPr>
          <a:xfrm rot="778853">
            <a:off x="10099744" y="3051077"/>
            <a:ext cx="1150548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36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oggi</a:t>
            </a:r>
            <a:endParaRPr lang="it-IT" sz="36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C1F36ACD-2263-A748-DE4E-BD3CF066B4AF}"/>
              </a:ext>
            </a:extLst>
          </p:cNvPr>
          <p:cNvSpPr txBox="1"/>
          <p:nvPr/>
        </p:nvSpPr>
        <p:spPr>
          <a:xfrm>
            <a:off x="4248983" y="763961"/>
            <a:ext cx="36714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rgbClr val="FF0000"/>
                </a:solidFill>
              </a:rPr>
              <a:t>Tecnologia strumentale</a:t>
            </a:r>
          </a:p>
        </p:txBody>
      </p:sp>
      <p:pic>
        <p:nvPicPr>
          <p:cNvPr id="22" name="Immagine 21">
            <a:extLst>
              <a:ext uri="{FF2B5EF4-FFF2-40B4-BE49-F238E27FC236}">
                <a16:creationId xmlns:a16="http://schemas.microsoft.com/office/drawing/2014/main" id="{5D7ADDCF-F1FB-932D-4ECF-D4F2D230E4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2347" y="3490241"/>
            <a:ext cx="2604729" cy="1767640"/>
          </a:xfrm>
          <a:prstGeom prst="rect">
            <a:avLst/>
          </a:prstGeom>
        </p:spPr>
      </p:pic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0F500FC3-CA88-743F-8393-0A2025F848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gianvito corona</a:t>
            </a:r>
          </a:p>
        </p:txBody>
      </p:sp>
    </p:spTree>
    <p:extLst>
      <p:ext uri="{BB962C8B-B14F-4D97-AF65-F5344CB8AC3E}">
        <p14:creationId xmlns:p14="http://schemas.microsoft.com/office/powerpoint/2010/main" val="17016781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/>
          <p:cNvSpPr/>
          <p:nvPr/>
        </p:nvSpPr>
        <p:spPr>
          <a:xfrm rot="497536">
            <a:off x="2695215" y="1199865"/>
            <a:ext cx="5238293" cy="461665"/>
          </a:xfrm>
          <a:prstGeom prst="rect">
            <a:avLst/>
          </a:prstGeom>
          <a:solidFill>
            <a:schemeClr val="accent4">
              <a:lumMod val="20000"/>
              <a:lumOff val="80000"/>
              <a:alpha val="53000"/>
            </a:schemeClr>
          </a:solidFill>
          <a:ln>
            <a:noFill/>
          </a:ln>
          <a:effectLst>
            <a:softEdge rad="127000"/>
          </a:effectLst>
        </p:spPr>
        <p:txBody>
          <a:bodyPr wrap="none">
            <a:spAutoFit/>
          </a:bodyPr>
          <a:lstStyle/>
          <a:p>
            <a:r>
              <a:rPr lang="it-IT" sz="2400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accessi ecoguidati  eseguibili a domicilio</a:t>
            </a:r>
          </a:p>
        </p:txBody>
      </p:sp>
      <p:sp>
        <p:nvSpPr>
          <p:cNvPr id="12" name="Text Box 47"/>
          <p:cNvSpPr txBox="1">
            <a:spLocks noChangeArrowheads="1"/>
          </p:cNvSpPr>
          <p:nvPr/>
        </p:nvSpPr>
        <p:spPr bwMode="auto">
          <a:xfrm rot="1149668">
            <a:off x="478877" y="1709110"/>
            <a:ext cx="3240360" cy="646331"/>
          </a:xfrm>
          <a:prstGeom prst="rect">
            <a:avLst/>
          </a:prstGeom>
          <a:solidFill>
            <a:srgbClr val="FFFFFF">
              <a:alpha val="87000"/>
            </a:srgbClr>
          </a:solidFill>
          <a:ln>
            <a:noFill/>
          </a:ln>
          <a:effectLst>
            <a:softEdge rad="127000"/>
          </a:effectLst>
        </p:spPr>
        <p:txBody>
          <a:bodyPr wrap="square">
            <a:spAutoFit/>
          </a:bodyPr>
          <a:lstStyle>
            <a:lvl1pPr eaLnBrk="0" hangingPunct="0">
              <a:defRPr sz="1200">
                <a:solidFill>
                  <a:srgbClr val="FFFF66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200">
                <a:solidFill>
                  <a:srgbClr val="FFFF66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200">
                <a:solidFill>
                  <a:srgbClr val="FFFF66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200">
                <a:solidFill>
                  <a:srgbClr val="FFFF66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200">
                <a:solidFill>
                  <a:srgbClr val="FFFF66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FFFF66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FFFF66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FFFF66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FFFF66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it-IT" sz="1800" dirty="0">
                <a:solidFill>
                  <a:srgbClr val="FF0000"/>
                </a:solidFill>
              </a:rPr>
              <a:t>Pazienti in Cure Palliative Specialistiche Domiciliari</a:t>
            </a:r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auto">
          <a:xfrm rot="270105">
            <a:off x="1005628" y="3031294"/>
            <a:ext cx="9362400" cy="3108543"/>
          </a:xfrm>
          <a:prstGeom prst="rect">
            <a:avLst/>
          </a:prstGeom>
          <a:solidFill>
            <a:schemeClr val="bg1">
              <a:alpha val="58000"/>
            </a:schemeClr>
          </a:solidFill>
          <a:ln>
            <a:noFill/>
          </a:ln>
          <a:effectLst>
            <a:softEdge rad="127000"/>
          </a:effectLst>
        </p:spPr>
        <p:txBody>
          <a:bodyPr wrap="square" anchor="ctr">
            <a:spAutoFit/>
          </a:bodyPr>
          <a:lstStyle/>
          <a:p>
            <a:pPr algn="just"/>
            <a:r>
              <a:rPr lang="it-IT" sz="2800" b="0" dirty="0">
                <a:solidFill>
                  <a:srgbClr val="2C3F71"/>
                </a:solidFill>
              </a:rPr>
              <a:t>Le </a:t>
            </a:r>
            <a:r>
              <a:rPr lang="it-IT" sz="2800" i="1" u="sng" dirty="0">
                <a:solidFill>
                  <a:srgbClr val="2C3F71"/>
                </a:solidFill>
              </a:rPr>
              <a:t>patologie</a:t>
            </a:r>
            <a:r>
              <a:rPr lang="it-IT" sz="2800" b="0" dirty="0">
                <a:solidFill>
                  <a:srgbClr val="2C3F71"/>
                </a:solidFill>
              </a:rPr>
              <a:t> per le quali  c’è  indicazione sistematica all’impianto domiciliare sono, </a:t>
            </a:r>
            <a:r>
              <a:rPr lang="it-IT" sz="2800" dirty="0">
                <a:solidFill>
                  <a:srgbClr val="2C3F71"/>
                </a:solidFill>
              </a:rPr>
              <a:t>oltre alle </a:t>
            </a:r>
            <a:r>
              <a:rPr lang="it-IT" sz="2800" u="sng" dirty="0">
                <a:solidFill>
                  <a:srgbClr val="2C3F71"/>
                </a:solidFill>
              </a:rPr>
              <a:t>oncologiche</a:t>
            </a:r>
            <a:r>
              <a:rPr lang="it-IT" sz="2800" dirty="0">
                <a:solidFill>
                  <a:srgbClr val="2C3F71"/>
                </a:solidFill>
              </a:rPr>
              <a:t>, prevalentemente quelle </a:t>
            </a:r>
            <a:r>
              <a:rPr lang="it-IT" sz="2800" u="sng" dirty="0">
                <a:solidFill>
                  <a:srgbClr val="2C3F71"/>
                </a:solidFill>
              </a:rPr>
              <a:t>croniche degenerative </a:t>
            </a:r>
            <a:r>
              <a:rPr lang="it-IT" sz="2800" dirty="0">
                <a:solidFill>
                  <a:srgbClr val="2C3F71"/>
                </a:solidFill>
              </a:rPr>
              <a:t>non neoplastiche </a:t>
            </a:r>
            <a:r>
              <a:rPr lang="it-IT" sz="2800" b="0" dirty="0">
                <a:solidFill>
                  <a:srgbClr val="2C3F71"/>
                </a:solidFill>
              </a:rPr>
              <a:t>dove spesso l’incapacità ad autoalimentarsi, </a:t>
            </a:r>
            <a:r>
              <a:rPr lang="it-IT" sz="2800" b="0" i="1" u="sng" dirty="0">
                <a:solidFill>
                  <a:srgbClr val="2C3F71"/>
                </a:solidFill>
              </a:rPr>
              <a:t>i repentini stati di disidratazione e una contestuale assenza di accessi venosi</a:t>
            </a:r>
            <a:r>
              <a:rPr lang="it-IT" sz="2800" b="0" dirty="0">
                <a:solidFill>
                  <a:srgbClr val="2C3F71"/>
                </a:solidFill>
              </a:rPr>
              <a:t>, inducono a preferire tali presidi con vistosi vantaggi in termini di qualità della vita. </a:t>
            </a:r>
          </a:p>
        </p:txBody>
      </p:sp>
      <p:pic>
        <p:nvPicPr>
          <p:cNvPr id="6" name="Immagine 12">
            <a:extLst>
              <a:ext uri="{FF2B5EF4-FFF2-40B4-BE49-F238E27FC236}">
                <a16:creationId xmlns:a16="http://schemas.microsoft.com/office/drawing/2014/main" id="{87ADC3BE-6885-DED3-AF34-F25E665290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040" y="130844"/>
            <a:ext cx="1628972" cy="3400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ttangolo 7">
            <a:extLst>
              <a:ext uri="{FF2B5EF4-FFF2-40B4-BE49-F238E27FC236}">
                <a16:creationId xmlns:a16="http://schemas.microsoft.com/office/drawing/2014/main" id="{64896480-5263-577C-640D-5848923E9C2C}"/>
              </a:ext>
            </a:extLst>
          </p:cNvPr>
          <p:cNvSpPr/>
          <p:nvPr/>
        </p:nvSpPr>
        <p:spPr>
          <a:xfrm>
            <a:off x="523340" y="625330"/>
            <a:ext cx="1616372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700" dirty="0">
                <a:solidFill>
                  <a:srgbClr val="000090"/>
                </a:solidFill>
              </a:rPr>
              <a:t>Unità di Oncologia Critica Territoriale </a:t>
            </a:r>
          </a:p>
          <a:p>
            <a:r>
              <a:rPr lang="it-IT" sz="700" dirty="0">
                <a:solidFill>
                  <a:srgbClr val="000090"/>
                </a:solidFill>
              </a:rPr>
              <a:t>Cure Domiciliari e Palliative </a:t>
            </a:r>
          </a:p>
          <a:p>
            <a:r>
              <a:rPr lang="it-IT" sz="700" dirty="0">
                <a:solidFill>
                  <a:srgbClr val="000090"/>
                </a:solidFill>
              </a:rPr>
              <a:t>Direttore Dott. Giovanni Vito Corona 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1BF38D23-C964-345F-88FC-818F8A621B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3400" y="276705"/>
            <a:ext cx="3823130" cy="2666051"/>
          </a:xfrm>
          <a:prstGeom prst="rect">
            <a:avLst/>
          </a:prstGeom>
        </p:spPr>
      </p:pic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1E637A64-8257-5817-6E78-6F5D6B4406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gianvito corona</a:t>
            </a:r>
          </a:p>
        </p:txBody>
      </p:sp>
    </p:spTree>
    <p:extLst>
      <p:ext uri="{BB962C8B-B14F-4D97-AF65-F5344CB8AC3E}">
        <p14:creationId xmlns:p14="http://schemas.microsoft.com/office/powerpoint/2010/main" val="13910889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117A5ED2-969D-7241-9110-3E42636F60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1295" y="321734"/>
            <a:ext cx="2767104" cy="2393545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23955FAE-4FA3-5A4B-9FBC-96EC5A47E7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920" y="2020733"/>
            <a:ext cx="3544813" cy="5082172"/>
          </a:xfrm>
          <a:prstGeom prst="rect">
            <a:avLst/>
          </a:prstGeom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25265E61-1A5D-1949-B6FA-C5C0E9CF4BA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</a:blip>
          <a:stretch>
            <a:fillRect/>
          </a:stretch>
        </p:blipFill>
        <p:spPr>
          <a:xfrm>
            <a:off x="575920" y="335003"/>
            <a:ext cx="1273901" cy="931899"/>
          </a:xfrm>
          <a:prstGeom prst="rect">
            <a:avLst/>
          </a:prstGeom>
        </p:spPr>
      </p:pic>
      <p:pic>
        <p:nvPicPr>
          <p:cNvPr id="2" name="Immagine 1">
            <a:extLst>
              <a:ext uri="{FF2B5EF4-FFF2-40B4-BE49-F238E27FC236}">
                <a16:creationId xmlns:a16="http://schemas.microsoft.com/office/drawing/2014/main" id="{97E94EAA-B0B7-FFF3-56EF-C7C279DB33B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7939" r="14824" b="3"/>
          <a:stretch/>
        </p:blipFill>
        <p:spPr>
          <a:xfrm>
            <a:off x="4256639" y="1266903"/>
            <a:ext cx="1612201" cy="1672398"/>
          </a:xfrm>
          <a:prstGeom prst="rect">
            <a:avLst/>
          </a:prstGeom>
        </p:spPr>
      </p:pic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636AD203-E8F2-0FCE-7038-4D3A22E53E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gianvito corona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4E596C6E-446C-7961-CB65-E2B73DEECDE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94728" y="1255654"/>
            <a:ext cx="7234675" cy="508217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6198166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>
            <a:extLst>
              <a:ext uri="{FF2B5EF4-FFF2-40B4-BE49-F238E27FC236}">
                <a16:creationId xmlns:a16="http://schemas.microsoft.com/office/drawing/2014/main" id="{3E0A4ABE-D4AA-C54E-B9D2-964A378CC6A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-2" b="1551"/>
          <a:stretch/>
        </p:blipFill>
        <p:spPr>
          <a:xfrm>
            <a:off x="321735" y="91762"/>
            <a:ext cx="7055625" cy="3768262"/>
          </a:xfrm>
          <a:prstGeom prst="rect">
            <a:avLst/>
          </a:prstGeom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2" name="Immagine 1">
            <a:extLst>
              <a:ext uri="{FF2B5EF4-FFF2-40B4-BE49-F238E27FC236}">
                <a16:creationId xmlns:a16="http://schemas.microsoft.com/office/drawing/2014/main" id="{3540B002-E05D-5558-7DBF-AF4CF0704B3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939" r="14824" b="3"/>
          <a:stretch/>
        </p:blipFill>
        <p:spPr>
          <a:xfrm>
            <a:off x="3672385" y="3860024"/>
            <a:ext cx="2676579" cy="2776517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78FBB6ED-BAA8-2045-962F-13C3099D1DF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8619" r="20025"/>
          <a:stretch/>
        </p:blipFill>
        <p:spPr>
          <a:xfrm>
            <a:off x="7838712" y="2484934"/>
            <a:ext cx="4138238" cy="4002579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117A5ED2-969D-7241-9110-3E42636F60F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1733" r="6170" b="3"/>
          <a:stretch/>
        </p:blipFill>
        <p:spPr>
          <a:xfrm>
            <a:off x="150130" y="3964389"/>
            <a:ext cx="2325391" cy="2450035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25265E61-1A5D-1949-B6FA-C5C0E9CF4BA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</a:blip>
          <a:stretch>
            <a:fillRect/>
          </a:stretch>
        </p:blipFill>
        <p:spPr>
          <a:xfrm>
            <a:off x="150130" y="89127"/>
            <a:ext cx="1273901" cy="931899"/>
          </a:xfrm>
          <a:prstGeom prst="rect">
            <a:avLst/>
          </a:prstGeom>
        </p:spPr>
      </p:pic>
      <p:sp>
        <p:nvSpPr>
          <p:cNvPr id="7" name="Segnaposto piè di pagina 6">
            <a:extLst>
              <a:ext uri="{FF2B5EF4-FFF2-40B4-BE49-F238E27FC236}">
                <a16:creationId xmlns:a16="http://schemas.microsoft.com/office/drawing/2014/main" id="{13B6FAF4-FC92-F13F-6EB9-BB54F0088C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gianvito corona</a:t>
            </a:r>
          </a:p>
        </p:txBody>
      </p:sp>
    </p:spTree>
    <p:extLst>
      <p:ext uri="{BB962C8B-B14F-4D97-AF65-F5344CB8AC3E}">
        <p14:creationId xmlns:p14="http://schemas.microsoft.com/office/powerpoint/2010/main" val="1505936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ottotitolo 2">
            <a:extLst>
              <a:ext uri="{FF2B5EF4-FFF2-40B4-BE49-F238E27FC236}">
                <a16:creationId xmlns:a16="http://schemas.microsoft.com/office/drawing/2014/main" id="{22922468-9EE1-7647-A858-4130668C62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124" y="-115797"/>
            <a:ext cx="4639016" cy="879381"/>
          </a:xfrm>
        </p:spPr>
        <p:txBody>
          <a:bodyPr/>
          <a:lstStyle/>
          <a:p>
            <a:pPr algn="ctr"/>
            <a:r>
              <a:rPr lang="it-IT" sz="3200" dirty="0">
                <a:solidFill>
                  <a:srgbClr val="002060"/>
                </a:solidFill>
              </a:rPr>
              <a:t>Non solo domicilio</a:t>
            </a:r>
          </a:p>
        </p:txBody>
      </p:sp>
      <p:pic>
        <p:nvPicPr>
          <p:cNvPr id="1026" name="Picture 2" descr="Visualizza immagine di origine">
            <a:extLst>
              <a:ext uri="{FF2B5EF4-FFF2-40B4-BE49-F238E27FC236}">
                <a16:creationId xmlns:a16="http://schemas.microsoft.com/office/drawing/2014/main" id="{4A005C6C-7728-6F4F-856E-A9B080D303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2561" y="737381"/>
            <a:ext cx="4690298" cy="4957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Tabella 6">
            <a:extLst>
              <a:ext uri="{FF2B5EF4-FFF2-40B4-BE49-F238E27FC236}">
                <a16:creationId xmlns:a16="http://schemas.microsoft.com/office/drawing/2014/main" id="{483A2857-0972-8444-90B6-197E63D773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2148011"/>
              </p:ext>
            </p:extLst>
          </p:nvPr>
        </p:nvGraphicFramePr>
        <p:xfrm>
          <a:off x="105264" y="695057"/>
          <a:ext cx="5990736" cy="31669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33950">
                  <a:extLst>
                    <a:ext uri="{9D8B030D-6E8A-4147-A177-3AD203B41FA5}">
                      <a16:colId xmlns:a16="http://schemas.microsoft.com/office/drawing/2014/main" val="2332900536"/>
                    </a:ext>
                  </a:extLst>
                </a:gridCol>
                <a:gridCol w="1106511">
                  <a:extLst>
                    <a:ext uri="{9D8B030D-6E8A-4147-A177-3AD203B41FA5}">
                      <a16:colId xmlns:a16="http://schemas.microsoft.com/office/drawing/2014/main" val="1809405395"/>
                    </a:ext>
                  </a:extLst>
                </a:gridCol>
                <a:gridCol w="1193686">
                  <a:extLst>
                    <a:ext uri="{9D8B030D-6E8A-4147-A177-3AD203B41FA5}">
                      <a16:colId xmlns:a16="http://schemas.microsoft.com/office/drawing/2014/main" val="1230541878"/>
                    </a:ext>
                  </a:extLst>
                </a:gridCol>
                <a:gridCol w="1256589">
                  <a:extLst>
                    <a:ext uri="{9D8B030D-6E8A-4147-A177-3AD203B41FA5}">
                      <a16:colId xmlns:a16="http://schemas.microsoft.com/office/drawing/2014/main" val="37596272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it-IT" dirty="0"/>
                        <a:t>Territorio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Numero impianti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Anno di inizio impianti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Numero Comuni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19614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/>
                        <a:t>Area nord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&gt;3500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2007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3986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/>
                        <a:t>Area Centro (Potenza)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&gt; 1000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28574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/>
                        <a:t>Area Centro (Val D’Agri)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&gt; 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97369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/>
                        <a:t>Area Sud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&gt; 1000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0625986"/>
                  </a:ext>
                </a:extLst>
              </a:tr>
              <a:tr h="499993">
                <a:tc>
                  <a:txBody>
                    <a:bodyPr/>
                    <a:lstStyle/>
                    <a:p>
                      <a:r>
                        <a:rPr lang="it-IT" dirty="0"/>
                        <a:t>Totale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&gt; 6000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7807734"/>
                  </a:ext>
                </a:extLst>
              </a:tr>
            </a:tbl>
          </a:graphicData>
        </a:graphic>
      </p:graphicFrame>
      <p:sp>
        <p:nvSpPr>
          <p:cNvPr id="10" name="Rettangolo 9">
            <a:extLst>
              <a:ext uri="{FF2B5EF4-FFF2-40B4-BE49-F238E27FC236}">
                <a16:creationId xmlns:a16="http://schemas.microsoft.com/office/drawing/2014/main" id="{41081978-6A84-EA40-9E5D-4C793E29C929}"/>
              </a:ext>
            </a:extLst>
          </p:cNvPr>
          <p:cNvSpPr/>
          <p:nvPr/>
        </p:nvSpPr>
        <p:spPr>
          <a:xfrm>
            <a:off x="7526966" y="1234485"/>
            <a:ext cx="8098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dirty="0"/>
              <a:t>&gt;3500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37C50518-4866-7441-8081-F352EB1B4A6D}"/>
              </a:ext>
            </a:extLst>
          </p:cNvPr>
          <p:cNvSpPr/>
          <p:nvPr/>
        </p:nvSpPr>
        <p:spPr>
          <a:xfrm>
            <a:off x="7607917" y="2530656"/>
            <a:ext cx="8098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dirty="0"/>
              <a:t>&gt;1000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3366F47D-D054-D741-8FC0-665553957ECD}"/>
              </a:ext>
            </a:extLst>
          </p:cNvPr>
          <p:cNvSpPr/>
          <p:nvPr/>
        </p:nvSpPr>
        <p:spPr>
          <a:xfrm>
            <a:off x="7924671" y="3388749"/>
            <a:ext cx="6848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dirty="0"/>
              <a:t>&gt;500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0F69340A-2CFC-C04E-B1D2-D37559B13280}"/>
              </a:ext>
            </a:extLst>
          </p:cNvPr>
          <p:cNvSpPr/>
          <p:nvPr/>
        </p:nvSpPr>
        <p:spPr>
          <a:xfrm>
            <a:off x="8400064" y="4281215"/>
            <a:ext cx="8098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dirty="0"/>
              <a:t>&gt;1000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7EC8B4FF-FC97-5644-8618-34665439D54C}"/>
              </a:ext>
            </a:extLst>
          </p:cNvPr>
          <p:cNvSpPr/>
          <p:nvPr/>
        </p:nvSpPr>
        <p:spPr>
          <a:xfrm>
            <a:off x="10319256" y="763584"/>
            <a:ext cx="8098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dirty="0"/>
              <a:t>&gt;6000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FBB64B45-F761-85C7-4655-9409BDDE3A6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939" r="14824" b="3"/>
          <a:stretch/>
        </p:blipFill>
        <p:spPr>
          <a:xfrm>
            <a:off x="3672385" y="3860024"/>
            <a:ext cx="2676579" cy="2776517"/>
          </a:xfrm>
          <a:prstGeom prst="rect">
            <a:avLst/>
          </a:prstGeom>
        </p:spPr>
      </p:pic>
      <p:sp>
        <p:nvSpPr>
          <p:cNvPr id="3" name="Titolo 1">
            <a:extLst>
              <a:ext uri="{FF2B5EF4-FFF2-40B4-BE49-F238E27FC236}">
                <a16:creationId xmlns:a16="http://schemas.microsoft.com/office/drawing/2014/main" id="{18CE3ACA-7184-A555-CF96-C59BFF2481B7}"/>
              </a:ext>
            </a:extLst>
          </p:cNvPr>
          <p:cNvSpPr txBox="1">
            <a:spLocks/>
          </p:cNvSpPr>
          <p:nvPr/>
        </p:nvSpPr>
        <p:spPr>
          <a:xfrm rot="21420000">
            <a:off x="945005" y="4344235"/>
            <a:ext cx="1987764" cy="612624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t-IT" sz="2800" b="1" dirty="0"/>
              <a:t>2007-2023</a:t>
            </a:r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9AADA358-05DF-68A1-19CE-18746ACE61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gianvito corona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51698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ottotitolo 2">
            <a:extLst>
              <a:ext uri="{FF2B5EF4-FFF2-40B4-BE49-F238E27FC236}">
                <a16:creationId xmlns:a16="http://schemas.microsoft.com/office/drawing/2014/main" id="{22922468-9EE1-7647-A858-4130668C62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2520"/>
            <a:ext cx="4639016" cy="1151965"/>
          </a:xfrm>
        </p:spPr>
        <p:txBody>
          <a:bodyPr/>
          <a:lstStyle/>
          <a:p>
            <a:pPr algn="ctr"/>
            <a:r>
              <a:rPr lang="it-IT" sz="3200" dirty="0">
                <a:solidFill>
                  <a:srgbClr val="002060"/>
                </a:solidFill>
              </a:rPr>
              <a:t>Non solo domicilio</a:t>
            </a:r>
          </a:p>
        </p:txBody>
      </p:sp>
      <p:sp>
        <p:nvSpPr>
          <p:cNvPr id="8" name="Titolo 1">
            <a:extLst>
              <a:ext uri="{FF2B5EF4-FFF2-40B4-BE49-F238E27FC236}">
                <a16:creationId xmlns:a16="http://schemas.microsoft.com/office/drawing/2014/main" id="{F786B77B-3B64-7348-B6CB-ACC978ADADB1}"/>
              </a:ext>
            </a:extLst>
          </p:cNvPr>
          <p:cNvSpPr txBox="1">
            <a:spLocks/>
          </p:cNvSpPr>
          <p:nvPr/>
        </p:nvSpPr>
        <p:spPr>
          <a:xfrm rot="21420000">
            <a:off x="4059681" y="5070949"/>
            <a:ext cx="1987764" cy="612624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t-IT" sz="2800" b="1" dirty="0"/>
              <a:t>2007-2023</a:t>
            </a:r>
          </a:p>
        </p:txBody>
      </p:sp>
      <p:pic>
        <p:nvPicPr>
          <p:cNvPr id="1026" name="Picture 2" descr="Visualizza immagine di origine">
            <a:extLst>
              <a:ext uri="{FF2B5EF4-FFF2-40B4-BE49-F238E27FC236}">
                <a16:creationId xmlns:a16="http://schemas.microsoft.com/office/drawing/2014/main" id="{4A005C6C-7728-6F4F-856E-A9B080D303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9267" y="320634"/>
            <a:ext cx="4305810" cy="5026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Tabella 6">
            <a:extLst>
              <a:ext uri="{FF2B5EF4-FFF2-40B4-BE49-F238E27FC236}">
                <a16:creationId xmlns:a16="http://schemas.microsoft.com/office/drawing/2014/main" id="{483A2857-0972-8444-90B6-197E63D773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4858224"/>
              </p:ext>
            </p:extLst>
          </p:nvPr>
        </p:nvGraphicFramePr>
        <p:xfrm>
          <a:off x="290945" y="1132916"/>
          <a:ext cx="6561117" cy="32533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53737">
                  <a:extLst>
                    <a:ext uri="{9D8B030D-6E8A-4147-A177-3AD203B41FA5}">
                      <a16:colId xmlns:a16="http://schemas.microsoft.com/office/drawing/2014/main" val="2332900536"/>
                    </a:ext>
                  </a:extLst>
                </a:gridCol>
                <a:gridCol w="887850">
                  <a:extLst>
                    <a:ext uri="{9D8B030D-6E8A-4147-A177-3AD203B41FA5}">
                      <a16:colId xmlns:a16="http://schemas.microsoft.com/office/drawing/2014/main" val="1809405395"/>
                    </a:ext>
                  </a:extLst>
                </a:gridCol>
                <a:gridCol w="887850">
                  <a:extLst>
                    <a:ext uri="{9D8B030D-6E8A-4147-A177-3AD203B41FA5}">
                      <a16:colId xmlns:a16="http://schemas.microsoft.com/office/drawing/2014/main" val="3817682852"/>
                    </a:ext>
                  </a:extLst>
                </a:gridCol>
                <a:gridCol w="963131">
                  <a:extLst>
                    <a:ext uri="{9D8B030D-6E8A-4147-A177-3AD203B41FA5}">
                      <a16:colId xmlns:a16="http://schemas.microsoft.com/office/drawing/2014/main" val="3759627296"/>
                    </a:ext>
                  </a:extLst>
                </a:gridCol>
                <a:gridCol w="1114254">
                  <a:extLst>
                    <a:ext uri="{9D8B030D-6E8A-4147-A177-3AD203B41FA5}">
                      <a16:colId xmlns:a16="http://schemas.microsoft.com/office/drawing/2014/main" val="1080354925"/>
                    </a:ext>
                  </a:extLst>
                </a:gridCol>
                <a:gridCol w="1154295">
                  <a:extLst>
                    <a:ext uri="{9D8B030D-6E8A-4147-A177-3AD203B41FA5}">
                      <a16:colId xmlns:a16="http://schemas.microsoft.com/office/drawing/2014/main" val="14320487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it-IT" sz="1400" b="0" dirty="0"/>
                        <a:t>Territorio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400" b="0" dirty="0"/>
                        <a:t>Numero impianti totali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400" b="0" dirty="0"/>
                        <a:t>Numero impianti  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400" b="0" dirty="0"/>
                        <a:t>Numero Comuni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400" b="0" dirty="0"/>
                        <a:t>Abitanti</a:t>
                      </a:r>
                    </a:p>
                    <a:p>
                      <a:pPr algn="ctr"/>
                      <a:endParaRPr lang="it-IT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200" dirty="0"/>
                        <a:t>Percentuale</a:t>
                      </a:r>
                    </a:p>
                    <a:p>
                      <a:pPr algn="ctr"/>
                      <a:r>
                        <a:rPr lang="it-IT" sz="1200" dirty="0"/>
                        <a:t> abitanti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19614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/>
                        <a:t>Area nord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&gt;3500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90.543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25%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3986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/>
                        <a:t>Area Centro (Potenza)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&gt; 1000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150.547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42%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28574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/>
                        <a:t>Area Centro (Val D’Agri)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&gt; 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50.767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14%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97369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/>
                        <a:t>Area Sud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&gt; 1000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66.545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18%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0625986"/>
                  </a:ext>
                </a:extLst>
              </a:tr>
              <a:tr h="499993">
                <a:tc>
                  <a:txBody>
                    <a:bodyPr/>
                    <a:lstStyle/>
                    <a:p>
                      <a:r>
                        <a:rPr lang="it-IT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&gt; 6000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360.936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100%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7807734"/>
                  </a:ext>
                </a:extLst>
              </a:tr>
            </a:tbl>
          </a:graphicData>
        </a:graphic>
      </p:graphicFrame>
      <p:sp>
        <p:nvSpPr>
          <p:cNvPr id="10" name="Rettangolo 9">
            <a:extLst>
              <a:ext uri="{FF2B5EF4-FFF2-40B4-BE49-F238E27FC236}">
                <a16:creationId xmlns:a16="http://schemas.microsoft.com/office/drawing/2014/main" id="{41081978-6A84-EA40-9E5D-4C793E29C929}"/>
              </a:ext>
            </a:extLst>
          </p:cNvPr>
          <p:cNvSpPr/>
          <p:nvPr/>
        </p:nvSpPr>
        <p:spPr>
          <a:xfrm>
            <a:off x="7526966" y="1234485"/>
            <a:ext cx="13195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dirty="0"/>
              <a:t>&gt;3500 </a:t>
            </a:r>
            <a:r>
              <a:rPr lang="it-IT" sz="1600" i="1" dirty="0">
                <a:solidFill>
                  <a:schemeClr val="accent1"/>
                </a:solidFill>
              </a:rPr>
              <a:t>(253)</a:t>
            </a:r>
            <a:endParaRPr lang="it-IT" i="1" dirty="0">
              <a:solidFill>
                <a:schemeClr val="accent1"/>
              </a:solidFill>
            </a:endParaRP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37C50518-4866-7441-8081-F352EB1B4A6D}"/>
              </a:ext>
            </a:extLst>
          </p:cNvPr>
          <p:cNvSpPr/>
          <p:nvPr/>
        </p:nvSpPr>
        <p:spPr>
          <a:xfrm>
            <a:off x="7607917" y="2530656"/>
            <a:ext cx="13195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dirty="0"/>
              <a:t>&gt;1000 </a:t>
            </a:r>
            <a:r>
              <a:rPr lang="it-IT" sz="1600" i="1" dirty="0">
                <a:solidFill>
                  <a:schemeClr val="accent1"/>
                </a:solidFill>
              </a:rPr>
              <a:t>(109)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3366F47D-D054-D741-8FC0-665553957ECD}"/>
              </a:ext>
            </a:extLst>
          </p:cNvPr>
          <p:cNvSpPr/>
          <p:nvPr/>
        </p:nvSpPr>
        <p:spPr>
          <a:xfrm>
            <a:off x="7924671" y="3388749"/>
            <a:ext cx="10823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dirty="0"/>
              <a:t>&gt;500 </a:t>
            </a:r>
            <a:r>
              <a:rPr lang="it-IT" sz="1600" i="1" dirty="0">
                <a:solidFill>
                  <a:schemeClr val="accent1"/>
                </a:solidFill>
              </a:rPr>
              <a:t>(39)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0F69340A-2CFC-C04E-B1D2-D37559B13280}"/>
              </a:ext>
            </a:extLst>
          </p:cNvPr>
          <p:cNvSpPr/>
          <p:nvPr/>
        </p:nvSpPr>
        <p:spPr>
          <a:xfrm>
            <a:off x="8400064" y="4281215"/>
            <a:ext cx="13195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dirty="0"/>
              <a:t>&gt;1000 </a:t>
            </a:r>
            <a:r>
              <a:rPr lang="it-IT" sz="1600" i="1" dirty="0">
                <a:solidFill>
                  <a:schemeClr val="accent1"/>
                </a:solidFill>
              </a:rPr>
              <a:t>(247)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7EC8B4FF-FC97-5644-8618-34665439D54C}"/>
              </a:ext>
            </a:extLst>
          </p:cNvPr>
          <p:cNvSpPr/>
          <p:nvPr/>
        </p:nvSpPr>
        <p:spPr>
          <a:xfrm>
            <a:off x="10319256" y="763584"/>
            <a:ext cx="13195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dirty="0"/>
              <a:t>&gt;6000 </a:t>
            </a:r>
            <a:r>
              <a:rPr lang="it-IT" sz="1600" i="1" dirty="0">
                <a:solidFill>
                  <a:schemeClr val="accent1"/>
                </a:solidFill>
              </a:rPr>
              <a:t>(648)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ABF947B5-A252-E712-0177-0FCFE9B3665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939" r="14824" b="3"/>
          <a:stretch/>
        </p:blipFill>
        <p:spPr>
          <a:xfrm>
            <a:off x="559670" y="4732087"/>
            <a:ext cx="1914510" cy="1985994"/>
          </a:xfrm>
          <a:prstGeom prst="rect">
            <a:avLst/>
          </a:prstGeom>
        </p:spPr>
      </p:pic>
      <p:sp>
        <p:nvSpPr>
          <p:cNvPr id="5" name="Segnaposto piè di pagina 1">
            <a:extLst>
              <a:ext uri="{FF2B5EF4-FFF2-40B4-BE49-F238E27FC236}">
                <a16:creationId xmlns:a16="http://schemas.microsoft.com/office/drawing/2014/main" id="{D841DD59-2C99-D56E-414D-ACB0FE6FBE43}"/>
              </a:ext>
            </a:extLst>
          </p:cNvPr>
          <p:cNvSpPr txBox="1">
            <a:spLocks/>
          </p:cNvSpPr>
          <p:nvPr/>
        </p:nvSpPr>
        <p:spPr>
          <a:xfrm>
            <a:off x="670270" y="25011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t-IT"/>
            </a:defPPr>
            <a:lvl1pPr marL="0" algn="l" defTabSz="9144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it-IT"/>
              <a:t>gianvito corona</a:t>
            </a:r>
            <a:endParaRPr lang="en-US" dirty="0"/>
          </a:p>
        </p:txBody>
      </p:sp>
      <p:sp>
        <p:nvSpPr>
          <p:cNvPr id="9" name="Segnaposto piè di pagina 8">
            <a:extLst>
              <a:ext uri="{FF2B5EF4-FFF2-40B4-BE49-F238E27FC236}">
                <a16:creationId xmlns:a16="http://schemas.microsoft.com/office/drawing/2014/main" id="{C87D4782-E170-840D-4C17-CC7339C6B3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gianvito corona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34897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ottotitolo 2">
            <a:extLst>
              <a:ext uri="{FF2B5EF4-FFF2-40B4-BE49-F238E27FC236}">
                <a16:creationId xmlns:a16="http://schemas.microsoft.com/office/drawing/2014/main" id="{22922468-9EE1-7647-A858-4130668C62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2520"/>
            <a:ext cx="4639016" cy="1151965"/>
          </a:xfrm>
        </p:spPr>
        <p:txBody>
          <a:bodyPr/>
          <a:lstStyle/>
          <a:p>
            <a:pPr algn="ctr"/>
            <a:r>
              <a:rPr lang="it-IT" sz="3200" dirty="0">
                <a:solidFill>
                  <a:srgbClr val="002060"/>
                </a:solidFill>
              </a:rPr>
              <a:t>Non solo domicilio</a:t>
            </a:r>
          </a:p>
        </p:txBody>
      </p:sp>
      <p:pic>
        <p:nvPicPr>
          <p:cNvPr id="1026" name="Picture 2" descr="Visualizza immagine di origine">
            <a:extLst>
              <a:ext uri="{FF2B5EF4-FFF2-40B4-BE49-F238E27FC236}">
                <a16:creationId xmlns:a16="http://schemas.microsoft.com/office/drawing/2014/main" id="{4A005C6C-7728-6F4F-856E-A9B080D303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1642" y="734376"/>
            <a:ext cx="4690298" cy="4854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Tabella 6">
            <a:extLst>
              <a:ext uri="{FF2B5EF4-FFF2-40B4-BE49-F238E27FC236}">
                <a16:creationId xmlns:a16="http://schemas.microsoft.com/office/drawing/2014/main" id="{483A2857-0972-8444-90B6-197E63D773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7829351"/>
              </p:ext>
            </p:extLst>
          </p:nvPr>
        </p:nvGraphicFramePr>
        <p:xfrm>
          <a:off x="290944" y="1140030"/>
          <a:ext cx="5805053" cy="36902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7968">
                  <a:extLst>
                    <a:ext uri="{9D8B030D-6E8A-4147-A177-3AD203B41FA5}">
                      <a16:colId xmlns:a16="http://schemas.microsoft.com/office/drawing/2014/main" val="2332900536"/>
                    </a:ext>
                  </a:extLst>
                </a:gridCol>
                <a:gridCol w="1045848">
                  <a:extLst>
                    <a:ext uri="{9D8B030D-6E8A-4147-A177-3AD203B41FA5}">
                      <a16:colId xmlns:a16="http://schemas.microsoft.com/office/drawing/2014/main" val="3426920546"/>
                    </a:ext>
                  </a:extLst>
                </a:gridCol>
                <a:gridCol w="1045848">
                  <a:extLst>
                    <a:ext uri="{9D8B030D-6E8A-4147-A177-3AD203B41FA5}">
                      <a16:colId xmlns:a16="http://schemas.microsoft.com/office/drawing/2014/main" val="1809405395"/>
                    </a:ext>
                  </a:extLst>
                </a:gridCol>
                <a:gridCol w="1113441">
                  <a:extLst>
                    <a:ext uri="{9D8B030D-6E8A-4147-A177-3AD203B41FA5}">
                      <a16:colId xmlns:a16="http://schemas.microsoft.com/office/drawing/2014/main" val="3551098123"/>
                    </a:ext>
                  </a:extLst>
                </a:gridCol>
                <a:gridCol w="1131948">
                  <a:extLst>
                    <a:ext uri="{9D8B030D-6E8A-4147-A177-3AD203B41FA5}">
                      <a16:colId xmlns:a16="http://schemas.microsoft.com/office/drawing/2014/main" val="1080354925"/>
                    </a:ext>
                  </a:extLst>
                </a:gridCol>
              </a:tblGrid>
              <a:tr h="821601">
                <a:tc>
                  <a:txBody>
                    <a:bodyPr/>
                    <a:lstStyle/>
                    <a:p>
                      <a:r>
                        <a:rPr lang="it-IT" sz="1400" b="0" dirty="0"/>
                        <a:t>Territorio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400" b="0" dirty="0"/>
                        <a:t>Abitanti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400" b="0" dirty="0"/>
                        <a:t>Numero impianti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200" dirty="0"/>
                        <a:t>Percentuale</a:t>
                      </a:r>
                    </a:p>
                    <a:p>
                      <a:pPr algn="ctr"/>
                      <a:r>
                        <a:rPr lang="it-IT" sz="1200" dirty="0"/>
                        <a:t> abitanti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200" b="0" dirty="0"/>
                        <a:t>Percentuale impianti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1961481"/>
                  </a:ext>
                </a:extLst>
              </a:tr>
              <a:tr h="370228">
                <a:tc>
                  <a:txBody>
                    <a:bodyPr/>
                    <a:lstStyle/>
                    <a:p>
                      <a:r>
                        <a:rPr lang="it-IT" dirty="0"/>
                        <a:t>Area nord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90.543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25%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>
                          <a:solidFill>
                            <a:srgbClr val="00B050"/>
                          </a:solidFill>
                        </a:rPr>
                        <a:t>39%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3986646"/>
                  </a:ext>
                </a:extLst>
              </a:tr>
              <a:tr h="731975">
                <a:tc>
                  <a:txBody>
                    <a:bodyPr/>
                    <a:lstStyle/>
                    <a:p>
                      <a:r>
                        <a:rPr lang="it-IT" dirty="0"/>
                        <a:t>Area Centro (Potenza)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150.547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42%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>
                          <a:solidFill>
                            <a:srgbClr val="FF0000"/>
                          </a:solidFill>
                        </a:rPr>
                        <a:t>17%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2857438"/>
                  </a:ext>
                </a:extLst>
              </a:tr>
              <a:tr h="757235">
                <a:tc>
                  <a:txBody>
                    <a:bodyPr/>
                    <a:lstStyle/>
                    <a:p>
                      <a:r>
                        <a:rPr lang="it-IT" dirty="0"/>
                        <a:t>Area Centro (Val D’Agri)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50.767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14%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>
                          <a:solidFill>
                            <a:srgbClr val="FF0000"/>
                          </a:solidFill>
                        </a:rPr>
                        <a:t>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9736975"/>
                  </a:ext>
                </a:extLst>
              </a:tr>
              <a:tr h="370228">
                <a:tc>
                  <a:txBody>
                    <a:bodyPr/>
                    <a:lstStyle/>
                    <a:p>
                      <a:r>
                        <a:rPr lang="it-IT" dirty="0"/>
                        <a:t>Area Sud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66.545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18%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>
                          <a:solidFill>
                            <a:srgbClr val="00B050"/>
                          </a:solidFill>
                        </a:rPr>
                        <a:t>38%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0625986"/>
                  </a:ext>
                </a:extLst>
              </a:tr>
              <a:tr h="639023">
                <a:tc>
                  <a:txBody>
                    <a:bodyPr/>
                    <a:lstStyle/>
                    <a:p>
                      <a:r>
                        <a:rPr lang="it-IT" dirty="0"/>
                        <a:t>Anno 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360.936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7807734"/>
                  </a:ext>
                </a:extLst>
              </a:tr>
            </a:tbl>
          </a:graphicData>
        </a:graphic>
      </p:graphicFrame>
      <p:sp>
        <p:nvSpPr>
          <p:cNvPr id="10" name="Rettangolo 9">
            <a:extLst>
              <a:ext uri="{FF2B5EF4-FFF2-40B4-BE49-F238E27FC236}">
                <a16:creationId xmlns:a16="http://schemas.microsoft.com/office/drawing/2014/main" id="{41081978-6A84-EA40-9E5D-4C793E29C929}"/>
              </a:ext>
            </a:extLst>
          </p:cNvPr>
          <p:cNvSpPr/>
          <p:nvPr/>
        </p:nvSpPr>
        <p:spPr>
          <a:xfrm>
            <a:off x="7526966" y="1234485"/>
            <a:ext cx="91082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3600" dirty="0">
                <a:solidFill>
                  <a:srgbClr val="00B050"/>
                </a:solidFill>
              </a:rPr>
              <a:t>253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37C50518-4866-7441-8081-F352EB1B4A6D}"/>
              </a:ext>
            </a:extLst>
          </p:cNvPr>
          <p:cNvSpPr/>
          <p:nvPr/>
        </p:nvSpPr>
        <p:spPr>
          <a:xfrm>
            <a:off x="7607917" y="2530656"/>
            <a:ext cx="40908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200" dirty="0">
                <a:solidFill>
                  <a:schemeClr val="accent1"/>
                </a:solidFill>
              </a:rPr>
              <a:t>109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3366F47D-D054-D741-8FC0-665553957ECD}"/>
              </a:ext>
            </a:extLst>
          </p:cNvPr>
          <p:cNvSpPr/>
          <p:nvPr/>
        </p:nvSpPr>
        <p:spPr>
          <a:xfrm>
            <a:off x="7924671" y="3388749"/>
            <a:ext cx="34977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200" dirty="0">
                <a:solidFill>
                  <a:schemeClr val="accent1"/>
                </a:solidFill>
              </a:rPr>
              <a:t>39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0F69340A-2CFC-C04E-B1D2-D37559B13280}"/>
              </a:ext>
            </a:extLst>
          </p:cNvPr>
          <p:cNvSpPr/>
          <p:nvPr/>
        </p:nvSpPr>
        <p:spPr>
          <a:xfrm>
            <a:off x="8400064" y="4281215"/>
            <a:ext cx="74129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3200" dirty="0">
                <a:solidFill>
                  <a:srgbClr val="00B050"/>
                </a:solidFill>
              </a:rPr>
              <a:t>247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7EC8B4FF-FC97-5644-8618-34665439D54C}"/>
              </a:ext>
            </a:extLst>
          </p:cNvPr>
          <p:cNvSpPr/>
          <p:nvPr/>
        </p:nvSpPr>
        <p:spPr>
          <a:xfrm>
            <a:off x="10319256" y="763584"/>
            <a:ext cx="6703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400" dirty="0">
                <a:solidFill>
                  <a:srgbClr val="7030A0"/>
                </a:solidFill>
              </a:rPr>
              <a:t>648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015DA307-BF7A-BE45-852C-F2CF4C900F89}"/>
              </a:ext>
            </a:extLst>
          </p:cNvPr>
          <p:cNvSpPr/>
          <p:nvPr/>
        </p:nvSpPr>
        <p:spPr>
          <a:xfrm>
            <a:off x="6254380" y="26490"/>
            <a:ext cx="240161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4000" dirty="0">
                <a:solidFill>
                  <a:srgbClr val="FF0000"/>
                </a:solidFill>
              </a:rPr>
              <a:t>Anno 2020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88432D28-1294-3311-8CDD-2F2AD245A3A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939" r="14824" b="3"/>
          <a:stretch/>
        </p:blipFill>
        <p:spPr>
          <a:xfrm rot="1280587">
            <a:off x="4299314" y="4815213"/>
            <a:ext cx="1869656" cy="1939465"/>
          </a:xfrm>
          <a:prstGeom prst="rect">
            <a:avLst/>
          </a:prstGeom>
        </p:spPr>
      </p:pic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9555325E-AB7C-1253-D9C9-9F054715D5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gianvito corona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10533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>
            <a:extLst>
              <a:ext uri="{FF2B5EF4-FFF2-40B4-BE49-F238E27FC236}">
                <a16:creationId xmlns:a16="http://schemas.microsoft.com/office/drawing/2014/main" id="{9D66F6D5-7994-410B-1605-28689B834656}"/>
              </a:ext>
            </a:extLst>
          </p:cNvPr>
          <p:cNvSpPr txBox="1">
            <a:spLocks noChangeArrowheads="1"/>
          </p:cNvSpPr>
          <p:nvPr/>
        </p:nvSpPr>
        <p:spPr>
          <a:xfrm>
            <a:off x="1100138" y="1702285"/>
            <a:ext cx="6900861" cy="86182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2800" b="1" dirty="0">
                <a:solidFill>
                  <a:srgbClr val="002060"/>
                </a:solidFill>
                <a:latin typeface="Chalkduster" panose="03050602040202020205" pitchFamily="66" charset="77"/>
              </a:rPr>
              <a:t>Peculiarità logistico gestionali  </a:t>
            </a:r>
          </a:p>
        </p:txBody>
      </p:sp>
      <p:sp>
        <p:nvSpPr>
          <p:cNvPr id="8" name="CasellaDiTesto 16">
            <a:extLst>
              <a:ext uri="{FF2B5EF4-FFF2-40B4-BE49-F238E27FC236}">
                <a16:creationId xmlns:a16="http://schemas.microsoft.com/office/drawing/2014/main" id="{96917E95-EDDA-FFE1-4BF9-C8476DB2E9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0711" y="4352329"/>
            <a:ext cx="2768698" cy="461665"/>
          </a:xfrm>
          <a:prstGeom prst="rect">
            <a:avLst/>
          </a:prstGeom>
          <a:solidFill>
            <a:schemeClr val="bg1">
              <a:alpha val="77000"/>
            </a:schemeClr>
          </a:solidFill>
          <a:ln>
            <a:noFill/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it-IT" sz="2400" i="1" dirty="0">
                <a:solidFill>
                  <a:srgbClr val="800000"/>
                </a:solidFill>
              </a:rPr>
              <a:t>Work in progress </a:t>
            </a:r>
            <a:r>
              <a:rPr lang="it-IT" sz="2400" dirty="0">
                <a:solidFill>
                  <a:srgbClr val="800000"/>
                </a:solidFill>
              </a:rPr>
              <a:t> </a:t>
            </a:r>
          </a:p>
        </p:txBody>
      </p:sp>
      <p:sp>
        <p:nvSpPr>
          <p:cNvPr id="11" name="Parentesi graffa aperta 10">
            <a:extLst>
              <a:ext uri="{FF2B5EF4-FFF2-40B4-BE49-F238E27FC236}">
                <a16:creationId xmlns:a16="http://schemas.microsoft.com/office/drawing/2014/main" id="{14E7742E-BE99-AF11-C133-996976028054}"/>
              </a:ext>
            </a:extLst>
          </p:cNvPr>
          <p:cNvSpPr/>
          <p:nvPr/>
        </p:nvSpPr>
        <p:spPr>
          <a:xfrm>
            <a:off x="3099409" y="3490555"/>
            <a:ext cx="229641" cy="2185214"/>
          </a:xfrm>
          <a:prstGeom prst="leftBrac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4F760A2A-BB2B-2A58-CA10-0280CCFC8874}"/>
              </a:ext>
            </a:extLst>
          </p:cNvPr>
          <p:cNvSpPr/>
          <p:nvPr/>
        </p:nvSpPr>
        <p:spPr>
          <a:xfrm>
            <a:off x="2038866" y="775844"/>
            <a:ext cx="63198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it-IT" sz="1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00" b="1" dirty="0">
                <a:solidFill>
                  <a:srgbClr val="C00000"/>
                </a:solidFill>
                <a:latin typeface="Bradley Hand" pitchFamily="2" charset="77"/>
              </a:rPr>
              <a:t>PNRR, telemedicina e accessi vascolari</a:t>
            </a:r>
            <a:endParaRPr lang="it-IT" sz="2000" b="1" dirty="0">
              <a:solidFill>
                <a:srgbClr val="C00000"/>
              </a:solidFill>
              <a:latin typeface="Bradley Hand" pitchFamily="2" charset="77"/>
              <a:cs typeface="Arial" panose="020B0604020202020204" pitchFamily="34" charset="0"/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924681F8-2B76-446A-9E17-A1ED27285D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0999" y="162257"/>
            <a:ext cx="3113220" cy="2170997"/>
          </a:xfrm>
          <a:prstGeom prst="rect">
            <a:avLst/>
          </a:prstGeom>
        </p:spPr>
      </p:pic>
      <p:sp>
        <p:nvSpPr>
          <p:cNvPr id="10" name="CasellaDiTesto 17">
            <a:extLst>
              <a:ext uri="{FF2B5EF4-FFF2-40B4-BE49-F238E27FC236}">
                <a16:creationId xmlns:a16="http://schemas.microsoft.com/office/drawing/2014/main" id="{D68D92BF-17CD-3514-92ED-66ACD8F8EC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88364" y="3429000"/>
            <a:ext cx="7906009" cy="2246769"/>
          </a:xfrm>
          <a:prstGeom prst="rect">
            <a:avLst/>
          </a:prstGeom>
          <a:solidFill>
            <a:schemeClr val="bg1">
              <a:alpha val="83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 typeface="Arial" charset="0"/>
              <a:buChar char="•"/>
            </a:pPr>
            <a:r>
              <a:rPr lang="it-IT" sz="2400" b="1" dirty="0"/>
              <a:t>Formazione </a:t>
            </a:r>
            <a:r>
              <a:rPr lang="it-IT" sz="2000" i="1" dirty="0"/>
              <a:t>contestuale dei 3  ambiti collegati   </a:t>
            </a:r>
            <a:endParaRPr lang="it-IT" sz="2400" i="1" dirty="0"/>
          </a:p>
          <a:p>
            <a:pPr>
              <a:buFont typeface="Arial" charset="0"/>
              <a:buChar char="•"/>
            </a:pPr>
            <a:r>
              <a:rPr lang="it-IT" sz="2400" b="1" dirty="0">
                <a:solidFill>
                  <a:srgbClr val="7030A0"/>
                </a:solidFill>
              </a:rPr>
              <a:t>Logistica </a:t>
            </a:r>
            <a:r>
              <a:rPr lang="it-IT" sz="2000" i="1" dirty="0">
                <a:solidFill>
                  <a:srgbClr val="7030A0"/>
                </a:solidFill>
              </a:rPr>
              <a:t>calibrata sulla sanità digitale al servizio delle cure domiciliari      </a:t>
            </a:r>
            <a:endParaRPr lang="it-IT" sz="2400" i="1" dirty="0">
              <a:solidFill>
                <a:srgbClr val="7030A0"/>
              </a:solidFill>
            </a:endParaRPr>
          </a:p>
          <a:p>
            <a:pPr>
              <a:buFont typeface="Arial" charset="0"/>
              <a:buChar char="•"/>
            </a:pPr>
            <a:r>
              <a:rPr lang="it-IT" sz="2400" b="1" dirty="0">
                <a:solidFill>
                  <a:srgbClr val="C00000"/>
                </a:solidFill>
              </a:rPr>
              <a:t>Valutazione </a:t>
            </a:r>
            <a:r>
              <a:rPr lang="it-IT" sz="2000" i="1" dirty="0">
                <a:solidFill>
                  <a:srgbClr val="C00000"/>
                </a:solidFill>
              </a:rPr>
              <a:t>multidimensionale certificata routinaria              </a:t>
            </a:r>
            <a:endParaRPr lang="it-IT" sz="2000" i="1" dirty="0"/>
          </a:p>
          <a:p>
            <a:pPr>
              <a:buFont typeface="Arial" charset="0"/>
              <a:buChar char="•"/>
            </a:pPr>
            <a:r>
              <a:rPr lang="it-IT" sz="2400" b="1" dirty="0">
                <a:solidFill>
                  <a:srgbClr val="002060"/>
                </a:solidFill>
              </a:rPr>
              <a:t>Registro </a:t>
            </a:r>
            <a:r>
              <a:rPr lang="it-IT" sz="2000" i="1" dirty="0">
                <a:solidFill>
                  <a:srgbClr val="002060"/>
                </a:solidFill>
              </a:rPr>
              <a:t>dei pazienti con necessità di accessi vascolari</a:t>
            </a:r>
          </a:p>
          <a:p>
            <a:pPr>
              <a:buFont typeface="Arial" charset="0"/>
              <a:buChar char="•"/>
            </a:pPr>
            <a:r>
              <a:rPr lang="it-IT" sz="2000" i="1" dirty="0">
                <a:solidFill>
                  <a:schemeClr val="accent6">
                    <a:lumMod val="50000"/>
                  </a:schemeClr>
                </a:solidFill>
              </a:rPr>
              <a:t>«</a:t>
            </a:r>
            <a:r>
              <a:rPr lang="it-IT" sz="2000" dirty="0">
                <a:solidFill>
                  <a:schemeClr val="accent6">
                    <a:lumMod val="50000"/>
                  </a:schemeClr>
                </a:solidFill>
              </a:rPr>
              <a:t>IRRUZIONE</a:t>
            </a:r>
            <a:r>
              <a:rPr lang="it-IT" sz="2000" i="1" dirty="0">
                <a:solidFill>
                  <a:schemeClr val="accent6">
                    <a:lumMod val="50000"/>
                  </a:schemeClr>
                </a:solidFill>
              </a:rPr>
              <a:t>» DELLE </a:t>
            </a:r>
            <a:r>
              <a:rPr lang="it-IT" sz="2000" b="1" i="1" dirty="0">
                <a:solidFill>
                  <a:schemeClr val="accent6">
                    <a:lumMod val="50000"/>
                  </a:schemeClr>
                </a:solidFill>
              </a:rPr>
              <a:t>STRUTTURE DI PROSSIMITA’</a:t>
            </a:r>
            <a:endParaRPr lang="it-IT" sz="2400" b="1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A500FF48-9206-CEC7-55A2-522684C68E48}"/>
              </a:ext>
            </a:extLst>
          </p:cNvPr>
          <p:cNvSpPr/>
          <p:nvPr/>
        </p:nvSpPr>
        <p:spPr>
          <a:xfrm>
            <a:off x="9197397" y="2379448"/>
            <a:ext cx="2633542" cy="369332"/>
          </a:xfrm>
          <a:custGeom>
            <a:avLst/>
            <a:gdLst>
              <a:gd name="connsiteX0" fmla="*/ 0 w 2633542"/>
              <a:gd name="connsiteY0" fmla="*/ 0 h 369332"/>
              <a:gd name="connsiteX1" fmla="*/ 500373 w 2633542"/>
              <a:gd name="connsiteY1" fmla="*/ 0 h 369332"/>
              <a:gd name="connsiteX2" fmla="*/ 948075 w 2633542"/>
              <a:gd name="connsiteY2" fmla="*/ 0 h 369332"/>
              <a:gd name="connsiteX3" fmla="*/ 1527454 w 2633542"/>
              <a:gd name="connsiteY3" fmla="*/ 0 h 369332"/>
              <a:gd name="connsiteX4" fmla="*/ 2027827 w 2633542"/>
              <a:gd name="connsiteY4" fmla="*/ 0 h 369332"/>
              <a:gd name="connsiteX5" fmla="*/ 2633542 w 2633542"/>
              <a:gd name="connsiteY5" fmla="*/ 0 h 369332"/>
              <a:gd name="connsiteX6" fmla="*/ 2633542 w 2633542"/>
              <a:gd name="connsiteY6" fmla="*/ 369332 h 369332"/>
              <a:gd name="connsiteX7" fmla="*/ 2106834 w 2633542"/>
              <a:gd name="connsiteY7" fmla="*/ 369332 h 369332"/>
              <a:gd name="connsiteX8" fmla="*/ 1527454 w 2633542"/>
              <a:gd name="connsiteY8" fmla="*/ 369332 h 369332"/>
              <a:gd name="connsiteX9" fmla="*/ 1079752 w 2633542"/>
              <a:gd name="connsiteY9" fmla="*/ 369332 h 369332"/>
              <a:gd name="connsiteX10" fmla="*/ 553044 w 2633542"/>
              <a:gd name="connsiteY10" fmla="*/ 369332 h 369332"/>
              <a:gd name="connsiteX11" fmla="*/ 0 w 2633542"/>
              <a:gd name="connsiteY11" fmla="*/ 369332 h 369332"/>
              <a:gd name="connsiteX12" fmla="*/ 0 w 2633542"/>
              <a:gd name="connsiteY12" fmla="*/ 0 h 369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633542" h="369332" extrusionOk="0">
                <a:moveTo>
                  <a:pt x="0" y="0"/>
                </a:moveTo>
                <a:cubicBezTo>
                  <a:pt x="110295" y="-33252"/>
                  <a:pt x="379137" y="45536"/>
                  <a:pt x="500373" y="0"/>
                </a:cubicBezTo>
                <a:cubicBezTo>
                  <a:pt x="621609" y="-45536"/>
                  <a:pt x="808027" y="13459"/>
                  <a:pt x="948075" y="0"/>
                </a:cubicBezTo>
                <a:cubicBezTo>
                  <a:pt x="1088123" y="-13459"/>
                  <a:pt x="1340916" y="31233"/>
                  <a:pt x="1527454" y="0"/>
                </a:cubicBezTo>
                <a:cubicBezTo>
                  <a:pt x="1713992" y="-31233"/>
                  <a:pt x="1780866" y="1846"/>
                  <a:pt x="2027827" y="0"/>
                </a:cubicBezTo>
                <a:cubicBezTo>
                  <a:pt x="2274788" y="-1846"/>
                  <a:pt x="2467095" y="20039"/>
                  <a:pt x="2633542" y="0"/>
                </a:cubicBezTo>
                <a:cubicBezTo>
                  <a:pt x="2669702" y="81226"/>
                  <a:pt x="2612004" y="278722"/>
                  <a:pt x="2633542" y="369332"/>
                </a:cubicBezTo>
                <a:cubicBezTo>
                  <a:pt x="2450008" y="420194"/>
                  <a:pt x="2225106" y="343607"/>
                  <a:pt x="2106834" y="369332"/>
                </a:cubicBezTo>
                <a:cubicBezTo>
                  <a:pt x="1988562" y="395057"/>
                  <a:pt x="1686771" y="369101"/>
                  <a:pt x="1527454" y="369332"/>
                </a:cubicBezTo>
                <a:cubicBezTo>
                  <a:pt x="1368137" y="369563"/>
                  <a:pt x="1290445" y="360387"/>
                  <a:pt x="1079752" y="369332"/>
                </a:cubicBezTo>
                <a:cubicBezTo>
                  <a:pt x="869059" y="378277"/>
                  <a:pt x="692606" y="318106"/>
                  <a:pt x="553044" y="369332"/>
                </a:cubicBezTo>
                <a:cubicBezTo>
                  <a:pt x="413482" y="420558"/>
                  <a:pt x="206105" y="324302"/>
                  <a:pt x="0" y="369332"/>
                </a:cubicBezTo>
                <a:cubicBezTo>
                  <a:pt x="-36656" y="211973"/>
                  <a:pt x="14639" y="175527"/>
                  <a:pt x="0" y="0"/>
                </a:cubicBezTo>
                <a:close/>
              </a:path>
            </a:pathLst>
          </a:custGeom>
          <a:noFill/>
          <a:ln w="19050">
            <a:solidFill>
              <a:schemeClr val="accent1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it-IT" b="1" cap="none" spc="0" dirty="0">
                <a:ln/>
                <a:solidFill>
                  <a:srgbClr val="7030A0"/>
                </a:solidFill>
                <a:effectLst/>
              </a:rPr>
              <a:t>Strutture di prossimità </a:t>
            </a:r>
          </a:p>
        </p:txBody>
      </p:sp>
      <p:sp>
        <p:nvSpPr>
          <p:cNvPr id="4" name="Freccia curva 3">
            <a:extLst>
              <a:ext uri="{FF2B5EF4-FFF2-40B4-BE49-F238E27FC236}">
                <a16:creationId xmlns:a16="http://schemas.microsoft.com/office/drawing/2014/main" id="{DB2581F4-70F4-598F-6E50-5C6C79C46EE0}"/>
              </a:ext>
            </a:extLst>
          </p:cNvPr>
          <p:cNvSpPr/>
          <p:nvPr/>
        </p:nvSpPr>
        <p:spPr>
          <a:xfrm rot="7646956">
            <a:off x="10054414" y="1386419"/>
            <a:ext cx="308592" cy="1025262"/>
          </a:xfrm>
          <a:prstGeom prst="bentArrow">
            <a:avLst>
              <a:gd name="adj1" fmla="val 25000"/>
              <a:gd name="adj2" fmla="val 25000"/>
              <a:gd name="adj3" fmla="val 25000"/>
              <a:gd name="adj4" fmla="val 27131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9" name="Segnaposto piè di pagina 8">
            <a:extLst>
              <a:ext uri="{FF2B5EF4-FFF2-40B4-BE49-F238E27FC236}">
                <a16:creationId xmlns:a16="http://schemas.microsoft.com/office/drawing/2014/main" id="{D1DA2A57-A93E-6A36-A61A-A5A813684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gianvito corona</a:t>
            </a:r>
          </a:p>
        </p:txBody>
      </p:sp>
    </p:spTree>
    <p:extLst>
      <p:ext uri="{BB962C8B-B14F-4D97-AF65-F5344CB8AC3E}">
        <p14:creationId xmlns:p14="http://schemas.microsoft.com/office/powerpoint/2010/main" val="37841897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18E6ABC8-00C0-A466-529E-2CA798606A59}"/>
              </a:ext>
            </a:extLst>
          </p:cNvPr>
          <p:cNvSpPr txBox="1"/>
          <p:nvPr/>
        </p:nvSpPr>
        <p:spPr>
          <a:xfrm>
            <a:off x="468366" y="2828836"/>
            <a:ext cx="11255268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it-IT" sz="3200" dirty="0">
                <a:solidFill>
                  <a:srgbClr val="C00000"/>
                </a:solidFill>
                <a:latin typeface="Georgia" panose="02040502050405020303" pitchFamily="18" charset="0"/>
              </a:rPr>
              <a:t>…è</a:t>
            </a:r>
            <a:r>
              <a:rPr lang="it-IT" sz="3200" dirty="0">
                <a:solidFill>
                  <a:srgbClr val="C00000"/>
                </a:solidFill>
                <a:effectLst/>
                <a:latin typeface="Georgia" panose="02040502050405020303" pitchFamily="18" charset="0"/>
              </a:rPr>
              <a:t> emersa, </a:t>
            </a:r>
            <a:r>
              <a:rPr lang="it-IT" sz="3200" i="1" dirty="0">
                <a:solidFill>
                  <a:srgbClr val="C00000"/>
                </a:solidFill>
                <a:effectLst/>
                <a:latin typeface="Georgia" panose="02040502050405020303" pitchFamily="18" charset="0"/>
              </a:rPr>
              <a:t>successivamente </a:t>
            </a:r>
            <a:r>
              <a:rPr lang="it-IT" sz="3200" b="1" i="1" dirty="0">
                <a:solidFill>
                  <a:srgbClr val="C00000"/>
                </a:solidFill>
                <a:effectLst/>
                <a:latin typeface="Georgia" panose="02040502050405020303" pitchFamily="18" charset="0"/>
              </a:rPr>
              <a:t>all’evento pandemico, come previsto dal PNRR,</a:t>
            </a:r>
            <a:r>
              <a:rPr lang="it-IT" sz="3200" dirty="0">
                <a:solidFill>
                  <a:srgbClr val="C00000"/>
                </a:solidFill>
                <a:effectLst/>
                <a:latin typeface="Georgia" panose="02040502050405020303" pitchFamily="18" charset="0"/>
              </a:rPr>
              <a:t> l’esigenza di una rifondazione dell’assistenza sanitaria territoriale, con la programmazione delle </a:t>
            </a:r>
            <a:r>
              <a:rPr lang="it-IT" sz="3200" b="1" dirty="0">
                <a:solidFill>
                  <a:srgbClr val="C00000"/>
                </a:solidFill>
                <a:effectLst/>
                <a:latin typeface="Georgia" panose="02040502050405020303" pitchFamily="18" charset="0"/>
              </a:rPr>
              <a:t>“Reti di Prossimità”, </a:t>
            </a:r>
            <a:r>
              <a:rPr lang="it-IT" sz="3200" dirty="0">
                <a:solidFill>
                  <a:srgbClr val="C00000"/>
                </a:solidFill>
                <a:effectLst/>
                <a:latin typeface="Georgia" panose="02040502050405020303" pitchFamily="18" charset="0"/>
              </a:rPr>
              <a:t>quali </a:t>
            </a:r>
            <a:r>
              <a:rPr lang="it-IT" sz="3200" u="sng" dirty="0">
                <a:solidFill>
                  <a:srgbClr val="C00000"/>
                </a:solidFill>
                <a:effectLst/>
                <a:latin typeface="Georgia" panose="02040502050405020303" pitchFamily="18" charset="0"/>
              </a:rPr>
              <a:t>strutture assistenziali intermedie</a:t>
            </a:r>
            <a:r>
              <a:rPr lang="it-IT" sz="3200" dirty="0">
                <a:solidFill>
                  <a:srgbClr val="C00000"/>
                </a:solidFill>
                <a:effectLst/>
                <a:latin typeface="Georgia" panose="02040502050405020303" pitchFamily="18" charset="0"/>
              </a:rPr>
              <a:t>, al fine di creare un sistema più vicino ai cittadini, in grado di intercettarne  le esigenze minimali…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083853-565E-6F91-8855-BF3F45F857A4}"/>
              </a:ext>
            </a:extLst>
          </p:cNvPr>
          <p:cNvSpPr txBox="1"/>
          <p:nvPr/>
        </p:nvSpPr>
        <p:spPr>
          <a:xfrm>
            <a:off x="6897757" y="3429000"/>
            <a:ext cx="463163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it-IT" sz="2400" b="0" i="0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 </a:t>
            </a:r>
            <a:endParaRPr lang="it-IT" sz="2400" b="1" i="1" dirty="0">
              <a:solidFill>
                <a:srgbClr val="333333"/>
              </a:solidFill>
              <a:effectLst/>
              <a:latin typeface="Georgia" panose="02040502050405020303" pitchFamily="18" charset="0"/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DF8CF627-7726-85D6-BFB2-58FF7AC26BBD}"/>
              </a:ext>
            </a:extLst>
          </p:cNvPr>
          <p:cNvSpPr txBox="1"/>
          <p:nvPr/>
        </p:nvSpPr>
        <p:spPr>
          <a:xfrm>
            <a:off x="2922103" y="982176"/>
            <a:ext cx="6097656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4800" b="1" i="0" dirty="0">
                <a:solidFill>
                  <a:srgbClr val="002060"/>
                </a:solidFill>
                <a:effectLst/>
                <a:latin typeface="Google Sans"/>
              </a:rPr>
              <a:t>sanità di prossimità </a:t>
            </a:r>
          </a:p>
          <a:p>
            <a:pPr algn="ctr"/>
            <a:r>
              <a:rPr lang="it-IT" sz="2800" b="0" i="0" dirty="0">
                <a:solidFill>
                  <a:srgbClr val="002060"/>
                </a:solidFill>
                <a:effectLst/>
                <a:latin typeface="Google Sans"/>
              </a:rPr>
              <a:t>(</a:t>
            </a:r>
            <a:r>
              <a:rPr lang="it-IT" sz="2800" dirty="0">
                <a:solidFill>
                  <a:srgbClr val="002060"/>
                </a:solidFill>
                <a:latin typeface="Google Sans"/>
              </a:rPr>
              <a:t>un nuovo bisogno)</a:t>
            </a:r>
            <a:endParaRPr lang="it-IT" dirty="0">
              <a:solidFill>
                <a:srgbClr val="002060"/>
              </a:solidFill>
            </a:endParaRPr>
          </a:p>
        </p:txBody>
      </p:sp>
      <p:pic>
        <p:nvPicPr>
          <p:cNvPr id="7" name="Immagine 6" descr="Immagine che contiene testo, schermata, Carattere, Elementi grafici&#10;&#10;Descrizione generata automaticamente">
            <a:extLst>
              <a:ext uri="{FF2B5EF4-FFF2-40B4-BE49-F238E27FC236}">
                <a16:creationId xmlns:a16="http://schemas.microsoft.com/office/drawing/2014/main" id="{CE66FFC9-0588-0E19-5BB4-349CAC0730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11969" y="843677"/>
            <a:ext cx="2816079" cy="1908264"/>
          </a:xfrm>
          <a:prstGeom prst="rect">
            <a:avLst/>
          </a:prstGeom>
        </p:spPr>
      </p:pic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82A3EA41-9408-B386-478C-3FAFA3523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gianvito corona</a:t>
            </a:r>
          </a:p>
        </p:txBody>
      </p:sp>
    </p:spTree>
    <p:extLst>
      <p:ext uri="{BB962C8B-B14F-4D97-AF65-F5344CB8AC3E}">
        <p14:creationId xmlns:p14="http://schemas.microsoft.com/office/powerpoint/2010/main" val="25584321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BE3B492E-35E9-C544-103F-DFEFBC9B98CF}"/>
              </a:ext>
            </a:extLst>
          </p:cNvPr>
          <p:cNvSpPr txBox="1"/>
          <p:nvPr/>
        </p:nvSpPr>
        <p:spPr>
          <a:xfrm>
            <a:off x="1101587" y="3016821"/>
            <a:ext cx="9988826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it-IT" sz="3600" b="0" i="0" dirty="0">
                <a:solidFill>
                  <a:srgbClr val="202124"/>
                </a:solidFill>
                <a:effectLst/>
                <a:latin typeface="Google Sans"/>
              </a:rPr>
              <a:t>… sistema </a:t>
            </a:r>
            <a:r>
              <a:rPr lang="it-IT" sz="3600" b="0" i="0" dirty="0">
                <a:solidFill>
                  <a:srgbClr val="040C28"/>
                </a:solidFill>
                <a:effectLst/>
                <a:latin typeface="Google Sans"/>
              </a:rPr>
              <a:t>di</a:t>
            </a:r>
            <a:r>
              <a:rPr lang="it-IT" sz="3600" b="0" i="0" dirty="0">
                <a:solidFill>
                  <a:srgbClr val="202124"/>
                </a:solidFill>
                <a:effectLst/>
                <a:latin typeface="Google Sans"/>
              </a:rPr>
              <a:t> servizi diffuso capillarmente nel territorio e </a:t>
            </a:r>
            <a:r>
              <a:rPr lang="it-IT" sz="3600" b="0" i="1" u="sng" dirty="0">
                <a:solidFill>
                  <a:srgbClr val="040C28"/>
                </a:solidFill>
                <a:effectLst/>
                <a:latin typeface="Google Sans"/>
              </a:rPr>
              <a:t>di</a:t>
            </a:r>
            <a:r>
              <a:rPr lang="it-IT" sz="3600" b="0" i="1" u="sng" dirty="0">
                <a:solidFill>
                  <a:srgbClr val="202124"/>
                </a:solidFill>
                <a:effectLst/>
                <a:latin typeface="Google Sans"/>
              </a:rPr>
              <a:t> facile accesso</a:t>
            </a:r>
            <a:r>
              <a:rPr lang="it-IT" sz="3600" b="0" i="0" dirty="0">
                <a:solidFill>
                  <a:srgbClr val="202124"/>
                </a:solidFill>
                <a:effectLst/>
                <a:latin typeface="Google Sans"/>
              </a:rPr>
              <a:t> ai cittadini, in grado </a:t>
            </a:r>
            <a:r>
              <a:rPr lang="it-IT" sz="3600" b="0" i="0" dirty="0">
                <a:solidFill>
                  <a:srgbClr val="040C28"/>
                </a:solidFill>
                <a:effectLst/>
                <a:latin typeface="Google Sans"/>
              </a:rPr>
              <a:t>di</a:t>
            </a:r>
            <a:r>
              <a:rPr lang="it-IT" sz="3600" b="0" i="0" dirty="0">
                <a:solidFill>
                  <a:srgbClr val="202124"/>
                </a:solidFill>
                <a:effectLst/>
                <a:latin typeface="Google Sans"/>
              </a:rPr>
              <a:t> somministrare prestazioni </a:t>
            </a:r>
            <a:r>
              <a:rPr lang="it-IT" sz="3600" b="0" i="0" dirty="0">
                <a:solidFill>
                  <a:srgbClr val="040C28"/>
                </a:solidFill>
                <a:effectLst/>
                <a:latin typeface="Google Sans"/>
              </a:rPr>
              <a:t>sanitarie di</a:t>
            </a:r>
            <a:r>
              <a:rPr lang="it-IT" sz="3600" b="0" i="0" dirty="0">
                <a:solidFill>
                  <a:srgbClr val="202124"/>
                </a:solidFill>
                <a:effectLst/>
                <a:latin typeface="Google Sans"/>
              </a:rPr>
              <a:t> tipo diagnostico, infermieristico e preventivo </a:t>
            </a:r>
            <a:r>
              <a:rPr lang="it-IT" sz="3600" b="0" i="1" u="sng" dirty="0">
                <a:solidFill>
                  <a:srgbClr val="202124"/>
                </a:solidFill>
                <a:effectLst/>
                <a:latin typeface="Google Sans"/>
              </a:rPr>
              <a:t>in tempi brevi e costi contenuti</a:t>
            </a:r>
            <a:r>
              <a:rPr lang="it-IT" sz="3600" b="0" i="0" dirty="0">
                <a:solidFill>
                  <a:srgbClr val="202124"/>
                </a:solidFill>
                <a:effectLst/>
                <a:latin typeface="Google Sans"/>
              </a:rPr>
              <a:t>.</a:t>
            </a:r>
            <a:endParaRPr lang="it-IT" sz="3600" dirty="0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E404B8D5-F2BE-58E9-1E49-DBB82D34A151}"/>
              </a:ext>
            </a:extLst>
          </p:cNvPr>
          <p:cNvSpPr txBox="1"/>
          <p:nvPr/>
        </p:nvSpPr>
        <p:spPr>
          <a:xfrm>
            <a:off x="3047172" y="1088600"/>
            <a:ext cx="6097656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4800" b="1" i="0" dirty="0">
                <a:solidFill>
                  <a:srgbClr val="002060"/>
                </a:solidFill>
                <a:effectLst/>
                <a:latin typeface="Google Sans"/>
              </a:rPr>
              <a:t>sanità di prossimità </a:t>
            </a:r>
          </a:p>
          <a:p>
            <a:pPr algn="ctr"/>
            <a:r>
              <a:rPr lang="it-IT" sz="2800" b="0" i="0" dirty="0">
                <a:solidFill>
                  <a:srgbClr val="002060"/>
                </a:solidFill>
                <a:effectLst/>
                <a:latin typeface="Google Sans"/>
              </a:rPr>
              <a:t>(</a:t>
            </a:r>
            <a:r>
              <a:rPr lang="it-IT" sz="2800" dirty="0">
                <a:solidFill>
                  <a:srgbClr val="002060"/>
                </a:solidFill>
                <a:latin typeface="Google Sans"/>
              </a:rPr>
              <a:t>definizione)</a:t>
            </a:r>
            <a:endParaRPr lang="it-IT" dirty="0">
              <a:solidFill>
                <a:srgbClr val="002060"/>
              </a:solidFill>
            </a:endParaRP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D8DF8B7-22E4-FDD8-5D74-7007AB98DC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gianvito corona</a:t>
            </a:r>
          </a:p>
        </p:txBody>
      </p:sp>
    </p:spTree>
    <p:extLst>
      <p:ext uri="{BB962C8B-B14F-4D97-AF65-F5344CB8AC3E}">
        <p14:creationId xmlns:p14="http://schemas.microsoft.com/office/powerpoint/2010/main" val="24807041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083853-565E-6F91-8855-BF3F45F857A4}"/>
              </a:ext>
            </a:extLst>
          </p:cNvPr>
          <p:cNvSpPr txBox="1"/>
          <p:nvPr/>
        </p:nvSpPr>
        <p:spPr>
          <a:xfrm>
            <a:off x="1635138" y="2550566"/>
            <a:ext cx="8671585" cy="37183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it-IT" sz="2400" b="0" i="0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È da questa esigenza che vengono concepite: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400" b="1" i="1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Case di Comunità, 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400" b="1" i="1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Ospedali di Comunità,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400" b="1" i="1" dirty="0">
                <a:solidFill>
                  <a:srgbClr val="7030A0"/>
                </a:solidFill>
                <a:effectLst/>
                <a:latin typeface="Georgia" panose="02040502050405020303" pitchFamily="18" charset="0"/>
              </a:rPr>
              <a:t>Centrali Operative Territoriali</a:t>
            </a:r>
            <a:r>
              <a:rPr lang="it-IT" sz="2400" b="1" i="1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, </a:t>
            </a:r>
          </a:p>
          <a:p>
            <a:pPr algn="ctr">
              <a:lnSpc>
                <a:spcPct val="150000"/>
              </a:lnSpc>
            </a:pPr>
            <a:r>
              <a:rPr lang="it-IT" sz="2400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ma anche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400" b="1" i="1" dirty="0">
                <a:solidFill>
                  <a:srgbClr val="C00000"/>
                </a:solidFill>
                <a:latin typeface="Georgia" panose="02040502050405020303" pitchFamily="18" charset="0"/>
              </a:rPr>
              <a:t>Strutture di prossimità dedicate,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400" b="1" i="1" dirty="0">
                <a:solidFill>
                  <a:srgbClr val="C00000"/>
                </a:solidFill>
                <a:effectLst/>
                <a:latin typeface="Georgia" panose="02040502050405020303" pitchFamily="18" charset="0"/>
              </a:rPr>
              <a:t>Case di riposo </a:t>
            </a:r>
            <a:r>
              <a:rPr lang="it-IT" sz="2400" i="1" dirty="0">
                <a:solidFill>
                  <a:srgbClr val="C00000"/>
                </a:solidFill>
                <a:effectLst/>
                <a:latin typeface="Georgia" panose="02040502050405020303" pitchFamily="18" charset="0"/>
              </a:rPr>
              <a:t>debitamente allestite e predisposte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DF8CF627-7726-85D6-BFB2-58FF7AC26BBD}"/>
              </a:ext>
            </a:extLst>
          </p:cNvPr>
          <p:cNvSpPr txBox="1"/>
          <p:nvPr/>
        </p:nvSpPr>
        <p:spPr>
          <a:xfrm>
            <a:off x="2922103" y="982176"/>
            <a:ext cx="6097656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4800" b="1" i="0" dirty="0">
                <a:solidFill>
                  <a:srgbClr val="002060"/>
                </a:solidFill>
                <a:effectLst/>
                <a:latin typeface="Google Sans"/>
              </a:rPr>
              <a:t>sanità di prossimità </a:t>
            </a:r>
          </a:p>
          <a:p>
            <a:pPr algn="ctr"/>
            <a:r>
              <a:rPr lang="it-IT" sz="2800" b="0" i="0" dirty="0">
                <a:solidFill>
                  <a:srgbClr val="002060"/>
                </a:solidFill>
                <a:effectLst/>
                <a:latin typeface="Google Sans"/>
              </a:rPr>
              <a:t>(quali sono</a:t>
            </a:r>
            <a:r>
              <a:rPr lang="it-IT" sz="2800" dirty="0">
                <a:solidFill>
                  <a:srgbClr val="002060"/>
                </a:solidFill>
                <a:latin typeface="Google Sans"/>
              </a:rPr>
              <a:t>)</a:t>
            </a:r>
            <a:endParaRPr lang="it-IT" dirty="0">
              <a:solidFill>
                <a:srgbClr val="002060"/>
              </a:solidFill>
            </a:endParaRPr>
          </a:p>
        </p:txBody>
      </p:sp>
      <p:pic>
        <p:nvPicPr>
          <p:cNvPr id="3" name="Immagine 2" descr="Immagine che contiene testo, schermata, Carattere, Elementi grafici&#10;&#10;Descrizione generata automaticamente">
            <a:extLst>
              <a:ext uri="{FF2B5EF4-FFF2-40B4-BE49-F238E27FC236}">
                <a16:creationId xmlns:a16="http://schemas.microsoft.com/office/drawing/2014/main" id="{491E43A7-E9FF-9CC3-3AF1-D509BC0C5D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61864" y="2628636"/>
            <a:ext cx="2816079" cy="1908264"/>
          </a:xfrm>
          <a:prstGeom prst="rect">
            <a:avLst/>
          </a:prstGeom>
        </p:spPr>
      </p:pic>
      <p:sp>
        <p:nvSpPr>
          <p:cNvPr id="7" name="Segnaposto piè di pagina 6">
            <a:extLst>
              <a:ext uri="{FF2B5EF4-FFF2-40B4-BE49-F238E27FC236}">
                <a16:creationId xmlns:a16="http://schemas.microsoft.com/office/drawing/2014/main" id="{F4BF0F4F-9637-C3CF-5CCC-BF162826DA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gianvito corona</a:t>
            </a:r>
          </a:p>
        </p:txBody>
      </p:sp>
    </p:spTree>
    <p:extLst>
      <p:ext uri="{BB962C8B-B14F-4D97-AF65-F5344CB8AC3E}">
        <p14:creationId xmlns:p14="http://schemas.microsoft.com/office/powerpoint/2010/main" val="33003891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083853-565E-6F91-8855-BF3F45F857A4}"/>
              </a:ext>
            </a:extLst>
          </p:cNvPr>
          <p:cNvSpPr txBox="1"/>
          <p:nvPr/>
        </p:nvSpPr>
        <p:spPr>
          <a:xfrm>
            <a:off x="1635138" y="2550566"/>
            <a:ext cx="8671585" cy="32987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it-IT" sz="2000" i="0" dirty="0">
                <a:effectLst/>
                <a:latin typeface="Georgia" panose="02040502050405020303" pitchFamily="18" charset="0"/>
              </a:rPr>
              <a:t>È da questa esigenza che vengono concepite: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000" i="1" dirty="0">
                <a:effectLst/>
                <a:latin typeface="Georgia" panose="02040502050405020303" pitchFamily="18" charset="0"/>
              </a:rPr>
              <a:t>Case di Comunità, 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000" i="1" dirty="0">
                <a:effectLst/>
                <a:latin typeface="Georgia" panose="02040502050405020303" pitchFamily="18" charset="0"/>
              </a:rPr>
              <a:t>Ospedali di Comunità,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800" b="1" i="1" dirty="0">
                <a:solidFill>
                  <a:srgbClr val="7030A0"/>
                </a:solidFill>
                <a:effectLst/>
                <a:latin typeface="Georgia" panose="02040502050405020303" pitchFamily="18" charset="0"/>
              </a:rPr>
              <a:t>Centrali Operative Territoriali</a:t>
            </a:r>
            <a:r>
              <a:rPr lang="it-IT" sz="2800" b="1" i="1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, </a:t>
            </a:r>
          </a:p>
          <a:p>
            <a:pPr algn="ctr">
              <a:lnSpc>
                <a:spcPct val="150000"/>
              </a:lnSpc>
            </a:pPr>
            <a:r>
              <a:rPr lang="it-IT" sz="2000" dirty="0">
                <a:effectLst/>
                <a:latin typeface="Georgia" panose="02040502050405020303" pitchFamily="18" charset="0"/>
              </a:rPr>
              <a:t>ma anche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000" i="1" dirty="0">
                <a:latin typeface="Georgia" panose="02040502050405020303" pitchFamily="18" charset="0"/>
              </a:rPr>
              <a:t>Strutture di prossimità dedicate,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000" i="1" dirty="0">
                <a:effectLst/>
                <a:latin typeface="Georgia" panose="02040502050405020303" pitchFamily="18" charset="0"/>
              </a:rPr>
              <a:t>Case di riposo debitamente allestite e predisposte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DF8CF627-7726-85D6-BFB2-58FF7AC26BBD}"/>
              </a:ext>
            </a:extLst>
          </p:cNvPr>
          <p:cNvSpPr txBox="1"/>
          <p:nvPr/>
        </p:nvSpPr>
        <p:spPr>
          <a:xfrm>
            <a:off x="2922103" y="982176"/>
            <a:ext cx="609765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4800" b="1" i="0" dirty="0">
                <a:solidFill>
                  <a:srgbClr val="002060"/>
                </a:solidFill>
                <a:effectLst/>
                <a:latin typeface="Google Sans"/>
              </a:rPr>
              <a:t>sanità di prossimità </a:t>
            </a: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EDC76101-F058-E580-1542-E9E0F844D7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gianvito corona</a:t>
            </a:r>
          </a:p>
        </p:txBody>
      </p:sp>
    </p:spTree>
    <p:extLst>
      <p:ext uri="{BB962C8B-B14F-4D97-AF65-F5344CB8AC3E}">
        <p14:creationId xmlns:p14="http://schemas.microsoft.com/office/powerpoint/2010/main" val="13156586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tangolo 5">
            <a:extLst>
              <a:ext uri="{FF2B5EF4-FFF2-40B4-BE49-F238E27FC236}">
                <a16:creationId xmlns:a16="http://schemas.microsoft.com/office/drawing/2014/main" id="{061EF35A-A660-8DEF-5DEB-865B207E7AFA}"/>
              </a:ext>
            </a:extLst>
          </p:cNvPr>
          <p:cNvSpPr/>
          <p:nvPr/>
        </p:nvSpPr>
        <p:spPr>
          <a:xfrm>
            <a:off x="4049163" y="3361469"/>
            <a:ext cx="2195302" cy="6303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3B101C71-55EF-CF30-0025-267AB19FBA28}"/>
              </a:ext>
            </a:extLst>
          </p:cNvPr>
          <p:cNvSpPr/>
          <p:nvPr/>
        </p:nvSpPr>
        <p:spPr>
          <a:xfrm>
            <a:off x="4119937" y="3181350"/>
            <a:ext cx="2195302" cy="6303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B32CCCA1-BCBC-1A45-6EF5-C0E3D902F1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15238" y="1896282"/>
            <a:ext cx="5147891" cy="3539430"/>
          </a:xfrm>
          <a:custGeom>
            <a:avLst/>
            <a:gdLst>
              <a:gd name="connsiteX0" fmla="*/ 0 w 5147891"/>
              <a:gd name="connsiteY0" fmla="*/ 0 h 3539430"/>
              <a:gd name="connsiteX1" fmla="*/ 417551 w 5147891"/>
              <a:gd name="connsiteY1" fmla="*/ 0 h 3539430"/>
              <a:gd name="connsiteX2" fmla="*/ 1041018 w 5147891"/>
              <a:gd name="connsiteY2" fmla="*/ 0 h 3539430"/>
              <a:gd name="connsiteX3" fmla="*/ 1561527 w 5147891"/>
              <a:gd name="connsiteY3" fmla="*/ 0 h 3539430"/>
              <a:gd name="connsiteX4" fmla="*/ 2133515 w 5147891"/>
              <a:gd name="connsiteY4" fmla="*/ 0 h 3539430"/>
              <a:gd name="connsiteX5" fmla="*/ 2808461 w 5147891"/>
              <a:gd name="connsiteY5" fmla="*/ 0 h 3539430"/>
              <a:gd name="connsiteX6" fmla="*/ 3277491 w 5147891"/>
              <a:gd name="connsiteY6" fmla="*/ 0 h 3539430"/>
              <a:gd name="connsiteX7" fmla="*/ 3900957 w 5147891"/>
              <a:gd name="connsiteY7" fmla="*/ 0 h 3539430"/>
              <a:gd name="connsiteX8" fmla="*/ 4369987 w 5147891"/>
              <a:gd name="connsiteY8" fmla="*/ 0 h 3539430"/>
              <a:gd name="connsiteX9" fmla="*/ 5147891 w 5147891"/>
              <a:gd name="connsiteY9" fmla="*/ 0 h 3539430"/>
              <a:gd name="connsiteX10" fmla="*/ 5147891 w 5147891"/>
              <a:gd name="connsiteY10" fmla="*/ 625299 h 3539430"/>
              <a:gd name="connsiteX11" fmla="*/ 5147891 w 5147891"/>
              <a:gd name="connsiteY11" fmla="*/ 1144416 h 3539430"/>
              <a:gd name="connsiteX12" fmla="*/ 5147891 w 5147891"/>
              <a:gd name="connsiteY12" fmla="*/ 1805109 h 3539430"/>
              <a:gd name="connsiteX13" fmla="*/ 5147891 w 5147891"/>
              <a:gd name="connsiteY13" fmla="*/ 2395014 h 3539430"/>
              <a:gd name="connsiteX14" fmla="*/ 5147891 w 5147891"/>
              <a:gd name="connsiteY14" fmla="*/ 3539430 h 3539430"/>
              <a:gd name="connsiteX15" fmla="*/ 4524424 w 5147891"/>
              <a:gd name="connsiteY15" fmla="*/ 3539430 h 3539430"/>
              <a:gd name="connsiteX16" fmla="*/ 3952436 w 5147891"/>
              <a:gd name="connsiteY16" fmla="*/ 3539430 h 3539430"/>
              <a:gd name="connsiteX17" fmla="*/ 3431927 w 5147891"/>
              <a:gd name="connsiteY17" fmla="*/ 3539430 h 3539430"/>
              <a:gd name="connsiteX18" fmla="*/ 2808461 w 5147891"/>
              <a:gd name="connsiteY18" fmla="*/ 3539430 h 3539430"/>
              <a:gd name="connsiteX19" fmla="*/ 2236473 w 5147891"/>
              <a:gd name="connsiteY19" fmla="*/ 3539430 h 3539430"/>
              <a:gd name="connsiteX20" fmla="*/ 1561527 w 5147891"/>
              <a:gd name="connsiteY20" fmla="*/ 3539430 h 3539430"/>
              <a:gd name="connsiteX21" fmla="*/ 886581 w 5147891"/>
              <a:gd name="connsiteY21" fmla="*/ 3539430 h 3539430"/>
              <a:gd name="connsiteX22" fmla="*/ 0 w 5147891"/>
              <a:gd name="connsiteY22" fmla="*/ 3539430 h 3539430"/>
              <a:gd name="connsiteX23" fmla="*/ 0 w 5147891"/>
              <a:gd name="connsiteY23" fmla="*/ 2914131 h 3539430"/>
              <a:gd name="connsiteX24" fmla="*/ 0 w 5147891"/>
              <a:gd name="connsiteY24" fmla="*/ 2288831 h 3539430"/>
              <a:gd name="connsiteX25" fmla="*/ 0 w 5147891"/>
              <a:gd name="connsiteY25" fmla="*/ 1698926 h 3539430"/>
              <a:gd name="connsiteX26" fmla="*/ 0 w 5147891"/>
              <a:gd name="connsiteY26" fmla="*/ 1109021 h 3539430"/>
              <a:gd name="connsiteX27" fmla="*/ 0 w 5147891"/>
              <a:gd name="connsiteY27" fmla="*/ 519116 h 3539430"/>
              <a:gd name="connsiteX28" fmla="*/ 0 w 5147891"/>
              <a:gd name="connsiteY28" fmla="*/ 0 h 3539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147891" h="3539430" fill="none" extrusionOk="0">
                <a:moveTo>
                  <a:pt x="0" y="0"/>
                </a:moveTo>
                <a:cubicBezTo>
                  <a:pt x="170986" y="-17119"/>
                  <a:pt x="224548" y="48652"/>
                  <a:pt x="417551" y="0"/>
                </a:cubicBezTo>
                <a:cubicBezTo>
                  <a:pt x="610554" y="-48652"/>
                  <a:pt x="751466" y="50628"/>
                  <a:pt x="1041018" y="0"/>
                </a:cubicBezTo>
                <a:cubicBezTo>
                  <a:pt x="1330570" y="-50628"/>
                  <a:pt x="1396654" y="40654"/>
                  <a:pt x="1561527" y="0"/>
                </a:cubicBezTo>
                <a:cubicBezTo>
                  <a:pt x="1726400" y="-40654"/>
                  <a:pt x="1973178" y="13691"/>
                  <a:pt x="2133515" y="0"/>
                </a:cubicBezTo>
                <a:cubicBezTo>
                  <a:pt x="2293852" y="-13691"/>
                  <a:pt x="2671881" y="1437"/>
                  <a:pt x="2808461" y="0"/>
                </a:cubicBezTo>
                <a:cubicBezTo>
                  <a:pt x="2945041" y="-1437"/>
                  <a:pt x="3138757" y="15545"/>
                  <a:pt x="3277491" y="0"/>
                </a:cubicBezTo>
                <a:cubicBezTo>
                  <a:pt x="3416225" y="-15545"/>
                  <a:pt x="3680307" y="11757"/>
                  <a:pt x="3900957" y="0"/>
                </a:cubicBezTo>
                <a:cubicBezTo>
                  <a:pt x="4121607" y="-11757"/>
                  <a:pt x="4262558" y="22637"/>
                  <a:pt x="4369987" y="0"/>
                </a:cubicBezTo>
                <a:cubicBezTo>
                  <a:pt x="4477416" y="-22637"/>
                  <a:pt x="4896741" y="67693"/>
                  <a:pt x="5147891" y="0"/>
                </a:cubicBezTo>
                <a:cubicBezTo>
                  <a:pt x="5150004" y="154500"/>
                  <a:pt x="5075296" y="347466"/>
                  <a:pt x="5147891" y="625299"/>
                </a:cubicBezTo>
                <a:cubicBezTo>
                  <a:pt x="5220486" y="903132"/>
                  <a:pt x="5124927" y="907616"/>
                  <a:pt x="5147891" y="1144416"/>
                </a:cubicBezTo>
                <a:cubicBezTo>
                  <a:pt x="5170855" y="1381216"/>
                  <a:pt x="5075039" y="1493459"/>
                  <a:pt x="5147891" y="1805109"/>
                </a:cubicBezTo>
                <a:cubicBezTo>
                  <a:pt x="5220743" y="2116759"/>
                  <a:pt x="5082889" y="2201157"/>
                  <a:pt x="5147891" y="2395014"/>
                </a:cubicBezTo>
                <a:cubicBezTo>
                  <a:pt x="5212893" y="2588871"/>
                  <a:pt x="5052619" y="2992913"/>
                  <a:pt x="5147891" y="3539430"/>
                </a:cubicBezTo>
                <a:cubicBezTo>
                  <a:pt x="4874591" y="3553447"/>
                  <a:pt x="4674934" y="3484812"/>
                  <a:pt x="4524424" y="3539430"/>
                </a:cubicBezTo>
                <a:cubicBezTo>
                  <a:pt x="4373914" y="3594048"/>
                  <a:pt x="4190105" y="3493660"/>
                  <a:pt x="3952436" y="3539430"/>
                </a:cubicBezTo>
                <a:cubicBezTo>
                  <a:pt x="3714767" y="3585200"/>
                  <a:pt x="3599731" y="3496018"/>
                  <a:pt x="3431927" y="3539430"/>
                </a:cubicBezTo>
                <a:cubicBezTo>
                  <a:pt x="3264123" y="3582842"/>
                  <a:pt x="2980249" y="3523541"/>
                  <a:pt x="2808461" y="3539430"/>
                </a:cubicBezTo>
                <a:cubicBezTo>
                  <a:pt x="2636673" y="3555319"/>
                  <a:pt x="2504266" y="3506030"/>
                  <a:pt x="2236473" y="3539430"/>
                </a:cubicBezTo>
                <a:cubicBezTo>
                  <a:pt x="1968680" y="3572830"/>
                  <a:pt x="1747502" y="3469299"/>
                  <a:pt x="1561527" y="3539430"/>
                </a:cubicBezTo>
                <a:cubicBezTo>
                  <a:pt x="1375552" y="3609561"/>
                  <a:pt x="1073147" y="3517838"/>
                  <a:pt x="886581" y="3539430"/>
                </a:cubicBezTo>
                <a:cubicBezTo>
                  <a:pt x="700015" y="3561022"/>
                  <a:pt x="185958" y="3477212"/>
                  <a:pt x="0" y="3539430"/>
                </a:cubicBezTo>
                <a:cubicBezTo>
                  <a:pt x="-31014" y="3380155"/>
                  <a:pt x="37512" y="3187909"/>
                  <a:pt x="0" y="2914131"/>
                </a:cubicBezTo>
                <a:cubicBezTo>
                  <a:pt x="-37512" y="2640353"/>
                  <a:pt x="44829" y="2448668"/>
                  <a:pt x="0" y="2288831"/>
                </a:cubicBezTo>
                <a:cubicBezTo>
                  <a:pt x="-44829" y="2128994"/>
                  <a:pt x="9896" y="1876809"/>
                  <a:pt x="0" y="1698926"/>
                </a:cubicBezTo>
                <a:cubicBezTo>
                  <a:pt x="-9896" y="1521043"/>
                  <a:pt x="63201" y="1255023"/>
                  <a:pt x="0" y="1109021"/>
                </a:cubicBezTo>
                <a:cubicBezTo>
                  <a:pt x="-63201" y="963020"/>
                  <a:pt x="26215" y="669166"/>
                  <a:pt x="0" y="519116"/>
                </a:cubicBezTo>
                <a:cubicBezTo>
                  <a:pt x="-26215" y="369066"/>
                  <a:pt x="2609" y="220443"/>
                  <a:pt x="0" y="0"/>
                </a:cubicBezTo>
                <a:close/>
              </a:path>
              <a:path w="5147891" h="3539430" stroke="0" extrusionOk="0">
                <a:moveTo>
                  <a:pt x="0" y="0"/>
                </a:moveTo>
                <a:cubicBezTo>
                  <a:pt x="184684" y="-21804"/>
                  <a:pt x="385473" y="35235"/>
                  <a:pt x="520509" y="0"/>
                </a:cubicBezTo>
                <a:cubicBezTo>
                  <a:pt x="655545" y="-35235"/>
                  <a:pt x="788330" y="10301"/>
                  <a:pt x="938060" y="0"/>
                </a:cubicBezTo>
                <a:cubicBezTo>
                  <a:pt x="1087790" y="-10301"/>
                  <a:pt x="1408330" y="36037"/>
                  <a:pt x="1613006" y="0"/>
                </a:cubicBezTo>
                <a:cubicBezTo>
                  <a:pt x="1817682" y="-36037"/>
                  <a:pt x="1879144" y="8968"/>
                  <a:pt x="2133515" y="0"/>
                </a:cubicBezTo>
                <a:cubicBezTo>
                  <a:pt x="2387886" y="-8968"/>
                  <a:pt x="2526091" y="55830"/>
                  <a:pt x="2654024" y="0"/>
                </a:cubicBezTo>
                <a:cubicBezTo>
                  <a:pt x="2781957" y="-55830"/>
                  <a:pt x="3002620" y="44411"/>
                  <a:pt x="3328970" y="0"/>
                </a:cubicBezTo>
                <a:cubicBezTo>
                  <a:pt x="3655320" y="-44411"/>
                  <a:pt x="3627106" y="25225"/>
                  <a:pt x="3798000" y="0"/>
                </a:cubicBezTo>
                <a:cubicBezTo>
                  <a:pt x="3968894" y="-25225"/>
                  <a:pt x="4335495" y="21267"/>
                  <a:pt x="4472945" y="0"/>
                </a:cubicBezTo>
                <a:cubicBezTo>
                  <a:pt x="4610395" y="-21267"/>
                  <a:pt x="4812217" y="19082"/>
                  <a:pt x="5147891" y="0"/>
                </a:cubicBezTo>
                <a:cubicBezTo>
                  <a:pt x="5205269" y="147791"/>
                  <a:pt x="5132073" y="394202"/>
                  <a:pt x="5147891" y="589905"/>
                </a:cubicBezTo>
                <a:cubicBezTo>
                  <a:pt x="5163709" y="785608"/>
                  <a:pt x="5083560" y="1022496"/>
                  <a:pt x="5147891" y="1179810"/>
                </a:cubicBezTo>
                <a:cubicBezTo>
                  <a:pt x="5212222" y="1337125"/>
                  <a:pt x="5111416" y="1585078"/>
                  <a:pt x="5147891" y="1805109"/>
                </a:cubicBezTo>
                <a:cubicBezTo>
                  <a:pt x="5184366" y="2025140"/>
                  <a:pt x="5105271" y="2080931"/>
                  <a:pt x="5147891" y="2288831"/>
                </a:cubicBezTo>
                <a:cubicBezTo>
                  <a:pt x="5190511" y="2496731"/>
                  <a:pt x="5114443" y="2752858"/>
                  <a:pt x="5147891" y="2878736"/>
                </a:cubicBezTo>
                <a:cubicBezTo>
                  <a:pt x="5181339" y="3004615"/>
                  <a:pt x="5103465" y="3231294"/>
                  <a:pt x="5147891" y="3539430"/>
                </a:cubicBezTo>
                <a:cubicBezTo>
                  <a:pt x="5031864" y="3605526"/>
                  <a:pt x="4821200" y="3516991"/>
                  <a:pt x="4575903" y="3539430"/>
                </a:cubicBezTo>
                <a:cubicBezTo>
                  <a:pt x="4330606" y="3561869"/>
                  <a:pt x="4123047" y="3501393"/>
                  <a:pt x="3900957" y="3539430"/>
                </a:cubicBezTo>
                <a:cubicBezTo>
                  <a:pt x="3678867" y="3577467"/>
                  <a:pt x="3507843" y="3518248"/>
                  <a:pt x="3328970" y="3539430"/>
                </a:cubicBezTo>
                <a:cubicBezTo>
                  <a:pt x="3150097" y="3560612"/>
                  <a:pt x="3077996" y="3489921"/>
                  <a:pt x="2911418" y="3539430"/>
                </a:cubicBezTo>
                <a:cubicBezTo>
                  <a:pt x="2744840" y="3588939"/>
                  <a:pt x="2665524" y="3503639"/>
                  <a:pt x="2442388" y="3539430"/>
                </a:cubicBezTo>
                <a:cubicBezTo>
                  <a:pt x="2219252" y="3575221"/>
                  <a:pt x="1954499" y="3513914"/>
                  <a:pt x="1767443" y="3539430"/>
                </a:cubicBezTo>
                <a:cubicBezTo>
                  <a:pt x="1580388" y="3564946"/>
                  <a:pt x="1334210" y="3538065"/>
                  <a:pt x="1195455" y="3539430"/>
                </a:cubicBezTo>
                <a:cubicBezTo>
                  <a:pt x="1056700" y="3540795"/>
                  <a:pt x="898301" y="3501705"/>
                  <a:pt x="726425" y="3539430"/>
                </a:cubicBezTo>
                <a:cubicBezTo>
                  <a:pt x="554549" y="3577155"/>
                  <a:pt x="213715" y="3481246"/>
                  <a:pt x="0" y="3539430"/>
                </a:cubicBezTo>
                <a:cubicBezTo>
                  <a:pt x="-34205" y="3321123"/>
                  <a:pt x="1650" y="3288680"/>
                  <a:pt x="0" y="3055708"/>
                </a:cubicBezTo>
                <a:cubicBezTo>
                  <a:pt x="-1650" y="2822736"/>
                  <a:pt x="38615" y="2693114"/>
                  <a:pt x="0" y="2571986"/>
                </a:cubicBezTo>
                <a:cubicBezTo>
                  <a:pt x="-38615" y="2450858"/>
                  <a:pt x="25045" y="2148414"/>
                  <a:pt x="0" y="1946687"/>
                </a:cubicBezTo>
                <a:cubicBezTo>
                  <a:pt x="-25045" y="1744960"/>
                  <a:pt x="3098" y="1648711"/>
                  <a:pt x="0" y="1427570"/>
                </a:cubicBezTo>
                <a:cubicBezTo>
                  <a:pt x="-3098" y="1206429"/>
                  <a:pt x="25289" y="994119"/>
                  <a:pt x="0" y="766877"/>
                </a:cubicBezTo>
                <a:cubicBezTo>
                  <a:pt x="-25289" y="539635"/>
                  <a:pt x="3412" y="194898"/>
                  <a:pt x="0" y="0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 w="22225">
            <a:gradFill>
              <a:gsLst>
                <a:gs pos="0">
                  <a:schemeClr val="accent1">
                    <a:lumMod val="3000"/>
                    <a:lumOff val="97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miter lim="800000"/>
            <a:headEnd/>
            <a:tailE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/>
        </p:spPr>
        <p:txBody>
          <a:bodyPr wrap="square" anchor="ctr">
            <a:spAutoFit/>
          </a:bodyPr>
          <a:lstStyle/>
          <a:p>
            <a:pPr marL="800100" lvl="1" algn="just" eaLnBrk="0" hangingPunct="0">
              <a:defRPr/>
            </a:pPr>
            <a:endParaRPr lang="it-IT" sz="1600" dirty="0">
              <a:solidFill>
                <a:schemeClr val="accent2">
                  <a:lumMod val="50000"/>
                </a:schemeClr>
              </a:solidFill>
              <a:cs typeface="Arial" pitchFamily="34" charset="0"/>
            </a:endParaRPr>
          </a:p>
          <a:p>
            <a:pPr marL="800100" lvl="1" indent="12700" algn="just" eaLnBrk="0" hangingPunct="0">
              <a:buFont typeface="Wingdings" pitchFamily="2" charset="2"/>
              <a:buChar char="ü"/>
              <a:defRPr/>
            </a:pPr>
            <a:r>
              <a:rPr lang="it-IT" sz="1600" b="1" u="sng" dirty="0">
                <a:solidFill>
                  <a:srgbClr val="002060"/>
                </a:solidFill>
                <a:cs typeface="Arial" pitchFamily="34" charset="0"/>
              </a:rPr>
              <a:t>collaborazione</a:t>
            </a:r>
            <a:r>
              <a:rPr lang="it-IT" sz="1600" dirty="0">
                <a:solidFill>
                  <a:srgbClr val="002060"/>
                </a:solidFill>
                <a:cs typeface="Arial" pitchFamily="34" charset="0"/>
              </a:rPr>
              <a:t> tra strutture ospedaliere, residenziali e servizi domiciliari territoriali</a:t>
            </a:r>
          </a:p>
          <a:p>
            <a:pPr marL="800100" lvl="1" indent="12700" algn="just" eaLnBrk="0" hangingPunct="0">
              <a:buFont typeface="Wingdings" pitchFamily="2" charset="2"/>
              <a:buChar char="ü"/>
              <a:defRPr/>
            </a:pPr>
            <a:endParaRPr lang="it-IT" sz="1600" dirty="0">
              <a:solidFill>
                <a:srgbClr val="002060"/>
              </a:solidFill>
              <a:cs typeface="Arial" pitchFamily="34" charset="0"/>
            </a:endParaRPr>
          </a:p>
          <a:p>
            <a:pPr marL="800100" lvl="1" indent="12700" algn="just" eaLnBrk="0" hangingPunct="0">
              <a:buFont typeface="Wingdings" pitchFamily="2" charset="2"/>
              <a:buChar char="ü"/>
              <a:defRPr/>
            </a:pPr>
            <a:r>
              <a:rPr lang="it-IT" sz="1600" u="sng" dirty="0">
                <a:solidFill>
                  <a:srgbClr val="9D1797"/>
                </a:solidFill>
                <a:cs typeface="Arial" pitchFamily="34" charset="0"/>
              </a:rPr>
              <a:t>predisposizione</a:t>
            </a:r>
            <a:r>
              <a:rPr lang="it-IT" sz="1600" dirty="0">
                <a:solidFill>
                  <a:srgbClr val="9D1797"/>
                </a:solidFill>
                <a:cs typeface="Arial" pitchFamily="34" charset="0"/>
              </a:rPr>
              <a:t> di </a:t>
            </a:r>
            <a:r>
              <a:rPr lang="it-IT" sz="1600" b="1" dirty="0">
                <a:solidFill>
                  <a:srgbClr val="9D1797"/>
                </a:solidFill>
                <a:cs typeface="Arial" pitchFamily="34" charset="0"/>
              </a:rPr>
              <a:t>percorsi assistenziali appropriati</a:t>
            </a:r>
            <a:r>
              <a:rPr lang="it-IT" sz="1600" dirty="0">
                <a:solidFill>
                  <a:srgbClr val="9D1797"/>
                </a:solidFill>
                <a:cs typeface="Arial" pitchFamily="34" charset="0"/>
              </a:rPr>
              <a:t> per tipologie d’intervento</a:t>
            </a:r>
          </a:p>
          <a:p>
            <a:pPr marL="800100" lvl="1" indent="12700" algn="just" eaLnBrk="0" hangingPunct="0">
              <a:buFont typeface="Wingdings" pitchFamily="2" charset="2"/>
              <a:buChar char="ü"/>
              <a:defRPr/>
            </a:pPr>
            <a:endParaRPr lang="it-IT" sz="1600" dirty="0">
              <a:solidFill>
                <a:srgbClr val="9D1797"/>
              </a:solidFill>
              <a:cs typeface="Arial" pitchFamily="34" charset="0"/>
            </a:endParaRPr>
          </a:p>
          <a:p>
            <a:pPr marL="800100" lvl="1" indent="12700" algn="just" eaLnBrk="0" hangingPunct="0">
              <a:buFont typeface="Wingdings" pitchFamily="2" charset="2"/>
              <a:buChar char="ü"/>
              <a:defRPr/>
            </a:pPr>
            <a:r>
              <a:rPr lang="it-IT" sz="1600" u="sng" dirty="0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definizione</a:t>
            </a:r>
            <a:r>
              <a:rPr lang="it-IT" sz="1600" dirty="0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 delle </a:t>
            </a:r>
            <a:r>
              <a:rPr lang="it-IT" sz="1600" b="1" dirty="0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responsabilità</a:t>
            </a:r>
            <a:r>
              <a:rPr lang="it-IT" sz="1600" dirty="0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 nel lavoro integrato</a:t>
            </a:r>
          </a:p>
          <a:p>
            <a:pPr marL="800100" lvl="1" indent="12700" algn="just" eaLnBrk="0" hangingPunct="0">
              <a:buFont typeface="Wingdings" pitchFamily="2" charset="2"/>
              <a:buChar char="ü"/>
              <a:defRPr/>
            </a:pPr>
            <a:endParaRPr lang="it-IT" sz="1600" dirty="0">
              <a:solidFill>
                <a:schemeClr val="accent2">
                  <a:lumMod val="50000"/>
                </a:schemeClr>
              </a:solidFill>
              <a:cs typeface="Arial" pitchFamily="34" charset="0"/>
            </a:endParaRPr>
          </a:p>
          <a:p>
            <a:pPr marL="800100" lvl="1" indent="12700" algn="just" eaLnBrk="0" hangingPunct="0">
              <a:buFont typeface="Wingdings" pitchFamily="2" charset="2"/>
              <a:buChar char="ü"/>
              <a:defRPr/>
            </a:pPr>
            <a:r>
              <a:rPr lang="it-IT" sz="1600" u="sng" dirty="0">
                <a:solidFill>
                  <a:srgbClr val="9D1797"/>
                </a:solidFill>
                <a:cs typeface="Arial" pitchFamily="34" charset="0"/>
              </a:rPr>
              <a:t>costituzione</a:t>
            </a:r>
            <a:r>
              <a:rPr lang="it-IT" sz="1600" dirty="0">
                <a:solidFill>
                  <a:srgbClr val="9D1797"/>
                </a:solidFill>
                <a:cs typeface="Arial" pitchFamily="34" charset="0"/>
              </a:rPr>
              <a:t> di </a:t>
            </a:r>
            <a:r>
              <a:rPr lang="it-IT" sz="1600" b="1" dirty="0">
                <a:solidFill>
                  <a:srgbClr val="9D1797"/>
                </a:solidFill>
                <a:cs typeface="Arial" pitchFamily="34" charset="0"/>
              </a:rPr>
              <a:t>unità valutative </a:t>
            </a:r>
            <a:r>
              <a:rPr lang="it-IT" sz="1600" dirty="0">
                <a:solidFill>
                  <a:srgbClr val="9D1797"/>
                </a:solidFill>
                <a:cs typeface="Arial" pitchFamily="34" charset="0"/>
              </a:rPr>
              <a:t>integrate</a:t>
            </a:r>
          </a:p>
          <a:p>
            <a:pPr marL="800100" lvl="1" indent="12700" algn="just" eaLnBrk="0" hangingPunct="0">
              <a:buFont typeface="Wingdings" pitchFamily="2" charset="2"/>
              <a:buChar char="ü"/>
              <a:defRPr/>
            </a:pPr>
            <a:endParaRPr lang="it-IT" sz="1600" dirty="0">
              <a:solidFill>
                <a:srgbClr val="9D1797"/>
              </a:solidFill>
              <a:cs typeface="Arial" pitchFamily="34" charset="0"/>
            </a:endParaRPr>
          </a:p>
          <a:p>
            <a:pPr marL="800100" lvl="1" indent="12700" algn="just" eaLnBrk="0" hangingPunct="0">
              <a:buFont typeface="Wingdings" pitchFamily="2" charset="2"/>
              <a:buChar char="ü"/>
              <a:defRPr/>
            </a:pPr>
            <a:r>
              <a:rPr lang="it-IT" sz="1600" u="sng" dirty="0">
                <a:solidFill>
                  <a:srgbClr val="002060"/>
                </a:solidFill>
                <a:cs typeface="Arial" pitchFamily="34" charset="0"/>
              </a:rPr>
              <a:t>valutazione</a:t>
            </a:r>
            <a:r>
              <a:rPr lang="it-IT" sz="1600" dirty="0">
                <a:solidFill>
                  <a:srgbClr val="002060"/>
                </a:solidFill>
                <a:cs typeface="Arial" pitchFamily="34" charset="0"/>
              </a:rPr>
              <a:t> dell’</a:t>
            </a:r>
            <a:r>
              <a:rPr lang="it-IT" sz="1600" b="1" dirty="0">
                <a:solidFill>
                  <a:srgbClr val="002060"/>
                </a:solidFill>
                <a:cs typeface="Arial" pitchFamily="34" charset="0"/>
              </a:rPr>
              <a:t>impatto</a:t>
            </a:r>
            <a:r>
              <a:rPr lang="it-IT" sz="1600" dirty="0">
                <a:solidFill>
                  <a:srgbClr val="002060"/>
                </a:solidFill>
                <a:cs typeface="Arial" pitchFamily="34" charset="0"/>
              </a:rPr>
              <a:t> </a:t>
            </a:r>
            <a:r>
              <a:rPr lang="it-IT" sz="1600" b="1" dirty="0">
                <a:solidFill>
                  <a:srgbClr val="002060"/>
                </a:solidFill>
                <a:cs typeface="Arial" pitchFamily="34" charset="0"/>
              </a:rPr>
              <a:t>economico</a:t>
            </a:r>
            <a:r>
              <a:rPr lang="it-IT" sz="1600" dirty="0">
                <a:solidFill>
                  <a:srgbClr val="002060"/>
                </a:solidFill>
                <a:cs typeface="Arial" pitchFamily="34" charset="0"/>
              </a:rPr>
              <a:t> delle decisioni </a:t>
            </a:r>
          </a:p>
        </p:txBody>
      </p:sp>
      <p:graphicFrame>
        <p:nvGraphicFramePr>
          <p:cNvPr id="15" name="Diagramma 14">
            <a:extLst>
              <a:ext uri="{FF2B5EF4-FFF2-40B4-BE49-F238E27FC236}">
                <a16:creationId xmlns:a16="http://schemas.microsoft.com/office/drawing/2014/main" id="{51489BA5-3A13-9FCA-2C27-E875FDBFF25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96501336"/>
              </p:ext>
            </p:extLst>
          </p:nvPr>
        </p:nvGraphicFramePr>
        <p:xfrm>
          <a:off x="474132" y="2071511"/>
          <a:ext cx="5621868" cy="33420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asellaDiTesto 2">
            <a:extLst>
              <a:ext uri="{FF2B5EF4-FFF2-40B4-BE49-F238E27FC236}">
                <a16:creationId xmlns:a16="http://schemas.microsoft.com/office/drawing/2014/main" id="{0FF9F658-6DB5-4CE6-8A94-6B0172D8098B}"/>
              </a:ext>
            </a:extLst>
          </p:cNvPr>
          <p:cNvSpPr txBox="1"/>
          <p:nvPr/>
        </p:nvSpPr>
        <p:spPr>
          <a:xfrm>
            <a:off x="5709144" y="180037"/>
            <a:ext cx="609765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4000" b="1" i="0" dirty="0">
                <a:solidFill>
                  <a:srgbClr val="002060"/>
                </a:solidFill>
                <a:effectLst/>
                <a:latin typeface="Google Sans"/>
              </a:rPr>
              <a:t>sanità di prossimità </a:t>
            </a:r>
          </a:p>
        </p:txBody>
      </p:sp>
      <p:sp>
        <p:nvSpPr>
          <p:cNvPr id="7" name="Segnaposto piè di pagina 6">
            <a:extLst>
              <a:ext uri="{FF2B5EF4-FFF2-40B4-BE49-F238E27FC236}">
                <a16:creationId xmlns:a16="http://schemas.microsoft.com/office/drawing/2014/main" id="{333BF8AA-469B-4E1F-7266-668F2CBD1C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gianvito corona</a:t>
            </a:r>
          </a:p>
        </p:txBody>
      </p:sp>
    </p:spTree>
    <p:extLst>
      <p:ext uri="{BB962C8B-B14F-4D97-AF65-F5344CB8AC3E}">
        <p14:creationId xmlns:p14="http://schemas.microsoft.com/office/powerpoint/2010/main" val="25604153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9E0896BD-0D35-10C6-FECF-34BA67BE8EA6}"/>
              </a:ext>
            </a:extLst>
          </p:cNvPr>
          <p:cNvSpPr txBox="1"/>
          <p:nvPr/>
        </p:nvSpPr>
        <p:spPr>
          <a:xfrm>
            <a:off x="4034806" y="1494051"/>
            <a:ext cx="7074459" cy="830997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/>
              <a:t>Allocata negli ospedali per acuti ma presidiata e gestita da </a:t>
            </a:r>
            <a:r>
              <a:rPr lang="it-IT" sz="2400" b="1" dirty="0">
                <a:solidFill>
                  <a:srgbClr val="7030A0"/>
                </a:solidFill>
              </a:rPr>
              <a:t>case manager </a:t>
            </a:r>
            <a:r>
              <a:rPr lang="it-IT" sz="2400" b="1" dirty="0"/>
              <a:t>del territorio  </a:t>
            </a:r>
          </a:p>
        </p:txBody>
      </p:sp>
      <p:pic>
        <p:nvPicPr>
          <p:cNvPr id="4" name="Picture 5">
            <a:extLst>
              <a:ext uri="{FF2B5EF4-FFF2-40B4-BE49-F238E27FC236}">
                <a16:creationId xmlns:a16="http://schemas.microsoft.com/office/drawing/2014/main" id="{04E3C3C9-85E2-1055-0A4A-0271997DDE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5975" y="3836241"/>
            <a:ext cx="274637" cy="858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09DD2F7A-82E7-167E-DAA0-0363BFCD4D63}"/>
              </a:ext>
            </a:extLst>
          </p:cNvPr>
          <p:cNvSpPr txBox="1"/>
          <p:nvPr/>
        </p:nvSpPr>
        <p:spPr>
          <a:xfrm>
            <a:off x="3870541" y="2780246"/>
            <a:ext cx="7645067" cy="1200329"/>
          </a:xfrm>
          <a:custGeom>
            <a:avLst/>
            <a:gdLst>
              <a:gd name="connsiteX0" fmla="*/ 0 w 7645067"/>
              <a:gd name="connsiteY0" fmla="*/ 0 h 1200329"/>
              <a:gd name="connsiteX1" fmla="*/ 511631 w 7645067"/>
              <a:gd name="connsiteY1" fmla="*/ 0 h 1200329"/>
              <a:gd name="connsiteX2" fmla="*/ 870361 w 7645067"/>
              <a:gd name="connsiteY2" fmla="*/ 0 h 1200329"/>
              <a:gd name="connsiteX3" fmla="*/ 1611345 w 7645067"/>
              <a:gd name="connsiteY3" fmla="*/ 0 h 1200329"/>
              <a:gd name="connsiteX4" fmla="*/ 2122976 w 7645067"/>
              <a:gd name="connsiteY4" fmla="*/ 0 h 1200329"/>
              <a:gd name="connsiteX5" fmla="*/ 2634608 w 7645067"/>
              <a:gd name="connsiteY5" fmla="*/ 0 h 1200329"/>
              <a:gd name="connsiteX6" fmla="*/ 3375591 w 7645067"/>
              <a:gd name="connsiteY6" fmla="*/ 0 h 1200329"/>
              <a:gd name="connsiteX7" fmla="*/ 3810772 w 7645067"/>
              <a:gd name="connsiteY7" fmla="*/ 0 h 1200329"/>
              <a:gd name="connsiteX8" fmla="*/ 4551755 w 7645067"/>
              <a:gd name="connsiteY8" fmla="*/ 0 h 1200329"/>
              <a:gd name="connsiteX9" fmla="*/ 5292739 w 7645067"/>
              <a:gd name="connsiteY9" fmla="*/ 0 h 1200329"/>
              <a:gd name="connsiteX10" fmla="*/ 5880821 w 7645067"/>
              <a:gd name="connsiteY10" fmla="*/ 0 h 1200329"/>
              <a:gd name="connsiteX11" fmla="*/ 6621804 w 7645067"/>
              <a:gd name="connsiteY11" fmla="*/ 0 h 1200329"/>
              <a:gd name="connsiteX12" fmla="*/ 7133436 w 7645067"/>
              <a:gd name="connsiteY12" fmla="*/ 0 h 1200329"/>
              <a:gd name="connsiteX13" fmla="*/ 7645067 w 7645067"/>
              <a:gd name="connsiteY13" fmla="*/ 0 h 1200329"/>
              <a:gd name="connsiteX14" fmla="*/ 7645067 w 7645067"/>
              <a:gd name="connsiteY14" fmla="*/ 412113 h 1200329"/>
              <a:gd name="connsiteX15" fmla="*/ 7645067 w 7645067"/>
              <a:gd name="connsiteY15" fmla="*/ 812223 h 1200329"/>
              <a:gd name="connsiteX16" fmla="*/ 7645067 w 7645067"/>
              <a:gd name="connsiteY16" fmla="*/ 1200329 h 1200329"/>
              <a:gd name="connsiteX17" fmla="*/ 6980534 w 7645067"/>
              <a:gd name="connsiteY17" fmla="*/ 1200329 h 1200329"/>
              <a:gd name="connsiteX18" fmla="*/ 6392452 w 7645067"/>
              <a:gd name="connsiteY18" fmla="*/ 1200329 h 1200329"/>
              <a:gd name="connsiteX19" fmla="*/ 6033722 w 7645067"/>
              <a:gd name="connsiteY19" fmla="*/ 1200329 h 1200329"/>
              <a:gd name="connsiteX20" fmla="*/ 5598541 w 7645067"/>
              <a:gd name="connsiteY20" fmla="*/ 1200329 h 1200329"/>
              <a:gd name="connsiteX21" fmla="*/ 4857558 w 7645067"/>
              <a:gd name="connsiteY21" fmla="*/ 1200329 h 1200329"/>
              <a:gd name="connsiteX22" fmla="*/ 4269476 w 7645067"/>
              <a:gd name="connsiteY22" fmla="*/ 1200329 h 1200329"/>
              <a:gd name="connsiteX23" fmla="*/ 3834295 w 7645067"/>
              <a:gd name="connsiteY23" fmla="*/ 1200329 h 1200329"/>
              <a:gd name="connsiteX24" fmla="*/ 3246213 w 7645067"/>
              <a:gd name="connsiteY24" fmla="*/ 1200329 h 1200329"/>
              <a:gd name="connsiteX25" fmla="*/ 2887483 w 7645067"/>
              <a:gd name="connsiteY25" fmla="*/ 1200329 h 1200329"/>
              <a:gd name="connsiteX26" fmla="*/ 2528753 w 7645067"/>
              <a:gd name="connsiteY26" fmla="*/ 1200329 h 1200329"/>
              <a:gd name="connsiteX27" fmla="*/ 1940671 w 7645067"/>
              <a:gd name="connsiteY27" fmla="*/ 1200329 h 1200329"/>
              <a:gd name="connsiteX28" fmla="*/ 1505490 w 7645067"/>
              <a:gd name="connsiteY28" fmla="*/ 1200329 h 1200329"/>
              <a:gd name="connsiteX29" fmla="*/ 840957 w 7645067"/>
              <a:gd name="connsiteY29" fmla="*/ 1200329 h 1200329"/>
              <a:gd name="connsiteX30" fmla="*/ 0 w 7645067"/>
              <a:gd name="connsiteY30" fmla="*/ 1200329 h 1200329"/>
              <a:gd name="connsiteX31" fmla="*/ 0 w 7645067"/>
              <a:gd name="connsiteY31" fmla="*/ 788216 h 1200329"/>
              <a:gd name="connsiteX32" fmla="*/ 0 w 7645067"/>
              <a:gd name="connsiteY32" fmla="*/ 376103 h 1200329"/>
              <a:gd name="connsiteX33" fmla="*/ 0 w 7645067"/>
              <a:gd name="connsiteY33" fmla="*/ 0 h 1200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7645067" h="1200329" extrusionOk="0">
                <a:moveTo>
                  <a:pt x="0" y="0"/>
                </a:moveTo>
                <a:cubicBezTo>
                  <a:pt x="128323" y="-30916"/>
                  <a:pt x="353595" y="27617"/>
                  <a:pt x="511631" y="0"/>
                </a:cubicBezTo>
                <a:cubicBezTo>
                  <a:pt x="669667" y="-27617"/>
                  <a:pt x="720499" y="7668"/>
                  <a:pt x="870361" y="0"/>
                </a:cubicBezTo>
                <a:cubicBezTo>
                  <a:pt x="1020223" y="-7668"/>
                  <a:pt x="1446916" y="68127"/>
                  <a:pt x="1611345" y="0"/>
                </a:cubicBezTo>
                <a:cubicBezTo>
                  <a:pt x="1775774" y="-68127"/>
                  <a:pt x="1955386" y="6958"/>
                  <a:pt x="2122976" y="0"/>
                </a:cubicBezTo>
                <a:cubicBezTo>
                  <a:pt x="2290566" y="-6958"/>
                  <a:pt x="2429860" y="4164"/>
                  <a:pt x="2634608" y="0"/>
                </a:cubicBezTo>
                <a:cubicBezTo>
                  <a:pt x="2839356" y="-4164"/>
                  <a:pt x="3192349" y="20276"/>
                  <a:pt x="3375591" y="0"/>
                </a:cubicBezTo>
                <a:cubicBezTo>
                  <a:pt x="3558833" y="-20276"/>
                  <a:pt x="3716431" y="16489"/>
                  <a:pt x="3810772" y="0"/>
                </a:cubicBezTo>
                <a:cubicBezTo>
                  <a:pt x="3905113" y="-16489"/>
                  <a:pt x="4284108" y="21606"/>
                  <a:pt x="4551755" y="0"/>
                </a:cubicBezTo>
                <a:cubicBezTo>
                  <a:pt x="4819402" y="-21606"/>
                  <a:pt x="5141177" y="25710"/>
                  <a:pt x="5292739" y="0"/>
                </a:cubicBezTo>
                <a:cubicBezTo>
                  <a:pt x="5444301" y="-25710"/>
                  <a:pt x="5600155" y="63210"/>
                  <a:pt x="5880821" y="0"/>
                </a:cubicBezTo>
                <a:cubicBezTo>
                  <a:pt x="6161487" y="-63210"/>
                  <a:pt x="6434583" y="31227"/>
                  <a:pt x="6621804" y="0"/>
                </a:cubicBezTo>
                <a:cubicBezTo>
                  <a:pt x="6809025" y="-31227"/>
                  <a:pt x="7014354" y="5747"/>
                  <a:pt x="7133436" y="0"/>
                </a:cubicBezTo>
                <a:cubicBezTo>
                  <a:pt x="7252518" y="-5747"/>
                  <a:pt x="7415473" y="9184"/>
                  <a:pt x="7645067" y="0"/>
                </a:cubicBezTo>
                <a:cubicBezTo>
                  <a:pt x="7658072" y="115104"/>
                  <a:pt x="7602794" y="231881"/>
                  <a:pt x="7645067" y="412113"/>
                </a:cubicBezTo>
                <a:cubicBezTo>
                  <a:pt x="7687340" y="592345"/>
                  <a:pt x="7633211" y="632069"/>
                  <a:pt x="7645067" y="812223"/>
                </a:cubicBezTo>
                <a:cubicBezTo>
                  <a:pt x="7656923" y="992377"/>
                  <a:pt x="7628967" y="1116045"/>
                  <a:pt x="7645067" y="1200329"/>
                </a:cubicBezTo>
                <a:cubicBezTo>
                  <a:pt x="7371261" y="1233018"/>
                  <a:pt x="7170657" y="1173357"/>
                  <a:pt x="6980534" y="1200329"/>
                </a:cubicBezTo>
                <a:cubicBezTo>
                  <a:pt x="6790411" y="1227301"/>
                  <a:pt x="6554639" y="1200184"/>
                  <a:pt x="6392452" y="1200329"/>
                </a:cubicBezTo>
                <a:cubicBezTo>
                  <a:pt x="6230265" y="1200474"/>
                  <a:pt x="6162831" y="1177083"/>
                  <a:pt x="6033722" y="1200329"/>
                </a:cubicBezTo>
                <a:cubicBezTo>
                  <a:pt x="5904613" y="1223575"/>
                  <a:pt x="5748662" y="1173501"/>
                  <a:pt x="5598541" y="1200329"/>
                </a:cubicBezTo>
                <a:cubicBezTo>
                  <a:pt x="5448420" y="1227157"/>
                  <a:pt x="5156729" y="1116458"/>
                  <a:pt x="4857558" y="1200329"/>
                </a:cubicBezTo>
                <a:cubicBezTo>
                  <a:pt x="4558387" y="1284200"/>
                  <a:pt x="4512821" y="1149302"/>
                  <a:pt x="4269476" y="1200329"/>
                </a:cubicBezTo>
                <a:cubicBezTo>
                  <a:pt x="4026131" y="1251356"/>
                  <a:pt x="3974393" y="1155321"/>
                  <a:pt x="3834295" y="1200329"/>
                </a:cubicBezTo>
                <a:cubicBezTo>
                  <a:pt x="3694197" y="1245337"/>
                  <a:pt x="3516480" y="1139388"/>
                  <a:pt x="3246213" y="1200329"/>
                </a:cubicBezTo>
                <a:cubicBezTo>
                  <a:pt x="2975946" y="1261270"/>
                  <a:pt x="3050181" y="1187565"/>
                  <a:pt x="2887483" y="1200329"/>
                </a:cubicBezTo>
                <a:cubicBezTo>
                  <a:pt x="2724785" y="1213093"/>
                  <a:pt x="2638889" y="1185625"/>
                  <a:pt x="2528753" y="1200329"/>
                </a:cubicBezTo>
                <a:cubicBezTo>
                  <a:pt x="2418617" y="1215033"/>
                  <a:pt x="2076315" y="1131827"/>
                  <a:pt x="1940671" y="1200329"/>
                </a:cubicBezTo>
                <a:cubicBezTo>
                  <a:pt x="1805027" y="1268831"/>
                  <a:pt x="1644890" y="1170752"/>
                  <a:pt x="1505490" y="1200329"/>
                </a:cubicBezTo>
                <a:cubicBezTo>
                  <a:pt x="1366090" y="1229906"/>
                  <a:pt x="1157162" y="1139990"/>
                  <a:pt x="840957" y="1200329"/>
                </a:cubicBezTo>
                <a:cubicBezTo>
                  <a:pt x="524752" y="1260668"/>
                  <a:pt x="172302" y="1114812"/>
                  <a:pt x="0" y="1200329"/>
                </a:cubicBezTo>
                <a:cubicBezTo>
                  <a:pt x="-24998" y="1061153"/>
                  <a:pt x="147" y="930965"/>
                  <a:pt x="0" y="788216"/>
                </a:cubicBezTo>
                <a:cubicBezTo>
                  <a:pt x="-147" y="645467"/>
                  <a:pt x="12884" y="537369"/>
                  <a:pt x="0" y="376103"/>
                </a:cubicBezTo>
                <a:cubicBezTo>
                  <a:pt x="-12884" y="214837"/>
                  <a:pt x="23624" y="121927"/>
                  <a:pt x="0" y="0"/>
                </a:cubicBezTo>
                <a:close/>
              </a:path>
            </a:pathLst>
          </a:custGeom>
          <a:noFill/>
          <a:ln w="25400">
            <a:gradFill flip="none" rotWithShape="1">
              <a:gsLst>
                <a:gs pos="0">
                  <a:srgbClr val="C00000"/>
                </a:gs>
                <a:gs pos="74000">
                  <a:schemeClr val="accent5">
                    <a:lumMod val="45000"/>
                    <a:lumOff val="55000"/>
                  </a:schemeClr>
                </a:gs>
                <a:gs pos="83000">
                  <a:schemeClr val="accent5">
                    <a:lumMod val="45000"/>
                    <a:lumOff val="55000"/>
                  </a:schemeClr>
                </a:gs>
                <a:gs pos="100000">
                  <a:schemeClr val="accent5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just"/>
            <a:r>
              <a:rPr lang="it-IT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Medici di reparto e coordinatori infermieristici delle UUOO di degenza propongono alla Centrale delle Dimissioni il setting assistenziale di destinazione</a:t>
            </a:r>
            <a:r>
              <a:rPr lang="it-IT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dei pazienti ad alto rischio di instabilità che, terminata la fase acuta, lasciano l’ospedale</a:t>
            </a:r>
            <a:endParaRPr lang="it-IT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BFDA44F6-6ABD-37C3-61E0-1656BAD773D6}"/>
              </a:ext>
            </a:extLst>
          </p:cNvPr>
          <p:cNvSpPr txBox="1"/>
          <p:nvPr/>
        </p:nvSpPr>
        <p:spPr>
          <a:xfrm>
            <a:off x="3870541" y="4380810"/>
            <a:ext cx="7645067" cy="1323439"/>
          </a:xfrm>
          <a:custGeom>
            <a:avLst/>
            <a:gdLst>
              <a:gd name="connsiteX0" fmla="*/ 0 w 7645067"/>
              <a:gd name="connsiteY0" fmla="*/ 0 h 1323439"/>
              <a:gd name="connsiteX1" fmla="*/ 511631 w 7645067"/>
              <a:gd name="connsiteY1" fmla="*/ 0 h 1323439"/>
              <a:gd name="connsiteX2" fmla="*/ 870361 w 7645067"/>
              <a:gd name="connsiteY2" fmla="*/ 0 h 1323439"/>
              <a:gd name="connsiteX3" fmla="*/ 1611345 w 7645067"/>
              <a:gd name="connsiteY3" fmla="*/ 0 h 1323439"/>
              <a:gd name="connsiteX4" fmla="*/ 2122976 w 7645067"/>
              <a:gd name="connsiteY4" fmla="*/ 0 h 1323439"/>
              <a:gd name="connsiteX5" fmla="*/ 2634608 w 7645067"/>
              <a:gd name="connsiteY5" fmla="*/ 0 h 1323439"/>
              <a:gd name="connsiteX6" fmla="*/ 3375591 w 7645067"/>
              <a:gd name="connsiteY6" fmla="*/ 0 h 1323439"/>
              <a:gd name="connsiteX7" fmla="*/ 3810772 w 7645067"/>
              <a:gd name="connsiteY7" fmla="*/ 0 h 1323439"/>
              <a:gd name="connsiteX8" fmla="*/ 4551755 w 7645067"/>
              <a:gd name="connsiteY8" fmla="*/ 0 h 1323439"/>
              <a:gd name="connsiteX9" fmla="*/ 5292739 w 7645067"/>
              <a:gd name="connsiteY9" fmla="*/ 0 h 1323439"/>
              <a:gd name="connsiteX10" fmla="*/ 5880821 w 7645067"/>
              <a:gd name="connsiteY10" fmla="*/ 0 h 1323439"/>
              <a:gd name="connsiteX11" fmla="*/ 6621804 w 7645067"/>
              <a:gd name="connsiteY11" fmla="*/ 0 h 1323439"/>
              <a:gd name="connsiteX12" fmla="*/ 7133436 w 7645067"/>
              <a:gd name="connsiteY12" fmla="*/ 0 h 1323439"/>
              <a:gd name="connsiteX13" fmla="*/ 7645067 w 7645067"/>
              <a:gd name="connsiteY13" fmla="*/ 0 h 1323439"/>
              <a:gd name="connsiteX14" fmla="*/ 7645067 w 7645067"/>
              <a:gd name="connsiteY14" fmla="*/ 454381 h 1323439"/>
              <a:gd name="connsiteX15" fmla="*/ 7645067 w 7645067"/>
              <a:gd name="connsiteY15" fmla="*/ 895527 h 1323439"/>
              <a:gd name="connsiteX16" fmla="*/ 7645067 w 7645067"/>
              <a:gd name="connsiteY16" fmla="*/ 1323439 h 1323439"/>
              <a:gd name="connsiteX17" fmla="*/ 6980534 w 7645067"/>
              <a:gd name="connsiteY17" fmla="*/ 1323439 h 1323439"/>
              <a:gd name="connsiteX18" fmla="*/ 6392452 w 7645067"/>
              <a:gd name="connsiteY18" fmla="*/ 1323439 h 1323439"/>
              <a:gd name="connsiteX19" fmla="*/ 6033722 w 7645067"/>
              <a:gd name="connsiteY19" fmla="*/ 1323439 h 1323439"/>
              <a:gd name="connsiteX20" fmla="*/ 5598541 w 7645067"/>
              <a:gd name="connsiteY20" fmla="*/ 1323439 h 1323439"/>
              <a:gd name="connsiteX21" fmla="*/ 4857558 w 7645067"/>
              <a:gd name="connsiteY21" fmla="*/ 1323439 h 1323439"/>
              <a:gd name="connsiteX22" fmla="*/ 4269476 w 7645067"/>
              <a:gd name="connsiteY22" fmla="*/ 1323439 h 1323439"/>
              <a:gd name="connsiteX23" fmla="*/ 3834295 w 7645067"/>
              <a:gd name="connsiteY23" fmla="*/ 1323439 h 1323439"/>
              <a:gd name="connsiteX24" fmla="*/ 3246213 w 7645067"/>
              <a:gd name="connsiteY24" fmla="*/ 1323439 h 1323439"/>
              <a:gd name="connsiteX25" fmla="*/ 2887483 w 7645067"/>
              <a:gd name="connsiteY25" fmla="*/ 1323439 h 1323439"/>
              <a:gd name="connsiteX26" fmla="*/ 2528753 w 7645067"/>
              <a:gd name="connsiteY26" fmla="*/ 1323439 h 1323439"/>
              <a:gd name="connsiteX27" fmla="*/ 1940671 w 7645067"/>
              <a:gd name="connsiteY27" fmla="*/ 1323439 h 1323439"/>
              <a:gd name="connsiteX28" fmla="*/ 1505490 w 7645067"/>
              <a:gd name="connsiteY28" fmla="*/ 1323439 h 1323439"/>
              <a:gd name="connsiteX29" fmla="*/ 840957 w 7645067"/>
              <a:gd name="connsiteY29" fmla="*/ 1323439 h 1323439"/>
              <a:gd name="connsiteX30" fmla="*/ 0 w 7645067"/>
              <a:gd name="connsiteY30" fmla="*/ 1323439 h 1323439"/>
              <a:gd name="connsiteX31" fmla="*/ 0 w 7645067"/>
              <a:gd name="connsiteY31" fmla="*/ 869058 h 1323439"/>
              <a:gd name="connsiteX32" fmla="*/ 0 w 7645067"/>
              <a:gd name="connsiteY32" fmla="*/ 414678 h 1323439"/>
              <a:gd name="connsiteX33" fmla="*/ 0 w 7645067"/>
              <a:gd name="connsiteY33" fmla="*/ 0 h 1323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7645067" h="1323439" extrusionOk="0">
                <a:moveTo>
                  <a:pt x="0" y="0"/>
                </a:moveTo>
                <a:cubicBezTo>
                  <a:pt x="128323" y="-30916"/>
                  <a:pt x="353595" y="27617"/>
                  <a:pt x="511631" y="0"/>
                </a:cubicBezTo>
                <a:cubicBezTo>
                  <a:pt x="669667" y="-27617"/>
                  <a:pt x="720499" y="7668"/>
                  <a:pt x="870361" y="0"/>
                </a:cubicBezTo>
                <a:cubicBezTo>
                  <a:pt x="1020223" y="-7668"/>
                  <a:pt x="1446916" y="68127"/>
                  <a:pt x="1611345" y="0"/>
                </a:cubicBezTo>
                <a:cubicBezTo>
                  <a:pt x="1775774" y="-68127"/>
                  <a:pt x="1955386" y="6958"/>
                  <a:pt x="2122976" y="0"/>
                </a:cubicBezTo>
                <a:cubicBezTo>
                  <a:pt x="2290566" y="-6958"/>
                  <a:pt x="2429860" y="4164"/>
                  <a:pt x="2634608" y="0"/>
                </a:cubicBezTo>
                <a:cubicBezTo>
                  <a:pt x="2839356" y="-4164"/>
                  <a:pt x="3192349" y="20276"/>
                  <a:pt x="3375591" y="0"/>
                </a:cubicBezTo>
                <a:cubicBezTo>
                  <a:pt x="3558833" y="-20276"/>
                  <a:pt x="3716431" y="16489"/>
                  <a:pt x="3810772" y="0"/>
                </a:cubicBezTo>
                <a:cubicBezTo>
                  <a:pt x="3905113" y="-16489"/>
                  <a:pt x="4284108" y="21606"/>
                  <a:pt x="4551755" y="0"/>
                </a:cubicBezTo>
                <a:cubicBezTo>
                  <a:pt x="4819402" y="-21606"/>
                  <a:pt x="5141177" y="25710"/>
                  <a:pt x="5292739" y="0"/>
                </a:cubicBezTo>
                <a:cubicBezTo>
                  <a:pt x="5444301" y="-25710"/>
                  <a:pt x="5600155" y="63210"/>
                  <a:pt x="5880821" y="0"/>
                </a:cubicBezTo>
                <a:cubicBezTo>
                  <a:pt x="6161487" y="-63210"/>
                  <a:pt x="6434583" y="31227"/>
                  <a:pt x="6621804" y="0"/>
                </a:cubicBezTo>
                <a:cubicBezTo>
                  <a:pt x="6809025" y="-31227"/>
                  <a:pt x="7014354" y="5747"/>
                  <a:pt x="7133436" y="0"/>
                </a:cubicBezTo>
                <a:cubicBezTo>
                  <a:pt x="7252518" y="-5747"/>
                  <a:pt x="7415473" y="9184"/>
                  <a:pt x="7645067" y="0"/>
                </a:cubicBezTo>
                <a:cubicBezTo>
                  <a:pt x="7661876" y="93106"/>
                  <a:pt x="7595185" y="288803"/>
                  <a:pt x="7645067" y="454381"/>
                </a:cubicBezTo>
                <a:cubicBezTo>
                  <a:pt x="7694949" y="619959"/>
                  <a:pt x="7621192" y="788851"/>
                  <a:pt x="7645067" y="895527"/>
                </a:cubicBezTo>
                <a:cubicBezTo>
                  <a:pt x="7668942" y="1002203"/>
                  <a:pt x="7630625" y="1174550"/>
                  <a:pt x="7645067" y="1323439"/>
                </a:cubicBezTo>
                <a:cubicBezTo>
                  <a:pt x="7371261" y="1356128"/>
                  <a:pt x="7170657" y="1296467"/>
                  <a:pt x="6980534" y="1323439"/>
                </a:cubicBezTo>
                <a:cubicBezTo>
                  <a:pt x="6790411" y="1350411"/>
                  <a:pt x="6554639" y="1323294"/>
                  <a:pt x="6392452" y="1323439"/>
                </a:cubicBezTo>
                <a:cubicBezTo>
                  <a:pt x="6230265" y="1323584"/>
                  <a:pt x="6162831" y="1300193"/>
                  <a:pt x="6033722" y="1323439"/>
                </a:cubicBezTo>
                <a:cubicBezTo>
                  <a:pt x="5904613" y="1346685"/>
                  <a:pt x="5748662" y="1296611"/>
                  <a:pt x="5598541" y="1323439"/>
                </a:cubicBezTo>
                <a:cubicBezTo>
                  <a:pt x="5448420" y="1350267"/>
                  <a:pt x="5156729" y="1239568"/>
                  <a:pt x="4857558" y="1323439"/>
                </a:cubicBezTo>
                <a:cubicBezTo>
                  <a:pt x="4558387" y="1407310"/>
                  <a:pt x="4512821" y="1272412"/>
                  <a:pt x="4269476" y="1323439"/>
                </a:cubicBezTo>
                <a:cubicBezTo>
                  <a:pt x="4026131" y="1374466"/>
                  <a:pt x="3974393" y="1278431"/>
                  <a:pt x="3834295" y="1323439"/>
                </a:cubicBezTo>
                <a:cubicBezTo>
                  <a:pt x="3694197" y="1368447"/>
                  <a:pt x="3516480" y="1262498"/>
                  <a:pt x="3246213" y="1323439"/>
                </a:cubicBezTo>
                <a:cubicBezTo>
                  <a:pt x="2975946" y="1384380"/>
                  <a:pt x="3050181" y="1310675"/>
                  <a:pt x="2887483" y="1323439"/>
                </a:cubicBezTo>
                <a:cubicBezTo>
                  <a:pt x="2724785" y="1336203"/>
                  <a:pt x="2638889" y="1308735"/>
                  <a:pt x="2528753" y="1323439"/>
                </a:cubicBezTo>
                <a:cubicBezTo>
                  <a:pt x="2418617" y="1338143"/>
                  <a:pt x="2076315" y="1254937"/>
                  <a:pt x="1940671" y="1323439"/>
                </a:cubicBezTo>
                <a:cubicBezTo>
                  <a:pt x="1805027" y="1391941"/>
                  <a:pt x="1644890" y="1293862"/>
                  <a:pt x="1505490" y="1323439"/>
                </a:cubicBezTo>
                <a:cubicBezTo>
                  <a:pt x="1366090" y="1353016"/>
                  <a:pt x="1157162" y="1263100"/>
                  <a:pt x="840957" y="1323439"/>
                </a:cubicBezTo>
                <a:cubicBezTo>
                  <a:pt x="524752" y="1383778"/>
                  <a:pt x="172302" y="1237922"/>
                  <a:pt x="0" y="1323439"/>
                </a:cubicBezTo>
                <a:cubicBezTo>
                  <a:pt x="-22462" y="1197749"/>
                  <a:pt x="45797" y="1015528"/>
                  <a:pt x="0" y="869058"/>
                </a:cubicBezTo>
                <a:cubicBezTo>
                  <a:pt x="-45797" y="722588"/>
                  <a:pt x="18294" y="617670"/>
                  <a:pt x="0" y="414678"/>
                </a:cubicBezTo>
                <a:cubicBezTo>
                  <a:pt x="-18294" y="211686"/>
                  <a:pt x="32439" y="83264"/>
                  <a:pt x="0" y="0"/>
                </a:cubicBezTo>
                <a:close/>
              </a:path>
            </a:pathLst>
          </a:custGeom>
          <a:noFill/>
          <a:ln w="22225">
            <a:gradFill>
              <a:gsLst>
                <a:gs pos="0">
                  <a:srgbClr val="C00000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just"/>
            <a:r>
              <a:rPr lang="it-IT" sz="2000" dirty="0"/>
              <a:t>Nella Centrale, i case manager recepiscono l’istanza e, </a:t>
            </a:r>
            <a:r>
              <a:rPr lang="it-IT" sz="2000" b="1" u="sng" dirty="0"/>
              <a:t>previa valutazione multidimensionale</a:t>
            </a:r>
            <a:r>
              <a:rPr lang="it-IT" sz="2000" dirty="0"/>
              <a:t>, garantiscono al paziente una dimissione appropriata sotto il profilo clinico, riabilitativo e socio-assistenziale</a:t>
            </a:r>
          </a:p>
        </p:txBody>
      </p:sp>
      <p:cxnSp>
        <p:nvCxnSpPr>
          <p:cNvPr id="15" name="Connettore 2 14">
            <a:extLst>
              <a:ext uri="{FF2B5EF4-FFF2-40B4-BE49-F238E27FC236}">
                <a16:creationId xmlns:a16="http://schemas.microsoft.com/office/drawing/2014/main" id="{F3E6E902-98D9-9518-4AA9-5FEBB95F4C2F}"/>
              </a:ext>
            </a:extLst>
          </p:cNvPr>
          <p:cNvCxnSpPr>
            <a:cxnSpLocks/>
          </p:cNvCxnSpPr>
          <p:nvPr/>
        </p:nvCxnSpPr>
        <p:spPr>
          <a:xfrm>
            <a:off x="8538341" y="986220"/>
            <a:ext cx="0" cy="406240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9BE15828-FB75-A685-EAAE-DDAC544CC710}"/>
              </a:ext>
            </a:extLst>
          </p:cNvPr>
          <p:cNvSpPr txBox="1"/>
          <p:nvPr/>
        </p:nvSpPr>
        <p:spPr>
          <a:xfrm>
            <a:off x="5575465" y="175998"/>
            <a:ext cx="6662057" cy="8102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2400" b="1" dirty="0">
                <a:solidFill>
                  <a:srgbClr val="C00000"/>
                </a:solidFill>
              </a:rPr>
              <a:t>Centrale </a:t>
            </a:r>
            <a:r>
              <a:rPr lang="it-IT" sz="2400" b="1" i="1" dirty="0">
                <a:solidFill>
                  <a:srgbClr val="C00000"/>
                </a:solidFill>
              </a:rPr>
              <a:t>Operativa Regionale </a:t>
            </a:r>
          </a:p>
          <a:p>
            <a:pPr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b="1" i="1" dirty="0">
                <a:solidFill>
                  <a:srgbClr val="C00000"/>
                </a:solidFill>
              </a:rPr>
              <a:t>(attualmente </a:t>
            </a:r>
            <a:r>
              <a:rPr lang="it-IT" b="1" i="1" dirty="0">
                <a:solidFill>
                  <a:srgbClr val="C00000"/>
                </a:solidFill>
                <a:highlight>
                  <a:srgbClr val="FFFF00"/>
                </a:highlight>
              </a:rPr>
              <a:t>Centrale delle Dimissioni</a:t>
            </a:r>
            <a:r>
              <a:rPr lang="it-IT" b="1" i="1" dirty="0">
                <a:solidFill>
                  <a:srgbClr val="C00000"/>
                </a:solidFill>
              </a:rPr>
              <a:t>)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65BE4B26-4378-0A3C-18A4-DA50208DA14C}"/>
              </a:ext>
            </a:extLst>
          </p:cNvPr>
          <p:cNvSpPr txBox="1"/>
          <p:nvPr/>
        </p:nvSpPr>
        <p:spPr>
          <a:xfrm>
            <a:off x="134108" y="3654163"/>
            <a:ext cx="3167338" cy="830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400" dirty="0"/>
              <a:t>GESTIONE DELLE DIMISSIONI PROTETTE</a:t>
            </a:r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5CF86D5F-387F-1899-2959-596EAB7A47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212" y="1728669"/>
            <a:ext cx="2009310" cy="137975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0" name="Picture 5">
            <a:extLst>
              <a:ext uri="{FF2B5EF4-FFF2-40B4-BE49-F238E27FC236}">
                <a16:creationId xmlns:a16="http://schemas.microsoft.com/office/drawing/2014/main" id="{97904824-8529-AF24-DC73-372A5F4CF4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770541" flipH="1">
            <a:off x="3097279" y="4949753"/>
            <a:ext cx="598762" cy="11272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F67E6879-C3A5-9C68-72D4-F5EBD69FCF2C}"/>
              </a:ext>
            </a:extLst>
          </p:cNvPr>
          <p:cNvSpPr txBox="1"/>
          <p:nvPr/>
        </p:nvSpPr>
        <p:spPr>
          <a:xfrm>
            <a:off x="359212" y="5397512"/>
            <a:ext cx="27171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b="1" dirty="0">
                <a:solidFill>
                  <a:srgbClr val="7030A0"/>
                </a:solidFill>
              </a:rPr>
              <a:t>… anche valutazione dello del patrimonio venoso?</a:t>
            </a:r>
          </a:p>
        </p:txBody>
      </p:sp>
      <p:sp>
        <p:nvSpPr>
          <p:cNvPr id="14" name="Parentesi graffa aperta 13">
            <a:extLst>
              <a:ext uri="{FF2B5EF4-FFF2-40B4-BE49-F238E27FC236}">
                <a16:creationId xmlns:a16="http://schemas.microsoft.com/office/drawing/2014/main" id="{84876DDC-6616-67BD-3EE7-0ECD22C6BAFD}"/>
              </a:ext>
            </a:extLst>
          </p:cNvPr>
          <p:cNvSpPr/>
          <p:nvPr/>
        </p:nvSpPr>
        <p:spPr>
          <a:xfrm>
            <a:off x="3411502" y="2993073"/>
            <a:ext cx="348982" cy="2355541"/>
          </a:xfrm>
          <a:prstGeom prst="leftBrac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CD4BE569-D13B-E50C-B67D-C65F6B863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gianvito corona</a:t>
            </a:r>
          </a:p>
        </p:txBody>
      </p:sp>
    </p:spTree>
    <p:extLst>
      <p:ext uri="{BB962C8B-B14F-4D97-AF65-F5344CB8AC3E}">
        <p14:creationId xmlns:p14="http://schemas.microsoft.com/office/powerpoint/2010/main" val="22455619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tangolo 5">
            <a:extLst>
              <a:ext uri="{FF2B5EF4-FFF2-40B4-BE49-F238E27FC236}">
                <a16:creationId xmlns:a16="http://schemas.microsoft.com/office/drawing/2014/main" id="{061EF35A-A660-8DEF-5DEB-865B207E7AFA}"/>
              </a:ext>
            </a:extLst>
          </p:cNvPr>
          <p:cNvSpPr/>
          <p:nvPr/>
        </p:nvSpPr>
        <p:spPr>
          <a:xfrm>
            <a:off x="4049163" y="3361469"/>
            <a:ext cx="2195302" cy="6303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3B101C71-55EF-CF30-0025-267AB19FBA28}"/>
              </a:ext>
            </a:extLst>
          </p:cNvPr>
          <p:cNvSpPr/>
          <p:nvPr/>
        </p:nvSpPr>
        <p:spPr>
          <a:xfrm>
            <a:off x="4119937" y="3181350"/>
            <a:ext cx="2195302" cy="6303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aphicFrame>
        <p:nvGraphicFramePr>
          <p:cNvPr id="3" name="Tabella 2">
            <a:extLst>
              <a:ext uri="{FF2B5EF4-FFF2-40B4-BE49-F238E27FC236}">
                <a16:creationId xmlns:a16="http://schemas.microsoft.com/office/drawing/2014/main" id="{9014D473-B0CC-5CF4-F78F-A2CF149C431E}"/>
              </a:ext>
            </a:extLst>
          </p:cNvPr>
          <p:cNvGraphicFramePr>
            <a:graphicFrameLocks noGrp="1"/>
          </p:cNvGraphicFramePr>
          <p:nvPr/>
        </p:nvGraphicFramePr>
        <p:xfrm>
          <a:off x="7550943" y="3101596"/>
          <a:ext cx="4641056" cy="1050987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475692">
                  <a:extLst>
                    <a:ext uri="{9D8B030D-6E8A-4147-A177-3AD203B41FA5}">
                      <a16:colId xmlns:a16="http://schemas.microsoft.com/office/drawing/2014/main" val="2948765883"/>
                    </a:ext>
                  </a:extLst>
                </a:gridCol>
                <a:gridCol w="1761559">
                  <a:extLst>
                    <a:ext uri="{9D8B030D-6E8A-4147-A177-3AD203B41FA5}">
                      <a16:colId xmlns:a16="http://schemas.microsoft.com/office/drawing/2014/main" val="1507351783"/>
                    </a:ext>
                  </a:extLst>
                </a:gridCol>
                <a:gridCol w="1403805">
                  <a:extLst>
                    <a:ext uri="{9D8B030D-6E8A-4147-A177-3AD203B41FA5}">
                      <a16:colId xmlns:a16="http://schemas.microsoft.com/office/drawing/2014/main" val="942377219"/>
                    </a:ext>
                  </a:extLst>
                </a:gridCol>
              </a:tblGrid>
              <a:tr h="796987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u="none" strike="noStrike" dirty="0">
                          <a:effectLst/>
                        </a:rPr>
                        <a:t>cure domiciliari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u="none" strike="noStrike" dirty="0">
                          <a:effectLst/>
                        </a:rPr>
                        <a:t>Totale dimissioni protette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u="none" strike="noStrike" dirty="0">
                          <a:solidFill>
                            <a:srgbClr val="990000"/>
                          </a:solidFill>
                          <a:effectLst/>
                        </a:rPr>
                        <a:t>%  pazienti dimessi in cure domiciliari</a:t>
                      </a:r>
                      <a:endParaRPr lang="it-IT" sz="1400" b="1" i="0" u="none" strike="noStrike" dirty="0">
                        <a:solidFill>
                          <a:srgbClr val="99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7120822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u="none" strike="noStrike">
                          <a:effectLst/>
                        </a:rPr>
                        <a:t>733</a:t>
                      </a:r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u="none" strike="noStrike">
                          <a:effectLst/>
                        </a:rPr>
                        <a:t>1703</a:t>
                      </a:r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u="none" strike="noStrike" dirty="0">
                          <a:solidFill>
                            <a:srgbClr val="990000"/>
                          </a:solidFill>
                          <a:effectLst/>
                        </a:rPr>
                        <a:t>43%</a:t>
                      </a:r>
                      <a:endParaRPr lang="it-IT" sz="1600" b="1" i="0" u="none" strike="noStrike" dirty="0">
                        <a:solidFill>
                          <a:srgbClr val="99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3329217"/>
                  </a:ext>
                </a:extLst>
              </a:tr>
            </a:tbl>
          </a:graphicData>
        </a:graphic>
      </p:graphicFrame>
      <p:graphicFrame>
        <p:nvGraphicFramePr>
          <p:cNvPr id="5" name="Tabella 4">
            <a:extLst>
              <a:ext uri="{FF2B5EF4-FFF2-40B4-BE49-F238E27FC236}">
                <a16:creationId xmlns:a16="http://schemas.microsoft.com/office/drawing/2014/main" id="{E2184B6C-7B6C-C1BA-6E39-00785401F235}"/>
              </a:ext>
            </a:extLst>
          </p:cNvPr>
          <p:cNvGraphicFramePr>
            <a:graphicFrameLocks noGrp="1"/>
          </p:cNvGraphicFramePr>
          <p:nvPr/>
        </p:nvGraphicFramePr>
        <p:xfrm>
          <a:off x="347565" y="1572006"/>
          <a:ext cx="7126014" cy="412884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933920">
                  <a:extLst>
                    <a:ext uri="{9D8B030D-6E8A-4147-A177-3AD203B41FA5}">
                      <a16:colId xmlns:a16="http://schemas.microsoft.com/office/drawing/2014/main" val="419246143"/>
                    </a:ext>
                  </a:extLst>
                </a:gridCol>
                <a:gridCol w="3192094">
                  <a:extLst>
                    <a:ext uri="{9D8B030D-6E8A-4147-A177-3AD203B41FA5}">
                      <a16:colId xmlns:a16="http://schemas.microsoft.com/office/drawing/2014/main" val="2425751107"/>
                    </a:ext>
                  </a:extLst>
                </a:gridCol>
              </a:tblGrid>
              <a:tr h="373219">
                <a:tc>
                  <a:txBody>
                    <a:bodyPr/>
                    <a:lstStyle/>
                    <a:p>
                      <a:pPr algn="ctr" fontAlgn="b"/>
                      <a:r>
                        <a:rPr lang="it-IT" sz="2000" u="none" strike="noStrike" dirty="0">
                          <a:effectLst/>
                        </a:rPr>
                        <a:t>DESTINAZIONE</a:t>
                      </a:r>
                      <a:endParaRPr lang="it-IT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800" u="none" strike="noStrike" dirty="0">
                          <a:effectLst/>
                        </a:rPr>
                        <a:t>NUMERO</a:t>
                      </a:r>
                      <a:endParaRPr lang="it-IT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7130442"/>
                  </a:ext>
                </a:extLst>
              </a:tr>
              <a:tr h="373219">
                <a:tc>
                  <a:txBody>
                    <a:bodyPr/>
                    <a:lstStyle/>
                    <a:p>
                      <a:pPr algn="l" fontAlgn="b"/>
                      <a:r>
                        <a:rPr lang="it-IT" sz="2400" b="1" u="none" strike="noStrike" dirty="0">
                          <a:solidFill>
                            <a:srgbClr val="990000"/>
                          </a:solidFill>
                          <a:effectLst/>
                        </a:rPr>
                        <a:t>Cure Domiciliari</a:t>
                      </a:r>
                      <a:endParaRPr lang="it-IT" sz="2400" b="1" i="0" u="none" strike="noStrike" dirty="0">
                        <a:solidFill>
                          <a:srgbClr val="99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2400" b="1" u="none" strike="noStrike" dirty="0">
                          <a:solidFill>
                            <a:srgbClr val="990000"/>
                          </a:solidFill>
                          <a:effectLst/>
                        </a:rPr>
                        <a:t>733</a:t>
                      </a:r>
                      <a:endParaRPr lang="it-IT" sz="2400" b="1" i="0" u="none" strike="noStrike" dirty="0">
                        <a:solidFill>
                          <a:srgbClr val="99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1725251"/>
                  </a:ext>
                </a:extLst>
              </a:tr>
              <a:tr h="373219">
                <a:tc>
                  <a:txBody>
                    <a:bodyPr/>
                    <a:lstStyle/>
                    <a:p>
                      <a:pPr algn="l" fontAlgn="b"/>
                      <a:r>
                        <a:rPr lang="it-IT" sz="2000" u="none" strike="noStrike" dirty="0">
                          <a:effectLst/>
                        </a:rPr>
                        <a:t>Hospice</a:t>
                      </a:r>
                      <a:endParaRPr lang="it-IT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2000" u="none" strike="noStrike">
                          <a:effectLst/>
                        </a:rPr>
                        <a:t>38</a:t>
                      </a:r>
                      <a:endParaRPr lang="it-IT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74504"/>
                  </a:ext>
                </a:extLst>
              </a:tr>
              <a:tr h="373219">
                <a:tc>
                  <a:txBody>
                    <a:bodyPr/>
                    <a:lstStyle/>
                    <a:p>
                      <a:pPr algn="l" fontAlgn="b"/>
                      <a:r>
                        <a:rPr lang="it-IT" sz="2000" u="none" strike="noStrike">
                          <a:effectLst/>
                        </a:rPr>
                        <a:t>Lungodegenza medica</a:t>
                      </a:r>
                      <a:endParaRPr lang="it-IT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2000" u="none" strike="noStrike">
                          <a:effectLst/>
                        </a:rPr>
                        <a:t>42</a:t>
                      </a:r>
                      <a:endParaRPr lang="it-IT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6741121"/>
                  </a:ext>
                </a:extLst>
              </a:tr>
              <a:tr h="373219">
                <a:tc>
                  <a:txBody>
                    <a:bodyPr/>
                    <a:lstStyle/>
                    <a:p>
                      <a:pPr algn="l" fontAlgn="b"/>
                      <a:r>
                        <a:rPr lang="it-IT" sz="2000" u="none" strike="noStrike">
                          <a:effectLst/>
                        </a:rPr>
                        <a:t>Nucleo Alzheimer</a:t>
                      </a:r>
                      <a:endParaRPr lang="it-IT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2000" u="none" strike="noStrike">
                          <a:effectLst/>
                        </a:rPr>
                        <a:t>18</a:t>
                      </a:r>
                      <a:endParaRPr lang="it-IT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690389"/>
                  </a:ext>
                </a:extLst>
              </a:tr>
              <a:tr h="373219">
                <a:tc>
                  <a:txBody>
                    <a:bodyPr/>
                    <a:lstStyle/>
                    <a:p>
                      <a:pPr algn="l" fontAlgn="b"/>
                      <a:r>
                        <a:rPr lang="it-IT" sz="2000" u="none" strike="noStrike">
                          <a:effectLst/>
                        </a:rPr>
                        <a:t>Nucleo Alzheimer Residenziale</a:t>
                      </a:r>
                      <a:endParaRPr lang="it-IT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2000" u="none" strike="noStrike">
                          <a:effectLst/>
                        </a:rPr>
                        <a:t>2</a:t>
                      </a:r>
                      <a:endParaRPr lang="it-IT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2541998"/>
                  </a:ext>
                </a:extLst>
              </a:tr>
              <a:tr h="373219">
                <a:tc>
                  <a:txBody>
                    <a:bodyPr/>
                    <a:lstStyle/>
                    <a:p>
                      <a:pPr algn="l" fontAlgn="b"/>
                      <a:r>
                        <a:rPr lang="it-IT" sz="2000" u="none" strike="noStrike">
                          <a:effectLst/>
                        </a:rPr>
                        <a:t>Riabilitazione cod. 56</a:t>
                      </a:r>
                      <a:endParaRPr lang="it-IT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2000" u="none" strike="noStrike">
                          <a:effectLst/>
                        </a:rPr>
                        <a:t>477</a:t>
                      </a:r>
                      <a:endParaRPr lang="it-IT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2549590"/>
                  </a:ext>
                </a:extLst>
              </a:tr>
              <a:tr h="373219">
                <a:tc>
                  <a:txBody>
                    <a:bodyPr/>
                    <a:lstStyle/>
                    <a:p>
                      <a:pPr algn="l" fontAlgn="b"/>
                      <a:r>
                        <a:rPr lang="it-IT" sz="2000" u="none" strike="noStrike">
                          <a:effectLst/>
                        </a:rPr>
                        <a:t>Riabilitazione cod. 60</a:t>
                      </a:r>
                      <a:endParaRPr lang="it-IT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2000" u="none" strike="noStrike">
                          <a:effectLst/>
                        </a:rPr>
                        <a:t>149</a:t>
                      </a:r>
                      <a:endParaRPr lang="it-IT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1810128"/>
                  </a:ext>
                </a:extLst>
              </a:tr>
              <a:tr h="373219">
                <a:tc>
                  <a:txBody>
                    <a:bodyPr/>
                    <a:lstStyle/>
                    <a:p>
                      <a:pPr algn="l" fontAlgn="b"/>
                      <a:r>
                        <a:rPr lang="it-IT" sz="2000" u="none" strike="noStrike">
                          <a:effectLst/>
                        </a:rPr>
                        <a:t>RSA</a:t>
                      </a:r>
                      <a:endParaRPr lang="it-IT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2000" u="none" strike="noStrike">
                          <a:effectLst/>
                        </a:rPr>
                        <a:t>199</a:t>
                      </a:r>
                      <a:endParaRPr lang="it-IT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0026219"/>
                  </a:ext>
                </a:extLst>
              </a:tr>
              <a:tr h="373219">
                <a:tc>
                  <a:txBody>
                    <a:bodyPr/>
                    <a:lstStyle/>
                    <a:p>
                      <a:pPr algn="l" fontAlgn="b"/>
                      <a:r>
                        <a:rPr lang="it-IT" sz="2000" u="none" strike="noStrike">
                          <a:effectLst/>
                        </a:rPr>
                        <a:t>RSA Demenza Non Alzheimer</a:t>
                      </a:r>
                      <a:endParaRPr lang="it-IT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2000" u="none" strike="noStrike">
                          <a:effectLst/>
                        </a:rPr>
                        <a:t>45</a:t>
                      </a:r>
                      <a:endParaRPr lang="it-IT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2446751"/>
                  </a:ext>
                </a:extLst>
              </a:tr>
              <a:tr h="394587">
                <a:tc>
                  <a:txBody>
                    <a:bodyPr/>
                    <a:lstStyle/>
                    <a:p>
                      <a:pPr algn="l" fontAlgn="b"/>
                      <a:r>
                        <a:rPr lang="it-IT" sz="2000" u="none" strike="noStrike">
                          <a:effectLst/>
                        </a:rPr>
                        <a:t>Totale complessivo</a:t>
                      </a:r>
                      <a:endParaRPr lang="it-IT" sz="2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2000" u="none" strike="noStrike" dirty="0">
                          <a:effectLst/>
                        </a:rPr>
                        <a:t>1703</a:t>
                      </a:r>
                      <a:endParaRPr lang="it-IT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3128638"/>
                  </a:ext>
                </a:extLst>
              </a:tr>
            </a:tbl>
          </a:graphicData>
        </a:graphic>
      </p:graphicFrame>
      <p:sp>
        <p:nvSpPr>
          <p:cNvPr id="7" name="CasellaDiTesto 6">
            <a:extLst>
              <a:ext uri="{FF2B5EF4-FFF2-40B4-BE49-F238E27FC236}">
                <a16:creationId xmlns:a16="http://schemas.microsoft.com/office/drawing/2014/main" id="{33CDEA32-3ADA-F845-2107-5F1657516087}"/>
              </a:ext>
            </a:extLst>
          </p:cNvPr>
          <p:cNvSpPr txBox="1"/>
          <p:nvPr/>
        </p:nvSpPr>
        <p:spPr>
          <a:xfrm>
            <a:off x="5575465" y="175998"/>
            <a:ext cx="6662057" cy="8102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2400" b="1" dirty="0">
                <a:solidFill>
                  <a:srgbClr val="C00000"/>
                </a:solidFill>
              </a:rPr>
              <a:t>Centrale </a:t>
            </a:r>
            <a:r>
              <a:rPr lang="it-IT" sz="2400" b="1" i="1" dirty="0">
                <a:solidFill>
                  <a:srgbClr val="C00000"/>
                </a:solidFill>
              </a:rPr>
              <a:t>Operativa Regionale </a:t>
            </a:r>
          </a:p>
          <a:p>
            <a:pPr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b="1" i="1" dirty="0">
                <a:solidFill>
                  <a:srgbClr val="C00000"/>
                </a:solidFill>
              </a:rPr>
              <a:t>(attualmente </a:t>
            </a:r>
            <a:r>
              <a:rPr lang="it-IT" b="1" i="1" dirty="0">
                <a:solidFill>
                  <a:srgbClr val="C00000"/>
                </a:solidFill>
                <a:highlight>
                  <a:srgbClr val="FFFF00"/>
                </a:highlight>
              </a:rPr>
              <a:t>Centrale delle Dimissioni</a:t>
            </a:r>
            <a:r>
              <a:rPr lang="it-IT" b="1" i="1" dirty="0">
                <a:solidFill>
                  <a:srgbClr val="C00000"/>
                </a:solidFill>
              </a:rPr>
              <a:t>)</a:t>
            </a:r>
          </a:p>
        </p:txBody>
      </p:sp>
      <p:sp>
        <p:nvSpPr>
          <p:cNvPr id="9" name="Segnaposto piè di pagina 8">
            <a:extLst>
              <a:ext uri="{FF2B5EF4-FFF2-40B4-BE49-F238E27FC236}">
                <a16:creationId xmlns:a16="http://schemas.microsoft.com/office/drawing/2014/main" id="{6E482005-F25A-5F3D-5EEE-E1F26C0F0C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gianvito corona</a:t>
            </a:r>
          </a:p>
        </p:txBody>
      </p:sp>
    </p:spTree>
    <p:extLst>
      <p:ext uri="{BB962C8B-B14F-4D97-AF65-F5344CB8AC3E}">
        <p14:creationId xmlns:p14="http://schemas.microsoft.com/office/powerpoint/2010/main" val="33560330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083853-565E-6F91-8855-BF3F45F857A4}"/>
              </a:ext>
            </a:extLst>
          </p:cNvPr>
          <p:cNvSpPr txBox="1"/>
          <p:nvPr/>
        </p:nvSpPr>
        <p:spPr>
          <a:xfrm>
            <a:off x="1635138" y="2550566"/>
            <a:ext cx="8671585" cy="31350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it-IT" i="0" dirty="0">
                <a:effectLst/>
                <a:latin typeface="Georgia" panose="02040502050405020303" pitchFamily="18" charset="0"/>
              </a:rPr>
              <a:t>È da questa esigenza che vengono concepite: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i="1" dirty="0">
                <a:effectLst/>
                <a:latin typeface="Georgia" panose="02040502050405020303" pitchFamily="18" charset="0"/>
              </a:rPr>
              <a:t>Case di Comunità, 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i="1" dirty="0">
                <a:effectLst/>
                <a:latin typeface="Georgia" panose="02040502050405020303" pitchFamily="18" charset="0"/>
              </a:rPr>
              <a:t>Ospedali di Comunità,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i="1" dirty="0">
                <a:effectLst/>
                <a:latin typeface="Georgia" panose="02040502050405020303" pitchFamily="18" charset="0"/>
              </a:rPr>
              <a:t>Centrali Operative Territoriali, </a:t>
            </a:r>
          </a:p>
          <a:p>
            <a:pPr algn="ctr">
              <a:lnSpc>
                <a:spcPct val="150000"/>
              </a:lnSpc>
            </a:pPr>
            <a:r>
              <a:rPr lang="it-IT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ma anche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3200" b="1" i="1" dirty="0">
                <a:solidFill>
                  <a:srgbClr val="C00000"/>
                </a:solidFill>
                <a:latin typeface="Georgia" panose="02040502050405020303" pitchFamily="18" charset="0"/>
              </a:rPr>
              <a:t>Strutture di prossimità dedicate</a:t>
            </a:r>
            <a:r>
              <a:rPr lang="it-IT" sz="2400" b="1" i="1" dirty="0">
                <a:solidFill>
                  <a:srgbClr val="C00000"/>
                </a:solidFill>
                <a:latin typeface="Georgia" panose="02040502050405020303" pitchFamily="18" charset="0"/>
              </a:rPr>
              <a:t>,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>
                <a:effectLst/>
                <a:latin typeface="Georgia" panose="02040502050405020303" pitchFamily="18" charset="0"/>
              </a:rPr>
              <a:t>Case di riposo debitamente allestite e predisposte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DF8CF627-7726-85D6-BFB2-58FF7AC26BBD}"/>
              </a:ext>
            </a:extLst>
          </p:cNvPr>
          <p:cNvSpPr txBox="1"/>
          <p:nvPr/>
        </p:nvSpPr>
        <p:spPr>
          <a:xfrm>
            <a:off x="2922103" y="982176"/>
            <a:ext cx="6097656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4800" b="1" i="0" dirty="0">
                <a:solidFill>
                  <a:srgbClr val="002060"/>
                </a:solidFill>
                <a:effectLst/>
                <a:latin typeface="Google Sans"/>
              </a:rPr>
              <a:t>sanità di prossimità </a:t>
            </a:r>
          </a:p>
          <a:p>
            <a:pPr algn="ctr"/>
            <a:r>
              <a:rPr lang="it-IT" sz="2800" b="0" i="0" dirty="0">
                <a:solidFill>
                  <a:srgbClr val="002060"/>
                </a:solidFill>
                <a:effectLst/>
                <a:latin typeface="Google Sans"/>
              </a:rPr>
              <a:t> </a:t>
            </a:r>
            <a:endParaRPr lang="it-IT" dirty="0">
              <a:solidFill>
                <a:srgbClr val="002060"/>
              </a:solidFill>
            </a:endParaRPr>
          </a:p>
        </p:txBody>
      </p:sp>
      <p:pic>
        <p:nvPicPr>
          <p:cNvPr id="3" name="Immagine 2" descr="Immagine che contiene testo, schermata, Carattere, Elementi grafici&#10;&#10;Descrizione generata automaticamente">
            <a:extLst>
              <a:ext uri="{FF2B5EF4-FFF2-40B4-BE49-F238E27FC236}">
                <a16:creationId xmlns:a16="http://schemas.microsoft.com/office/drawing/2014/main" id="{6DD9133E-C19A-1E63-38B6-29B22246A1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61864" y="2628636"/>
            <a:ext cx="2816079" cy="1908264"/>
          </a:xfrm>
          <a:prstGeom prst="rect">
            <a:avLst/>
          </a:prstGeom>
        </p:spPr>
      </p:pic>
      <p:sp>
        <p:nvSpPr>
          <p:cNvPr id="7" name="Segnaposto piè di pagina 6">
            <a:extLst>
              <a:ext uri="{FF2B5EF4-FFF2-40B4-BE49-F238E27FC236}">
                <a16:creationId xmlns:a16="http://schemas.microsoft.com/office/drawing/2014/main" id="{2369156B-3259-FB03-8EB2-C52C1F691F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gianvito corona</a:t>
            </a:r>
          </a:p>
        </p:txBody>
      </p:sp>
    </p:spTree>
    <p:extLst>
      <p:ext uri="{BB962C8B-B14F-4D97-AF65-F5344CB8AC3E}">
        <p14:creationId xmlns:p14="http://schemas.microsoft.com/office/powerpoint/2010/main" val="14066939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31F26F7D-BEAE-1FA5-A2B8-AC6677170D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4488" y="1876689"/>
            <a:ext cx="7717045" cy="481938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58D317E0-CC6C-D367-8403-E9266284E2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961" y="161931"/>
            <a:ext cx="6329857" cy="286232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5" name="Immagine 4" descr="Immagine che contiene testo, schermata, Carattere, Elementi grafici&#10;&#10;Descrizione generata automaticamente">
            <a:extLst>
              <a:ext uri="{FF2B5EF4-FFF2-40B4-BE49-F238E27FC236}">
                <a16:creationId xmlns:a16="http://schemas.microsoft.com/office/drawing/2014/main" id="{4E063186-2603-C0A5-F11D-61FBE10331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0259" y="3211096"/>
            <a:ext cx="2816079" cy="1908264"/>
          </a:xfrm>
          <a:prstGeom prst="rect">
            <a:avLst/>
          </a:prstGeom>
        </p:spPr>
      </p:pic>
      <p:sp>
        <p:nvSpPr>
          <p:cNvPr id="7" name="Segnaposto piè di pagina 6">
            <a:extLst>
              <a:ext uri="{FF2B5EF4-FFF2-40B4-BE49-F238E27FC236}">
                <a16:creationId xmlns:a16="http://schemas.microsoft.com/office/drawing/2014/main" id="{27327B03-4E41-1B96-1C96-815F36FFB7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gianvito corona</a:t>
            </a:r>
          </a:p>
        </p:txBody>
      </p:sp>
    </p:spTree>
    <p:extLst>
      <p:ext uri="{BB962C8B-B14F-4D97-AF65-F5344CB8AC3E}">
        <p14:creationId xmlns:p14="http://schemas.microsoft.com/office/powerpoint/2010/main" val="35435942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31F26F7D-BEAE-1FA5-A2B8-AC6677170D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6729" y="136525"/>
            <a:ext cx="3611671" cy="22555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58D317E0-CC6C-D367-8403-E9266284E2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8171" y="414303"/>
            <a:ext cx="3066803" cy="138678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graphicFrame>
        <p:nvGraphicFramePr>
          <p:cNvPr id="7" name="Tabella 6">
            <a:extLst>
              <a:ext uri="{FF2B5EF4-FFF2-40B4-BE49-F238E27FC236}">
                <a16:creationId xmlns:a16="http://schemas.microsoft.com/office/drawing/2014/main" id="{71E909ED-D4F4-0853-D7CE-4AF745C9C290}"/>
              </a:ext>
            </a:extLst>
          </p:cNvPr>
          <p:cNvGraphicFramePr>
            <a:graphicFrameLocks noGrp="1"/>
          </p:cNvGraphicFramePr>
          <p:nvPr/>
        </p:nvGraphicFramePr>
        <p:xfrm>
          <a:off x="734860" y="2499681"/>
          <a:ext cx="10722280" cy="41148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449948">
                  <a:extLst>
                    <a:ext uri="{9D8B030D-6E8A-4147-A177-3AD203B41FA5}">
                      <a16:colId xmlns:a16="http://schemas.microsoft.com/office/drawing/2014/main" val="1615328398"/>
                    </a:ext>
                  </a:extLst>
                </a:gridCol>
                <a:gridCol w="7272332">
                  <a:extLst>
                    <a:ext uri="{9D8B030D-6E8A-4147-A177-3AD203B41FA5}">
                      <a16:colId xmlns:a16="http://schemas.microsoft.com/office/drawing/2014/main" val="4043001733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just"/>
                      <a:r>
                        <a:rPr lang="it-IT" sz="2400" b="0" dirty="0">
                          <a:solidFill>
                            <a:srgbClr val="C00000"/>
                          </a:solidFill>
                        </a:rPr>
                        <a:t>Creazione di </a:t>
                      </a:r>
                      <a:r>
                        <a:rPr lang="it-IT" sz="2400" b="1" dirty="0">
                          <a:solidFill>
                            <a:srgbClr val="C00000"/>
                          </a:solidFill>
                        </a:rPr>
                        <a:t>un luogo fisico dedicato, </a:t>
                      </a:r>
                      <a:r>
                        <a:rPr lang="it-IT" sz="2400" b="0" dirty="0">
                          <a:solidFill>
                            <a:srgbClr val="C00000"/>
                          </a:solidFill>
                        </a:rPr>
                        <a:t>ubicato nel quartiere Bucaletto di Potenza all’estrema periferia della città e abitato da cittadini in case popolari o prefabbricati.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26548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sz="2400" dirty="0">
                          <a:solidFill>
                            <a:srgbClr val="7030A0"/>
                          </a:solidFill>
                        </a:rPr>
                        <a:t>Attori del processo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2400" dirty="0">
                          <a:solidFill>
                            <a:srgbClr val="7030A0"/>
                          </a:solidFill>
                        </a:rPr>
                        <a:t>Azienda Sanitaria, Caritas, Comune di Potenza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802856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sz="2400" dirty="0">
                          <a:solidFill>
                            <a:srgbClr val="002060"/>
                          </a:solidFill>
                        </a:rPr>
                        <a:t>Finanziamento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2400" dirty="0">
                          <a:solidFill>
                            <a:srgbClr val="002060"/>
                          </a:solidFill>
                        </a:rPr>
                        <a:t>Ministeriale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7108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sz="2400" dirty="0">
                          <a:solidFill>
                            <a:schemeClr val="tx1"/>
                          </a:solidFill>
                        </a:rPr>
                        <a:t>Tipo di attività prevista dal Progetto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2400" dirty="0">
                          <a:solidFill>
                            <a:schemeClr val="tx1"/>
                          </a:solidFill>
                        </a:rPr>
                        <a:t>Sanitaria e Socioassistenziale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10670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sz="2400" dirty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Peculiarità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2400" dirty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Uso delle </a:t>
                      </a:r>
                      <a:r>
                        <a:rPr lang="it-IT" sz="2400" b="1" dirty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telemedicina regionale </a:t>
                      </a:r>
                      <a:r>
                        <a:rPr lang="it-IT" sz="2400" dirty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e di </a:t>
                      </a:r>
                      <a:r>
                        <a:rPr lang="it-IT" sz="2400" b="1" dirty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sistema di valutazione multidimensionale certificata </a:t>
                      </a:r>
                      <a:r>
                        <a:rPr lang="it-IT" sz="2400" dirty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adottata dalle Regione Basilicata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3974680"/>
                  </a:ext>
                </a:extLst>
              </a:tr>
            </a:tbl>
          </a:graphicData>
        </a:graphic>
      </p:graphicFrame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9CF6D976-AF96-6030-AD4A-72482330F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gianvito corona</a:t>
            </a:r>
          </a:p>
        </p:txBody>
      </p:sp>
    </p:spTree>
    <p:extLst>
      <p:ext uri="{BB962C8B-B14F-4D97-AF65-F5344CB8AC3E}">
        <p14:creationId xmlns:p14="http://schemas.microsoft.com/office/powerpoint/2010/main" val="38486365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D7049F03-55D4-7AC5-4975-FD175E88EE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44" y="-105065"/>
            <a:ext cx="3338216" cy="208475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80DA7EBC-21CB-53DA-0245-BB47599931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0686" y="975360"/>
            <a:ext cx="7461314" cy="5298896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F477C3DD-3938-7328-3708-2E56875F82B1}"/>
              </a:ext>
            </a:extLst>
          </p:cNvPr>
          <p:cNvSpPr txBox="1"/>
          <p:nvPr/>
        </p:nvSpPr>
        <p:spPr>
          <a:xfrm>
            <a:off x="231648" y="2413337"/>
            <a:ext cx="41087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000" b="1" dirty="0">
                <a:solidFill>
                  <a:srgbClr val="002060"/>
                </a:solidFill>
              </a:rPr>
              <a:t>Telemedicina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000" b="1" dirty="0">
                <a:solidFill>
                  <a:srgbClr val="002060"/>
                </a:solidFill>
              </a:rPr>
              <a:t>Valutazione multidimensionale con InterRAI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B5BF16A8-012C-F5A0-EF67-211682420B2B}"/>
              </a:ext>
            </a:extLst>
          </p:cNvPr>
          <p:cNvSpPr txBox="1"/>
          <p:nvPr/>
        </p:nvSpPr>
        <p:spPr>
          <a:xfrm>
            <a:off x="85344" y="4601067"/>
            <a:ext cx="463315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Educazione alla corretta alimentazione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Monitoraggio dello stato di malnutrizione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b="1" dirty="0"/>
              <a:t>Gestione del patrimonio venoso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b="1" dirty="0"/>
              <a:t>…</a:t>
            </a:r>
          </a:p>
        </p:txBody>
      </p:sp>
      <p:sp>
        <p:nvSpPr>
          <p:cNvPr id="9" name="Freccia giù 8">
            <a:extLst>
              <a:ext uri="{FF2B5EF4-FFF2-40B4-BE49-F238E27FC236}">
                <a16:creationId xmlns:a16="http://schemas.microsoft.com/office/drawing/2014/main" id="{CB1E82DA-4DAC-75FB-03EF-85FE1784A61B}"/>
              </a:ext>
            </a:extLst>
          </p:cNvPr>
          <p:cNvSpPr/>
          <p:nvPr/>
        </p:nvSpPr>
        <p:spPr>
          <a:xfrm>
            <a:off x="2005584" y="3725934"/>
            <a:ext cx="426720" cy="649980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11" name="Connettore 2 10">
            <a:extLst>
              <a:ext uri="{FF2B5EF4-FFF2-40B4-BE49-F238E27FC236}">
                <a16:creationId xmlns:a16="http://schemas.microsoft.com/office/drawing/2014/main" id="{6F5607A3-30C3-9F28-B3FE-FA1234BBA8C1}"/>
              </a:ext>
            </a:extLst>
          </p:cNvPr>
          <p:cNvCxnSpPr>
            <a:cxnSpLocks/>
          </p:cNvCxnSpPr>
          <p:nvPr/>
        </p:nvCxnSpPr>
        <p:spPr>
          <a:xfrm flipH="1">
            <a:off x="6096000" y="2279904"/>
            <a:ext cx="4376928" cy="245136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4">
            <p14:nvContentPartPr>
              <p14:cNvPr id="13" name="Input penna 12">
                <a:extLst>
                  <a:ext uri="{FF2B5EF4-FFF2-40B4-BE49-F238E27FC236}">
                    <a16:creationId xmlns:a16="http://schemas.microsoft.com/office/drawing/2014/main" id="{23F1489B-6082-3BF7-818E-FE3BBA86CF1A}"/>
                  </a:ext>
                </a:extLst>
              </p14:cNvPr>
              <p14:cNvContentPartPr/>
              <p14:nvPr/>
            </p14:nvContentPartPr>
            <p14:xfrm>
              <a:off x="5349816" y="4942968"/>
              <a:ext cx="720360" cy="56880"/>
            </p14:xfrm>
          </p:contentPart>
        </mc:Choice>
        <mc:Fallback xmlns="">
          <p:pic>
            <p:nvPicPr>
              <p:cNvPr id="13" name="Input penna 12">
                <a:extLst>
                  <a:ext uri="{FF2B5EF4-FFF2-40B4-BE49-F238E27FC236}">
                    <a16:creationId xmlns:a16="http://schemas.microsoft.com/office/drawing/2014/main" id="{23F1489B-6082-3BF7-818E-FE3BBA86CF1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331816" y="4834968"/>
                <a:ext cx="756000" cy="272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6">
            <p14:nvContentPartPr>
              <p14:cNvPr id="14" name="Input penna 13">
                <a:extLst>
                  <a:ext uri="{FF2B5EF4-FFF2-40B4-BE49-F238E27FC236}">
                    <a16:creationId xmlns:a16="http://schemas.microsoft.com/office/drawing/2014/main" id="{A7C829CB-AA46-E326-A62C-C7B8CCCACCD0}"/>
                  </a:ext>
                </a:extLst>
              </p14:cNvPr>
              <p14:cNvContentPartPr/>
              <p14:nvPr/>
            </p14:nvContentPartPr>
            <p14:xfrm>
              <a:off x="5268816" y="4776288"/>
              <a:ext cx="103320" cy="212040"/>
            </p14:xfrm>
          </p:contentPart>
        </mc:Choice>
        <mc:Fallback xmlns="">
          <p:pic>
            <p:nvPicPr>
              <p:cNvPr id="14" name="Input penna 13">
                <a:extLst>
                  <a:ext uri="{FF2B5EF4-FFF2-40B4-BE49-F238E27FC236}">
                    <a16:creationId xmlns:a16="http://schemas.microsoft.com/office/drawing/2014/main" id="{A7C829CB-AA46-E326-A62C-C7B8CCCACCD0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251176" y="4668648"/>
                <a:ext cx="138960" cy="427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8">
            <p14:nvContentPartPr>
              <p14:cNvPr id="15" name="Input penna 14">
                <a:extLst>
                  <a:ext uri="{FF2B5EF4-FFF2-40B4-BE49-F238E27FC236}">
                    <a16:creationId xmlns:a16="http://schemas.microsoft.com/office/drawing/2014/main" id="{45997F30-10AC-917F-E5DC-DC3FE239D488}"/>
                  </a:ext>
                </a:extLst>
              </p14:cNvPr>
              <p14:cNvContentPartPr/>
              <p14:nvPr/>
            </p14:nvContentPartPr>
            <p14:xfrm>
              <a:off x="5263416" y="4790688"/>
              <a:ext cx="831600" cy="196560"/>
            </p14:xfrm>
          </p:contentPart>
        </mc:Choice>
        <mc:Fallback xmlns="">
          <p:pic>
            <p:nvPicPr>
              <p:cNvPr id="15" name="Input penna 14">
                <a:extLst>
                  <a:ext uri="{FF2B5EF4-FFF2-40B4-BE49-F238E27FC236}">
                    <a16:creationId xmlns:a16="http://schemas.microsoft.com/office/drawing/2014/main" id="{45997F30-10AC-917F-E5DC-DC3FE239D488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245416" y="4683048"/>
                <a:ext cx="867240" cy="412200"/>
              </a:xfrm>
              <a:prstGeom prst="rect">
                <a:avLst/>
              </a:prstGeom>
            </p:spPr>
          </p:pic>
        </mc:Fallback>
      </mc:AlternateContent>
      <p:pic>
        <p:nvPicPr>
          <p:cNvPr id="6" name="Immagine 5" descr="Immagine che contiene testo, schermata, Carattere, Elementi grafici&#10;&#10;Descrizione generata automaticamente">
            <a:extLst>
              <a:ext uri="{FF2B5EF4-FFF2-40B4-BE49-F238E27FC236}">
                <a16:creationId xmlns:a16="http://schemas.microsoft.com/office/drawing/2014/main" id="{30997E11-A9E7-6853-E48B-C337B2A619E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945666" y="204850"/>
            <a:ext cx="1441943" cy="977107"/>
          </a:xfrm>
          <a:prstGeom prst="rect">
            <a:avLst/>
          </a:prstGeom>
        </p:spPr>
      </p:pic>
      <p:sp>
        <p:nvSpPr>
          <p:cNvPr id="10" name="Segnaposto piè di pagina 9">
            <a:extLst>
              <a:ext uri="{FF2B5EF4-FFF2-40B4-BE49-F238E27FC236}">
                <a16:creationId xmlns:a16="http://schemas.microsoft.com/office/drawing/2014/main" id="{4E763D5D-25E8-8C08-6DD7-701667D175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gianvito corona</a:t>
            </a:r>
          </a:p>
        </p:txBody>
      </p:sp>
    </p:spTree>
    <p:extLst>
      <p:ext uri="{BB962C8B-B14F-4D97-AF65-F5344CB8AC3E}">
        <p14:creationId xmlns:p14="http://schemas.microsoft.com/office/powerpoint/2010/main" val="11652278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083853-565E-6F91-8855-BF3F45F857A4}"/>
              </a:ext>
            </a:extLst>
          </p:cNvPr>
          <p:cNvSpPr txBox="1"/>
          <p:nvPr/>
        </p:nvSpPr>
        <p:spPr>
          <a:xfrm>
            <a:off x="1635138" y="2341967"/>
            <a:ext cx="9253441" cy="32763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it-IT" sz="2000" i="0" dirty="0">
                <a:effectLst/>
                <a:latin typeface="Georgia" panose="02040502050405020303" pitchFamily="18" charset="0"/>
              </a:rPr>
              <a:t>È da questa esigenza che vengono concepite: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000" i="1" dirty="0">
                <a:effectLst/>
                <a:latin typeface="Georgia" panose="02040502050405020303" pitchFamily="18" charset="0"/>
              </a:rPr>
              <a:t>Case di Comunità, 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000" i="1" dirty="0">
                <a:effectLst/>
                <a:latin typeface="Georgia" panose="02040502050405020303" pitchFamily="18" charset="0"/>
              </a:rPr>
              <a:t>Ospedali di Comunità,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000" i="1" dirty="0">
                <a:effectLst/>
                <a:latin typeface="Georgia" panose="02040502050405020303" pitchFamily="18" charset="0"/>
              </a:rPr>
              <a:t>Centrali Operative Territoriali, </a:t>
            </a:r>
          </a:p>
          <a:p>
            <a:pPr algn="ctr">
              <a:lnSpc>
                <a:spcPct val="150000"/>
              </a:lnSpc>
            </a:pPr>
            <a:r>
              <a:rPr lang="it-IT" sz="2000" dirty="0">
                <a:effectLst/>
                <a:latin typeface="Georgia" panose="02040502050405020303" pitchFamily="18" charset="0"/>
              </a:rPr>
              <a:t>ma anche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000" i="1" dirty="0">
                <a:latin typeface="Georgia" panose="02040502050405020303" pitchFamily="18" charset="0"/>
              </a:rPr>
              <a:t>Strutture di prossimità dedicate,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800" b="1" i="1" dirty="0">
                <a:solidFill>
                  <a:srgbClr val="C00000"/>
                </a:solidFill>
                <a:effectLst/>
                <a:latin typeface="Georgia" panose="02040502050405020303" pitchFamily="18" charset="0"/>
              </a:rPr>
              <a:t>Case di riposo </a:t>
            </a:r>
            <a:r>
              <a:rPr lang="it-IT" sz="2800" i="1" dirty="0">
                <a:solidFill>
                  <a:srgbClr val="C00000"/>
                </a:solidFill>
                <a:effectLst/>
                <a:latin typeface="Georgia" panose="02040502050405020303" pitchFamily="18" charset="0"/>
              </a:rPr>
              <a:t>debitamente allestite e predisposte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DF8CF627-7726-85D6-BFB2-58FF7AC26BBD}"/>
              </a:ext>
            </a:extLst>
          </p:cNvPr>
          <p:cNvSpPr txBox="1"/>
          <p:nvPr/>
        </p:nvSpPr>
        <p:spPr>
          <a:xfrm>
            <a:off x="2922103" y="982176"/>
            <a:ext cx="609765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4800" b="1" i="0" dirty="0">
                <a:solidFill>
                  <a:srgbClr val="002060"/>
                </a:solidFill>
                <a:effectLst/>
                <a:latin typeface="Google Sans"/>
              </a:rPr>
              <a:t>sanità di prossimità </a:t>
            </a:r>
          </a:p>
        </p:txBody>
      </p:sp>
      <p:pic>
        <p:nvPicPr>
          <p:cNvPr id="3" name="Immagine 2" descr="Immagine che contiene testo, schermata, Carattere, Elementi grafici&#10;&#10;Descrizione generata automaticamente">
            <a:extLst>
              <a:ext uri="{FF2B5EF4-FFF2-40B4-BE49-F238E27FC236}">
                <a16:creationId xmlns:a16="http://schemas.microsoft.com/office/drawing/2014/main" id="{FB0C483C-6848-8B28-7DF0-5C094078B4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61864" y="2628636"/>
            <a:ext cx="2816079" cy="1908264"/>
          </a:xfrm>
          <a:prstGeom prst="rect">
            <a:avLst/>
          </a:prstGeom>
        </p:spPr>
      </p:pic>
      <p:sp>
        <p:nvSpPr>
          <p:cNvPr id="7" name="Segnaposto piè di pagina 6">
            <a:extLst>
              <a:ext uri="{FF2B5EF4-FFF2-40B4-BE49-F238E27FC236}">
                <a16:creationId xmlns:a16="http://schemas.microsoft.com/office/drawing/2014/main" id="{9D161034-FAA9-84A0-45FA-5C1AF490A5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gianvito corona</a:t>
            </a:r>
          </a:p>
        </p:txBody>
      </p:sp>
    </p:spTree>
    <p:extLst>
      <p:ext uri="{BB962C8B-B14F-4D97-AF65-F5344CB8AC3E}">
        <p14:creationId xmlns:p14="http://schemas.microsoft.com/office/powerpoint/2010/main" val="24107420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4997EC36-258C-C493-F032-0AD47EE72A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308" y="1286935"/>
            <a:ext cx="3899743" cy="557106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E5224769-9A58-747C-AD5F-56AC0F8A5FD8}"/>
              </a:ext>
            </a:extLst>
          </p:cNvPr>
          <p:cNvSpPr txBox="1"/>
          <p:nvPr/>
        </p:nvSpPr>
        <p:spPr>
          <a:xfrm>
            <a:off x="4359936" y="857148"/>
            <a:ext cx="7619178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3200" dirty="0">
                <a:latin typeface="TimesNewRomanPSMT"/>
              </a:rPr>
              <a:t>I</a:t>
            </a:r>
            <a:r>
              <a:rPr lang="it-IT" sz="3200" dirty="0">
                <a:effectLst/>
                <a:latin typeface="TimesNewRomanPSMT"/>
              </a:rPr>
              <a:t>l progetto prevede la fornitura di n.5 dispositivi di telemedicina per l’assistenza dei degenti nelle </a:t>
            </a:r>
            <a:r>
              <a:rPr lang="it-IT" sz="3200" b="1" dirty="0">
                <a:solidFill>
                  <a:srgbClr val="C00000"/>
                </a:solidFill>
                <a:effectLst/>
                <a:latin typeface="TimesNewRomanPSMT"/>
              </a:rPr>
              <a:t>Case di Riposo </a:t>
            </a:r>
            <a:r>
              <a:rPr lang="it-IT" sz="3200" dirty="0">
                <a:effectLst/>
                <a:latin typeface="TimesNewRomanPSMT"/>
              </a:rPr>
              <a:t>del territorio del Rotary Club di Melfi.</a:t>
            </a:r>
          </a:p>
          <a:p>
            <a:pPr algn="just"/>
            <a:endParaRPr lang="it-IT" sz="3200" dirty="0">
              <a:effectLst/>
              <a:latin typeface="TimesNewRomanPSMT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3200" b="1" dirty="0">
                <a:solidFill>
                  <a:srgbClr val="002060"/>
                </a:solidFill>
                <a:latin typeface="TimesNewRomanPSMT"/>
              </a:rPr>
              <a:t>S</a:t>
            </a:r>
            <a:r>
              <a:rPr lang="it-IT" sz="3200" b="1" dirty="0">
                <a:solidFill>
                  <a:srgbClr val="002060"/>
                </a:solidFill>
                <a:effectLst/>
                <a:latin typeface="TimesNewRomanPSMT"/>
              </a:rPr>
              <a:t>i doneranno delle stazioni mobili </a:t>
            </a:r>
            <a:r>
              <a:rPr lang="it-IT" sz="3200" dirty="0">
                <a:effectLst/>
                <a:latin typeface="TimesNewRomanPSMT"/>
              </a:rPr>
              <a:t>dotate di un mini-pc con webcam HD su un braccio estensibile, un monitor a cristalli liquidi un monitor multi-parametrico per il monitoraggio del paziente. </a:t>
            </a:r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48DB82F6-7847-953F-88D1-63E9E5CEB1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gianvito corona</a:t>
            </a:r>
          </a:p>
        </p:txBody>
      </p:sp>
    </p:spTree>
    <p:extLst>
      <p:ext uri="{BB962C8B-B14F-4D97-AF65-F5344CB8AC3E}">
        <p14:creationId xmlns:p14="http://schemas.microsoft.com/office/powerpoint/2010/main" val="20330430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4997EC36-258C-C493-F032-0AD47EE72A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308" y="1286935"/>
            <a:ext cx="3899743" cy="557106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E5224769-9A58-747C-AD5F-56AC0F8A5FD8}"/>
              </a:ext>
            </a:extLst>
          </p:cNvPr>
          <p:cNvSpPr txBox="1"/>
          <p:nvPr/>
        </p:nvSpPr>
        <p:spPr>
          <a:xfrm>
            <a:off x="4359936" y="568318"/>
            <a:ext cx="7619178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it-IT" sz="3200" dirty="0">
                <a:effectLst/>
                <a:latin typeface="TimesNewRomanPSMT"/>
              </a:rPr>
              <a:t>L’intera strumentazione sarà organizzata univocamente su </a:t>
            </a:r>
            <a:r>
              <a:rPr lang="it-IT" sz="3200" b="1" i="1" dirty="0">
                <a:solidFill>
                  <a:srgbClr val="002060"/>
                </a:solidFill>
                <a:effectLst/>
                <a:latin typeface="TimesNewRomanPSMT"/>
              </a:rPr>
              <a:t>un unico carrello semovente </a:t>
            </a:r>
            <a:r>
              <a:rPr lang="it-IT" sz="3200" dirty="0">
                <a:effectLst/>
                <a:latin typeface="TimesNewRomanPSMT"/>
              </a:rPr>
              <a:t>che possa permettere ai medici e paramedici di raggiungere i singoli degenti, anche utilizzando gli ascensori.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it-IT" sz="3200" dirty="0">
              <a:effectLst/>
              <a:latin typeface="TimesNewRomanPSMT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it-IT" sz="3200" dirty="0">
                <a:effectLst/>
                <a:latin typeface="TimesNewRomanPSMT"/>
              </a:rPr>
              <a:t>Con questa stazione mobile di telemedicina sarà eseguita contestualmente sia la </a:t>
            </a:r>
            <a:r>
              <a:rPr lang="it-IT" sz="3200" b="1" dirty="0">
                <a:solidFill>
                  <a:srgbClr val="002060"/>
                </a:solidFill>
                <a:effectLst/>
                <a:latin typeface="TimesNewRomanPSMT"/>
              </a:rPr>
              <a:t>“tele assistenza”</a:t>
            </a:r>
            <a:r>
              <a:rPr lang="it-IT" sz="3200" dirty="0">
                <a:effectLst/>
                <a:latin typeface="TimesNewRomanPSMT"/>
              </a:rPr>
              <a:t> che il </a:t>
            </a:r>
            <a:r>
              <a:rPr lang="it-IT" sz="3200" b="1" dirty="0">
                <a:solidFill>
                  <a:srgbClr val="002060"/>
                </a:solidFill>
                <a:effectLst/>
                <a:latin typeface="TimesNewRomanPSMT"/>
              </a:rPr>
              <a:t>“tele monitoraggio”</a:t>
            </a:r>
            <a:r>
              <a:rPr lang="it-IT" sz="3200" dirty="0">
                <a:effectLst/>
                <a:latin typeface="TimesNewRomanPSMT"/>
              </a:rPr>
              <a:t>. 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it-IT" sz="3200" dirty="0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64CE06B0-A709-4FF6-F4B4-A792B842A4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gianvito corona</a:t>
            </a:r>
          </a:p>
        </p:txBody>
      </p:sp>
    </p:spTree>
    <p:extLst>
      <p:ext uri="{BB962C8B-B14F-4D97-AF65-F5344CB8AC3E}">
        <p14:creationId xmlns:p14="http://schemas.microsoft.com/office/powerpoint/2010/main" val="13671860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4997EC36-258C-C493-F032-0AD47EE72A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237" y="643467"/>
            <a:ext cx="3899743" cy="557106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E5224769-9A58-747C-AD5F-56AC0F8A5FD8}"/>
              </a:ext>
            </a:extLst>
          </p:cNvPr>
          <p:cNvSpPr txBox="1"/>
          <p:nvPr/>
        </p:nvSpPr>
        <p:spPr>
          <a:xfrm>
            <a:off x="4684173" y="530817"/>
            <a:ext cx="7274633" cy="64940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it-IT" sz="3200" dirty="0">
                <a:effectLst/>
                <a:latin typeface="TimesNewRomanPSMT"/>
              </a:rPr>
              <a:t>Mediante l’assistenza da remoto,  il personale interno delle Case </a:t>
            </a:r>
            <a:r>
              <a:rPr lang="it-IT" sz="3200" b="1" i="1" dirty="0">
                <a:solidFill>
                  <a:srgbClr val="002060"/>
                </a:solidFill>
                <a:effectLst/>
                <a:latin typeface="TimesNewRomanPSMT"/>
              </a:rPr>
              <a:t>sarà affiancato </a:t>
            </a:r>
            <a:r>
              <a:rPr lang="it-IT" sz="3200" dirty="0">
                <a:effectLst/>
                <a:latin typeface="TimesNewRomanPSMT"/>
              </a:rPr>
              <a:t>per facilitare talune pratiche e protocolli. 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it-IT" sz="3200" dirty="0">
              <a:latin typeface="TimesNewRomanPSMT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it-IT" sz="3200" dirty="0">
                <a:effectLst/>
                <a:latin typeface="TimesNewRomanPSMT"/>
              </a:rPr>
              <a:t>L’acquisizione di taluni parametri vitali, e di altri informazioni </a:t>
            </a:r>
            <a:r>
              <a:rPr lang="it-IT" sz="3200" b="1" dirty="0">
                <a:solidFill>
                  <a:srgbClr val="C00000"/>
                </a:solidFill>
                <a:effectLst/>
                <a:latin typeface="TimesNewRomanPSMT"/>
              </a:rPr>
              <a:t>anche relative allo stato nutrizionale e al patrimonio venoso </a:t>
            </a:r>
            <a:r>
              <a:rPr lang="it-IT" sz="3200" dirty="0">
                <a:effectLst/>
                <a:latin typeface="TimesNewRomanPSMT"/>
              </a:rPr>
              <a:t> saranno   trasmessi alla centrale dati </a:t>
            </a:r>
            <a:r>
              <a:rPr lang="it-IT" sz="3200" b="1" dirty="0">
                <a:solidFill>
                  <a:srgbClr val="002060"/>
                </a:solidFill>
                <a:effectLst/>
                <a:latin typeface="TimesNewRomanPSMT"/>
              </a:rPr>
              <a:t>dell’Azienda Sanitaria Provinciale </a:t>
            </a:r>
            <a:r>
              <a:rPr lang="it-IT" sz="3200" dirty="0">
                <a:effectLst/>
                <a:latin typeface="TimesNewRomanPSMT"/>
              </a:rPr>
              <a:t>per il monitoraggio di terapie e parametri salutari dei singoli degenti. </a:t>
            </a:r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D6D15CFE-F38C-9005-A69F-85EA8A602D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gianvito corona</a:t>
            </a:r>
          </a:p>
        </p:txBody>
      </p:sp>
    </p:spTree>
    <p:extLst>
      <p:ext uri="{BB962C8B-B14F-4D97-AF65-F5344CB8AC3E}">
        <p14:creationId xmlns:p14="http://schemas.microsoft.com/office/powerpoint/2010/main" val="32449737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4997EC36-258C-C493-F032-0AD47EE72A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237" y="643467"/>
            <a:ext cx="3899743" cy="557106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E5224769-9A58-747C-AD5F-56AC0F8A5FD8}"/>
              </a:ext>
            </a:extLst>
          </p:cNvPr>
          <p:cNvSpPr txBox="1"/>
          <p:nvPr/>
        </p:nvSpPr>
        <p:spPr>
          <a:xfrm>
            <a:off x="5208960" y="901233"/>
            <a:ext cx="6431803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it-IT" sz="3200" dirty="0">
                <a:effectLst/>
                <a:latin typeface="TimesNewRomanPSMT"/>
              </a:rPr>
              <a:t>Tale stazione rappresenterà uno </a:t>
            </a:r>
            <a:r>
              <a:rPr lang="it-IT" sz="3200" i="1" u="sng" dirty="0">
                <a:solidFill>
                  <a:srgbClr val="C00000"/>
                </a:solidFill>
                <a:effectLst/>
                <a:latin typeface="TimesNewRomanPSMT"/>
              </a:rPr>
              <a:t>strumento “aperto”, </a:t>
            </a:r>
            <a:r>
              <a:rPr lang="it-IT" sz="3200" dirty="0">
                <a:effectLst/>
                <a:latin typeface="TimesNewRomanPSMT"/>
              </a:rPr>
              <a:t>inteso come </a:t>
            </a:r>
            <a:r>
              <a:rPr lang="it-IT" sz="3200" b="1" dirty="0">
                <a:solidFill>
                  <a:srgbClr val="002060"/>
                </a:solidFill>
                <a:effectLst/>
                <a:latin typeface="TimesNewRomanPSMT"/>
              </a:rPr>
              <a:t>punto di contatto tra centro e periferia</a:t>
            </a:r>
            <a:r>
              <a:rPr lang="it-IT" sz="3200" dirty="0">
                <a:effectLst/>
                <a:latin typeface="TimesNewRomanPSMT"/>
              </a:rPr>
              <a:t>, cui sarà possibile aggiungere ulteriori devices specifici di monitoraggio.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it-IT" sz="3200" dirty="0">
              <a:effectLst/>
              <a:latin typeface="TimesNewRomanPSMT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3200" dirty="0">
                <a:effectLst/>
                <a:latin typeface="TimesNewRomanPSMT"/>
              </a:rPr>
              <a:t>Il progetto pu</a:t>
            </a:r>
            <a:r>
              <a:rPr lang="it-IT" sz="3200" dirty="0">
                <a:latin typeface="TimesNewRomanPSMT"/>
              </a:rPr>
              <a:t>ò</a:t>
            </a:r>
            <a:r>
              <a:rPr lang="it-IT" sz="3200" dirty="0">
                <a:effectLst/>
                <a:latin typeface="TimesNewRomanPSMT"/>
              </a:rPr>
              <a:t> appellarsi come </a:t>
            </a:r>
            <a:r>
              <a:rPr lang="it-IT" sz="3200" b="1" dirty="0">
                <a:effectLst/>
                <a:latin typeface="TimesNewRomanPSMT"/>
              </a:rPr>
              <a:t>“</a:t>
            </a:r>
            <a:r>
              <a:rPr lang="it-IT" sz="3200" b="1" i="1" dirty="0">
                <a:effectLst/>
                <a:latin typeface="TimesNewRomanPS"/>
              </a:rPr>
              <a:t>smart medicine</a:t>
            </a:r>
            <a:r>
              <a:rPr lang="it-IT" sz="3200" b="1" dirty="0">
                <a:effectLst/>
                <a:latin typeface="TimesNewRomanPSMT"/>
              </a:rPr>
              <a:t>”. </a:t>
            </a:r>
            <a:endParaRPr lang="it-IT" sz="3200" b="1" dirty="0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2F718B1A-E68A-4B0C-1C26-E9BFD1517A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gianvito corona</a:t>
            </a:r>
          </a:p>
        </p:txBody>
      </p:sp>
    </p:spTree>
    <p:extLst>
      <p:ext uri="{BB962C8B-B14F-4D97-AF65-F5344CB8AC3E}">
        <p14:creationId xmlns:p14="http://schemas.microsoft.com/office/powerpoint/2010/main" val="8169702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 descr="Immagine che contiene testo, schermata, Carattere, Elementi grafici&#10;&#10;Descrizione generata automaticamente">
            <a:extLst>
              <a:ext uri="{FF2B5EF4-FFF2-40B4-BE49-F238E27FC236}">
                <a16:creationId xmlns:a16="http://schemas.microsoft.com/office/drawing/2014/main" id="{50AC901F-A66C-AB1C-E830-DB3F9BC146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050895"/>
            <a:ext cx="3089189" cy="2466568"/>
          </a:xfrm>
          <a:prstGeom prst="rect">
            <a:avLst/>
          </a:prstGeom>
        </p:spPr>
      </p:pic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F14B728D-B713-78D1-31DF-A8DAD3B30B55}"/>
              </a:ext>
            </a:extLst>
          </p:cNvPr>
          <p:cNvSpPr txBox="1"/>
          <p:nvPr/>
        </p:nvSpPr>
        <p:spPr>
          <a:xfrm>
            <a:off x="160637" y="3808934"/>
            <a:ext cx="1181115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2400" b="0" i="0" dirty="0">
                <a:solidFill>
                  <a:srgbClr val="7030A0"/>
                </a:solidFill>
                <a:effectLst/>
                <a:latin typeface="Titillium Web" pitchFamily="2" charset="77"/>
              </a:rPr>
              <a:t>In tal modo si può finalmente realizzare la tanto citata  </a:t>
            </a:r>
            <a:r>
              <a:rPr lang="it-IT" sz="2400" b="1" i="0" dirty="0">
                <a:solidFill>
                  <a:srgbClr val="7030A0"/>
                </a:solidFill>
                <a:effectLst/>
                <a:latin typeface="Titillium Web" pitchFamily="2" charset="77"/>
              </a:rPr>
              <a:t>‘medicina di iniziativa’ </a:t>
            </a:r>
            <a:r>
              <a:rPr lang="it-IT" sz="2400" b="0" i="0" dirty="0">
                <a:solidFill>
                  <a:srgbClr val="7030A0"/>
                </a:solidFill>
                <a:effectLst/>
                <a:latin typeface="Titillium Web" pitchFamily="2" charset="77"/>
              </a:rPr>
              <a:t>in cui la gestione dei pazienti fragili avverrà in una </a:t>
            </a:r>
            <a:r>
              <a:rPr lang="it-IT" sz="2400" b="0" i="1" u="sng" dirty="0">
                <a:solidFill>
                  <a:srgbClr val="7030A0"/>
                </a:solidFill>
                <a:effectLst/>
                <a:latin typeface="Titillium Web" pitchFamily="2" charset="77"/>
              </a:rPr>
              <a:t>modalità proattiva</a:t>
            </a:r>
            <a:r>
              <a:rPr lang="it-IT" sz="2400" b="0" i="0" dirty="0">
                <a:solidFill>
                  <a:srgbClr val="7030A0"/>
                </a:solidFill>
                <a:effectLst/>
                <a:latin typeface="Titillium Web" pitchFamily="2" charset="77"/>
              </a:rPr>
              <a:t> con la possibilità di intervenire tempestivamente nelle fasi di riacutizzazione delle malattie croniche”.</a:t>
            </a:r>
            <a:endParaRPr lang="it-IT" sz="2400" dirty="0">
              <a:solidFill>
                <a:srgbClr val="7030A0"/>
              </a:solidFill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5B6831AB-85BE-A54A-46D6-D7D3BE98883B}"/>
              </a:ext>
            </a:extLst>
          </p:cNvPr>
          <p:cNvSpPr txBox="1"/>
          <p:nvPr/>
        </p:nvSpPr>
        <p:spPr>
          <a:xfrm>
            <a:off x="3855309" y="1146038"/>
            <a:ext cx="7879491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2400" b="1" dirty="0">
                <a:solidFill>
                  <a:srgbClr val="002060"/>
                </a:solidFill>
                <a:latin typeface="Titillium Web" pitchFamily="2" charset="77"/>
              </a:rPr>
              <a:t>L</a:t>
            </a:r>
            <a:r>
              <a:rPr lang="it-IT" sz="2400" b="1" i="0" dirty="0">
                <a:solidFill>
                  <a:srgbClr val="002060"/>
                </a:solidFill>
                <a:effectLst/>
                <a:latin typeface="Titillium Web" pitchFamily="2" charset="77"/>
              </a:rPr>
              <a:t>’implementazione  tecnologica </a:t>
            </a:r>
            <a:r>
              <a:rPr lang="it-IT" sz="2400" b="0" i="0" dirty="0">
                <a:solidFill>
                  <a:srgbClr val="002060"/>
                </a:solidFill>
                <a:effectLst/>
                <a:latin typeface="Titillium Web" pitchFamily="2" charset="77"/>
              </a:rPr>
              <a:t>delle </a:t>
            </a:r>
            <a:r>
              <a:rPr lang="it-IT" sz="2400" b="0" i="0" u="sng" dirty="0">
                <a:solidFill>
                  <a:srgbClr val="002060"/>
                </a:solidFill>
                <a:effectLst/>
                <a:latin typeface="Titillium Web" pitchFamily="2" charset="77"/>
              </a:rPr>
              <a:t>strutture di prossimità e delle cure domiciliari</a:t>
            </a:r>
            <a:r>
              <a:rPr lang="it-IT" sz="2400" b="0" i="0" dirty="0">
                <a:solidFill>
                  <a:srgbClr val="002060"/>
                </a:solidFill>
                <a:effectLst/>
                <a:latin typeface="Titillium Web" pitchFamily="2" charset="77"/>
              </a:rPr>
              <a:t> consentirà una significativa accelerazione dei processi di   telemonitoraggio e teleassistenza, ampiamente auspicati Ministero della Salute. </a:t>
            </a:r>
            <a:endParaRPr lang="it-IT" sz="2400" dirty="0"/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F8377442-28A8-5DB0-295F-F480D721A78E}"/>
              </a:ext>
            </a:extLst>
          </p:cNvPr>
          <p:cNvSpPr txBox="1"/>
          <p:nvPr/>
        </p:nvSpPr>
        <p:spPr>
          <a:xfrm>
            <a:off x="160637" y="5475052"/>
            <a:ext cx="116597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2400" b="1" dirty="0">
                <a:solidFill>
                  <a:srgbClr val="C00000"/>
                </a:solidFill>
                <a:latin typeface="Titillium Web" pitchFamily="2" charset="77"/>
              </a:rPr>
              <a:t>E’ in tali contesti che il «mondo» degli accessi vascolari deve inserirsi per garantire appropriatezza gestionale, oltre che clinica. </a:t>
            </a:r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AF5A6C96-851D-9F99-2D36-B6DFBE47BD58}"/>
              </a:ext>
            </a:extLst>
          </p:cNvPr>
          <p:cNvSpPr/>
          <p:nvPr/>
        </p:nvSpPr>
        <p:spPr>
          <a:xfrm>
            <a:off x="6210683" y="90286"/>
            <a:ext cx="5390898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it-IT" sz="4400" b="1" cap="none" spc="0" dirty="0">
                <a:ln/>
                <a:solidFill>
                  <a:schemeClr val="accent3"/>
                </a:solidFill>
                <a:effectLst/>
              </a:rPr>
              <a:t>Take home </a:t>
            </a:r>
            <a:r>
              <a:rPr lang="it-IT" sz="4400" b="1" cap="none" spc="0" dirty="0" err="1">
                <a:ln/>
                <a:solidFill>
                  <a:schemeClr val="accent3"/>
                </a:solidFill>
                <a:effectLst/>
              </a:rPr>
              <a:t>message</a:t>
            </a:r>
            <a:endParaRPr lang="it-IT" sz="44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A624C579-A254-0449-FABB-3C6D7EE045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gianvito corona</a:t>
            </a:r>
          </a:p>
        </p:txBody>
      </p:sp>
    </p:spTree>
    <p:extLst>
      <p:ext uri="{BB962C8B-B14F-4D97-AF65-F5344CB8AC3E}">
        <p14:creationId xmlns:p14="http://schemas.microsoft.com/office/powerpoint/2010/main" val="195644094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olo 1">
            <a:extLst>
              <a:ext uri="{FF2B5EF4-FFF2-40B4-BE49-F238E27FC236}">
                <a16:creationId xmlns:a16="http://schemas.microsoft.com/office/drawing/2014/main" id="{06009F5E-5DF9-A4A5-3386-04CF6F26E2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288" y="1082566"/>
            <a:ext cx="5970811" cy="1827766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just">
              <a:lnSpc>
                <a:spcPct val="90000"/>
              </a:lnSpc>
            </a:pPr>
            <a:r>
              <a:rPr lang="en-US" sz="3000" dirty="0" err="1"/>
              <a:t>Accessi</a:t>
            </a:r>
            <a:r>
              <a:rPr lang="en-US" sz="3000" dirty="0"/>
              <a:t> </a:t>
            </a:r>
            <a:r>
              <a:rPr lang="en-US" sz="3000" dirty="0" err="1"/>
              <a:t>vascolari</a:t>
            </a:r>
            <a:r>
              <a:rPr lang="en-US" sz="3000" dirty="0"/>
              <a:t>, PNRR e </a:t>
            </a:r>
            <a:r>
              <a:rPr lang="en-US" sz="3000" dirty="0" err="1"/>
              <a:t>l’opportunità</a:t>
            </a:r>
            <a:r>
              <a:rPr lang="en-US" sz="3000" dirty="0"/>
              <a:t> di </a:t>
            </a:r>
            <a:r>
              <a:rPr lang="en-US" sz="3000" dirty="0" err="1"/>
              <a:t>rispondere</a:t>
            </a:r>
            <a:r>
              <a:rPr lang="en-US" sz="3000" dirty="0"/>
              <a:t> </a:t>
            </a:r>
            <a:r>
              <a:rPr lang="en-US" sz="3000" dirty="0" err="1"/>
              <a:t>adeguatamente</a:t>
            </a:r>
            <a:r>
              <a:rPr lang="en-US" sz="3000" dirty="0"/>
              <a:t> ai </a:t>
            </a:r>
            <a:r>
              <a:rPr lang="en-US" sz="3000" dirty="0" err="1"/>
              <a:t>bisogni</a:t>
            </a:r>
            <a:r>
              <a:rPr lang="en-US" sz="3000" dirty="0"/>
              <a:t> del </a:t>
            </a:r>
            <a:r>
              <a:rPr lang="en-US" sz="3000" dirty="0" err="1"/>
              <a:t>territorio</a:t>
            </a:r>
            <a:endParaRPr lang="en-US" sz="3000" dirty="0"/>
          </a:p>
        </p:txBody>
      </p:sp>
      <p:pic>
        <p:nvPicPr>
          <p:cNvPr id="2" name="Immagine 1" descr="Immagine che contiene testo, arte, statua, scultura&#10;&#10;Descrizione generata automaticamente">
            <a:extLst>
              <a:ext uri="{FF2B5EF4-FFF2-40B4-BE49-F238E27FC236}">
                <a16:creationId xmlns:a16="http://schemas.microsoft.com/office/drawing/2014/main" id="{B1C17FBD-AC78-0179-301B-D7174FCFB31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618" r="2" b="14910"/>
          <a:stretch/>
        </p:blipFill>
        <p:spPr>
          <a:xfrm>
            <a:off x="8292230" y="56119"/>
            <a:ext cx="3351528" cy="2697111"/>
          </a:xfrm>
          <a:prstGeom prst="rect">
            <a:avLst/>
          </a:prstGeom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538F961D-081E-CABA-AADC-0A76F4E2B495}"/>
              </a:ext>
            </a:extLst>
          </p:cNvPr>
          <p:cNvSpPr txBox="1"/>
          <p:nvPr/>
        </p:nvSpPr>
        <p:spPr>
          <a:xfrm>
            <a:off x="9460421" y="4119205"/>
            <a:ext cx="2404981" cy="123629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/>
          <a:p>
            <a:pPr algn="ctr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</a:pPr>
            <a:endParaRPr lang="en-US" sz="2400" b="1" i="1" dirty="0"/>
          </a:p>
          <a:p>
            <a:pPr algn="ctr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</a:pPr>
            <a:r>
              <a:rPr lang="en-US" sz="2400" b="1" i="1" dirty="0"/>
              <a:t>Gianvito Corona</a:t>
            </a:r>
          </a:p>
        </p:txBody>
      </p:sp>
      <p:pic>
        <p:nvPicPr>
          <p:cNvPr id="7" name="Immagine 6" descr="Immagine che contiene testo, schermata, Carattere, Elementi grafici&#10;&#10;Descrizione generata automaticamente">
            <a:extLst>
              <a:ext uri="{FF2B5EF4-FFF2-40B4-BE49-F238E27FC236}">
                <a16:creationId xmlns:a16="http://schemas.microsoft.com/office/drawing/2014/main" id="{50AC901F-A66C-AB1C-E830-DB3F9BC146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3130" y="3120418"/>
            <a:ext cx="4474753" cy="3032234"/>
          </a:xfrm>
          <a:prstGeom prst="rect">
            <a:avLst/>
          </a:prstGeom>
        </p:spPr>
      </p:pic>
      <p:pic>
        <p:nvPicPr>
          <p:cNvPr id="10" name="Elemento grafico 9" descr="Ragazza che regge un cartello">
            <a:extLst>
              <a:ext uri="{FF2B5EF4-FFF2-40B4-BE49-F238E27FC236}">
                <a16:creationId xmlns:a16="http://schemas.microsoft.com/office/drawing/2014/main" id="{8752470B-2467-23F0-0810-5D164F9883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462546" y="2720975"/>
            <a:ext cx="2628900" cy="4000500"/>
          </a:xfrm>
          <a:prstGeom prst="rect">
            <a:avLst/>
          </a:prstGeom>
        </p:spPr>
      </p:pic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5B1225DC-39C8-09DA-B4A7-F50461B4B992}"/>
              </a:ext>
            </a:extLst>
          </p:cNvPr>
          <p:cNvSpPr txBox="1"/>
          <p:nvPr/>
        </p:nvSpPr>
        <p:spPr>
          <a:xfrm>
            <a:off x="7704524" y="3103037"/>
            <a:ext cx="210871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4400" b="1" dirty="0">
                <a:solidFill>
                  <a:srgbClr val="C00000"/>
                </a:solidFill>
                <a:latin typeface="Baguet Script" panose="00000500000000000000" pitchFamily="2" charset="0"/>
              </a:rPr>
              <a:t>grazie</a:t>
            </a:r>
            <a:endParaRPr lang="it-IT" sz="4400" dirty="0">
              <a:latin typeface="Baguet Script" panose="00000500000000000000" pitchFamily="2" charset="0"/>
            </a:endParaRPr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2985701A-FBB0-5B60-7D95-DF80CAA495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gianvito corona</a:t>
            </a:r>
          </a:p>
        </p:txBody>
      </p:sp>
    </p:spTree>
    <p:extLst>
      <p:ext uri="{BB962C8B-B14F-4D97-AF65-F5344CB8AC3E}">
        <p14:creationId xmlns:p14="http://schemas.microsoft.com/office/powerpoint/2010/main" val="781307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</p:bldLst>
  </p:timing>
</p:sld>
</file>

<file path=ppt/theme/theme1.xml><?xml version="1.0" encoding="utf-8"?>
<a:theme xmlns:a="http://schemas.openxmlformats.org/drawingml/2006/main" name="GestaltVTI">
  <a:themeElements>
    <a:clrScheme name="Custom 86">
      <a:dk1>
        <a:srgbClr val="000000"/>
      </a:dk1>
      <a:lt1>
        <a:sysClr val="window" lastClr="FFFFFF"/>
      </a:lt1>
      <a:dk2>
        <a:srgbClr val="262626"/>
      </a:dk2>
      <a:lt2>
        <a:srgbClr val="F7F7F7"/>
      </a:lt2>
      <a:accent1>
        <a:srgbClr val="EBA000"/>
      </a:accent1>
      <a:accent2>
        <a:srgbClr val="00BAC8"/>
      </a:accent2>
      <a:accent3>
        <a:srgbClr val="E64823"/>
      </a:accent3>
      <a:accent4>
        <a:srgbClr val="4D5AFF"/>
      </a:accent4>
      <a:accent5>
        <a:srgbClr val="FE5D21"/>
      </a:accent5>
      <a:accent6>
        <a:srgbClr val="00C777"/>
      </a:accent6>
      <a:hlink>
        <a:srgbClr val="2998E3"/>
      </a:hlink>
      <a:folHlink>
        <a:srgbClr val="939393"/>
      </a:folHlink>
    </a:clrScheme>
    <a:fontScheme name="Bierstadt">
      <a:majorFont>
        <a:latin typeface="Bierstadt"/>
        <a:ea typeface=""/>
        <a:cs typeface=""/>
      </a:majorFont>
      <a:minorFont>
        <a:latin typeface="Bierstad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estaltVTI" id="{4F87C71D-53D1-4B71-BF97-FD0EA4B25665}" vid="{A110AFC4-8D8A-4C02-8885-7BA370B379B5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1802</TotalTime>
  <Words>2303</Words>
  <Application>Microsoft Macintosh PowerPoint</Application>
  <PresentationFormat>Widescreen</PresentationFormat>
  <Paragraphs>481</Paragraphs>
  <Slides>49</Slides>
  <Notes>2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15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49</vt:i4>
      </vt:variant>
    </vt:vector>
  </HeadingPairs>
  <TitlesOfParts>
    <vt:vector size="65" baseType="lpstr">
      <vt:lpstr>Arial</vt:lpstr>
      <vt:lpstr>Arial Black</vt:lpstr>
      <vt:lpstr>Baguet Script</vt:lpstr>
      <vt:lpstr>Bierstadt</vt:lpstr>
      <vt:lpstr>Bradley Hand</vt:lpstr>
      <vt:lpstr>Calibri</vt:lpstr>
      <vt:lpstr>Chalkduster</vt:lpstr>
      <vt:lpstr>Georgia</vt:lpstr>
      <vt:lpstr>Google Sans</vt:lpstr>
      <vt:lpstr>Times New Roman</vt:lpstr>
      <vt:lpstr>TimesNewRomanPS</vt:lpstr>
      <vt:lpstr>TimesNewRomanPSMT</vt:lpstr>
      <vt:lpstr>Titillium Web</vt:lpstr>
      <vt:lpstr>Univers LT W01 57 Cn</vt:lpstr>
      <vt:lpstr>Wingdings</vt:lpstr>
      <vt:lpstr>GestaltVTI</vt:lpstr>
      <vt:lpstr>IV CONGRESSO NAZIONALE IVAS </vt:lpstr>
      <vt:lpstr>Accessi vascolari, PNRR e l’opportunità di rispondere adeguatamente ai bisogni del territorio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Non solo domicilio</vt:lpstr>
      <vt:lpstr>Non solo domicilio</vt:lpstr>
      <vt:lpstr>Non solo domicilio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Accessi vascolari, PNRR e l’opportunità di rispondere adeguatamente ai bisogni del territorio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Primo Congresso IVAS REGIONE ABRUZZO Approccio olistico alla gestione dei VAD: Dall’ efficacia alla sicurezza</dc:title>
  <dc:creator>C ec</dc:creator>
  <cp:lastModifiedBy>GIOVANNI VITO CORONA</cp:lastModifiedBy>
  <cp:revision>13</cp:revision>
  <dcterms:created xsi:type="dcterms:W3CDTF">2023-08-22T11:11:03Z</dcterms:created>
  <dcterms:modified xsi:type="dcterms:W3CDTF">2023-11-08T07:19:43Z</dcterms:modified>
</cp:coreProperties>
</file>