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29"/>
  </p:notesMasterIdLst>
  <p:sldIdLst>
    <p:sldId id="256" r:id="rId2"/>
    <p:sldId id="259" r:id="rId3"/>
    <p:sldId id="261" r:id="rId4"/>
    <p:sldId id="257" r:id="rId5"/>
    <p:sldId id="263" r:id="rId6"/>
    <p:sldId id="262" r:id="rId7"/>
    <p:sldId id="264" r:id="rId8"/>
    <p:sldId id="265" r:id="rId9"/>
    <p:sldId id="258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9"/>
    <p:restoredTop sz="94694"/>
  </p:normalViewPr>
  <p:slideViewPr>
    <p:cSldViewPr snapToGrid="0">
      <p:cViewPr varScale="1">
        <p:scale>
          <a:sx n="81" d="100"/>
          <a:sy n="81" d="100"/>
        </p:scale>
        <p:origin x="71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40B12C-1D57-DC45-A07E-DE5DDF499295}" type="doc">
      <dgm:prSet loTypeId="urn:microsoft.com/office/officeart/2005/8/layout/hList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9A8DC2-1752-6F44-86EE-6D9AC73D908F}">
      <dgm:prSet phldrT="[Testo]" custT="1"/>
      <dgm:spPr>
        <a:solidFill>
          <a:srgbClr val="00B050"/>
        </a:solidFill>
      </dgm:spPr>
      <dgm:t>
        <a:bodyPr/>
        <a:lstStyle/>
        <a:p>
          <a:pPr algn="l"/>
          <a:r>
            <a:rPr lang="it-IT" sz="2400" dirty="0"/>
            <a:t>Key-Parts </a:t>
          </a:r>
        </a:p>
      </dgm:t>
    </dgm:pt>
    <dgm:pt modelId="{9B32DE6A-81ED-634D-B429-69A5B36312F3}" type="parTrans" cxnId="{AD4C713D-B549-5C48-B8A3-407163AA6C44}">
      <dgm:prSet/>
      <dgm:spPr/>
      <dgm:t>
        <a:bodyPr/>
        <a:lstStyle/>
        <a:p>
          <a:endParaRPr lang="it-IT"/>
        </a:p>
      </dgm:t>
    </dgm:pt>
    <dgm:pt modelId="{47B0313D-B3BE-CA4A-A5CE-CF8EB7DDDD01}" type="sibTrans" cxnId="{AD4C713D-B549-5C48-B8A3-407163AA6C44}">
      <dgm:prSet/>
      <dgm:spPr/>
      <dgm:t>
        <a:bodyPr/>
        <a:lstStyle/>
        <a:p>
          <a:endParaRPr lang="it-IT"/>
        </a:p>
      </dgm:t>
    </dgm:pt>
    <dgm:pt modelId="{D10AD600-ED2A-AC46-8529-9D6F64CB21AE}">
      <dgm:prSet phldrT="[Testo]" custT="1"/>
      <dgm:spPr>
        <a:solidFill>
          <a:srgbClr val="00B050"/>
        </a:solidFill>
      </dgm:spPr>
      <dgm:t>
        <a:bodyPr/>
        <a:lstStyle/>
        <a:p>
          <a:pPr algn="just">
            <a:buNone/>
          </a:pPr>
          <a:r>
            <a:rPr lang="it-IT" sz="1800" dirty="0"/>
            <a:t>    sono dispositivi che entrano in contatto diretto con il paziente e quindi hanno il potenziale per trasmettere batteri e/o microrganismi, possono essere anche parti di dispositivi che entrano in contatto diretto con l'infuso durante la miscelazione </a:t>
          </a:r>
        </a:p>
      </dgm:t>
    </dgm:pt>
    <dgm:pt modelId="{219AF858-261F-8D42-AC22-2850528BB779}" type="parTrans" cxnId="{78DFF3A6-93B2-3A49-949D-25B1AE4A3D1A}">
      <dgm:prSet/>
      <dgm:spPr/>
      <dgm:t>
        <a:bodyPr/>
        <a:lstStyle/>
        <a:p>
          <a:endParaRPr lang="it-IT"/>
        </a:p>
      </dgm:t>
    </dgm:pt>
    <dgm:pt modelId="{EF064BA4-17F6-0149-9784-99287BD647E4}" type="sibTrans" cxnId="{78DFF3A6-93B2-3A49-949D-25B1AE4A3D1A}">
      <dgm:prSet/>
      <dgm:spPr/>
      <dgm:t>
        <a:bodyPr/>
        <a:lstStyle/>
        <a:p>
          <a:endParaRPr lang="it-IT"/>
        </a:p>
      </dgm:t>
    </dgm:pt>
    <dgm:pt modelId="{2F555078-9F2B-1D4A-BE7D-399E52E9D6CA}">
      <dgm:prSet phldrT="[Testo]" custT="1"/>
      <dgm:spPr>
        <a:solidFill>
          <a:srgbClr val="0070C0"/>
        </a:solidFill>
      </dgm:spPr>
      <dgm:t>
        <a:bodyPr/>
        <a:lstStyle/>
        <a:p>
          <a:pPr algn="l"/>
          <a:r>
            <a:rPr lang="it-IT" sz="2400" dirty="0"/>
            <a:t>Key- </a:t>
          </a:r>
          <a:r>
            <a:rPr lang="it-IT" sz="2400" dirty="0" err="1"/>
            <a:t>Sites</a:t>
          </a:r>
          <a:endParaRPr lang="it-IT" sz="2400" dirty="0"/>
        </a:p>
        <a:p>
          <a:pPr algn="just"/>
          <a:br>
            <a:rPr lang="it-IT" sz="2200" dirty="0"/>
          </a:br>
          <a:r>
            <a:rPr lang="it-IT" sz="2000" dirty="0"/>
            <a:t>Sono tutte le interruzioni dell’integrità cutanea che servono per l’accesso del dispositivo medico e che possono diventare delle porte di ingresso dei microrganismi all’interno del corpo umano</a:t>
          </a:r>
          <a:endParaRPr lang="it-IT" sz="2200" dirty="0"/>
        </a:p>
      </dgm:t>
    </dgm:pt>
    <dgm:pt modelId="{37C7134B-EFCA-2645-B7BE-08006905EA70}" type="parTrans" cxnId="{DFA4E790-A8D4-E84D-B7F2-DC329AC76797}">
      <dgm:prSet/>
      <dgm:spPr/>
      <dgm:t>
        <a:bodyPr/>
        <a:lstStyle/>
        <a:p>
          <a:endParaRPr lang="it-IT"/>
        </a:p>
      </dgm:t>
    </dgm:pt>
    <dgm:pt modelId="{E73B2C9A-EEE5-1B43-AE2A-4644C6B0E429}" type="sibTrans" cxnId="{DFA4E790-A8D4-E84D-B7F2-DC329AC76797}">
      <dgm:prSet/>
      <dgm:spPr/>
      <dgm:t>
        <a:bodyPr/>
        <a:lstStyle/>
        <a:p>
          <a:endParaRPr lang="it-IT"/>
        </a:p>
      </dgm:t>
    </dgm:pt>
    <dgm:pt modelId="{43337071-06B8-BF47-AEB8-F788C09B1F51}" type="pres">
      <dgm:prSet presAssocID="{6340B12C-1D57-DC45-A07E-DE5DDF499295}" presName="Name0" presStyleCnt="0">
        <dgm:presLayoutVars>
          <dgm:dir/>
          <dgm:resizeHandles val="exact"/>
        </dgm:presLayoutVars>
      </dgm:prSet>
      <dgm:spPr/>
    </dgm:pt>
    <dgm:pt modelId="{98E5D09C-2917-5248-A447-33BE40AEE4A8}" type="pres">
      <dgm:prSet presAssocID="{C39A8DC2-1752-6F44-86EE-6D9AC73D908F}" presName="node" presStyleLbl="node1" presStyleIdx="0" presStyleCnt="2">
        <dgm:presLayoutVars>
          <dgm:bulletEnabled val="1"/>
        </dgm:presLayoutVars>
      </dgm:prSet>
      <dgm:spPr/>
    </dgm:pt>
    <dgm:pt modelId="{ED08247A-39FA-2345-A38B-2F22149F9D17}" type="pres">
      <dgm:prSet presAssocID="{47B0313D-B3BE-CA4A-A5CE-CF8EB7DDDD01}" presName="sibTrans" presStyleCnt="0"/>
      <dgm:spPr/>
    </dgm:pt>
    <dgm:pt modelId="{675B5D81-A831-FC46-B897-4E3D990BB52E}" type="pres">
      <dgm:prSet presAssocID="{2F555078-9F2B-1D4A-BE7D-399E52E9D6CA}" presName="node" presStyleLbl="node1" presStyleIdx="1" presStyleCnt="2">
        <dgm:presLayoutVars>
          <dgm:bulletEnabled val="1"/>
        </dgm:presLayoutVars>
      </dgm:prSet>
      <dgm:spPr/>
    </dgm:pt>
  </dgm:ptLst>
  <dgm:cxnLst>
    <dgm:cxn modelId="{9F937D17-8FC1-7844-9F49-384B2C2AC543}" type="presOf" srcId="{2F555078-9F2B-1D4A-BE7D-399E52E9D6CA}" destId="{675B5D81-A831-FC46-B897-4E3D990BB52E}" srcOrd="0" destOrd="0" presId="urn:microsoft.com/office/officeart/2005/8/layout/hList6"/>
    <dgm:cxn modelId="{83575A18-C707-474F-949F-BFAFD7696FA9}" type="presOf" srcId="{C39A8DC2-1752-6F44-86EE-6D9AC73D908F}" destId="{98E5D09C-2917-5248-A447-33BE40AEE4A8}" srcOrd="0" destOrd="0" presId="urn:microsoft.com/office/officeart/2005/8/layout/hList6"/>
    <dgm:cxn modelId="{29D8E821-54A9-F441-92CE-B8F079D1AE84}" type="presOf" srcId="{D10AD600-ED2A-AC46-8529-9D6F64CB21AE}" destId="{98E5D09C-2917-5248-A447-33BE40AEE4A8}" srcOrd="0" destOrd="1" presId="urn:microsoft.com/office/officeart/2005/8/layout/hList6"/>
    <dgm:cxn modelId="{AD4C713D-B549-5C48-B8A3-407163AA6C44}" srcId="{6340B12C-1D57-DC45-A07E-DE5DDF499295}" destId="{C39A8DC2-1752-6F44-86EE-6D9AC73D908F}" srcOrd="0" destOrd="0" parTransId="{9B32DE6A-81ED-634D-B429-69A5B36312F3}" sibTransId="{47B0313D-B3BE-CA4A-A5CE-CF8EB7DDDD01}"/>
    <dgm:cxn modelId="{DFA4E790-A8D4-E84D-B7F2-DC329AC76797}" srcId="{6340B12C-1D57-DC45-A07E-DE5DDF499295}" destId="{2F555078-9F2B-1D4A-BE7D-399E52E9D6CA}" srcOrd="1" destOrd="0" parTransId="{37C7134B-EFCA-2645-B7BE-08006905EA70}" sibTransId="{E73B2C9A-EEE5-1B43-AE2A-4644C6B0E429}"/>
    <dgm:cxn modelId="{78DFF3A6-93B2-3A49-949D-25B1AE4A3D1A}" srcId="{C39A8DC2-1752-6F44-86EE-6D9AC73D908F}" destId="{D10AD600-ED2A-AC46-8529-9D6F64CB21AE}" srcOrd="0" destOrd="0" parTransId="{219AF858-261F-8D42-AC22-2850528BB779}" sibTransId="{EF064BA4-17F6-0149-9784-99287BD647E4}"/>
    <dgm:cxn modelId="{E3FC90DB-6ADC-8840-A110-4388780B4795}" type="presOf" srcId="{6340B12C-1D57-DC45-A07E-DE5DDF499295}" destId="{43337071-06B8-BF47-AEB8-F788C09B1F51}" srcOrd="0" destOrd="0" presId="urn:microsoft.com/office/officeart/2005/8/layout/hList6"/>
    <dgm:cxn modelId="{F8385F6C-0FE0-4D4D-9862-39704DD941F0}" type="presParOf" srcId="{43337071-06B8-BF47-AEB8-F788C09B1F51}" destId="{98E5D09C-2917-5248-A447-33BE40AEE4A8}" srcOrd="0" destOrd="0" presId="urn:microsoft.com/office/officeart/2005/8/layout/hList6"/>
    <dgm:cxn modelId="{B43EDDAD-9D02-044D-96E9-B32F89395D43}" type="presParOf" srcId="{43337071-06B8-BF47-AEB8-F788C09B1F51}" destId="{ED08247A-39FA-2345-A38B-2F22149F9D17}" srcOrd="1" destOrd="0" presId="urn:microsoft.com/office/officeart/2005/8/layout/hList6"/>
    <dgm:cxn modelId="{063C20C1-F155-DD42-B5BB-260F5D245A93}" type="presParOf" srcId="{43337071-06B8-BF47-AEB8-F788C09B1F51}" destId="{675B5D81-A831-FC46-B897-4E3D990BB52E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E5D09C-2917-5248-A447-33BE40AEE4A8}">
      <dsp:nvSpPr>
        <dsp:cNvPr id="0" name=""/>
        <dsp:cNvSpPr/>
      </dsp:nvSpPr>
      <dsp:spPr>
        <a:xfrm rot="16200000">
          <a:off x="-748671" y="752739"/>
          <a:ext cx="5418667" cy="3913187"/>
        </a:xfrm>
        <a:prstGeom prst="flowChartManualOperation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Key-Parts </a:t>
          </a: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800" kern="1200" dirty="0"/>
            <a:t>    sono dispositivi che entrano in contatto diretto con il paziente e quindi hanno il potenziale per trasmettere batteri e/o microrganismi, possono essere anche parti di dispositivi che entrano in contatto diretto con l'infuso durante la miscelazione </a:t>
          </a:r>
        </a:p>
      </dsp:txBody>
      <dsp:txXfrm rot="5400000">
        <a:off x="4069" y="1083732"/>
        <a:ext cx="3913187" cy="3251201"/>
      </dsp:txXfrm>
    </dsp:sp>
    <dsp:sp modelId="{675B5D81-A831-FC46-B897-4E3D990BB52E}">
      <dsp:nvSpPr>
        <dsp:cNvPr id="0" name=""/>
        <dsp:cNvSpPr/>
      </dsp:nvSpPr>
      <dsp:spPr>
        <a:xfrm rot="16200000">
          <a:off x="3458004" y="752739"/>
          <a:ext cx="5418667" cy="3913187"/>
        </a:xfrm>
        <a:prstGeom prst="flowChartManualOperation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Key- </a:t>
          </a:r>
          <a:r>
            <a:rPr lang="it-IT" sz="2400" kern="1200" dirty="0" err="1"/>
            <a:t>Sites</a:t>
          </a:r>
          <a:endParaRPr lang="it-IT" sz="2400" kern="1200" dirty="0"/>
        </a:p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it-IT" sz="2200" kern="1200" dirty="0"/>
          </a:br>
          <a:r>
            <a:rPr lang="it-IT" sz="2000" kern="1200" dirty="0"/>
            <a:t>Sono tutte le interruzioni dell’integrità cutanea che servono per l’accesso del dispositivo medico e che possono diventare delle porte di ingresso dei microrganismi all’interno del corpo umano</a:t>
          </a:r>
          <a:endParaRPr lang="it-IT" sz="2200" kern="1200" dirty="0"/>
        </a:p>
      </dsp:txBody>
      <dsp:txXfrm rot="5400000">
        <a:off x="4210744" y="1083732"/>
        <a:ext cx="3913187" cy="3251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02842-1148-664F-A4D3-CA1577302B27}" type="datetimeFigureOut">
              <a:rPr lang="it-IT" smtClean="0"/>
              <a:t>10/11/2023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C9CD4-E832-9944-A1F2-3F6FC6C174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3230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C9CD4-E832-9944-A1F2-3F6FC6C174F0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7614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A473-D82F-4EFF-9DF7-AE6D83C51288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8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8474-CC00-4A95-9D50-A41C12D1EEC4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3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C8B4-7FBB-408F-BDB9-F0496874AFB2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1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EE20-A5E2-47D3-8F6D-A2BA7AB2E093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4AA536-072F-4374-926E-17E038EC7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3382CF99-132F-413F-B7EF-71A5C33F2ED6}" type="datetime1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0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AE06-98E0-4D9F-A059-92C3548821BB}" type="datetime1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6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00CA-3DDC-4705-B840-978EF5EA0707}" type="datetime1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2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6D49-0BBA-4C5A-AD96-6448CA63451A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19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B293-A316-472D-A8B4-6947CF1A12B7}" type="datetime1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1E4AC6-B446-4768-97EF-CA4B8261433B}"/>
              </a:ext>
            </a:extLst>
          </p:cNvPr>
          <p:cNvCxnSpPr>
            <a:cxnSpLocks/>
          </p:cNvCxnSpPr>
          <p:nvPr/>
        </p:nvCxnSpPr>
        <p:spPr>
          <a:xfrm>
            <a:off x="11689174" y="2172428"/>
            <a:ext cx="0" cy="3354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6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F1F0-FE2D-4C1C-B320-8CB9BE735F0F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7BD47B-C187-494C-812F-46BE0040B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B96C-10FD-4EBC-9029-9652B7535D02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0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734BCCD4-CEB1-405B-A443-DD9CBCBEA552}" type="datetime1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7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antt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hyperlink" Target="https://www.google.com/url?sa=i&amp;url=https%3A%2F%2Fhomomedicus.com%2Fcomo-se-clasifican-las-heridas-quirurgicas-de-acuerdo-al-grado-de-contaminacion%2F&amp;psig=AOvVaw3yb_a1OSWvJWTpIcILuAyj&amp;ust=1699268842909000&amp;source=images&amp;cd=vfe&amp;opi=89978449&amp;ved=0CBEQjRxqFwoTCPjo1PPbrIIDFQAAAAAdAAAAABBH" TargetMode="Externa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ntt.org/" TargetMode="Externa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0C084C-2967-474A-B5F9-270F1FB43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FA2B938-3CBA-23BF-AFD1-D1F65644C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6160"/>
            <a:ext cx="5021183" cy="1934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500" dirty="0"/>
              <a:t>IV CONGRESSO NAZIONALE IVAS</a:t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C5E6AC-CF25-416E-5C34-D51036CD5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870" y="2324176"/>
            <a:ext cx="4945183" cy="307024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10 - 11 </a:t>
            </a:r>
            <a:r>
              <a:rPr lang="en-US" sz="1600" dirty="0" err="1"/>
              <a:t>Novembre</a:t>
            </a:r>
            <a:r>
              <a:rPr lang="en-US" sz="1600" dirty="0"/>
              <a:t> 2023</a:t>
            </a:r>
          </a:p>
        </p:txBody>
      </p:sp>
      <p:pic>
        <p:nvPicPr>
          <p:cNvPr id="7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779" y="394364"/>
            <a:ext cx="5715994" cy="603885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9DFEBA7-5996-50BB-15D7-68FB2D1BDBED}"/>
              </a:ext>
            </a:extLst>
          </p:cNvPr>
          <p:cNvSpPr txBox="1"/>
          <p:nvPr/>
        </p:nvSpPr>
        <p:spPr>
          <a:xfrm>
            <a:off x="1604362" y="5747812"/>
            <a:ext cx="2924197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b="1" dirty="0"/>
              <a:t>ALESSANDRO NASONE</a:t>
            </a:r>
          </a:p>
          <a:p>
            <a:pPr algn="ctr"/>
            <a:r>
              <a:rPr lang="it-IT" sz="1100" i="1" dirty="0"/>
              <a:t>AMBULATORIO PICC TEAM </a:t>
            </a:r>
          </a:p>
          <a:p>
            <a:pPr algn="ctr"/>
            <a:r>
              <a:rPr lang="it-IT" sz="1100" i="1" dirty="0"/>
              <a:t>TERAPIA INTENSIVA EMERGENZA –URGENZA</a:t>
            </a:r>
          </a:p>
          <a:p>
            <a:pPr algn="ctr"/>
            <a:r>
              <a:rPr lang="it-IT" sz="1100" i="1" dirty="0"/>
              <a:t>AOU SASSARI 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156F101-41AC-5552-C501-5460466326AD}"/>
              </a:ext>
            </a:extLst>
          </p:cNvPr>
          <p:cNvSpPr txBox="1"/>
          <p:nvPr/>
        </p:nvSpPr>
        <p:spPr>
          <a:xfrm>
            <a:off x="96227" y="3413789"/>
            <a:ext cx="6096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dirty="0"/>
              <a:t>ANTT</a:t>
            </a:r>
          </a:p>
          <a:p>
            <a:pPr algn="ctr"/>
            <a:r>
              <a:rPr lang="it-IT" sz="2800" b="1" dirty="0"/>
              <a:t>L’importanza dell’impiego quotidiano</a:t>
            </a:r>
          </a:p>
        </p:txBody>
      </p:sp>
    </p:spTree>
    <p:extLst>
      <p:ext uri="{BB962C8B-B14F-4D97-AF65-F5344CB8AC3E}">
        <p14:creationId xmlns:p14="http://schemas.microsoft.com/office/powerpoint/2010/main" val="3690480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AA3B297-9683-4E38-89FA-062C53E13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9E9EE7E-E126-44CE-870C-CA45CB3EC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046" y="657369"/>
            <a:ext cx="8686800" cy="1934172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Che cosa sono le </a:t>
            </a:r>
            <a:r>
              <a:rPr lang="it-IT" dirty="0" err="1"/>
              <a:t>Antt</a:t>
            </a:r>
            <a:r>
              <a:rPr lang="it-IT" dirty="0"/>
              <a:t>® ? </a:t>
            </a:r>
            <a:br>
              <a:rPr lang="it-IT" dirty="0"/>
            </a:br>
            <a:r>
              <a:rPr lang="it-IT" sz="2800" dirty="0">
                <a:solidFill>
                  <a:srgbClr val="FF0000"/>
                </a:solidFill>
              </a:rPr>
              <a:t>ASEPTIC NO TOUCH TECNIQUE </a:t>
            </a:r>
            <a:br>
              <a:rPr lang="it-IT" dirty="0"/>
            </a:br>
            <a:r>
              <a:rPr lang="it-IT" sz="1050" dirty="0">
                <a:hlinkClick r:id="rId2"/>
              </a:rPr>
              <a:t>WWW.ANTT.ORG</a:t>
            </a:r>
            <a:r>
              <a:rPr lang="it-IT" sz="1050" dirty="0"/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8D7907-8AB9-4E98-A576-1A13AECED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873252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9A77E4-AD7E-B255-8803-5FDF988B7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8739" y="2135145"/>
            <a:ext cx="8405414" cy="2045583"/>
          </a:xfrm>
        </p:spPr>
        <p:txBody>
          <a:bodyPr>
            <a:normAutofit/>
          </a:bodyPr>
          <a:lstStyle/>
          <a:p>
            <a:r>
              <a:rPr lang="it-IT" dirty="0"/>
              <a:t>Sono dei Framework di tecniche asettiche con un quadro Teorico e pratico clinico , basato sul concetto di protezione e di mantenimento dell’Asepsi delle parti chiave dei dispositivi e dei siti chiave.</a:t>
            </a:r>
          </a:p>
          <a:p>
            <a:r>
              <a:rPr lang="it-IT" dirty="0"/>
              <a:t>Sono destinati a tutte le procedure cliniche » da quelle chirurgiche a quelle domiciliari"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98FCE33-05CD-F554-90E7-1C927471B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281" y="4180728"/>
            <a:ext cx="6907427" cy="2658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702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6BB27FFE-E0F0-4186-9BF0-2FEAAD56F91A}"/>
              </a:ext>
            </a:extLst>
          </p:cNvPr>
          <p:cNvSpPr txBox="1">
            <a:spLocks/>
          </p:cNvSpPr>
          <p:nvPr/>
        </p:nvSpPr>
        <p:spPr>
          <a:xfrm>
            <a:off x="222422" y="831826"/>
            <a:ext cx="6189095" cy="33499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" indent="-27432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4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it-IT" sz="2200" b="1" dirty="0"/>
              <a:t>Approvate e considerate  un esempio di buona pratica di tecnica asettica standardizzata da numerose organizzazioni tra cui </a:t>
            </a:r>
            <a:r>
              <a:rPr lang="it-IT" sz="2200" dirty="0"/>
              <a:t>: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it-IT" sz="1800" dirty="0"/>
              <a:t>Epic2 (Pratt et al 2007),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it-IT" sz="1800" dirty="0"/>
              <a:t>The National Institute for Clinical </a:t>
            </a:r>
            <a:r>
              <a:rPr lang="it-IT" sz="1800" dirty="0" err="1"/>
              <a:t>Excellence</a:t>
            </a:r>
            <a:r>
              <a:rPr lang="it-IT" sz="1800" dirty="0"/>
              <a:t> (NICE 2012),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it-IT" sz="1800" dirty="0"/>
              <a:t>The </a:t>
            </a:r>
            <a:r>
              <a:rPr lang="it-IT" sz="1800" dirty="0" err="1"/>
              <a:t>Australian</a:t>
            </a:r>
            <a:r>
              <a:rPr lang="it-IT" sz="1800" dirty="0"/>
              <a:t> Guidelines for the </a:t>
            </a:r>
            <a:r>
              <a:rPr lang="it-IT" sz="1800" dirty="0" err="1"/>
              <a:t>Prevention</a:t>
            </a:r>
            <a:r>
              <a:rPr lang="it-IT" sz="1800" dirty="0"/>
              <a:t> and Control of </a:t>
            </a:r>
            <a:r>
              <a:rPr lang="it-IT" sz="1800" dirty="0" err="1"/>
              <a:t>Infection</a:t>
            </a:r>
            <a:r>
              <a:rPr lang="it-IT" sz="1800" dirty="0"/>
              <a:t> in Healthcare (ACSQH 2010)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it-IT" sz="1800" dirty="0"/>
              <a:t>the Royal College of Nursing (RCN) </a:t>
            </a:r>
            <a:r>
              <a:rPr lang="it-IT" sz="1800" dirty="0" err="1"/>
              <a:t>Infusion</a:t>
            </a:r>
            <a:r>
              <a:rPr lang="it-IT" sz="1800" dirty="0"/>
              <a:t> Standards 2010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it-IT" sz="1800" dirty="0"/>
              <a:t>the Health </a:t>
            </a:r>
            <a:r>
              <a:rPr lang="it-IT" sz="1800" dirty="0" err="1"/>
              <a:t>Protection</a:t>
            </a:r>
            <a:r>
              <a:rPr lang="it-IT" sz="1800" dirty="0"/>
              <a:t> </a:t>
            </a:r>
            <a:r>
              <a:rPr lang="it-IT" sz="1800" dirty="0" err="1"/>
              <a:t>Surveillance</a:t>
            </a:r>
            <a:r>
              <a:rPr lang="it-IT" sz="1800" dirty="0"/>
              <a:t> Centre – </a:t>
            </a:r>
            <a:r>
              <a:rPr lang="it-IT" sz="1800" dirty="0" err="1"/>
              <a:t>Ireland</a:t>
            </a:r>
            <a:r>
              <a:rPr lang="it-IT" sz="1600" dirty="0"/>
              <a:t> (2011).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D6AB0A6-01E2-1BDC-6F2D-F258F1C83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685" y="4181753"/>
            <a:ext cx="3534032" cy="249089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B4FC6D26-50BF-30F6-21E9-95716717D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009" y="4181752"/>
            <a:ext cx="3534032" cy="249089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83FF0C9-665F-F856-1BCF-B0DD274EB2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1334" y="4181752"/>
            <a:ext cx="4376351" cy="2490898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DEF0EECC-7C5D-A88F-7047-F208D16DB7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1517" y="1050322"/>
            <a:ext cx="5686168" cy="263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32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839C2F19-8FC2-4576-A76C-228178053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DD445D2-3109-4763-87BD-15D07DD60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itolo 1">
            <a:extLst>
              <a:ext uri="{FF2B5EF4-FFF2-40B4-BE49-F238E27FC236}">
                <a16:creationId xmlns:a16="http://schemas.microsoft.com/office/drawing/2014/main" id="{06009F5E-5DF9-A4A5-3386-04CF6F26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8" y="976160"/>
            <a:ext cx="6144231" cy="1934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600" dirty="0"/>
              <a:t>PERCHE NE ABBIAMO BISOGNO ?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DB047E9-A243-4DE8-A6B6-2D9F20DE8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egnaposto contenuto 4" descr="Immagine che contiene interno, forniture per ufficio, tavolo&#10;&#10;Descrizione generata automaticamente">
            <a:extLst>
              <a:ext uri="{FF2B5EF4-FFF2-40B4-BE49-F238E27FC236}">
                <a16:creationId xmlns:a16="http://schemas.microsoft.com/office/drawing/2014/main" id="{46E9AF10-5D53-7738-BE14-0A8D2AB87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788" r="37677" b="3"/>
          <a:stretch/>
        </p:blipFill>
        <p:spPr>
          <a:xfrm rot="5400000">
            <a:off x="8201138" y="54232"/>
            <a:ext cx="2876184" cy="4105993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770" y="3612975"/>
            <a:ext cx="6162328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DB23917-C18E-B683-6757-D0E4280CF802}"/>
              </a:ext>
            </a:extLst>
          </p:cNvPr>
          <p:cNvSpPr txBox="1"/>
          <p:nvPr/>
        </p:nvSpPr>
        <p:spPr>
          <a:xfrm>
            <a:off x="529508" y="3776870"/>
            <a:ext cx="6132590" cy="2411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000" dirty="0"/>
              <a:t>Per </a:t>
            </a:r>
            <a:r>
              <a:rPr lang="en-US" sz="2000" dirty="0" err="1"/>
              <a:t>ridurre</a:t>
            </a:r>
            <a:r>
              <a:rPr lang="en-US" sz="2000" dirty="0"/>
              <a:t> al </a:t>
            </a:r>
            <a:r>
              <a:rPr lang="en-US" sz="2000" dirty="0" err="1"/>
              <a:t>minimo</a:t>
            </a:r>
            <a:r>
              <a:rPr lang="en-US" sz="2000" dirty="0"/>
              <a:t> </a:t>
            </a:r>
            <a:r>
              <a:rPr lang="en-US" sz="2000" dirty="0" err="1"/>
              <a:t>l'introduzione</a:t>
            </a:r>
            <a:r>
              <a:rPr lang="en-US" sz="2000" dirty="0"/>
              <a:t> di </a:t>
            </a:r>
            <a:r>
              <a:rPr lang="en-US" sz="2000" dirty="0" err="1"/>
              <a:t>microrganismi</a:t>
            </a:r>
            <a:r>
              <a:rPr lang="en-US" sz="2000" dirty="0"/>
              <a:t> </a:t>
            </a:r>
            <a:r>
              <a:rPr lang="en-US" sz="2000" dirty="0" err="1"/>
              <a:t>che</a:t>
            </a:r>
            <a:r>
              <a:rPr lang="en-US" sz="2000" dirty="0"/>
              <a:t> </a:t>
            </a:r>
            <a:r>
              <a:rPr lang="en-US" sz="2000" dirty="0" err="1"/>
              <a:t>potrebbe</a:t>
            </a:r>
            <a:r>
              <a:rPr lang="en-US" sz="2000" dirty="0"/>
              <a:t> </a:t>
            </a:r>
            <a:r>
              <a:rPr lang="en-US" sz="2000" dirty="0" err="1"/>
              <a:t>verificarsi</a:t>
            </a:r>
            <a:r>
              <a:rPr lang="en-US" sz="2000" dirty="0"/>
              <a:t> </a:t>
            </a:r>
            <a:r>
              <a:rPr lang="en-US" sz="2000" dirty="0" err="1"/>
              <a:t>durante</a:t>
            </a:r>
            <a:r>
              <a:rPr lang="en-US" sz="2000" dirty="0"/>
              <a:t> la </a:t>
            </a:r>
            <a:r>
              <a:rPr lang="en-US" sz="2000" dirty="0" err="1"/>
              <a:t>preparazione</a:t>
            </a:r>
            <a:r>
              <a:rPr lang="en-US" sz="2000" dirty="0"/>
              <a:t>, la </a:t>
            </a:r>
            <a:r>
              <a:rPr lang="en-US" sz="2000" dirty="0" err="1"/>
              <a:t>somministrazione</a:t>
            </a:r>
            <a:r>
              <a:rPr lang="en-US" sz="2000" dirty="0"/>
              <a:t> e </a:t>
            </a:r>
            <a:r>
              <a:rPr lang="en-US" sz="2000" dirty="0" err="1"/>
              <a:t>l'erogazione</a:t>
            </a:r>
            <a:r>
              <a:rPr lang="en-US" sz="2000" dirty="0"/>
              <a:t> </a:t>
            </a:r>
            <a:r>
              <a:rPr lang="en-US" sz="2000" dirty="0" err="1"/>
              <a:t>della</a:t>
            </a:r>
            <a:r>
              <a:rPr lang="en-US" sz="2000" dirty="0"/>
              <a:t> </a:t>
            </a:r>
            <a:r>
              <a:rPr lang="en-US" sz="2000" dirty="0" err="1"/>
              <a:t>terapia</a:t>
            </a:r>
            <a:r>
              <a:rPr lang="en-US" sz="2000" dirty="0"/>
              <a:t> IV o di </a:t>
            </a:r>
            <a:r>
              <a:rPr lang="en-US" sz="2000" dirty="0" err="1"/>
              <a:t>qualsiasi</a:t>
            </a:r>
            <a:r>
              <a:rPr lang="en-US" sz="2000" dirty="0"/>
              <a:t> </a:t>
            </a:r>
            <a:r>
              <a:rPr lang="en-US" sz="2000" dirty="0" err="1"/>
              <a:t>procedura</a:t>
            </a:r>
            <a:endParaRPr lang="en-US" sz="2000" dirty="0"/>
          </a:p>
          <a:p>
            <a:pPr marL="0" indent="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2000" dirty="0"/>
          </a:p>
        </p:txBody>
      </p:sp>
      <p:pic>
        <p:nvPicPr>
          <p:cNvPr id="7" name="Immagine 6" descr="Immagine che contiene interno, Attrezzature mediche, Attrezzatura da laboratorio, medico&#10;&#10;Descrizione generata automaticamente">
            <a:extLst>
              <a:ext uri="{FF2B5EF4-FFF2-40B4-BE49-F238E27FC236}">
                <a16:creationId xmlns:a16="http://schemas.microsoft.com/office/drawing/2014/main" id="{A561A5BB-EF1F-6444-920F-837EF33C6C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662" b="11014"/>
          <a:stretch/>
        </p:blipFill>
        <p:spPr>
          <a:xfrm>
            <a:off x="7586234" y="3776869"/>
            <a:ext cx="4105993" cy="241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744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269FB8E5-6466-48D1-A250-C0CC9E5D3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E0DA55A-1C7D-FA3E-4797-61334E3C8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6160"/>
            <a:ext cx="5021183" cy="2452840"/>
          </a:xfrm>
        </p:spPr>
        <p:txBody>
          <a:bodyPr>
            <a:normAutofit/>
          </a:bodyPr>
          <a:lstStyle/>
          <a:p>
            <a:r>
              <a:rPr lang="it-IT" dirty="0"/>
              <a:t>Concetti base delle </a:t>
            </a:r>
            <a:r>
              <a:rPr lang="it-IT" dirty="0" err="1"/>
              <a:t>Antt</a:t>
            </a:r>
            <a:r>
              <a:rPr lang="it-IT" dirty="0"/>
              <a:t> ®</a:t>
            </a:r>
            <a:endParaRPr lang="it-IT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Giornata mondiale dell'igiene delle mani in Ausl Romagna">
            <a:extLst>
              <a:ext uri="{FF2B5EF4-FFF2-40B4-BE49-F238E27FC236}">
                <a16:creationId xmlns:a16="http://schemas.microsoft.com/office/drawing/2014/main" id="{DB5B1BC9-B626-20F0-07DD-0E96D1D9E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2168" y="667449"/>
            <a:ext cx="2024632" cy="233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rso di Formazione Infermieri su terapie naturali - BENESSERE naturale">
            <a:extLst>
              <a:ext uri="{FF2B5EF4-FFF2-40B4-BE49-F238E27FC236}">
                <a16:creationId xmlns:a16="http://schemas.microsoft.com/office/drawing/2014/main" id="{AA7270A7-D92C-C928-7876-2EB0086AC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68714" y="657368"/>
            <a:ext cx="2514637" cy="233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1" name="Rectangle 1040">
            <a:extLst>
              <a:ext uri="{FF2B5EF4-FFF2-40B4-BE49-F238E27FC236}">
                <a16:creationId xmlns:a16="http://schemas.microsoft.com/office/drawing/2014/main" id="{851808AB-2943-464C-A710-F2A18D869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3219099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30" name="Picture 6" descr="Gpa Group | Come ridurre i costi operativi con la standardizzazione dei  processi di business">
            <a:extLst>
              <a:ext uri="{FF2B5EF4-FFF2-40B4-BE49-F238E27FC236}">
                <a16:creationId xmlns:a16="http://schemas.microsoft.com/office/drawing/2014/main" id="{1FBFD56B-4A0C-C377-BC17-FDBBB91FA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609" y="3991232"/>
            <a:ext cx="2656702" cy="232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ntibiotico-resistenza: in Italia 530mila infezioni ospedaliere all'anno,  colpito l'8% dei ricoverati | Sanità24 - Il Sole 24 Ore">
            <a:extLst>
              <a:ext uri="{FF2B5EF4-FFF2-40B4-BE49-F238E27FC236}">
                <a16:creationId xmlns:a16="http://schemas.microsoft.com/office/drawing/2014/main" id="{9FCA66BF-F4B7-1B44-B1CC-5067FFAB0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9358" y="3991232"/>
            <a:ext cx="2936716" cy="232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750D71-452B-513E-7920-4C9351CEF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2168" y="3327401"/>
            <a:ext cx="4945183" cy="2717754"/>
          </a:xfrm>
        </p:spPr>
        <p:txBody>
          <a:bodyPr anchor="b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dirty="0"/>
              <a:t>Approccio Epidemiologico 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Una Tecnica Inefficace è causa delle ICA  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Igiene delle Mani 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Standardizzazione delle Procedure 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Formazione alle </a:t>
            </a:r>
            <a:r>
              <a:rPr lang="it-IT" dirty="0" err="1"/>
              <a:t>Antt</a:t>
            </a:r>
            <a:r>
              <a:rPr lang="it-IT" dirty="0"/>
              <a:t>®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E2ABF36-3875-1288-E956-736EE3FE274C}"/>
              </a:ext>
            </a:extLst>
          </p:cNvPr>
          <p:cNvSpPr txBox="1"/>
          <p:nvPr/>
        </p:nvSpPr>
        <p:spPr>
          <a:xfrm>
            <a:off x="10145744" y="976136"/>
            <a:ext cx="584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antt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82802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ma 9">
            <a:extLst>
              <a:ext uri="{FF2B5EF4-FFF2-40B4-BE49-F238E27FC236}">
                <a16:creationId xmlns:a16="http://schemas.microsoft.com/office/drawing/2014/main" id="{E1CEE947-3AF7-2ED4-8356-FE57B8D958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102037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asellaDiTesto 1">
            <a:extLst>
              <a:ext uri="{FF2B5EF4-FFF2-40B4-BE49-F238E27FC236}">
                <a16:creationId xmlns:a16="http://schemas.microsoft.com/office/drawing/2014/main" id="{6FA91B24-4EFF-7C18-CAF4-2787719FA51B}"/>
              </a:ext>
            </a:extLst>
          </p:cNvPr>
          <p:cNvSpPr txBox="1"/>
          <p:nvPr/>
        </p:nvSpPr>
        <p:spPr>
          <a:xfrm>
            <a:off x="7772033" y="11780"/>
            <a:ext cx="37741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/>
              <a:t>TERMINOLOGIA</a:t>
            </a: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3588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ghi Ipodermici 22G - 0,7x40 mm Colore Grigio | SanitaliaCare.it">
            <a:extLst>
              <a:ext uri="{FF2B5EF4-FFF2-40B4-BE49-F238E27FC236}">
                <a16:creationId xmlns:a16="http://schemas.microsoft.com/office/drawing/2014/main" id="{16EA2D27-E77D-91A9-4922-9789398C3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362" y="1189471"/>
            <a:ext cx="2929805" cy="1979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Siringa Monouso da 5 ml - cfz da 100 pezzi - DB Company">
            <a:extLst>
              <a:ext uri="{FF2B5EF4-FFF2-40B4-BE49-F238E27FC236}">
                <a16:creationId xmlns:a16="http://schemas.microsoft.com/office/drawing/2014/main" id="{D3C6276C-04FF-7BFD-1EAE-456F9CFF9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8008" y="3473481"/>
            <a:ext cx="2363843" cy="276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>
            <a:extLst>
              <a:ext uri="{FF2B5EF4-FFF2-40B4-BE49-F238E27FC236}">
                <a16:creationId xmlns:a16="http://schemas.microsoft.com/office/drawing/2014/main" id="{F4019634-5803-4C68-2EF1-B518EE046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8692" y="3482869"/>
            <a:ext cx="2382619" cy="275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Peripherally Inserted Central Catheters (PICC) | ANZ | Teleflex">
            <a:extLst>
              <a:ext uri="{FF2B5EF4-FFF2-40B4-BE49-F238E27FC236}">
                <a16:creationId xmlns:a16="http://schemas.microsoft.com/office/drawing/2014/main" id="{D6542435-1A40-9753-0F2F-9AE90FFE6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80279" y="1189471"/>
            <a:ext cx="2591572" cy="1979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Port-a-cath: accesso venoso centrale totalmente impiantabile">
            <a:extLst>
              <a:ext uri="{FF2B5EF4-FFF2-40B4-BE49-F238E27FC236}">
                <a16:creationId xmlns:a16="http://schemas.microsoft.com/office/drawing/2014/main" id="{2112A548-21A7-FA54-A00D-CC1B8A76D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0151" y="1189471"/>
            <a:ext cx="3122143" cy="1979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MicroClave Connector">
            <a:extLst>
              <a:ext uri="{FF2B5EF4-FFF2-40B4-BE49-F238E27FC236}">
                <a16:creationId xmlns:a16="http://schemas.microsoft.com/office/drawing/2014/main" id="{6FDA7977-A3C7-F12B-714B-110A12E03A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51" b="21110"/>
          <a:stretch/>
        </p:blipFill>
        <p:spPr bwMode="auto">
          <a:xfrm>
            <a:off x="9501916" y="1189471"/>
            <a:ext cx="2498397" cy="195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magine 10" descr="Immagine che contiene persona, vestiti, Guanto di protezione, interno&#10;&#10;Descrizione generata automaticamente">
            <a:extLst>
              <a:ext uri="{FF2B5EF4-FFF2-40B4-BE49-F238E27FC236}">
                <a16:creationId xmlns:a16="http://schemas.microsoft.com/office/drawing/2014/main" id="{F7C85795-A6EE-5573-71F9-12B68BE212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582844" y="3573136"/>
            <a:ext cx="2765076" cy="2591570"/>
          </a:xfrm>
          <a:prstGeom prst="rect">
            <a:avLst/>
          </a:prstGeom>
        </p:spPr>
      </p:pic>
      <p:pic>
        <p:nvPicPr>
          <p:cNvPr id="13" name="Immagine 12" descr="Immagine che contiene persona, bottiglia, plastica, dito&#10;&#10;Descrizione generata automaticamente">
            <a:extLst>
              <a:ext uri="{FF2B5EF4-FFF2-40B4-BE49-F238E27FC236}">
                <a16:creationId xmlns:a16="http://schemas.microsoft.com/office/drawing/2014/main" id="{E27D522D-DC8A-8AD4-9241-92A7411842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8784868" y="3664710"/>
            <a:ext cx="2765077" cy="2382618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BBF2F95-0F3A-7361-631B-A6EA5CF18406}"/>
              </a:ext>
            </a:extLst>
          </p:cNvPr>
          <p:cNvSpPr txBox="1"/>
          <p:nvPr/>
        </p:nvSpPr>
        <p:spPr>
          <a:xfrm>
            <a:off x="6858165" y="176981"/>
            <a:ext cx="29957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b="1" dirty="0"/>
              <a:t>KEY- PARTS </a:t>
            </a:r>
          </a:p>
        </p:txBody>
      </p:sp>
    </p:spTree>
    <p:extLst>
      <p:ext uri="{BB962C8B-B14F-4D97-AF65-F5344CB8AC3E}">
        <p14:creationId xmlns:p14="http://schemas.microsoft.com/office/powerpoint/2010/main" val="489345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0C084C-2967-474A-B5F9-270F1FB43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31F3D2E-3401-DDFE-41A4-80A3574A3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546" y="1165459"/>
            <a:ext cx="4843848" cy="1934172"/>
          </a:xfrm>
        </p:spPr>
        <p:txBody>
          <a:bodyPr>
            <a:normAutofit/>
          </a:bodyPr>
          <a:lstStyle/>
          <a:p>
            <a:r>
              <a:rPr lang="it-IT" dirty="0"/>
              <a:t>KEY-SITES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8" descr="Costruire mucchio Brocca chemio port in lavorazione simpatia distintivo">
            <a:extLst>
              <a:ext uri="{FF2B5EF4-FFF2-40B4-BE49-F238E27FC236}">
                <a16:creationId xmlns:a16="http://schemas.microsoft.com/office/drawing/2014/main" id="{4D32F1F1-6332-4934-8532-18F6932B69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6" b="20941"/>
          <a:stretch/>
        </p:blipFill>
        <p:spPr bwMode="auto">
          <a:xfrm>
            <a:off x="6094476" y="508090"/>
            <a:ext cx="5030402" cy="2650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egnaposto contenuto 4" descr="Immagine che contiene stanza, stanza d'ospedale, medico, Attrezzature mediche&#10;&#10;Descrizione generata automaticamente">
            <a:extLst>
              <a:ext uri="{FF2B5EF4-FFF2-40B4-BE49-F238E27FC236}">
                <a16:creationId xmlns:a16="http://schemas.microsoft.com/office/drawing/2014/main" id="{DF02A92D-747B-16AC-7A13-0AD62E120E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466" r="-2" b="36893"/>
          <a:stretch/>
        </p:blipFill>
        <p:spPr>
          <a:xfrm>
            <a:off x="6094476" y="3428997"/>
            <a:ext cx="5030402" cy="2650699"/>
          </a:xfrm>
          <a:prstGeom prst="rect">
            <a:avLst/>
          </a:prstGeom>
        </p:spPr>
      </p:pic>
      <p:pic>
        <p:nvPicPr>
          <p:cNvPr id="1026" name="Picture 2" descr="Medicazione di una ferita chirurgica: come si fa?">
            <a:extLst>
              <a:ext uri="{FF2B5EF4-FFF2-40B4-BE49-F238E27FC236}">
                <a16:creationId xmlns:a16="http://schemas.microsoft.com/office/drawing/2014/main" id="{6162B2C0-BF78-120C-4178-3AC8434527F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46" y="3428997"/>
            <a:ext cx="4843849" cy="2650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129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9F9CA9E-4AB7-EDF3-6B30-5DCFE4FAB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712863"/>
            <a:ext cx="5747006" cy="905192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it-IT" sz="4200" dirty="0"/>
              <a:t>ANTT® : principi e </a:t>
            </a:r>
            <a:br>
              <a:rPr lang="it-IT" sz="4200" dirty="0"/>
            </a:br>
            <a:r>
              <a:rPr lang="it-IT" sz="4200" dirty="0"/>
              <a:t>misure di prevenzione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B17300-4063-4FCF-8D7A-59C263BDA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7A5871A-7E7B-4FF2-1DCA-487E5BA0A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73" y="1797270"/>
            <a:ext cx="4364088" cy="4347868"/>
          </a:xfrm>
          <a:prstGeom prst="rect">
            <a:avLst/>
          </a:prstGeom>
        </p:spPr>
      </p:pic>
      <p:graphicFrame>
        <p:nvGraphicFramePr>
          <p:cNvPr id="16" name="Segnaposto contenuto 15">
            <a:extLst>
              <a:ext uri="{FF2B5EF4-FFF2-40B4-BE49-F238E27FC236}">
                <a16:creationId xmlns:a16="http://schemas.microsoft.com/office/drawing/2014/main" id="{90D46220-747F-5DE5-67DA-D197D8BB1F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5125685"/>
              </p:ext>
            </p:extLst>
          </p:nvPr>
        </p:nvGraphicFramePr>
        <p:xfrm>
          <a:off x="5623034" y="311420"/>
          <a:ext cx="6337737" cy="5681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5237">
                  <a:extLst>
                    <a:ext uri="{9D8B030D-6E8A-4147-A177-3AD203B41FA5}">
                      <a16:colId xmlns:a16="http://schemas.microsoft.com/office/drawing/2014/main" val="2102865063"/>
                    </a:ext>
                  </a:extLst>
                </a:gridCol>
                <a:gridCol w="3912500">
                  <a:extLst>
                    <a:ext uri="{9D8B030D-6E8A-4147-A177-3AD203B41FA5}">
                      <a16:colId xmlns:a16="http://schemas.microsoft.com/office/drawing/2014/main" val="3405128810"/>
                    </a:ext>
                  </a:extLst>
                </a:gridCol>
              </a:tblGrid>
              <a:tr h="442907">
                <a:tc>
                  <a:txBody>
                    <a:bodyPr/>
                    <a:lstStyle/>
                    <a:p>
                      <a:r>
                        <a:rPr lang="it-IT" sz="1000" dirty="0"/>
                        <a:t>Principio 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L’asepsi è l’obiettivo di tutte le procedure invasive, sia inserimento che gestione dei dispositivi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367977"/>
                  </a:ext>
                </a:extLst>
              </a:tr>
              <a:tr h="594472">
                <a:tc>
                  <a:txBody>
                    <a:bodyPr/>
                    <a:lstStyle/>
                    <a:p>
                      <a:r>
                        <a:rPr lang="it-IT" sz="1000" dirty="0"/>
                        <a:t>Principio 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L’asepsi si ottiene con la protezione delle parti chiave e dei siti chiave. Protezione da trasferimento dei microrganismi da parte degli operatori sanitari e dall’ambiente circostante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111367"/>
                  </a:ext>
                </a:extLst>
              </a:tr>
              <a:tr h="742727">
                <a:tc>
                  <a:txBody>
                    <a:bodyPr/>
                    <a:lstStyle/>
                    <a:p>
                      <a:r>
                        <a:rPr lang="it-IT" sz="1000" dirty="0"/>
                        <a:t>Principio 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Aseptic</a:t>
                      </a:r>
                      <a:r>
                        <a:rPr lang="it-IT" sz="1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Non-Touch Technique</a:t>
                      </a:r>
                      <a:r>
                        <a:rPr lang="it-IT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deve essere efficace e sicura, pertanto utilizza due modalità: la tecnica chirurgica-ANTT® per le procedure complicate e la tecnica standard-ANTT® per le procedure meno complicate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037810"/>
                  </a:ext>
                </a:extLst>
              </a:tr>
              <a:tr h="607203">
                <a:tc>
                  <a:txBody>
                    <a:bodyPr/>
                    <a:lstStyle/>
                    <a:p>
                      <a:r>
                        <a:rPr lang="it-IT" sz="1000" dirty="0"/>
                        <a:t>Principio 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scelta della tecnica chirurgica o standard –ANTT® è determinata dalla valutazione del rischio relativo alla difficoltà di raggiungere l’asepsi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463159"/>
                  </a:ext>
                </a:extLst>
              </a:tr>
              <a:tr h="358677">
                <a:tc>
                  <a:txBody>
                    <a:bodyPr/>
                    <a:lstStyle/>
                    <a:p>
                      <a:r>
                        <a:rPr lang="it-IT" sz="1000" dirty="0"/>
                        <a:t>Principio 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pratica asettica dovrebbe essere standardizzata</a:t>
                      </a:r>
                      <a:endParaRPr lang="it-IT" sz="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757533"/>
                  </a:ext>
                </a:extLst>
              </a:tr>
              <a:tr h="435971">
                <a:tc>
                  <a:txBody>
                    <a:bodyPr/>
                    <a:lstStyle/>
                    <a:p>
                      <a:r>
                        <a:rPr lang="it-IT" sz="1000" dirty="0"/>
                        <a:t>Principio 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tecnica asettica sicura si basa su una formazione efficace del personale sanitario e un ambiente e dei dispositivi adatti allo scopo</a:t>
                      </a:r>
                      <a:endParaRPr lang="it-IT" sz="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30780"/>
                  </a:ext>
                </a:extLst>
              </a:tr>
              <a:tr h="4304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/>
                        <a:t>Misure di salvaguardia 1 </a:t>
                      </a:r>
                      <a:endParaRPr lang="it-IT" sz="1000" b="0" i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Misure di prevenzione di base</a:t>
                      </a:r>
                    </a:p>
                    <a:p>
                      <a:endParaRPr lang="it-IT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Applicare le precauzioni infettive di base come </a:t>
                      </a:r>
                      <a:r>
                        <a:rPr lang="it-IT" sz="10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l’igiene delle mani, </a:t>
                      </a:r>
                      <a:r>
                        <a:rPr lang="it-IT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dispositivi barriera, la gestione ambientale per ridurre la possibile di contaminazione delle parti chiave e dei siti chiave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1332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sz="1000" dirty="0"/>
                        <a:t>Misure di salvaguardia 2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Identificare le parti-chiave e i siti-chiave</a:t>
                      </a:r>
                    </a:p>
                    <a:p>
                      <a:endParaRPr lang="it-IT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Identificare le  key-parts e le key-</a:t>
                      </a:r>
                      <a:r>
                        <a:rPr lang="it-IT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sites</a:t>
                      </a:r>
                      <a:endParaRPr lang="it-IT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parti chiave sono le parti più critiche dei dispositivi che se contaminate hanno maggior probabilità di causare infezione. I siti chiave sono le soluzioni di continuo e i siti di accesso dei dispositivi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646756"/>
                  </a:ext>
                </a:extLst>
              </a:tr>
              <a:tr h="430489">
                <a:tc>
                  <a:txBody>
                    <a:bodyPr/>
                    <a:lstStyle/>
                    <a:p>
                      <a:r>
                        <a:rPr lang="it-IT" sz="1000" dirty="0"/>
                        <a:t>Misure di salvaguardia 3 </a:t>
                      </a:r>
                    </a:p>
                    <a:p>
                      <a:r>
                        <a:rPr lang="it-IT" sz="1000" dirty="0">
                          <a:solidFill>
                            <a:srgbClr val="FF0000"/>
                          </a:solidFill>
                        </a:rPr>
                        <a:t>Tecnica no –touch – formazione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tecnica no-touch è un’abilità fondamentale che protegge le key-parts e le key-</a:t>
                      </a:r>
                      <a:r>
                        <a:rPr lang="it-IT" sz="1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sites</a:t>
                      </a:r>
                      <a:r>
                        <a:rPr lang="it-IT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dalla contaminazione dell’operatore e dall’ambiente. 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981633"/>
                  </a:ext>
                </a:extLst>
              </a:tr>
              <a:tr h="430489">
                <a:tc>
                  <a:txBody>
                    <a:bodyPr/>
                    <a:lstStyle/>
                    <a:p>
                      <a:r>
                        <a:rPr lang="it-IT" sz="1000" dirty="0"/>
                        <a:t>Misure di salvaguardia 4 </a:t>
                      </a:r>
                    </a:p>
                    <a:p>
                      <a:r>
                        <a:rPr lang="it-IT" sz="10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Gestione del campo asettico</a:t>
                      </a:r>
                      <a:endParaRPr lang="it-IT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campi asettici proteggono le key-parts  e le key-</a:t>
                      </a:r>
                      <a:r>
                        <a:rPr lang="it-IT" sz="1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sites</a:t>
                      </a:r>
                      <a:r>
                        <a:rPr lang="it-IT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dall’ambiente vicino alla procedura. La tecnica standard-ANTT® e la tecnica chirurgica-ANTT® richiedono una diversa gestione del campo asettico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953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7224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450C084C-2967-474A-B5F9-270F1FB43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43BA735-DC81-9CFC-203B-05B8DEDBF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6160"/>
            <a:ext cx="5021183" cy="1934172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Principio 1 </a:t>
            </a:r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F884D67-8DA3-D76B-30A5-9C5D61975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869" y="2258170"/>
            <a:ext cx="5502131" cy="2271789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C00000"/>
                </a:solidFill>
              </a:rPr>
              <a:t>L'ANTT è progettato per proteggere i pazienti dalle infezioni durante tutte le procedure cliniche invasive, inclusa la manutenzione dei dispositivi medici invasivi</a:t>
            </a:r>
          </a:p>
        </p:txBody>
      </p:sp>
      <p:pic>
        <p:nvPicPr>
          <p:cNvPr id="3076" name="Picture 4" descr="Contrastare le ICA mediante la sanificazione delle superfici inanimate">
            <a:extLst>
              <a:ext uri="{FF2B5EF4-FFF2-40B4-BE49-F238E27FC236}">
                <a16:creationId xmlns:a16="http://schemas.microsoft.com/office/drawing/2014/main" id="{35388C56-DDE0-16DE-247D-5EEFC35E07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43" r="-4" b="2831"/>
          <a:stretch/>
        </p:blipFill>
        <p:spPr bwMode="auto">
          <a:xfrm>
            <a:off x="6652949" y="657370"/>
            <a:ext cx="5030402" cy="2650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Femmina Chirurgo Di Indossare Guanti Prima Di Eseguire Loperazione  Chirurgica - Fotografie stock e altre immagini di Medico - iStock">
            <a:extLst>
              <a:ext uri="{FF2B5EF4-FFF2-40B4-BE49-F238E27FC236}">
                <a16:creationId xmlns:a16="http://schemas.microsoft.com/office/drawing/2014/main" id="{A3754A96-C7D1-9943-ED3B-C6F9174AAC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1" b="15298"/>
          <a:stretch/>
        </p:blipFill>
        <p:spPr bwMode="auto">
          <a:xfrm>
            <a:off x="6652949" y="3559225"/>
            <a:ext cx="5030402" cy="265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C5A9D80-9E7A-E816-6B78-A3603A40C430}"/>
              </a:ext>
            </a:extLst>
          </p:cNvPr>
          <p:cNvSpPr txBox="1"/>
          <p:nvPr/>
        </p:nvSpPr>
        <p:spPr>
          <a:xfrm>
            <a:off x="296934" y="4529959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i="1" u="sng" dirty="0"/>
              <a:t>Il principale rischio di infezione per il paziente è il</a:t>
            </a:r>
          </a:p>
          <a:p>
            <a:pPr algn="ctr"/>
            <a:r>
              <a:rPr lang="it-IT" sz="3200" i="1" u="sng" dirty="0"/>
              <a:t>operatore sanitario.</a:t>
            </a:r>
          </a:p>
        </p:txBody>
      </p:sp>
    </p:spTree>
    <p:extLst>
      <p:ext uri="{BB962C8B-B14F-4D97-AF65-F5344CB8AC3E}">
        <p14:creationId xmlns:p14="http://schemas.microsoft.com/office/powerpoint/2010/main" val="4233659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D2EEFE-0F09-A958-5929-B3A6F146D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818" y="789222"/>
            <a:ext cx="5021182" cy="923964"/>
          </a:xfrm>
        </p:spPr>
        <p:txBody>
          <a:bodyPr/>
          <a:lstStyle/>
          <a:p>
            <a:r>
              <a:rPr lang="it-IT" dirty="0"/>
              <a:t>Principio 2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5A2734-79C4-2E8C-A853-850E17526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72" y="1820324"/>
            <a:ext cx="6786821" cy="2100035"/>
          </a:xfrm>
        </p:spPr>
        <p:txBody>
          <a:bodyPr>
            <a:noAutofit/>
          </a:bodyPr>
          <a:lstStyle/>
          <a:p>
            <a:pPr algn="ctr"/>
            <a:r>
              <a:rPr lang="it-IT" sz="2400" dirty="0">
                <a:solidFill>
                  <a:srgbClr val="C00000"/>
                </a:solidFill>
              </a:rPr>
              <a:t>L’asepsi si ottiene mediante la “protezione delle Key-parts e delle Key-</a:t>
            </a:r>
            <a:r>
              <a:rPr lang="it-IT" sz="2400" dirty="0" err="1">
                <a:solidFill>
                  <a:srgbClr val="C00000"/>
                </a:solidFill>
              </a:rPr>
              <a:t>sites</a:t>
            </a:r>
            <a:r>
              <a:rPr lang="it-IT" sz="2400" dirty="0">
                <a:solidFill>
                  <a:srgbClr val="C00000"/>
                </a:solidFill>
              </a:rPr>
              <a:t> ”; Protezione di parti e siti chiave da microrganismi trasferiti dall’operatore sanitario e dall’ambiente circostante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19B0FF6-2679-CBE5-2E8A-322157E7D154}"/>
              </a:ext>
            </a:extLst>
          </p:cNvPr>
          <p:cNvSpPr txBox="1"/>
          <p:nvPr/>
        </p:nvSpPr>
        <p:spPr>
          <a:xfrm>
            <a:off x="465268" y="3920359"/>
            <a:ext cx="57358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i="1" u="sng" dirty="0"/>
              <a:t>Gli operatori sanitari devono capire cos’è l’asepsi e come stabilirla e mantenerla</a:t>
            </a:r>
            <a:r>
              <a:rPr lang="it-IT" dirty="0"/>
              <a:t>.</a:t>
            </a:r>
          </a:p>
        </p:txBody>
      </p:sp>
      <p:pic>
        <p:nvPicPr>
          <p:cNvPr id="4100" name="Picture 4" descr="Alle Tutorial - Protocollo di Asepsi per la preparazione della sala  chirurgica - YouTube">
            <a:extLst>
              <a:ext uri="{FF2B5EF4-FFF2-40B4-BE49-F238E27FC236}">
                <a16:creationId xmlns:a16="http://schemas.microsoft.com/office/drawing/2014/main" id="{9DA8E569-F26C-F7F3-8797-B530CBEE41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" r="2664"/>
          <a:stretch/>
        </p:blipFill>
        <p:spPr bwMode="auto">
          <a:xfrm>
            <a:off x="6860393" y="1535456"/>
            <a:ext cx="4918841" cy="363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F7E9109-D2F8-061E-4088-0818E638B159}"/>
              </a:ext>
            </a:extLst>
          </p:cNvPr>
          <p:cNvSpPr txBox="1"/>
          <p:nvPr/>
        </p:nvSpPr>
        <p:spPr>
          <a:xfrm>
            <a:off x="218782" y="5604642"/>
            <a:ext cx="673325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b="1" dirty="0">
                <a:solidFill>
                  <a:srgbClr val="FF0000"/>
                </a:solidFill>
              </a:rPr>
              <a:t>ASEPSI </a:t>
            </a:r>
          </a:p>
          <a:p>
            <a:r>
              <a:rPr lang="it-IT" sz="3200" b="1" dirty="0">
                <a:solidFill>
                  <a:srgbClr val="FF0000"/>
                </a:solidFill>
              </a:rPr>
              <a:t>ESENTE DA ORGANISMI PATOGENI </a:t>
            </a:r>
          </a:p>
        </p:txBody>
      </p:sp>
    </p:spTree>
    <p:extLst>
      <p:ext uri="{BB962C8B-B14F-4D97-AF65-F5344CB8AC3E}">
        <p14:creationId xmlns:p14="http://schemas.microsoft.com/office/powerpoint/2010/main" val="2719778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88613F-2831-BAA9-A2C9-D823D297E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9"/>
            <a:ext cx="5021182" cy="850392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Principio 3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4993E3D-9FA4-30F1-B253-BBC601425B02}"/>
              </a:ext>
            </a:extLst>
          </p:cNvPr>
          <p:cNvSpPr txBox="1"/>
          <p:nvPr/>
        </p:nvSpPr>
        <p:spPr>
          <a:xfrm>
            <a:off x="357352" y="192716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i="0" dirty="0" err="1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Aseptic</a:t>
            </a:r>
            <a:r>
              <a:rPr lang="it-IT" b="1" i="0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 Non-Touch Technique</a:t>
            </a:r>
            <a:r>
              <a:rPr lang="it-IT" b="0" i="0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 deve essere efficace e sicura</a:t>
            </a:r>
            <a:endParaRPr lang="it-IT" dirty="0">
              <a:solidFill>
                <a:srgbClr val="C00000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B0D1D6D-850B-3C6D-0050-09319B55D214}"/>
              </a:ext>
            </a:extLst>
          </p:cNvPr>
          <p:cNvSpPr txBox="1"/>
          <p:nvPr/>
        </p:nvSpPr>
        <p:spPr>
          <a:xfrm>
            <a:off x="262760" y="257349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i="1" u="sng" dirty="0"/>
              <a:t>Identificare e proteggere le parti e i siti chiave è fondamentale</a:t>
            </a:r>
          </a:p>
        </p:txBody>
      </p:sp>
      <p:pic>
        <p:nvPicPr>
          <p:cNvPr id="9" name="Picture 8" descr="98">
            <a:extLst>
              <a:ext uri="{FF2B5EF4-FFF2-40B4-BE49-F238E27FC236}">
                <a16:creationId xmlns:a16="http://schemas.microsoft.com/office/drawing/2014/main" id="{B94676DC-C28A-23C2-A943-BEFFD8BDE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88" y="3776366"/>
            <a:ext cx="3994318" cy="238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10" descr="Immagine che contiene persona, vestiti, Guanto di protezione, interno&#10;&#10;Descrizione generata automaticamente">
            <a:extLst>
              <a:ext uri="{FF2B5EF4-FFF2-40B4-BE49-F238E27FC236}">
                <a16:creationId xmlns:a16="http://schemas.microsoft.com/office/drawing/2014/main" id="{1E42E921-A25E-CC3A-149C-8DA69A98C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558103" y="3357822"/>
            <a:ext cx="2388247" cy="322533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645DCAF4-39A3-B68A-207C-2C9FC636E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0013" y="3776365"/>
            <a:ext cx="2612899" cy="2388248"/>
          </a:xfrm>
          <a:prstGeom prst="rect">
            <a:avLst/>
          </a:prstGeom>
        </p:spPr>
      </p:pic>
      <p:pic>
        <p:nvPicPr>
          <p:cNvPr id="5125" name="Picture 5" descr="Heridas quirúrgicas de acuerdo al grado de contaminación">
            <a:hlinkClick r:id="rId5"/>
            <a:extLst>
              <a:ext uri="{FF2B5EF4-FFF2-40B4-BE49-F238E27FC236}">
                <a16:creationId xmlns:a16="http://schemas.microsoft.com/office/drawing/2014/main" id="{9E6169B2-9568-63F6-1415-25E227ED3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932" y="296267"/>
            <a:ext cx="4550980" cy="302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374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9ADBF4-571D-6BCF-81D9-F190D7F7C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955495"/>
          </a:xfrm>
        </p:spPr>
        <p:txBody>
          <a:bodyPr/>
          <a:lstStyle/>
          <a:p>
            <a:pPr algn="ctr"/>
            <a:r>
              <a:rPr lang="it-IT" dirty="0"/>
              <a:t>Principio 4 </a:t>
            </a:r>
          </a:p>
        </p:txBody>
      </p:sp>
      <p:pic>
        <p:nvPicPr>
          <p:cNvPr id="10" name="Segnaposto contenuto 9">
            <a:extLst>
              <a:ext uri="{FF2B5EF4-FFF2-40B4-BE49-F238E27FC236}">
                <a16:creationId xmlns:a16="http://schemas.microsoft.com/office/drawing/2014/main" id="{18E4ED85-06D5-8E50-5299-FC32A64619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0131" y="303113"/>
            <a:ext cx="5021262" cy="3435988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B3C6614F-AECF-9FF5-185C-302D5F193CD4}"/>
              </a:ext>
            </a:extLst>
          </p:cNvPr>
          <p:cNvSpPr txBox="1"/>
          <p:nvPr/>
        </p:nvSpPr>
        <p:spPr>
          <a:xfrm>
            <a:off x="282389" y="1900791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0" i="0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La scelta fra </a:t>
            </a:r>
            <a:r>
              <a:rPr lang="it-IT" b="0" i="0" dirty="0" err="1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surgical</a:t>
            </a:r>
            <a:r>
              <a:rPr lang="it-IT" b="0" i="0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 o standard –ANTT® è determinata dalla valutazione del rischio relativo alla difficoltà di raggiungere l’asepsi</a:t>
            </a:r>
            <a:endParaRPr lang="it-IT" dirty="0">
              <a:solidFill>
                <a:srgbClr val="C00000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A63FED7-9064-B6A8-D8DC-96A26E72C59C}"/>
              </a:ext>
            </a:extLst>
          </p:cNvPr>
          <p:cNvSpPr txBox="1"/>
          <p:nvPr/>
        </p:nvSpPr>
        <p:spPr>
          <a:xfrm>
            <a:off x="508650" y="296733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i="1" u="sng" dirty="0"/>
              <a:t>Le procedure cliniche devono essere valutate in termini di rischio per determinare il livello di tecnica asettica richiesta.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8661322-2AF8-C19B-AE31-ED762083A4C4}"/>
              </a:ext>
            </a:extLst>
          </p:cNvPr>
          <p:cNvSpPr txBox="1"/>
          <p:nvPr/>
        </p:nvSpPr>
        <p:spPr>
          <a:xfrm>
            <a:off x="178676" y="4279547"/>
            <a:ext cx="634160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Per determinare lo standard o </a:t>
            </a:r>
            <a:r>
              <a:rPr lang="it-IT" b="1" dirty="0" err="1">
                <a:solidFill>
                  <a:srgbClr val="FF0000"/>
                </a:solidFill>
              </a:rPr>
              <a:t>surgical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b="1" dirty="0" err="1">
                <a:solidFill>
                  <a:srgbClr val="FF0000"/>
                </a:solidFill>
              </a:rPr>
              <a:t>antt</a:t>
            </a:r>
            <a:r>
              <a:rPr lang="it-IT" b="1" dirty="0">
                <a:solidFill>
                  <a:srgbClr val="FF0000"/>
                </a:solidFill>
              </a:rPr>
              <a:t>® </a:t>
            </a:r>
            <a:r>
              <a:rPr lang="it-IT" b="1" dirty="0" err="1">
                <a:solidFill>
                  <a:srgbClr val="FF0000"/>
                </a:solidFill>
              </a:rPr>
              <a:t>approach</a:t>
            </a:r>
            <a:r>
              <a:rPr lang="it-IT" b="1" dirty="0">
                <a:solidFill>
                  <a:srgbClr val="FF0000"/>
                </a:solidFill>
              </a:rPr>
              <a:t> dobbiamo considerare  i rischi derivanti da : </a:t>
            </a:r>
          </a:p>
          <a:p>
            <a:r>
              <a:rPr lang="it-IT" b="1" dirty="0">
                <a:solidFill>
                  <a:srgbClr val="FF0000"/>
                </a:solidFill>
              </a:rPr>
              <a:t>• Il numero e la dimensione delle Key-parts e Key-</a:t>
            </a:r>
            <a:r>
              <a:rPr lang="it-IT" b="1" dirty="0" err="1">
                <a:solidFill>
                  <a:srgbClr val="FF0000"/>
                </a:solidFill>
              </a:rPr>
              <a:t>sites</a:t>
            </a:r>
            <a:r>
              <a:rPr lang="it-IT" b="1" dirty="0">
                <a:solidFill>
                  <a:srgbClr val="FF0000"/>
                </a:solidFill>
              </a:rPr>
              <a:t>.</a:t>
            </a:r>
          </a:p>
          <a:p>
            <a:r>
              <a:rPr lang="it-IT" b="1" dirty="0">
                <a:solidFill>
                  <a:srgbClr val="FF0000"/>
                </a:solidFill>
              </a:rPr>
              <a:t>• L'ambiente della procedura</a:t>
            </a:r>
          </a:p>
          <a:p>
            <a:r>
              <a:rPr lang="it-IT" b="1" dirty="0">
                <a:solidFill>
                  <a:srgbClr val="FF0000"/>
                </a:solidFill>
              </a:rPr>
              <a:t>• Grado di invasività</a:t>
            </a:r>
          </a:p>
          <a:p>
            <a:r>
              <a:rPr lang="it-IT" b="1" dirty="0">
                <a:solidFill>
                  <a:srgbClr val="FF0000"/>
                </a:solidFill>
              </a:rPr>
              <a:t>• Durata della procedura</a:t>
            </a:r>
          </a:p>
          <a:p>
            <a:r>
              <a:rPr lang="it-IT" b="1" dirty="0">
                <a:solidFill>
                  <a:srgbClr val="FF0000"/>
                </a:solidFill>
              </a:rPr>
              <a:t>• Competenza dell’Operatore 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A97E2452-BD18-27BF-BF76-4EA5DD695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131" y="3891712"/>
            <a:ext cx="5021262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75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CC3E06-9CA9-0B28-9E55-4DF6610BD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881923"/>
          </a:xfrm>
        </p:spPr>
        <p:txBody>
          <a:bodyPr>
            <a:noAutofit/>
          </a:bodyPr>
          <a:lstStyle/>
          <a:p>
            <a:pPr algn="ctr"/>
            <a:r>
              <a:rPr lang="it-IT" dirty="0"/>
              <a:t>Principio 5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A3714AD-95CF-0454-A271-95F94310AB6E}"/>
              </a:ext>
            </a:extLst>
          </p:cNvPr>
          <p:cNvSpPr txBox="1"/>
          <p:nvPr/>
        </p:nvSpPr>
        <p:spPr>
          <a:xfrm>
            <a:off x="704193" y="186033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800" b="0" i="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La pratica asettica dovrebbe essere standardizzata</a:t>
            </a:r>
            <a:endParaRPr lang="it-IT" sz="8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3D69A8A-9523-7F92-7E28-837632BD77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0" b="1888"/>
          <a:stretch/>
        </p:blipFill>
        <p:spPr>
          <a:xfrm>
            <a:off x="6800193" y="135924"/>
            <a:ext cx="5187142" cy="6512012"/>
          </a:xfrm>
          <a:prstGeom prst="rect">
            <a:avLst/>
          </a:prstGeom>
        </p:spPr>
      </p:pic>
      <p:sp>
        <p:nvSpPr>
          <p:cNvPr id="7" name="Titolo 1">
            <a:extLst>
              <a:ext uri="{FF2B5EF4-FFF2-40B4-BE49-F238E27FC236}">
                <a16:creationId xmlns:a16="http://schemas.microsoft.com/office/drawing/2014/main" id="{15E411F6-1E5B-B4A7-3585-824D2FEBE4BA}"/>
              </a:ext>
            </a:extLst>
          </p:cNvPr>
          <p:cNvSpPr txBox="1">
            <a:spLocks/>
          </p:cNvSpPr>
          <p:nvPr/>
        </p:nvSpPr>
        <p:spPr>
          <a:xfrm>
            <a:off x="517870" y="2510007"/>
            <a:ext cx="5021182" cy="8819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/>
              <a:t>Principio 6 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618BADF-008F-CA51-01D4-298908A7B009}"/>
              </a:ext>
            </a:extLst>
          </p:cNvPr>
          <p:cNvSpPr txBox="1"/>
          <p:nvPr/>
        </p:nvSpPr>
        <p:spPr>
          <a:xfrm>
            <a:off x="204665" y="3515469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0" i="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La tecnica asettica sicura si basa su una formazione efficace del personale sanitario e un ambiente e dei dispositivi adatti allo scopo</a:t>
            </a:r>
            <a:endParaRPr 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5EF004C-92BC-D46B-9B9D-6C5090F7942D}"/>
              </a:ext>
            </a:extLst>
          </p:cNvPr>
          <p:cNvSpPr txBox="1"/>
          <p:nvPr/>
        </p:nvSpPr>
        <p:spPr>
          <a:xfrm>
            <a:off x="454429" y="488471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i="1" u="sng" dirty="0">
                <a:solidFill>
                  <a:srgbClr val="C00000"/>
                </a:solidFill>
              </a:rPr>
              <a:t>Standard e </a:t>
            </a:r>
            <a:r>
              <a:rPr lang="it-IT" i="1" u="sng" dirty="0" err="1">
                <a:solidFill>
                  <a:srgbClr val="C00000"/>
                </a:solidFill>
              </a:rPr>
              <a:t>Surgical</a:t>
            </a:r>
            <a:r>
              <a:rPr lang="it-IT" i="1" u="sng" dirty="0">
                <a:solidFill>
                  <a:srgbClr val="C00000"/>
                </a:solidFill>
              </a:rPr>
              <a:t>-ANTT richiedono una diversa gestione del campo asettico.</a:t>
            </a:r>
          </a:p>
        </p:txBody>
      </p:sp>
    </p:spTree>
    <p:extLst>
      <p:ext uri="{BB962C8B-B14F-4D97-AF65-F5344CB8AC3E}">
        <p14:creationId xmlns:p14="http://schemas.microsoft.com/office/powerpoint/2010/main" val="1267137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7FD3B4-81A6-16AC-A7CF-0CCA70951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00" y="2892495"/>
            <a:ext cx="4588548" cy="860902"/>
          </a:xfrm>
        </p:spPr>
        <p:txBody>
          <a:bodyPr>
            <a:normAutofit fontScale="90000"/>
          </a:bodyPr>
          <a:lstStyle/>
          <a:p>
            <a:r>
              <a:rPr lang="it-IT" dirty="0"/>
              <a:t>Standard-</a:t>
            </a:r>
            <a:r>
              <a:rPr lang="it-IT" dirty="0" err="1"/>
              <a:t>Antt</a:t>
            </a:r>
            <a:r>
              <a:rPr lang="it-IT" dirty="0"/>
              <a:t>®</a:t>
            </a:r>
          </a:p>
        </p:txBody>
      </p:sp>
      <p:pic>
        <p:nvPicPr>
          <p:cNvPr id="4" name="Picture 5" descr="4">
            <a:extLst>
              <a:ext uri="{FF2B5EF4-FFF2-40B4-BE49-F238E27FC236}">
                <a16:creationId xmlns:a16="http://schemas.microsoft.com/office/drawing/2014/main" id="{E1CCC2D1-341F-4C91-C57E-EA819D78B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785" y="1159422"/>
            <a:ext cx="7010400" cy="543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2">
            <a:extLst>
              <a:ext uri="{FF2B5EF4-FFF2-40B4-BE49-F238E27FC236}">
                <a16:creationId xmlns:a16="http://schemas.microsoft.com/office/drawing/2014/main" id="{3B0CE21B-5A77-B88A-0751-43F4C8D89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5635" y="1673772"/>
            <a:ext cx="1255713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1pPr>
            <a:lvl2pPr marL="742950" indent="-28575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2pPr>
            <a:lvl3pPr marL="11430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3pPr>
            <a:lvl4pPr marL="16002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4pPr>
            <a:lvl5pPr marL="20574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9pPr>
          </a:lstStyle>
          <a:p>
            <a:pPr algn="l"/>
            <a:r>
              <a:rPr lang="en-US" altLang="it-IT" sz="1600" dirty="0"/>
              <a:t>Campo </a:t>
            </a:r>
            <a:r>
              <a:rPr lang="en-US" altLang="it-IT" sz="1600" dirty="0" err="1"/>
              <a:t>Asettico</a:t>
            </a:r>
            <a:r>
              <a:rPr lang="en-US" altLang="it-IT" sz="1600" dirty="0"/>
              <a:t> standard </a:t>
            </a:r>
          </a:p>
          <a:p>
            <a:pPr algn="l"/>
            <a:endParaRPr lang="en-US" altLang="it-IT" sz="1600" dirty="0"/>
          </a:p>
          <a:p>
            <a:pPr algn="l"/>
            <a:endParaRPr lang="en-US" altLang="it-IT" sz="1600" dirty="0"/>
          </a:p>
          <a:p>
            <a:pPr algn="l"/>
            <a:endParaRPr lang="en-US" altLang="it-IT" sz="1600" dirty="0"/>
          </a:p>
          <a:p>
            <a:pPr algn="l"/>
            <a:endParaRPr lang="en-US" altLang="it-IT" sz="1600" dirty="0"/>
          </a:p>
          <a:p>
            <a:pPr algn="l"/>
            <a:endParaRPr lang="en-US" altLang="it-IT" sz="1600" dirty="0"/>
          </a:p>
          <a:p>
            <a:pPr algn="l"/>
            <a:endParaRPr lang="en-US" altLang="it-IT" sz="1600" dirty="0"/>
          </a:p>
          <a:p>
            <a:pPr algn="l"/>
            <a:endParaRPr lang="en-US" altLang="it-IT" sz="1600" dirty="0"/>
          </a:p>
          <a:p>
            <a:pPr algn="l"/>
            <a:endParaRPr lang="en-US" altLang="it-IT" sz="1600" dirty="0"/>
          </a:p>
          <a:p>
            <a:pPr algn="l"/>
            <a:endParaRPr lang="en-US" altLang="it-IT" sz="1600" dirty="0"/>
          </a:p>
          <a:p>
            <a:pPr algn="l"/>
            <a:endParaRPr lang="en-US" altLang="it-IT" sz="1600" dirty="0"/>
          </a:p>
          <a:p>
            <a:pPr algn="l"/>
            <a:endParaRPr lang="en-US" altLang="it-IT" dirty="0"/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46B83041-22E4-782B-1376-D2AA14EC1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3748" y="3032672"/>
            <a:ext cx="1066800" cy="1006475"/>
          </a:xfrm>
          <a:prstGeom prst="ellipse">
            <a:avLst/>
          </a:prstGeom>
          <a:solidFill>
            <a:srgbClr val="FF0000">
              <a:alpha val="52940"/>
            </a:srgbClr>
          </a:solidFill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1pPr>
            <a:lvl2pPr marL="742950" indent="-28575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2pPr>
            <a:lvl3pPr marL="11430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3pPr>
            <a:lvl4pPr marL="16002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4pPr>
            <a:lvl5pPr marL="20574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9pPr>
          </a:lstStyle>
          <a:p>
            <a:endParaRPr lang="it-IT" altLang="it-IT"/>
          </a:p>
        </p:txBody>
      </p:sp>
      <p:sp>
        <p:nvSpPr>
          <p:cNvPr id="7" name="Oval 9">
            <a:extLst>
              <a:ext uri="{FF2B5EF4-FFF2-40B4-BE49-F238E27FC236}">
                <a16:creationId xmlns:a16="http://schemas.microsoft.com/office/drawing/2014/main" id="{B933F298-C976-D83A-B5F2-1CB40C88A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2673" y="4256635"/>
            <a:ext cx="1066800" cy="1006475"/>
          </a:xfrm>
          <a:prstGeom prst="ellipse">
            <a:avLst/>
          </a:prstGeom>
          <a:solidFill>
            <a:srgbClr val="FF0000">
              <a:alpha val="52940"/>
            </a:srgbClr>
          </a:solidFill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1pPr>
            <a:lvl2pPr marL="742950" indent="-28575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2pPr>
            <a:lvl3pPr marL="11430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3pPr>
            <a:lvl4pPr marL="16002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4pPr>
            <a:lvl5pPr marL="20574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9pPr>
          </a:lstStyle>
          <a:p>
            <a:endParaRPr lang="it-IT" altLang="it-IT"/>
          </a:p>
        </p:txBody>
      </p:sp>
      <p:sp>
        <p:nvSpPr>
          <p:cNvPr id="8" name="Oval 11">
            <a:extLst>
              <a:ext uri="{FF2B5EF4-FFF2-40B4-BE49-F238E27FC236}">
                <a16:creationId xmlns:a16="http://schemas.microsoft.com/office/drawing/2014/main" id="{B29F9418-E6D0-C83C-55AD-CF1F9D68A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7585" y="2240510"/>
            <a:ext cx="1066800" cy="1006475"/>
          </a:xfrm>
          <a:prstGeom prst="ellipse">
            <a:avLst/>
          </a:prstGeom>
          <a:solidFill>
            <a:srgbClr val="FF0000">
              <a:alpha val="52940"/>
            </a:srgbClr>
          </a:solidFill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1pPr>
            <a:lvl2pPr marL="742950" indent="-28575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2pPr>
            <a:lvl3pPr marL="11430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3pPr>
            <a:lvl4pPr marL="16002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4pPr>
            <a:lvl5pPr marL="20574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9pPr>
          </a:lstStyle>
          <a:p>
            <a:endParaRPr lang="it-IT" altLang="it-IT"/>
          </a:p>
        </p:txBody>
      </p:sp>
      <p:sp>
        <p:nvSpPr>
          <p:cNvPr id="9" name="Oval 18">
            <a:extLst>
              <a:ext uri="{FF2B5EF4-FFF2-40B4-BE49-F238E27FC236}">
                <a16:creationId xmlns:a16="http://schemas.microsoft.com/office/drawing/2014/main" id="{D1882EC4-E70A-D91E-84C2-81B68987E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5685" y="1087985"/>
            <a:ext cx="6400800" cy="5545137"/>
          </a:xfrm>
          <a:prstGeom prst="ellipse">
            <a:avLst/>
          </a:prstGeom>
          <a:solidFill>
            <a:srgbClr val="FF0000">
              <a:alpha val="30980"/>
            </a:srgbClr>
          </a:solidFill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1pPr>
            <a:lvl2pPr marL="742950" indent="-28575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2pPr>
            <a:lvl3pPr marL="11430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3pPr>
            <a:lvl4pPr marL="16002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4pPr>
            <a:lvl5pPr marL="20574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9pPr>
          </a:lstStyle>
          <a:p>
            <a:endParaRPr lang="it-IT" altLang="it-IT"/>
          </a:p>
        </p:txBody>
      </p:sp>
      <p:sp>
        <p:nvSpPr>
          <p:cNvPr id="10" name="Line 14">
            <a:extLst>
              <a:ext uri="{FF2B5EF4-FFF2-40B4-BE49-F238E27FC236}">
                <a16:creationId xmlns:a16="http://schemas.microsoft.com/office/drawing/2014/main" id="{1D79AC29-3AF8-55C3-2923-826CE2791B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48348" y="3535910"/>
            <a:ext cx="1800225" cy="1084262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1" name="Line 15">
            <a:extLst>
              <a:ext uri="{FF2B5EF4-FFF2-40B4-BE49-F238E27FC236}">
                <a16:creationId xmlns:a16="http://schemas.microsoft.com/office/drawing/2014/main" id="{12F56E1E-36E7-5147-02F2-D82F1FD71330}"/>
              </a:ext>
            </a:extLst>
          </p:cNvPr>
          <p:cNvSpPr>
            <a:spLocks noChangeShapeType="1"/>
          </p:cNvSpPr>
          <p:nvPr/>
        </p:nvSpPr>
        <p:spPr bwMode="auto">
          <a:xfrm>
            <a:off x="4948348" y="4616997"/>
            <a:ext cx="2016125" cy="71438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2" name="Line 16">
            <a:extLst>
              <a:ext uri="{FF2B5EF4-FFF2-40B4-BE49-F238E27FC236}">
                <a16:creationId xmlns:a16="http://schemas.microsoft.com/office/drawing/2014/main" id="{BF88D16E-067F-19C7-7F70-C81F19E068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48348" y="2816772"/>
            <a:ext cx="5808662" cy="1800225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" name="Oval 17">
            <a:extLst>
              <a:ext uri="{FF2B5EF4-FFF2-40B4-BE49-F238E27FC236}">
                <a16:creationId xmlns:a16="http://schemas.microsoft.com/office/drawing/2014/main" id="{E2D54788-E4EF-46D5-601B-72B78FCDD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3748" y="1951585"/>
            <a:ext cx="1081087" cy="1006475"/>
          </a:xfrm>
          <a:prstGeom prst="ellipse">
            <a:avLst/>
          </a:prstGeom>
          <a:solidFill>
            <a:srgbClr val="FF0000">
              <a:alpha val="52940"/>
            </a:srgbClr>
          </a:solidFill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1pPr>
            <a:lvl2pPr marL="742950" indent="-28575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2pPr>
            <a:lvl3pPr marL="11430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3pPr>
            <a:lvl4pPr marL="16002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4pPr>
            <a:lvl5pPr marL="20574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9pPr>
          </a:lstStyle>
          <a:p>
            <a:endParaRPr lang="it-IT" altLang="it-IT"/>
          </a:p>
        </p:txBody>
      </p:sp>
      <p:sp>
        <p:nvSpPr>
          <p:cNvPr id="14" name="Line 13">
            <a:extLst>
              <a:ext uri="{FF2B5EF4-FFF2-40B4-BE49-F238E27FC236}">
                <a16:creationId xmlns:a16="http://schemas.microsoft.com/office/drawing/2014/main" id="{4B107B87-E62F-53CF-1B1D-C26A70412A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76910" y="1448347"/>
            <a:ext cx="3384550" cy="503238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" name="Line 19">
            <a:extLst>
              <a:ext uri="{FF2B5EF4-FFF2-40B4-BE49-F238E27FC236}">
                <a16:creationId xmlns:a16="http://schemas.microsoft.com/office/drawing/2014/main" id="{E09235C1-E70B-3C48-0198-7E409CE7E0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48348" y="2527847"/>
            <a:ext cx="1655762" cy="208915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6" name="Text Box 21">
            <a:extLst>
              <a:ext uri="{FF2B5EF4-FFF2-40B4-BE49-F238E27FC236}">
                <a16:creationId xmlns:a16="http://schemas.microsoft.com/office/drawing/2014/main" id="{A4469CA2-51F9-1134-B54A-37AB56C12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662" y="4408243"/>
            <a:ext cx="23534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1pPr>
            <a:lvl2pPr marL="742950" indent="-28575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2pPr>
            <a:lvl3pPr marL="11430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3pPr>
            <a:lvl4pPr marL="16002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4pPr>
            <a:lvl5pPr marL="20574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9pPr>
          </a:lstStyle>
          <a:p>
            <a:pPr algn="l"/>
            <a:r>
              <a:rPr lang="en-US" altLang="it-IT" sz="1600" dirty="0"/>
              <a:t>Le key parts </a:t>
            </a:r>
            <a:r>
              <a:rPr lang="en-US" altLang="it-IT" sz="1600" dirty="0" err="1"/>
              <a:t>sono</a:t>
            </a:r>
            <a:r>
              <a:rPr lang="en-US" altLang="it-IT" sz="1600" dirty="0"/>
              <a:t> </a:t>
            </a:r>
            <a:r>
              <a:rPr lang="en-US" altLang="it-IT" sz="1600" dirty="0" err="1"/>
              <a:t>protette</a:t>
            </a:r>
            <a:r>
              <a:rPr lang="en-US" altLang="it-IT" sz="1600" dirty="0"/>
              <a:t> da micro </a:t>
            </a:r>
            <a:r>
              <a:rPr lang="en-US" altLang="it-IT" sz="1600" dirty="0" err="1"/>
              <a:t>campi</a:t>
            </a:r>
            <a:r>
              <a:rPr lang="en-US" altLang="it-IT" sz="1600" dirty="0"/>
              <a:t> </a:t>
            </a:r>
            <a:r>
              <a:rPr lang="en-US" altLang="it-IT" sz="1600" dirty="0" err="1"/>
              <a:t>asettici</a:t>
            </a:r>
            <a:r>
              <a:rPr lang="en-US" altLang="it-IT" sz="1600" dirty="0"/>
              <a:t> </a:t>
            </a:r>
          </a:p>
          <a:p>
            <a:pPr algn="l"/>
            <a:r>
              <a:rPr lang="en-US" altLang="it-IT" sz="1600" dirty="0"/>
              <a:t>( </a:t>
            </a:r>
            <a:r>
              <a:rPr lang="en-US" altLang="it-IT" sz="1600" dirty="0" err="1"/>
              <a:t>aghi</a:t>
            </a:r>
            <a:r>
              <a:rPr lang="en-US" altLang="it-IT" sz="1600" dirty="0"/>
              <a:t> – </a:t>
            </a:r>
            <a:r>
              <a:rPr lang="en-US" altLang="it-IT" sz="1600" dirty="0" err="1"/>
              <a:t>tappini</a:t>
            </a:r>
            <a:r>
              <a:rPr lang="en-US" altLang="it-IT" sz="1600" dirty="0"/>
              <a:t> </a:t>
            </a:r>
            <a:r>
              <a:rPr lang="en-US" altLang="it-IT" sz="1600" dirty="0" err="1"/>
              <a:t>ecc</a:t>
            </a:r>
            <a:r>
              <a:rPr lang="en-US" altLang="it-IT" sz="1600" dirty="0"/>
              <a:t> ) </a:t>
            </a:r>
            <a:endParaRPr lang="en-GB" altLang="it-IT" sz="1600" dirty="0"/>
          </a:p>
        </p:txBody>
      </p:sp>
    </p:spTree>
    <p:extLst>
      <p:ext uri="{BB962C8B-B14F-4D97-AF65-F5344CB8AC3E}">
        <p14:creationId xmlns:p14="http://schemas.microsoft.com/office/powerpoint/2010/main" val="4263270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24347B-1036-6E47-78FD-B79BC7900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3684" y="185599"/>
            <a:ext cx="5021182" cy="902944"/>
          </a:xfrm>
        </p:spPr>
        <p:txBody>
          <a:bodyPr>
            <a:normAutofit fontScale="90000"/>
          </a:bodyPr>
          <a:lstStyle/>
          <a:p>
            <a:r>
              <a:rPr lang="it-IT" dirty="0" err="1"/>
              <a:t>Surgical-Antt</a:t>
            </a:r>
            <a:r>
              <a:rPr lang="it-IT" dirty="0"/>
              <a:t>®</a:t>
            </a:r>
          </a:p>
        </p:txBody>
      </p:sp>
      <p:pic>
        <p:nvPicPr>
          <p:cNvPr id="20" name="Picture 7">
            <a:extLst>
              <a:ext uri="{FF2B5EF4-FFF2-40B4-BE49-F238E27FC236}">
                <a16:creationId xmlns:a16="http://schemas.microsoft.com/office/drawing/2014/main" id="{45975F77-B62A-D19B-D77E-5B9FD33C7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534" y="1329531"/>
            <a:ext cx="8242300" cy="419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Oval 12">
            <a:extLst>
              <a:ext uri="{FF2B5EF4-FFF2-40B4-BE49-F238E27FC236}">
                <a16:creationId xmlns:a16="http://schemas.microsoft.com/office/drawing/2014/main" id="{029EE186-145C-E0B8-3E02-C8562990F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0234" y="1545431"/>
            <a:ext cx="6840537" cy="3529012"/>
          </a:xfrm>
          <a:prstGeom prst="ellipse">
            <a:avLst/>
          </a:prstGeom>
          <a:solidFill>
            <a:srgbClr val="FF0000">
              <a:alpha val="30980"/>
            </a:srgbClr>
          </a:solidFill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1pPr>
            <a:lvl2pPr marL="742950" indent="-28575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2pPr>
            <a:lvl3pPr marL="11430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3pPr>
            <a:lvl4pPr marL="16002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4pPr>
            <a:lvl5pPr marL="20574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9pPr>
          </a:lstStyle>
          <a:p>
            <a:endParaRPr lang="it-IT" altLang="it-IT"/>
          </a:p>
        </p:txBody>
      </p:sp>
      <p:sp>
        <p:nvSpPr>
          <p:cNvPr id="23" name="Line 13">
            <a:extLst>
              <a:ext uri="{FF2B5EF4-FFF2-40B4-BE49-F238E27FC236}">
                <a16:creationId xmlns:a16="http://schemas.microsoft.com/office/drawing/2014/main" id="{51AAACCE-A200-853C-BC17-B28D57BDC2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96134" y="4282281"/>
            <a:ext cx="1150937" cy="151130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" name="Oval 14">
            <a:extLst>
              <a:ext uri="{FF2B5EF4-FFF2-40B4-BE49-F238E27FC236}">
                <a16:creationId xmlns:a16="http://schemas.microsoft.com/office/drawing/2014/main" id="{8748EC5A-8778-939C-44B7-74F19FA02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6221" y="3418681"/>
            <a:ext cx="360363" cy="430212"/>
          </a:xfrm>
          <a:prstGeom prst="ellipse">
            <a:avLst/>
          </a:prstGeom>
          <a:solidFill>
            <a:srgbClr val="FF0000">
              <a:alpha val="52940"/>
            </a:srgbClr>
          </a:solidFill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1pPr>
            <a:lvl2pPr marL="742950" indent="-28575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2pPr>
            <a:lvl3pPr marL="11430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3pPr>
            <a:lvl4pPr marL="16002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4pPr>
            <a:lvl5pPr marL="20574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9pPr>
          </a:lstStyle>
          <a:p>
            <a:endParaRPr lang="it-IT" altLang="it-IT"/>
          </a:p>
        </p:txBody>
      </p:sp>
      <p:sp>
        <p:nvSpPr>
          <p:cNvPr id="25" name="Oval 15">
            <a:extLst>
              <a:ext uri="{FF2B5EF4-FFF2-40B4-BE49-F238E27FC236}">
                <a16:creationId xmlns:a16="http://schemas.microsoft.com/office/drawing/2014/main" id="{FA79ABA1-6A65-EEC8-0C31-0549B4539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5634" y="2697956"/>
            <a:ext cx="360362" cy="430212"/>
          </a:xfrm>
          <a:prstGeom prst="ellipse">
            <a:avLst/>
          </a:prstGeom>
          <a:solidFill>
            <a:srgbClr val="FF0000">
              <a:alpha val="52940"/>
            </a:srgbClr>
          </a:solidFill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1pPr>
            <a:lvl2pPr marL="742950" indent="-28575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2pPr>
            <a:lvl3pPr marL="11430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3pPr>
            <a:lvl4pPr marL="16002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4pPr>
            <a:lvl5pPr marL="20574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9pPr>
          </a:lstStyle>
          <a:p>
            <a:endParaRPr lang="it-IT" altLang="it-IT"/>
          </a:p>
        </p:txBody>
      </p:sp>
      <p:sp>
        <p:nvSpPr>
          <p:cNvPr id="26" name="Oval 16">
            <a:extLst>
              <a:ext uri="{FF2B5EF4-FFF2-40B4-BE49-F238E27FC236}">
                <a16:creationId xmlns:a16="http://schemas.microsoft.com/office/drawing/2014/main" id="{9C9E1455-7A0E-A40A-012C-8D34C2A4C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0321" y="2697956"/>
            <a:ext cx="360363" cy="430212"/>
          </a:xfrm>
          <a:prstGeom prst="ellipse">
            <a:avLst/>
          </a:prstGeom>
          <a:solidFill>
            <a:srgbClr val="FF0000">
              <a:alpha val="52940"/>
            </a:srgbClr>
          </a:solidFill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1pPr>
            <a:lvl2pPr marL="742950" indent="-28575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2pPr>
            <a:lvl3pPr marL="11430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3pPr>
            <a:lvl4pPr marL="16002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4pPr>
            <a:lvl5pPr marL="20574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9pPr>
          </a:lstStyle>
          <a:p>
            <a:endParaRPr lang="it-IT" altLang="it-IT"/>
          </a:p>
        </p:txBody>
      </p:sp>
      <p:sp>
        <p:nvSpPr>
          <p:cNvPr id="27" name="Oval 17">
            <a:extLst>
              <a:ext uri="{FF2B5EF4-FFF2-40B4-BE49-F238E27FC236}">
                <a16:creationId xmlns:a16="http://schemas.microsoft.com/office/drawing/2014/main" id="{6BB3E754-318C-9243-FEE1-6B521784B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2346" y="2626518"/>
            <a:ext cx="360363" cy="430213"/>
          </a:xfrm>
          <a:prstGeom prst="ellipse">
            <a:avLst/>
          </a:prstGeom>
          <a:solidFill>
            <a:srgbClr val="FF0000">
              <a:alpha val="52940"/>
            </a:srgbClr>
          </a:solidFill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1pPr>
            <a:lvl2pPr marL="742950" indent="-28575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2pPr>
            <a:lvl3pPr marL="11430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3pPr>
            <a:lvl4pPr marL="16002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4pPr>
            <a:lvl5pPr marL="20574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9pPr>
          </a:lstStyle>
          <a:p>
            <a:endParaRPr lang="it-IT" altLang="it-IT"/>
          </a:p>
        </p:txBody>
      </p:sp>
      <p:sp>
        <p:nvSpPr>
          <p:cNvPr id="28" name="Line 18">
            <a:extLst>
              <a:ext uri="{FF2B5EF4-FFF2-40B4-BE49-F238E27FC236}">
                <a16:creationId xmlns:a16="http://schemas.microsoft.com/office/drawing/2014/main" id="{8F71CF46-D560-0C28-CA21-B0074F0A560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91534" y="2985293"/>
            <a:ext cx="1584325" cy="2808288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9" name="Line 19">
            <a:extLst>
              <a:ext uri="{FF2B5EF4-FFF2-40B4-BE49-F238E27FC236}">
                <a16:creationId xmlns:a16="http://schemas.microsoft.com/office/drawing/2014/main" id="{65ED9CDB-B967-EA84-9C0F-46FF6F0C76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75859" y="2913856"/>
            <a:ext cx="288925" cy="2879725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" name="Line 20">
            <a:extLst>
              <a:ext uri="{FF2B5EF4-FFF2-40B4-BE49-F238E27FC236}">
                <a16:creationId xmlns:a16="http://schemas.microsoft.com/office/drawing/2014/main" id="{A6155BDB-94EC-EF78-9446-6CDDF0BA5F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75859" y="3634581"/>
            <a:ext cx="504825" cy="215900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1" name="Line 21">
            <a:extLst>
              <a:ext uri="{FF2B5EF4-FFF2-40B4-BE49-F238E27FC236}">
                <a16:creationId xmlns:a16="http://schemas.microsoft.com/office/drawing/2014/main" id="{C8A67165-9419-FEA3-8412-0E9E42939A3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75859" y="2842418"/>
            <a:ext cx="2520950" cy="2951163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" name="Oval 22">
            <a:extLst>
              <a:ext uri="{FF2B5EF4-FFF2-40B4-BE49-F238E27FC236}">
                <a16:creationId xmlns:a16="http://schemas.microsoft.com/office/drawing/2014/main" id="{61CD439C-FB96-E4C9-78E7-C79E98713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7884" y="3850481"/>
            <a:ext cx="360362" cy="430212"/>
          </a:xfrm>
          <a:prstGeom prst="ellipse">
            <a:avLst/>
          </a:prstGeom>
          <a:solidFill>
            <a:srgbClr val="FF0000">
              <a:alpha val="52940"/>
            </a:srgbClr>
          </a:solidFill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1pPr>
            <a:lvl2pPr marL="742950" indent="-28575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2pPr>
            <a:lvl3pPr marL="11430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3pPr>
            <a:lvl4pPr marL="16002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4pPr>
            <a:lvl5pPr marL="20574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9pPr>
          </a:lstStyle>
          <a:p>
            <a:endParaRPr lang="it-IT" altLang="it-IT"/>
          </a:p>
        </p:txBody>
      </p:sp>
      <p:sp>
        <p:nvSpPr>
          <p:cNvPr id="33" name="Oval 23">
            <a:extLst>
              <a:ext uri="{FF2B5EF4-FFF2-40B4-BE49-F238E27FC236}">
                <a16:creationId xmlns:a16="http://schemas.microsoft.com/office/drawing/2014/main" id="{925AA6BB-7A1A-204D-15BD-ACAB2A106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4646" y="3777456"/>
            <a:ext cx="360363" cy="430212"/>
          </a:xfrm>
          <a:prstGeom prst="ellipse">
            <a:avLst/>
          </a:prstGeom>
          <a:solidFill>
            <a:srgbClr val="FF0000">
              <a:alpha val="52940"/>
            </a:srgbClr>
          </a:solidFill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1pPr>
            <a:lvl2pPr marL="742950" indent="-28575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2pPr>
            <a:lvl3pPr marL="11430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3pPr>
            <a:lvl4pPr marL="16002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4pPr>
            <a:lvl5pPr marL="20574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9pPr>
          </a:lstStyle>
          <a:p>
            <a:endParaRPr lang="it-IT" altLang="it-IT"/>
          </a:p>
        </p:txBody>
      </p:sp>
      <p:sp>
        <p:nvSpPr>
          <p:cNvPr id="34" name="Line 24">
            <a:extLst>
              <a:ext uri="{FF2B5EF4-FFF2-40B4-BE49-F238E27FC236}">
                <a16:creationId xmlns:a16="http://schemas.microsoft.com/office/drawing/2014/main" id="{50B49BDA-B294-B6E6-2F3C-311AAF21723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923784" y="4066381"/>
            <a:ext cx="792162" cy="1800225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" name="Line 25">
            <a:extLst>
              <a:ext uri="{FF2B5EF4-FFF2-40B4-BE49-F238E27FC236}">
                <a16:creationId xmlns:a16="http://schemas.microsoft.com/office/drawing/2014/main" id="{BCA61DAE-A387-B93B-D5FF-84A83D2B96A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420546" y="3993356"/>
            <a:ext cx="1295400" cy="187325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6" name="Text Box 11">
            <a:extLst>
              <a:ext uri="{FF2B5EF4-FFF2-40B4-BE49-F238E27FC236}">
                <a16:creationId xmlns:a16="http://schemas.microsoft.com/office/drawing/2014/main" id="{E1011E19-FE93-576D-2ADB-6F1657B5B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2534" y="5899903"/>
            <a:ext cx="8610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1pPr>
            <a:lvl2pPr marL="742950" indent="-28575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2pPr>
            <a:lvl3pPr marL="11430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3pPr>
            <a:lvl4pPr marL="16002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4pPr>
            <a:lvl5pPr marL="2057400" indent="-228600" algn="ctr" eaLnBrk="0" hangingPunct="0">
              <a:defRPr kumimoji="1" sz="2000" i="1">
                <a:solidFill>
                  <a:schemeClr val="tx1"/>
                </a:solidFill>
                <a:latin typeface="N Helvetica Narrow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 i="1">
                <a:solidFill>
                  <a:schemeClr val="tx1"/>
                </a:solidFill>
                <a:latin typeface="N Helvetica Narrow"/>
              </a:defRPr>
            </a:lvl9pPr>
          </a:lstStyle>
          <a:p>
            <a:pPr algn="l"/>
            <a:r>
              <a:rPr lang="en-US" altLang="it-IT" sz="1600" dirty="0"/>
              <a:t>Campo Sterile 		Micro </a:t>
            </a:r>
            <a:r>
              <a:rPr lang="en-US" altLang="it-IT" sz="1600" dirty="0" err="1"/>
              <a:t>Campi</a:t>
            </a:r>
            <a:r>
              <a:rPr lang="en-US" altLang="it-IT" sz="1600" dirty="0"/>
              <a:t> </a:t>
            </a:r>
            <a:r>
              <a:rPr lang="en-US" altLang="it-IT" sz="1600" dirty="0" err="1"/>
              <a:t>asettici</a:t>
            </a:r>
            <a:r>
              <a:rPr lang="en-US" altLang="it-IT" sz="1600" dirty="0"/>
              <a:t> 	                                     key-parts </a:t>
            </a:r>
            <a:r>
              <a:rPr lang="en-US" altLang="it-IT" sz="1600" dirty="0" err="1"/>
              <a:t>esposte</a:t>
            </a:r>
            <a:r>
              <a:rPr lang="en-US" altLang="it-IT" sz="1600" dirty="0"/>
              <a:t> </a:t>
            </a:r>
            <a:endParaRPr lang="en-US" altLang="it-IT" dirty="0"/>
          </a:p>
        </p:txBody>
      </p:sp>
    </p:spTree>
    <p:extLst>
      <p:ext uri="{BB962C8B-B14F-4D97-AF65-F5344CB8AC3E}">
        <p14:creationId xmlns:p14="http://schemas.microsoft.com/office/powerpoint/2010/main" val="2914140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6D2B48-12D2-FD2D-9314-F75262DAB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650" y="791450"/>
            <a:ext cx="5021182" cy="734778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err="1"/>
              <a:t>Safeguard</a:t>
            </a:r>
            <a:r>
              <a:rPr lang="it-IT" dirty="0"/>
              <a:t> 1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9904A1E-554E-A6A0-9A26-398049E48CD5}"/>
              </a:ext>
            </a:extLst>
          </p:cNvPr>
          <p:cNvSpPr txBox="1"/>
          <p:nvPr/>
        </p:nvSpPr>
        <p:spPr>
          <a:xfrm>
            <a:off x="222419" y="1639093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dirty="0"/>
              <a:t>Le precauzioni di base contro le infezioni, come la pulizia delle mani e la disinfezione dei dispositivi medici, riducono significativamente il rischio di contaminazione degli operatori sanitari e dell'ambiente di parti e siti chiave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7843281-893E-DC71-5AD8-D67AC844CC32}"/>
              </a:ext>
            </a:extLst>
          </p:cNvPr>
          <p:cNvSpPr txBox="1"/>
          <p:nvPr/>
        </p:nvSpPr>
        <p:spPr>
          <a:xfrm>
            <a:off x="6542950" y="1654393"/>
            <a:ext cx="54946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rgbClr val="C00000"/>
                </a:solidFill>
              </a:rPr>
              <a:t>Gli operatori sanitari presentano il rischio maggiore di contaminazione e infezione per il paziente</a:t>
            </a:r>
            <a:r>
              <a:rPr lang="it-IT" dirty="0"/>
              <a:t>.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67CCDC2-E60D-36F3-68C0-533E18BF5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971" y="155496"/>
            <a:ext cx="1438284" cy="137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GEL IGIENIZZANTE MANI">
            <a:extLst>
              <a:ext uri="{FF2B5EF4-FFF2-40B4-BE49-F238E27FC236}">
                <a16:creationId xmlns:a16="http://schemas.microsoft.com/office/drawing/2014/main" id="{58C50C48-8CDE-8D9D-6753-F16AB605B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26" y="3429000"/>
            <a:ext cx="2835515" cy="257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Guanti monouso medicali: quali sono i migliori? - PapoLab">
            <a:extLst>
              <a:ext uri="{FF2B5EF4-FFF2-40B4-BE49-F238E27FC236}">
                <a16:creationId xmlns:a16="http://schemas.microsoft.com/office/drawing/2014/main" id="{239E0205-A6D7-0381-533E-124310808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04" y="3429000"/>
            <a:ext cx="2942896" cy="257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APP LIFE Camice Chirurgico Monouso Sterile in smms 45gr Blu 5 pezzi  Dispositivo Medico di Classe I Idrorepellente Monouso : Amazon.it:  Commercio, Industria e Scienza">
            <a:extLst>
              <a:ext uri="{FF2B5EF4-FFF2-40B4-BE49-F238E27FC236}">
                <a16:creationId xmlns:a16="http://schemas.microsoft.com/office/drawing/2014/main" id="{6820B20D-8726-CF1A-302F-D275EDD11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591" y="3429000"/>
            <a:ext cx="2815326" cy="257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ANTT Guidelines">
            <a:extLst>
              <a:ext uri="{FF2B5EF4-FFF2-40B4-BE49-F238E27FC236}">
                <a16:creationId xmlns:a16="http://schemas.microsoft.com/office/drawing/2014/main" id="{324C2084-7AE9-DC0B-3848-7C4552CE4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588" y="3429000"/>
            <a:ext cx="2794000" cy="257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554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A4051A-4CA1-84C1-3844-DE205AC2C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970" y="705304"/>
            <a:ext cx="4936999" cy="79784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err="1"/>
              <a:t>Safeguard</a:t>
            </a:r>
            <a:r>
              <a:rPr lang="it-IT" dirty="0"/>
              <a:t> 2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017D000-5CBD-D5FA-AE09-A615A18CCBAE}"/>
              </a:ext>
            </a:extLst>
          </p:cNvPr>
          <p:cNvSpPr txBox="1"/>
          <p:nvPr/>
        </p:nvSpPr>
        <p:spPr>
          <a:xfrm>
            <a:off x="364039" y="1443558"/>
            <a:ext cx="646386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Identificazione e gestione di Key-Part e Key-</a:t>
            </a:r>
            <a:r>
              <a:rPr lang="it-IT" dirty="0" err="1"/>
              <a:t>Sites</a:t>
            </a:r>
            <a:endParaRPr lang="it-IT" dirty="0"/>
          </a:p>
          <a:p>
            <a:endParaRPr lang="it-IT" dirty="0"/>
          </a:p>
          <a:p>
            <a:r>
              <a:rPr lang="it-IT" dirty="0"/>
              <a:t>Le</a:t>
            </a:r>
            <a:r>
              <a:rPr lang="it-IT" b="1" dirty="0"/>
              <a:t> Key-</a:t>
            </a:r>
            <a:r>
              <a:rPr lang="it-IT" b="1" dirty="0" err="1"/>
              <a:t>Sites</a:t>
            </a:r>
            <a:r>
              <a:rPr lang="it-IT" b="1" dirty="0"/>
              <a:t> </a:t>
            </a:r>
            <a:r>
              <a:rPr lang="it-IT" dirty="0"/>
              <a:t>sono : ferite aperte, compresi i siti di inserimento e di </a:t>
            </a:r>
            <a:r>
              <a:rPr lang="it-IT" dirty="0" err="1"/>
              <a:t>venipuntura</a:t>
            </a:r>
            <a:r>
              <a:rPr lang="it-IT" dirty="0"/>
              <a:t>.</a:t>
            </a:r>
          </a:p>
          <a:p>
            <a:r>
              <a:rPr lang="it-IT" dirty="0"/>
              <a:t>Le </a:t>
            </a:r>
            <a:r>
              <a:rPr lang="it-IT" b="1" dirty="0"/>
              <a:t>Key-Parts</a:t>
            </a:r>
            <a:r>
              <a:rPr lang="it-IT" dirty="0"/>
              <a:t> sono: parti dell'apparecchiatura procedurale o dei dispositivi medici che entrano in contatto diretto o indiretto con altre parti chiave attive, qualsiasi infusione liquida o siti chiave.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7277F64-E856-6AB7-9100-C8A814493962}"/>
              </a:ext>
            </a:extLst>
          </p:cNvPr>
          <p:cNvSpPr txBox="1"/>
          <p:nvPr/>
        </p:nvSpPr>
        <p:spPr>
          <a:xfrm>
            <a:off x="364039" y="375188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i="1" u="sng" dirty="0">
                <a:solidFill>
                  <a:srgbClr val="C00000"/>
                </a:solidFill>
              </a:rPr>
              <a:t>Key-Parts e  Key-</a:t>
            </a:r>
            <a:r>
              <a:rPr lang="it-IT" b="1" i="1" u="sng" dirty="0" err="1">
                <a:solidFill>
                  <a:srgbClr val="C00000"/>
                </a:solidFill>
              </a:rPr>
              <a:t>Sites</a:t>
            </a:r>
            <a:r>
              <a:rPr lang="it-IT" b="1" i="1" u="sng" dirty="0">
                <a:solidFill>
                  <a:srgbClr val="C00000"/>
                </a:solidFill>
              </a:rPr>
              <a:t> </a:t>
            </a:r>
            <a:r>
              <a:rPr lang="it-IT" i="1" u="sng" dirty="0">
                <a:solidFill>
                  <a:srgbClr val="C00000"/>
                </a:solidFill>
              </a:rPr>
              <a:t>devono entrare in contatto solo con altre Key-parts o Key-</a:t>
            </a:r>
            <a:r>
              <a:rPr lang="it-IT" i="1" u="sng" dirty="0" err="1">
                <a:solidFill>
                  <a:srgbClr val="C00000"/>
                </a:solidFill>
              </a:rPr>
              <a:t>Sites</a:t>
            </a:r>
            <a:r>
              <a:rPr lang="it-IT" i="1" u="sng" dirty="0">
                <a:solidFill>
                  <a:srgbClr val="C00000"/>
                </a:solidFill>
              </a:rPr>
              <a:t>  asettiche o infusioni liquide sterili.</a:t>
            </a:r>
          </a:p>
        </p:txBody>
      </p:sp>
      <p:pic>
        <p:nvPicPr>
          <p:cNvPr id="8" name="Picture 2" descr="MicroClave Connector">
            <a:extLst>
              <a:ext uri="{FF2B5EF4-FFF2-40B4-BE49-F238E27FC236}">
                <a16:creationId xmlns:a16="http://schemas.microsoft.com/office/drawing/2014/main" id="{45DA7325-E4D6-D4E5-2BCA-DE286ED7C3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9" t="12700" r="29685" b="17149"/>
          <a:stretch/>
        </p:blipFill>
        <p:spPr bwMode="auto">
          <a:xfrm rot="5400000">
            <a:off x="970349" y="4481443"/>
            <a:ext cx="1593641" cy="243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ostruire mucchio Brocca chemio port in lavorazione simpatia distintivo">
            <a:extLst>
              <a:ext uri="{FF2B5EF4-FFF2-40B4-BE49-F238E27FC236}">
                <a16:creationId xmlns:a16="http://schemas.microsoft.com/office/drawing/2014/main" id="{CF2376F8-E91C-25AC-6486-885A374CD0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6" b="20941"/>
          <a:stretch/>
        </p:blipFill>
        <p:spPr bwMode="auto">
          <a:xfrm>
            <a:off x="6977385" y="560233"/>
            <a:ext cx="5030402" cy="299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magine 10" descr="Immagine che contiene persona, bottiglia, plastica, dito&#10;&#10;Descrizione generata automaticamente">
            <a:extLst>
              <a:ext uri="{FF2B5EF4-FFF2-40B4-BE49-F238E27FC236}">
                <a16:creationId xmlns:a16="http://schemas.microsoft.com/office/drawing/2014/main" id="{2C349DD8-DE17-4AF7-4629-143120A0F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9589087" y="4101163"/>
            <a:ext cx="2432735" cy="2382618"/>
          </a:xfrm>
          <a:prstGeom prst="rect">
            <a:avLst/>
          </a:prstGeom>
        </p:spPr>
      </p:pic>
      <p:pic>
        <p:nvPicPr>
          <p:cNvPr id="9218" name="Picture 2" descr="PDF) Efficacia della linea chiusa e sostituzione delle linee infusionali  ogni 7 giorni sulle infezioni da catetere vascolare in una terapia  intensiva polivalente: studio pre-post.">
            <a:extLst>
              <a:ext uri="{FF2B5EF4-FFF2-40B4-BE49-F238E27FC236}">
                <a16:creationId xmlns:a16="http://schemas.microsoft.com/office/drawing/2014/main" id="{F0889E4B-4527-87AC-BE8E-A207DDF7CA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1" b="11272"/>
          <a:stretch/>
        </p:blipFill>
        <p:spPr bwMode="auto">
          <a:xfrm>
            <a:off x="6965952" y="4064727"/>
            <a:ext cx="2526634" cy="243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ShopMedica.it | GIMA - Ago Cannula BD VENFLON">
            <a:extLst>
              <a:ext uri="{FF2B5EF4-FFF2-40B4-BE49-F238E27FC236}">
                <a16:creationId xmlns:a16="http://schemas.microsoft.com/office/drawing/2014/main" id="{A805AB7B-486C-1F2E-1151-BD20A1DAC4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0" t="21049" r="3791" b="22728"/>
          <a:stretch/>
        </p:blipFill>
        <p:spPr bwMode="auto">
          <a:xfrm>
            <a:off x="3626056" y="4903822"/>
            <a:ext cx="2806262" cy="160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864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EBF9E9-856B-4ADC-656B-804AE6FFD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923331"/>
          </a:xfrm>
        </p:spPr>
        <p:txBody>
          <a:bodyPr/>
          <a:lstStyle/>
          <a:p>
            <a:pPr algn="ctr"/>
            <a:r>
              <a:rPr lang="it-IT" dirty="0" err="1"/>
              <a:t>Safeguard</a:t>
            </a:r>
            <a:r>
              <a:rPr lang="it-IT" dirty="0"/>
              <a:t> 3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9A1FB68-BA2C-8052-8DB0-B88811D21DAC}"/>
              </a:ext>
            </a:extLst>
          </p:cNvPr>
          <p:cNvSpPr txBox="1"/>
          <p:nvPr/>
        </p:nvSpPr>
        <p:spPr>
          <a:xfrm>
            <a:off x="399393" y="3222209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dirty="0"/>
              <a:t>Una tecnica asettica sicura dipende da una </a:t>
            </a:r>
            <a:r>
              <a:rPr lang="it-IT" b="1" dirty="0"/>
              <a:t>FORMAZIONE  </a:t>
            </a:r>
            <a:r>
              <a:rPr lang="it-IT" dirty="0"/>
              <a:t>efficace del personale nel controllo delle infezioni, da ambienti sicuri e da attrezzature adatte allo scopo.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7A97D98-360D-885C-1F73-7AC49560637F}"/>
              </a:ext>
            </a:extLst>
          </p:cNvPr>
          <p:cNvSpPr txBox="1"/>
          <p:nvPr/>
        </p:nvSpPr>
        <p:spPr>
          <a:xfrm>
            <a:off x="399393" y="1939948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0" i="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La tecnica no-touch è un’abilità fondamentale che protegge le key-parts e le key-</a:t>
            </a:r>
            <a:r>
              <a:rPr lang="it-IT" sz="1800" b="0" i="0" kern="1200" dirty="0" err="1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sites</a:t>
            </a:r>
            <a:r>
              <a:rPr lang="it-IT" sz="1800" b="0" i="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dalla contaminazione dell’operatore e dall’ambiente</a:t>
            </a:r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FDC6C68-B576-7336-FC0C-7D8117AB31AE}"/>
              </a:ext>
            </a:extLst>
          </p:cNvPr>
          <p:cNvSpPr txBox="1"/>
          <p:nvPr/>
        </p:nvSpPr>
        <p:spPr>
          <a:xfrm>
            <a:off x="325821" y="450447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u="sng" dirty="0">
                <a:solidFill>
                  <a:srgbClr val="FF0000"/>
                </a:solidFill>
              </a:rPr>
              <a:t>Il modo migliore per proteggere un Key-Part o un Key-Site è semplicemente non toccarlo. </a:t>
            </a:r>
          </a:p>
        </p:txBody>
      </p:sp>
      <p:pic>
        <p:nvPicPr>
          <p:cNvPr id="10" name="Picture 8" descr="99">
            <a:extLst>
              <a:ext uri="{FF2B5EF4-FFF2-40B4-BE49-F238E27FC236}">
                <a16:creationId xmlns:a16="http://schemas.microsoft.com/office/drawing/2014/main" id="{17E12140-8D33-BCC0-9C94-58793FE06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434" y="100505"/>
            <a:ext cx="4771696" cy="320478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ภาพ ภาพสต็อก วัตถุ 3 มิติและเวกเตอร์เกี่ยวกับ Sterile technique 3,792  รายการ | Shutterstock">
            <a:extLst>
              <a:ext uri="{FF2B5EF4-FFF2-40B4-BE49-F238E27FC236}">
                <a16:creationId xmlns:a16="http://schemas.microsoft.com/office/drawing/2014/main" id="{A767F068-8FB9-FEA5-D8E7-CE76F7A168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77"/>
          <a:stretch/>
        </p:blipFill>
        <p:spPr bwMode="auto">
          <a:xfrm>
            <a:off x="6902433" y="3429000"/>
            <a:ext cx="4771695" cy="320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250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64003D-7A01-A112-426A-262277233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57" y="1224926"/>
            <a:ext cx="5021182" cy="892433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err="1"/>
              <a:t>Safeguard</a:t>
            </a:r>
            <a:r>
              <a:rPr lang="it-IT" dirty="0"/>
              <a:t> 4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8FD8577-0546-4651-E040-11DD63643E33}"/>
              </a:ext>
            </a:extLst>
          </p:cNvPr>
          <p:cNvSpPr txBox="1"/>
          <p:nvPr/>
        </p:nvSpPr>
        <p:spPr>
          <a:xfrm>
            <a:off x="5529832" y="1070979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i="0" kern="12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I campi sterili proteggono le key-parts  e le key-</a:t>
            </a:r>
            <a:r>
              <a:rPr lang="it-IT" sz="1800" b="1" i="0" kern="1200" dirty="0" err="1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sites</a:t>
            </a:r>
            <a:r>
              <a:rPr lang="it-IT" sz="1800" b="1" i="0" kern="12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dall’ambiente vicino alla procedura. </a:t>
            </a:r>
          </a:p>
          <a:p>
            <a:pPr algn="ctr"/>
            <a:r>
              <a:rPr lang="it-IT" sz="1800" b="1" i="0" kern="12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La tecnica standard-ANTT® e la tecnica chirurgica-ANTT® richiedono una diversa gestione dei campi </a:t>
            </a:r>
            <a:endParaRPr lang="it-IT" sz="1800" b="1" dirty="0">
              <a:solidFill>
                <a:srgbClr val="C00000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3F4EEC7-E3A8-E5E0-D54A-66CE55B367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630" b="11515"/>
          <a:stretch/>
        </p:blipFill>
        <p:spPr>
          <a:xfrm>
            <a:off x="6539280" y="2751703"/>
            <a:ext cx="5459130" cy="366998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8F099AC-37D9-CACB-F755-B931CC3EB2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40" b="16181"/>
          <a:stretch/>
        </p:blipFill>
        <p:spPr>
          <a:xfrm>
            <a:off x="304799" y="2751703"/>
            <a:ext cx="6096000" cy="366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37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74DC8B3-5F11-158D-F583-EBFEFCBD01E3}"/>
              </a:ext>
            </a:extLst>
          </p:cNvPr>
          <p:cNvSpPr txBox="1">
            <a:spLocks noChangeArrowheads="1"/>
          </p:cNvSpPr>
          <p:nvPr/>
        </p:nvSpPr>
        <p:spPr>
          <a:xfrm>
            <a:off x="1744717" y="862360"/>
            <a:ext cx="8124497" cy="5543473"/>
          </a:xfrm>
          <a:prstGeom prst="rect">
            <a:avLst/>
          </a:prstGeom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kumimoji="0" lang="en-US" sz="3200" b="1" i="0" kern="0" dirty="0">
                <a:latin typeface="Arial" charset="0"/>
              </a:rPr>
              <a:t>ANTT Guidelines</a:t>
            </a:r>
          </a:p>
          <a:p>
            <a:pPr eaLnBrk="0" hangingPunct="0">
              <a:spcBef>
                <a:spcPct val="20000"/>
              </a:spcBef>
              <a:defRPr/>
            </a:pPr>
            <a:endParaRPr kumimoji="0" lang="en-US" sz="3200" i="0" kern="0" dirty="0">
              <a:latin typeface="Arial" charset="0"/>
            </a:endParaRPr>
          </a:p>
          <a:p>
            <a:pPr marL="457200" indent="-457200" algn="just" eaLnBrk="0" hangingPunct="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400" kern="0" dirty="0" err="1">
                <a:latin typeface="Arial" charset="0"/>
              </a:rPr>
              <a:t>Sono</a:t>
            </a:r>
            <a:r>
              <a:rPr lang="en-US" sz="2400" kern="0" dirty="0">
                <a:latin typeface="Arial" charset="0"/>
              </a:rPr>
              <a:t> </a:t>
            </a:r>
            <a:r>
              <a:rPr lang="en-US" sz="2400" kern="0" dirty="0" err="1">
                <a:latin typeface="Arial" charset="0"/>
              </a:rPr>
              <a:t>progettati</a:t>
            </a:r>
            <a:r>
              <a:rPr lang="en-US" sz="2400" kern="0" dirty="0">
                <a:latin typeface="Arial" charset="0"/>
              </a:rPr>
              <a:t> da </a:t>
            </a:r>
            <a:r>
              <a:rPr lang="en-US" sz="2400" kern="0" dirty="0" err="1">
                <a:latin typeface="Arial" charset="0"/>
              </a:rPr>
              <a:t>esperti</a:t>
            </a:r>
            <a:r>
              <a:rPr lang="en-US" sz="2400" kern="0" dirty="0">
                <a:latin typeface="Arial" charset="0"/>
              </a:rPr>
              <a:t> in </a:t>
            </a:r>
            <a:r>
              <a:rPr lang="en-US" sz="2400" kern="0" dirty="0" err="1">
                <a:latin typeface="Arial" charset="0"/>
              </a:rPr>
              <a:t>ogni</a:t>
            </a:r>
            <a:r>
              <a:rPr lang="en-US" sz="2400" kern="0" dirty="0">
                <a:latin typeface="Arial" charset="0"/>
              </a:rPr>
              <a:t> </a:t>
            </a:r>
            <a:r>
              <a:rPr lang="en-US" sz="2400" kern="0" dirty="0" err="1">
                <a:latin typeface="Arial" charset="0"/>
              </a:rPr>
              <a:t>competenza</a:t>
            </a:r>
            <a:r>
              <a:rPr lang="en-US" sz="2400" kern="0" dirty="0">
                <a:latin typeface="Arial" charset="0"/>
              </a:rPr>
              <a:t> </a:t>
            </a:r>
            <a:r>
              <a:rPr lang="en-US" sz="2400" kern="0" dirty="0" err="1">
                <a:latin typeface="Arial" charset="0"/>
              </a:rPr>
              <a:t>clinica</a:t>
            </a:r>
            <a:r>
              <a:rPr lang="en-US" sz="2400" kern="0" dirty="0">
                <a:latin typeface="Arial" charset="0"/>
              </a:rPr>
              <a:t>.</a:t>
            </a:r>
          </a:p>
          <a:p>
            <a:pPr marL="457200" indent="-457200" algn="just" eaLnBrk="0" hangingPunct="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400" kern="0" dirty="0">
                <a:latin typeface="Arial" charset="0"/>
              </a:rPr>
              <a:t>La </a:t>
            </a:r>
            <a:r>
              <a:rPr lang="en-US" sz="2400" kern="0" dirty="0" err="1">
                <a:latin typeface="Arial" charset="0"/>
              </a:rPr>
              <a:t>sequenza</a:t>
            </a:r>
            <a:r>
              <a:rPr lang="en-US" sz="2400" kern="0" dirty="0">
                <a:latin typeface="Arial" charset="0"/>
              </a:rPr>
              <a:t> </a:t>
            </a:r>
            <a:r>
              <a:rPr lang="en-US" sz="2400" kern="0" dirty="0" err="1">
                <a:latin typeface="Arial" charset="0"/>
              </a:rPr>
              <a:t>della</a:t>
            </a:r>
            <a:r>
              <a:rPr lang="en-US" sz="2400" kern="0" dirty="0">
                <a:latin typeface="Arial" charset="0"/>
              </a:rPr>
              <a:t> </a:t>
            </a:r>
            <a:r>
              <a:rPr lang="en-US" sz="2400" kern="0" dirty="0" err="1">
                <a:latin typeface="Arial" charset="0"/>
              </a:rPr>
              <a:t>procedura</a:t>
            </a:r>
            <a:r>
              <a:rPr lang="en-US" sz="2400" kern="0" dirty="0">
                <a:latin typeface="Arial" charset="0"/>
              </a:rPr>
              <a:t> e le </a:t>
            </a:r>
            <a:r>
              <a:rPr lang="en-US" sz="2400" kern="0" dirty="0" err="1">
                <a:latin typeface="Arial" charset="0"/>
              </a:rPr>
              <a:t>fasi</a:t>
            </a:r>
            <a:r>
              <a:rPr lang="en-US" sz="2400" kern="0" dirty="0">
                <a:latin typeface="Arial" charset="0"/>
              </a:rPr>
              <a:t> di </a:t>
            </a:r>
            <a:r>
              <a:rPr lang="en-US" sz="2400" kern="0" dirty="0" err="1">
                <a:latin typeface="Arial" charset="0"/>
              </a:rPr>
              <a:t>controllo</a:t>
            </a:r>
            <a:r>
              <a:rPr lang="en-US" sz="2400" kern="0" dirty="0">
                <a:latin typeface="Arial" charset="0"/>
              </a:rPr>
              <a:t> </a:t>
            </a:r>
            <a:r>
              <a:rPr lang="en-US" sz="2400" kern="0" dirty="0" err="1">
                <a:latin typeface="Arial" charset="0"/>
              </a:rPr>
              <a:t>delle</a:t>
            </a:r>
            <a:r>
              <a:rPr lang="en-US" sz="2400" kern="0" dirty="0">
                <a:latin typeface="Arial" charset="0"/>
              </a:rPr>
              <a:t> </a:t>
            </a:r>
            <a:r>
              <a:rPr lang="en-US" sz="2400" kern="0" dirty="0" err="1">
                <a:latin typeface="Arial" charset="0"/>
              </a:rPr>
              <a:t>infezioni</a:t>
            </a:r>
            <a:r>
              <a:rPr lang="en-US" sz="2400" kern="0" dirty="0">
                <a:latin typeface="Arial" charset="0"/>
              </a:rPr>
              <a:t> </a:t>
            </a:r>
            <a:r>
              <a:rPr lang="en-US" sz="2400" kern="0" dirty="0" err="1">
                <a:latin typeface="Arial" charset="0"/>
              </a:rPr>
              <a:t>sono</a:t>
            </a:r>
            <a:r>
              <a:rPr lang="en-US" sz="2400" kern="0" dirty="0">
                <a:latin typeface="Arial" charset="0"/>
              </a:rPr>
              <a:t> </a:t>
            </a:r>
            <a:r>
              <a:rPr lang="en-US" sz="2400" kern="0" dirty="0" err="1">
                <a:latin typeface="Arial" charset="0"/>
              </a:rPr>
              <a:t>valutate</a:t>
            </a:r>
            <a:r>
              <a:rPr lang="en-US" sz="2400" kern="0" dirty="0">
                <a:latin typeface="Arial" charset="0"/>
              </a:rPr>
              <a:t> </a:t>
            </a:r>
            <a:r>
              <a:rPr lang="en-US" sz="2400" kern="0" dirty="0" err="1">
                <a:latin typeface="Arial" charset="0"/>
              </a:rPr>
              <a:t>utilizzando</a:t>
            </a:r>
            <a:r>
              <a:rPr lang="en-US" sz="2400" kern="0" dirty="0">
                <a:latin typeface="Arial" charset="0"/>
              </a:rPr>
              <a:t> uno </a:t>
            </a:r>
            <a:r>
              <a:rPr lang="en-US" sz="2400" kern="0" dirty="0" err="1">
                <a:latin typeface="Arial" charset="0"/>
              </a:rPr>
              <a:t>strumento</a:t>
            </a:r>
            <a:r>
              <a:rPr lang="en-US" sz="2400" kern="0" dirty="0">
                <a:latin typeface="Arial" charset="0"/>
              </a:rPr>
              <a:t> </a:t>
            </a:r>
            <a:r>
              <a:rPr lang="en-US" sz="2400" kern="0" dirty="0" err="1">
                <a:latin typeface="Arial" charset="0"/>
              </a:rPr>
              <a:t>unico</a:t>
            </a:r>
            <a:r>
              <a:rPr lang="en-US" sz="2400" kern="0" dirty="0">
                <a:latin typeface="Arial" charset="0"/>
              </a:rPr>
              <a:t> </a:t>
            </a:r>
            <a:r>
              <a:rPr lang="en-US" sz="2400" kern="0" dirty="0" err="1">
                <a:latin typeface="Arial" charset="0"/>
              </a:rPr>
              <a:t>progettato</a:t>
            </a:r>
            <a:r>
              <a:rPr lang="en-US" sz="2400" kern="0" dirty="0">
                <a:latin typeface="Arial" charset="0"/>
              </a:rPr>
              <a:t> da ANTT.</a:t>
            </a:r>
          </a:p>
          <a:p>
            <a:pPr marL="457200" indent="-457200" algn="just" eaLnBrk="0" hangingPunct="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400" kern="0" dirty="0">
                <a:latin typeface="Arial" charset="0"/>
              </a:rPr>
              <a:t>Peer reviewed da </a:t>
            </a:r>
            <a:r>
              <a:rPr lang="en-US" sz="2400" kern="0" dirty="0" err="1">
                <a:latin typeface="Arial" charset="0"/>
              </a:rPr>
              <a:t>parte</a:t>
            </a:r>
            <a:r>
              <a:rPr lang="en-US" sz="2400" kern="0" dirty="0">
                <a:latin typeface="Arial" charset="0"/>
              </a:rPr>
              <a:t> di </a:t>
            </a:r>
            <a:r>
              <a:rPr lang="en-US" sz="2400" kern="0" dirty="0" err="1">
                <a:latin typeface="Arial" charset="0"/>
              </a:rPr>
              <a:t>esperti</a:t>
            </a:r>
            <a:r>
              <a:rPr lang="en-US" sz="2400" kern="0" dirty="0">
                <a:latin typeface="Arial" charset="0"/>
              </a:rPr>
              <a:t> e </a:t>
            </a:r>
            <a:r>
              <a:rPr lang="en-US" sz="2400" kern="0" dirty="0" err="1">
                <a:latin typeface="Arial" charset="0"/>
              </a:rPr>
              <a:t>utenti</a:t>
            </a:r>
            <a:r>
              <a:rPr lang="en-US" sz="2400" kern="0" dirty="0">
                <a:latin typeface="Arial" charset="0"/>
              </a:rPr>
              <a:t> a </a:t>
            </a:r>
            <a:r>
              <a:rPr lang="en-US" sz="2400" kern="0" dirty="0" err="1">
                <a:latin typeface="Arial" charset="0"/>
              </a:rPr>
              <a:t>livello</a:t>
            </a:r>
            <a:r>
              <a:rPr lang="en-US" sz="2400" kern="0" dirty="0">
                <a:latin typeface="Arial" charset="0"/>
              </a:rPr>
              <a:t> </a:t>
            </a:r>
            <a:r>
              <a:rPr lang="en-US" sz="2400" kern="0" dirty="0" err="1">
                <a:latin typeface="Arial" charset="0"/>
              </a:rPr>
              <a:t>nazionale</a:t>
            </a:r>
            <a:endParaRPr kumimoji="0" lang="en-US" sz="2400" i="0" kern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6241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B76D81B-BCCB-B27E-A024-00B02FF74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365" y="844255"/>
            <a:ext cx="9588843" cy="549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092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868680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F76A207-BF23-095F-8CAE-60B93DC67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897" y="852208"/>
            <a:ext cx="9552887" cy="549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288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868680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0139463-C2FF-AF45-D015-708B7036C2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5" b="12087"/>
          <a:stretch/>
        </p:blipFill>
        <p:spPr>
          <a:xfrm>
            <a:off x="1022366" y="880100"/>
            <a:ext cx="9861805" cy="534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3790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6F79B0DD-2C63-4EE5-804F-B8E391FC1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7DB8AB-CD55-4C8F-9043-52652B892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6"/>
            <a:ext cx="5364255" cy="270679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059C5A-91CB-4024-9B4E-20082E25C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8589" y="643466"/>
            <a:ext cx="5376806" cy="270679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4884BF-A898-4EFF-9504-E13EBE3FF6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3514513"/>
            <a:ext cx="5364255" cy="2703406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32D337-FDA6-4468-ADB1-7038E5FC0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8589" y="3514513"/>
            <a:ext cx="5376806" cy="270679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10C1C4A-3C5A-50A6-F28B-5B3DE8D84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6" y="643466"/>
            <a:ext cx="5364255" cy="270679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6BFCAC6-D66E-FB1E-E506-5D8F2DB23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139" y="636693"/>
            <a:ext cx="5364255" cy="2713567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242314E-0C8E-8696-B935-CD1D3DCC49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6" y="3507740"/>
            <a:ext cx="5376806" cy="270679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343FBFB4-01AC-ABA8-588A-78C607B797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8589" y="3521286"/>
            <a:ext cx="5376805" cy="270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1557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9DAF81-7C00-4A97-FB4A-AF90F3234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922" y="0"/>
            <a:ext cx="4276551" cy="936889"/>
          </a:xfrm>
        </p:spPr>
        <p:txBody>
          <a:bodyPr>
            <a:noAutofit/>
          </a:bodyPr>
          <a:lstStyle/>
          <a:p>
            <a:r>
              <a:rPr lang="it-IT" sz="3200" dirty="0"/>
              <a:t>PER APPROFONDIRE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A9489C6-F731-9C4A-0D6E-F7964B314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875224"/>
            <a:ext cx="5896232" cy="238509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3EE090B-8BAB-B642-2C0A-BA9B542CF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3423" y="64975"/>
            <a:ext cx="4728761" cy="217104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BB38DB9-8A7B-6C2D-F38D-79EC2025D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429000"/>
            <a:ext cx="5896232" cy="272246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C789120-3C27-F92C-BB3D-2D5CE259B5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3423" y="2236019"/>
            <a:ext cx="4728761" cy="2171044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1E0065FF-2D42-6BBA-2DB0-B3D11393D5E2}"/>
              </a:ext>
            </a:extLst>
          </p:cNvPr>
          <p:cNvSpPr txBox="1"/>
          <p:nvPr/>
        </p:nvSpPr>
        <p:spPr>
          <a:xfrm>
            <a:off x="6713423" y="4472039"/>
            <a:ext cx="472876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/>
              <a:t>OPPURE </a:t>
            </a:r>
          </a:p>
          <a:p>
            <a:pPr algn="ctr"/>
            <a:r>
              <a:rPr lang="it-IT" sz="2800" dirty="0">
                <a:hlinkClick r:id="rId6"/>
              </a:rPr>
              <a:t>WWW.ANTT.ORG</a:t>
            </a:r>
            <a:endParaRPr lang="it-IT" sz="2800" dirty="0"/>
          </a:p>
          <a:p>
            <a:endParaRPr lang="it-IT" sz="2800" dirty="0"/>
          </a:p>
          <a:p>
            <a:pPr algn="ctr"/>
            <a:r>
              <a:rPr lang="it-IT" sz="2800" dirty="0"/>
              <a:t>  MAIL :  </a:t>
            </a:r>
            <a:r>
              <a:rPr lang="it-IT" sz="2800" b="1" i="0" u="sng" dirty="0" err="1">
                <a:solidFill>
                  <a:srgbClr val="52646F"/>
                </a:solidFill>
                <a:effectLst/>
                <a:latin typeface="Verdana 1"/>
              </a:rPr>
              <a:t>enquiries@antt.org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1392391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A2B938-3CBA-23BF-AFD1-D1F65644C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6160"/>
            <a:ext cx="5021183" cy="1934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500" dirty="0"/>
              <a:t>IV CONGRESSO NAZIONALE IVAS</a:t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C5E6AC-CF25-416E-5C34-D51036CD5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870" y="2324176"/>
            <a:ext cx="4945183" cy="307024"/>
          </a:xfr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600" dirty="0"/>
              <a:t>10 - 11 </a:t>
            </a:r>
            <a:r>
              <a:rPr lang="en-US" sz="1600" dirty="0" err="1"/>
              <a:t>Novembre</a:t>
            </a:r>
            <a:r>
              <a:rPr lang="en-US" sz="1600" dirty="0"/>
              <a:t> 2023</a:t>
            </a:r>
          </a:p>
        </p:txBody>
      </p:sp>
      <p:pic>
        <p:nvPicPr>
          <p:cNvPr id="7" name="Immagine 6" descr="Immagine che contiene testo, arte, statua, scultura&#10;&#10;Descrizione generata automaticamente">
            <a:extLst>
              <a:ext uri="{FF2B5EF4-FFF2-40B4-BE49-F238E27FC236}">
                <a16:creationId xmlns:a16="http://schemas.microsoft.com/office/drawing/2014/main" id="{86315818-5D77-4543-F986-ADD7AFFF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577" y="508090"/>
            <a:ext cx="6038850" cy="6038850"/>
          </a:xfrm>
          <a:prstGeom prst="rect">
            <a:avLst/>
          </a:prstGeom>
        </p:spPr>
      </p:pic>
      <p:pic>
        <p:nvPicPr>
          <p:cNvPr id="12290" name="Picture 2" descr="Dire grazie è il primo feedback capace di essere virale - Centro PSY">
            <a:extLst>
              <a:ext uri="{FF2B5EF4-FFF2-40B4-BE49-F238E27FC236}">
                <a16:creationId xmlns:a16="http://schemas.microsoft.com/office/drawing/2014/main" id="{B33C7825-E178-46D7-D2BD-2D7F388F9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70" y="2910332"/>
            <a:ext cx="4945183" cy="324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7BCA2355-BBA6-FA00-0761-72F23DE18257}"/>
              </a:ext>
            </a:extLst>
          </p:cNvPr>
          <p:cNvSpPr txBox="1"/>
          <p:nvPr/>
        </p:nvSpPr>
        <p:spPr>
          <a:xfrm>
            <a:off x="1485025" y="6254220"/>
            <a:ext cx="3086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alessandro.nasone@aouss.it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48093135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1160</Words>
  <Application>Microsoft Office PowerPoint</Application>
  <PresentationFormat>Widescreen</PresentationFormat>
  <Paragraphs>131</Paragraphs>
  <Slides>27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4" baseType="lpstr">
      <vt:lpstr>Arial</vt:lpstr>
      <vt:lpstr>Bierstadt</vt:lpstr>
      <vt:lpstr>Calibri</vt:lpstr>
      <vt:lpstr>N Helvetica Narrow</vt:lpstr>
      <vt:lpstr>Open Sans</vt:lpstr>
      <vt:lpstr>Verdana 1</vt:lpstr>
      <vt:lpstr>GestaltVTI</vt:lpstr>
      <vt:lpstr>IV CONGRESSO NAZIONALE IVAS </vt:lpstr>
      <vt:lpstr>Che cosa sono le Antt® ?  ASEPTIC NO TOUCH TECNIQUE  WWW.ANTT.ORG </vt:lpstr>
      <vt:lpstr>Presentazione standard di PowerPoint</vt:lpstr>
      <vt:lpstr>PERCHE NE ABBIAMO BISOGNO ? </vt:lpstr>
      <vt:lpstr>Concetti base delle Antt ®</vt:lpstr>
      <vt:lpstr>Presentazione standard di PowerPoint</vt:lpstr>
      <vt:lpstr>Presentazione standard di PowerPoint</vt:lpstr>
      <vt:lpstr>KEY-SITES </vt:lpstr>
      <vt:lpstr>ANTT® : principi e  misure di prevenzione </vt:lpstr>
      <vt:lpstr>Principio 1 </vt:lpstr>
      <vt:lpstr>Principio 2 </vt:lpstr>
      <vt:lpstr>Principio 3 </vt:lpstr>
      <vt:lpstr>Principio 4 </vt:lpstr>
      <vt:lpstr>Principio 5 </vt:lpstr>
      <vt:lpstr>Standard-Antt®</vt:lpstr>
      <vt:lpstr>Surgical-Antt®</vt:lpstr>
      <vt:lpstr>Safeguard 1 </vt:lpstr>
      <vt:lpstr>Safeguard 2 </vt:lpstr>
      <vt:lpstr>Safeguard 3 </vt:lpstr>
      <vt:lpstr>Safeguard 4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 APPROFONDIRE </vt:lpstr>
      <vt:lpstr>IV CONGRESSO NAZIONALE IVAS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Primo Congresso IVAS REGIONE ABRUZZO Approccio olistico alla gestione dei VAD: Dall’ efficacia alla sicurezza</dc:title>
  <dc:creator>C ec</dc:creator>
  <cp:lastModifiedBy>pcn102</cp:lastModifiedBy>
  <cp:revision>14</cp:revision>
  <dcterms:created xsi:type="dcterms:W3CDTF">2023-08-22T11:11:03Z</dcterms:created>
  <dcterms:modified xsi:type="dcterms:W3CDTF">2023-11-10T09:18:54Z</dcterms:modified>
</cp:coreProperties>
</file>