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98" r:id="rId5"/>
    <p:sldId id="257" r:id="rId6"/>
    <p:sldId id="259" r:id="rId7"/>
    <p:sldId id="260" r:id="rId8"/>
    <p:sldId id="261" r:id="rId9"/>
    <p:sldId id="265" r:id="rId10"/>
    <p:sldId id="262" r:id="rId11"/>
    <p:sldId id="263" r:id="rId12"/>
    <p:sldId id="267" r:id="rId13"/>
    <p:sldId id="297" r:id="rId14"/>
    <p:sldId id="270" r:id="rId15"/>
    <p:sldId id="269" r:id="rId16"/>
    <p:sldId id="272" r:id="rId17"/>
    <p:sldId id="273" r:id="rId18"/>
    <p:sldId id="274" r:id="rId19"/>
    <p:sldId id="276" r:id="rId20"/>
    <p:sldId id="280" r:id="rId21"/>
    <p:sldId id="281" r:id="rId22"/>
    <p:sldId id="279" r:id="rId23"/>
    <p:sldId id="282" r:id="rId24"/>
    <p:sldId id="283" r:id="rId25"/>
    <p:sldId id="284" r:id="rId26"/>
    <p:sldId id="285" r:id="rId27"/>
    <p:sldId id="286" r:id="rId28"/>
    <p:sldId id="287" r:id="rId29"/>
    <p:sldId id="291" r:id="rId30"/>
    <p:sldId id="288" r:id="rId31"/>
    <p:sldId id="289" r:id="rId32"/>
    <p:sldId id="290" r:id="rId33"/>
    <p:sldId id="299" r:id="rId34"/>
    <p:sldId id="300" r:id="rId35"/>
    <p:sldId id="301" r:id="rId36"/>
    <p:sldId id="302" r:id="rId37"/>
    <p:sldId id="303" r:id="rId38"/>
    <p:sldId id="296" r:id="rId3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D3AB62-33ED-F21A-A043-B30886709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7BBBF8-CFF5-2702-735C-74AD38748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6F9F25-9C21-8730-C43F-90169BEA2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65856C-14A5-B045-0994-A33D41F3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800D48-6E24-94BC-A2EC-0B71D54B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312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36838F-9958-6002-D218-C8DE3CF9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17416B-8968-8BDD-ACEC-A5B074F0F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356C2A-DDC2-11EE-57C1-7922532B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8B891C-108C-BEBE-E354-9341A615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5552D5-3A68-EC64-A4DB-F8DF07EA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345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2BFD01-C841-5B89-B24F-1DDD9426A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364AC2-554D-A7CE-8B2D-78C4037BF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99F520-FE68-C252-1662-BF900581C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F83464-18FB-4EEA-C1B0-F75073E3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89E0BA-2251-2A03-FAB4-78BFA5F2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658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1048BF-5938-25E1-CA9A-029298BE7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2B0280-31D9-F02F-D34F-A95925C3B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FAD75CD-60F5-7634-C0A1-B1D846CD5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EF0C52-96B9-BDEE-63C8-1CCDC814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52C1280-A0EA-604F-D1B9-C8C5C30C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0ED72EB-0869-3B3B-4D8A-3E2CD5C3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16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F42F89-34AA-D5ED-0A22-57735C12A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26B58D-1B23-BC62-45E5-7F70F8357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2BD5E9-B494-0393-3E81-C196B9C22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2504484-3799-D9DF-E13F-4FD2E7C2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A5D0256-8BB1-2B93-C48B-192BA55DE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0CDA14D-03C3-53B1-FBA5-A38A6F79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1E0064A-0FFA-AB95-C950-89FD930E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2AC9E2B-D41F-EEF1-8955-92414172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808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E3801-5B7E-003D-B394-D18C86DE6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206433F-DC49-B793-F0C0-D1109076B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FE3E8C7-6A51-2E70-E5F5-2ABF8E311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56ABCE5-7222-484A-D439-46D43251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071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4E588F7-4728-D6EA-2BF3-F15B7E04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3EBFF0-E9CC-3C79-9645-A77C0A2F8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8EA13F9-035C-50DB-8727-367E94011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318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AA937-4A29-9BD1-1ACF-9201BF6F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F50092-DC03-15C4-7ECF-296DB9A03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C62CAB-7921-7AA2-0CB4-4C9D71F30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41F9C2-EE37-6523-0CE6-DF468E24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687AFE3-A27D-F9ED-0F62-ECACF23B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8E7A0F-087C-EE8A-6B3F-304CB44C0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9860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990F1D-98E7-9B11-1EF0-6AFFC1A40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78EDB8-E561-85AC-9E29-7845BB9463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5C274D-22B7-2EDA-2747-DD963180C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BD3537-4DAE-6102-8489-E68AFB46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E1C587-C530-CA74-5E02-70EB0E5CF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D20CD7-7BB9-50EE-6D78-D9161DB8C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453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CA6F85-B55D-FC30-B8DF-82DB9011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892FE4-E93F-F8E4-8734-005517D99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00C59C-59CD-63F0-E6D3-A9C56AD66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FE7653-5E06-A839-61A2-9D31359C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310079-C749-B50E-0EF8-35CF55B5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65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CB67CD-97A8-FFB9-D72D-3421CF1AA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0339574-B965-FE08-4D3D-E5334CD63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39D8ED-CE72-0FC0-D347-A9FDDA39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626C2B-79AB-19B1-9B29-A5124EBA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D8A3EB-13B3-B57C-0D30-54A2585A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60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AE080C9-0F4C-08CC-10B8-2E9AA83E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9FFEF4-DC74-D7F0-9C07-CEDBDD64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67DF6E-2DA5-F360-8516-DE64B0723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513F5-8254-4B34-96F7-0773CF4D740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CD13D1-1B85-6929-9D43-273B6E74A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E1FAB8-D6B5-0024-48C5-A466124F55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9B57F-9C21-41C8-B03E-A7A53D138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14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unds-uk.com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75693-AD3C-6F06-A509-390E75152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85326"/>
          </a:xfrm>
        </p:spPr>
        <p:txBody>
          <a:bodyPr>
            <a:normAutofit/>
          </a:bodyPr>
          <a:lstStyle/>
          <a:p>
            <a:r>
              <a:rPr lang="it-IT" sz="8000" b="1" dirty="0"/>
              <a:t>Le MARSI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06D910-3C8D-844A-0C88-7C35BBD1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111" y="3205905"/>
            <a:ext cx="9144000" cy="858520"/>
          </a:xfrm>
        </p:spPr>
        <p:txBody>
          <a:bodyPr/>
          <a:lstStyle/>
          <a:p>
            <a:r>
              <a:rPr lang="it-IT" dirty="0"/>
              <a:t>PROPOSTA DI DOCUMENTO DI POSIZIONAMENTO</a:t>
            </a:r>
          </a:p>
        </p:txBody>
      </p:sp>
      <p:pic>
        <p:nvPicPr>
          <p:cNvPr id="1026" name="Picture 2" descr="IVAS">
            <a:extLst>
              <a:ext uri="{FF2B5EF4-FFF2-40B4-BE49-F238E27FC236}">
                <a16:creationId xmlns:a16="http://schemas.microsoft.com/office/drawing/2014/main" id="{8A46D62E-2A1D-A5E7-47EF-8A75C446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5230778"/>
            <a:ext cx="2369502" cy="124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04FB9EF-0045-7735-79C4-B67C4A188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160" y="3802380"/>
            <a:ext cx="3037840" cy="30378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208E12F-8B3C-95D5-1158-B434CC3A1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960" y="43180"/>
            <a:ext cx="2263775" cy="235923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243545D-D9ED-4F2F-9DE1-6947C71EA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" y="0"/>
            <a:ext cx="3967520" cy="22352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3F86F7B-419D-2960-23EF-7B81C7A7F244}"/>
              </a:ext>
            </a:extLst>
          </p:cNvPr>
          <p:cNvSpPr txBox="1"/>
          <p:nvPr/>
        </p:nvSpPr>
        <p:spPr>
          <a:xfrm>
            <a:off x="3284739" y="4290248"/>
            <a:ext cx="5238244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GRUPPO DI LAVORO</a:t>
            </a:r>
          </a:p>
          <a:p>
            <a:pPr algn="ctr"/>
            <a:endParaRPr lang="it-IT" sz="3200" dirty="0"/>
          </a:p>
          <a:p>
            <a:pPr algn="ctr"/>
            <a:r>
              <a:rPr lang="it-IT" sz="3200" dirty="0"/>
              <a:t>Andreotti V, Corona GV, Mussa B, Pittarello M, Ricci E.</a:t>
            </a:r>
          </a:p>
        </p:txBody>
      </p:sp>
    </p:spTree>
    <p:extLst>
      <p:ext uri="{BB962C8B-B14F-4D97-AF65-F5344CB8AC3E}">
        <p14:creationId xmlns:p14="http://schemas.microsoft.com/office/powerpoint/2010/main" val="131671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0D2D0CBA-6FE0-1B20-6D95-4800D4CD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73603" y="417512"/>
            <a:ext cx="1747837" cy="6022975"/>
          </a:xfrm>
          <a:prstGeom prst="rect">
            <a:avLst/>
          </a:prstGeom>
          <a:noFill/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B79F74C-D687-DDDB-E04D-68924D8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087" y="0"/>
            <a:ext cx="1966913" cy="904875"/>
          </a:xfrm>
        </p:spPr>
        <p:txBody>
          <a:bodyPr/>
          <a:lstStyle/>
          <a:p>
            <a:r>
              <a:rPr lang="it-IT" altLang="it-IT" sz="4800" b="1" dirty="0"/>
              <a:t>Marsia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1E1184-2087-2E06-805F-DC76787A4BEF}"/>
              </a:ext>
            </a:extLst>
          </p:cNvPr>
          <p:cNvSpPr txBox="1"/>
          <p:nvPr/>
        </p:nvSpPr>
        <p:spPr>
          <a:xfrm>
            <a:off x="211138" y="797848"/>
            <a:ext cx="903224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2000" dirty="0"/>
              <a:t>Era un sileno, dio del fiume Marsia, affluente del Meandro in Anatolia.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2000" dirty="0"/>
              <a:t>Pindaro narra di come la dea Atena una volta inventato l'aulos gettò via lo strumento, infastidita del fatto che le deformasse le gote quando lo suonava.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2000" dirty="0"/>
              <a:t>Marsia lo raccolse, causando il disappunto di Atena, che lo percosse. Non appena Atena si fu allontanata, Marsia riprese lo strumento ed iniziò a suonarlo con una tale grazia che tutto il popolo ne fu ammaliato, convincendosi che il suo talento fosse maggiore anche rispetto ad Apollo.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2000" dirty="0"/>
              <a:t>Marsia, orgoglioso, non li contraddisse, finché un giorno la sua fama arrivò proprio ad Apollo, che subito lo sfidò (secondo altre versioni fu lo stesso Marsia a sfidarlo). Al vincitore, decretato dalle Muse, giudici della tenzone, sarebbe stato concesso il diritto di far ciò che volesse del contendente.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2000" dirty="0"/>
              <a:t>Dopo la prima prova, però, le Muse assegnarono un pareggio che ad Apollo, ovviamente, non andò bene. Così il dio invitò Marsia a rovesciare il suo strumento e a suonare: Apollo, logicamente, riuscì a rovesciare la cetra e a suonarla, ma Marsia non poté fare altrettanto con il suo flauto e riconobbe Apollo vincitore (secondo un'altra versione Apollo propose per poter eleggere un vincitore di cantare e suonare contemporaneamente, così che solo lui, che aveva uno strumento a corde, ci sarebbe riuscito). Il dio, allora, decise di punire Marsia per la sua superbia (</a:t>
            </a:r>
            <a:r>
              <a:rPr lang="it-IT" altLang="it-IT" sz="2000" i="1" dirty="0"/>
              <a:t>hýbris</a:t>
            </a:r>
            <a:r>
              <a:rPr lang="it-IT" altLang="it-IT" sz="2000" dirty="0"/>
              <a:t>, in greco) e, legatolo ad un albero, lo </a:t>
            </a:r>
            <a:r>
              <a:rPr lang="it-IT" altLang="it-IT" sz="2000" u="sng" dirty="0"/>
              <a:t>scorticò vivo</a:t>
            </a:r>
            <a:r>
              <a:rPr lang="it-IT" altLang="it-I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395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F676AA-5880-8A00-5055-184029AF5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41"/>
            <a:ext cx="10515600" cy="76200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INDICE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A37957-99D6-E2BF-9CBD-5E1DBC234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036320"/>
            <a:ext cx="10515600" cy="509666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dirty="0"/>
              <a:t>DEFINIZIONE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CLASSIFICAZIONE DELLE MARSI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FATTORI DI RISCHIO PER L’INSORGENZA DELLE MARSI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PREPARAZIONE DELLA CUTE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SEDI DI INSERZIONE</a:t>
            </a:r>
            <a:endParaRPr lang="it-IT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SCELTA DEL DISPOSITIVO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TRATTAMENTO GENERALITÀ</a:t>
            </a:r>
            <a:endParaRPr lang="it-IT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SCHEMA DI TRATTAMENTO DELLE LESIONI MECCANICHE</a:t>
            </a:r>
            <a:endParaRPr lang="it-IT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SCHEMA DI TRATTAMENTO DELLE LESIONI CONSEGUENTI A DERMATITI</a:t>
            </a:r>
            <a:endParaRPr lang="it-IT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SCHEMA DI TRATTAMENTO DELLE LESIONI ALTRO</a:t>
            </a:r>
            <a:endParaRPr lang="it-IT" dirty="0"/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GLI ADESIVI</a:t>
            </a:r>
            <a:endParaRPr lang="it-IT" dirty="0"/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APPLICAZIONE/RIMOZIONE DEGLI ADESIVI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QUANDO RIMUOVERE IL DEVICE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230E997-DC0D-60A4-4BC0-F005B0900DCF}"/>
              </a:ext>
            </a:extLst>
          </p:cNvPr>
          <p:cNvSpPr txBox="1"/>
          <p:nvPr/>
        </p:nvSpPr>
        <p:spPr>
          <a:xfrm>
            <a:off x="6405880" y="5700403"/>
            <a:ext cx="5364480" cy="8651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Allegato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I tipi di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adesivo</a:t>
            </a:r>
            <a:endParaRPr lang="it-IT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Allegato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I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materiali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medicazione</a:t>
            </a:r>
            <a:endParaRPr lang="it-IT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Quattro Santi Coronati (Nanni di Banco) - Wikipedia">
            <a:extLst>
              <a:ext uri="{FF2B5EF4-FFF2-40B4-BE49-F238E27FC236}">
                <a16:creationId xmlns:a16="http://schemas.microsoft.com/office/drawing/2014/main" id="{C7AA69E6-3FF3-0ACF-05F3-F176FE666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120" y="0"/>
            <a:ext cx="2722880" cy="320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09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57B1D9-E6DA-66C4-29F2-6B6DEFB9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555"/>
          </a:xfrm>
        </p:spPr>
        <p:txBody>
          <a:bodyPr>
            <a:normAutofit/>
          </a:bodyPr>
          <a:lstStyle/>
          <a:p>
            <a:pPr algn="ctr"/>
            <a:r>
              <a:rPr lang="it-IT" sz="4800" b="1" dirty="0"/>
              <a:t>INDICE</a:t>
            </a:r>
          </a:p>
        </p:txBody>
      </p:sp>
      <p:graphicFrame>
        <p:nvGraphicFramePr>
          <p:cNvPr id="4" name="Segnaposto contenuto 7">
            <a:extLst>
              <a:ext uri="{FF2B5EF4-FFF2-40B4-BE49-F238E27FC236}">
                <a16:creationId xmlns:a16="http://schemas.microsoft.com/office/drawing/2014/main" id="{EE7AE007-9DC6-EDEB-55B7-160523CB64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351533"/>
              </p:ext>
            </p:extLst>
          </p:nvPr>
        </p:nvGraphicFramePr>
        <p:xfrm>
          <a:off x="792480" y="2834639"/>
          <a:ext cx="10607040" cy="2322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val="1287308348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1811008599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607011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3110296154"/>
                    </a:ext>
                  </a:extLst>
                </a:gridCol>
              </a:tblGrid>
              <a:tr h="77409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 dirty="0">
                          <a:effectLst/>
                        </a:rPr>
                        <a:t>INDICE </a:t>
                      </a:r>
                      <a:endParaRPr lang="it-IT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5519"/>
                  </a:ext>
                </a:extLst>
              </a:tr>
              <a:tr h="774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Votanti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 dirty="0">
                          <a:effectLst/>
                        </a:rPr>
                        <a:t>Accordo</a:t>
                      </a:r>
                      <a:endParaRPr lang="it-IT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Contrari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Astenuti 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896238"/>
                  </a:ext>
                </a:extLst>
              </a:tr>
              <a:tr h="774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 dirty="0">
                          <a:effectLst/>
                        </a:rPr>
                        <a:t> </a:t>
                      </a:r>
                      <a:endParaRPr lang="it-IT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4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843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2D936D0A-27B2-189D-A2C3-BF982A17A1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65576"/>
              </p:ext>
            </p:extLst>
          </p:nvPr>
        </p:nvGraphicFramePr>
        <p:xfrm>
          <a:off x="792480" y="2834639"/>
          <a:ext cx="10607040" cy="2322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val="1287308348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1811008599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607011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3110296154"/>
                    </a:ext>
                  </a:extLst>
                </a:gridCol>
              </a:tblGrid>
              <a:tr h="77409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 dirty="0">
                          <a:effectLst/>
                        </a:rPr>
                        <a:t>DEFINIZIONE </a:t>
                      </a:r>
                      <a:endParaRPr lang="it-IT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5519"/>
                  </a:ext>
                </a:extLst>
              </a:tr>
              <a:tr h="774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Votanti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Accordo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Contrari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Astenuti 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896238"/>
                  </a:ext>
                </a:extLst>
              </a:tr>
              <a:tr h="774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>
                          <a:effectLst/>
                        </a:rPr>
                        <a:t> </a:t>
                      </a:r>
                      <a:endParaRPr lang="it-IT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3600" kern="100" dirty="0">
                          <a:effectLst/>
                        </a:rPr>
                        <a:t> </a:t>
                      </a:r>
                      <a:endParaRPr lang="it-IT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42890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FEDB54-88C4-A82E-32D8-1FB1B3C7CCC9}"/>
              </a:ext>
            </a:extLst>
          </p:cNvPr>
          <p:cNvSpPr txBox="1"/>
          <p:nvPr/>
        </p:nvSpPr>
        <p:spPr>
          <a:xfrm>
            <a:off x="624840" y="305118"/>
            <a:ext cx="10728960" cy="2381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M.A.R.S.I. = Medical </a:t>
            </a:r>
            <a:r>
              <a:rPr lang="it-IT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adhesive</a:t>
            </a: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Related</a:t>
            </a: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Skin</a:t>
            </a: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Injures</a:t>
            </a: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it-IT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definizione in Italiano</a:t>
            </a:r>
          </a:p>
          <a:p>
            <a:pPr marL="449580" algn="ctr">
              <a:lnSpc>
                <a:spcPct val="107000"/>
              </a:lnSpc>
              <a:spcAft>
                <a:spcPts val="800"/>
              </a:spcAft>
            </a:pPr>
            <a:r>
              <a:rPr lang="it-IT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DANNO CUTANEO CORRELATO AD ADESIVI PER USO MEDICO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FC4C4AB-CA46-6B2A-68A6-A16245C92EA4}"/>
              </a:ext>
            </a:extLst>
          </p:cNvPr>
          <p:cNvSpPr txBox="1"/>
          <p:nvPr/>
        </p:nvSpPr>
        <p:spPr>
          <a:xfrm>
            <a:off x="271780" y="5590393"/>
            <a:ext cx="1143508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2013 Jul-Aug;40(4):365-80; quiz E1-2.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10.1097/WON.0b013e3182995516. PMID: 23759927.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72C881A-F496-2127-16DB-398D9D94E0F6}"/>
              </a:ext>
            </a:extLst>
          </p:cNvPr>
          <p:cNvSpPr txBox="1"/>
          <p:nvPr/>
        </p:nvSpPr>
        <p:spPr>
          <a:xfrm>
            <a:off x="11399520" y="29932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216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AB7886-E30B-7BC8-3F8E-9644AD18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35169"/>
            <a:ext cx="10515600" cy="646331"/>
          </a:xfrm>
        </p:spPr>
        <p:txBody>
          <a:bodyPr>
            <a:normAutofit fontScale="90000"/>
          </a:bodyPr>
          <a:lstStyle/>
          <a:p>
            <a:r>
              <a:rPr lang="it-IT" sz="4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CLASSIFICAZIONE DELLE MARSI</a:t>
            </a:r>
            <a:endParaRPr lang="it-IT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BDF35D04-31D8-4182-7240-B270C612E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968282"/>
              </p:ext>
            </p:extLst>
          </p:nvPr>
        </p:nvGraphicFramePr>
        <p:xfrm>
          <a:off x="137159" y="544584"/>
          <a:ext cx="11917681" cy="6145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6152">
                  <a:extLst>
                    <a:ext uri="{9D8B030D-6E8A-4147-A177-3AD203B41FA5}">
                      <a16:colId xmlns:a16="http://schemas.microsoft.com/office/drawing/2014/main" val="4084163500"/>
                    </a:ext>
                  </a:extLst>
                </a:gridCol>
                <a:gridCol w="1633501">
                  <a:extLst>
                    <a:ext uri="{9D8B030D-6E8A-4147-A177-3AD203B41FA5}">
                      <a16:colId xmlns:a16="http://schemas.microsoft.com/office/drawing/2014/main" val="3773587717"/>
                    </a:ext>
                  </a:extLst>
                </a:gridCol>
                <a:gridCol w="8238028">
                  <a:extLst>
                    <a:ext uri="{9D8B030D-6E8A-4147-A177-3AD203B41FA5}">
                      <a16:colId xmlns:a16="http://schemas.microsoft.com/office/drawing/2014/main" val="2345431335"/>
                    </a:ext>
                  </a:extLst>
                </a:gridCol>
              </a:tblGrid>
              <a:tr h="393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GRUPPO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SOTTOCLASSE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DEFINIZIONE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1397241659"/>
                  </a:ext>
                </a:extLst>
              </a:tr>
              <a:tr h="393669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MECCANICHE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Peeling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Letteralmente sbucciamento, rimozione della parte superficiale dell’epidermide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683489911"/>
                  </a:ext>
                </a:extLst>
              </a:tr>
              <a:tr h="594956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 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Vesciche 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Bolla piena di liquido che si forma al di sotto di un sottile strato di pelle morta. Il liquido è una miscela di acqua e proteine che filtra dal tessuto lesionato.</a:t>
                      </a:r>
                      <a:r>
                        <a:rPr lang="it-IT" sz="1400" kern="100" spc="1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419842122"/>
                  </a:ext>
                </a:extLst>
              </a:tr>
              <a:tr h="90079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 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Skin Tears Tipo 1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kern="100" dirty="0">
                          <a:effectLst/>
                        </a:rPr>
                        <a:t>Senza perdita di tessuto cutaneo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Strappo lineare o con lembo cutaneo che può essere riposizionato in modo tale da coprire l’area della ferita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638859308"/>
                  </a:ext>
                </a:extLst>
              </a:tr>
              <a:tr h="90079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 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Skin Tears Tipo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kern="100" dirty="0">
                          <a:effectLst/>
                        </a:rPr>
                        <a:t>Perdita parziale di tessuto cutaneo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Il lembo cutaneo non può essere riposizionato in modo tale da ricoprire l’intera area della ferita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2411645617"/>
                  </a:ext>
                </a:extLst>
              </a:tr>
              <a:tr h="70896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 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Skin Tears tipo 3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kern="100" dirty="0">
                          <a:effectLst/>
                        </a:rPr>
                        <a:t>Perdita totale del tessuto cutaneo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Perdita totale del lembo cutaneo che espone l’intera l’area della ferita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3620145990"/>
                  </a:ext>
                </a:extLst>
              </a:tr>
              <a:tr h="52662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DERMATITI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Da contatto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La dermatite contatto è una reazione infiammatoria della pelle dovuta al contatto con sostanze chimiche o naturali </a:t>
                      </a:r>
                      <a:r>
                        <a:rPr lang="it-IT" sz="1800" kern="100" dirty="0">
                          <a:effectLst/>
                          <a:highlight>
                            <a:srgbClr val="FFFF00"/>
                          </a:highlight>
                        </a:rPr>
                        <a:t>(possono essere irritanti o vescicanti)</a:t>
                      </a:r>
                      <a:endParaRPr lang="it-IT" sz="1800" kern="1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3664826630"/>
                  </a:ext>
                </a:extLst>
              </a:tr>
              <a:tr h="526622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Allergiche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La dermatite allergica da contatto è una reazione allergica della pelle dovuta al contatto con sostanze chimiche o naturali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461307015"/>
                  </a:ext>
                </a:extLst>
              </a:tr>
              <a:tr h="52662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ALTRO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Follicoliti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La follicolite è un'infezione dei follicoli piliferi. L'agente patogeno può essere batterico, fungino, virale o parassitario.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840053038"/>
                  </a:ext>
                </a:extLst>
              </a:tr>
              <a:tr h="393669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Macerazione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Lesione cutanea determinata dall’umidità e/o infezioni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65" marR="65865" marT="0" marB="0"/>
                </a:tc>
                <a:extLst>
                  <a:ext uri="{0D108BD9-81ED-4DB2-BD59-A6C34878D82A}">
                    <a16:rowId xmlns:a16="http://schemas.microsoft.com/office/drawing/2014/main" val="3489191566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70D631-0277-3F73-EF3F-D81074301D44}"/>
              </a:ext>
            </a:extLst>
          </p:cNvPr>
          <p:cNvSpPr txBox="1"/>
          <p:nvPr/>
        </p:nvSpPr>
        <p:spPr>
          <a:xfrm>
            <a:off x="11399520" y="29932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65940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AB7886-E30B-7BC8-3F8E-9644AD18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35169"/>
            <a:ext cx="10515600" cy="646331"/>
          </a:xfrm>
        </p:spPr>
        <p:txBody>
          <a:bodyPr>
            <a:normAutofit fontScale="90000"/>
          </a:bodyPr>
          <a:lstStyle/>
          <a:p>
            <a:r>
              <a:rPr lang="it-IT" sz="4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CLASSIFICAZIONE DELLE MARSI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70D631-0277-3F73-EF3F-D81074301D44}"/>
              </a:ext>
            </a:extLst>
          </p:cNvPr>
          <p:cNvSpPr txBox="1"/>
          <p:nvPr/>
        </p:nvSpPr>
        <p:spPr>
          <a:xfrm>
            <a:off x="11399520" y="29932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2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95F233-F50E-B85D-4EB2-63B4F8B5A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348105"/>
            <a:ext cx="11386424" cy="216725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Hitchcock J,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Savine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L. Medical adhesive-related skin injuries associated with vascular access. Br J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2017 Apr 27;26(8):S4-S12.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10.12968/bjon.2017.26.8.S4. PMID: 28453313.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Beeckman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D. &amp; Van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Tiggelen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H. (2018) International Skin Tear Advisory Panel (ISTAP) Classification System – Italian version. Skin Integrity Research Group (SKINT), Ghent University. Available to download from www.skintghent.be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0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1219CB-8CD3-5369-8859-F6993D40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87680"/>
            <a:ext cx="10515600" cy="580535"/>
          </a:xfrm>
        </p:spPr>
        <p:txBody>
          <a:bodyPr>
            <a:normAutofit/>
          </a:bodyPr>
          <a:lstStyle/>
          <a:p>
            <a:r>
              <a:rPr lang="it-I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FATTORI DI RISCHIO PER L’INSORGENZA DELLE MARSI</a:t>
            </a:r>
            <a:endParaRPr lang="it-IT" sz="66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514EEB-5E35-6B72-E807-718135DF4318}"/>
              </a:ext>
            </a:extLst>
          </p:cNvPr>
          <p:cNvSpPr txBox="1"/>
          <p:nvPr/>
        </p:nvSpPr>
        <p:spPr>
          <a:xfrm>
            <a:off x="11388575" y="0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3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471BE240-84E5-69B1-D627-35A409EDE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DUE IPOTESI</a:t>
            </a:r>
          </a:p>
          <a:p>
            <a:pPr marL="914400" lvl="1" indent="-457200">
              <a:buFont typeface="+mj-lt"/>
              <a:buAutoNum type="alphaUcPeriod"/>
            </a:pPr>
            <a:r>
              <a:rPr lang="it-IT" sz="3600" dirty="0"/>
              <a:t>Autoprodotta quindi da valutare</a:t>
            </a:r>
          </a:p>
          <a:p>
            <a:pPr marL="914400" lvl="1" indent="-457200">
              <a:buFont typeface="+mj-lt"/>
              <a:buAutoNum type="alphaUcPeriod"/>
            </a:pPr>
            <a:r>
              <a:rPr lang="it-IT" sz="3600" dirty="0"/>
              <a:t>Classificazione riportata in letteratura, tradotta, approvazione in blocco</a:t>
            </a:r>
          </a:p>
        </p:txBody>
      </p:sp>
    </p:spTree>
    <p:extLst>
      <p:ext uri="{BB962C8B-B14F-4D97-AF65-F5344CB8AC3E}">
        <p14:creationId xmlns:p14="http://schemas.microsoft.com/office/powerpoint/2010/main" val="384743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1219CB-8CD3-5369-8859-F6993D40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0535"/>
          </a:xfrm>
        </p:spPr>
        <p:txBody>
          <a:bodyPr>
            <a:normAutofit/>
          </a:bodyPr>
          <a:lstStyle/>
          <a:p>
            <a:r>
              <a:rPr lang="it-I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FATTORI DI RISCHIO PER L’INSORGENZA DELLE MARSI</a:t>
            </a:r>
            <a:endParaRPr lang="it-IT" sz="6600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16CC4A7-87E4-34E5-990A-BF7ABA2BD2A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1920" y="602174"/>
          <a:ext cx="11541760" cy="6144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7817">
                  <a:extLst>
                    <a:ext uri="{9D8B030D-6E8A-4147-A177-3AD203B41FA5}">
                      <a16:colId xmlns:a16="http://schemas.microsoft.com/office/drawing/2014/main" val="273925331"/>
                    </a:ext>
                  </a:extLst>
                </a:gridCol>
                <a:gridCol w="6043463">
                  <a:extLst>
                    <a:ext uri="{9D8B030D-6E8A-4147-A177-3AD203B41FA5}">
                      <a16:colId xmlns:a16="http://schemas.microsoft.com/office/drawing/2014/main" val="3281922780"/>
                    </a:ext>
                  </a:extLst>
                </a:gridCol>
                <a:gridCol w="1605280">
                  <a:extLst>
                    <a:ext uri="{9D8B030D-6E8A-4147-A177-3AD203B41FA5}">
                      <a16:colId xmlns:a16="http://schemas.microsoft.com/office/drawing/2014/main" val="3420659057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4168462028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455713950"/>
                    </a:ext>
                  </a:extLst>
                </a:gridCol>
              </a:tblGrid>
              <a:tr h="5004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VOCE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FAVOREV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CONTR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ASTEN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3082364"/>
                  </a:ext>
                </a:extLst>
              </a:tr>
              <a:tr h="306963">
                <a:tc rowSpan="1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INTRINSECI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Disidratazione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1204484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>
                          <a:effectLst/>
                        </a:rPr>
                        <a:t>Eczemi</a:t>
                      </a:r>
                      <a:endParaRPr lang="it-IT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6424621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>
                          <a:effectLst/>
                        </a:rPr>
                        <a:t>Dermatiti</a:t>
                      </a:r>
                      <a:endParaRPr lang="it-IT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4614123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Deficit immunitari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888199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>
                          <a:effectLst/>
                        </a:rPr>
                        <a:t>Età</a:t>
                      </a:r>
                      <a:endParaRPr lang="it-IT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314496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>
                          <a:effectLst/>
                        </a:rPr>
                        <a:t>Razza</a:t>
                      </a:r>
                      <a:endParaRPr lang="it-IT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7100720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>
                          <a:effectLst/>
                        </a:rPr>
                        <a:t>Allergie</a:t>
                      </a:r>
                      <a:endParaRPr lang="it-IT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0522609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Infezioni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0037987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Situazioni Generali critiche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627533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terapie radianti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0254134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Diabete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9713344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Malnutrizione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797989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Patologie Vascolari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5145729"/>
                  </a:ext>
                </a:extLst>
              </a:tr>
              <a:tr h="30696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ESTRINSECI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it-IT" sz="2000" kern="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Chemioterapia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9318157"/>
                  </a:ext>
                </a:extLst>
              </a:tr>
              <a:tr h="306963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Anticoagulanti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472273"/>
                  </a:ext>
                </a:extLst>
              </a:tr>
              <a:tr h="50046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200" kern="100" dirty="0">
                          <a:effectLst/>
                        </a:rPr>
                        <a:t>temperatura climatica o temperature estreme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9214608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514EEB-5E35-6B72-E807-718135DF4318}"/>
              </a:ext>
            </a:extLst>
          </p:cNvPr>
          <p:cNvSpPr txBox="1"/>
          <p:nvPr/>
        </p:nvSpPr>
        <p:spPr>
          <a:xfrm>
            <a:off x="11388575" y="0"/>
            <a:ext cx="803425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3 A</a:t>
            </a:r>
          </a:p>
        </p:txBody>
      </p:sp>
    </p:spTree>
    <p:extLst>
      <p:ext uri="{BB962C8B-B14F-4D97-AF65-F5344CB8AC3E}">
        <p14:creationId xmlns:p14="http://schemas.microsoft.com/office/powerpoint/2010/main" val="369848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1219CB-8CD3-5369-8859-F6993D40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0535"/>
          </a:xfrm>
        </p:spPr>
        <p:txBody>
          <a:bodyPr>
            <a:normAutofit/>
          </a:bodyPr>
          <a:lstStyle/>
          <a:p>
            <a:r>
              <a:rPr lang="it-I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FATTORI DI RISCHIO PER L’INSORGENZA DELLE MARSI</a:t>
            </a:r>
            <a:endParaRPr lang="it-IT" sz="66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514EEB-5E35-6B72-E807-718135DF4318}"/>
              </a:ext>
            </a:extLst>
          </p:cNvPr>
          <p:cNvSpPr txBox="1"/>
          <p:nvPr/>
        </p:nvSpPr>
        <p:spPr>
          <a:xfrm>
            <a:off x="11388575" y="0"/>
            <a:ext cx="803425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3 B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EF2BAEFC-ACD0-CA43-9C1B-1587E2F6E8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1644597"/>
              </p:ext>
            </p:extLst>
          </p:nvPr>
        </p:nvGraphicFramePr>
        <p:xfrm>
          <a:off x="604518" y="758091"/>
          <a:ext cx="9829803" cy="4674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601">
                  <a:extLst>
                    <a:ext uri="{9D8B030D-6E8A-4147-A177-3AD203B41FA5}">
                      <a16:colId xmlns:a16="http://schemas.microsoft.com/office/drawing/2014/main" val="2105238878"/>
                    </a:ext>
                  </a:extLst>
                </a:gridCol>
                <a:gridCol w="3276601">
                  <a:extLst>
                    <a:ext uri="{9D8B030D-6E8A-4147-A177-3AD203B41FA5}">
                      <a16:colId xmlns:a16="http://schemas.microsoft.com/office/drawing/2014/main" val="2323291891"/>
                    </a:ext>
                  </a:extLst>
                </a:gridCol>
                <a:gridCol w="3276601">
                  <a:extLst>
                    <a:ext uri="{9D8B030D-6E8A-4147-A177-3AD203B41FA5}">
                      <a16:colId xmlns:a16="http://schemas.microsoft.com/office/drawing/2014/main" val="1789109168"/>
                    </a:ext>
                  </a:extLst>
                </a:gridCol>
              </a:tblGrid>
              <a:tr h="210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VOCE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ESEMPIO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7688675"/>
                  </a:ext>
                </a:extLst>
              </a:tr>
              <a:tr h="210834">
                <a:tc rowSpan="1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INTRINSECI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età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Neonatale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331634604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Anziani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919575250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Razza/etnia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28658400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Condizioni dermatologiche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Eczemi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188994711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Dermatiti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3733976965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Ulcere croniche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3787766284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Epidermiolisi bullosa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3633363452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Comorbilità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Infezioni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620423643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Diabete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908884873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Patologie Vascolari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62615714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Insufficenza renale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4006032909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Deficit immunitari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3367485517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Malnutrizione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95335228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Disidratazione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053765217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40212B-43E6-937B-AC48-041B340D0B2B}"/>
              </a:ext>
            </a:extLst>
          </p:cNvPr>
          <p:cNvSpPr txBox="1"/>
          <p:nvPr/>
        </p:nvSpPr>
        <p:spPr>
          <a:xfrm>
            <a:off x="431407" y="5783237"/>
            <a:ext cx="1130808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2013 Jul-Aug;40(4):365-80; quiz E1-2.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10.1097/WON.0b013e3182995516. PMID: 23759927.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1219CB-8CD3-5369-8859-F6993D40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0535"/>
          </a:xfrm>
        </p:spPr>
        <p:txBody>
          <a:bodyPr>
            <a:normAutofit/>
          </a:bodyPr>
          <a:lstStyle/>
          <a:p>
            <a:r>
              <a:rPr lang="it-I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FATTORI DI RISCHIO PER L’INSORGENZA DELLE MARSI</a:t>
            </a:r>
            <a:endParaRPr lang="it-IT" sz="66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514EEB-5E35-6B72-E807-718135DF4318}"/>
              </a:ext>
            </a:extLst>
          </p:cNvPr>
          <p:cNvSpPr txBox="1"/>
          <p:nvPr/>
        </p:nvSpPr>
        <p:spPr>
          <a:xfrm>
            <a:off x="11388575" y="0"/>
            <a:ext cx="803425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3 B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EF2BAEFC-ACD0-CA43-9C1B-1587E2F6E8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321507"/>
              </p:ext>
            </p:extLst>
          </p:nvPr>
        </p:nvGraphicFramePr>
        <p:xfrm>
          <a:off x="604518" y="1012091"/>
          <a:ext cx="9829803" cy="4171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601">
                  <a:extLst>
                    <a:ext uri="{9D8B030D-6E8A-4147-A177-3AD203B41FA5}">
                      <a16:colId xmlns:a16="http://schemas.microsoft.com/office/drawing/2014/main" val="2105238878"/>
                    </a:ext>
                  </a:extLst>
                </a:gridCol>
                <a:gridCol w="3276601">
                  <a:extLst>
                    <a:ext uri="{9D8B030D-6E8A-4147-A177-3AD203B41FA5}">
                      <a16:colId xmlns:a16="http://schemas.microsoft.com/office/drawing/2014/main" val="2323291891"/>
                    </a:ext>
                  </a:extLst>
                </a:gridCol>
                <a:gridCol w="3276601">
                  <a:extLst>
                    <a:ext uri="{9D8B030D-6E8A-4147-A177-3AD203B41FA5}">
                      <a16:colId xmlns:a16="http://schemas.microsoft.com/office/drawing/2014/main" val="1789109168"/>
                    </a:ext>
                  </a:extLst>
                </a:gridCol>
              </a:tblGrid>
              <a:tr h="210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VOCE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ESEMPIO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7688675"/>
                  </a:ext>
                </a:extLst>
              </a:tr>
              <a:tr h="210834">
                <a:tc rowSpan="1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ESTRINSECI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Disidratazione cutanea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Detergenti aggressivi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563013581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Eccesso di lavaggi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870629450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Scarsa umidità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787746990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Macerazione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497076526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terapie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Anticoagulanti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748249580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Chemioterapia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807206525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Steroidi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096486358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antinfiammatori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031683627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terapie radianti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483869061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Fotodanneggiamento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3473541477"/>
                  </a:ext>
                </a:extLst>
              </a:tr>
              <a:tr h="21083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Rimozione di adesivi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2809311982"/>
                  </a:ext>
                </a:extLst>
              </a:tr>
              <a:tr h="431462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>
                          <a:effectLst/>
                        </a:rPr>
                        <a:t>Ripetizione uso di adesivi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3" marR="61733" marT="0" marB="0"/>
                </a:tc>
                <a:extLst>
                  <a:ext uri="{0D108BD9-81ED-4DB2-BD59-A6C34878D82A}">
                    <a16:rowId xmlns:a16="http://schemas.microsoft.com/office/drawing/2014/main" val="1680382847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DBA604-BF5F-C4AB-DB97-E80335286BB5}"/>
              </a:ext>
            </a:extLst>
          </p:cNvPr>
          <p:cNvSpPr txBox="1"/>
          <p:nvPr/>
        </p:nvSpPr>
        <p:spPr>
          <a:xfrm>
            <a:off x="431407" y="5783237"/>
            <a:ext cx="1130808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2013 Jul-Aug;40(4):365-80; quiz E1-2.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10.1097/WON.0b013e3182995516. PMID: 23759927.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561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A827A4-BFC1-6E55-C811-5EBAE7EF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845"/>
            <a:ext cx="10515600" cy="539115"/>
          </a:xfrm>
        </p:spPr>
        <p:txBody>
          <a:bodyPr>
            <a:normAutofit fontScale="90000"/>
          </a:bodyPr>
          <a:lstStyle/>
          <a:p>
            <a:r>
              <a:rPr lang="it-IT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PREPARAZIONE DELLA CUTE</a:t>
            </a:r>
            <a:endParaRPr lang="it-IT" sz="8000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3267CDCA-F8FE-C802-76AD-72D157CAA1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666987"/>
              </p:ext>
            </p:extLst>
          </p:nvPr>
        </p:nvGraphicFramePr>
        <p:xfrm>
          <a:off x="386079" y="965200"/>
          <a:ext cx="11093935" cy="5237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4514">
                  <a:extLst>
                    <a:ext uri="{9D8B030D-6E8A-4147-A177-3AD203B41FA5}">
                      <a16:colId xmlns:a16="http://schemas.microsoft.com/office/drawing/2014/main" val="1539129182"/>
                    </a:ext>
                  </a:extLst>
                </a:gridCol>
                <a:gridCol w="4696601">
                  <a:extLst>
                    <a:ext uri="{9D8B030D-6E8A-4147-A177-3AD203B41FA5}">
                      <a16:colId xmlns:a16="http://schemas.microsoft.com/office/drawing/2014/main" val="381723031"/>
                    </a:ext>
                  </a:extLst>
                </a:gridCol>
                <a:gridCol w="3812820">
                  <a:extLst>
                    <a:ext uri="{9D8B030D-6E8A-4147-A177-3AD203B41FA5}">
                      <a16:colId xmlns:a16="http://schemas.microsoft.com/office/drawing/2014/main" val="1892872116"/>
                    </a:ext>
                  </a:extLst>
                </a:gridCol>
              </a:tblGrid>
              <a:tr h="217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DEVICES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EFFETTO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RISULTATO/INDICAZIONI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1862395"/>
                  </a:ext>
                </a:extLst>
              </a:tr>
              <a:tr h="444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ACQUA, SOLUZIONE SALINA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Distacco meccanico. Inerte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Cleansing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283756"/>
                  </a:ext>
                </a:extLst>
              </a:tr>
              <a:tr h="217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RINGER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Distacco meccanico. Inerte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Cleansing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363036"/>
                  </a:ext>
                </a:extLst>
              </a:tr>
              <a:tr h="444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DETERGENTI CON OZONIDI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Distacco Meccanico, modifica il pH cutaneo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Cleansing, idratazione cute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8169146"/>
                  </a:ext>
                </a:extLst>
              </a:tr>
              <a:tr h="67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ACQUA OSSIGENATA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Tramite </a:t>
                      </a:r>
                      <a:r>
                        <a:rPr lang="it-IT" sz="1800" kern="100" dirty="0" err="1">
                          <a:effectLst/>
                        </a:rPr>
                        <a:t>efferfescenza</a:t>
                      </a:r>
                      <a:r>
                        <a:rPr lang="it-IT" sz="1800" kern="100" dirty="0">
                          <a:effectLst/>
                        </a:rPr>
                        <a:t> rimuove piccoli frammenti. Danno dei tessuti. Algogeno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Cleansing - debridement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0941249"/>
                  </a:ext>
                </a:extLst>
              </a:tr>
              <a:tr h="217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IODIOPOVIDONE 1%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Antisettico. Possibile danno tessutale.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Antisepsi 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5261673"/>
                  </a:ext>
                </a:extLst>
              </a:tr>
              <a:tr h="217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CLOREXIDINA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Antisettico. Possibile danno tessutale.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Antisepsi 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4052368"/>
                  </a:ext>
                </a:extLst>
              </a:tr>
              <a:tr h="217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ACIDI IPOCLOROSO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Antisettico. Ossidante.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Antisepsi 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6089033"/>
                  </a:ext>
                </a:extLst>
              </a:tr>
              <a:tr h="444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SOLUZIONI ACIDOOSSIDANTI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Riduzione del pH. Inattivazione delle  MMpS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Attivo sul pH e sul microambiente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3799782"/>
                  </a:ext>
                </a:extLst>
              </a:tr>
              <a:tr h="444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SOLUZIONI SUPEROSSIDANTI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Antisettico. Ossidante. Danno tessutale ridotto.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Antisepsi 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614808"/>
                  </a:ext>
                </a:extLst>
              </a:tr>
              <a:tr h="275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PROPIL-BETAINA POLIEXANIDE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Tensioattivo cationico con attività antisettica. Attivo sul biofilm. Rimozione dei detriti organici. Non irritante e non sensibilizzante.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Debridement, Antisepsi , attivo sul biofilm. 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330579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6D6426-CE6C-60BE-BC2D-CE6E1B36B277}"/>
              </a:ext>
            </a:extLst>
          </p:cNvPr>
          <p:cNvSpPr txBox="1"/>
          <p:nvPr/>
        </p:nvSpPr>
        <p:spPr>
          <a:xfrm>
            <a:off x="11673055" y="4195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4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23B848C-D49B-47AD-5F65-545E6C6E0E12}"/>
              </a:ext>
            </a:extLst>
          </p:cNvPr>
          <p:cNvSpPr txBox="1"/>
          <p:nvPr/>
        </p:nvSpPr>
        <p:spPr>
          <a:xfrm>
            <a:off x="386079" y="6386379"/>
            <a:ext cx="613664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Ricci JWC 2018,  2 7 (7):  512-8 </a:t>
            </a:r>
            <a:endParaRPr lang="it-IT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37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A827A4-BFC1-6E55-C811-5EBAE7EF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802005"/>
            <a:ext cx="10515600" cy="539115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PREPARAZIONE DELLA CUTE PRIMA DELL’INTRODUZIONE DEL CATETERE (VAD)</a:t>
            </a:r>
            <a:endParaRPr lang="it-IT" sz="80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6D6426-CE6C-60BE-BC2D-CE6E1B36B277}"/>
              </a:ext>
            </a:extLst>
          </p:cNvPr>
          <p:cNvSpPr txBox="1"/>
          <p:nvPr/>
        </p:nvSpPr>
        <p:spPr>
          <a:xfrm>
            <a:off x="11673055" y="4195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4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23B848C-D49B-47AD-5F65-545E6C6E0E12}"/>
              </a:ext>
            </a:extLst>
          </p:cNvPr>
          <p:cNvSpPr txBox="1"/>
          <p:nvPr/>
        </p:nvSpPr>
        <p:spPr>
          <a:xfrm>
            <a:off x="274319" y="5792203"/>
            <a:ext cx="11501121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Pittiruti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Van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Boxtel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et Al: “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Raccomandazioni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corretta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indicazione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dispositive di accesso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venoso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periferico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(Consensus ERPIUP) J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vasc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 2023; 24(1): 165-182</a:t>
            </a:r>
            <a:endParaRPr lang="it-IT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B8E0C4-A1C1-534E-D296-D61217529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66719"/>
            <a:ext cx="10515600" cy="1747521"/>
          </a:xfrm>
        </p:spPr>
        <p:txBody>
          <a:bodyPr/>
          <a:lstStyle/>
          <a:p>
            <a:r>
              <a:rPr lang="it-IT" dirty="0"/>
              <a:t>Preparare la cute con clorexidina al 2% in alcool isopropilico al 70% frizionando per 30 secondi e lasciando asciugare per 30 secondi</a:t>
            </a:r>
          </a:p>
        </p:txBody>
      </p:sp>
    </p:spTree>
    <p:extLst>
      <p:ext uri="{BB962C8B-B14F-4D97-AF65-F5344CB8AC3E}">
        <p14:creationId xmlns:p14="http://schemas.microsoft.com/office/powerpoint/2010/main" val="290057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A827A4-BFC1-6E55-C811-5EBAE7EF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845"/>
            <a:ext cx="10515600" cy="539115"/>
          </a:xfrm>
        </p:spPr>
        <p:txBody>
          <a:bodyPr>
            <a:normAutofit fontScale="90000"/>
          </a:bodyPr>
          <a:lstStyle/>
          <a:p>
            <a:r>
              <a:rPr lang="it-IT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PREPARAZIONE DELLA CUTE</a:t>
            </a:r>
            <a:endParaRPr lang="it-IT" sz="80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6D6426-CE6C-60BE-BC2D-CE6E1B36B277}"/>
              </a:ext>
            </a:extLst>
          </p:cNvPr>
          <p:cNvSpPr txBox="1"/>
          <p:nvPr/>
        </p:nvSpPr>
        <p:spPr>
          <a:xfrm>
            <a:off x="10921215" y="176629"/>
            <a:ext cx="1079142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4 Bis</a:t>
            </a:r>
          </a:p>
        </p:txBody>
      </p:sp>
      <p:graphicFrame>
        <p:nvGraphicFramePr>
          <p:cNvPr id="10" name="Segnaposto contenuto 9">
            <a:extLst>
              <a:ext uri="{FF2B5EF4-FFF2-40B4-BE49-F238E27FC236}">
                <a16:creationId xmlns:a16="http://schemas.microsoft.com/office/drawing/2014/main" id="{C46F85EF-32E0-4B3D-3958-5FB84CE8A7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817622"/>
              </p:ext>
            </p:extLst>
          </p:nvPr>
        </p:nvGraphicFramePr>
        <p:xfrm>
          <a:off x="288861" y="3155510"/>
          <a:ext cx="11614278" cy="26701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7841">
                  <a:extLst>
                    <a:ext uri="{9D8B030D-6E8A-4147-A177-3AD203B41FA5}">
                      <a16:colId xmlns:a16="http://schemas.microsoft.com/office/drawing/2014/main" val="1151125803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3022065313"/>
                    </a:ext>
                  </a:extLst>
                </a:gridCol>
                <a:gridCol w="3362960">
                  <a:extLst>
                    <a:ext uri="{9D8B030D-6E8A-4147-A177-3AD203B41FA5}">
                      <a16:colId xmlns:a16="http://schemas.microsoft.com/office/drawing/2014/main" val="294930461"/>
                    </a:ext>
                  </a:extLst>
                </a:gridCol>
                <a:gridCol w="1911477">
                  <a:extLst>
                    <a:ext uri="{9D8B030D-6E8A-4147-A177-3AD203B41FA5}">
                      <a16:colId xmlns:a16="http://schemas.microsoft.com/office/drawing/2014/main" val="670468497"/>
                    </a:ext>
                  </a:extLst>
                </a:gridCol>
              </a:tblGrid>
              <a:tr h="3691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Presidio 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Tempo trattamento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Effetto 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Bibliografia 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3196354"/>
                  </a:ext>
                </a:extLst>
              </a:tr>
              <a:tr h="755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Vulnofast-Vulnolight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30 minuti cimentazione 8 minuti di trattamento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Abbattimento della carica batterica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503247"/>
                  </a:ext>
                </a:extLst>
              </a:tr>
              <a:tr h="755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Lumiheal 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10 minuti trattamento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Abbattimento carica batterica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0645068"/>
                  </a:ext>
                </a:extLst>
              </a:tr>
              <a:tr h="755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Plasmacare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1 minuto trattamento ogni 25 cm2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Abbattimento carica batterica</a:t>
                      </a:r>
                      <a:endParaRPr lang="it-IT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it-IT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6921820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E789230A-ED6E-607E-59C7-432FA4416467}"/>
              </a:ext>
            </a:extLst>
          </p:cNvPr>
          <p:cNvSpPr txBox="1"/>
          <p:nvPr/>
        </p:nvSpPr>
        <p:spPr>
          <a:xfrm>
            <a:off x="386079" y="1032377"/>
            <a:ext cx="11084560" cy="1758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stumentali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ttualmente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non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esiste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letteratura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scientifica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riportati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trattamento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lesioni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cutanee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croniche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risultano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promettenti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Si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suggerisce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l’impiego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 alto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rischio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prima del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posizionamento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in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infezioni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t-IT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34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6B778E-7B4C-97C6-FC12-60048BA7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3435"/>
          </a:xfrm>
        </p:spPr>
        <p:txBody>
          <a:bodyPr/>
          <a:lstStyle/>
          <a:p>
            <a:r>
              <a:rPr lang="en-US" sz="4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SEDI DI INSERZIONE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DCFC3A-424D-6C6D-1DBD-521C67252C93}"/>
              </a:ext>
            </a:extLst>
          </p:cNvPr>
          <p:cNvSpPr txBox="1"/>
          <p:nvPr/>
        </p:nvSpPr>
        <p:spPr>
          <a:xfrm>
            <a:off x="11652735" y="22483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B231A9-C0C9-5D94-9CFF-171E4FA8A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300" y="2221865"/>
            <a:ext cx="9169400" cy="4036695"/>
          </a:xfrm>
        </p:spPr>
        <p:txBody>
          <a:bodyPr>
            <a:normAutofit/>
          </a:bodyPr>
          <a:lstStyle/>
          <a:p>
            <a:r>
              <a:rPr lang="it-IT" sz="3600" dirty="0"/>
              <a:t>Evitare le pieghe cutanee</a:t>
            </a:r>
          </a:p>
          <a:p>
            <a:r>
              <a:rPr lang="it-IT" sz="3600" dirty="0"/>
              <a:t>Evitare sedi di pregressa MARSI</a:t>
            </a:r>
          </a:p>
          <a:p>
            <a:r>
              <a:rPr lang="it-IT" sz="3600" dirty="0"/>
              <a:t>Evitare aree edematose</a:t>
            </a:r>
          </a:p>
          <a:p>
            <a:r>
              <a:rPr lang="it-IT" sz="3600" dirty="0"/>
              <a:t>Evitare sedi cicatriziali</a:t>
            </a:r>
          </a:p>
          <a:p>
            <a:r>
              <a:rPr lang="it-IT" sz="3600" dirty="0"/>
              <a:t>Evitare in presenza di ematomi</a:t>
            </a:r>
          </a:p>
        </p:txBody>
      </p:sp>
    </p:spTree>
    <p:extLst>
      <p:ext uri="{BB962C8B-B14F-4D97-AF65-F5344CB8AC3E}">
        <p14:creationId xmlns:p14="http://schemas.microsoft.com/office/powerpoint/2010/main" val="228529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6B778E-7B4C-97C6-FC12-60048BA7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3435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4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SCELTA DEL DISPOSITIVO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DCFC3A-424D-6C6D-1DBD-521C67252C93}"/>
              </a:ext>
            </a:extLst>
          </p:cNvPr>
          <p:cNvSpPr txBox="1"/>
          <p:nvPr/>
        </p:nvSpPr>
        <p:spPr>
          <a:xfrm>
            <a:off x="11652735" y="22483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6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ABF02E-E41D-99F6-4502-524DCDA2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Escludere impianto PICC in pazienti oncologici con previsione di tre mesi od oltre di terapia</a:t>
            </a:r>
          </a:p>
          <a:p>
            <a:r>
              <a:rPr lang="it-IT" sz="3200" dirty="0"/>
              <a:t>Preferire i sistemi di fissaggio sottocutaneo nei pazienti:</a:t>
            </a:r>
          </a:p>
          <a:p>
            <a:pPr lvl="1"/>
            <a:r>
              <a:rPr lang="it-IT" sz="2800" dirty="0"/>
              <a:t>Pregresse MARSI</a:t>
            </a:r>
          </a:p>
          <a:p>
            <a:pPr lvl="1"/>
            <a:r>
              <a:rPr lang="it-IT" sz="2800" dirty="0"/>
              <a:t>Farmaci con </a:t>
            </a:r>
            <a:r>
              <a:rPr lang="it-IT" sz="2800" dirty="0" err="1"/>
              <a:t>Oxaliplatino</a:t>
            </a:r>
            <a:r>
              <a:rPr lang="it-IT" sz="2800" dirty="0"/>
              <a:t> e Triossido di Arsenico</a:t>
            </a:r>
          </a:p>
          <a:p>
            <a:pPr lvl="1"/>
            <a:r>
              <a:rPr lang="it-IT" sz="2800" dirty="0"/>
              <a:t>Allergie cutanee o dermatiti da contatto</a:t>
            </a:r>
          </a:p>
          <a:p>
            <a:r>
              <a:rPr lang="it-IT" sz="3200" dirty="0"/>
              <a:t>Preferire cateteri </a:t>
            </a:r>
            <a:r>
              <a:rPr lang="it-IT" sz="3200" dirty="0" err="1"/>
              <a:t>tunnellizzati-cuffiati</a:t>
            </a:r>
            <a:r>
              <a:rPr lang="it-IT" sz="3200" dirty="0"/>
              <a:t> ove il dispositivo totalmente impiantabile non sia indicato per l’utilizzo</a:t>
            </a:r>
          </a:p>
        </p:txBody>
      </p:sp>
    </p:spTree>
    <p:extLst>
      <p:ext uri="{BB962C8B-B14F-4D97-AF65-F5344CB8AC3E}">
        <p14:creationId xmlns:p14="http://schemas.microsoft.com/office/powerpoint/2010/main" val="2826688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0CBFDA-FFA2-3A79-54C7-D2D370D3F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955"/>
          </a:xfrm>
        </p:spPr>
        <p:txBody>
          <a:bodyPr/>
          <a:lstStyle/>
          <a:p>
            <a:r>
              <a:rPr lang="en-US" sz="4400" b="1" dirty="0"/>
              <a:t>TRATTAMENTO GENERALITÀ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5FCDC9-4AAE-225F-8108-357DE1AF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lesioni si dividono in acute (Insorte da meno di 8 settimane) e croniche (insorte da più di 8 settimane) o con evoluzione in complicanza quali necrosi o infezione.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termini di medicazione dividiamo le ferite in deterse, necrotiche/</a:t>
            </a:r>
            <a:r>
              <a:rPr lang="it-IT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slough</a:t>
            </a:r>
            <a:r>
              <a:rPr lang="it-IT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 infette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B2DA02E-1C18-A6A1-F3CE-E4A48E774714}"/>
              </a:ext>
            </a:extLst>
          </p:cNvPr>
          <p:cNvSpPr txBox="1"/>
          <p:nvPr/>
        </p:nvSpPr>
        <p:spPr>
          <a:xfrm>
            <a:off x="11652735" y="22483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4882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0CBFDA-FFA2-3A79-54C7-D2D370D3F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526"/>
            <a:ext cx="10515600" cy="782955"/>
          </a:xfrm>
        </p:spPr>
        <p:txBody>
          <a:bodyPr/>
          <a:lstStyle/>
          <a:p>
            <a:r>
              <a:rPr lang="en-US" sz="4400" b="1" dirty="0"/>
              <a:t>TRATTAMENTO GENERALITÀ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B2DA02E-1C18-A6A1-F3CE-E4A48E774714}"/>
              </a:ext>
            </a:extLst>
          </p:cNvPr>
          <p:cNvSpPr txBox="1"/>
          <p:nvPr/>
        </p:nvSpPr>
        <p:spPr>
          <a:xfrm>
            <a:off x="11652735" y="224839"/>
            <a:ext cx="418704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7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01A7DA3F-BADD-3A87-A037-4DE252B4D1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117676"/>
              </p:ext>
            </p:extLst>
          </p:nvPr>
        </p:nvGraphicFramePr>
        <p:xfrm>
          <a:off x="324337" y="1148080"/>
          <a:ext cx="11328398" cy="5581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4833">
                  <a:extLst>
                    <a:ext uri="{9D8B030D-6E8A-4147-A177-3AD203B41FA5}">
                      <a16:colId xmlns:a16="http://schemas.microsoft.com/office/drawing/2014/main" val="542180329"/>
                    </a:ext>
                  </a:extLst>
                </a:gridCol>
                <a:gridCol w="2264833">
                  <a:extLst>
                    <a:ext uri="{9D8B030D-6E8A-4147-A177-3AD203B41FA5}">
                      <a16:colId xmlns:a16="http://schemas.microsoft.com/office/drawing/2014/main" val="3617863699"/>
                    </a:ext>
                  </a:extLst>
                </a:gridCol>
                <a:gridCol w="2266244">
                  <a:extLst>
                    <a:ext uri="{9D8B030D-6E8A-4147-A177-3AD203B41FA5}">
                      <a16:colId xmlns:a16="http://schemas.microsoft.com/office/drawing/2014/main" val="330037912"/>
                    </a:ext>
                  </a:extLst>
                </a:gridCol>
                <a:gridCol w="2266244">
                  <a:extLst>
                    <a:ext uri="{9D8B030D-6E8A-4147-A177-3AD203B41FA5}">
                      <a16:colId xmlns:a16="http://schemas.microsoft.com/office/drawing/2014/main" val="1657162538"/>
                    </a:ext>
                  </a:extLst>
                </a:gridCol>
                <a:gridCol w="2266244">
                  <a:extLst>
                    <a:ext uri="{9D8B030D-6E8A-4147-A177-3AD203B41FA5}">
                      <a16:colId xmlns:a16="http://schemas.microsoft.com/office/drawing/2014/main" val="3557558040"/>
                    </a:ext>
                  </a:extLst>
                </a:gridCol>
              </a:tblGrid>
              <a:tr h="513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Lesione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I osservazione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Evoluzione 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Evoluzione infetta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Evoluzione necrotica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0631491"/>
                  </a:ext>
                </a:extLst>
              </a:tr>
              <a:tr h="25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Peeling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1626986"/>
                  </a:ext>
                </a:extLst>
              </a:tr>
              <a:tr h="25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Vesciche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2341995"/>
                  </a:ext>
                </a:extLst>
              </a:tr>
              <a:tr h="66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Skin tears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 tipo 1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8298881"/>
                  </a:ext>
                </a:extLst>
              </a:tr>
              <a:tr h="66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Skin tears 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 tipo 2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5862067"/>
                  </a:ext>
                </a:extLst>
              </a:tr>
              <a:tr h="66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Skin tears 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 tipo 3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7608615"/>
                  </a:ext>
                </a:extLst>
              </a:tr>
              <a:tr h="66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Dermatiti da contatto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140155"/>
                  </a:ext>
                </a:extLst>
              </a:tr>
              <a:tr h="25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Allergie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5695479"/>
                  </a:ext>
                </a:extLst>
              </a:tr>
              <a:tr h="25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Follicoliti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Infetta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1922448"/>
                  </a:ext>
                </a:extLst>
              </a:tr>
              <a:tr h="661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Macerazione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Detersa 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Infetta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Possible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No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2417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683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C5F1E2-B482-B3D2-0C21-E13B584A8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61" y="90486"/>
            <a:ext cx="10937240" cy="698083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 DI TRATTAMENTO DELLE LESIONI MECCANICHE</a:t>
            </a:r>
            <a:endParaRPr lang="it-IT" sz="7200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7B0088A2-B91D-2E0B-CB97-980633CF10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076156"/>
              </p:ext>
            </p:extLst>
          </p:nvPr>
        </p:nvGraphicFramePr>
        <p:xfrm>
          <a:off x="120561" y="788569"/>
          <a:ext cx="11654878" cy="5931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8370">
                  <a:extLst>
                    <a:ext uri="{9D8B030D-6E8A-4147-A177-3AD203B41FA5}">
                      <a16:colId xmlns:a16="http://schemas.microsoft.com/office/drawing/2014/main" val="2748704381"/>
                    </a:ext>
                  </a:extLst>
                </a:gridCol>
                <a:gridCol w="2154502">
                  <a:extLst>
                    <a:ext uri="{9D8B030D-6E8A-4147-A177-3AD203B41FA5}">
                      <a16:colId xmlns:a16="http://schemas.microsoft.com/office/drawing/2014/main" val="255897339"/>
                    </a:ext>
                  </a:extLst>
                </a:gridCol>
                <a:gridCol w="1981275">
                  <a:extLst>
                    <a:ext uri="{9D8B030D-6E8A-4147-A177-3AD203B41FA5}">
                      <a16:colId xmlns:a16="http://schemas.microsoft.com/office/drawing/2014/main" val="2502986323"/>
                    </a:ext>
                  </a:extLst>
                </a:gridCol>
                <a:gridCol w="1656476">
                  <a:extLst>
                    <a:ext uri="{9D8B030D-6E8A-4147-A177-3AD203B41FA5}">
                      <a16:colId xmlns:a16="http://schemas.microsoft.com/office/drawing/2014/main" val="2349618154"/>
                    </a:ext>
                  </a:extLst>
                </a:gridCol>
                <a:gridCol w="2728314">
                  <a:extLst>
                    <a:ext uri="{9D8B030D-6E8A-4147-A177-3AD203B41FA5}">
                      <a16:colId xmlns:a16="http://schemas.microsoft.com/office/drawing/2014/main" val="288666272"/>
                    </a:ext>
                  </a:extLst>
                </a:gridCol>
                <a:gridCol w="1845941">
                  <a:extLst>
                    <a:ext uri="{9D8B030D-6E8A-4147-A177-3AD203B41FA5}">
                      <a16:colId xmlns:a16="http://schemas.microsoft.com/office/drawing/2014/main" val="1290225830"/>
                    </a:ext>
                  </a:extLst>
                </a:gridCol>
              </a:tblGrid>
              <a:tr h="287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Lesione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Definizione 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Scopo del trattamento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Detergente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Medicazione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Cambio/ settimana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866491042"/>
                  </a:ext>
                </a:extLst>
              </a:tr>
              <a:tr h="235069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Peeling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detersione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Rimozione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dello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strato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superficiale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dell’epidermide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Ricostruzione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dello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strato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superficiale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Acqua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Ozonidi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ozono o derivati + film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1 - 2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671723749"/>
                  </a:ext>
                </a:extLst>
              </a:tr>
              <a:tr h="50810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Schiume poliuretaniche con adesivi in silicone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72533489"/>
                  </a:ext>
                </a:extLst>
              </a:tr>
              <a:tr h="2350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Lipocolloidali + film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1 - 2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804641193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Cavilon 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1 - 2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471304188"/>
                  </a:ext>
                </a:extLst>
              </a:tr>
              <a:tr h="22316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Spin Care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590005405"/>
                  </a:ext>
                </a:extLst>
              </a:tr>
              <a:tr h="11488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Peeling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Infezione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Antisettici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Ag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608569141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iodio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1843033709"/>
                  </a:ext>
                </a:extLst>
              </a:tr>
              <a:tr h="2350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poliesanide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1537494384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Ozono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082339017"/>
                  </a:ext>
                </a:extLst>
              </a:tr>
              <a:tr h="24999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Trattamenti strumentali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Cambio medicazione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119205370"/>
                  </a:ext>
                </a:extLst>
              </a:tr>
              <a:tr h="47544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Vesciche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Lesioni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cutanee</a:t>
                      </a:r>
                      <a:r>
                        <a:rPr lang="en-US" sz="1600" kern="100" dirty="0">
                          <a:effectLst/>
                        </a:rPr>
                        <a:t> (</a:t>
                      </a:r>
                      <a:r>
                        <a:rPr lang="en-US" sz="1600" kern="100" dirty="0" err="1">
                          <a:effectLst/>
                        </a:rPr>
                        <a:t>epidermiche</a:t>
                      </a:r>
                      <a:r>
                        <a:rPr lang="en-US" sz="1600" kern="100" dirty="0">
                          <a:effectLst/>
                        </a:rPr>
                        <a:t> o dermo-</a:t>
                      </a:r>
                      <a:r>
                        <a:rPr lang="en-US" sz="1600" kern="100" dirty="0" err="1">
                          <a:effectLst/>
                        </a:rPr>
                        <a:t>epidermiche</a:t>
                      </a:r>
                      <a:r>
                        <a:rPr lang="en-US" sz="1600" kern="100" dirty="0">
                          <a:effectLst/>
                        </a:rPr>
                        <a:t>) a </a:t>
                      </a:r>
                      <a:r>
                        <a:rPr lang="en-US" sz="1600" kern="100" dirty="0" err="1">
                          <a:effectLst/>
                        </a:rPr>
                        <a:t>contenuto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liquido</a:t>
                      </a:r>
                      <a:r>
                        <a:rPr lang="en-US" sz="1600" kern="100" dirty="0">
                          <a:effectLst/>
                        </a:rPr>
                        <a:t>; </a:t>
                      </a:r>
                      <a:r>
                        <a:rPr lang="en-US" sz="1600" kern="100" dirty="0" err="1">
                          <a:effectLst/>
                        </a:rPr>
                        <a:t>si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distinguono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dalle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bolle</a:t>
                      </a:r>
                      <a:r>
                        <a:rPr lang="en-US" sz="1600" kern="100" dirty="0">
                          <a:effectLst/>
                        </a:rPr>
                        <a:t> per </a:t>
                      </a:r>
                      <a:r>
                        <a:rPr lang="en-US" sz="1600" kern="100" dirty="0" err="1">
                          <a:effectLst/>
                        </a:rPr>
                        <a:t>dimensioni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minori</a:t>
                      </a:r>
                      <a:r>
                        <a:rPr lang="en-US" sz="1400" kern="100" dirty="0">
                          <a:effectLst/>
                        </a:rPr>
                        <a:t>.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Riepitelizzazione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Acqua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Ozonidi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Schiume poliuretaniche con adesivi in silicone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899231119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Idrofibre  + Film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1 - 2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1153312646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Alginati + Film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1 - 2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708403620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Cavilon 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1006474381"/>
                  </a:ext>
                </a:extLst>
              </a:tr>
              <a:tr h="23623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Spin Care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1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261547021"/>
                  </a:ext>
                </a:extLst>
              </a:tr>
              <a:tr h="11488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Vesciche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infezione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Antisettici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Ag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919171674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iodio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2803758345"/>
                  </a:ext>
                </a:extLst>
              </a:tr>
              <a:tr h="2350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poliesanide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988601557"/>
                  </a:ext>
                </a:extLst>
              </a:tr>
              <a:tr h="1148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Presidi con Ozono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896162752"/>
                  </a:ext>
                </a:extLst>
              </a:tr>
              <a:tr h="35525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Trattamenti strumentali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Cambio </a:t>
                      </a:r>
                      <a:r>
                        <a:rPr lang="en-US" sz="1400" kern="100" dirty="0" err="1">
                          <a:effectLst/>
                        </a:rPr>
                        <a:t>medicazione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67" marR="56167" marT="0" marB="0"/>
                </a:tc>
                <a:extLst>
                  <a:ext uri="{0D108BD9-81ED-4DB2-BD59-A6C34878D82A}">
                    <a16:rowId xmlns:a16="http://schemas.microsoft.com/office/drawing/2014/main" val="3590887605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949CEDDC-A882-4D67-4919-55756EC8CC47}"/>
              </a:ext>
            </a:extLst>
          </p:cNvPr>
          <p:cNvSpPr txBox="1"/>
          <p:nvPr/>
        </p:nvSpPr>
        <p:spPr>
          <a:xfrm>
            <a:off x="11253899" y="111282"/>
            <a:ext cx="907621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8  A</a:t>
            </a:r>
          </a:p>
        </p:txBody>
      </p:sp>
    </p:spTree>
    <p:extLst>
      <p:ext uri="{BB962C8B-B14F-4D97-AF65-F5344CB8AC3E}">
        <p14:creationId xmlns:p14="http://schemas.microsoft.com/office/powerpoint/2010/main" val="3621982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C5F1E2-B482-B3D2-0C21-E13B584A8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61" y="90486"/>
            <a:ext cx="10937240" cy="915035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 DI TRATTAMENTO DELLE LESIONI MECCANICHE</a:t>
            </a:r>
            <a:endParaRPr lang="it-IT" sz="72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2CFEB6-4658-B1BA-73A1-545788898672}"/>
              </a:ext>
            </a:extLst>
          </p:cNvPr>
          <p:cNvSpPr txBox="1"/>
          <p:nvPr/>
        </p:nvSpPr>
        <p:spPr>
          <a:xfrm>
            <a:off x="11284379" y="192562"/>
            <a:ext cx="885179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8  B</a:t>
            </a: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61534A6C-6CA7-26C9-4B8B-496EEA550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055234"/>
              </p:ext>
            </p:extLst>
          </p:nvPr>
        </p:nvGraphicFramePr>
        <p:xfrm>
          <a:off x="335280" y="1076322"/>
          <a:ext cx="11746320" cy="5225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0036">
                  <a:extLst>
                    <a:ext uri="{9D8B030D-6E8A-4147-A177-3AD203B41FA5}">
                      <a16:colId xmlns:a16="http://schemas.microsoft.com/office/drawing/2014/main" val="4185828538"/>
                    </a:ext>
                  </a:extLst>
                </a:gridCol>
                <a:gridCol w="2620844">
                  <a:extLst>
                    <a:ext uri="{9D8B030D-6E8A-4147-A177-3AD203B41FA5}">
                      <a16:colId xmlns:a16="http://schemas.microsoft.com/office/drawing/2014/main" val="3221133751"/>
                    </a:ext>
                  </a:extLst>
                </a:gridCol>
                <a:gridCol w="1849120">
                  <a:extLst>
                    <a:ext uri="{9D8B030D-6E8A-4147-A177-3AD203B41FA5}">
                      <a16:colId xmlns:a16="http://schemas.microsoft.com/office/drawing/2014/main" val="16773913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756878505"/>
                    </a:ext>
                  </a:extLst>
                </a:gridCol>
                <a:gridCol w="2164080">
                  <a:extLst>
                    <a:ext uri="{9D8B030D-6E8A-4147-A177-3AD203B41FA5}">
                      <a16:colId xmlns:a16="http://schemas.microsoft.com/office/drawing/2014/main" val="2597078487"/>
                    </a:ext>
                  </a:extLst>
                </a:gridCol>
                <a:gridCol w="1555840">
                  <a:extLst>
                    <a:ext uri="{9D8B030D-6E8A-4147-A177-3AD203B41FA5}">
                      <a16:colId xmlns:a16="http://schemas.microsoft.com/office/drawing/2014/main" val="2409109067"/>
                    </a:ext>
                  </a:extLst>
                </a:gridCol>
              </a:tblGrid>
              <a:tr h="7908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Lesione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Definizione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Scopo del trattamento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Detergente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Medicazione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Cambio/ settimana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7504529"/>
                  </a:ext>
                </a:extLst>
              </a:tr>
              <a:tr h="47562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Skin Tear Tipo 1</a:t>
                      </a:r>
                      <a:endParaRPr lang="it-IT" sz="24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I trattamento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Strappo lineare o con lembo cutaneo che può essere riposizionato in modo tale da coprire l’area della ferita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Risoluzione per prima intenzione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Poliesanide</a:t>
                      </a:r>
                      <a:endParaRPr lang="it-IT" sz="24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Ac Ipocloroso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Pellicole in silicone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 risoluzione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108062"/>
                  </a:ext>
                </a:extLst>
              </a:tr>
              <a:tr h="8021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Strip con ozono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 risoluzione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3413641"/>
                  </a:ext>
                </a:extLst>
              </a:tr>
              <a:tr h="86582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Skin Tear Tipo 1</a:t>
                      </a:r>
                      <a:endParaRPr lang="it-IT" sz="24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Detersa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Risoluzione per seconda intenzione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Acqua </a:t>
                      </a:r>
                      <a:endParaRPr lang="it-IT" sz="24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Ozonide 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Schiume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poliuretaniche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adesivi</a:t>
                      </a:r>
                      <a:r>
                        <a:rPr lang="en-US" sz="1600" kern="100" dirty="0">
                          <a:effectLst/>
                        </a:rPr>
                        <a:t> in silicone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0516776"/>
                  </a:ext>
                </a:extLst>
              </a:tr>
              <a:tr h="42808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ozono o derivati + film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2431925"/>
                  </a:ext>
                </a:extLst>
              </a:tr>
              <a:tr h="42808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Lipocolloidali + film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4726161"/>
                  </a:ext>
                </a:extLst>
              </a:tr>
              <a:tr h="20921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Skin Tear Tipo 1</a:t>
                      </a:r>
                      <a:endParaRPr lang="it-IT" sz="24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Infetta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Antisettici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Ag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1772837"/>
                  </a:ext>
                </a:extLst>
              </a:tr>
              <a:tr h="2092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iodio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5743525"/>
                  </a:ext>
                </a:extLst>
              </a:tr>
              <a:tr h="42808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poliesanide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1132255"/>
                  </a:ext>
                </a:extLst>
              </a:tr>
              <a:tr h="2092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Ozono</a:t>
                      </a:r>
                      <a:endParaRPr lang="it-IT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187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24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C5F1E2-B482-B3D2-0C21-E13B584A8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61" y="90486"/>
            <a:ext cx="10937240" cy="915035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 DI TRATTAMENTO DELLE LESIONI MECCANICHE</a:t>
            </a:r>
            <a:endParaRPr lang="it-IT" sz="72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2CFEB6-4658-B1BA-73A1-545788898672}"/>
              </a:ext>
            </a:extLst>
          </p:cNvPr>
          <p:cNvSpPr txBox="1"/>
          <p:nvPr/>
        </p:nvSpPr>
        <p:spPr>
          <a:xfrm>
            <a:off x="11284379" y="192562"/>
            <a:ext cx="885179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8  B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DEB6F9AB-8A6D-DBE2-3ED0-1E22F54028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92590"/>
              </p:ext>
            </p:extLst>
          </p:nvPr>
        </p:nvGraphicFramePr>
        <p:xfrm>
          <a:off x="215688" y="31130"/>
          <a:ext cx="11511280" cy="677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2416">
                  <a:extLst>
                    <a:ext uri="{9D8B030D-6E8A-4147-A177-3AD203B41FA5}">
                      <a16:colId xmlns:a16="http://schemas.microsoft.com/office/drawing/2014/main" val="1831245415"/>
                    </a:ext>
                  </a:extLst>
                </a:gridCol>
                <a:gridCol w="2796000">
                  <a:extLst>
                    <a:ext uri="{9D8B030D-6E8A-4147-A177-3AD203B41FA5}">
                      <a16:colId xmlns:a16="http://schemas.microsoft.com/office/drawing/2014/main" val="845190487"/>
                    </a:ext>
                  </a:extLst>
                </a:gridCol>
                <a:gridCol w="2205014">
                  <a:extLst>
                    <a:ext uri="{9D8B030D-6E8A-4147-A177-3AD203B41FA5}">
                      <a16:colId xmlns:a16="http://schemas.microsoft.com/office/drawing/2014/main" val="1154198576"/>
                    </a:ext>
                  </a:extLst>
                </a:gridCol>
                <a:gridCol w="1501011">
                  <a:extLst>
                    <a:ext uri="{9D8B030D-6E8A-4147-A177-3AD203B41FA5}">
                      <a16:colId xmlns:a16="http://schemas.microsoft.com/office/drawing/2014/main" val="3883986248"/>
                    </a:ext>
                  </a:extLst>
                </a:gridCol>
                <a:gridCol w="1842416">
                  <a:extLst>
                    <a:ext uri="{9D8B030D-6E8A-4147-A177-3AD203B41FA5}">
                      <a16:colId xmlns:a16="http://schemas.microsoft.com/office/drawing/2014/main" val="2632202426"/>
                    </a:ext>
                  </a:extLst>
                </a:gridCol>
                <a:gridCol w="1324423">
                  <a:extLst>
                    <a:ext uri="{9D8B030D-6E8A-4147-A177-3AD203B41FA5}">
                      <a16:colId xmlns:a16="http://schemas.microsoft.com/office/drawing/2014/main" val="2715186182"/>
                    </a:ext>
                  </a:extLst>
                </a:gridCol>
              </a:tblGrid>
              <a:tr h="539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Lesione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Definizione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Scopo del trattamento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Detergente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Medicazione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Cambio/ settimana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660215715"/>
                  </a:ext>
                </a:extLst>
              </a:tr>
              <a:tr h="324554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Skin Tear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Tipo 2 / 3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I </a:t>
                      </a:r>
                      <a:r>
                        <a:rPr lang="en-US" sz="1800" kern="100" dirty="0" err="1">
                          <a:effectLst/>
                        </a:rPr>
                        <a:t>trattamento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Lembo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cutaneo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che</a:t>
                      </a:r>
                      <a:r>
                        <a:rPr lang="en-US" sz="1800" kern="100" dirty="0">
                          <a:effectLst/>
                        </a:rPr>
                        <a:t> non </a:t>
                      </a:r>
                      <a:r>
                        <a:rPr lang="en-US" sz="1800" kern="100" dirty="0" err="1">
                          <a:effectLst/>
                        </a:rPr>
                        <a:t>può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essere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riposizionato</a:t>
                      </a:r>
                      <a:r>
                        <a:rPr lang="en-US" sz="1800" kern="100" dirty="0">
                          <a:effectLst/>
                        </a:rPr>
                        <a:t> in modo tale da </a:t>
                      </a:r>
                      <a:r>
                        <a:rPr lang="en-US" sz="1800" kern="100" dirty="0" err="1">
                          <a:effectLst/>
                        </a:rPr>
                        <a:t>coprire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l’area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della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ferita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Perdita </a:t>
                      </a:r>
                      <a:r>
                        <a:rPr lang="en-US" sz="1800" kern="100" dirty="0" err="1">
                          <a:effectLst/>
                        </a:rPr>
                        <a:t>totale</a:t>
                      </a:r>
                      <a:r>
                        <a:rPr lang="en-US" sz="1800" kern="100" dirty="0">
                          <a:effectLst/>
                        </a:rPr>
                        <a:t> del </a:t>
                      </a:r>
                      <a:r>
                        <a:rPr lang="en-US" sz="1800" kern="100" dirty="0" err="1">
                          <a:effectLst/>
                        </a:rPr>
                        <a:t>lembo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cutaneo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che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espone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l’intera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l’area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della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ferita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Risoluzione per prima intenzione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Poliesanide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Ac Ipocloroso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Pellicole</a:t>
                      </a:r>
                      <a:r>
                        <a:rPr lang="en-US" sz="1600" kern="100" dirty="0">
                          <a:effectLst/>
                        </a:rPr>
                        <a:t> in silicone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4170966875"/>
                  </a:ext>
                </a:extLst>
              </a:tr>
              <a:tr h="35932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Strip con </a:t>
                      </a:r>
                      <a:r>
                        <a:rPr lang="en-US" sz="1600" kern="100" dirty="0" err="1">
                          <a:effectLst/>
                        </a:rPr>
                        <a:t>ozono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150309283"/>
                  </a:ext>
                </a:extLst>
              </a:tr>
              <a:tr h="59081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Schiume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poliuretaniche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adesivi</a:t>
                      </a:r>
                      <a:r>
                        <a:rPr lang="en-US" sz="1600" kern="100" dirty="0">
                          <a:effectLst/>
                        </a:rPr>
                        <a:t> in silicone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396509743"/>
                  </a:ext>
                </a:extLst>
              </a:tr>
              <a:tr h="4414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Schiume</a:t>
                      </a:r>
                      <a:r>
                        <a:rPr lang="en-US" sz="1600" kern="100" dirty="0">
                          <a:effectLst/>
                        </a:rPr>
                        <a:t> composite </a:t>
                      </a:r>
                      <a:r>
                        <a:rPr lang="en-US" sz="1600" kern="100" dirty="0" err="1">
                          <a:effectLst/>
                        </a:rPr>
                        <a:t>adesive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1 - 2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842138107"/>
                  </a:ext>
                </a:extLst>
              </a:tr>
              <a:tr h="3702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Spin Care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1218153375"/>
                  </a:ext>
                </a:extLst>
              </a:tr>
              <a:tr h="590814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Skin Tear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Tipo 2 / 3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Detersa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Risoluzione per seconda intenzione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Acqua 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Ozonide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Schiume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adesivi</a:t>
                      </a:r>
                      <a:r>
                        <a:rPr lang="en-US" sz="1600" kern="100" dirty="0">
                          <a:effectLst/>
                        </a:rPr>
                        <a:t> in silicone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184069035"/>
                  </a:ext>
                </a:extLst>
              </a:tr>
              <a:tr h="2921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Presidi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ozono</a:t>
                      </a:r>
                      <a:r>
                        <a:rPr lang="en-US" sz="1600" kern="100" dirty="0">
                          <a:effectLst/>
                        </a:rPr>
                        <a:t> o </a:t>
                      </a:r>
                      <a:r>
                        <a:rPr lang="en-US" sz="1600" kern="100" dirty="0" err="1">
                          <a:effectLst/>
                        </a:rPr>
                        <a:t>derivati</a:t>
                      </a:r>
                      <a:r>
                        <a:rPr lang="en-US" sz="1600" kern="100" dirty="0">
                          <a:effectLst/>
                        </a:rPr>
                        <a:t> + film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1 - 2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322676567"/>
                  </a:ext>
                </a:extLst>
              </a:tr>
              <a:tr h="2921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Lipocolloidali</a:t>
                      </a:r>
                      <a:r>
                        <a:rPr lang="en-US" sz="1600" kern="100" dirty="0">
                          <a:effectLst/>
                        </a:rPr>
                        <a:t> + film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1 - 2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1191913116"/>
                  </a:ext>
                </a:extLst>
              </a:tr>
              <a:tr h="1427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Spin Care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1087979932"/>
                  </a:ext>
                </a:extLst>
              </a:tr>
              <a:tr h="142760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Skin Tear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Tipo 2 / 3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Infetta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Antisettici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Presidi</a:t>
                      </a:r>
                      <a:r>
                        <a:rPr lang="en-US" sz="1600" kern="100" dirty="0">
                          <a:effectLst/>
                        </a:rPr>
                        <a:t> con Ag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3867001445"/>
                  </a:ext>
                </a:extLst>
              </a:tr>
              <a:tr h="1427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Presidi con iodio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4175416288"/>
                  </a:ext>
                </a:extLst>
              </a:tr>
              <a:tr h="2921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Presidi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poliesanide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49744121"/>
                  </a:ext>
                </a:extLst>
              </a:tr>
              <a:tr h="1427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Presidi</a:t>
                      </a:r>
                      <a:r>
                        <a:rPr lang="en-US" sz="1600" kern="100" dirty="0">
                          <a:effectLst/>
                        </a:rPr>
                        <a:t> con </a:t>
                      </a:r>
                      <a:r>
                        <a:rPr lang="en-US" sz="1600" kern="100" dirty="0" err="1">
                          <a:effectLst/>
                        </a:rPr>
                        <a:t>Ozono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226018915"/>
                  </a:ext>
                </a:extLst>
              </a:tr>
              <a:tr h="39761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Skin Tear Tipo 2/3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Necrotiche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Poliesanide PHMB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TLC 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3586735533"/>
                  </a:ext>
                </a:extLst>
              </a:tr>
              <a:tr h="1427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Idrocolloidi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2094051648"/>
                  </a:ext>
                </a:extLst>
              </a:tr>
              <a:tr h="1427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Idrogel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occlusione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38" marR="57038" marT="0" marB="0"/>
                </a:tc>
                <a:extLst>
                  <a:ext uri="{0D108BD9-81ED-4DB2-BD59-A6C34878D82A}">
                    <a16:rowId xmlns:a16="http://schemas.microsoft.com/office/drawing/2014/main" val="390076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45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51E980-811A-D28A-C9B0-652B7B15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24839"/>
            <a:ext cx="11109960" cy="874395"/>
          </a:xfrm>
        </p:spPr>
        <p:txBody>
          <a:bodyPr>
            <a:normAutofit/>
          </a:bodyPr>
          <a:lstStyle/>
          <a:p>
            <a:r>
              <a:rPr lang="en-US" b="1" dirty="0"/>
              <a:t>TRATTAMENTO DELLE LESIONI DA DERMATITI</a:t>
            </a:r>
            <a:endParaRPr lang="it-IT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2BC2647C-1F87-5C72-4216-FCAEBA9A58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290457"/>
              </p:ext>
            </p:extLst>
          </p:nvPr>
        </p:nvGraphicFramePr>
        <p:xfrm>
          <a:off x="393308" y="1213386"/>
          <a:ext cx="11678131" cy="5151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9122">
                  <a:extLst>
                    <a:ext uri="{9D8B030D-6E8A-4147-A177-3AD203B41FA5}">
                      <a16:colId xmlns:a16="http://schemas.microsoft.com/office/drawing/2014/main" val="787865906"/>
                    </a:ext>
                  </a:extLst>
                </a:gridCol>
                <a:gridCol w="2836527">
                  <a:extLst>
                    <a:ext uri="{9D8B030D-6E8A-4147-A177-3AD203B41FA5}">
                      <a16:colId xmlns:a16="http://schemas.microsoft.com/office/drawing/2014/main" val="4019248694"/>
                    </a:ext>
                  </a:extLst>
                </a:gridCol>
                <a:gridCol w="2236975">
                  <a:extLst>
                    <a:ext uri="{9D8B030D-6E8A-4147-A177-3AD203B41FA5}">
                      <a16:colId xmlns:a16="http://schemas.microsoft.com/office/drawing/2014/main" val="2147455249"/>
                    </a:ext>
                  </a:extLst>
                </a:gridCol>
                <a:gridCol w="1879189">
                  <a:extLst>
                    <a:ext uri="{9D8B030D-6E8A-4147-A177-3AD203B41FA5}">
                      <a16:colId xmlns:a16="http://schemas.microsoft.com/office/drawing/2014/main" val="3514823325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2761555437"/>
                    </a:ext>
                  </a:extLst>
                </a:gridCol>
                <a:gridCol w="1240878">
                  <a:extLst>
                    <a:ext uri="{9D8B030D-6E8A-4147-A177-3AD203B41FA5}">
                      <a16:colId xmlns:a16="http://schemas.microsoft.com/office/drawing/2014/main" val="1611925574"/>
                    </a:ext>
                  </a:extLst>
                </a:gridCol>
              </a:tblGrid>
              <a:tr h="3657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Lesione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Definizione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Scopo del trattamento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Detergente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Medicazione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Cambio/ settimana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767985810"/>
                  </a:ext>
                </a:extLst>
              </a:tr>
              <a:tr h="731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Da contatto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I trattamento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La dermatite contatto è una </a:t>
                      </a:r>
                      <a:r>
                        <a:rPr lang="it-IT" sz="2000" kern="100">
                          <a:effectLst/>
                        </a:rPr>
                        <a:t>reazione infiammatoria della pelle dovuta al contatto con sostanze chimiche o naturali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Controllo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infiammazione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Poliesanide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Ac </a:t>
                      </a:r>
                      <a:r>
                        <a:rPr lang="en-US" sz="1800" kern="100" dirty="0" err="1">
                          <a:effectLst/>
                        </a:rPr>
                        <a:t>Ipocloroso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Ozonide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Cortisonici topici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92182786"/>
                  </a:ext>
                </a:extLst>
              </a:tr>
              <a:tr h="585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Da contatto 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en-US" sz="1800" kern="100" dirty="0" err="1">
                          <a:effectLst/>
                        </a:rPr>
                        <a:t>Controllo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infiammazione</a:t>
                      </a:r>
                      <a:r>
                        <a:rPr lang="en-US" sz="1800" kern="100" dirty="0">
                          <a:effectLst/>
                        </a:rPr>
                        <a:t>, riepitelizzazione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Poliesanide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Ac </a:t>
                      </a:r>
                      <a:r>
                        <a:rPr lang="en-US" sz="1800" kern="100" dirty="0" err="1">
                          <a:effectLst/>
                        </a:rPr>
                        <a:t>Ipocloroso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Ozonide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Cortisonici topici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2200936514"/>
                  </a:ext>
                </a:extLst>
              </a:tr>
              <a:tr h="107499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Da </a:t>
                      </a:r>
                      <a:r>
                        <a:rPr lang="en-US" sz="1800" kern="100" dirty="0" err="1">
                          <a:effectLst/>
                        </a:rPr>
                        <a:t>contatto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infetta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en-US" sz="1800" kern="100" dirty="0" err="1">
                          <a:effectLst/>
                        </a:rPr>
                        <a:t>Controllo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infezione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Antisettici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Ag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726411313"/>
                  </a:ext>
                </a:extLst>
              </a:tr>
              <a:tr h="10749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iodio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2813125512"/>
                  </a:ext>
                </a:extLst>
              </a:tr>
              <a:tr h="2199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poliesanide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3684357392"/>
                  </a:ext>
                </a:extLst>
              </a:tr>
              <a:tr h="2199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Ozono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564255990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FF3AB3-4235-BDC9-578B-72628D961595}"/>
              </a:ext>
            </a:extLst>
          </p:cNvPr>
          <p:cNvSpPr txBox="1"/>
          <p:nvPr/>
        </p:nvSpPr>
        <p:spPr>
          <a:xfrm>
            <a:off x="11268014" y="226158"/>
            <a:ext cx="803425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9 A</a:t>
            </a:r>
          </a:p>
        </p:txBody>
      </p:sp>
    </p:spTree>
    <p:extLst>
      <p:ext uri="{BB962C8B-B14F-4D97-AF65-F5344CB8AC3E}">
        <p14:creationId xmlns:p14="http://schemas.microsoft.com/office/powerpoint/2010/main" val="713816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51E980-811A-D28A-C9B0-652B7B15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24839"/>
            <a:ext cx="11109960" cy="874395"/>
          </a:xfrm>
        </p:spPr>
        <p:txBody>
          <a:bodyPr>
            <a:normAutofit/>
          </a:bodyPr>
          <a:lstStyle/>
          <a:p>
            <a:r>
              <a:rPr lang="en-US" b="1" dirty="0"/>
              <a:t>TRATTAMENTO DELLE LESIONI DA DERMATITI</a:t>
            </a:r>
            <a:endParaRPr lang="it-IT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2BC2647C-1F87-5C72-4216-FCAEBA9A58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079365"/>
              </p:ext>
            </p:extLst>
          </p:nvPr>
        </p:nvGraphicFramePr>
        <p:xfrm>
          <a:off x="393308" y="1213386"/>
          <a:ext cx="11678131" cy="5151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9122">
                  <a:extLst>
                    <a:ext uri="{9D8B030D-6E8A-4147-A177-3AD203B41FA5}">
                      <a16:colId xmlns:a16="http://schemas.microsoft.com/office/drawing/2014/main" val="787865906"/>
                    </a:ext>
                  </a:extLst>
                </a:gridCol>
                <a:gridCol w="2836527">
                  <a:extLst>
                    <a:ext uri="{9D8B030D-6E8A-4147-A177-3AD203B41FA5}">
                      <a16:colId xmlns:a16="http://schemas.microsoft.com/office/drawing/2014/main" val="4019248694"/>
                    </a:ext>
                  </a:extLst>
                </a:gridCol>
                <a:gridCol w="2236975">
                  <a:extLst>
                    <a:ext uri="{9D8B030D-6E8A-4147-A177-3AD203B41FA5}">
                      <a16:colId xmlns:a16="http://schemas.microsoft.com/office/drawing/2014/main" val="2147455249"/>
                    </a:ext>
                  </a:extLst>
                </a:gridCol>
                <a:gridCol w="1879189">
                  <a:extLst>
                    <a:ext uri="{9D8B030D-6E8A-4147-A177-3AD203B41FA5}">
                      <a16:colId xmlns:a16="http://schemas.microsoft.com/office/drawing/2014/main" val="3514823325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2761555437"/>
                    </a:ext>
                  </a:extLst>
                </a:gridCol>
                <a:gridCol w="1240878">
                  <a:extLst>
                    <a:ext uri="{9D8B030D-6E8A-4147-A177-3AD203B41FA5}">
                      <a16:colId xmlns:a16="http://schemas.microsoft.com/office/drawing/2014/main" val="1611925574"/>
                    </a:ext>
                  </a:extLst>
                </a:gridCol>
              </a:tblGrid>
              <a:tr h="3657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Lesione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Definizione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Scopo del trattamento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Detergente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Medicazione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Cambio/ settimana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767985810"/>
                  </a:ext>
                </a:extLst>
              </a:tr>
              <a:tr h="725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Allergiche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trattamento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La dermatite allergica da contatto è una </a:t>
                      </a:r>
                      <a:r>
                        <a:rPr lang="it-IT" sz="2000" kern="100">
                          <a:effectLst/>
                        </a:rPr>
                        <a:t>reazione allergica della pelle dovuta al contatto con sostanze chimiche o naturali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Controllo infiammazione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Poliesanide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Ac </a:t>
                      </a:r>
                      <a:r>
                        <a:rPr lang="en-US" sz="1800" kern="100" dirty="0" err="1">
                          <a:effectLst/>
                        </a:rPr>
                        <a:t>Ipocloroso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Ozonide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Cortisonici topici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4049538340"/>
                  </a:ext>
                </a:extLst>
              </a:tr>
              <a:tr h="585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Allergiche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detersa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en-US" sz="1800" kern="100" dirty="0" err="1">
                          <a:effectLst/>
                        </a:rPr>
                        <a:t>Controllo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infiammazione</a:t>
                      </a:r>
                      <a:r>
                        <a:rPr lang="en-US" sz="1800" kern="100" dirty="0">
                          <a:effectLst/>
                        </a:rPr>
                        <a:t>, riepitelizzazione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Poliesanide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Ac </a:t>
                      </a:r>
                      <a:r>
                        <a:rPr lang="en-US" sz="1800" kern="100" dirty="0" err="1">
                          <a:effectLst/>
                        </a:rPr>
                        <a:t>Ipocloroso</a:t>
                      </a:r>
                      <a:endParaRPr lang="it-IT" sz="20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Ozonide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Cortisonici topici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795563234"/>
                  </a:ext>
                </a:extLst>
              </a:tr>
              <a:tr h="107499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Allergiche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infetta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en-US" sz="1800" kern="100" dirty="0" err="1">
                          <a:effectLst/>
                        </a:rPr>
                        <a:t>Controllo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infezione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Antisettici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Ag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416765500"/>
                  </a:ext>
                </a:extLst>
              </a:tr>
              <a:tr h="10749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iodio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883966601"/>
                  </a:ext>
                </a:extLst>
              </a:tr>
              <a:tr h="2199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poliesanide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4143831135"/>
                  </a:ext>
                </a:extLst>
              </a:tr>
              <a:tr h="2199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Presidi con Ozono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10" marR="47310" marT="0" marB="0"/>
                </a:tc>
                <a:extLst>
                  <a:ext uri="{0D108BD9-81ED-4DB2-BD59-A6C34878D82A}">
                    <a16:rowId xmlns:a16="http://schemas.microsoft.com/office/drawing/2014/main" val="2352083054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FF3AB3-4235-BDC9-578B-72628D961595}"/>
              </a:ext>
            </a:extLst>
          </p:cNvPr>
          <p:cNvSpPr txBox="1"/>
          <p:nvPr/>
        </p:nvSpPr>
        <p:spPr>
          <a:xfrm>
            <a:off x="11343640" y="224839"/>
            <a:ext cx="78098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9 B</a:t>
            </a:r>
          </a:p>
        </p:txBody>
      </p:sp>
    </p:spTree>
    <p:extLst>
      <p:ext uri="{BB962C8B-B14F-4D97-AF65-F5344CB8AC3E}">
        <p14:creationId xmlns:p14="http://schemas.microsoft.com/office/powerpoint/2010/main" val="723733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32736A-BCAB-5626-40ED-B3417384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737"/>
          </a:xfrm>
        </p:spPr>
        <p:txBody>
          <a:bodyPr/>
          <a:lstStyle/>
          <a:p>
            <a:r>
              <a:rPr lang="en-US" sz="4400" b="1" dirty="0"/>
              <a:t>TRATTAMENTO DELLE LESIONI ALTRO</a:t>
            </a:r>
            <a:endParaRPr lang="it-IT" b="1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9E1CFD7E-253F-672F-2908-A8D586E3FF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199089"/>
              </p:ext>
            </p:extLst>
          </p:nvPr>
        </p:nvGraphicFramePr>
        <p:xfrm>
          <a:off x="182880" y="1432560"/>
          <a:ext cx="11592560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5426">
                  <a:extLst>
                    <a:ext uri="{9D8B030D-6E8A-4147-A177-3AD203B41FA5}">
                      <a16:colId xmlns:a16="http://schemas.microsoft.com/office/drawing/2014/main" val="379957869"/>
                    </a:ext>
                  </a:extLst>
                </a:gridCol>
                <a:gridCol w="2815743">
                  <a:extLst>
                    <a:ext uri="{9D8B030D-6E8A-4147-A177-3AD203B41FA5}">
                      <a16:colId xmlns:a16="http://schemas.microsoft.com/office/drawing/2014/main" val="2646753982"/>
                    </a:ext>
                  </a:extLst>
                </a:gridCol>
                <a:gridCol w="2030892">
                  <a:extLst>
                    <a:ext uri="{9D8B030D-6E8A-4147-A177-3AD203B41FA5}">
                      <a16:colId xmlns:a16="http://schemas.microsoft.com/office/drawing/2014/main" val="2912680426"/>
                    </a:ext>
                  </a:extLst>
                </a:gridCol>
                <a:gridCol w="1701300">
                  <a:extLst>
                    <a:ext uri="{9D8B030D-6E8A-4147-A177-3AD203B41FA5}">
                      <a16:colId xmlns:a16="http://schemas.microsoft.com/office/drawing/2014/main" val="3305211903"/>
                    </a:ext>
                  </a:extLst>
                </a:gridCol>
                <a:gridCol w="1855426">
                  <a:extLst>
                    <a:ext uri="{9D8B030D-6E8A-4147-A177-3AD203B41FA5}">
                      <a16:colId xmlns:a16="http://schemas.microsoft.com/office/drawing/2014/main" val="2114616771"/>
                    </a:ext>
                  </a:extLst>
                </a:gridCol>
                <a:gridCol w="1333773">
                  <a:extLst>
                    <a:ext uri="{9D8B030D-6E8A-4147-A177-3AD203B41FA5}">
                      <a16:colId xmlns:a16="http://schemas.microsoft.com/office/drawing/2014/main" val="2048792910"/>
                    </a:ext>
                  </a:extLst>
                </a:gridCol>
              </a:tblGrid>
              <a:tr h="2020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Lesione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Definizione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</a:rPr>
                        <a:t>Scopo</a:t>
                      </a:r>
                      <a:r>
                        <a:rPr lang="en-US" sz="2000" kern="100" dirty="0">
                          <a:effectLst/>
                        </a:rPr>
                        <a:t> del </a:t>
                      </a:r>
                      <a:r>
                        <a:rPr lang="en-US" sz="2000" kern="100" dirty="0" err="1">
                          <a:effectLst/>
                        </a:rPr>
                        <a:t>trattamento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Detergente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Medicazione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Cambio/ settimana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222805"/>
                  </a:ext>
                </a:extLst>
              </a:tr>
              <a:tr h="174731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kern="100" dirty="0">
                          <a:effectLst/>
                        </a:rPr>
                        <a:t>Follicoliti 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kern="100" dirty="0">
                          <a:effectLst/>
                        </a:rPr>
                        <a:t>La follicolite è un'infezione dei follicoli piliferi. L'agente patogeno può essere batterico, fungino, virale o parassitario.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</a:rPr>
                        <a:t>Controllo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infezione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Antisettici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Ag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7347914"/>
                  </a:ext>
                </a:extLst>
              </a:tr>
              <a:tr h="18532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</a:rPr>
                        <a:t>Presidi</a:t>
                      </a:r>
                      <a:r>
                        <a:rPr lang="en-US" sz="2000" kern="100" dirty="0">
                          <a:effectLst/>
                        </a:rPr>
                        <a:t> con </a:t>
                      </a:r>
                      <a:r>
                        <a:rPr lang="en-US" sz="2000" kern="100" dirty="0" err="1">
                          <a:effectLst/>
                        </a:rPr>
                        <a:t>iodio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8650943"/>
                  </a:ext>
                </a:extLst>
              </a:tr>
              <a:tr h="1213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poliesanide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3992513"/>
                  </a:ext>
                </a:extLst>
              </a:tr>
              <a:tr h="14065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Ozono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7614341"/>
                  </a:ext>
                </a:extLst>
              </a:tr>
              <a:tr h="12993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kern="100">
                          <a:effectLst/>
                        </a:rPr>
                        <a:t>Macerazione detersa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kern="100" dirty="0">
                          <a:effectLst/>
                        </a:rPr>
                        <a:t>Lesione cutanea determinata dall’umidità e/o infezioni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Evitare umidità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Poliesanide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Ac Ipocloroso</a:t>
                      </a:r>
                      <a:endParaRPr lang="it-IT" sz="20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Ozonide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Eosina 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9328940"/>
                  </a:ext>
                </a:extLst>
              </a:tr>
              <a:tr h="12993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Ag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53308"/>
                  </a:ext>
                </a:extLst>
              </a:tr>
              <a:tr h="1462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Iodio pov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375498"/>
                  </a:ext>
                </a:extLst>
              </a:tr>
              <a:tr h="12993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kern="100">
                          <a:effectLst/>
                        </a:rPr>
                        <a:t>macerazione </a:t>
                      </a:r>
                      <a:r>
                        <a:rPr lang="en-US" sz="2000" kern="100">
                          <a:effectLst/>
                        </a:rPr>
                        <a:t>infetta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Antisettici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Ag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8235658"/>
                  </a:ext>
                </a:extLst>
              </a:tr>
              <a:tr h="12993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iodio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3870420"/>
                  </a:ext>
                </a:extLst>
              </a:tr>
              <a:tr h="26590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poliesanide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0495670"/>
                  </a:ext>
                </a:extLst>
              </a:tr>
              <a:tr h="26590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Presidi con Ozono</a:t>
                      </a:r>
                      <a:endParaRPr lang="it-I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9229513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43CC30-BB4F-F3AF-D667-BCEA8D9AEB0C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975544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32736A-BCAB-5626-40ED-B3417384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253999"/>
            <a:ext cx="10515600" cy="85407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4400" b="1" dirty="0"/>
              <a:t>GLI ADESIVI</a:t>
            </a:r>
            <a:endParaRPr lang="it-IT" sz="44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43CC30-BB4F-F3AF-D667-BCEA8D9AEB0C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11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81B763D-719A-7F14-7BA8-7EBCF722F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kern="1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In base alla norma UNI EN 923 </a:t>
            </a:r>
            <a:r>
              <a:rPr lang="it-IT" i="1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sono adesive tutte le sostanze non metalliche in grado di congiungere materiali attraverso un fissaggio superficiale (adesione), così che il legame che si ottiene abbia una forza interna adeguata (coesione).</a:t>
            </a:r>
            <a:endParaRPr lang="it-IT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  <a:p>
            <a:r>
              <a:rPr lang="en-US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kern="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Nurs</a:t>
            </a:r>
            <a:r>
              <a:rPr lang="en-US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2013 Jul-Aug;40(4):365-80; quiz E1-2. </a:t>
            </a:r>
            <a:r>
              <a:rPr lang="en-US" kern="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 10.1097/WON.0b013e3182995516. PMID: 23759927</a:t>
            </a:r>
            <a:endParaRPr lang="it-IT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5778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032736A-BCAB-5626-40ED-B3417384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GLI ADESIVI</a:t>
            </a: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6011ED15-97B9-E7BC-B384-0BA4B238B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716782"/>
              </p:ext>
            </p:extLst>
          </p:nvPr>
        </p:nvGraphicFramePr>
        <p:xfrm>
          <a:off x="182880" y="1036320"/>
          <a:ext cx="11877040" cy="521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6113">
                  <a:extLst>
                    <a:ext uri="{9D8B030D-6E8A-4147-A177-3AD203B41FA5}">
                      <a16:colId xmlns:a16="http://schemas.microsoft.com/office/drawing/2014/main" val="2392187336"/>
                    </a:ext>
                  </a:extLst>
                </a:gridCol>
                <a:gridCol w="1583902">
                  <a:extLst>
                    <a:ext uri="{9D8B030D-6E8A-4147-A177-3AD203B41FA5}">
                      <a16:colId xmlns:a16="http://schemas.microsoft.com/office/drawing/2014/main" val="2405249725"/>
                    </a:ext>
                  </a:extLst>
                </a:gridCol>
                <a:gridCol w="3213579">
                  <a:extLst>
                    <a:ext uri="{9D8B030D-6E8A-4147-A177-3AD203B41FA5}">
                      <a16:colId xmlns:a16="http://schemas.microsoft.com/office/drawing/2014/main" val="1819011067"/>
                    </a:ext>
                  </a:extLst>
                </a:gridCol>
                <a:gridCol w="2402359">
                  <a:extLst>
                    <a:ext uri="{9D8B030D-6E8A-4147-A177-3AD203B41FA5}">
                      <a16:colId xmlns:a16="http://schemas.microsoft.com/office/drawing/2014/main" val="4283753870"/>
                    </a:ext>
                  </a:extLst>
                </a:gridCol>
                <a:gridCol w="3231087">
                  <a:extLst>
                    <a:ext uri="{9D8B030D-6E8A-4147-A177-3AD203B41FA5}">
                      <a16:colId xmlns:a16="http://schemas.microsoft.com/office/drawing/2014/main" val="1153350193"/>
                    </a:ext>
                  </a:extLst>
                </a:gridCol>
              </a:tblGrid>
              <a:tr h="241207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Adesivo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Supporto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Vantaggi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Svantaggi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Implicazioni cliniche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389820046"/>
                  </a:ext>
                </a:extLst>
              </a:tr>
              <a:tr h="147429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 base di gomma naturale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Tradizionale tessuto elastico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È la classe di adesivi più antica utilizzata per oltre 100 anni. Nastro molto resistente se abbinato a un supporto in tessuto.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Generalmente tollera l'umidità meglio dell'acrilato o dell'adesivo siliconico.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L’ adesivo può essere molto aggressivo sulla pelle.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Può causare danni se applicato e/o rimosso in modo errato.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È noto che la gomma naturale può causare sensibilizzazione e reazioni allergiche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Buona resistenza del supporto per il fissaggio di tubi pesanti, medicazioni ed apparecchi.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Può essere utilizzato per applicazioni selezionate in cui viene preso in considerazione il contatto con l'umidità e le secrezioni (ad es. tubi endotracheali)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731847386"/>
                  </a:ext>
                </a:extLst>
              </a:tr>
              <a:tr h="106326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Acrilato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Schiuma elastica, carta, plastica, seta, panno morbido, panno tradizionale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Classe di adesivi utilizzata per oltre 50 anni. Questo tipo è poco sensibilizzante e solitamente definito ipoallergenico. Può essere formulato per essere più delicato o più aggressivo a seconda della formulazione dell'adesivo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Usato in modo ampio e sicuro; tuttavia, la selezione, l'applicazione o la rimozione errata di questo nastro può causare danni cutanei e dolore alla rimozione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Selezionare il nastro con il livello di adesione appropriato. Un'adesione superiore a quella necessaria può aumentare il rischio di danni cutanei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802467828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CFAFA450-872D-4771-BE5E-ABE537CF5D3F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65077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032736A-BCAB-5626-40ED-B3417384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85" y="92752"/>
            <a:ext cx="4275016" cy="679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GLI ADESIVI</a:t>
            </a: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6011ED15-97B9-E7BC-B384-0BA4B238B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091566"/>
              </p:ext>
            </p:extLst>
          </p:nvPr>
        </p:nvGraphicFramePr>
        <p:xfrm>
          <a:off x="182880" y="1036320"/>
          <a:ext cx="11877040" cy="5492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2187336"/>
                    </a:ext>
                  </a:extLst>
                </a:gridCol>
                <a:gridCol w="1384095">
                  <a:extLst>
                    <a:ext uri="{9D8B030D-6E8A-4147-A177-3AD203B41FA5}">
                      <a16:colId xmlns:a16="http://schemas.microsoft.com/office/drawing/2014/main" val="2405249725"/>
                    </a:ext>
                  </a:extLst>
                </a:gridCol>
                <a:gridCol w="3213579">
                  <a:extLst>
                    <a:ext uri="{9D8B030D-6E8A-4147-A177-3AD203B41FA5}">
                      <a16:colId xmlns:a16="http://schemas.microsoft.com/office/drawing/2014/main" val="1819011067"/>
                    </a:ext>
                  </a:extLst>
                </a:gridCol>
                <a:gridCol w="2402359">
                  <a:extLst>
                    <a:ext uri="{9D8B030D-6E8A-4147-A177-3AD203B41FA5}">
                      <a16:colId xmlns:a16="http://schemas.microsoft.com/office/drawing/2014/main" val="4283753870"/>
                    </a:ext>
                  </a:extLst>
                </a:gridCol>
                <a:gridCol w="3231087">
                  <a:extLst>
                    <a:ext uri="{9D8B030D-6E8A-4147-A177-3AD203B41FA5}">
                      <a16:colId xmlns:a16="http://schemas.microsoft.com/office/drawing/2014/main" val="1153350193"/>
                    </a:ext>
                  </a:extLst>
                </a:gridCol>
              </a:tblGrid>
              <a:tr h="241207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it-IT" sz="1800" kern="100">
                          <a:effectLst/>
                        </a:rPr>
                        <a:t>Adesivo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it-IT" sz="1800" kern="100">
                          <a:effectLst/>
                        </a:rPr>
                        <a:t>Supporto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it-IT" sz="1800" kern="100">
                          <a:effectLst/>
                        </a:rPr>
                        <a:t>Vantaggi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it-IT" sz="1800" kern="100">
                          <a:effectLst/>
                        </a:rPr>
                        <a:t>Svantaggi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kern="100">
                          <a:effectLst/>
                        </a:rPr>
                        <a:t>Implicazioni cliniche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389820046"/>
                  </a:ext>
                </a:extLst>
              </a:tr>
              <a:tr h="126877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Silicone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Carta, plastica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La più recente classe di adesivi disponibile. Molto delicato sulla pelle. Molto poco sensibilizzante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Non consigliato per il fissaggio primario di tubi e apparecchi critici. Meno tollerante alle condizioni di umidità rispetto all'acrilato o agli adesivi a base di gomma naturale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Buona scelta per il fissaggio di medicazioni e tubi leggeri sulla pelle a rischio o dove è richiesta un cambio frequente.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È possibile ottenere un migliore fissaggio aumentando la superficie coperta dal nastro.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Rimozione facile anche in presenza di aree pelose. 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556094748"/>
                  </a:ext>
                </a:extLst>
              </a:tr>
              <a:tr h="106326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 err="1">
                          <a:effectLst/>
                        </a:rPr>
                        <a:t>Idrocolloide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Film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Aderisce inizialmente alle superfici asciutte e la natura dell'adesione varia nel tempo in base al contenuto di acqua della massa </a:t>
                      </a:r>
                      <a:r>
                        <a:rPr lang="it-IT" sz="1800" kern="100" dirty="0" err="1">
                          <a:effectLst/>
                        </a:rPr>
                        <a:t>idrocolloidale</a:t>
                      </a:r>
                      <a:r>
                        <a:rPr lang="it-IT" sz="1800" kern="100" dirty="0">
                          <a:effectLst/>
                        </a:rPr>
                        <a:t>, fino ad indebolirsi.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Si adatta bene alla superficie della pelle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Ha dimostrato di causare traumi cutanei pari al nastro di acrilato quando rimosso dopo 24 ore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Usato come medicazione per le lesioni cutanee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36123965"/>
                  </a:ext>
                </a:extLst>
              </a:tr>
              <a:tr h="44672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 err="1">
                          <a:effectLst/>
                        </a:rPr>
                        <a:t>Idrogeli</a:t>
                      </a:r>
                      <a:r>
                        <a:rPr lang="it-IT" sz="1800" kern="100" dirty="0">
                          <a:effectLst/>
                        </a:rPr>
                        <a:t> e poliuretani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Questi tipi di adesivi non sono frequentemente usati.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>
                          <a:effectLst/>
                        </a:rPr>
                        <a:t> </a:t>
                      </a:r>
                      <a:endParaRPr lang="it-IT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effectLst/>
                        </a:rPr>
                        <a:t> </a:t>
                      </a:r>
                      <a:endParaRPr lang="it-IT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79" marR="15079" marT="0" marB="0"/>
                </a:tc>
                <a:extLst>
                  <a:ext uri="{0D108BD9-81ED-4DB2-BD59-A6C34878D82A}">
                    <a16:rowId xmlns:a16="http://schemas.microsoft.com/office/drawing/2014/main" val="154288094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A1668A-E2AB-088D-F143-0789F0C2909F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28585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C6EAE5-B90A-F5ED-7277-3335712A7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406"/>
            <a:ext cx="10515600" cy="762635"/>
          </a:xfrm>
        </p:spPr>
        <p:txBody>
          <a:bodyPr/>
          <a:lstStyle/>
          <a:p>
            <a:r>
              <a:rPr lang="en-US" sz="4400" b="1" dirty="0"/>
              <a:t>APPLICAZIONE/RIMOZIONE DEGLI ADESIVI</a:t>
            </a:r>
            <a:endParaRPr lang="it-IT" b="1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F2D6CDC4-3EEC-EEEB-D32C-27D6C1B7F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001962"/>
              </p:ext>
            </p:extLst>
          </p:nvPr>
        </p:nvGraphicFramePr>
        <p:xfrm>
          <a:off x="172720" y="848041"/>
          <a:ext cx="10988040" cy="4959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88040">
                  <a:extLst>
                    <a:ext uri="{9D8B030D-6E8A-4147-A177-3AD203B41FA5}">
                      <a16:colId xmlns:a16="http://schemas.microsoft.com/office/drawing/2014/main" val="1943614155"/>
                    </a:ext>
                  </a:extLst>
                </a:gridCol>
              </a:tblGrid>
              <a:tr h="64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 dirty="0">
                          <a:solidFill>
                            <a:schemeClr val="bg1"/>
                          </a:solidFill>
                          <a:effectLst/>
                        </a:rPr>
                        <a:t>APPLICAZIONE</a:t>
                      </a:r>
                      <a:endParaRPr lang="it-IT" sz="28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76667"/>
                  </a:ext>
                </a:extLst>
              </a:tr>
              <a:tr h="127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2060"/>
                          </a:solidFill>
                          <a:effectLst/>
                        </a:rPr>
                        <a:t>Assicurarsi che l’area sia pulita ed asciutta.</a:t>
                      </a:r>
                      <a:endParaRPr lang="it-IT" sz="2400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554903"/>
                  </a:ext>
                </a:extLst>
              </a:tr>
              <a:tr h="64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Tricotomia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se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necessaria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it-IT" sz="2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6295"/>
                  </a:ext>
                </a:extLst>
              </a:tr>
              <a:tr h="127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2060"/>
                          </a:solidFill>
                          <a:effectLst/>
                        </a:rPr>
                        <a:t>Applicare una pellicola barriera senza alcool per proteggere la cute a rischio</a:t>
                      </a:r>
                      <a:endParaRPr lang="it-IT" sz="2400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07816"/>
                  </a:ext>
                </a:extLst>
              </a:tr>
              <a:tr h="955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Preparare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tutti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i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prodotti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necessari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prima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dell’applicazione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it-IT" sz="2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674301"/>
                  </a:ext>
                </a:extLst>
              </a:tr>
              <a:tr h="289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Applicare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il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prodotto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adesivo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senza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tensione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,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trazione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o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stiramento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. Se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desiderato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un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angolo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può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essere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ripegato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per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favorire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la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rimozione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it-IT" sz="2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995016"/>
                  </a:ext>
                </a:extLst>
              </a:tr>
              <a:tr h="127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Appianare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il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prodotto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adesivo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in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sede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mediante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una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pressione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gentile,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evitare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lacune e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grinze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it-IT" sz="2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0157"/>
                  </a:ext>
                </a:extLst>
              </a:tr>
              <a:tr h="160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2060"/>
                          </a:solidFill>
                          <a:effectLst/>
                        </a:rPr>
                        <a:t>Utilizzare prodotti adesivi delicati e estensibili se edema o movimenti sono previsti; valutare la direzione delle trazioni al momento del fissaggio. </a:t>
                      </a:r>
                      <a:endParaRPr lang="it-IT" sz="2400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9691"/>
                  </a:ext>
                </a:extLst>
              </a:tr>
              <a:tr h="131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Se la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compressione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è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necessaria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,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trazionare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l’adesivo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solamente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sulla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medicazione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e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applicare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il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cerotto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sulla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pelle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 senza </a:t>
                      </a:r>
                      <a:r>
                        <a:rPr lang="en-US" sz="2400" kern="100" dirty="0" err="1">
                          <a:solidFill>
                            <a:srgbClr val="002060"/>
                          </a:solidFill>
                          <a:effectLst/>
                        </a:rPr>
                        <a:t>tensione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it-IT" sz="2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76" marR="4807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804390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B928A1-17D6-E183-D44F-E5392D2C6590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12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06CDD33-ED67-7B08-45F6-37AE20A4CE00}"/>
              </a:ext>
            </a:extLst>
          </p:cNvPr>
          <p:cNvSpPr txBox="1"/>
          <p:nvPr/>
        </p:nvSpPr>
        <p:spPr>
          <a:xfrm>
            <a:off x="365760" y="6129666"/>
            <a:ext cx="1182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sz="1600" kern="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Nurs</a:t>
            </a:r>
            <a:r>
              <a:rPr lang="en-US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2013 Jul-Aug;40(4):365-80; </a:t>
            </a:r>
            <a:endParaRPr lang="it-IT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57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C6EAE5-B90A-F5ED-7277-3335712A7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143559"/>
            <a:ext cx="10515600" cy="762635"/>
          </a:xfrm>
        </p:spPr>
        <p:txBody>
          <a:bodyPr/>
          <a:lstStyle/>
          <a:p>
            <a:r>
              <a:rPr lang="en-US" sz="4400" b="1" dirty="0"/>
              <a:t>APPLICAZIONE/RIMOZIONE DEGLI ADESIVI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B928A1-17D6-E183-D44F-E5392D2C6590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12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40B68B20-655B-03F8-53D4-37507EF33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684607"/>
              </p:ext>
            </p:extLst>
          </p:nvPr>
        </p:nvGraphicFramePr>
        <p:xfrm>
          <a:off x="309880" y="877824"/>
          <a:ext cx="11572240" cy="51647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72240">
                  <a:extLst>
                    <a:ext uri="{9D8B030D-6E8A-4147-A177-3AD203B41FA5}">
                      <a16:colId xmlns:a16="http://schemas.microsoft.com/office/drawing/2014/main" val="3620120974"/>
                    </a:ext>
                  </a:extLst>
                </a:gridCol>
              </a:tblGrid>
              <a:tr h="88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effectLst/>
                        </a:rPr>
                        <a:t>RIMOZIONE</a:t>
                      </a:r>
                      <a:endParaRPr lang="it-I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279517181"/>
                  </a:ext>
                </a:extLst>
              </a:tr>
              <a:tr h="220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Allentare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bordi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del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prodotto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adesivo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Se non ci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sono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bordi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piegati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linguette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gia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in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sede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un piccolo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pezzo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cerotto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può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essere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fissato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al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bordo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del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prodotto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per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facilitare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rimozione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82949"/>
                  </a:ext>
                </a:extLst>
              </a:tr>
              <a:tr h="10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Con le dita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mano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opposta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premere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la cute verso il basso 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lontana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dall’adesivo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355597"/>
                  </a:ext>
                </a:extLst>
              </a:tr>
              <a:tr h="220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Rimuovere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prodotti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adesivi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lentamente 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delicatamente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direzione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crestita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peli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mantenerlo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orizzontale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vicino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superficie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cutanea. 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39534"/>
                  </a:ext>
                </a:extLst>
              </a:tr>
              <a:tr h="180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Come il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prodotto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è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rimosso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mantenere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il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movimento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con le dita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mano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opposta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se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necessario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per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supportare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nuova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cute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esposta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765391"/>
                  </a:ext>
                </a:extLst>
              </a:tr>
              <a:tr h="498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Film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trasparenti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non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bordati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possono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essere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rimossi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allentando un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angolo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trazionando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orizzontalmente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direzione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opposta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ferita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(stretch and relax technique).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Seguire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scollamento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medicazione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con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piccole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pressioni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digitali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sotto la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medicazione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Una mano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supporta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continuamente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la cute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adesa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medicazione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Il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processo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può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essere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ripetuto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intorno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medicazione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62278"/>
                  </a:ext>
                </a:extLst>
              </a:tr>
              <a:tr h="220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Cerotti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e strips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devono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essere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rimossi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lentamente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partendo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da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entrambi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I lati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ferita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Quando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entrambi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I lati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sono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completamente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allentati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rimuovere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la strip dal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centro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ferita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19865"/>
                  </a:ext>
                </a:extLst>
              </a:tr>
              <a:tr h="2756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Utilizzare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remover di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adesivi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medici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se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necessario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per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allentare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l’adesione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Valutare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l’utilizzo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lozioni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petrolato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o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oli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minerali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se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nuovi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prodotti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adesivi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non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devono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essere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applicati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nella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solidFill>
                            <a:schemeClr val="tx1"/>
                          </a:solidFill>
                          <a:effectLst/>
                        </a:rPr>
                        <a:t>stessa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 area.</a:t>
                      </a:r>
                      <a:endParaRPr lang="it-IT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118869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E1E6FC53-6160-DC74-AD2F-AF3F3602E715}"/>
              </a:ext>
            </a:extLst>
          </p:cNvPr>
          <p:cNvSpPr txBox="1"/>
          <p:nvPr/>
        </p:nvSpPr>
        <p:spPr>
          <a:xfrm>
            <a:off x="365760" y="6129666"/>
            <a:ext cx="1182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McNichol L, Lund C, Rosen T, Gray M. Medical adhesives and patient safety: state of the science: consensus statements for the assessment, prevention, and treatment of adhesive-related skin injuries. J Wound Ostomy Continence </a:t>
            </a:r>
            <a:r>
              <a:rPr lang="en-US" sz="1600" kern="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Nurs</a:t>
            </a:r>
            <a:r>
              <a:rPr lang="en-US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2013 Jul-Aug;40(4):365-80; </a:t>
            </a:r>
            <a:endParaRPr lang="it-IT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ED58E0-B04D-1B72-C3EC-B8B22B1C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331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QUANDO RIMUOVERE IL DEVICE</a:t>
            </a:r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7975545-C52E-8011-3B71-9A5FF5CF4251}"/>
              </a:ext>
            </a:extLst>
          </p:cNvPr>
          <p:cNvSpPr txBox="1"/>
          <p:nvPr/>
        </p:nvSpPr>
        <p:spPr>
          <a:xfrm>
            <a:off x="11539257" y="143559"/>
            <a:ext cx="65274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sz="3600" b="1" dirty="0"/>
              <a:t>13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85E58A-FE71-6B13-7281-FA4773D9F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Sostituibile con altro dispositivo (Pac </a:t>
            </a:r>
            <a:r>
              <a:rPr lang="it-IT" dirty="0" err="1"/>
              <a:t>Tunnellizzato</a:t>
            </a:r>
            <a:r>
              <a:rPr lang="it-IT" dirty="0"/>
              <a:t>) e durata richiesta superiore alle 2 settimane</a:t>
            </a:r>
          </a:p>
          <a:p>
            <a:r>
              <a:rPr lang="it-IT" dirty="0"/>
              <a:t>Sostituibile con via alternativa di somministrazione</a:t>
            </a:r>
          </a:p>
          <a:p>
            <a:r>
              <a:rPr lang="it-IT" dirty="0"/>
              <a:t>Infezione del sito di inserzione con tromboflebite settica o batteriemia</a:t>
            </a:r>
          </a:p>
          <a:p>
            <a:r>
              <a:rPr lang="it-IT" dirty="0"/>
              <a:t>Intolleranza del paziente</a:t>
            </a:r>
          </a:p>
          <a:p>
            <a:r>
              <a:rPr lang="it-IT" dirty="0"/>
              <a:t>Peggioramento nonostante i trattamenti eseguiti</a:t>
            </a:r>
          </a:p>
          <a:p>
            <a:r>
              <a:rPr lang="it-IT" dirty="0"/>
              <a:t>Dispositivo dislocato</a:t>
            </a:r>
          </a:p>
          <a:p>
            <a:endParaRPr lang="it-IT" dirty="0"/>
          </a:p>
          <a:p>
            <a:r>
              <a:rPr lang="it-IT" dirty="0"/>
              <a:t>EVITARE LA PERMANENZA DI DISPOSITIVI NON UTILIZZATI</a:t>
            </a:r>
          </a:p>
        </p:txBody>
      </p:sp>
    </p:spTree>
    <p:extLst>
      <p:ext uri="{BB962C8B-B14F-4D97-AF65-F5344CB8AC3E}">
        <p14:creationId xmlns:p14="http://schemas.microsoft.com/office/powerpoint/2010/main" val="3989931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attedrale di Notre-Dame - Wikipedia">
            <a:extLst>
              <a:ext uri="{FF2B5EF4-FFF2-40B4-BE49-F238E27FC236}">
                <a16:creationId xmlns:a16="http://schemas.microsoft.com/office/drawing/2014/main" id="{39765EDE-751E-B03C-8039-C77875F42D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085"/>
            <a:ext cx="4846319" cy="655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A82E24-B752-861F-9B14-3BE11D72DB9A}"/>
              </a:ext>
            </a:extLst>
          </p:cNvPr>
          <p:cNvSpPr txBox="1"/>
          <p:nvPr/>
        </p:nvSpPr>
        <p:spPr>
          <a:xfrm>
            <a:off x="7467600" y="2611120"/>
            <a:ext cx="33781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/>
              <a:t>A questo punto</a:t>
            </a:r>
          </a:p>
          <a:p>
            <a:r>
              <a:rPr lang="it-IT" sz="4000" dirty="0"/>
              <a:t>La cattedrale è</a:t>
            </a:r>
          </a:p>
          <a:p>
            <a:r>
              <a:rPr lang="it-IT" sz="4000" dirty="0"/>
              <a:t>Ben imbastita</a:t>
            </a:r>
          </a:p>
        </p:txBody>
      </p:sp>
    </p:spTree>
    <p:extLst>
      <p:ext uri="{BB962C8B-B14F-4D97-AF65-F5344CB8AC3E}">
        <p14:creationId xmlns:p14="http://schemas.microsoft.com/office/powerpoint/2010/main" val="1054046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4E64AD-F280-FA6D-8ED5-1CFC7E964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687705"/>
            <a:ext cx="10515600" cy="203517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4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Allegato</a:t>
            </a: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I tipi di </a:t>
            </a:r>
            <a:r>
              <a:rPr lang="en-US" sz="4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adesivo</a:t>
            </a:r>
            <a:endParaRPr lang="it-IT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4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Allegato</a:t>
            </a: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I </a:t>
            </a:r>
            <a:r>
              <a:rPr lang="en-US" sz="4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materiali</a:t>
            </a: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4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medicazione</a:t>
            </a:r>
            <a:endParaRPr lang="it-IT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746" name="Picture 2" descr="WORK IN PROGRESS – IC A. Lorenzetti">
            <a:extLst>
              <a:ext uri="{FF2B5EF4-FFF2-40B4-BE49-F238E27FC236}">
                <a16:creationId xmlns:a16="http://schemas.microsoft.com/office/drawing/2014/main" id="{38CEFC15-CA98-06DC-7608-7E1F8CFF3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5694"/>
            <a:ext cx="5682933" cy="333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69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9B7DAA-8E21-F10E-AC5E-12800633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Prossimi step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A30938-F581-4447-CAB4-94186DFD7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Registratevi con le mail chi intende valutare la bozza del documento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Una volta stesa la traccia verrà inviata a tutti gli iscritti IVAS ed AIUC per una votazione in modo da avere un consenso il più ampio possibile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Pubblicazione ed invio al ministero a nome delle 2 società insieme</a:t>
            </a:r>
          </a:p>
        </p:txBody>
      </p:sp>
      <p:pic>
        <p:nvPicPr>
          <p:cNvPr id="1026" name="Picture 2" descr="work-in-progress-woman_at_work-o-f - REVOLUTION STUDIOS">
            <a:extLst>
              <a:ext uri="{FF2B5EF4-FFF2-40B4-BE49-F238E27FC236}">
                <a16:creationId xmlns:a16="http://schemas.microsoft.com/office/drawing/2014/main" id="{E5464C6E-0B65-9669-67B9-DFB79057D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323" y="4441190"/>
            <a:ext cx="197167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176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E6435-EEC1-F986-DEFB-14B79C50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5176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Bibliografia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9DAE4C-7FCA-D979-3243-C2129A4E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" y="883920"/>
            <a:ext cx="11602720" cy="5710555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Bank D, Nix D.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tears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a nursing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rehabilitation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center: an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interdisciplinary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effort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Manage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2006;52:38‐40, 44, 46. PMID: 16980728.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Brett DW. Impact on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control,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epidermal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stripping, leakage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fluid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ease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use, pressure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reduction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and cost-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effectiveness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2006; 33(6):S15-S19.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Broadhurst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Moureau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N, Ullman AJ; World Congress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Vascular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 (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WoCoVA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)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Impairment Management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Advisory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Panel. Management of Central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 Device-Associated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Impairment: An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Evidence-Based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Algorithm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/Jun;44(3):211-220.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10.1097/WON.0000000000000322. PMID: 28353488; PMCID: PMC5417573.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Broadhurst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Moureau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N, Ullman AJ. Central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 devices site care practices: an international survey of 34 countries.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Access. 2016;17(1):78-86.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Chan RJ,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Northfield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S, Larsen E, et al. Central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 device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securement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effectiveness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peripherally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adult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acute hospital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(CASCADE): a pilot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randomised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controlled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trial. Trials. 2017;18:458.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10.1186/s13063‐017‐ 2207‐x.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PubMed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PMID: 28978332.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Cutting, K.F. Impact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surgical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tape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on the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with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reference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to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stripping. </a:t>
            </a:r>
            <a:r>
              <a:rPr lang="it-IT" sz="12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J. </a:t>
            </a:r>
            <a:r>
              <a:rPr lang="it-IT" sz="12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Wound</a:t>
            </a:r>
            <a:r>
              <a:rPr lang="it-IT" sz="12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Care 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2008; 157-158, 160-162.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Dolcino A,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Salsano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A, Dato A, Disma N, Pini Prato A, Bernasconi F, Montagnini L, Avanzini S, Bevilacqua M,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Montobbio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G, Mattioli G, Zanaboni C.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Potential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role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subcutaneously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anchored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securement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device in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dislodgment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tunneled-cuffed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devices in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pediatric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Access. 2017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Nov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17;18(6):540-545.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10.5301/jva.5000780.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Epub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2017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Aug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2. PMID: 28777409.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Egan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GM,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Siskin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GP,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Weinmann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 4th, Galloway MM.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prospective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postmarket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study to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evaluate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safety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efficacy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 new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peripherally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stabilization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system.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Infus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2013 May-Jun;36(3):181-8.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10.1097/NAN.0b013e3182893690. PMID: 23558917.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Farris MK, Petty M, Hamilton J, et al. Medical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adhesive‐related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prevalence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among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adult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acute care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A Single‐Center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Observational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Study.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2015;42:589‐98.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Federal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Register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Vol. 72, No. 73 Rules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regulations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(73 FR 20373 4/15/2008).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George, M.;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U.;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Guduri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V.; Smith, G. Use of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protectant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(3M™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Cavilon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™ No Sting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Barrier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Film) to reduce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local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complications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around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PICC lines. </a:t>
            </a:r>
            <a:r>
              <a:rPr lang="it-IT" sz="12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WCET Journal 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36(4) 8-13,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October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-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December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2016.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Goossens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GA,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Grumiaux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N,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Janssens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Jérôme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Fieuws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S, Moons P,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Maleux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SecurAstaP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trial: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securement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with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SecurAcath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versus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StatLock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peripherally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randomised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open trial. BMJ Open. 2018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Feb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24;8(2):e016058.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10.1136/bmjopen-2017-016058. PMID: 29478011; PMCID: PMC5855473.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Groom M, Shannon RJ,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Chakravarthy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Fleck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CA. An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evaluation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costs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nutrient‐based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care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program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 component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tears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an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extended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convalescent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center.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2010; 37: 46‐51.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10.1097/WON.0b013e3181c68c89.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Erratum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in: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2010 Mar‐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Apr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; 37(2): 128.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Gray M, Black JM,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Baharestani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MM, et al.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Moisture-associated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damage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overview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pathophysiology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2011;38(3):233-241.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Günther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SC,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Schwebel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Hamidfar-Roy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R, et al.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Complications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intravascular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ICU: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definitions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incidence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severity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A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randomized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controlled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trial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comparing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usual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transparent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versus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newgeneration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dressings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(the ADVANCED study). Intensive Care </a:t>
            </a:r>
            <a:r>
              <a:rPr lang="it-IT" sz="12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</a:t>
            </a:r>
            <a:r>
              <a:rPr lang="it-IT" sz="12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2016; 42(11): 1753–1765.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92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E6435-EEC1-F986-DEFB-14B79C50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5176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Bibliografia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DCCBF8E-E7F3-1A5B-FBFE-CE3198B9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24560"/>
            <a:ext cx="11714480" cy="5933440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He J, Yin Z, Zhong X. Study on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current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status of knowledge,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attitudes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practices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influential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clinical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nurse's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Train. 2017;32(17):1544-1548.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Hitchcock J,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Savine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L.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associated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with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vascular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access. Br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Apr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27;26(8):S4-S12.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10.12968/bjon.2017.26.8.S4. PMID: 28453313.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Jester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R.; Russell, L.; Fell, S.; Williams, S.;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Prest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C. A one-hospital study of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other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blistering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following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total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knee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hip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arthroplasty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Kanji S,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Lam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J, Goddard RD, et al. Inappropriate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administration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practices in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canadian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adult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ICUs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multicenter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cross-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sectional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observational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study. Ann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Pharmacother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2013; 47(5): 637–643.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Kowalewska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PM,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Petrik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SM, Di Fiore AE, et al.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Antimicrobial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efficacy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 new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chlorhexidine-based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device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against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staphylococcus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aureus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colonization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-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eters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2018; 41(2): 103–112.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LeBlanc K,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Whiteley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McNichol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L,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Salvadalena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G, Gray M.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Peristomal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Results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an International Consensus Meeting.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2019 Mar/Apr;46(2):125-136.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10.1097/WON.0000000000000513. PMID: 30844869; PMCID: PMC6519893.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LeBlanc K,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Baranoski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tears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state of the science: consensus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statements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prediction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assessment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and treatment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tears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©.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Adv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Care. 2011;24(9): 2-15.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S, Lai L,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Wu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L, Chen L, Zhao Y.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incidence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rate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influencing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 PICC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site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among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breast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cancer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Chin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Res. 2018;32(5):806-809.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Love, K.L. Single-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Rolls of Medical Tapes,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Infection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Control Today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January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2013.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Lund, C.H.; Tucker, J.A.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newborn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In: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Hoath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S.B.;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Maibach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H.I.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eds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Neonatal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Structure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Function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2nd ed. New York, NY: Marcel Dekker: 2003: 200-324.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Lund, C.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the NICU.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Newborn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Infant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Rev. 2014; 14(4): 160-165.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Maene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B. (2013).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Hidden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costs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tape-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induced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Wounds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UK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9(1), 46-50.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Manriquez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S., BSN, RN, WOCN; Loperfido, B., MA, RN, NP; Smith, G., BS. (2014). Evaluation of a New Silicone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Tape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among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Clinicians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Caring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with Fragile or At-Risk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Advances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in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Skin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and </a:t>
            </a:r>
            <a:r>
              <a:rPr lang="it-IT" sz="1800" i="1" kern="0" dirty="0" err="1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Wound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 Care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27(4).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McNichol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L.; Lund, C.; Rosen, T.; Gray, M.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safety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state of the science. Consensus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statements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assessment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treatment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i="1" kern="0" dirty="0">
                <a:effectLst/>
                <a:latin typeface="3MCircularTT-BookItalic"/>
                <a:ea typeface="Calibri" panose="020F0502020204030204" pitchFamily="34" charset="0"/>
                <a:cs typeface="3MCircularTT-BookItalic"/>
              </a:rPr>
              <a:t>J. WOCN. 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2013; 40(4): 365-380.</a:t>
            </a:r>
            <a:endParaRPr lang="it-IT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McNichol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L, Bianchi J. (2016)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(MARSI) made easy. London: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UK.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Available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from: </a:t>
            </a:r>
            <a:r>
              <a:rPr lang="it-IT" sz="1800" u="none" strike="noStrike" kern="0" dirty="0">
                <a:solidFill>
                  <a:srgbClr val="0563C1"/>
                </a:solidFill>
                <a:effectLst/>
                <a:latin typeface="3MCircularTT-Book"/>
                <a:ea typeface="Calibri" panose="020F0502020204030204" pitchFamily="34" charset="0"/>
                <a:cs typeface="3MCircularTT-Book"/>
                <a:hlinkClick r:id="rId2"/>
              </a:rPr>
              <a:t>www.wounds-uk.com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2611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E6435-EEC1-F986-DEFB-14B79C50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5176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Bibliografia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DCCBF8E-E7F3-1A5B-FBFE-CE3198B9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24560"/>
            <a:ext cx="11714480" cy="5933440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Mei S,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Yu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J, Zhang X.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Investigation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the knowledge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behavior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clinical nurses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involving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prevention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a grade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tertiary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hospital.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2016;23(17):54-57.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Ortiz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Miluy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Cutaneous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Complications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Vascular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Access: MARSI. Care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Maintainance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2021; 1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Ousey K, Cooper K, Fumarola S, Hitchcock J.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Findings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from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multidisciplinary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focus group meeting to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discuss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issue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(MARSI) in the UK: The way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forward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UK. 2017.13. 141-145.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Patel SA, Araujo T, Rodriguez LP, et al. Long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retrospective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review of major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complications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Hosp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2019; 14(12): 758–760.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Pittiruti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Scoppettuolo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G, Dolcetti L, Celentano D,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Emoli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A, Marche B, Musarò A. Clinical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experience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subcutaneously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anchored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sutureless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system for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Br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2019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Jan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24;28(2):S4-S14.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10.12968/bjon.2019.28.2.S4. PMID: 30673323.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Pittiruti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Van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Boxtel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T,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Scoppettuolo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G, Carr P, Konstantinou E, Ortiz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Miluy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G,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Lamperti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Goossens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GA, Simcock L, Dupont C, Inwood S,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Bertoglio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 , Nicholson J,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Pinelli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F, Pepe G “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Raccomandazioni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europee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sulla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corretta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indicazione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ed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uso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dei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dispositive di accesso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venoso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periferico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(Consensus ERPIUP) J </a:t>
            </a:r>
            <a:r>
              <a:rPr lang="en-US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</a:t>
            </a:r>
            <a:r>
              <a:rPr lang="en-US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 2023; 24(1): 165-182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Pittiruti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Scoppettuolo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G. “The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GAVeCeLT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Manual of PICC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Midlines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”.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Published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by EDRA. Milano, 2016.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Ratliff CR.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Descriptive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study of the frequency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adhesive‐related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vascular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clinic.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2017;35:86‐89.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Tuffaha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HW,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Rickard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CM, Webster J, et al.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Costeffectiveness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analysis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clinically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indicated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versus routine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replacement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intravenous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Appl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Health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Econ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Health Policy 2014; 12(1): 51–58.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Wallis MC,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McGrail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M, Webster J, et al. Risk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intravenous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failure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a multivariate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analysis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data from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randomized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controlled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trial.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Infect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Control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Hosp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Epidemiol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2014; 35(1): 63–68.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Wang J, Gao Y, Chen W, Wei L, Zhang H. Cost-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effectiveness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analysis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three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different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used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after PICC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catheterization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Chin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Manag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2011;3(15):88-90.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Webster J, Osborne S,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Rickard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CM, et al.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Clinically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indicated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replacement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versus routine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replacement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Cochrane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Database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Syst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Rev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2015; 14(8): CD007798.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White R (2005)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Evidence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for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atraumatic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soft silicone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dressing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use.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UK. 1, 3, 104-109.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Witting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MD,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Moayedi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S, Yang Z, et al. Advanced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intravenous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access: technique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choices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scores,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failure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rates in a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local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registry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Am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Emerg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2016; 34(3): 553–557.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Yates S,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McNichol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L,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Heinecke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SB, Gray M.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Embracing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Concept,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Defining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Practice,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Changing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Outcome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Setting the Standard for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Interventions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in WOC Nursing Practice.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Jan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/Feb;44(1):13-17.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10.1097/WON.0000000000000290. PMID: 28060000.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45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E6435-EEC1-F986-DEFB-14B79C50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5176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Bibliografia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DCCBF8E-E7F3-1A5B-FBFE-CE3198B9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24560"/>
            <a:ext cx="11714480" cy="593344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Zerla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PA, Canelli A, Cerne L, Caravella G, Gilardini A, De Luca G,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Aricisteanu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AM, Venezia R.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Evaluating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safety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efficacy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and cost-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effectiveness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PICC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securement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by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subcutaneously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anchored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stabilization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device.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Vasc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Access. 2017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15;18(3):238-242.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10.5301/jva.5000655.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Epub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2017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Feb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15. PMID: 28218360.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Zhao H, He Y, Wei Q, Ying Y.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Prevalence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the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Central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Site: A Cross-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sectional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, Multiple-Center Study.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Ostomy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Continence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2018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Jan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/Feb;45(1):22-25.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doi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: 10.1097/WON.0000000000000394. PMID: 29300286. 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Zhao Y, Bian L, Yang J.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Intervention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efficacy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MARSI nursing management on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peripherally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central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catheter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site on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oncological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Int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Wound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J. 2022;19:2055–2061.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Zhao H, Huang H, Wei Q, et al. Medical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associated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PICC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insertion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site in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patients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with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hematologic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malignancies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Chin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Pract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2017;33(5): 335-340.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Zhao H, Wei Q, Li G.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Investigation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analysis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nurses'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current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understanding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of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injuries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Qilu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2017;23(15):4-6.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Zhou Y, Chen L, Zhang J.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Attitudes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practices of ICU nurses with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medical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adhesive-related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skin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injury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and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their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influential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factors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J </a:t>
            </a:r>
            <a:r>
              <a:rPr lang="it-IT" sz="1800" kern="0" dirty="0" err="1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Nurs</a:t>
            </a:r>
            <a:r>
              <a:rPr lang="it-IT" sz="1800" kern="0" dirty="0">
                <a:effectLst/>
                <a:latin typeface="3MCircularTT-Book"/>
                <a:ea typeface="Calibri" panose="020F0502020204030204" pitchFamily="34" charset="0"/>
                <a:cs typeface="3MCircularTT-Book"/>
              </a:rPr>
              <a:t>. 2017;24(10):51-55.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t-IT" sz="1800" kern="0">
                <a:latin typeface="3MCircularTT-Book"/>
                <a:ea typeface="Calibri" panose="020F0502020204030204" pitchFamily="34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………………………………………………………………………………………………………………………..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01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75693-AD3C-6F06-A509-390E75152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00" y="3064969"/>
            <a:ext cx="9144000" cy="2387600"/>
          </a:xfrm>
        </p:spPr>
        <p:txBody>
          <a:bodyPr>
            <a:noAutofit/>
          </a:bodyPr>
          <a:lstStyle/>
          <a:p>
            <a:r>
              <a:rPr lang="it-IT" sz="8800" b="1" dirty="0">
                <a:latin typeface="+mn-lt"/>
              </a:rPr>
              <a:t>GRAZIE</a:t>
            </a:r>
            <a:br>
              <a:rPr lang="it-IT" sz="8800" b="1" dirty="0">
                <a:latin typeface="+mn-lt"/>
              </a:rPr>
            </a:br>
            <a:r>
              <a:rPr lang="it-IT" sz="8800" b="1" dirty="0">
                <a:latin typeface="+mn-lt"/>
              </a:rPr>
              <a:t>A </a:t>
            </a:r>
            <a:br>
              <a:rPr lang="it-IT" sz="8800" b="1" dirty="0">
                <a:latin typeface="+mn-lt"/>
              </a:rPr>
            </a:br>
            <a:r>
              <a:rPr lang="it-IT" sz="8800" b="1" dirty="0">
                <a:latin typeface="+mn-lt"/>
              </a:rPr>
              <a:t>TUTTI</a:t>
            </a:r>
          </a:p>
        </p:txBody>
      </p:sp>
      <p:pic>
        <p:nvPicPr>
          <p:cNvPr id="1026" name="Picture 2" descr="IVAS">
            <a:extLst>
              <a:ext uri="{FF2B5EF4-FFF2-40B4-BE49-F238E27FC236}">
                <a16:creationId xmlns:a16="http://schemas.microsoft.com/office/drawing/2014/main" id="{8A46D62E-2A1D-A5E7-47EF-8A75C446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5230778"/>
            <a:ext cx="2369502" cy="124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04FB9EF-0045-7735-79C4-B67C4A188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160" y="3802380"/>
            <a:ext cx="3037840" cy="30378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208E12F-8B3C-95D5-1158-B434CC3A1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960" y="43180"/>
            <a:ext cx="2263775" cy="235923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243545D-D9ED-4F2F-9DE1-6947C71EA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" y="0"/>
            <a:ext cx="396752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77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5626</Words>
  <Application>Microsoft Office PowerPoint</Application>
  <PresentationFormat>Widescreen</PresentationFormat>
  <Paragraphs>820</Paragraphs>
  <Slides>38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5" baseType="lpstr">
      <vt:lpstr>3MCircularTT-Book</vt:lpstr>
      <vt:lpstr>3MCircularTT-BookItalic</vt:lpstr>
      <vt:lpstr>Arial</vt:lpstr>
      <vt:lpstr>Calibri</vt:lpstr>
      <vt:lpstr>Calibri Light</vt:lpstr>
      <vt:lpstr>Symbol</vt:lpstr>
      <vt:lpstr>Tema di Office</vt:lpstr>
      <vt:lpstr>Le MARSI</vt:lpstr>
      <vt:lpstr>Marsia </vt:lpstr>
      <vt:lpstr>INDICE</vt:lpstr>
      <vt:lpstr>INDICE</vt:lpstr>
      <vt:lpstr>Presentazione standard di PowerPoint</vt:lpstr>
      <vt:lpstr>CLASSIFICAZIONE DELLE MARSI</vt:lpstr>
      <vt:lpstr>CLASSIFICAZIONE DELLE MARSI</vt:lpstr>
      <vt:lpstr>FATTORI DI RISCHIO PER L’INSORGENZA DELLE MARSI</vt:lpstr>
      <vt:lpstr>FATTORI DI RISCHIO PER L’INSORGENZA DELLE MARSI</vt:lpstr>
      <vt:lpstr>FATTORI DI RISCHIO PER L’INSORGENZA DELLE MARSI</vt:lpstr>
      <vt:lpstr>FATTORI DI RISCHIO PER L’INSORGENZA DELLE MARSI</vt:lpstr>
      <vt:lpstr>PREPARAZIONE DELLA CUTE</vt:lpstr>
      <vt:lpstr>PREPARAZIONE DELLA CUTE PRIMA DELL’INTRODUZIONE DEL CATETERE (VAD)</vt:lpstr>
      <vt:lpstr>PREPARAZIONE DELLA CUTE</vt:lpstr>
      <vt:lpstr>SEDI DI INSERZIONE</vt:lpstr>
      <vt:lpstr>SCELTA DEL DISPOSITIVO</vt:lpstr>
      <vt:lpstr>TRATTAMENTO GENERALITÀ</vt:lpstr>
      <vt:lpstr>TRATTAMENTO GENERALITÀ</vt:lpstr>
      <vt:lpstr>SCHEMA DI TRATTAMENTO DELLE LESIONI MECCANICHE</vt:lpstr>
      <vt:lpstr>SCHEMA DI TRATTAMENTO DELLE LESIONI MECCANICHE</vt:lpstr>
      <vt:lpstr>SCHEMA DI TRATTAMENTO DELLE LESIONI MECCANICHE</vt:lpstr>
      <vt:lpstr>TRATTAMENTO DELLE LESIONI DA DERMATITI</vt:lpstr>
      <vt:lpstr>TRATTAMENTO DELLE LESIONI DA DERMATITI</vt:lpstr>
      <vt:lpstr>TRATTAMENTO DELLE LESIONI ALTRO</vt:lpstr>
      <vt:lpstr>GLI ADESIVI</vt:lpstr>
      <vt:lpstr>GLI ADESIVI</vt:lpstr>
      <vt:lpstr>GLI ADESIVI</vt:lpstr>
      <vt:lpstr>APPLICAZIONE/RIMOZIONE DEGLI ADESIVI</vt:lpstr>
      <vt:lpstr>APPLICAZIONE/RIMOZIONE DEGLI ADESIVI</vt:lpstr>
      <vt:lpstr>QUANDO RIMUOVERE IL DEVICE</vt:lpstr>
      <vt:lpstr>Presentazione standard di PowerPoint</vt:lpstr>
      <vt:lpstr>Presentazione standard di PowerPoint</vt:lpstr>
      <vt:lpstr>Prossimi step</vt:lpstr>
      <vt:lpstr>Bibliografia </vt:lpstr>
      <vt:lpstr>Bibliografia </vt:lpstr>
      <vt:lpstr>Bibliografia </vt:lpstr>
      <vt:lpstr>Bibliografia </vt:lpstr>
      <vt:lpstr>GRAZIE A  TUTTI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MARSI</dc:title>
  <dc:creator>elia ricci</dc:creator>
  <cp:lastModifiedBy>pcn102</cp:lastModifiedBy>
  <cp:revision>38</cp:revision>
  <dcterms:created xsi:type="dcterms:W3CDTF">2023-11-09T22:34:32Z</dcterms:created>
  <dcterms:modified xsi:type="dcterms:W3CDTF">2023-11-10T16:21:38Z</dcterms:modified>
</cp:coreProperties>
</file>