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0" r:id="rId1"/>
  </p:sldMasterIdLst>
  <p:notesMasterIdLst>
    <p:notesMasterId r:id="rId45"/>
  </p:notesMasterIdLst>
  <p:sldIdLst>
    <p:sldId id="256" r:id="rId2"/>
    <p:sldId id="1228" r:id="rId3"/>
    <p:sldId id="871" r:id="rId4"/>
    <p:sldId id="4929" r:id="rId5"/>
    <p:sldId id="872" r:id="rId6"/>
    <p:sldId id="4939" r:id="rId7"/>
    <p:sldId id="595" r:id="rId8"/>
    <p:sldId id="1004" r:id="rId9"/>
    <p:sldId id="481" r:id="rId10"/>
    <p:sldId id="326" r:id="rId11"/>
    <p:sldId id="324" r:id="rId12"/>
    <p:sldId id="4941" r:id="rId13"/>
    <p:sldId id="4942" r:id="rId14"/>
    <p:sldId id="1136" r:id="rId15"/>
    <p:sldId id="1243" r:id="rId16"/>
    <p:sldId id="1168" r:id="rId17"/>
    <p:sldId id="1169" r:id="rId18"/>
    <p:sldId id="1161" r:id="rId19"/>
    <p:sldId id="746" r:id="rId20"/>
    <p:sldId id="1167" r:id="rId21"/>
    <p:sldId id="1157" r:id="rId22"/>
    <p:sldId id="376" r:id="rId23"/>
    <p:sldId id="1149" r:id="rId24"/>
    <p:sldId id="1142" r:id="rId25"/>
    <p:sldId id="1140" r:id="rId26"/>
    <p:sldId id="1186" r:id="rId27"/>
    <p:sldId id="1249" r:id="rId28"/>
    <p:sldId id="674" r:id="rId29"/>
    <p:sldId id="1267" r:id="rId30"/>
    <p:sldId id="337" r:id="rId31"/>
    <p:sldId id="1268" r:id="rId32"/>
    <p:sldId id="4945" r:id="rId33"/>
    <p:sldId id="805" r:id="rId34"/>
    <p:sldId id="1240" r:id="rId35"/>
    <p:sldId id="4943" r:id="rId36"/>
    <p:sldId id="4937" r:id="rId37"/>
    <p:sldId id="1242" r:id="rId38"/>
    <p:sldId id="4936" r:id="rId39"/>
    <p:sldId id="4938" r:id="rId40"/>
    <p:sldId id="1170" r:id="rId41"/>
    <p:sldId id="1125" r:id="rId42"/>
    <p:sldId id="267" r:id="rId43"/>
    <p:sldId id="297" r:id="rId4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Stile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70"/>
  </p:normalViewPr>
  <p:slideViewPr>
    <p:cSldViewPr snapToGrid="0">
      <p:cViewPr varScale="1">
        <p:scale>
          <a:sx n="61" d="100"/>
          <a:sy n="61" d="100"/>
        </p:scale>
        <p:origin x="42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DA2435-2F12-F347-B4BC-BFBBB2BF0599}" type="datetimeFigureOut">
              <a:rPr lang="it-IT" smtClean="0"/>
              <a:t>10/11/2023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E58D8B-8154-194A-84ED-F7B4D9319B3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89525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80E036-2AD3-40EE-8A71-C2A4E931E2B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5269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80E036-2AD3-40EE-8A71-C2A4E931E2B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3272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80E036-2AD3-40EE-8A71-C2A4E931E2B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0738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80E036-2AD3-40EE-8A71-C2A4E931E2B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3362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80E036-2AD3-40EE-8A71-C2A4E931E2B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7022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80E036-2AD3-40EE-8A71-C2A4E931E2BE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4393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B53A6E-975A-4B2A-81F1-021975AC7075}" type="slidenum">
              <a:rPr lang="it-IT" smtClean="0"/>
              <a:pPr/>
              <a:t>36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387121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58E14-23EC-4C25-974C-48FA839886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870" y="978408"/>
            <a:ext cx="5021183" cy="5074226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9FEDD4-20A1-49F6-9E3E-0B26B426BB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62167" y="3602038"/>
            <a:ext cx="5021183" cy="2244580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22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80A32F-E6F3-4C2E-B9E3-E47868E42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AA473-D82F-4EFF-9DF7-AE6D83C51288}" type="datetime1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806724-A87A-4231-BFD9-277482AF7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30D1AF-36B8-4BB8-BD6A-71194F7BC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FF94B3-6D3E-44FE-BB02-A9027C0003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189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63D8A-C68D-4CF9-9D15-3E09BCC09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24D94C-E537-4FF3-AAF8-A85F05C31A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4B1D4-6731-4993-8609-16C1D3327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78474-CC00-4A95-9D50-A41C12D1EEC4}" type="datetime1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FB7BBD-CEEB-4256-84B2-6D907E118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72A8B7-F430-4F4A-BB63-481F51E58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230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BAC1C-A332-4BA5-8C9C-FE0396C81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056" cy="4870974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D8D137-710E-4125-B5E9-F63E7F1C9C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62167" y="3566639"/>
            <a:ext cx="5021183" cy="2279979"/>
          </a:xfrm>
        </p:spPr>
        <p:txBody>
          <a:bodyPr anchor="b">
            <a:normAutofit/>
          </a:bodyPr>
          <a:lstStyle>
            <a:lvl1pPr marL="0" indent="0">
              <a:buNone/>
              <a:defRPr sz="2200" i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5480C5-E9A6-425E-B050-03E444BE9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8C8B4-7FBB-408F-BDB9-F0496874AFB2}" type="datetime1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1B4831-6C0B-4E0B-A341-91E4C5D36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011EE6-252D-46DD-94DF-C42657EF2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210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04B06-C54A-4B7B-B6D1-436428EAF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1182" cy="52076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723919-9A2F-4D97-8F31-6E35BD5975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3049" y="969264"/>
            <a:ext cx="5290751" cy="25551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8DA345-F684-4BAA-A22C-E725B3A603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63049" y="3621849"/>
            <a:ext cx="5290751" cy="25551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399C52-9753-45D8-9646-CF31BB015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8EE20-A5E2-47D3-8F6D-A2BA7AB2E093}" type="datetime1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F95E57-622C-4199-940E-F5462E1AC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1B7592-00E8-41EF-B749-2A5EA8E46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5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F4AA536-072F-4374-926E-17E038EC7E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7995"/>
          </a:xfrm>
          <a:prstGeom prst="rect">
            <a:avLst/>
          </a:prstGeom>
          <a:solidFill>
            <a:schemeClr val="bg2">
              <a:lumMod val="9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2291277-967B-4176-B40B-9EC360626994}"/>
              </a:ext>
            </a:extLst>
          </p:cNvPr>
          <p:cNvSpPr/>
          <p:nvPr/>
        </p:nvSpPr>
        <p:spPr>
          <a:xfrm>
            <a:off x="517869" y="508090"/>
            <a:ext cx="111556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B11C00-F7CB-4484-807A-D12745CD3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69" y="978119"/>
            <a:ext cx="11165481" cy="10730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FAAA6E-E243-48B3-9585-3C1420B3E1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7870" y="2178908"/>
            <a:ext cx="5020056" cy="65490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ED01B8-0F2E-41A4-B21C-334393F6A6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7870" y="2876085"/>
            <a:ext cx="5020056" cy="33228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89B23F-3E60-415A-9CE7-0928B5CFB2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62168" y="2178908"/>
            <a:ext cx="5021182" cy="65490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223446-0CDC-402B-8D71-D9D29F6DFF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62168" y="2876085"/>
            <a:ext cx="5021182" cy="33228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2B77D3-C6EC-4FFD-9E10-24E1AC5420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7870" y="6420414"/>
            <a:ext cx="2743200" cy="365125"/>
          </a:xfrm>
        </p:spPr>
        <p:txBody>
          <a:bodyPr/>
          <a:lstStyle/>
          <a:p>
            <a:fld id="{3382CF99-132F-413F-B7EF-71A5C33F2ED6}" type="datetime1">
              <a:rPr lang="en-US" smtClean="0"/>
              <a:t>11/10/2023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9DF31B-BD07-4DC2-95C2-B77E51AAE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54CE5A-3A0A-4AAB-81D2-F1C20636E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203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216B8-52AB-412B-BBE7-B6BE698FA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F779C3-9D19-467E-A5D2-0920834DA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7AE06-98E0-4D9F-A059-92C3548821BB}" type="datetime1">
              <a:rPr lang="en-US" smtClean="0"/>
              <a:t>11/10/2023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272BB4-C8D8-4F74-9677-5AC979932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6B49B8-779F-4492-ABD9-96F0D042A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560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B976BF-9339-48D6-881A-280D15492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A00CA-3DDC-4705-B840-978EF5EA0707}" type="datetime1">
              <a:rPr lang="en-US" smtClean="0"/>
              <a:t>11/10/2023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277605-C9C8-432E-9662-D7D410B15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2432B6-4A12-46EF-98A7-B5D50BD51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325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F191C-AF68-4230-A7B2-F8F07B486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948" cy="2270641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F9F11-5FCF-4D7E-BA51-38CB84277D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3182" y="987423"/>
            <a:ext cx="5020948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3B519B-06C0-41BC-95FB-FB1FE43637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7870" y="3361038"/>
            <a:ext cx="5020948" cy="2507949"/>
          </a:xfrm>
        </p:spPr>
        <p:txBody>
          <a:bodyPr>
            <a:normAutofit/>
          </a:bodyPr>
          <a:lstStyle>
            <a:lvl1pPr marL="0" indent="0">
              <a:buNone/>
              <a:defRPr sz="2400" b="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B8B70C-015C-4832-AFF6-D033E0227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66D49-0BBA-4C5A-AD96-6448CA63451A}" type="datetime1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F1A6FB-8C14-46D1-90A5-0FF11DE78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82C585-6FA1-4E94-9C1C-A1DEDE551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919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98B43-D1CE-43F4-A367-EF1FE9688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948" cy="2270641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B73978-8CDF-4C0E-ABA1-7291A03473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662168" y="987425"/>
            <a:ext cx="5027005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BECC62-ED45-451E-BEC5-A03C6A554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7870" y="3340442"/>
            <a:ext cx="5020948" cy="2528545"/>
          </a:xfrm>
        </p:spPr>
        <p:txBody>
          <a:bodyPr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1A7A86-B983-4315-9312-936B4FCF7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EB293-A316-472D-A8B4-6947CF1A12B7}" type="datetime1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2E88C0-25A5-46F9-AB35-EAD50E6B9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0F9EA8-45AD-478E-8606-9328245BC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51E4AC6-B446-4768-97EF-CA4B8261433B}"/>
              </a:ext>
            </a:extLst>
          </p:cNvPr>
          <p:cNvCxnSpPr>
            <a:cxnSpLocks/>
          </p:cNvCxnSpPr>
          <p:nvPr/>
        </p:nvCxnSpPr>
        <p:spPr>
          <a:xfrm>
            <a:off x="11689174" y="2172428"/>
            <a:ext cx="0" cy="33547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960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F6B8E-1D8E-4105-9BBB-D53AD24B7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825530-6629-4FEA-9670-EB21A2F5BA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64C7A-A73F-46F5-BC33-696671DAE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2F1F0-FE2D-4C1C-B320-8CB9BE735F0F}" type="datetime1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2B3CC0-B649-4509-A4B6-DF9D20EFA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CECCCA-3F2A-46F3-BF45-7C862FF1D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0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D7BD47B-C187-494C-812F-46BE0040B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7995"/>
          </a:xfrm>
          <a:prstGeom prst="rect">
            <a:avLst/>
          </a:prstGeom>
          <a:solidFill>
            <a:schemeClr val="bg2">
              <a:lumMod val="9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50133B-2446-4168-AA17-6538910668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62168" y="996791"/>
            <a:ext cx="5011962" cy="49569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06A9AD-2756-4C51-A958-6756301EB9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7870" y="996791"/>
            <a:ext cx="5021183" cy="49569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42995D-CCEA-43AF-973B-8B6B56A56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1B96C-10FD-4EBC-9029-9652B7535D02}" type="datetime1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4029CF-BA62-4CCD-956E-FFA0B37B8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CE0B3D-96AB-41B3-ABDD-5B0DE863D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618136A-0796-46EB-89BB-4C73C0258F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308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6BA39E4-4787-4A57-95AF-71D0542315A0}"/>
              </a:ext>
            </a:extLst>
          </p:cNvPr>
          <p:cNvGrpSpPr/>
          <p:nvPr userDrawn="1"/>
        </p:nvGrpSpPr>
        <p:grpSpPr>
          <a:xfrm flipV="1">
            <a:off x="5427361" y="1143268"/>
            <a:ext cx="1337278" cy="220479"/>
            <a:chOff x="5809673" y="3008118"/>
            <a:chExt cx="2419398" cy="398889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6C99468F-7C27-4A33-B8CC-5794F45C6159}"/>
                </a:ext>
              </a:extLst>
            </p:cNvPr>
            <p:cNvSpPr/>
            <p:nvPr userDrawn="1"/>
          </p:nvSpPr>
          <p:spPr>
            <a:xfrm>
              <a:off x="5809673" y="3008118"/>
              <a:ext cx="398888" cy="39888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EDA484AE-33CE-4979-81A4-360C2226ECDF}"/>
                </a:ext>
              </a:extLst>
            </p:cNvPr>
            <p:cNvSpPr/>
            <p:nvPr userDrawn="1"/>
          </p:nvSpPr>
          <p:spPr>
            <a:xfrm>
              <a:off x="6314801" y="3008118"/>
              <a:ext cx="398888" cy="3988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88CA5D0-B787-4DFD-87F1-332795E33C1F}"/>
                </a:ext>
              </a:extLst>
            </p:cNvPr>
            <p:cNvSpPr/>
            <p:nvPr userDrawn="1"/>
          </p:nvSpPr>
          <p:spPr>
            <a:xfrm>
              <a:off x="6819928" y="3008118"/>
              <a:ext cx="398888" cy="39888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42618CF6-3DC5-4866-ACB7-14F89F22C719}"/>
                </a:ext>
              </a:extLst>
            </p:cNvPr>
            <p:cNvSpPr/>
            <p:nvPr userDrawn="1"/>
          </p:nvSpPr>
          <p:spPr>
            <a:xfrm>
              <a:off x="7325056" y="3008118"/>
              <a:ext cx="398888" cy="39888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C471A078-94EE-430C-8990-77DD907780E6}"/>
                </a:ext>
              </a:extLst>
            </p:cNvPr>
            <p:cNvSpPr/>
            <p:nvPr userDrawn="1"/>
          </p:nvSpPr>
          <p:spPr>
            <a:xfrm>
              <a:off x="7830183" y="3008118"/>
              <a:ext cx="398888" cy="39888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08757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61AD20-E240-4E6F-AF91-689F7AEEE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1182" cy="48704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E78801-35D1-4C19-BC2B-EAC7EE917E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62168" y="969264"/>
            <a:ext cx="5021182" cy="4870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282A45-C5B9-4575-8E28-A35767B4D7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7870" y="64204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734BCCD4-CEB1-405B-A443-DD9CBCBEA552}" type="datetime1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9D0933-AA03-4018-8E37-004CFB9F61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7870" y="9771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F282A-DF4A-4A2D-9672-8F0F770A3F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4317" y="6420414"/>
            <a:ext cx="6379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DFDF98CC-160E-494C-8C3C-8CDC5FA257DE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E57300-C7FF-4578-99A0-42B0295B123C}"/>
              </a:ext>
            </a:extLst>
          </p:cNvPr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376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5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indent="-27432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48640" indent="-27432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54864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7" Type="http://schemas.openxmlformats.org/officeDocument/2006/relationships/image" Target="../media/image2.png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tiff"/><Relationship Id="rId5" Type="http://schemas.openxmlformats.org/officeDocument/2006/relationships/image" Target="../media/image7.png"/><Relationship Id="rId4" Type="http://schemas.openxmlformats.org/officeDocument/2006/relationships/image" Target="../media/image12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9.png"/><Relationship Id="rId4" Type="http://schemas.openxmlformats.org/officeDocument/2006/relationships/image" Target="../media/image1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ecdc.europa.eu/sites/default/files/documents/AER_for_2017-HAI.pdf" TargetMode="Externa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hyperlink" Target="https://www.nurse24.it/studenti/risorse-studenti/batteriemie-cvc-correlate-prevenzione-e-trattamento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1.jpeg"/><Relationship Id="rId5" Type="http://schemas.openxmlformats.org/officeDocument/2006/relationships/image" Target="../media/image47.png"/><Relationship Id="rId4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52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5.pn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image" Target="../media/image5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8.tiff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6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tif"/><Relationship Id="rId2" Type="http://schemas.openxmlformats.org/officeDocument/2006/relationships/image" Target="../media/image66.t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7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tiff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9.tiff"/><Relationship Id="rId5" Type="http://schemas.openxmlformats.org/officeDocument/2006/relationships/image" Target="../media/image78.tiff"/><Relationship Id="rId4" Type="http://schemas.openxmlformats.org/officeDocument/2006/relationships/image" Target="../media/image77.tif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83.png"/><Relationship Id="rId7" Type="http://schemas.openxmlformats.org/officeDocument/2006/relationships/image" Target="../media/image87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tiff"/><Relationship Id="rId2" Type="http://schemas.openxmlformats.org/officeDocument/2006/relationships/image" Target="../media/image76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79.tiff"/><Relationship Id="rId4" Type="http://schemas.openxmlformats.org/officeDocument/2006/relationships/image" Target="../media/image78.tif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tiff"/><Relationship Id="rId2" Type="http://schemas.openxmlformats.org/officeDocument/2006/relationships/image" Target="../media/image76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79.tiff"/><Relationship Id="rId4" Type="http://schemas.openxmlformats.org/officeDocument/2006/relationships/image" Target="../media/image78.tiff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DE57300-C7FF-4578-99A0-42B0295B1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34C0330F-1D4F-4552-B799-615DD237B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50C084C-2967-474A-B5F9-270F1FB436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solidFill>
            <a:schemeClr val="bg2">
              <a:lumMod val="9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FA2B938-3CBA-23BF-AFD1-D1F65644C6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870" y="976160"/>
            <a:ext cx="5021183" cy="193417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500" dirty="0"/>
              <a:t>IV CONGRESSO NAZIONALE IVAS</a:t>
            </a:r>
            <a:br>
              <a:rPr lang="en-US" sz="2600" dirty="0"/>
            </a:br>
            <a:endParaRPr lang="en-US" sz="260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2BE0106-0C20-465B-A1BE-0BAC2737B1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AC5E6AC-CF25-416E-5C34-D51036CD5E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3870" y="2324176"/>
            <a:ext cx="4945183" cy="307024"/>
          </a:xfr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110000"/>
              </a:lnSpc>
            </a:pPr>
            <a:r>
              <a:rPr lang="en-US" sz="1600" dirty="0"/>
              <a:t>10 - 11 </a:t>
            </a:r>
            <a:r>
              <a:rPr lang="en-US" sz="1600" dirty="0" err="1"/>
              <a:t>Novembre</a:t>
            </a:r>
            <a:r>
              <a:rPr lang="en-US" sz="1600" dirty="0"/>
              <a:t> 2023</a:t>
            </a:r>
          </a:p>
        </p:txBody>
      </p:sp>
      <p:pic>
        <p:nvPicPr>
          <p:cNvPr id="7" name="Immagine 6" descr="Immagine che contiene testo, arte, statua, scultura&#10;&#10;Descrizione generata automaticamente">
            <a:extLst>
              <a:ext uri="{FF2B5EF4-FFF2-40B4-BE49-F238E27FC236}">
                <a16:creationId xmlns:a16="http://schemas.microsoft.com/office/drawing/2014/main" id="{86315818-5D77-4543-F986-ADD7AFFFD4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6577" y="508090"/>
            <a:ext cx="6038850" cy="6038850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D3E11B60-D2CF-99F8-2306-87FC54699A20}"/>
              </a:ext>
            </a:extLst>
          </p:cNvPr>
          <p:cNvSpPr txBox="1"/>
          <p:nvPr/>
        </p:nvSpPr>
        <p:spPr>
          <a:xfrm>
            <a:off x="517870" y="3104186"/>
            <a:ext cx="5059531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i="1" dirty="0"/>
              <a:t>Complicanze infettive e </a:t>
            </a:r>
          </a:p>
          <a:p>
            <a:pPr algn="ctr"/>
            <a:r>
              <a:rPr lang="it-IT" b="1" i="1" dirty="0"/>
              <a:t>complicanze trombotiche</a:t>
            </a:r>
          </a:p>
          <a:p>
            <a:pPr algn="ctr"/>
            <a:r>
              <a:rPr lang="it-IT" b="1" i="1" dirty="0"/>
              <a:t>Infezioni: stato dell’arte, prevenzione, </a:t>
            </a:r>
          </a:p>
          <a:p>
            <a:pPr algn="ctr"/>
            <a:r>
              <a:rPr lang="it-IT" b="1" i="1" dirty="0"/>
              <a:t>soluzioni e costi</a:t>
            </a:r>
          </a:p>
          <a:p>
            <a:pPr algn="ctr"/>
            <a:endParaRPr lang="it-IT" b="1" dirty="0"/>
          </a:p>
          <a:p>
            <a:pPr algn="ctr"/>
            <a:r>
              <a:rPr lang="it-IT" sz="2800" b="1" dirty="0">
                <a:solidFill>
                  <a:schemeClr val="accent4">
                    <a:lumMod val="50000"/>
                  </a:schemeClr>
                </a:solidFill>
              </a:rPr>
              <a:t>Infezione catetere-correlata: come comportarsi</a:t>
            </a:r>
          </a:p>
          <a:p>
            <a:pPr algn="ctr"/>
            <a:endParaRPr lang="it-IT" b="1" dirty="0"/>
          </a:p>
        </p:txBody>
      </p:sp>
      <p:pic>
        <p:nvPicPr>
          <p:cNvPr id="1026" name="Picture 2" descr="Università degli Studi di Torino | Turin">
            <a:extLst>
              <a:ext uri="{FF2B5EF4-FFF2-40B4-BE49-F238E27FC236}">
                <a16:creationId xmlns:a16="http://schemas.microsoft.com/office/drawing/2014/main" id="{73DE9CF5-8C8E-22D5-4F70-8CC3A222E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9174" y="5406306"/>
            <a:ext cx="1128227" cy="1128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00CE0762-2021-BC23-589C-50021ED8790D}"/>
              </a:ext>
            </a:extLst>
          </p:cNvPr>
          <p:cNvSpPr txBox="1"/>
          <p:nvPr/>
        </p:nvSpPr>
        <p:spPr>
          <a:xfrm>
            <a:off x="432168" y="5890418"/>
            <a:ext cx="3976345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it-IT" dirty="0"/>
              <a:t>Giorgia Montrucchio</a:t>
            </a:r>
          </a:p>
          <a:p>
            <a:pPr algn="r"/>
            <a:r>
              <a:rPr lang="it-IT" sz="1700" dirty="0" err="1"/>
              <a:t>giorgiagiuseppina.montrucchio@unito.it</a:t>
            </a:r>
            <a:endParaRPr lang="it-IT" sz="1700" dirty="0"/>
          </a:p>
        </p:txBody>
      </p:sp>
    </p:spTree>
    <p:extLst>
      <p:ext uri="{BB962C8B-B14F-4D97-AF65-F5344CB8AC3E}">
        <p14:creationId xmlns:p14="http://schemas.microsoft.com/office/powerpoint/2010/main" val="3690480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D836F286-EBA2-4D4F-9418-9CD875B01B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887" y="1473634"/>
            <a:ext cx="8160389" cy="5192975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A0759A6C-EF76-4644-B7E9-CEDEC4EA70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4999" y="1535945"/>
            <a:ext cx="1966172" cy="2662207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8" name="Titolo 1">
            <a:extLst>
              <a:ext uri="{FF2B5EF4-FFF2-40B4-BE49-F238E27FC236}">
                <a16:creationId xmlns:a16="http://schemas.microsoft.com/office/drawing/2014/main" id="{4C441C86-D744-414A-A143-16EA4DE33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672" y="781146"/>
            <a:ext cx="10515600" cy="692488"/>
          </a:xfrm>
        </p:spPr>
        <p:txBody>
          <a:bodyPr>
            <a:noAutofit/>
          </a:bodyPr>
          <a:lstStyle/>
          <a:p>
            <a:r>
              <a:rPr lang="it-IT" sz="2800" dirty="0">
                <a:latin typeface="+mn-lt"/>
              </a:rPr>
              <a:t>Complicanze infettive sistemiche: definizioni</a:t>
            </a:r>
            <a:endParaRPr lang="it-IT" sz="2800" i="1" dirty="0">
              <a:latin typeface="+mn-lt"/>
            </a:endParaRPr>
          </a:p>
        </p:txBody>
      </p:sp>
      <p:pic>
        <p:nvPicPr>
          <p:cNvPr id="4098" name="Picture 2" descr="Emocoltura">
            <a:extLst>
              <a:ext uri="{FF2B5EF4-FFF2-40B4-BE49-F238E27FC236}">
                <a16:creationId xmlns:a16="http://schemas.microsoft.com/office/drawing/2014/main" id="{5A30745E-E098-0A41-AAA6-6CDB69BDD6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276" y="4269208"/>
            <a:ext cx="3492500" cy="232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Università degli Studi di Torino | Turin">
            <a:extLst>
              <a:ext uri="{FF2B5EF4-FFF2-40B4-BE49-F238E27FC236}">
                <a16:creationId xmlns:a16="http://schemas.microsoft.com/office/drawing/2014/main" id="{B90E24A9-6C30-325B-FC86-14ABCB81CA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9841" y="60441"/>
            <a:ext cx="949719" cy="949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9420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B48A6D8-4308-3740-AE79-4C3B91248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87" y="675140"/>
            <a:ext cx="10515600" cy="897618"/>
          </a:xfrm>
        </p:spPr>
        <p:txBody>
          <a:bodyPr>
            <a:normAutofit/>
          </a:bodyPr>
          <a:lstStyle/>
          <a:p>
            <a:r>
              <a:rPr lang="it-IT" sz="2800" dirty="0">
                <a:latin typeface="+mn-lt"/>
              </a:rPr>
              <a:t>Complicanze infettive locali: sito di inserzione</a:t>
            </a:r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58D18D71-0B54-7648-94EE-ABA49F6E96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5928" y="1396943"/>
            <a:ext cx="8896722" cy="3880486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F270E8EF-255E-6046-B176-38C091E6DAD6}"/>
              </a:ext>
            </a:extLst>
          </p:cNvPr>
          <p:cNvSpPr txBox="1"/>
          <p:nvPr/>
        </p:nvSpPr>
        <p:spPr>
          <a:xfrm>
            <a:off x="1471246" y="5468061"/>
            <a:ext cx="99872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i="1" dirty="0"/>
              <a:t>Presenza di </a:t>
            </a:r>
            <a:r>
              <a:rPr lang="it-IT" b="1" i="1" dirty="0"/>
              <a:t>eritema, tumefazione, dolore </a:t>
            </a:r>
            <a:r>
              <a:rPr lang="it-IT" i="1" dirty="0"/>
              <a:t>nei primi 2 cm dal punto di fuoriuscita del catetere.</a:t>
            </a:r>
          </a:p>
          <a:p>
            <a:pPr algn="just"/>
            <a:r>
              <a:rPr lang="it-IT" b="1" i="1" dirty="0"/>
              <a:t>Possibili sintomi associati</a:t>
            </a:r>
            <a:r>
              <a:rPr lang="it-IT" i="1" dirty="0"/>
              <a:t>: febbre, essudazione con o senza una concomitante batteriemia.</a:t>
            </a:r>
          </a:p>
          <a:p>
            <a:pPr algn="just"/>
            <a:r>
              <a:rPr lang="it-IT" b="1" dirty="0"/>
              <a:t>Diagnosi</a:t>
            </a:r>
            <a:r>
              <a:rPr lang="it-IT" dirty="0"/>
              <a:t>: coltura del tampone cutaneo sito di uscita/materiale purulento.</a:t>
            </a:r>
          </a:p>
          <a:p>
            <a:endParaRPr lang="it-IT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5C2662D9-C1C7-1543-BFF2-7F86D38CA0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3687" y="78045"/>
            <a:ext cx="3186855" cy="1064955"/>
          </a:xfrm>
          <a:prstGeom prst="rect">
            <a:avLst/>
          </a:prstGeom>
        </p:spPr>
      </p:pic>
      <p:pic>
        <p:nvPicPr>
          <p:cNvPr id="3" name="Picture 2" descr="Università degli Studi di Torino | Turin">
            <a:extLst>
              <a:ext uri="{FF2B5EF4-FFF2-40B4-BE49-F238E27FC236}">
                <a16:creationId xmlns:a16="http://schemas.microsoft.com/office/drawing/2014/main" id="{8A875729-76B6-6C2B-573F-B76C9613EE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316" y="5840471"/>
            <a:ext cx="949719" cy="949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86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425E54E-C795-A442-8C93-E4C15E049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424" y="756424"/>
            <a:ext cx="5824314" cy="4870457"/>
          </a:xfrm>
        </p:spPr>
        <p:txBody>
          <a:bodyPr>
            <a:normAutofit/>
          </a:bodyPr>
          <a:lstStyle/>
          <a:p>
            <a:r>
              <a:rPr lang="it-IT" sz="3200" b="0" dirty="0" err="1"/>
              <a:t>Vascular</a:t>
            </a:r>
            <a:r>
              <a:rPr lang="it-IT" sz="3200" b="0" dirty="0"/>
              <a:t> Access Device</a:t>
            </a:r>
            <a:br>
              <a:rPr lang="it-IT" sz="3200" b="0" dirty="0"/>
            </a:br>
            <a:r>
              <a:rPr lang="it-IT" sz="3200" b="0" dirty="0" err="1"/>
              <a:t>Complications</a:t>
            </a:r>
            <a:r>
              <a:rPr lang="it-IT" sz="3200" b="0" dirty="0"/>
              <a:t> – infezioni locali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3C533A00-C199-1D4B-AA85-52D2525706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5525" y="519075"/>
            <a:ext cx="4795926" cy="5345153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86422CA0-0745-AB46-8804-7859C59AB5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899045"/>
            <a:ext cx="5945065" cy="3890431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B7F49083-1472-994F-9D00-40559BEA126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74464"/>
          <a:stretch/>
        </p:blipFill>
        <p:spPr>
          <a:xfrm>
            <a:off x="9393710" y="5957260"/>
            <a:ext cx="2207741" cy="763329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3" name="Picture 2" descr="Università degli Studi di Torino | Turin">
            <a:extLst>
              <a:ext uri="{FF2B5EF4-FFF2-40B4-BE49-F238E27FC236}">
                <a16:creationId xmlns:a16="http://schemas.microsoft.com/office/drawing/2014/main" id="{6F7908A6-2C45-FBE9-BFFA-F1FD0DB567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265" y="5865417"/>
            <a:ext cx="949719" cy="949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8122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EC22B81-40DD-4740-99D9-418D9F8A8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183" y="680988"/>
            <a:ext cx="10515600" cy="692488"/>
          </a:xfrm>
        </p:spPr>
        <p:txBody>
          <a:bodyPr>
            <a:noAutofit/>
          </a:bodyPr>
          <a:lstStyle/>
          <a:p>
            <a:r>
              <a:rPr lang="it-IT" sz="3200" b="0" dirty="0">
                <a:latin typeface="+mn-lt"/>
              </a:rPr>
              <a:t>Complicanze infettive locali: tunnel sottocutaneo/tasca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C59D08C-8C80-8B4E-AC15-DA4449B39E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3690" y="3147581"/>
            <a:ext cx="11143699" cy="2484469"/>
          </a:xfrm>
        </p:spPr>
        <p:txBody>
          <a:bodyPr/>
          <a:lstStyle/>
          <a:p>
            <a:pPr algn="just"/>
            <a:r>
              <a:rPr lang="it-IT" b="1" dirty="0"/>
              <a:t>Sottocutaneo: </a:t>
            </a:r>
            <a:r>
              <a:rPr lang="it-IT" dirty="0"/>
              <a:t>Presenza di </a:t>
            </a:r>
            <a:r>
              <a:rPr lang="it-IT" b="1" dirty="0"/>
              <a:t>tumefazione, eritema, dolore a più di 2 cm </a:t>
            </a:r>
            <a:r>
              <a:rPr lang="it-IT" dirty="0"/>
              <a:t>dal sito di fuoriuscita, lungo il tragitto sottocutaneo di un catetere esterno </a:t>
            </a:r>
            <a:r>
              <a:rPr lang="it-IT" dirty="0" err="1"/>
              <a:t>tunnellizzato</a:t>
            </a:r>
            <a:r>
              <a:rPr lang="it-IT" dirty="0"/>
              <a:t>. Possibili sintomi associati: febbre, essudato.</a:t>
            </a:r>
          </a:p>
          <a:p>
            <a:pPr algn="just"/>
            <a:r>
              <a:rPr lang="it-IT" b="1" dirty="0"/>
              <a:t>Tasca</a:t>
            </a:r>
            <a:r>
              <a:rPr lang="it-IT" dirty="0"/>
              <a:t>: Presenza di </a:t>
            </a:r>
            <a:r>
              <a:rPr lang="it-IT" b="1" dirty="0"/>
              <a:t>essudato all’interno della tasca </a:t>
            </a:r>
            <a:r>
              <a:rPr lang="it-IT" dirty="0"/>
              <a:t>dei cateteri totalmente impiantabili; associato a dolore, eritema, tumefazione o necrosi della cute sovrastante.</a:t>
            </a:r>
          </a:p>
          <a:p>
            <a:pPr algn="just"/>
            <a:r>
              <a:rPr lang="it-IT" b="1" dirty="0"/>
              <a:t>Diagnosi: </a:t>
            </a:r>
            <a:r>
              <a:rPr lang="it-IT" dirty="0"/>
              <a:t>se essudato tampone per coltura; se non essudato emocoltura (se praticabile).</a:t>
            </a:r>
          </a:p>
          <a:p>
            <a:endParaRPr lang="it-IT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61488A15-4CB3-A641-9349-01DA529907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1206" y="1373476"/>
            <a:ext cx="2109341" cy="1557667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68AC97E4-224A-9B4F-AAF3-FF7652C47D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2764" y="1379142"/>
            <a:ext cx="2590892" cy="1557667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0ECC2063-28E9-D54B-8729-9279976E37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8195" y="1384162"/>
            <a:ext cx="2323312" cy="1574078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AE71A87F-0F73-8341-8C1D-4EB9B5CA08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71956" y="5626189"/>
            <a:ext cx="3086168" cy="1031308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20BC9BE1-2855-DB4B-95E8-3486504D73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690" y="1373476"/>
            <a:ext cx="2075381" cy="1584764"/>
          </a:xfrm>
          <a:prstGeom prst="rect">
            <a:avLst/>
          </a:prstGeom>
        </p:spPr>
      </p:pic>
      <p:pic>
        <p:nvPicPr>
          <p:cNvPr id="4" name="Picture 2" descr="Università degli Studi di Torino | Turin">
            <a:extLst>
              <a:ext uri="{FF2B5EF4-FFF2-40B4-BE49-F238E27FC236}">
                <a16:creationId xmlns:a16="http://schemas.microsoft.com/office/drawing/2014/main" id="{ED2AE3D1-BECB-EC8D-0A2D-2694A6E155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9841" y="60441"/>
            <a:ext cx="949719" cy="949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5689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FAC686FC-7A4C-4ECD-8752-BE6C9B995ECD}"/>
              </a:ext>
            </a:extLst>
          </p:cNvPr>
          <p:cNvSpPr/>
          <p:nvPr/>
        </p:nvSpPr>
        <p:spPr>
          <a:xfrm>
            <a:off x="419934" y="620195"/>
            <a:ext cx="46586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b="1" dirty="0"/>
              <a:t>CRBSI – Vie d’ingresso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D252D135-CA35-AD5A-EEA3-1121BFD1719E}"/>
              </a:ext>
            </a:extLst>
          </p:cNvPr>
          <p:cNvSpPr txBox="1"/>
          <p:nvPr/>
        </p:nvSpPr>
        <p:spPr>
          <a:xfrm>
            <a:off x="7664620" y="6435813"/>
            <a:ext cx="43749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i="1" dirty="0">
                <a:solidFill>
                  <a:srgbClr val="5A5A5A"/>
                </a:solidFill>
                <a:effectLst/>
                <a:latin typeface="Helvetica" pitchFamily="2" charset="0"/>
              </a:rPr>
              <a:t>O’Grady NP, </a:t>
            </a:r>
            <a:r>
              <a:rPr lang="it-IT" sz="1600" i="1" dirty="0" err="1">
                <a:solidFill>
                  <a:srgbClr val="5A5A5A"/>
                </a:solidFill>
                <a:effectLst/>
                <a:latin typeface="Helvetica" pitchFamily="2" charset="0"/>
              </a:rPr>
              <a:t>N</a:t>
            </a:r>
            <a:r>
              <a:rPr lang="it-IT" sz="1600" i="1" dirty="0">
                <a:solidFill>
                  <a:srgbClr val="5A5A5A"/>
                </a:solidFill>
                <a:effectLst/>
                <a:latin typeface="Helvetica" pitchFamily="2" charset="0"/>
              </a:rPr>
              <a:t> </a:t>
            </a:r>
            <a:r>
              <a:rPr lang="it-IT" sz="1600" i="1" dirty="0" err="1">
                <a:solidFill>
                  <a:srgbClr val="5A5A5A"/>
                </a:solidFill>
                <a:effectLst/>
                <a:latin typeface="Helvetica" pitchFamily="2" charset="0"/>
              </a:rPr>
              <a:t>Engl</a:t>
            </a:r>
            <a:r>
              <a:rPr lang="it-IT" sz="1600" i="1" dirty="0">
                <a:solidFill>
                  <a:srgbClr val="5A5A5A"/>
                </a:solidFill>
                <a:effectLst/>
                <a:latin typeface="Helvetica" pitchFamily="2" charset="0"/>
              </a:rPr>
              <a:t> </a:t>
            </a:r>
            <a:r>
              <a:rPr lang="it-IT" sz="1600" i="1" dirty="0" err="1">
                <a:solidFill>
                  <a:srgbClr val="5A5A5A"/>
                </a:solidFill>
                <a:effectLst/>
                <a:latin typeface="Helvetica" pitchFamily="2" charset="0"/>
              </a:rPr>
              <a:t>J</a:t>
            </a:r>
            <a:r>
              <a:rPr lang="it-IT" sz="1600" i="1" dirty="0">
                <a:solidFill>
                  <a:srgbClr val="5A5A5A"/>
                </a:solidFill>
                <a:effectLst/>
                <a:latin typeface="Helvetica" pitchFamily="2" charset="0"/>
              </a:rPr>
              <a:t> </a:t>
            </a:r>
            <a:r>
              <a:rPr lang="it-IT" sz="1600" i="1" dirty="0" err="1">
                <a:solidFill>
                  <a:srgbClr val="5A5A5A"/>
                </a:solidFill>
                <a:effectLst/>
                <a:latin typeface="Helvetica" pitchFamily="2" charset="0"/>
              </a:rPr>
              <a:t>Med</a:t>
            </a:r>
            <a:r>
              <a:rPr lang="it-IT" sz="1600" i="1" dirty="0">
                <a:solidFill>
                  <a:srgbClr val="5A5A5A"/>
                </a:solidFill>
                <a:effectLst/>
                <a:latin typeface="Helvetica" pitchFamily="2" charset="0"/>
              </a:rPr>
              <a:t> 2023;389:1121-31.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E5DA2F35-FF4D-716C-4827-97FAB2EBA6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3680" y="167246"/>
            <a:ext cx="4861412" cy="5876128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7C3F4C30-BDB0-CF9C-459B-1C543D3F70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2863" y="1257068"/>
            <a:ext cx="3588252" cy="5213997"/>
          </a:xfrm>
          <a:prstGeom prst="rect">
            <a:avLst/>
          </a:prstGeom>
        </p:spPr>
      </p:pic>
      <p:pic>
        <p:nvPicPr>
          <p:cNvPr id="2" name="Picture 2" descr="Università degli Studi di Torino | Turin">
            <a:extLst>
              <a:ext uri="{FF2B5EF4-FFF2-40B4-BE49-F238E27FC236}">
                <a16:creationId xmlns:a16="http://schemas.microsoft.com/office/drawing/2014/main" id="{321DBEA7-5B2A-706E-0ABE-8CB5BE254E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9841" y="60441"/>
            <a:ext cx="949719" cy="949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1488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ottotitolo 2">
            <a:extLst>
              <a:ext uri="{FF2B5EF4-FFF2-40B4-BE49-F238E27FC236}">
                <a16:creationId xmlns:a16="http://schemas.microsoft.com/office/drawing/2014/main" id="{52B94069-3FCF-4838-95DF-6CD9F6636D69}"/>
              </a:ext>
            </a:extLst>
          </p:cNvPr>
          <p:cNvSpPr txBox="1">
            <a:spLocks/>
          </p:cNvSpPr>
          <p:nvPr/>
        </p:nvSpPr>
        <p:spPr>
          <a:xfrm>
            <a:off x="4424754" y="4419826"/>
            <a:ext cx="7203668" cy="26579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1" name="Sottotitolo 2">
            <a:extLst>
              <a:ext uri="{FF2B5EF4-FFF2-40B4-BE49-F238E27FC236}">
                <a16:creationId xmlns:a16="http://schemas.microsoft.com/office/drawing/2014/main" id="{CB37A148-1ADE-4905-A25F-6B20E2F525BF}"/>
              </a:ext>
            </a:extLst>
          </p:cNvPr>
          <p:cNvSpPr txBox="1">
            <a:spLocks/>
          </p:cNvSpPr>
          <p:nvPr/>
        </p:nvSpPr>
        <p:spPr>
          <a:xfrm>
            <a:off x="361590" y="1050297"/>
            <a:ext cx="9153885" cy="32587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700" i="0" u="none" strike="noStrike" kern="1200" normalizeH="0" baseline="0" noProof="0" dirty="0">
                <a:uLnTx/>
                <a:uFillTx/>
                <a:ea typeface="+mn-ea"/>
                <a:cs typeface="+mn-cs"/>
              </a:rPr>
              <a:t>Adesione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700" i="0" u="none" strike="noStrike" kern="1200" normalizeH="0" baseline="0" noProof="0" dirty="0">
                <a:uLnTx/>
                <a:uFillTx/>
                <a:ea typeface="+mn-ea"/>
                <a:cs typeface="+mn-cs"/>
              </a:rPr>
              <a:t>Ridotta penetrazione e/o attività antibiotica attraverso biofilm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1600" i="0" u="none" strike="noStrike" kern="1200" normalizeH="0" baseline="0" noProof="0" dirty="0">
                <a:uLnTx/>
                <a:uFillTx/>
                <a:ea typeface="+mn-ea"/>
                <a:cs typeface="+mn-cs"/>
              </a:rPr>
              <a:t>(Barriera meccanica e biochimica contro antibiotici: bassi livelli di O2, </a:t>
            </a:r>
            <a:r>
              <a:rPr kumimoji="0" lang="it-IT" sz="1600" i="0" u="none" strike="noStrike" kern="1200" normalizeH="0" baseline="0" noProof="0" dirty="0" err="1">
                <a:uLnTx/>
                <a:uFillTx/>
                <a:ea typeface="+mn-ea"/>
                <a:cs typeface="+mn-cs"/>
              </a:rPr>
              <a:t>pH</a:t>
            </a:r>
            <a:r>
              <a:rPr kumimoji="0" lang="it-IT" sz="1600" i="0" u="none" strike="noStrike" kern="1200" normalizeH="0" baseline="0" noProof="0" dirty="0">
                <a:uLnTx/>
                <a:uFillTx/>
                <a:ea typeface="+mn-ea"/>
                <a:cs typeface="+mn-cs"/>
              </a:rPr>
              <a:t>, H2O e alti livelli di CO2)</a:t>
            </a:r>
            <a:endParaRPr kumimoji="0" lang="en-GB" sz="1600" i="0" u="none" strike="noStrike" kern="1200" normalizeH="0" baseline="0" noProof="0" dirty="0">
              <a:uLnTx/>
              <a:uFillTx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700" i="0" u="none" strike="noStrike" kern="1200" normalizeH="0" baseline="0" noProof="0" dirty="0">
                <a:uLnTx/>
                <a:uFillTx/>
                <a:ea typeface="+mn-ea"/>
                <a:cs typeface="+mn-cs"/>
              </a:rPr>
              <a:t>Mancanza di substrati metabolici rende batteri più resistenti all’attività degli antibiotici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700" i="0" u="none" strike="noStrike" kern="1200" normalizeH="0" baseline="0" noProof="0" dirty="0">
                <a:uLnTx/>
                <a:uFillTx/>
                <a:ea typeface="+mn-ea"/>
                <a:cs typeface="+mn-cs"/>
              </a:rPr>
              <a:t>Dissociazione tra antibiogramma fenotipico e risposta clinica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1600" i="0" u="none" strike="noStrike" kern="1200" normalizeH="0" baseline="0" noProof="0" dirty="0">
                <a:uLnTx/>
                <a:uFillTx/>
                <a:ea typeface="+mn-ea"/>
                <a:cs typeface="+mn-cs"/>
              </a:rPr>
              <a:t>(Es.: SCV </a:t>
            </a:r>
            <a:r>
              <a:rPr kumimoji="0" lang="it-IT" sz="1600" i="1" u="none" strike="noStrike" kern="1200" normalizeH="0" baseline="0" noProof="0" dirty="0">
                <a:uLnTx/>
                <a:uFillTx/>
                <a:ea typeface="+mn-ea"/>
                <a:cs typeface="+mn-cs"/>
              </a:rPr>
              <a:t>S. </a:t>
            </a:r>
            <a:r>
              <a:rPr kumimoji="0" lang="it-IT" sz="1600" i="1" u="none" strike="noStrike" kern="1200" normalizeH="0" baseline="0" noProof="0" dirty="0" err="1">
                <a:uLnTx/>
                <a:uFillTx/>
                <a:ea typeface="+mn-ea"/>
                <a:cs typeface="+mn-cs"/>
              </a:rPr>
              <a:t>aureus</a:t>
            </a:r>
            <a:r>
              <a:rPr kumimoji="0" lang="it-IT" sz="1600" i="1" u="none" strike="noStrike" kern="1200" normalizeH="0" baseline="0" noProof="0" dirty="0">
                <a:uLnTx/>
                <a:uFillTx/>
                <a:ea typeface="+mn-ea"/>
                <a:cs typeface="+mn-cs"/>
              </a:rPr>
              <a:t> </a:t>
            </a:r>
            <a:r>
              <a:rPr kumimoji="0" lang="it-IT" sz="1600" i="0" u="none" strike="noStrike" kern="1200" normalizeH="0" baseline="0" noProof="0" dirty="0">
                <a:uLnTx/>
                <a:uFillTx/>
                <a:ea typeface="+mn-ea"/>
                <a:cs typeface="+mn-cs"/>
              </a:rPr>
              <a:t>o</a:t>
            </a:r>
            <a:r>
              <a:rPr kumimoji="0" lang="it-IT" sz="1600" i="1" u="none" strike="noStrike" kern="1200" normalizeH="0" baseline="0" noProof="0" dirty="0">
                <a:uLnTx/>
                <a:uFillTx/>
                <a:ea typeface="+mn-ea"/>
                <a:cs typeface="+mn-cs"/>
              </a:rPr>
              <a:t> P. </a:t>
            </a:r>
            <a:r>
              <a:rPr kumimoji="0" lang="it-IT" sz="1600" i="1" u="none" strike="noStrike" kern="1200" normalizeH="0" baseline="0" noProof="0" dirty="0" err="1">
                <a:uLnTx/>
                <a:uFillTx/>
                <a:ea typeface="+mn-ea"/>
                <a:cs typeface="+mn-cs"/>
              </a:rPr>
              <a:t>aeruginosa</a:t>
            </a:r>
            <a:r>
              <a:rPr kumimoji="0" lang="it-IT" sz="1600" i="1" u="none" strike="noStrike" kern="1200" normalizeH="0" baseline="0" noProof="0" dirty="0">
                <a:uLnTx/>
                <a:uFillTx/>
                <a:ea typeface="+mn-ea"/>
                <a:cs typeface="+mn-cs"/>
              </a:rPr>
              <a:t> </a:t>
            </a:r>
            <a:r>
              <a:rPr kumimoji="0" lang="it-IT" sz="1600" i="0" u="none" strike="noStrike" kern="1200" normalizeH="0" baseline="0" noProof="0" dirty="0">
                <a:uLnTx/>
                <a:uFillTx/>
                <a:ea typeface="+mn-ea"/>
                <a:cs typeface="+mn-cs"/>
              </a:rPr>
              <a:t>fenotipo mucoide)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700" i="0" u="none" strike="noStrike" kern="1200" normalizeH="0" baseline="0" noProof="0" dirty="0">
                <a:uLnTx/>
                <a:uFillTx/>
                <a:ea typeface="+mn-ea"/>
                <a:cs typeface="+mn-cs"/>
              </a:rPr>
              <a:t>Horizontal Gene Transfer </a:t>
            </a:r>
            <a:r>
              <a:rPr kumimoji="0" lang="it-IT" sz="1700" i="0" u="none" strike="noStrike" kern="1200" normalizeH="0" baseline="0" noProof="0" dirty="0">
                <a:uLnTx/>
                <a:uFillTx/>
                <a:ea typeface="+mn-ea"/>
                <a:cs typeface="+mn-cs"/>
              </a:rPr>
              <a:t>(HGT)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700" i="0" u="none" strike="noStrike" kern="1200" normalizeH="0" baseline="0" noProof="0" dirty="0" err="1">
                <a:uLnTx/>
                <a:uFillTx/>
                <a:ea typeface="+mn-ea"/>
                <a:cs typeface="+mn-cs"/>
              </a:rPr>
              <a:t>Embolizzazione</a:t>
            </a:r>
            <a:r>
              <a:rPr kumimoji="0" lang="it-IT" sz="1700" i="0" u="none" strike="noStrike" kern="1200" normalizeH="0" baseline="0" noProof="0" dirty="0">
                <a:uLnTx/>
                <a:uFillTx/>
                <a:ea typeface="+mn-ea"/>
                <a:cs typeface="+mn-cs"/>
              </a:rPr>
              <a:t> settica</a:t>
            </a:r>
            <a:endParaRPr kumimoji="0" lang="it-IT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ea typeface="+mn-ea"/>
              <a:cs typeface="+mn-cs"/>
            </a:endParaRPr>
          </a:p>
        </p:txBody>
      </p:sp>
      <p:sp>
        <p:nvSpPr>
          <p:cNvPr id="103" name="Rettangolo 102">
            <a:extLst>
              <a:ext uri="{FF2B5EF4-FFF2-40B4-BE49-F238E27FC236}">
                <a16:creationId xmlns:a16="http://schemas.microsoft.com/office/drawing/2014/main" id="{B69D1817-9795-458B-B4FD-9E1E712D100F}"/>
              </a:ext>
            </a:extLst>
          </p:cNvPr>
          <p:cNvSpPr/>
          <p:nvPr/>
        </p:nvSpPr>
        <p:spPr>
          <a:xfrm>
            <a:off x="399562" y="591092"/>
            <a:ext cx="40251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CRBSI - Biofilm</a:t>
            </a:r>
          </a:p>
        </p:txBody>
      </p:sp>
      <p:pic>
        <p:nvPicPr>
          <p:cNvPr id="105" name="Immagine 104">
            <a:extLst>
              <a:ext uri="{FF2B5EF4-FFF2-40B4-BE49-F238E27FC236}">
                <a16:creationId xmlns:a16="http://schemas.microsoft.com/office/drawing/2014/main" id="{5F00B547-9460-6B49-BAE1-CFDA2AF8A2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401" r="29673" b="23912"/>
          <a:stretch/>
        </p:blipFill>
        <p:spPr>
          <a:xfrm>
            <a:off x="563578" y="4185496"/>
            <a:ext cx="8560326" cy="2006984"/>
          </a:xfrm>
          <a:prstGeom prst="rect">
            <a:avLst/>
          </a:prstGeom>
        </p:spPr>
      </p:pic>
      <p:sp>
        <p:nvSpPr>
          <p:cNvPr id="104" name="Rettangolo con angoli arrotondati 5">
            <a:extLst>
              <a:ext uri="{FF2B5EF4-FFF2-40B4-BE49-F238E27FC236}">
                <a16:creationId xmlns:a16="http://schemas.microsoft.com/office/drawing/2014/main" id="{9F490C65-657B-3A41-8FE6-FB162344667A}"/>
              </a:ext>
            </a:extLst>
          </p:cNvPr>
          <p:cNvSpPr/>
          <p:nvPr/>
        </p:nvSpPr>
        <p:spPr>
          <a:xfrm>
            <a:off x="526942" y="4656365"/>
            <a:ext cx="2541156" cy="1550404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1" name="Immagine 110">
            <a:extLst>
              <a:ext uri="{FF2B5EF4-FFF2-40B4-BE49-F238E27FC236}">
                <a16:creationId xmlns:a16="http://schemas.microsoft.com/office/drawing/2014/main" id="{3466FFD2-6C79-F94F-9DFE-C72E27071A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6963" y="4554590"/>
            <a:ext cx="2005285" cy="1509510"/>
          </a:xfrm>
          <a:prstGeom prst="roundRect">
            <a:avLst/>
          </a:prstGeom>
        </p:spPr>
      </p:pic>
      <p:pic>
        <p:nvPicPr>
          <p:cNvPr id="113" name="Immagine 112" descr="Immagine che contiene interni, persona, cibo, piatto&#10;&#10;Descrizione generata con affidabilità molto elevata">
            <a:extLst>
              <a:ext uri="{FF2B5EF4-FFF2-40B4-BE49-F238E27FC236}">
                <a16:creationId xmlns:a16="http://schemas.microsoft.com/office/drawing/2014/main" id="{9B1937E2-A259-6649-BA43-95CF97C03E4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41" t="8656" r="23572" b="30994"/>
          <a:stretch/>
        </p:blipFill>
        <p:spPr>
          <a:xfrm>
            <a:off x="9948311" y="2879672"/>
            <a:ext cx="2005285" cy="1557245"/>
          </a:xfrm>
          <a:prstGeom prst="roundRect">
            <a:avLst/>
          </a:prstGeom>
        </p:spPr>
      </p:pic>
      <p:pic>
        <p:nvPicPr>
          <p:cNvPr id="107" name="Immagine 106">
            <a:extLst>
              <a:ext uri="{FF2B5EF4-FFF2-40B4-BE49-F238E27FC236}">
                <a16:creationId xmlns:a16="http://schemas.microsoft.com/office/drawing/2014/main" id="{44AB5DE8-D90B-ED42-B2CB-9D4CEB52A80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0253"/>
          <a:stretch/>
        </p:blipFill>
        <p:spPr>
          <a:xfrm>
            <a:off x="9986963" y="1162451"/>
            <a:ext cx="1984123" cy="1543432"/>
          </a:xfrm>
          <a:prstGeom prst="roundRect">
            <a:avLst/>
          </a:prstGeom>
        </p:spPr>
      </p:pic>
      <p:pic>
        <p:nvPicPr>
          <p:cNvPr id="2" name="Picture 2" descr="Università degli Studi di Torino | Turin">
            <a:extLst>
              <a:ext uri="{FF2B5EF4-FFF2-40B4-BE49-F238E27FC236}">
                <a16:creationId xmlns:a16="http://schemas.microsoft.com/office/drawing/2014/main" id="{8EF4B733-2455-4E07-E9A6-F8070F730F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9841" y="60441"/>
            <a:ext cx="949719" cy="949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6192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4993373F-FD32-41E6-B592-79A8F6A3468A}"/>
              </a:ext>
            </a:extLst>
          </p:cNvPr>
          <p:cNvSpPr/>
          <p:nvPr/>
        </p:nvSpPr>
        <p:spPr>
          <a:xfrm>
            <a:off x="622173" y="2292258"/>
            <a:ext cx="5004054" cy="1606594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CRBSI – </a:t>
            </a:r>
            <a:r>
              <a:rPr lang="it-IT" sz="2400" b="1" dirty="0">
                <a:solidFill>
                  <a:prstClr val="black"/>
                </a:solidFill>
              </a:rPr>
              <a:t>catetere-correlata</a:t>
            </a:r>
            <a:endParaRPr lang="it-IT" sz="2400" dirty="0">
              <a:solidFill>
                <a:prstClr val="black"/>
              </a:solidFill>
            </a:endParaRPr>
          </a:p>
          <a:p>
            <a:pPr marL="800100" lvl="1" indent="-3429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it-IT" sz="2000" dirty="0">
                <a:solidFill>
                  <a:prstClr val="black"/>
                </a:solidFill>
              </a:rPr>
              <a:t>Definizione clinica</a:t>
            </a:r>
          </a:p>
          <a:p>
            <a:pPr marL="800100" lvl="1" indent="-3429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it-IT" sz="2000" dirty="0">
                <a:solidFill>
                  <a:prstClr val="black"/>
                </a:solidFill>
              </a:rPr>
              <a:t>Richiede specifici test di laboratorio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01C1C9D3-766B-4493-92DC-957EAD6BC319}"/>
              </a:ext>
            </a:extLst>
          </p:cNvPr>
          <p:cNvSpPr/>
          <p:nvPr/>
        </p:nvSpPr>
        <p:spPr>
          <a:xfrm>
            <a:off x="6565773" y="2292258"/>
            <a:ext cx="5004054" cy="1606594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CLABSI – </a:t>
            </a:r>
            <a:r>
              <a:rPr lang="it-I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associata</a:t>
            </a: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</a:t>
            </a:r>
            <a:r>
              <a:rPr lang="it-I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catetere</a:t>
            </a:r>
          </a:p>
          <a:p>
            <a:pPr marL="800100" lvl="1" indent="-3429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Definizione</a:t>
            </a:r>
            <a:r>
              <a:rPr lang="en-GB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per la </a:t>
            </a: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sorveglianza</a:t>
            </a:r>
          </a:p>
          <a:p>
            <a:pPr marL="800100" lvl="1" indent="-3429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Sensibile</a:t>
            </a:r>
            <a:r>
              <a:rPr lang="en-GB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 </a:t>
            </a: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poco</a:t>
            </a:r>
            <a:r>
              <a:rPr lang="en-GB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specifica</a:t>
            </a:r>
          </a:p>
        </p:txBody>
      </p: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1C937130-A33B-4F25-BD11-B8259E7B64B8}"/>
              </a:ext>
            </a:extLst>
          </p:cNvPr>
          <p:cNvCxnSpPr>
            <a:cxnSpLocks/>
          </p:cNvCxnSpPr>
          <p:nvPr/>
        </p:nvCxnSpPr>
        <p:spPr>
          <a:xfrm>
            <a:off x="6096000" y="2194560"/>
            <a:ext cx="0" cy="434164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2050" name="Picture 2" descr="Risultati immagini per statistico">
            <a:extLst>
              <a:ext uri="{FF2B5EF4-FFF2-40B4-BE49-F238E27FC236}">
                <a16:creationId xmlns:a16="http://schemas.microsoft.com/office/drawing/2014/main" id="{7594AA48-4F9E-4198-AFB3-7B288D6654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5836" y="4019828"/>
            <a:ext cx="3234307" cy="123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isultati immagini per clinico">
            <a:extLst>
              <a:ext uri="{FF2B5EF4-FFF2-40B4-BE49-F238E27FC236}">
                <a16:creationId xmlns:a16="http://schemas.microsoft.com/office/drawing/2014/main" id="{48A34BC6-D7BD-4DEB-B01F-58D4A9DEF0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7875" y="4039893"/>
            <a:ext cx="1732569" cy="1316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3A5ECD2-E6BB-4365-998A-673AC9EAC7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17" y="4055420"/>
            <a:ext cx="2063888" cy="13793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10" name="Connettore a gomito 9">
            <a:extLst>
              <a:ext uri="{FF2B5EF4-FFF2-40B4-BE49-F238E27FC236}">
                <a16:creationId xmlns:a16="http://schemas.microsoft.com/office/drawing/2014/main" id="{2A2E1D40-6BFC-47C8-A015-CE5F2EA20091}"/>
              </a:ext>
            </a:extLst>
          </p:cNvPr>
          <p:cNvCxnSpPr>
            <a:cxnSpLocks/>
            <a:endCxn id="5" idx="0"/>
          </p:cNvCxnSpPr>
          <p:nvPr/>
        </p:nvCxnSpPr>
        <p:spPr>
          <a:xfrm rot="10800000" flipV="1">
            <a:off x="3124200" y="1005602"/>
            <a:ext cx="1584322" cy="1286655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a gomito 15">
            <a:extLst>
              <a:ext uri="{FF2B5EF4-FFF2-40B4-BE49-F238E27FC236}">
                <a16:creationId xmlns:a16="http://schemas.microsoft.com/office/drawing/2014/main" id="{E051942B-C770-4324-9D3C-0D6E25521CE7}"/>
              </a:ext>
            </a:extLst>
          </p:cNvPr>
          <p:cNvCxnSpPr>
            <a:cxnSpLocks/>
            <a:endCxn id="3" idx="0"/>
          </p:cNvCxnSpPr>
          <p:nvPr/>
        </p:nvCxnSpPr>
        <p:spPr>
          <a:xfrm>
            <a:off x="7154515" y="1005603"/>
            <a:ext cx="1913285" cy="1286655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ttangolo 27">
            <a:extLst>
              <a:ext uri="{FF2B5EF4-FFF2-40B4-BE49-F238E27FC236}">
                <a16:creationId xmlns:a16="http://schemas.microsoft.com/office/drawing/2014/main" id="{C90F7FDD-14C3-4D8F-A5BD-E79B40FFAFA8}"/>
              </a:ext>
            </a:extLst>
          </p:cNvPr>
          <p:cNvSpPr/>
          <p:nvPr/>
        </p:nvSpPr>
        <p:spPr>
          <a:xfrm>
            <a:off x="4550676" y="828571"/>
            <a:ext cx="2834859" cy="1342711"/>
          </a:xfrm>
          <a:prstGeom prst="rect">
            <a:avLst/>
          </a:prstGeom>
          <a:solidFill>
            <a:schemeClr val="bg1"/>
          </a:solidFill>
          <a:ln w="28575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sz="2000" b="1" dirty="0">
                <a:solidFill>
                  <a:prstClr val="black"/>
                </a:solidFill>
              </a:rPr>
              <a:t>BSI</a:t>
            </a:r>
          </a:p>
          <a:p>
            <a:pPr algn="ctr"/>
            <a:r>
              <a:rPr lang="it-IT" sz="2000" b="1" dirty="0">
                <a:solidFill>
                  <a:prstClr val="black"/>
                </a:solidFill>
              </a:rPr>
              <a:t>+</a:t>
            </a:r>
          </a:p>
          <a:p>
            <a:pPr algn="ctr"/>
            <a:r>
              <a:rPr lang="it-IT" sz="2000" b="1" dirty="0">
                <a:solidFill>
                  <a:prstClr val="black"/>
                </a:solidFill>
              </a:rPr>
              <a:t>Catetere intravascolare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571A60D4-B597-9B48-B93F-9876E6E73D8B}"/>
              </a:ext>
            </a:extLst>
          </p:cNvPr>
          <p:cNvSpPr txBox="1"/>
          <p:nvPr/>
        </p:nvSpPr>
        <p:spPr>
          <a:xfrm>
            <a:off x="6376716" y="5349356"/>
            <a:ext cx="544536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/>
              <a:t>BSI + CVC in sede da più di 48 ore </a:t>
            </a:r>
          </a:p>
          <a:p>
            <a:pPr algn="ctr"/>
            <a:r>
              <a:rPr lang="it-IT" b="1" dirty="0"/>
              <a:t>(probabile o possibile). </a:t>
            </a:r>
          </a:p>
          <a:p>
            <a:pPr algn="ctr"/>
            <a:r>
              <a:rPr lang="it-IT" sz="1600" u="sng" dirty="0"/>
              <a:t>Richiede la registrazione del numero di giorni-catetere.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1B88F619-93BC-8F4D-B712-F5C7D1ACCF60}"/>
              </a:ext>
            </a:extLst>
          </p:cNvPr>
          <p:cNvSpPr txBox="1"/>
          <p:nvPr/>
        </p:nvSpPr>
        <p:spPr>
          <a:xfrm>
            <a:off x="399561" y="5689961"/>
            <a:ext cx="544731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/>
              <a:t>Identità microbiologica con isolamento dello stesso microrganismo dalla punta del CVC e dall’emocoltura.</a:t>
            </a:r>
          </a:p>
          <a:p>
            <a:pPr algn="ctr"/>
            <a:r>
              <a:rPr lang="it-IT" sz="1600" u="sng" dirty="0"/>
              <a:t>Denominatore 1.000 ricoveri o 1.000 giorni di degenza.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193267DC-391E-064F-BE4F-3EF42489C5FB}"/>
              </a:ext>
            </a:extLst>
          </p:cNvPr>
          <p:cNvSpPr/>
          <p:nvPr/>
        </p:nvSpPr>
        <p:spPr>
          <a:xfrm>
            <a:off x="3261330" y="4375185"/>
            <a:ext cx="2437506" cy="646331"/>
          </a:xfrm>
          <a:prstGeom prst="rect">
            <a:avLst/>
          </a:prstGeom>
          <a:solidFill>
            <a:schemeClr val="bg1"/>
          </a:solidFill>
          <a:ln w="28575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Stesso microrganismo </a:t>
            </a:r>
          </a:p>
          <a:p>
            <a:pPr algn="ctr"/>
            <a:r>
              <a:rPr lang="it-IT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 stesso </a:t>
            </a:r>
            <a:r>
              <a:rPr lang="it-IT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antibiotipo</a:t>
            </a:r>
            <a:endParaRPr lang="it-IT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F72216BB-BF0C-21B7-B049-567123F8BF10}"/>
              </a:ext>
            </a:extLst>
          </p:cNvPr>
          <p:cNvSpPr txBox="1"/>
          <p:nvPr/>
        </p:nvSpPr>
        <p:spPr>
          <a:xfrm>
            <a:off x="399561" y="47558"/>
            <a:ext cx="49032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/>
              <a:t>Complicanze infettive sistemiche</a:t>
            </a:r>
          </a:p>
        </p:txBody>
      </p:sp>
      <p:pic>
        <p:nvPicPr>
          <p:cNvPr id="7" name="Picture 2" descr="Università degli Studi di Torino | Turin">
            <a:extLst>
              <a:ext uri="{FF2B5EF4-FFF2-40B4-BE49-F238E27FC236}">
                <a16:creationId xmlns:a16="http://schemas.microsoft.com/office/drawing/2014/main" id="{358DBABB-3BCB-BABC-C0C8-D7310E4190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9841" y="60441"/>
            <a:ext cx="949719" cy="949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2310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FAC686FC-7A4C-4ECD-8752-BE6C9B995ECD}"/>
              </a:ext>
            </a:extLst>
          </p:cNvPr>
          <p:cNvSpPr/>
          <p:nvPr/>
        </p:nvSpPr>
        <p:spPr>
          <a:xfrm>
            <a:off x="399561" y="698723"/>
            <a:ext cx="76659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/>
              <a:t>CLABSI – sono davvero un problema?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ED548000-8A2D-4008-A469-67BE95B6475A}"/>
              </a:ext>
            </a:extLst>
          </p:cNvPr>
          <p:cNvSpPr/>
          <p:nvPr/>
        </p:nvSpPr>
        <p:spPr>
          <a:xfrm>
            <a:off x="399561" y="1549155"/>
            <a:ext cx="11557117" cy="30162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1900" dirty="0">
                <a:effectLst/>
              </a:rPr>
              <a:t>Associazione statisticamente significativa con </a:t>
            </a:r>
            <a:r>
              <a:rPr lang="it-IT" sz="1900" b="1" dirty="0">
                <a:solidFill>
                  <a:srgbClr val="C00000"/>
                </a:solidFill>
              </a:rPr>
              <a:t>ICU-LOS </a:t>
            </a:r>
            <a:r>
              <a:rPr lang="it-IT" sz="1900" b="1" dirty="0">
                <a:solidFill>
                  <a:srgbClr val="C00000"/>
                </a:solidFill>
                <a:effectLst/>
              </a:rPr>
              <a:t>(media, 24 vs. 5 giorni; </a:t>
            </a:r>
            <a:r>
              <a:rPr lang="it-IT" sz="1900" dirty="0" err="1">
                <a:effectLst/>
              </a:rPr>
              <a:t>P</a:t>
            </a:r>
            <a:r>
              <a:rPr lang="it-IT" sz="1900" dirty="0">
                <a:effectLst/>
              </a:rPr>
              <a:t>&lt;0.001);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1900" b="1" dirty="0">
                <a:solidFill>
                  <a:srgbClr val="C00000"/>
                </a:solidFill>
              </a:rPr>
              <a:t>LOS ospedaliera </a:t>
            </a:r>
            <a:r>
              <a:rPr lang="it-IT" sz="1900" b="1" dirty="0">
                <a:solidFill>
                  <a:srgbClr val="C00000"/>
                </a:solidFill>
                <a:effectLst/>
              </a:rPr>
              <a:t>(media, 45 vs. 11 giorni;</a:t>
            </a:r>
            <a:r>
              <a:rPr lang="it-IT" sz="1900" dirty="0">
                <a:effectLst/>
              </a:rPr>
              <a:t> </a:t>
            </a:r>
            <a:r>
              <a:rPr lang="it-IT" sz="1900" dirty="0" err="1">
                <a:effectLst/>
              </a:rPr>
              <a:t>P</a:t>
            </a:r>
            <a:r>
              <a:rPr lang="it-IT" sz="1900" dirty="0">
                <a:effectLst/>
              </a:rPr>
              <a:t>&lt;0.001);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1900" b="1" dirty="0">
                <a:solidFill>
                  <a:srgbClr val="C00000"/>
                </a:solidFill>
              </a:rPr>
              <a:t>M</a:t>
            </a:r>
            <a:r>
              <a:rPr lang="it-IT" sz="1900" b="1" dirty="0">
                <a:solidFill>
                  <a:srgbClr val="C00000"/>
                </a:solidFill>
                <a:effectLst/>
              </a:rPr>
              <a:t>ortalità (51% vs. 28%,</a:t>
            </a:r>
            <a:r>
              <a:rPr lang="it-IT" sz="1900" dirty="0">
                <a:effectLst/>
              </a:rPr>
              <a:t> </a:t>
            </a:r>
            <a:r>
              <a:rPr lang="it-IT" sz="1900" dirty="0" err="1">
                <a:effectLst/>
              </a:rPr>
              <a:t>P</a:t>
            </a:r>
            <a:r>
              <a:rPr lang="it-IT" sz="1900" dirty="0">
                <a:effectLst/>
              </a:rPr>
              <a:t> = 0.001);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1900" dirty="0">
                <a:effectLst/>
              </a:rPr>
              <a:t>Costi ospedalieri totali ($83,544 vs. $23,803, </a:t>
            </a:r>
            <a:r>
              <a:rPr lang="it-IT" sz="1900" dirty="0" err="1">
                <a:effectLst/>
              </a:rPr>
              <a:t>P</a:t>
            </a:r>
            <a:r>
              <a:rPr lang="it-IT" sz="1900" dirty="0">
                <a:effectLst/>
              </a:rPr>
              <a:t>&lt;0.001).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1900" dirty="0"/>
              <a:t>Dopo aggiustamento per altri fattori, </a:t>
            </a:r>
            <a:r>
              <a:rPr lang="it-IT" sz="1900" b="1" dirty="0">
                <a:solidFill>
                  <a:srgbClr val="C00000"/>
                </a:solidFill>
              </a:rPr>
              <a:t>costi attribuibili per CLABSI: </a:t>
            </a:r>
            <a:r>
              <a:rPr lang="it-IT" sz="1900" b="1" dirty="0">
                <a:solidFill>
                  <a:srgbClr val="C00000"/>
                </a:solidFill>
                <a:effectLst/>
              </a:rPr>
              <a:t>$11,971 </a:t>
            </a:r>
            <a:r>
              <a:rPr lang="it-IT" sz="1900" dirty="0">
                <a:effectLst/>
              </a:rPr>
              <a:t>(95% CI, $6,732 to $18,352), </a:t>
            </a:r>
            <a:r>
              <a:rPr lang="it-IT" sz="1900" b="1" dirty="0">
                <a:solidFill>
                  <a:srgbClr val="C00000"/>
                </a:solidFill>
                <a:effectLst/>
              </a:rPr>
              <a:t>durata aggiuntiva di degenza in ICU: 2.41 giorni</a:t>
            </a:r>
            <a:r>
              <a:rPr lang="it-IT" sz="1900" dirty="0">
                <a:effectLst/>
              </a:rPr>
              <a:t> (95% CI, 0.08 to 3.09), e </a:t>
            </a:r>
            <a:r>
              <a:rPr lang="it-IT" sz="1900" b="1" dirty="0">
                <a:solidFill>
                  <a:srgbClr val="C00000"/>
                </a:solidFill>
                <a:effectLst/>
              </a:rPr>
              <a:t>in ospedale di 7.54 giorni </a:t>
            </a:r>
            <a:r>
              <a:rPr lang="it-IT" sz="1900" dirty="0">
                <a:effectLst/>
              </a:rPr>
              <a:t>(95% CI, 3.99 to 11.09).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1900" dirty="0">
                <a:effectLst/>
              </a:rPr>
              <a:t>Dibattito aperto su </a:t>
            </a:r>
            <a:r>
              <a:rPr lang="it-IT" sz="1900" dirty="0"/>
              <a:t>costi direttamente correlati; eccesso di mortalità: dati variabili.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1900" dirty="0"/>
              <a:t>L’u</a:t>
            </a:r>
            <a:r>
              <a:rPr lang="it-IT" sz="1900" dirty="0">
                <a:effectLst/>
              </a:rPr>
              <a:t>ltima metanalisi su 18 studi ha definito un </a:t>
            </a:r>
            <a:r>
              <a:rPr lang="it-IT" sz="1900" b="1" dirty="0">
                <a:solidFill>
                  <a:srgbClr val="C00000"/>
                </a:solidFill>
                <a:effectLst/>
              </a:rPr>
              <a:t>rischio di mortalità per CLA</a:t>
            </a:r>
            <a:r>
              <a:rPr lang="it-IT" sz="1900" b="1" dirty="0">
                <a:solidFill>
                  <a:srgbClr val="C00000"/>
                </a:solidFill>
              </a:rPr>
              <a:t>BSI: OR </a:t>
            </a:r>
            <a:r>
              <a:rPr lang="it-IT" sz="1900" b="1" dirty="0">
                <a:solidFill>
                  <a:srgbClr val="C00000"/>
                </a:solidFill>
                <a:effectLst/>
              </a:rPr>
              <a:t>2.75</a:t>
            </a:r>
            <a:r>
              <a:rPr lang="it-IT" sz="1900" dirty="0">
                <a:effectLst/>
              </a:rPr>
              <a:t>; 95% CI, 1.86 to 4.07 </a:t>
            </a:r>
            <a:r>
              <a:rPr lang="fr-FR" sz="1900" dirty="0">
                <a:effectLst/>
              </a:rPr>
              <a:t>in </a:t>
            </a:r>
            <a:r>
              <a:rPr lang="fr-FR" sz="1900" dirty="0" err="1">
                <a:effectLst/>
              </a:rPr>
              <a:t>linea</a:t>
            </a:r>
            <a:r>
              <a:rPr lang="fr-FR" sz="1900" dirty="0">
                <a:effectLst/>
              </a:rPr>
              <a:t> con i </a:t>
            </a:r>
            <a:r>
              <a:rPr lang="fr-FR" sz="1900" dirty="0" err="1">
                <a:effectLst/>
              </a:rPr>
              <a:t>precendi</a:t>
            </a:r>
            <a:r>
              <a:rPr lang="fr-FR" sz="1900" dirty="0">
                <a:effectLst/>
              </a:rPr>
              <a:t> </a:t>
            </a:r>
            <a:r>
              <a:rPr lang="fr-FR" sz="1900" dirty="0" err="1">
                <a:effectLst/>
              </a:rPr>
              <a:t>studi</a:t>
            </a:r>
            <a:r>
              <a:rPr lang="fr-FR" sz="1900" dirty="0">
                <a:effectLst/>
              </a:rPr>
              <a:t> e </a:t>
            </a:r>
            <a:r>
              <a:rPr lang="fr-FR" sz="1900" dirty="0" err="1">
                <a:effectLst/>
              </a:rPr>
              <a:t>metanalisi</a:t>
            </a:r>
            <a:r>
              <a:rPr lang="fr-FR" sz="1900" dirty="0">
                <a:effectLst/>
              </a:rPr>
              <a:t>.</a:t>
            </a:r>
            <a:endParaRPr lang="it-IT" sz="1900" dirty="0">
              <a:effectLst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D252D135-CA35-AD5A-EEA3-1121BFD1719E}"/>
              </a:ext>
            </a:extLst>
          </p:cNvPr>
          <p:cNvSpPr txBox="1"/>
          <p:nvPr/>
        </p:nvSpPr>
        <p:spPr>
          <a:xfrm>
            <a:off x="7664620" y="6435813"/>
            <a:ext cx="43749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i="1" dirty="0">
                <a:solidFill>
                  <a:srgbClr val="5A5A5A"/>
                </a:solidFill>
                <a:effectLst/>
                <a:latin typeface="Helvetica" pitchFamily="2" charset="0"/>
              </a:rPr>
              <a:t>O’Grady NP, </a:t>
            </a:r>
            <a:r>
              <a:rPr lang="it-IT" sz="1600" i="1" dirty="0" err="1">
                <a:solidFill>
                  <a:srgbClr val="5A5A5A"/>
                </a:solidFill>
                <a:effectLst/>
                <a:latin typeface="Helvetica" pitchFamily="2" charset="0"/>
              </a:rPr>
              <a:t>N</a:t>
            </a:r>
            <a:r>
              <a:rPr lang="it-IT" sz="1600" i="1" dirty="0">
                <a:solidFill>
                  <a:srgbClr val="5A5A5A"/>
                </a:solidFill>
                <a:effectLst/>
                <a:latin typeface="Helvetica" pitchFamily="2" charset="0"/>
              </a:rPr>
              <a:t> </a:t>
            </a:r>
            <a:r>
              <a:rPr lang="it-IT" sz="1600" i="1" dirty="0" err="1">
                <a:solidFill>
                  <a:srgbClr val="5A5A5A"/>
                </a:solidFill>
                <a:effectLst/>
                <a:latin typeface="Helvetica" pitchFamily="2" charset="0"/>
              </a:rPr>
              <a:t>Engl</a:t>
            </a:r>
            <a:r>
              <a:rPr lang="it-IT" sz="1600" i="1" dirty="0">
                <a:solidFill>
                  <a:srgbClr val="5A5A5A"/>
                </a:solidFill>
                <a:effectLst/>
                <a:latin typeface="Helvetica" pitchFamily="2" charset="0"/>
              </a:rPr>
              <a:t> </a:t>
            </a:r>
            <a:r>
              <a:rPr lang="it-IT" sz="1600" i="1" dirty="0" err="1">
                <a:solidFill>
                  <a:srgbClr val="5A5A5A"/>
                </a:solidFill>
                <a:effectLst/>
                <a:latin typeface="Helvetica" pitchFamily="2" charset="0"/>
              </a:rPr>
              <a:t>J</a:t>
            </a:r>
            <a:r>
              <a:rPr lang="it-IT" sz="1600" i="1" dirty="0">
                <a:solidFill>
                  <a:srgbClr val="5A5A5A"/>
                </a:solidFill>
                <a:effectLst/>
                <a:latin typeface="Helvetica" pitchFamily="2" charset="0"/>
              </a:rPr>
              <a:t> </a:t>
            </a:r>
            <a:r>
              <a:rPr lang="it-IT" sz="1600" i="1" dirty="0" err="1">
                <a:solidFill>
                  <a:srgbClr val="5A5A5A"/>
                </a:solidFill>
                <a:effectLst/>
                <a:latin typeface="Helvetica" pitchFamily="2" charset="0"/>
              </a:rPr>
              <a:t>Med</a:t>
            </a:r>
            <a:r>
              <a:rPr lang="it-IT" sz="1600" i="1" dirty="0">
                <a:solidFill>
                  <a:srgbClr val="5A5A5A"/>
                </a:solidFill>
                <a:effectLst/>
                <a:latin typeface="Helvetica" pitchFamily="2" charset="0"/>
              </a:rPr>
              <a:t> 2023;389:1121-31.</a:t>
            </a:r>
          </a:p>
        </p:txBody>
      </p:sp>
      <p:pic>
        <p:nvPicPr>
          <p:cNvPr id="2" name="Picture 2" descr="Università degli Studi di Torino | Turin">
            <a:extLst>
              <a:ext uri="{FF2B5EF4-FFF2-40B4-BE49-F238E27FC236}">
                <a16:creationId xmlns:a16="http://schemas.microsoft.com/office/drawing/2014/main" id="{70A0B957-5A96-4AAB-2262-CBB9BAA732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9841" y="60441"/>
            <a:ext cx="949719" cy="949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2A1E3BDA-FFC1-4124-5550-54AC6A0C85E4}"/>
              </a:ext>
            </a:extLst>
          </p:cNvPr>
          <p:cNvSpPr/>
          <p:nvPr/>
        </p:nvSpPr>
        <p:spPr>
          <a:xfrm>
            <a:off x="399560" y="4783800"/>
            <a:ext cx="11557117" cy="132343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accent4">
                    <a:lumMod val="75000"/>
                  </a:schemeClr>
                </a:solidFill>
                <a:effectLst/>
              </a:rPr>
              <a:t>Gestionale</a:t>
            </a:r>
            <a:r>
              <a:rPr lang="it-IT" sz="2000" dirty="0">
                <a:solidFill>
                  <a:schemeClr val="accent4">
                    <a:lumMod val="75000"/>
                  </a:schemeClr>
                </a:solidFill>
                <a:effectLst/>
              </a:rPr>
              <a:t>:</a:t>
            </a:r>
            <a:r>
              <a:rPr lang="it-IT" sz="2000" dirty="0">
                <a:effectLst/>
              </a:rPr>
              <a:t> chi se occupa? In quale contesto? Con quali tempi?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accent4">
                    <a:lumMod val="75000"/>
                  </a:schemeClr>
                </a:solidFill>
              </a:rPr>
              <a:t>Diagnostico</a:t>
            </a:r>
            <a:r>
              <a:rPr lang="it-IT" sz="2000" dirty="0">
                <a:solidFill>
                  <a:schemeClr val="accent4">
                    <a:lumMod val="75000"/>
                  </a:schemeClr>
                </a:solidFill>
              </a:rPr>
              <a:t>:</a:t>
            </a:r>
            <a:r>
              <a:rPr lang="it-IT" sz="2000" dirty="0"/>
              <a:t> come standardizzare la diagnosi? Quanto la diagnosi dipende dall’attenzione?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accent4">
                    <a:lumMod val="75000"/>
                  </a:schemeClr>
                </a:solidFill>
                <a:effectLst/>
              </a:rPr>
              <a:t>Terapeutico</a:t>
            </a:r>
            <a:r>
              <a:rPr lang="it-IT" sz="2000" dirty="0">
                <a:solidFill>
                  <a:schemeClr val="accent4">
                    <a:lumMod val="75000"/>
                  </a:schemeClr>
                </a:solidFill>
                <a:effectLst/>
              </a:rPr>
              <a:t>:</a:t>
            </a:r>
            <a:r>
              <a:rPr lang="it-IT" sz="2000" dirty="0">
                <a:effectLst/>
              </a:rPr>
              <a:t> paziente critico, contesto ICU; paziente </a:t>
            </a:r>
            <a:r>
              <a:rPr lang="it-IT" sz="2000" dirty="0"/>
              <a:t>non critico: quale contesto?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accent4">
                    <a:lumMod val="75000"/>
                  </a:schemeClr>
                </a:solidFill>
              </a:rPr>
              <a:t>Conseguenze per il percorso terapeutico</a:t>
            </a:r>
            <a:r>
              <a:rPr lang="it-IT" sz="2000" dirty="0"/>
              <a:t>: gestione dell’accesso – sostituzione?</a:t>
            </a:r>
          </a:p>
        </p:txBody>
      </p:sp>
    </p:spTree>
    <p:extLst>
      <p:ext uri="{BB962C8B-B14F-4D97-AF65-F5344CB8AC3E}">
        <p14:creationId xmlns:p14="http://schemas.microsoft.com/office/powerpoint/2010/main" val="200968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84106" y="681037"/>
            <a:ext cx="5021182" cy="48704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b="1" dirty="0" err="1">
                <a:cs typeface="Arial" panose="020B0604020202020204" pitchFamily="34" charset="0"/>
              </a:rPr>
              <a:t>Mortalità</a:t>
            </a:r>
            <a:r>
              <a:rPr lang="fr-FR" b="1" dirty="0">
                <a:cs typeface="Arial" panose="020B0604020202020204" pitchFamily="34" charset="0"/>
              </a:rPr>
              <a:t> per CLABSI</a:t>
            </a:r>
          </a:p>
          <a:p>
            <a:pPr marL="0" indent="0">
              <a:buNone/>
            </a:pP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106" y="1232787"/>
            <a:ext cx="6283507" cy="4060620"/>
          </a:xfrm>
          <a:prstGeom prst="rect">
            <a:avLst/>
          </a:prstGeom>
          <a:ln w="12700">
            <a:solidFill>
              <a:srgbClr val="C00000"/>
            </a:solidFill>
          </a:ln>
        </p:spPr>
      </p:pic>
      <p:sp>
        <p:nvSpPr>
          <p:cNvPr id="15" name="ZoneTexte 14"/>
          <p:cNvSpPr txBox="1"/>
          <p:nvPr/>
        </p:nvSpPr>
        <p:spPr>
          <a:xfrm>
            <a:off x="2244602" y="6491608"/>
            <a:ext cx="97129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i="1" dirty="0"/>
              <a:t>Ziegler M et al. </a:t>
            </a:r>
            <a:r>
              <a:rPr lang="it-IT" sz="1600" i="1" dirty="0" err="1">
                <a:effectLst/>
              </a:rPr>
              <a:t>Infection</a:t>
            </a:r>
            <a:r>
              <a:rPr lang="it-IT" sz="1600" i="1" dirty="0"/>
              <a:t> </a:t>
            </a:r>
            <a:r>
              <a:rPr lang="it-IT" sz="1600" i="1" dirty="0">
                <a:effectLst/>
              </a:rPr>
              <a:t>2015; 43: 29-36. </a:t>
            </a:r>
            <a:r>
              <a:rPr lang="fr-FR" sz="1600" i="1" dirty="0"/>
              <a:t>Schreiber PW et al. ICHE. 2018. </a:t>
            </a:r>
            <a:r>
              <a:rPr lang="fr-FR" sz="1600" i="1" dirty="0" err="1"/>
              <a:t>doi</a:t>
            </a:r>
            <a:r>
              <a:rPr lang="fr-FR" sz="1600" i="1" dirty="0"/>
              <a:t>: 10.1017/ice.2018.183.</a:t>
            </a:r>
            <a:endParaRPr lang="it-IT" sz="1600" i="1" dirty="0">
              <a:effectLst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439677" y="5414270"/>
            <a:ext cx="6432509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cs typeface="Arial" panose="020B0604020202020204" pitchFamily="34" charset="0"/>
              </a:rPr>
              <a:t>Meta-</a:t>
            </a:r>
            <a:r>
              <a:rPr lang="en-US" sz="1600" dirty="0" err="1">
                <a:cs typeface="Arial" panose="020B0604020202020204" pitchFamily="34" charset="0"/>
              </a:rPr>
              <a:t>analisi</a:t>
            </a:r>
            <a:r>
              <a:rPr lang="en-US" sz="1600" dirty="0">
                <a:cs typeface="Arial" panose="020B0604020202020204" pitchFamily="34" charset="0"/>
              </a:rPr>
              <a:t> di </a:t>
            </a:r>
            <a:r>
              <a:rPr lang="en-US" sz="1600" dirty="0" err="1">
                <a:cs typeface="Arial" panose="020B0604020202020204" pitchFamily="34" charset="0"/>
              </a:rPr>
              <a:t>studi</a:t>
            </a:r>
            <a:r>
              <a:rPr lang="en-US" sz="1600" dirty="0">
                <a:cs typeface="Arial" panose="020B0604020202020204" pitchFamily="34" charset="0"/>
              </a:rPr>
              <a:t> </a:t>
            </a:r>
            <a:r>
              <a:rPr lang="en-US" sz="1600" dirty="0" err="1">
                <a:cs typeface="Arial" panose="020B0604020202020204" pitchFamily="34" charset="0"/>
              </a:rPr>
              <a:t>caso</a:t>
            </a:r>
            <a:r>
              <a:rPr lang="en-US" sz="1600" dirty="0">
                <a:cs typeface="Arial" panose="020B0604020202020204" pitchFamily="34" charset="0"/>
              </a:rPr>
              <a:t> </a:t>
            </a:r>
            <a:r>
              <a:rPr lang="en-US" sz="1600" dirty="0" err="1">
                <a:cs typeface="Arial" panose="020B0604020202020204" pitchFamily="34" charset="0"/>
              </a:rPr>
              <a:t>controllo</a:t>
            </a:r>
            <a:r>
              <a:rPr lang="en-US" sz="1600" dirty="0">
                <a:cs typeface="Arial" panose="020B0604020202020204" pitchFamily="34" charset="0"/>
              </a:rPr>
              <a:t> e di </a:t>
            </a:r>
            <a:r>
              <a:rPr lang="en-US" sz="1600" dirty="0" err="1">
                <a:cs typeface="Arial" panose="020B0604020202020204" pitchFamily="34" charset="0"/>
              </a:rPr>
              <a:t>coorte</a:t>
            </a:r>
            <a:r>
              <a:rPr lang="en-US" sz="1600" dirty="0">
                <a:cs typeface="Arial" panose="020B0604020202020204" pitchFamily="34" charset="0"/>
              </a:rPr>
              <a:t>;</a:t>
            </a:r>
          </a:p>
          <a:p>
            <a:r>
              <a:rPr lang="en-US" sz="1600" dirty="0">
                <a:cs typeface="Arial" panose="020B0604020202020204" pitchFamily="34" charset="0"/>
              </a:rPr>
              <a:t>Caveat: </a:t>
            </a:r>
            <a:r>
              <a:rPr lang="en-US" sz="1600" i="1" dirty="0">
                <a:cs typeface="Arial" panose="020B0604020202020204" pitchFamily="34" charset="0"/>
              </a:rPr>
              <a:t>S aureus </a:t>
            </a:r>
            <a:r>
              <a:rPr lang="en-US" sz="1600" dirty="0">
                <a:cs typeface="Arial" panose="020B0604020202020204" pitchFamily="34" charset="0"/>
              </a:rPr>
              <a:t>&gt;&gt; </a:t>
            </a:r>
            <a:r>
              <a:rPr lang="en-US" sz="1600" dirty="0" err="1">
                <a:cs typeface="Arial" panose="020B0604020202020204" pitchFamily="34" charset="0"/>
              </a:rPr>
              <a:t>CoNS</a:t>
            </a:r>
            <a:endParaRPr lang="fr-FR" sz="1600" dirty="0">
              <a:cs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07932" y="4303703"/>
            <a:ext cx="6096001" cy="733594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10">
            <a:extLst>
              <a:ext uri="{FF2B5EF4-FFF2-40B4-BE49-F238E27FC236}">
                <a16:creationId xmlns:a16="http://schemas.microsoft.com/office/drawing/2014/main" id="{C0AEA2B4-4CAE-55B6-D10E-7645BA9B31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8276" y="1249735"/>
            <a:ext cx="4629618" cy="4043672"/>
          </a:xfrm>
          <a:prstGeom prst="rect">
            <a:avLst/>
          </a:prstGeom>
          <a:ln w="19050">
            <a:solidFill>
              <a:srgbClr val="C00000"/>
            </a:solidFill>
          </a:ln>
        </p:spPr>
      </p:pic>
      <p:sp>
        <p:nvSpPr>
          <p:cNvPr id="9" name="ZoneTexte 11">
            <a:extLst>
              <a:ext uri="{FF2B5EF4-FFF2-40B4-BE49-F238E27FC236}">
                <a16:creationId xmlns:a16="http://schemas.microsoft.com/office/drawing/2014/main" id="{12EBDFFA-E674-0421-A5E4-7CF687CEE54A}"/>
              </a:ext>
            </a:extLst>
          </p:cNvPr>
          <p:cNvSpPr txBox="1"/>
          <p:nvPr/>
        </p:nvSpPr>
        <p:spPr>
          <a:xfrm>
            <a:off x="7062556" y="5379101"/>
            <a:ext cx="4894982" cy="135421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rgbClr val="C00000"/>
                </a:solidFill>
                <a:cs typeface="Arial" panose="020B0604020202020204" pitchFamily="34" charset="0"/>
              </a:rPr>
              <a:t>Riduzione</a:t>
            </a:r>
            <a:r>
              <a:rPr lang="en-US" sz="1600" b="1" dirty="0">
                <a:solidFill>
                  <a:srgbClr val="C00000"/>
                </a:solidFill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rgbClr val="C00000"/>
                </a:solidFill>
                <a:cs typeface="Arial" panose="020B0604020202020204" pitchFamily="34" charset="0"/>
              </a:rPr>
              <a:t>significativa</a:t>
            </a:r>
            <a:r>
              <a:rPr lang="en-US" sz="1600" b="1" dirty="0">
                <a:solidFill>
                  <a:srgbClr val="C00000"/>
                </a:solidFill>
                <a:cs typeface="Arial" panose="020B0604020202020204" pitchFamily="34" charset="0"/>
              </a:rPr>
              <a:t> di HAI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cs typeface="Arial" panose="020B0604020202020204" pitchFamily="34" charset="0"/>
              </a:rPr>
              <a:t>(35%–55%)</a:t>
            </a:r>
            <a:r>
              <a:rPr lang="en-US" sz="1600" b="1" dirty="0">
                <a:solidFill>
                  <a:srgbClr val="C00000"/>
                </a:solidFill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chemeClr val="accent4">
                    <a:lumMod val="75000"/>
                  </a:schemeClr>
                </a:solidFill>
                <a:cs typeface="Arial" panose="020B0604020202020204" pitchFamily="34" charset="0"/>
              </a:rPr>
              <a:t>associato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cs typeface="Arial" panose="020B0604020202020204" pitchFamily="34" charset="0"/>
              </a:rPr>
              <a:t> ad </a:t>
            </a:r>
            <a:r>
              <a:rPr lang="en-US" sz="1600" b="1" dirty="0" err="1">
                <a:solidFill>
                  <a:schemeClr val="accent4">
                    <a:lumMod val="75000"/>
                  </a:schemeClr>
                </a:solidFill>
                <a:cs typeface="Arial" panose="020B0604020202020204" pitchFamily="34" charset="0"/>
              </a:rPr>
              <a:t>interventi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chemeClr val="accent4">
                    <a:lumMod val="75000"/>
                  </a:schemeClr>
                </a:solidFill>
                <a:cs typeface="Arial" panose="020B0604020202020204" pitchFamily="34" charset="0"/>
              </a:rPr>
              <a:t>multimodali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rgbClr val="C00000"/>
                </a:solidFill>
                <a:cs typeface="Arial" panose="020B0604020202020204" pitchFamily="34" charset="0"/>
              </a:rPr>
              <a:t>indipendentemente</a:t>
            </a:r>
            <a:r>
              <a:rPr lang="en-US" sz="1600" b="1" dirty="0">
                <a:solidFill>
                  <a:srgbClr val="C00000"/>
                </a:solidFill>
                <a:cs typeface="Arial" panose="020B0604020202020204" pitchFamily="34" charset="0"/>
              </a:rPr>
              <a:t> dal </a:t>
            </a:r>
            <a:r>
              <a:rPr lang="en-US" sz="1600" b="1" dirty="0" err="1">
                <a:solidFill>
                  <a:srgbClr val="C00000"/>
                </a:solidFill>
                <a:cs typeface="Arial" panose="020B0604020202020204" pitchFamily="34" charset="0"/>
              </a:rPr>
              <a:t>livello</a:t>
            </a:r>
            <a:r>
              <a:rPr lang="en-US" sz="1600" b="1" dirty="0">
                <a:solidFill>
                  <a:srgbClr val="C00000"/>
                </a:solidFill>
                <a:cs typeface="Arial" panose="020B0604020202020204" pitchFamily="34" charset="0"/>
              </a:rPr>
              <a:t> di </a:t>
            </a:r>
            <a:r>
              <a:rPr lang="en-US" sz="1600" b="1" dirty="0" err="1">
                <a:solidFill>
                  <a:srgbClr val="C00000"/>
                </a:solidFill>
                <a:cs typeface="Arial" panose="020B0604020202020204" pitchFamily="34" charset="0"/>
              </a:rPr>
              <a:t>complessità</a:t>
            </a:r>
            <a:r>
              <a:rPr lang="en-US" sz="1600" b="1" dirty="0">
                <a:solidFill>
                  <a:srgbClr val="C00000"/>
                </a:solidFill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rgbClr val="C00000"/>
                </a:solidFill>
                <a:cs typeface="Arial" panose="020B0604020202020204" pitchFamily="34" charset="0"/>
              </a:rPr>
              <a:t>assistenziale</a:t>
            </a:r>
            <a:r>
              <a:rPr lang="en-US" sz="1600" b="1" dirty="0">
                <a:solidFill>
                  <a:srgbClr val="C00000"/>
                </a:solidFill>
                <a:cs typeface="Arial" panose="020B0604020202020204" pitchFamily="34" charset="0"/>
              </a:rPr>
              <a:t> del </a:t>
            </a:r>
            <a:r>
              <a:rPr lang="en-US" sz="1600" b="1" dirty="0" err="1">
                <a:solidFill>
                  <a:srgbClr val="C00000"/>
                </a:solidFill>
                <a:cs typeface="Arial" panose="020B0604020202020204" pitchFamily="34" charset="0"/>
              </a:rPr>
              <a:t>Paese</a:t>
            </a:r>
            <a:endParaRPr lang="fr-FR" sz="1600" b="1" dirty="0">
              <a:solidFill>
                <a:srgbClr val="C00000"/>
              </a:solidFill>
              <a:cs typeface="Arial" panose="020B0604020202020204" pitchFamily="34" charset="0"/>
            </a:endParaRPr>
          </a:p>
          <a:p>
            <a:endParaRPr lang="fr-FR" dirty="0">
              <a:cs typeface="Arial" panose="020B0604020202020204" pitchFamily="34" charset="0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19C3143C-B8D2-A270-75EE-7A69FB64BD5C}"/>
              </a:ext>
            </a:extLst>
          </p:cNvPr>
          <p:cNvSpPr txBox="1"/>
          <p:nvPr/>
        </p:nvSpPr>
        <p:spPr>
          <a:xfrm>
            <a:off x="7062556" y="681037"/>
            <a:ext cx="4181466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err="1">
                <a:cs typeface="Arial" panose="020B0604020202020204" pitchFamily="34" charset="0"/>
              </a:rPr>
              <a:t>Proporzione</a:t>
            </a:r>
            <a:r>
              <a:rPr lang="fr-FR" sz="2000" b="1" dirty="0">
                <a:cs typeface="Arial" panose="020B0604020202020204" pitchFamily="34" charset="0"/>
              </a:rPr>
              <a:t> di CLABSI </a:t>
            </a:r>
            <a:r>
              <a:rPr lang="fr-FR" sz="2000" b="1" dirty="0" err="1">
                <a:solidFill>
                  <a:srgbClr val="C00000"/>
                </a:solidFill>
                <a:cs typeface="Arial" panose="020B0604020202020204" pitchFamily="34" charset="0"/>
              </a:rPr>
              <a:t>prevenibili</a:t>
            </a:r>
            <a:endParaRPr lang="fr-FR" sz="2000" b="1" dirty="0">
              <a:solidFill>
                <a:srgbClr val="C00000"/>
              </a:solidFill>
              <a:cs typeface="Arial" panose="020B0604020202020204" pitchFamily="34" charset="0"/>
            </a:endParaRPr>
          </a:p>
          <a:p>
            <a:endParaRPr lang="it-IT" dirty="0"/>
          </a:p>
        </p:txBody>
      </p:sp>
      <p:pic>
        <p:nvPicPr>
          <p:cNvPr id="2" name="Picture 2" descr="Università degli Studi di Torino | Turin">
            <a:extLst>
              <a:ext uri="{FF2B5EF4-FFF2-40B4-BE49-F238E27FC236}">
                <a16:creationId xmlns:a16="http://schemas.microsoft.com/office/drawing/2014/main" id="{B72F8F4D-A5F5-59F9-5017-F6D2BB4142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9841" y="60441"/>
            <a:ext cx="949719" cy="949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6821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2640" y="719007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 err="1">
                <a:cs typeface="Arial" panose="020B0604020202020204" pitchFamily="34" charset="0"/>
              </a:rPr>
              <a:t>Batteriemie</a:t>
            </a:r>
            <a:r>
              <a:rPr lang="fr-FR" sz="2400" b="1" dirty="0">
                <a:cs typeface="Arial" panose="020B0604020202020204" pitchFamily="34" charset="0"/>
              </a:rPr>
              <a:t> </a:t>
            </a:r>
            <a:r>
              <a:rPr lang="fr-FR" sz="2400" b="1" dirty="0" err="1">
                <a:cs typeface="Arial" panose="020B0604020202020204" pitchFamily="34" charset="0"/>
              </a:rPr>
              <a:t>acquisite</a:t>
            </a:r>
            <a:r>
              <a:rPr lang="fr-FR" sz="2400" b="1" dirty="0">
                <a:cs typeface="Arial" panose="020B0604020202020204" pitchFamily="34" charset="0"/>
              </a:rPr>
              <a:t> in ICU: lo studio Eurobact-2</a:t>
            </a:r>
          </a:p>
          <a:p>
            <a:pPr marL="0" indent="0">
              <a:buNone/>
            </a:pP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1681799" y="6499714"/>
            <a:ext cx="103016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i="1" dirty="0" err="1"/>
              <a:t>Tabah</a:t>
            </a:r>
            <a:r>
              <a:rPr lang="fr-FR" sz="1400" i="1" dirty="0"/>
              <a:t> A, </a:t>
            </a:r>
            <a:r>
              <a:rPr lang="fr-FR" sz="1400" i="1" dirty="0" err="1"/>
              <a:t>Buetti</a:t>
            </a:r>
            <a:r>
              <a:rPr lang="fr-FR" sz="1400" i="1" dirty="0"/>
              <a:t> N et al. the Eurobact2 </a:t>
            </a:r>
            <a:r>
              <a:rPr lang="fr-FR" sz="1400" i="1" dirty="0" err="1"/>
              <a:t>study</a:t>
            </a:r>
            <a:r>
              <a:rPr lang="fr-FR" sz="1400" i="1" dirty="0"/>
              <a:t>. Intensive Care Med. 2023 Feb;49(2):178-190. 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9914" y="1809913"/>
            <a:ext cx="4233317" cy="3846570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16" name="Rectangle 15"/>
          <p:cNvSpPr/>
          <p:nvPr/>
        </p:nvSpPr>
        <p:spPr>
          <a:xfrm>
            <a:off x="7882603" y="2968043"/>
            <a:ext cx="4012602" cy="48409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Flèche : droite 3">
            <a:extLst>
              <a:ext uri="{FF2B5EF4-FFF2-40B4-BE49-F238E27FC236}">
                <a16:creationId xmlns:a16="http://schemas.microsoft.com/office/drawing/2014/main" id="{F3214FAD-FB6A-18A7-6CFB-EADC4FCB661F}"/>
              </a:ext>
            </a:extLst>
          </p:cNvPr>
          <p:cNvSpPr/>
          <p:nvPr/>
        </p:nvSpPr>
        <p:spPr>
          <a:xfrm>
            <a:off x="7411175" y="3040803"/>
            <a:ext cx="636848" cy="388606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4767C9F-4A54-4595-29E2-C76E3419B2FB}"/>
              </a:ext>
            </a:extLst>
          </p:cNvPr>
          <p:cNvSpPr/>
          <p:nvPr/>
        </p:nvSpPr>
        <p:spPr>
          <a:xfrm>
            <a:off x="7882603" y="3494196"/>
            <a:ext cx="4012602" cy="34654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167E1CA5-EBC1-DE53-88CC-9894084F8B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757" y="1991735"/>
            <a:ext cx="7147418" cy="3078610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56327482-B5EA-B800-4C63-026006C455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4161" y="40559"/>
            <a:ext cx="3977839" cy="1154391"/>
          </a:xfrm>
          <a:prstGeom prst="rect">
            <a:avLst/>
          </a:prstGeom>
        </p:spPr>
      </p:pic>
      <p:sp>
        <p:nvSpPr>
          <p:cNvPr id="2" name="ZoneTexte 11">
            <a:extLst>
              <a:ext uri="{FF2B5EF4-FFF2-40B4-BE49-F238E27FC236}">
                <a16:creationId xmlns:a16="http://schemas.microsoft.com/office/drawing/2014/main" id="{1FB9BD7B-350D-0DD9-8192-061A5CF5C7FA}"/>
              </a:ext>
            </a:extLst>
          </p:cNvPr>
          <p:cNvSpPr txBox="1"/>
          <p:nvPr/>
        </p:nvSpPr>
        <p:spPr>
          <a:xfrm>
            <a:off x="1389975" y="5359578"/>
            <a:ext cx="4894982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cs typeface="Arial" panose="020B0604020202020204" pitchFamily="34" charset="0"/>
              </a:rPr>
              <a:t>2600 pazienti, 333 ICU, 52 Paesi</a:t>
            </a:r>
          </a:p>
          <a:p>
            <a:pPr algn="ctr"/>
            <a:r>
              <a:rPr lang="it-IT" dirty="0">
                <a:solidFill>
                  <a:srgbClr val="C00000"/>
                </a:solidFill>
                <a:cs typeface="Arial" panose="020B0604020202020204" pitchFamily="34" charset="0"/>
              </a:rPr>
              <a:t>78% acquisite in ICU</a:t>
            </a:r>
          </a:p>
          <a:p>
            <a:pPr algn="ctr"/>
            <a:r>
              <a:rPr lang="it-IT" b="1" dirty="0">
                <a:solidFill>
                  <a:srgbClr val="C00000"/>
                </a:solidFill>
                <a:cs typeface="Arial" panose="020B0604020202020204" pitchFamily="34" charset="0"/>
              </a:rPr>
              <a:t>Origine della BSI: CR-BSI 26.4%</a:t>
            </a:r>
          </a:p>
          <a:p>
            <a:pPr algn="ctr"/>
            <a:r>
              <a:rPr lang="it-IT" dirty="0">
                <a:cs typeface="Arial" panose="020B0604020202020204" pitchFamily="34" charset="0"/>
              </a:rPr>
              <a:t>(vs 16% primitive)</a:t>
            </a:r>
          </a:p>
          <a:p>
            <a:endParaRPr lang="fr-FR" dirty="0">
              <a:cs typeface="Arial" panose="020B0604020202020204" pitchFamily="34" charset="0"/>
            </a:endParaRPr>
          </a:p>
        </p:txBody>
      </p:sp>
      <p:pic>
        <p:nvPicPr>
          <p:cNvPr id="5" name="Picture 2" descr="Università degli Studi di Torino | Turin">
            <a:extLst>
              <a:ext uri="{FF2B5EF4-FFF2-40B4-BE49-F238E27FC236}">
                <a16:creationId xmlns:a16="http://schemas.microsoft.com/office/drawing/2014/main" id="{F417884A-F1E8-E902-7D16-4184A15961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09" y="5748793"/>
            <a:ext cx="949719" cy="949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5024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2640" y="719007"/>
            <a:ext cx="10515600" cy="4351338"/>
          </a:xfrm>
        </p:spPr>
        <p:txBody>
          <a:bodyPr>
            <a:normAutofit/>
          </a:bodyPr>
          <a:lstStyle/>
          <a:p>
            <a:r>
              <a:rPr lang="it-IT" sz="2400" b="1" dirty="0">
                <a:effectLst/>
              </a:rPr>
              <a:t>Caratteristiche dei patogeni -  EUROBACT-2 </a:t>
            </a:r>
          </a:p>
          <a:p>
            <a:pPr marL="0" indent="0">
              <a:buNone/>
            </a:pPr>
            <a:endParaRPr lang="fr-F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1681799" y="6499714"/>
            <a:ext cx="103016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i="1" dirty="0" err="1"/>
              <a:t>Tabah</a:t>
            </a:r>
            <a:r>
              <a:rPr lang="fr-FR" sz="1400" i="1" dirty="0"/>
              <a:t> A. Intensive Care Med. 2023 Feb;49(2):178-190. </a:t>
            </a:r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56327482-B5EA-B800-4C63-026006C455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5077" y="127311"/>
            <a:ext cx="3423137" cy="993413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4F73AB99-1321-C029-C295-223AB0FC2D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3760" y="1192267"/>
            <a:ext cx="8327102" cy="5235904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192A0205-63C4-F15D-8D92-83B1E0D640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1799" y="2338114"/>
            <a:ext cx="8420331" cy="3357925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2" name="Picture 2" descr="Università degli Studi di Torino | Turin">
            <a:extLst>
              <a:ext uri="{FF2B5EF4-FFF2-40B4-BE49-F238E27FC236}">
                <a16:creationId xmlns:a16="http://schemas.microsoft.com/office/drawing/2014/main" id="{865CC4FE-9725-DEAA-6B6F-1858B315B5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09" y="5748793"/>
            <a:ext cx="949719" cy="949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BFB1D065-65D0-B577-B1BD-07F53A7095BA}"/>
              </a:ext>
            </a:extLst>
          </p:cNvPr>
          <p:cNvSpPr/>
          <p:nvPr/>
        </p:nvSpPr>
        <p:spPr>
          <a:xfrm>
            <a:off x="1061028" y="1688974"/>
            <a:ext cx="8612566" cy="280503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Freccia su 4">
            <a:extLst>
              <a:ext uri="{FF2B5EF4-FFF2-40B4-BE49-F238E27FC236}">
                <a16:creationId xmlns:a16="http://schemas.microsoft.com/office/drawing/2014/main" id="{630CC604-6802-FA80-6AB4-4C80B1667C28}"/>
              </a:ext>
            </a:extLst>
          </p:cNvPr>
          <p:cNvSpPr/>
          <p:nvPr/>
        </p:nvSpPr>
        <p:spPr>
          <a:xfrm>
            <a:off x="9917723" y="1688974"/>
            <a:ext cx="339969" cy="280503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F2A904AA-0196-DF2C-66B9-EDFFE01CF556}"/>
              </a:ext>
            </a:extLst>
          </p:cNvPr>
          <p:cNvSpPr/>
          <p:nvPr/>
        </p:nvSpPr>
        <p:spPr>
          <a:xfrm>
            <a:off x="1585681" y="2530906"/>
            <a:ext cx="8612566" cy="280503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5088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2640" y="719007"/>
            <a:ext cx="10515600" cy="4351338"/>
          </a:xfrm>
        </p:spPr>
        <p:txBody>
          <a:bodyPr>
            <a:normAutofit/>
          </a:bodyPr>
          <a:lstStyle/>
          <a:p>
            <a:r>
              <a:rPr lang="it-IT" sz="2400" b="1" dirty="0">
                <a:effectLst/>
              </a:rPr>
              <a:t>Caratteristiche dei patogeni -  EUROBACT-2 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1681799" y="6499714"/>
            <a:ext cx="103016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i="1" dirty="0" err="1"/>
              <a:t>Tabah</a:t>
            </a:r>
            <a:r>
              <a:rPr lang="fr-FR" sz="1400" i="1" dirty="0"/>
              <a:t> A, </a:t>
            </a:r>
            <a:r>
              <a:rPr lang="fr-FR" sz="1400" i="1" dirty="0" err="1"/>
              <a:t>Buetti</a:t>
            </a:r>
            <a:r>
              <a:rPr lang="fr-FR" sz="1400" i="1" dirty="0"/>
              <a:t> N et al. the Eurobact2 </a:t>
            </a:r>
            <a:r>
              <a:rPr lang="fr-FR" sz="1400" i="1" dirty="0" err="1"/>
              <a:t>study</a:t>
            </a:r>
            <a:r>
              <a:rPr lang="fr-FR" sz="1400" i="1" dirty="0"/>
              <a:t>. Intensive Care Med. 2023 Feb;49(2):178-190. </a:t>
            </a:r>
          </a:p>
        </p:txBody>
      </p:sp>
      <p:sp>
        <p:nvSpPr>
          <p:cNvPr id="4" name="Flèche : droite 3">
            <a:extLst>
              <a:ext uri="{FF2B5EF4-FFF2-40B4-BE49-F238E27FC236}">
                <a16:creationId xmlns:a16="http://schemas.microsoft.com/office/drawing/2014/main" id="{F3214FAD-FB6A-18A7-6CFB-EADC4FCB661F}"/>
              </a:ext>
            </a:extLst>
          </p:cNvPr>
          <p:cNvSpPr/>
          <p:nvPr/>
        </p:nvSpPr>
        <p:spPr>
          <a:xfrm>
            <a:off x="5730440" y="5487971"/>
            <a:ext cx="877639" cy="388606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63B5085-DF83-0139-732E-A4EB258275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3101" y="4582014"/>
            <a:ext cx="5181600" cy="1917700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56327482-B5EA-B800-4C63-026006C455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6396" y="127311"/>
            <a:ext cx="3351818" cy="972716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1B9D94A5-3C50-21BC-EB32-E534E6C1B642}"/>
              </a:ext>
            </a:extLst>
          </p:cNvPr>
          <p:cNvSpPr txBox="1"/>
          <p:nvPr/>
        </p:nvSpPr>
        <p:spPr>
          <a:xfrm>
            <a:off x="472640" y="1294366"/>
            <a:ext cx="1139271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>
                <a:effectLst/>
              </a:rPr>
              <a:t>88.8% delle BSI sono </a:t>
            </a:r>
            <a:r>
              <a:rPr lang="it-IT" dirty="0" err="1">
                <a:effectLst/>
              </a:rPr>
              <a:t>monomicrobiche</a:t>
            </a:r>
            <a:r>
              <a:rPr lang="it-IT" dirty="0">
                <a:effectLst/>
              </a:rPr>
              <a:t>; 10% causate da 2 batteri; 1.2% da più di 2.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rgbClr val="C00000"/>
                </a:solidFill>
              </a:rPr>
              <a:t>Patogeni più comuni: </a:t>
            </a:r>
            <a:r>
              <a:rPr lang="it-IT" b="1" dirty="0">
                <a:solidFill>
                  <a:srgbClr val="C00000"/>
                </a:solidFill>
                <a:effectLst/>
              </a:rPr>
              <a:t>Gram-negativi </a:t>
            </a:r>
            <a:r>
              <a:rPr lang="it-IT" dirty="0">
                <a:effectLst/>
              </a:rPr>
              <a:t>(1726/2927; </a:t>
            </a:r>
            <a:r>
              <a:rPr lang="it-IT" b="1" dirty="0">
                <a:solidFill>
                  <a:srgbClr val="C00000"/>
                </a:solidFill>
                <a:effectLst/>
              </a:rPr>
              <a:t>59%</a:t>
            </a:r>
            <a:r>
              <a:rPr lang="it-IT" dirty="0">
                <a:effectLst/>
              </a:rPr>
              <a:t>);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/>
              <a:t>Predominanza: </a:t>
            </a:r>
            <a:r>
              <a:rPr lang="it-IT" dirty="0">
                <a:solidFill>
                  <a:srgbClr val="C00000"/>
                </a:solidFill>
                <a:effectLst/>
              </a:rPr>
              <a:t>Klebsiella spp. (27.9%), </a:t>
            </a:r>
            <a:r>
              <a:rPr lang="it-IT" dirty="0" err="1">
                <a:solidFill>
                  <a:srgbClr val="C00000"/>
                </a:solidFill>
                <a:effectLst/>
              </a:rPr>
              <a:t>Acinetobacter</a:t>
            </a:r>
            <a:r>
              <a:rPr lang="it-IT" dirty="0">
                <a:solidFill>
                  <a:srgbClr val="C00000"/>
                </a:solidFill>
                <a:effectLst/>
              </a:rPr>
              <a:t> spp. (20.3%), Escherichia coli (15.8%) </a:t>
            </a:r>
            <a:r>
              <a:rPr lang="it-IT" dirty="0">
                <a:solidFill>
                  <a:srgbClr val="C00000"/>
                </a:solidFill>
              </a:rPr>
              <a:t>e</a:t>
            </a:r>
            <a:r>
              <a:rPr lang="it-IT" dirty="0">
                <a:solidFill>
                  <a:srgbClr val="C00000"/>
                </a:solidFill>
                <a:effectLst/>
              </a:rPr>
              <a:t> Pseudomonas spp. (14.3%)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rgbClr val="C00000"/>
                </a:solidFill>
                <a:effectLst/>
              </a:rPr>
              <a:t>Resistenza ai </a:t>
            </a:r>
            <a:r>
              <a:rPr lang="it-IT" b="1" dirty="0" err="1">
                <a:solidFill>
                  <a:srgbClr val="C00000"/>
                </a:solidFill>
                <a:effectLst/>
              </a:rPr>
              <a:t>carbapenemi</a:t>
            </a:r>
            <a:r>
              <a:rPr lang="it-IT" dirty="0">
                <a:effectLst/>
              </a:rPr>
              <a:t>: 37.8% Klebsiella spp., 84.6% </a:t>
            </a:r>
            <a:r>
              <a:rPr lang="it-IT" dirty="0" err="1">
                <a:effectLst/>
              </a:rPr>
              <a:t>Acinetobacter</a:t>
            </a:r>
            <a:r>
              <a:rPr lang="it-IT" dirty="0"/>
              <a:t> </a:t>
            </a:r>
            <a:r>
              <a:rPr lang="it-IT" dirty="0">
                <a:effectLst/>
              </a:rPr>
              <a:t>spp., 7.4% Escherichia coli and 33.2% Pseudomonas spp. DTR: 23.5% e PDR in 1.5%.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>
                <a:effectLst/>
              </a:rPr>
              <a:t>Patogeni Gram-positivi: 31.1%, soprattutto </a:t>
            </a:r>
            <a:r>
              <a:rPr lang="it-IT" dirty="0" err="1">
                <a:effectLst/>
              </a:rPr>
              <a:t>Enterococcus</a:t>
            </a:r>
            <a:r>
              <a:rPr lang="it-IT" dirty="0">
                <a:effectLst/>
              </a:rPr>
              <a:t> spp. (34.5%) </a:t>
            </a:r>
            <a:r>
              <a:rPr lang="it-IT" dirty="0"/>
              <a:t>e Stafilococchi </a:t>
            </a:r>
            <a:r>
              <a:rPr lang="it-IT" dirty="0" err="1"/>
              <a:t>coagulasi</a:t>
            </a:r>
            <a:r>
              <a:rPr lang="it-IT" dirty="0"/>
              <a:t>-negativi</a:t>
            </a:r>
            <a:r>
              <a:rPr lang="it-IT" dirty="0">
                <a:effectLst/>
              </a:rPr>
              <a:t> (30%).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b="1" dirty="0" err="1">
                <a:solidFill>
                  <a:srgbClr val="C00000"/>
                </a:solidFill>
                <a:effectLst/>
              </a:rPr>
              <a:t>S.aureus</a:t>
            </a:r>
            <a:r>
              <a:rPr lang="it-IT" dirty="0">
                <a:effectLst/>
              </a:rPr>
              <a:t>: 27.6%, di cui 37.1% </a:t>
            </a:r>
            <a:r>
              <a:rPr lang="it-IT" dirty="0" err="1"/>
              <a:t>meticillino</a:t>
            </a:r>
            <a:r>
              <a:rPr lang="it-IT" dirty="0"/>
              <a:t>-resistenti</a:t>
            </a:r>
            <a:r>
              <a:rPr lang="it-IT" dirty="0">
                <a:effectLst/>
              </a:rPr>
              <a:t>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/>
              <a:t>Anaerobi: </a:t>
            </a:r>
            <a:r>
              <a:rPr lang="it-IT" dirty="0">
                <a:effectLst/>
              </a:rPr>
              <a:t>2.1%.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rgbClr val="C00000"/>
                </a:solidFill>
                <a:effectLst/>
              </a:rPr>
              <a:t>Funghi</a:t>
            </a:r>
            <a:r>
              <a:rPr lang="it-IT" dirty="0">
                <a:effectLst/>
              </a:rPr>
              <a:t>: 7.9%, di 39.6% Candida </a:t>
            </a:r>
            <a:r>
              <a:rPr lang="it-IT" dirty="0" err="1">
                <a:effectLst/>
              </a:rPr>
              <a:t>albicans</a:t>
            </a:r>
            <a:r>
              <a:rPr lang="it-IT" dirty="0">
                <a:effectLst/>
              </a:rPr>
              <a:t>, 57.8% non-</a:t>
            </a:r>
            <a:r>
              <a:rPr lang="it-IT" dirty="0" err="1">
                <a:effectLst/>
              </a:rPr>
              <a:t>albicans</a:t>
            </a:r>
            <a:r>
              <a:rPr lang="it-IT" dirty="0">
                <a:effectLst/>
              </a:rPr>
              <a:t> e 2.6% altri. </a:t>
            </a:r>
            <a:endParaRPr lang="it-IT" dirty="0">
              <a:effectLst/>
              <a:latin typeface="Times"/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79B61E2-8004-59C6-15FA-836F3AED1D9B}"/>
              </a:ext>
            </a:extLst>
          </p:cNvPr>
          <p:cNvSpPr/>
          <p:nvPr/>
        </p:nvSpPr>
        <p:spPr>
          <a:xfrm>
            <a:off x="6975638" y="5264684"/>
            <a:ext cx="4889716" cy="108670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2" descr="Università degli Studi di Torino | Turin">
            <a:extLst>
              <a:ext uri="{FF2B5EF4-FFF2-40B4-BE49-F238E27FC236}">
                <a16:creationId xmlns:a16="http://schemas.microsoft.com/office/drawing/2014/main" id="{30D40D02-A8C2-09C6-C8D8-CF6C67D7F8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09" y="5748793"/>
            <a:ext cx="949719" cy="949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1264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EE95B47D-5C86-40D1-9F3D-21D3AE3139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8222" y="1812255"/>
            <a:ext cx="8605917" cy="4587564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B08D8CD3-1A8C-4464-8FD9-A21BD3F29E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983" y="1723294"/>
            <a:ext cx="2005739" cy="28205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Rettangolo 12">
            <a:extLst>
              <a:ext uri="{FF2B5EF4-FFF2-40B4-BE49-F238E27FC236}">
                <a16:creationId xmlns:a16="http://schemas.microsoft.com/office/drawing/2014/main" id="{21C22AD7-BB9E-482C-86C6-43DD5E3C9572}"/>
              </a:ext>
            </a:extLst>
          </p:cNvPr>
          <p:cNvSpPr/>
          <p:nvPr/>
        </p:nvSpPr>
        <p:spPr>
          <a:xfrm>
            <a:off x="446201" y="663120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Microbiologia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dati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ECDC - Italia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5EEFACE5-9F3C-40C1-BB13-B9AA1813471D}"/>
              </a:ext>
            </a:extLst>
          </p:cNvPr>
          <p:cNvSpPr/>
          <p:nvPr/>
        </p:nvSpPr>
        <p:spPr>
          <a:xfrm>
            <a:off x="913584" y="4714692"/>
            <a:ext cx="14385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Dicembre 2017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735DC25B-6C4A-4DDC-B8DD-667EB904443F}"/>
              </a:ext>
            </a:extLst>
          </p:cNvPr>
          <p:cNvSpPr>
            <a:spLocks noChangeAspect="1"/>
          </p:cNvSpPr>
          <p:nvPr/>
        </p:nvSpPr>
        <p:spPr>
          <a:xfrm>
            <a:off x="7248135" y="2385537"/>
            <a:ext cx="476450" cy="3939172"/>
          </a:xfrm>
          <a:prstGeom prst="roundRect">
            <a:avLst>
              <a:gd name="adj" fmla="val 8975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8" name="Connettore 2 17">
            <a:extLst>
              <a:ext uri="{FF2B5EF4-FFF2-40B4-BE49-F238E27FC236}">
                <a16:creationId xmlns:a16="http://schemas.microsoft.com/office/drawing/2014/main" id="{4F58A243-8CED-4B0A-97C3-6F16D6CC7DA1}"/>
              </a:ext>
            </a:extLst>
          </p:cNvPr>
          <p:cNvCxnSpPr>
            <a:cxnSpLocks/>
          </p:cNvCxnSpPr>
          <p:nvPr/>
        </p:nvCxnSpPr>
        <p:spPr>
          <a:xfrm flipH="1">
            <a:off x="7718927" y="4106037"/>
            <a:ext cx="292666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>
            <a:extLst>
              <a:ext uri="{FF2B5EF4-FFF2-40B4-BE49-F238E27FC236}">
                <a16:creationId xmlns:a16="http://schemas.microsoft.com/office/drawing/2014/main" id="{D4A613DF-0C7D-4C0B-95B0-91457FBBB4AD}"/>
              </a:ext>
            </a:extLst>
          </p:cNvPr>
          <p:cNvCxnSpPr>
            <a:cxnSpLocks/>
          </p:cNvCxnSpPr>
          <p:nvPr/>
        </p:nvCxnSpPr>
        <p:spPr>
          <a:xfrm flipH="1">
            <a:off x="7718927" y="3523959"/>
            <a:ext cx="292666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19">
            <a:extLst>
              <a:ext uri="{FF2B5EF4-FFF2-40B4-BE49-F238E27FC236}">
                <a16:creationId xmlns:a16="http://schemas.microsoft.com/office/drawing/2014/main" id="{E2B155CD-81E5-4744-AA82-1BFE680D3A18}"/>
              </a:ext>
            </a:extLst>
          </p:cNvPr>
          <p:cNvCxnSpPr>
            <a:cxnSpLocks/>
          </p:cNvCxnSpPr>
          <p:nvPr/>
        </p:nvCxnSpPr>
        <p:spPr>
          <a:xfrm flipH="1">
            <a:off x="7727338" y="4433228"/>
            <a:ext cx="292666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>
            <a:extLst>
              <a:ext uri="{FF2B5EF4-FFF2-40B4-BE49-F238E27FC236}">
                <a16:creationId xmlns:a16="http://schemas.microsoft.com/office/drawing/2014/main" id="{7507D4CD-1CC7-4361-B917-85FF2E6A7DC1}"/>
              </a:ext>
            </a:extLst>
          </p:cNvPr>
          <p:cNvCxnSpPr>
            <a:cxnSpLocks/>
          </p:cNvCxnSpPr>
          <p:nvPr/>
        </p:nvCxnSpPr>
        <p:spPr>
          <a:xfrm flipH="1">
            <a:off x="7727338" y="5084297"/>
            <a:ext cx="292666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ttangolo 21">
            <a:extLst>
              <a:ext uri="{FF2B5EF4-FFF2-40B4-BE49-F238E27FC236}">
                <a16:creationId xmlns:a16="http://schemas.microsoft.com/office/drawing/2014/main" id="{F985C702-B269-4E29-9E04-9B38E997174B}"/>
              </a:ext>
            </a:extLst>
          </p:cNvPr>
          <p:cNvSpPr/>
          <p:nvPr/>
        </p:nvSpPr>
        <p:spPr>
          <a:xfrm>
            <a:off x="2953116" y="4851174"/>
            <a:ext cx="4459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4°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E2854179-55F2-4B71-9D97-E61D71E110BF}"/>
              </a:ext>
            </a:extLst>
          </p:cNvPr>
          <p:cNvSpPr/>
          <p:nvPr/>
        </p:nvSpPr>
        <p:spPr>
          <a:xfrm>
            <a:off x="2952228" y="3893458"/>
            <a:ext cx="4459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1°</a:t>
            </a:r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CF2A4157-C710-47A6-8051-55EB6D285ED8}"/>
              </a:ext>
            </a:extLst>
          </p:cNvPr>
          <p:cNvSpPr/>
          <p:nvPr/>
        </p:nvSpPr>
        <p:spPr>
          <a:xfrm>
            <a:off x="2959360" y="3302529"/>
            <a:ext cx="4459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2°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C8CE32EB-C222-4022-8961-4FBB6057FEF2}"/>
              </a:ext>
            </a:extLst>
          </p:cNvPr>
          <p:cNvSpPr/>
          <p:nvPr/>
        </p:nvSpPr>
        <p:spPr>
          <a:xfrm>
            <a:off x="2955548" y="4235910"/>
            <a:ext cx="4459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3°</a:t>
            </a:r>
          </a:p>
        </p:txBody>
      </p:sp>
      <p:pic>
        <p:nvPicPr>
          <p:cNvPr id="26" name="Immagine 25">
            <a:extLst>
              <a:ext uri="{FF2B5EF4-FFF2-40B4-BE49-F238E27FC236}">
                <a16:creationId xmlns:a16="http://schemas.microsoft.com/office/drawing/2014/main" id="{E0A16390-6A3B-4B27-87DD-9F16614369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2101" y="697883"/>
            <a:ext cx="695320" cy="462705"/>
          </a:xfrm>
          <a:prstGeom prst="rect">
            <a:avLst/>
          </a:prstGeom>
        </p:spPr>
      </p:pic>
      <p:pic>
        <p:nvPicPr>
          <p:cNvPr id="27" name="Picture 2" descr="https://cdn.pixabay.com/photo/2013/07/13/10/06/italy-156536_960_720.png">
            <a:extLst>
              <a:ext uri="{FF2B5EF4-FFF2-40B4-BE49-F238E27FC236}">
                <a16:creationId xmlns:a16="http://schemas.microsoft.com/office/drawing/2014/main" id="{AF0B3530-9344-4667-B1F8-37E91C11C2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9912" y="846432"/>
            <a:ext cx="829798" cy="969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2124C752-80FC-4748-70EB-D29A71FBE934}"/>
              </a:ext>
            </a:extLst>
          </p:cNvPr>
          <p:cNvSpPr txBox="1"/>
          <p:nvPr/>
        </p:nvSpPr>
        <p:spPr>
          <a:xfrm>
            <a:off x="3164799" y="6513477"/>
            <a:ext cx="89127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i="1" dirty="0">
                <a:hlinkClick r:id="rId6"/>
              </a:rPr>
              <a:t>https://www.ecdc.europa.eu/sites/default/files/documents/AER_for_2017-HAI.pdf</a:t>
            </a:r>
            <a:r>
              <a:rPr lang="it-IT" sz="1600" i="1" dirty="0"/>
              <a:t> - published2019</a:t>
            </a:r>
          </a:p>
        </p:txBody>
      </p:sp>
      <p:pic>
        <p:nvPicPr>
          <p:cNvPr id="4" name="Picture 2" descr="Università degli Studi di Torino | Turin">
            <a:extLst>
              <a:ext uri="{FF2B5EF4-FFF2-40B4-BE49-F238E27FC236}">
                <a16:creationId xmlns:a16="http://schemas.microsoft.com/office/drawing/2014/main" id="{1D3DC1CA-785B-1C4D-4951-1573D2373B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9841" y="60441"/>
            <a:ext cx="949719" cy="949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27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ounded Rectangle 7">
            <a:extLst>
              <a:ext uri="{FF2B5EF4-FFF2-40B4-BE49-F238E27FC236}">
                <a16:creationId xmlns:a16="http://schemas.microsoft.com/office/drawing/2014/main" id="{EC656316-B78D-4EC1-9C72-547CA566FED0}"/>
              </a:ext>
            </a:extLst>
          </p:cNvPr>
          <p:cNvSpPr>
            <a:spLocks noChangeAspect="1"/>
          </p:cNvSpPr>
          <p:nvPr/>
        </p:nvSpPr>
        <p:spPr>
          <a:xfrm rot="18924894" flipH="1">
            <a:off x="8403166" y="6359630"/>
            <a:ext cx="160324" cy="393162"/>
          </a:xfrm>
          <a:custGeom>
            <a:avLst/>
            <a:gdLst/>
            <a:ahLst/>
            <a:cxnLst/>
            <a:rect l="l" t="t" r="r" b="b"/>
            <a:pathLst>
              <a:path w="1081111" h="4228323">
                <a:moveTo>
                  <a:pt x="335224" y="1867922"/>
                </a:moveTo>
                <a:cubicBezTo>
                  <a:pt x="355105" y="1839562"/>
                  <a:pt x="441066" y="1818228"/>
                  <a:pt x="544096" y="1818228"/>
                </a:cubicBezTo>
                <a:cubicBezTo>
                  <a:pt x="661845" y="1818228"/>
                  <a:pt x="757300" y="1846093"/>
                  <a:pt x="757300" y="1880465"/>
                </a:cubicBezTo>
                <a:lnTo>
                  <a:pt x="754850" y="1887560"/>
                </a:lnTo>
                <a:lnTo>
                  <a:pt x="757869" y="1887560"/>
                </a:lnTo>
                <a:lnTo>
                  <a:pt x="757869" y="2839818"/>
                </a:lnTo>
                <a:cubicBezTo>
                  <a:pt x="757869" y="2972331"/>
                  <a:pt x="662287" y="3079754"/>
                  <a:pt x="544381" y="3079754"/>
                </a:cubicBezTo>
                <a:cubicBezTo>
                  <a:pt x="426475" y="3079754"/>
                  <a:pt x="330892" y="2972330"/>
                  <a:pt x="330892" y="2839818"/>
                </a:cubicBezTo>
                <a:cubicBezTo>
                  <a:pt x="330892" y="2522399"/>
                  <a:pt x="330893" y="2204979"/>
                  <a:pt x="330893" y="1887560"/>
                </a:cubicBezTo>
                <a:lnTo>
                  <a:pt x="333343" y="1887560"/>
                </a:lnTo>
                <a:cubicBezTo>
                  <a:pt x="331423" y="1885549"/>
                  <a:pt x="330893" y="1883025"/>
                  <a:pt x="330893" y="1880465"/>
                </a:cubicBezTo>
                <a:cubicBezTo>
                  <a:pt x="330893" y="1876168"/>
                  <a:pt x="332384" y="1871973"/>
                  <a:pt x="335224" y="1867922"/>
                </a:cubicBezTo>
                <a:close/>
                <a:moveTo>
                  <a:pt x="40017" y="122059"/>
                </a:moveTo>
                <a:cubicBezTo>
                  <a:pt x="33211" y="132011"/>
                  <a:pt x="29637" y="142314"/>
                  <a:pt x="29637" y="152868"/>
                </a:cubicBezTo>
                <a:cubicBezTo>
                  <a:pt x="29637" y="201406"/>
                  <a:pt x="105246" y="244661"/>
                  <a:pt x="223474" y="271871"/>
                </a:cubicBezTo>
                <a:lnTo>
                  <a:pt x="259635" y="468058"/>
                </a:lnTo>
                <a:cubicBezTo>
                  <a:pt x="103865" y="495856"/>
                  <a:pt x="0" y="547115"/>
                  <a:pt x="0" y="605632"/>
                </a:cubicBezTo>
                <a:cubicBezTo>
                  <a:pt x="0" y="658669"/>
                  <a:pt x="85325" y="705745"/>
                  <a:pt x="217400" y="734580"/>
                </a:cubicBezTo>
                <a:lnTo>
                  <a:pt x="217063" y="737117"/>
                </a:lnTo>
                <a:lnTo>
                  <a:pt x="217063" y="2943282"/>
                </a:lnTo>
                <a:cubicBezTo>
                  <a:pt x="217063" y="3039089"/>
                  <a:pt x="294931" y="3121078"/>
                  <a:pt x="405721" y="3153265"/>
                </a:cubicBezTo>
                <a:cubicBezTo>
                  <a:pt x="400324" y="3160310"/>
                  <a:pt x="397646" y="3168520"/>
                  <a:pt x="397646" y="3177204"/>
                </a:cubicBezTo>
                <a:lnTo>
                  <a:pt x="397646" y="3194256"/>
                </a:lnTo>
                <a:cubicBezTo>
                  <a:pt x="397646" y="3224314"/>
                  <a:pt x="429716" y="3248680"/>
                  <a:pt x="469276" y="3248680"/>
                </a:cubicBezTo>
                <a:lnTo>
                  <a:pt x="496274" y="3248680"/>
                </a:lnTo>
                <a:cubicBezTo>
                  <a:pt x="503831" y="3569617"/>
                  <a:pt x="518631" y="3867052"/>
                  <a:pt x="514761" y="4228323"/>
                </a:cubicBezTo>
                <a:lnTo>
                  <a:pt x="577573" y="4091802"/>
                </a:lnTo>
                <a:cubicBezTo>
                  <a:pt x="580481" y="3794896"/>
                  <a:pt x="583388" y="3537508"/>
                  <a:pt x="586278" y="3248680"/>
                </a:cubicBezTo>
                <a:lnTo>
                  <a:pt x="611834" y="3248680"/>
                </a:lnTo>
                <a:cubicBezTo>
                  <a:pt x="651395" y="3248680"/>
                  <a:pt x="683465" y="3224314"/>
                  <a:pt x="683465" y="3194256"/>
                </a:cubicBezTo>
                <a:lnTo>
                  <a:pt x="683465" y="3177205"/>
                </a:lnTo>
                <a:cubicBezTo>
                  <a:pt x="683465" y="3168518"/>
                  <a:pt x="680787" y="3160307"/>
                  <a:pt x="675388" y="3153262"/>
                </a:cubicBezTo>
                <a:cubicBezTo>
                  <a:pt x="786180" y="3121079"/>
                  <a:pt x="864048" y="3039089"/>
                  <a:pt x="864048" y="2943282"/>
                </a:cubicBezTo>
                <a:lnTo>
                  <a:pt x="864048" y="737117"/>
                </a:lnTo>
                <a:cubicBezTo>
                  <a:pt x="864048" y="736269"/>
                  <a:pt x="864042" y="735422"/>
                  <a:pt x="863712" y="734579"/>
                </a:cubicBezTo>
                <a:cubicBezTo>
                  <a:pt x="995786" y="705744"/>
                  <a:pt x="1081111" y="658669"/>
                  <a:pt x="1081111" y="605632"/>
                </a:cubicBezTo>
                <a:cubicBezTo>
                  <a:pt x="1081111" y="547115"/>
                  <a:pt x="977246" y="495856"/>
                  <a:pt x="821477" y="468058"/>
                </a:cubicBezTo>
                <a:lnTo>
                  <a:pt x="857637" y="271871"/>
                </a:lnTo>
                <a:cubicBezTo>
                  <a:pt x="975865" y="244661"/>
                  <a:pt x="1051474" y="201406"/>
                  <a:pt x="1051474" y="152868"/>
                </a:cubicBezTo>
                <a:cubicBezTo>
                  <a:pt x="1051474" y="68441"/>
                  <a:pt x="822728" y="0"/>
                  <a:pt x="540555" y="0"/>
                </a:cubicBezTo>
                <a:cubicBezTo>
                  <a:pt x="293654" y="0"/>
                  <a:pt x="87658" y="52400"/>
                  <a:pt x="40017" y="12205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0" name="Rounded Rectangle 31">
            <a:extLst>
              <a:ext uri="{FF2B5EF4-FFF2-40B4-BE49-F238E27FC236}">
                <a16:creationId xmlns:a16="http://schemas.microsoft.com/office/drawing/2014/main" id="{B25FCE9B-6DC5-4836-8DD9-E737D6782AA3}"/>
              </a:ext>
            </a:extLst>
          </p:cNvPr>
          <p:cNvSpPr>
            <a:spLocks noChangeAspect="1"/>
          </p:cNvSpPr>
          <p:nvPr/>
        </p:nvSpPr>
        <p:spPr>
          <a:xfrm>
            <a:off x="8996689" y="6359934"/>
            <a:ext cx="226481" cy="322011"/>
          </a:xfrm>
          <a:custGeom>
            <a:avLst/>
            <a:gdLst/>
            <a:ahLst/>
            <a:cxnLst/>
            <a:rect l="l" t="t" r="r" b="b"/>
            <a:pathLst>
              <a:path w="2273269" h="3232141">
                <a:moveTo>
                  <a:pt x="1301358" y="1224998"/>
                </a:moveTo>
                <a:cubicBezTo>
                  <a:pt x="1288512" y="1224739"/>
                  <a:pt x="1275404" y="1226994"/>
                  <a:pt x="1262722" y="1232060"/>
                </a:cubicBezTo>
                <a:cubicBezTo>
                  <a:pt x="1224020" y="1247517"/>
                  <a:pt x="1200469" y="1284678"/>
                  <a:pt x="1200858" y="1323955"/>
                </a:cubicBezTo>
                <a:lnTo>
                  <a:pt x="1068969" y="1816173"/>
                </a:lnTo>
                <a:lnTo>
                  <a:pt x="975827" y="1468563"/>
                </a:lnTo>
                <a:cubicBezTo>
                  <a:pt x="965224" y="1428990"/>
                  <a:pt x="932065" y="1401484"/>
                  <a:pt x="893889" y="1396168"/>
                </a:cubicBezTo>
                <a:cubicBezTo>
                  <a:pt x="887581" y="1395290"/>
                  <a:pt x="881136" y="1395017"/>
                  <a:pt x="874749" y="1397368"/>
                </a:cubicBezTo>
                <a:lnTo>
                  <a:pt x="873048" y="1397069"/>
                </a:lnTo>
                <a:cubicBezTo>
                  <a:pt x="871822" y="1397102"/>
                  <a:pt x="870599" y="1397158"/>
                  <a:pt x="869409" y="1397702"/>
                </a:cubicBezTo>
                <a:lnTo>
                  <a:pt x="854690" y="1398625"/>
                </a:lnTo>
                <a:cubicBezTo>
                  <a:pt x="852870" y="1399112"/>
                  <a:pt x="851076" y="1399648"/>
                  <a:pt x="849610" y="1401148"/>
                </a:cubicBezTo>
                <a:cubicBezTo>
                  <a:pt x="820426" y="1408603"/>
                  <a:pt x="795399" y="1429720"/>
                  <a:pt x="783580" y="1459921"/>
                </a:cubicBezTo>
                <a:lnTo>
                  <a:pt x="576552" y="1988920"/>
                </a:lnTo>
                <a:lnTo>
                  <a:pt x="360960" y="1988920"/>
                </a:lnTo>
                <a:cubicBezTo>
                  <a:pt x="306335" y="1988920"/>
                  <a:pt x="262052" y="2033203"/>
                  <a:pt x="262052" y="2087828"/>
                </a:cubicBezTo>
                <a:cubicBezTo>
                  <a:pt x="262052" y="2142453"/>
                  <a:pt x="306335" y="2186736"/>
                  <a:pt x="360960" y="2186736"/>
                </a:cubicBezTo>
                <a:lnTo>
                  <a:pt x="624414" y="2186736"/>
                </a:lnTo>
                <a:cubicBezTo>
                  <a:pt x="655679" y="2194749"/>
                  <a:pt x="687884" y="2184847"/>
                  <a:pt x="710155" y="2162843"/>
                </a:cubicBezTo>
                <a:cubicBezTo>
                  <a:pt x="728043" y="2149675"/>
                  <a:pt x="740236" y="2129868"/>
                  <a:pt x="742804" y="2106901"/>
                </a:cubicBezTo>
                <a:lnTo>
                  <a:pt x="861090" y="1804659"/>
                </a:lnTo>
                <a:lnTo>
                  <a:pt x="967256" y="2200878"/>
                </a:lnTo>
                <a:cubicBezTo>
                  <a:pt x="956121" y="2251327"/>
                  <a:pt x="986997" y="2301788"/>
                  <a:pt x="1037612" y="2315350"/>
                </a:cubicBezTo>
                <a:cubicBezTo>
                  <a:pt x="1044252" y="2317129"/>
                  <a:pt x="1050915" y="2318189"/>
                  <a:pt x="1057633" y="2316605"/>
                </a:cubicBezTo>
                <a:cubicBezTo>
                  <a:pt x="1061264" y="2317900"/>
                  <a:pt x="1065062" y="2318350"/>
                  <a:pt x="1068971" y="2317315"/>
                </a:cubicBezTo>
                <a:cubicBezTo>
                  <a:pt x="1072878" y="2318349"/>
                  <a:pt x="1076674" y="2317900"/>
                  <a:pt x="1080303" y="2316605"/>
                </a:cubicBezTo>
                <a:lnTo>
                  <a:pt x="1100326" y="2315350"/>
                </a:lnTo>
                <a:cubicBezTo>
                  <a:pt x="1150941" y="2301788"/>
                  <a:pt x="1181817" y="2251327"/>
                  <a:pt x="1170682" y="2200878"/>
                </a:cubicBezTo>
                <a:lnTo>
                  <a:pt x="1320238" y="1642726"/>
                </a:lnTo>
                <a:lnTo>
                  <a:pt x="1513977" y="2127797"/>
                </a:lnTo>
                <a:cubicBezTo>
                  <a:pt x="1531567" y="2171838"/>
                  <a:pt x="1577262" y="2196260"/>
                  <a:pt x="1621871" y="2186737"/>
                </a:cubicBezTo>
                <a:lnTo>
                  <a:pt x="1878495" y="2186737"/>
                </a:lnTo>
                <a:cubicBezTo>
                  <a:pt x="1933120" y="2186737"/>
                  <a:pt x="1977403" y="2142454"/>
                  <a:pt x="1977403" y="2087829"/>
                </a:cubicBezTo>
                <a:cubicBezTo>
                  <a:pt x="1977403" y="2033204"/>
                  <a:pt x="1933120" y="1988921"/>
                  <a:pt x="1878495" y="1988921"/>
                </a:cubicBezTo>
                <a:lnTo>
                  <a:pt x="1671520" y="1988921"/>
                </a:lnTo>
                <a:lnTo>
                  <a:pt x="1391261" y="1287226"/>
                </a:lnTo>
                <a:cubicBezTo>
                  <a:pt x="1376065" y="1249180"/>
                  <a:pt x="1339894" y="1225775"/>
                  <a:pt x="1301358" y="1224998"/>
                </a:cubicBezTo>
                <a:close/>
                <a:moveTo>
                  <a:pt x="335892" y="524745"/>
                </a:moveTo>
                <a:lnTo>
                  <a:pt x="1937377" y="524745"/>
                </a:lnTo>
                <a:cubicBezTo>
                  <a:pt x="1996486" y="524745"/>
                  <a:pt x="2044403" y="572662"/>
                  <a:pt x="2044403" y="631771"/>
                </a:cubicBezTo>
                <a:lnTo>
                  <a:pt x="2044403" y="2898384"/>
                </a:lnTo>
                <a:cubicBezTo>
                  <a:pt x="2044403" y="2957493"/>
                  <a:pt x="1996486" y="3005410"/>
                  <a:pt x="1937377" y="3005410"/>
                </a:cubicBezTo>
                <a:lnTo>
                  <a:pt x="335892" y="3005410"/>
                </a:lnTo>
                <a:cubicBezTo>
                  <a:pt x="276783" y="3005410"/>
                  <a:pt x="228866" y="2957493"/>
                  <a:pt x="228866" y="2898384"/>
                </a:cubicBezTo>
                <a:lnTo>
                  <a:pt x="228866" y="631771"/>
                </a:lnTo>
                <a:cubicBezTo>
                  <a:pt x="228866" y="572662"/>
                  <a:pt x="276783" y="524745"/>
                  <a:pt x="335892" y="524745"/>
                </a:cubicBezTo>
                <a:close/>
                <a:moveTo>
                  <a:pt x="245659" y="437009"/>
                </a:moveTo>
                <a:cubicBezTo>
                  <a:pt x="179890" y="437009"/>
                  <a:pt x="126573" y="490326"/>
                  <a:pt x="126573" y="556095"/>
                </a:cubicBezTo>
                <a:lnTo>
                  <a:pt x="126573" y="2974061"/>
                </a:lnTo>
                <a:cubicBezTo>
                  <a:pt x="126573" y="3039830"/>
                  <a:pt x="179890" y="3093147"/>
                  <a:pt x="245659" y="3093147"/>
                </a:cubicBezTo>
                <a:lnTo>
                  <a:pt x="2027611" y="3093147"/>
                </a:lnTo>
                <a:cubicBezTo>
                  <a:pt x="2093380" y="3093147"/>
                  <a:pt x="2146697" y="3039830"/>
                  <a:pt x="2146697" y="2974061"/>
                </a:cubicBezTo>
                <a:lnTo>
                  <a:pt x="2146697" y="556095"/>
                </a:lnTo>
                <a:cubicBezTo>
                  <a:pt x="2146697" y="490326"/>
                  <a:pt x="2093380" y="437009"/>
                  <a:pt x="2027611" y="437009"/>
                </a:cubicBezTo>
                <a:close/>
                <a:moveTo>
                  <a:pt x="974181" y="0"/>
                </a:moveTo>
                <a:lnTo>
                  <a:pt x="1299087" y="0"/>
                </a:lnTo>
                <a:cubicBezTo>
                  <a:pt x="1327680" y="0"/>
                  <a:pt x="1350860" y="23180"/>
                  <a:pt x="1350860" y="51773"/>
                </a:cubicBezTo>
                <a:lnTo>
                  <a:pt x="1350860" y="155306"/>
                </a:lnTo>
                <a:lnTo>
                  <a:pt x="1381614" y="155306"/>
                </a:lnTo>
                <a:cubicBezTo>
                  <a:pt x="1410207" y="155306"/>
                  <a:pt x="1433387" y="178486"/>
                  <a:pt x="1433387" y="207079"/>
                </a:cubicBezTo>
                <a:lnTo>
                  <a:pt x="1433387" y="298015"/>
                </a:lnTo>
                <a:lnTo>
                  <a:pt x="2081269" y="298015"/>
                </a:lnTo>
                <a:cubicBezTo>
                  <a:pt x="2187308" y="298015"/>
                  <a:pt x="2273269" y="383976"/>
                  <a:pt x="2273269" y="490015"/>
                </a:cubicBezTo>
                <a:lnTo>
                  <a:pt x="2273269" y="3040141"/>
                </a:lnTo>
                <a:cubicBezTo>
                  <a:pt x="2273269" y="3146180"/>
                  <a:pt x="2187308" y="3232141"/>
                  <a:pt x="2081269" y="3232141"/>
                </a:cubicBezTo>
                <a:lnTo>
                  <a:pt x="192000" y="3232141"/>
                </a:lnTo>
                <a:cubicBezTo>
                  <a:pt x="85961" y="3232141"/>
                  <a:pt x="0" y="3146180"/>
                  <a:pt x="0" y="3040141"/>
                </a:cubicBezTo>
                <a:lnTo>
                  <a:pt x="0" y="490015"/>
                </a:lnTo>
                <a:cubicBezTo>
                  <a:pt x="0" y="383976"/>
                  <a:pt x="85961" y="298015"/>
                  <a:pt x="192000" y="298015"/>
                </a:cubicBezTo>
                <a:lnTo>
                  <a:pt x="839881" y="298015"/>
                </a:lnTo>
                <a:lnTo>
                  <a:pt x="839881" y="207079"/>
                </a:lnTo>
                <a:cubicBezTo>
                  <a:pt x="839881" y="178486"/>
                  <a:pt x="863061" y="155306"/>
                  <a:pt x="891654" y="155306"/>
                </a:cubicBezTo>
                <a:lnTo>
                  <a:pt x="922408" y="155306"/>
                </a:lnTo>
                <a:lnTo>
                  <a:pt x="922408" y="51773"/>
                </a:lnTo>
                <a:cubicBezTo>
                  <a:pt x="922408" y="23180"/>
                  <a:pt x="945588" y="0"/>
                  <a:pt x="97418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1" name="Rounded Rectangle 40">
            <a:extLst>
              <a:ext uri="{FF2B5EF4-FFF2-40B4-BE49-F238E27FC236}">
                <a16:creationId xmlns:a16="http://schemas.microsoft.com/office/drawing/2014/main" id="{9EAE5B7B-9157-44FC-AC9D-E519CCFB3F84}"/>
              </a:ext>
            </a:extLst>
          </p:cNvPr>
          <p:cNvSpPr/>
          <p:nvPr/>
        </p:nvSpPr>
        <p:spPr>
          <a:xfrm rot="2942052">
            <a:off x="9623578" y="6410853"/>
            <a:ext cx="275638" cy="308657"/>
          </a:xfrm>
          <a:custGeom>
            <a:avLst/>
            <a:gdLst/>
            <a:ahLst/>
            <a:cxnLst/>
            <a:rect l="l" t="t" r="r" b="b"/>
            <a:pathLst>
              <a:path w="3011706" h="3204001">
                <a:moveTo>
                  <a:pt x="2432249" y="1011942"/>
                </a:moveTo>
                <a:cubicBezTo>
                  <a:pt x="2423608" y="1019482"/>
                  <a:pt x="2416303" y="1028841"/>
                  <a:pt x="2410966" y="1039800"/>
                </a:cubicBezTo>
                <a:lnTo>
                  <a:pt x="1969837" y="1945620"/>
                </a:lnTo>
                <a:cubicBezTo>
                  <a:pt x="1948488" y="1989457"/>
                  <a:pt x="1966719" y="2042300"/>
                  <a:pt x="2010556" y="2063648"/>
                </a:cubicBezTo>
                <a:cubicBezTo>
                  <a:pt x="2054392" y="2084996"/>
                  <a:pt x="2107235" y="2066766"/>
                  <a:pt x="2128583" y="2022929"/>
                </a:cubicBezTo>
                <a:lnTo>
                  <a:pt x="2569712" y="1117109"/>
                </a:lnTo>
                <a:cubicBezTo>
                  <a:pt x="2591061" y="1073271"/>
                  <a:pt x="2572830" y="1020430"/>
                  <a:pt x="2528993" y="999081"/>
                </a:cubicBezTo>
                <a:cubicBezTo>
                  <a:pt x="2496115" y="983070"/>
                  <a:pt x="2458172" y="989322"/>
                  <a:pt x="2432249" y="1011942"/>
                </a:cubicBezTo>
                <a:close/>
                <a:moveTo>
                  <a:pt x="1709549" y="1044955"/>
                </a:moveTo>
                <a:cubicBezTo>
                  <a:pt x="1978186" y="735551"/>
                  <a:pt x="2446780" y="702502"/>
                  <a:pt x="2756184" y="971139"/>
                </a:cubicBezTo>
                <a:cubicBezTo>
                  <a:pt x="3065588" y="1239776"/>
                  <a:pt x="3098636" y="1708370"/>
                  <a:pt x="2830000" y="2017774"/>
                </a:cubicBezTo>
                <a:cubicBezTo>
                  <a:pt x="2561363" y="2327178"/>
                  <a:pt x="2092769" y="2360227"/>
                  <a:pt x="1783365" y="2091590"/>
                </a:cubicBezTo>
                <a:cubicBezTo>
                  <a:pt x="1473960" y="1822953"/>
                  <a:pt x="1440912" y="1354359"/>
                  <a:pt x="1709549" y="1044955"/>
                </a:cubicBezTo>
                <a:close/>
                <a:moveTo>
                  <a:pt x="208197" y="1872243"/>
                </a:moveTo>
                <a:cubicBezTo>
                  <a:pt x="195168" y="1885273"/>
                  <a:pt x="187109" y="1903273"/>
                  <a:pt x="187109" y="1923155"/>
                </a:cubicBezTo>
                <a:lnTo>
                  <a:pt x="187109" y="2715155"/>
                </a:lnTo>
                <a:cubicBezTo>
                  <a:pt x="187109" y="2754920"/>
                  <a:pt x="219344" y="2787155"/>
                  <a:pt x="259109" y="2787155"/>
                </a:cubicBezTo>
                <a:cubicBezTo>
                  <a:pt x="298874" y="2787155"/>
                  <a:pt x="331109" y="2754920"/>
                  <a:pt x="331109" y="2715155"/>
                </a:cubicBezTo>
                <a:lnTo>
                  <a:pt x="331109" y="1923155"/>
                </a:lnTo>
                <a:cubicBezTo>
                  <a:pt x="331109" y="1883390"/>
                  <a:pt x="298874" y="1851155"/>
                  <a:pt x="259109" y="1851155"/>
                </a:cubicBezTo>
                <a:cubicBezTo>
                  <a:pt x="239226" y="1851156"/>
                  <a:pt x="221226" y="1859214"/>
                  <a:pt x="208197" y="1872243"/>
                </a:cubicBezTo>
                <a:close/>
                <a:moveTo>
                  <a:pt x="0" y="1625202"/>
                </a:moveTo>
                <a:cubicBezTo>
                  <a:pt x="418057" y="1737228"/>
                  <a:pt x="858998" y="1737384"/>
                  <a:pt x="1277606" y="1625336"/>
                </a:cubicBezTo>
                <a:cubicBezTo>
                  <a:pt x="1277605" y="1938624"/>
                  <a:pt x="1277605" y="2251911"/>
                  <a:pt x="1277605" y="2565198"/>
                </a:cubicBezTo>
                <a:cubicBezTo>
                  <a:pt x="1277605" y="2917999"/>
                  <a:pt x="991603" y="3204001"/>
                  <a:pt x="638802" y="3204001"/>
                </a:cubicBezTo>
                <a:lnTo>
                  <a:pt x="638803" y="3204000"/>
                </a:lnTo>
                <a:cubicBezTo>
                  <a:pt x="286002" y="3204000"/>
                  <a:pt x="0" y="2917999"/>
                  <a:pt x="0" y="2565197"/>
                </a:cubicBezTo>
                <a:close/>
                <a:moveTo>
                  <a:pt x="208197" y="459897"/>
                </a:moveTo>
                <a:cubicBezTo>
                  <a:pt x="195167" y="472926"/>
                  <a:pt x="187109" y="490926"/>
                  <a:pt x="187109" y="510808"/>
                </a:cubicBezTo>
                <a:lnTo>
                  <a:pt x="187109" y="1302808"/>
                </a:lnTo>
                <a:cubicBezTo>
                  <a:pt x="187109" y="1342573"/>
                  <a:pt x="219344" y="1374808"/>
                  <a:pt x="259109" y="1374808"/>
                </a:cubicBezTo>
                <a:cubicBezTo>
                  <a:pt x="298874" y="1374808"/>
                  <a:pt x="331109" y="1342573"/>
                  <a:pt x="331109" y="1302808"/>
                </a:cubicBezTo>
                <a:lnTo>
                  <a:pt x="331109" y="510808"/>
                </a:lnTo>
                <a:cubicBezTo>
                  <a:pt x="331109" y="471043"/>
                  <a:pt x="298874" y="438808"/>
                  <a:pt x="259109" y="438808"/>
                </a:cubicBezTo>
                <a:cubicBezTo>
                  <a:pt x="239226" y="438808"/>
                  <a:pt x="221226" y="446867"/>
                  <a:pt x="208197" y="459897"/>
                </a:cubicBezTo>
                <a:close/>
                <a:moveTo>
                  <a:pt x="187101" y="187101"/>
                </a:moveTo>
                <a:cubicBezTo>
                  <a:pt x="302701" y="71501"/>
                  <a:pt x="462402" y="0"/>
                  <a:pt x="638803" y="0"/>
                </a:cubicBezTo>
                <a:cubicBezTo>
                  <a:pt x="991604" y="0"/>
                  <a:pt x="1277606" y="286002"/>
                  <a:pt x="1277606" y="638803"/>
                </a:cubicBezTo>
                <a:lnTo>
                  <a:pt x="1277606" y="1497764"/>
                </a:lnTo>
                <a:cubicBezTo>
                  <a:pt x="859958" y="1616355"/>
                  <a:pt x="417375" y="1616210"/>
                  <a:pt x="0" y="1498771"/>
                </a:cubicBezTo>
                <a:lnTo>
                  <a:pt x="0" y="638803"/>
                </a:lnTo>
                <a:cubicBezTo>
                  <a:pt x="0" y="462403"/>
                  <a:pt x="71500" y="302702"/>
                  <a:pt x="187101" y="18710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2" name="Donut 90">
            <a:extLst>
              <a:ext uri="{FF2B5EF4-FFF2-40B4-BE49-F238E27FC236}">
                <a16:creationId xmlns:a16="http://schemas.microsoft.com/office/drawing/2014/main" id="{D86BE85A-63D8-48D0-8B07-9669B75E9D9D}"/>
              </a:ext>
            </a:extLst>
          </p:cNvPr>
          <p:cNvSpPr/>
          <p:nvPr/>
        </p:nvSpPr>
        <p:spPr>
          <a:xfrm>
            <a:off x="10275519" y="6408638"/>
            <a:ext cx="229636" cy="259078"/>
          </a:xfrm>
          <a:custGeom>
            <a:avLst/>
            <a:gdLst/>
            <a:ahLst/>
            <a:cxnLst/>
            <a:rect l="l" t="t" r="r" b="b"/>
            <a:pathLst>
              <a:path w="373598" h="381817">
                <a:moveTo>
                  <a:pt x="229573" y="45391"/>
                </a:moveTo>
                <a:cubicBezTo>
                  <a:pt x="175099" y="45391"/>
                  <a:pt x="130939" y="89551"/>
                  <a:pt x="130939" y="144025"/>
                </a:cubicBezTo>
                <a:cubicBezTo>
                  <a:pt x="130939" y="198499"/>
                  <a:pt x="175099" y="242659"/>
                  <a:pt x="229573" y="242659"/>
                </a:cubicBezTo>
                <a:cubicBezTo>
                  <a:pt x="284047" y="242659"/>
                  <a:pt x="328207" y="198499"/>
                  <a:pt x="328207" y="144025"/>
                </a:cubicBezTo>
                <a:cubicBezTo>
                  <a:pt x="328207" y="89551"/>
                  <a:pt x="284047" y="45391"/>
                  <a:pt x="229573" y="45391"/>
                </a:cubicBezTo>
                <a:close/>
                <a:moveTo>
                  <a:pt x="229573" y="0"/>
                </a:moveTo>
                <a:cubicBezTo>
                  <a:pt x="309116" y="0"/>
                  <a:pt x="373598" y="64482"/>
                  <a:pt x="373598" y="144025"/>
                </a:cubicBezTo>
                <a:cubicBezTo>
                  <a:pt x="373598" y="223568"/>
                  <a:pt x="309116" y="288050"/>
                  <a:pt x="229573" y="288050"/>
                </a:cubicBezTo>
                <a:cubicBezTo>
                  <a:pt x="202172" y="288050"/>
                  <a:pt x="176558" y="280398"/>
                  <a:pt x="156060" y="264966"/>
                </a:cubicBezTo>
                <a:lnTo>
                  <a:pt x="128993" y="292033"/>
                </a:lnTo>
                <a:lnTo>
                  <a:pt x="160228" y="323268"/>
                </a:lnTo>
                <a:cubicBezTo>
                  <a:pt x="171055" y="334095"/>
                  <a:pt x="171055" y="351650"/>
                  <a:pt x="160228" y="362477"/>
                </a:cubicBezTo>
                <a:cubicBezTo>
                  <a:pt x="149401" y="373304"/>
                  <a:pt x="131846" y="373304"/>
                  <a:pt x="121019" y="362477"/>
                </a:cubicBezTo>
                <a:lnTo>
                  <a:pt x="89784" y="331242"/>
                </a:lnTo>
                <a:lnTo>
                  <a:pt x="39209" y="381817"/>
                </a:lnTo>
                <a:cubicBezTo>
                  <a:pt x="28381" y="392644"/>
                  <a:pt x="10827" y="392644"/>
                  <a:pt x="0" y="381817"/>
                </a:cubicBezTo>
                <a:cubicBezTo>
                  <a:pt x="-10828" y="370989"/>
                  <a:pt x="-10828" y="353435"/>
                  <a:pt x="0" y="342608"/>
                </a:cubicBezTo>
                <a:lnTo>
                  <a:pt x="50575" y="292033"/>
                </a:lnTo>
                <a:lnTo>
                  <a:pt x="16166" y="257624"/>
                </a:lnTo>
                <a:cubicBezTo>
                  <a:pt x="5339" y="246797"/>
                  <a:pt x="5339" y="229242"/>
                  <a:pt x="16166" y="218415"/>
                </a:cubicBezTo>
                <a:cubicBezTo>
                  <a:pt x="26993" y="207588"/>
                  <a:pt x="44548" y="207588"/>
                  <a:pt x="55375" y="218415"/>
                </a:cubicBezTo>
                <a:lnTo>
                  <a:pt x="89784" y="252824"/>
                </a:lnTo>
                <a:lnTo>
                  <a:pt x="115252" y="227356"/>
                </a:lnTo>
                <a:cubicBezTo>
                  <a:pt x="95803" y="205073"/>
                  <a:pt x="85548" y="175747"/>
                  <a:pt x="85548" y="144025"/>
                </a:cubicBezTo>
                <a:cubicBezTo>
                  <a:pt x="85548" y="64482"/>
                  <a:pt x="150030" y="0"/>
                  <a:pt x="22957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73" name="Rounded Rectangle 20">
            <a:extLst>
              <a:ext uri="{FF2B5EF4-FFF2-40B4-BE49-F238E27FC236}">
                <a16:creationId xmlns:a16="http://schemas.microsoft.com/office/drawing/2014/main" id="{B5A75B4D-CA52-4F78-AC74-CB42B7BD2898}"/>
              </a:ext>
            </a:extLst>
          </p:cNvPr>
          <p:cNvSpPr>
            <a:spLocks noChangeAspect="1"/>
          </p:cNvSpPr>
          <p:nvPr/>
        </p:nvSpPr>
        <p:spPr>
          <a:xfrm rot="2160000">
            <a:off x="10874888" y="6366535"/>
            <a:ext cx="304937" cy="329023"/>
          </a:xfrm>
          <a:custGeom>
            <a:avLst/>
            <a:gdLst/>
            <a:ahLst/>
            <a:cxnLst/>
            <a:rect l="l" t="t" r="r" b="b"/>
            <a:pathLst>
              <a:path w="2735240" h="2951283">
                <a:moveTo>
                  <a:pt x="945240" y="943134"/>
                </a:moveTo>
                <a:cubicBezTo>
                  <a:pt x="504657" y="1263236"/>
                  <a:pt x="406988" y="1879894"/>
                  <a:pt x="727090" y="2320477"/>
                </a:cubicBezTo>
                <a:cubicBezTo>
                  <a:pt x="1047193" y="2761060"/>
                  <a:pt x="1663850" y="2858729"/>
                  <a:pt x="2104434" y="2538627"/>
                </a:cubicBezTo>
                <a:cubicBezTo>
                  <a:pt x="2545017" y="2218524"/>
                  <a:pt x="2642686" y="1601867"/>
                  <a:pt x="2322584" y="1161283"/>
                </a:cubicBezTo>
                <a:cubicBezTo>
                  <a:pt x="2003839" y="722570"/>
                  <a:pt x="1391052" y="623866"/>
                  <a:pt x="951049" y="939346"/>
                </a:cubicBezTo>
                <a:lnTo>
                  <a:pt x="1557721" y="1618250"/>
                </a:lnTo>
                <a:cubicBezTo>
                  <a:pt x="1596798" y="1621348"/>
                  <a:pt x="1633874" y="1641400"/>
                  <a:pt x="1658719" y="1675596"/>
                </a:cubicBezTo>
                <a:cubicBezTo>
                  <a:pt x="1705470" y="1739944"/>
                  <a:pt x="1691206" y="1830007"/>
                  <a:pt x="1626858" y="1876758"/>
                </a:cubicBezTo>
                <a:cubicBezTo>
                  <a:pt x="1562511" y="1923509"/>
                  <a:pt x="1472448" y="1909245"/>
                  <a:pt x="1425696" y="1844897"/>
                </a:cubicBezTo>
                <a:cubicBezTo>
                  <a:pt x="1398776" y="1807844"/>
                  <a:pt x="1392087" y="1762265"/>
                  <a:pt x="1405709" y="1721944"/>
                </a:cubicBezTo>
                <a:lnTo>
                  <a:pt x="950242" y="939871"/>
                </a:lnTo>
                <a:cubicBezTo>
                  <a:pt x="948462" y="940800"/>
                  <a:pt x="946850" y="941964"/>
                  <a:pt x="945240" y="943134"/>
                </a:cubicBezTo>
                <a:close/>
                <a:moveTo>
                  <a:pt x="390013" y="178929"/>
                </a:moveTo>
                <a:cubicBezTo>
                  <a:pt x="223423" y="299964"/>
                  <a:pt x="186493" y="533130"/>
                  <a:pt x="307528" y="699721"/>
                </a:cubicBezTo>
                <a:cubicBezTo>
                  <a:pt x="392822" y="817118"/>
                  <a:pt x="533802" y="870124"/>
                  <a:pt x="667672" y="847235"/>
                </a:cubicBezTo>
                <a:lnTo>
                  <a:pt x="556452" y="694153"/>
                </a:lnTo>
                <a:lnTo>
                  <a:pt x="528500" y="714461"/>
                </a:lnTo>
                <a:cubicBezTo>
                  <a:pt x="498835" y="736014"/>
                  <a:pt x="457314" y="729437"/>
                  <a:pt x="435761" y="699772"/>
                </a:cubicBezTo>
                <a:lnTo>
                  <a:pt x="341779" y="570418"/>
                </a:lnTo>
                <a:cubicBezTo>
                  <a:pt x="320226" y="540753"/>
                  <a:pt x="326803" y="499231"/>
                  <a:pt x="356468" y="477679"/>
                </a:cubicBezTo>
                <a:lnTo>
                  <a:pt x="684509" y="239343"/>
                </a:lnTo>
                <a:cubicBezTo>
                  <a:pt x="714174" y="217790"/>
                  <a:pt x="755695" y="224366"/>
                  <a:pt x="777248" y="254031"/>
                </a:cubicBezTo>
                <a:lnTo>
                  <a:pt x="871230" y="383386"/>
                </a:lnTo>
                <a:cubicBezTo>
                  <a:pt x="892782" y="413051"/>
                  <a:pt x="886206" y="454572"/>
                  <a:pt x="856541" y="476125"/>
                </a:cubicBezTo>
                <a:lnTo>
                  <a:pt x="828590" y="496433"/>
                </a:lnTo>
                <a:lnTo>
                  <a:pt x="939810" y="649514"/>
                </a:lnTo>
                <a:cubicBezTo>
                  <a:pt x="1002947" y="529270"/>
                  <a:pt x="996100" y="378811"/>
                  <a:pt x="910806" y="261414"/>
                </a:cubicBezTo>
                <a:cubicBezTo>
                  <a:pt x="789771" y="94824"/>
                  <a:pt x="556604" y="57894"/>
                  <a:pt x="390013" y="178929"/>
                </a:cubicBezTo>
                <a:close/>
                <a:moveTo>
                  <a:pt x="326716" y="91807"/>
                </a:moveTo>
                <a:cubicBezTo>
                  <a:pt x="541423" y="-64186"/>
                  <a:pt x="841934" y="-16590"/>
                  <a:pt x="997927" y="198117"/>
                </a:cubicBezTo>
                <a:cubicBezTo>
                  <a:pt x="1090326" y="325293"/>
                  <a:pt x="1111296" y="482575"/>
                  <a:pt x="1067359" y="621566"/>
                </a:cubicBezTo>
                <a:cubicBezTo>
                  <a:pt x="1125087" y="596400"/>
                  <a:pt x="1184605" y="577365"/>
                  <a:pt x="1244892" y="563339"/>
                </a:cubicBezTo>
                <a:lnTo>
                  <a:pt x="1244892" y="425809"/>
                </a:lnTo>
                <a:lnTo>
                  <a:pt x="1238396" y="425809"/>
                </a:lnTo>
                <a:cubicBezTo>
                  <a:pt x="1203300" y="425809"/>
                  <a:pt x="1174849" y="397358"/>
                  <a:pt x="1174849" y="362262"/>
                </a:cubicBezTo>
                <a:lnTo>
                  <a:pt x="1174849" y="209229"/>
                </a:lnTo>
                <a:cubicBezTo>
                  <a:pt x="1174849" y="191681"/>
                  <a:pt x="1181962" y="175794"/>
                  <a:pt x="1193462" y="164294"/>
                </a:cubicBezTo>
                <a:cubicBezTo>
                  <a:pt x="1204961" y="152795"/>
                  <a:pt x="1220848" y="145682"/>
                  <a:pt x="1238396" y="145682"/>
                </a:cubicBezTo>
                <a:lnTo>
                  <a:pt x="1484804" y="145682"/>
                </a:lnTo>
                <a:cubicBezTo>
                  <a:pt x="1519900" y="145682"/>
                  <a:pt x="1548351" y="174133"/>
                  <a:pt x="1548351" y="209229"/>
                </a:cubicBezTo>
                <a:lnTo>
                  <a:pt x="1548351" y="362262"/>
                </a:lnTo>
                <a:cubicBezTo>
                  <a:pt x="1548351" y="397358"/>
                  <a:pt x="1519900" y="425809"/>
                  <a:pt x="1484804" y="425809"/>
                </a:cubicBezTo>
                <a:lnTo>
                  <a:pt x="1478305" y="425809"/>
                </a:lnTo>
                <a:lnTo>
                  <a:pt x="1478305" y="531522"/>
                </a:lnTo>
                <a:cubicBezTo>
                  <a:pt x="1867969" y="516696"/>
                  <a:pt x="2257580" y="690299"/>
                  <a:pt x="2504004" y="1029474"/>
                </a:cubicBezTo>
                <a:cubicBezTo>
                  <a:pt x="2896903" y="1570253"/>
                  <a:pt x="2777023" y="2327148"/>
                  <a:pt x="2236244" y="2720047"/>
                </a:cubicBezTo>
                <a:cubicBezTo>
                  <a:pt x="1695464" y="3112946"/>
                  <a:pt x="938569" y="2993066"/>
                  <a:pt x="545670" y="2452287"/>
                </a:cubicBezTo>
                <a:cubicBezTo>
                  <a:pt x="302842" y="2118063"/>
                  <a:pt x="255883" y="1701289"/>
                  <a:pt x="383624" y="1339097"/>
                </a:cubicBezTo>
                <a:lnTo>
                  <a:pt x="271337" y="1301981"/>
                </a:lnTo>
                <a:lnTo>
                  <a:pt x="269200" y="1308446"/>
                </a:lnTo>
                <a:cubicBezTo>
                  <a:pt x="258184" y="1341768"/>
                  <a:pt x="222242" y="1359852"/>
                  <a:pt x="188919" y="1348836"/>
                </a:cubicBezTo>
                <a:lnTo>
                  <a:pt x="43619" y="1300805"/>
                </a:lnTo>
                <a:cubicBezTo>
                  <a:pt x="10297" y="1289790"/>
                  <a:pt x="-7787" y="1253847"/>
                  <a:pt x="3228" y="1220525"/>
                </a:cubicBezTo>
                <a:lnTo>
                  <a:pt x="80565" y="986568"/>
                </a:lnTo>
                <a:cubicBezTo>
                  <a:pt x="86073" y="969906"/>
                  <a:pt x="97812" y="957056"/>
                  <a:pt x="112340" y="949746"/>
                </a:cubicBezTo>
                <a:cubicBezTo>
                  <a:pt x="126869" y="942436"/>
                  <a:pt x="144185" y="940669"/>
                  <a:pt x="160847" y="946177"/>
                </a:cubicBezTo>
                <a:lnTo>
                  <a:pt x="306147" y="994208"/>
                </a:lnTo>
                <a:cubicBezTo>
                  <a:pt x="339468" y="1005223"/>
                  <a:pt x="357552" y="1041166"/>
                  <a:pt x="346537" y="1074488"/>
                </a:cubicBezTo>
                <a:lnTo>
                  <a:pt x="344596" y="1080361"/>
                </a:lnTo>
                <a:lnTo>
                  <a:pt x="482601" y="1125980"/>
                </a:lnTo>
                <a:cubicBezTo>
                  <a:pt x="516519" y="1067404"/>
                  <a:pt x="556040" y="1011588"/>
                  <a:pt x="601675" y="959905"/>
                </a:cubicBezTo>
                <a:cubicBezTo>
                  <a:pt x="455910" y="958740"/>
                  <a:pt x="312806" y="890195"/>
                  <a:pt x="220407" y="763018"/>
                </a:cubicBezTo>
                <a:cubicBezTo>
                  <a:pt x="64413" y="548311"/>
                  <a:pt x="112009" y="247801"/>
                  <a:pt x="326716" y="918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Rounded Rectangle 17">
            <a:extLst>
              <a:ext uri="{FF2B5EF4-FFF2-40B4-BE49-F238E27FC236}">
                <a16:creationId xmlns:a16="http://schemas.microsoft.com/office/drawing/2014/main" id="{6B94B2D2-8266-41F5-8364-5F47F1CD6CCC}"/>
              </a:ext>
            </a:extLst>
          </p:cNvPr>
          <p:cNvSpPr>
            <a:spLocks noChangeAspect="1"/>
          </p:cNvSpPr>
          <p:nvPr/>
        </p:nvSpPr>
        <p:spPr>
          <a:xfrm>
            <a:off x="11573865" y="6359934"/>
            <a:ext cx="210755" cy="335327"/>
          </a:xfrm>
          <a:custGeom>
            <a:avLst/>
            <a:gdLst/>
            <a:ahLst/>
            <a:cxnLst/>
            <a:rect l="l" t="t" r="r" b="b"/>
            <a:pathLst>
              <a:path w="2016224" h="3207971">
                <a:moveTo>
                  <a:pt x="854575" y="1382799"/>
                </a:moveTo>
                <a:lnTo>
                  <a:pt x="854575" y="1686462"/>
                </a:lnTo>
                <a:lnTo>
                  <a:pt x="550912" y="1686462"/>
                </a:lnTo>
                <a:lnTo>
                  <a:pt x="550912" y="1993536"/>
                </a:lnTo>
                <a:lnTo>
                  <a:pt x="854575" y="1993536"/>
                </a:lnTo>
                <a:lnTo>
                  <a:pt x="854575" y="2297199"/>
                </a:lnTo>
                <a:lnTo>
                  <a:pt x="1161649" y="2297199"/>
                </a:lnTo>
                <a:lnTo>
                  <a:pt x="1161649" y="1993536"/>
                </a:lnTo>
                <a:lnTo>
                  <a:pt x="1465312" y="1993536"/>
                </a:lnTo>
                <a:lnTo>
                  <a:pt x="1465312" y="1686462"/>
                </a:lnTo>
                <a:lnTo>
                  <a:pt x="1161649" y="1686462"/>
                </a:lnTo>
                <a:lnTo>
                  <a:pt x="1161649" y="1382799"/>
                </a:lnTo>
                <a:close/>
                <a:moveTo>
                  <a:pt x="397285" y="941591"/>
                </a:moveTo>
                <a:lnTo>
                  <a:pt x="1618940" y="941591"/>
                </a:lnTo>
                <a:lnTo>
                  <a:pt x="1618940" y="2738407"/>
                </a:lnTo>
                <a:lnTo>
                  <a:pt x="397285" y="2738407"/>
                </a:lnTo>
                <a:close/>
                <a:moveTo>
                  <a:pt x="305673" y="849979"/>
                </a:moveTo>
                <a:lnTo>
                  <a:pt x="305673" y="2830019"/>
                </a:lnTo>
                <a:lnTo>
                  <a:pt x="1710552" y="2830019"/>
                </a:lnTo>
                <a:lnTo>
                  <a:pt x="1710552" y="849979"/>
                </a:lnTo>
                <a:close/>
                <a:moveTo>
                  <a:pt x="240515" y="472027"/>
                </a:moveTo>
                <a:lnTo>
                  <a:pt x="1775709" y="472027"/>
                </a:lnTo>
                <a:cubicBezTo>
                  <a:pt x="1908542" y="472027"/>
                  <a:pt x="2016224" y="579709"/>
                  <a:pt x="2016224" y="712542"/>
                </a:cubicBezTo>
                <a:lnTo>
                  <a:pt x="2016224" y="2967456"/>
                </a:lnTo>
                <a:cubicBezTo>
                  <a:pt x="2016224" y="3100289"/>
                  <a:pt x="1908542" y="3207971"/>
                  <a:pt x="1775709" y="3207971"/>
                </a:cubicBezTo>
                <a:lnTo>
                  <a:pt x="240515" y="3207971"/>
                </a:lnTo>
                <a:cubicBezTo>
                  <a:pt x="107682" y="3207971"/>
                  <a:pt x="0" y="3100289"/>
                  <a:pt x="0" y="2967456"/>
                </a:cubicBezTo>
                <a:lnTo>
                  <a:pt x="0" y="712542"/>
                </a:lnTo>
                <a:cubicBezTo>
                  <a:pt x="0" y="579709"/>
                  <a:pt x="107682" y="472027"/>
                  <a:pt x="240515" y="472027"/>
                </a:cubicBezTo>
                <a:close/>
                <a:moveTo>
                  <a:pt x="515787" y="0"/>
                </a:moveTo>
                <a:lnTo>
                  <a:pt x="1500437" y="0"/>
                </a:lnTo>
                <a:cubicBezTo>
                  <a:pt x="1541893" y="0"/>
                  <a:pt x="1575500" y="33607"/>
                  <a:pt x="1575500" y="75063"/>
                </a:cubicBezTo>
                <a:lnTo>
                  <a:pt x="1575500" y="367990"/>
                </a:lnTo>
                <a:lnTo>
                  <a:pt x="440724" y="367990"/>
                </a:lnTo>
                <a:lnTo>
                  <a:pt x="440724" y="75063"/>
                </a:lnTo>
                <a:cubicBezTo>
                  <a:pt x="440724" y="33607"/>
                  <a:pt x="474331" y="0"/>
                  <a:pt x="5157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9" name="Titolo 1">
            <a:extLst>
              <a:ext uri="{FF2B5EF4-FFF2-40B4-BE49-F238E27FC236}">
                <a16:creationId xmlns:a16="http://schemas.microsoft.com/office/drawing/2014/main" id="{4CDA1E29-7C4B-544C-B656-3ACAD22A8558}"/>
              </a:ext>
            </a:extLst>
          </p:cNvPr>
          <p:cNvSpPr txBox="1">
            <a:spLocks/>
          </p:cNvSpPr>
          <p:nvPr/>
        </p:nvSpPr>
        <p:spPr>
          <a:xfrm>
            <a:off x="289052" y="1350309"/>
            <a:ext cx="11310424" cy="1042862"/>
          </a:xfr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sz="3600" b="1" dirty="0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2FD262BE-1D21-674A-A3B5-AED8F9C4BAA7}"/>
              </a:ext>
            </a:extLst>
          </p:cNvPr>
          <p:cNvSpPr/>
          <p:nvPr/>
        </p:nvSpPr>
        <p:spPr>
          <a:xfrm>
            <a:off x="8986504" y="6223972"/>
            <a:ext cx="30373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GB" b="1" i="1" dirty="0">
                <a:solidFill>
                  <a:srgbClr val="7030A0"/>
                </a:solidFill>
              </a:rPr>
              <a:t> </a:t>
            </a:r>
            <a:r>
              <a:rPr lang="en-GB" i="1" dirty="0"/>
              <a:t>Intensive Care Med 2021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0B25BBEF-570D-CA4E-B8BA-B0C01AC105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283" y="1954253"/>
            <a:ext cx="5091372" cy="2246193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F428D12B-4F93-6545-8E51-2FCC71864A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191" y="4078923"/>
            <a:ext cx="4368080" cy="2673566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0FA8409C-5618-1F41-A21C-7EE5A64CA0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1339" y="2249564"/>
            <a:ext cx="6326504" cy="3493367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D3268852-7AB9-6942-B9C1-6D3B9F8684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9724" y="104242"/>
            <a:ext cx="4959836" cy="1195569"/>
          </a:xfrm>
          <a:prstGeom prst="rect">
            <a:avLst/>
          </a:prstGeom>
        </p:spPr>
      </p:pic>
      <p:sp>
        <p:nvSpPr>
          <p:cNvPr id="25" name="Rettangolo con angoli arrotondati 24">
            <a:extLst>
              <a:ext uri="{FF2B5EF4-FFF2-40B4-BE49-F238E27FC236}">
                <a16:creationId xmlns:a16="http://schemas.microsoft.com/office/drawing/2014/main" id="{A7764036-0073-AB45-B060-B4246CAB33C1}"/>
              </a:ext>
            </a:extLst>
          </p:cNvPr>
          <p:cNvSpPr/>
          <p:nvPr/>
        </p:nvSpPr>
        <p:spPr>
          <a:xfrm>
            <a:off x="532040" y="5260337"/>
            <a:ext cx="4510244" cy="1258435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" name="Picture 2" descr="Università degli Studi di Torino | Turin">
            <a:extLst>
              <a:ext uri="{FF2B5EF4-FFF2-40B4-BE49-F238E27FC236}">
                <a16:creationId xmlns:a16="http://schemas.microsoft.com/office/drawing/2014/main" id="{39F236D1-6E93-ADB8-6DEF-D6C24BA8E5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9841" y="60441"/>
            <a:ext cx="949719" cy="949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olo 1">
            <a:extLst>
              <a:ext uri="{FF2B5EF4-FFF2-40B4-BE49-F238E27FC236}">
                <a16:creationId xmlns:a16="http://schemas.microsoft.com/office/drawing/2014/main" id="{A1A95843-9FBF-A923-4589-C8AEC7E2DF64}"/>
              </a:ext>
            </a:extLst>
          </p:cNvPr>
          <p:cNvSpPr txBox="1">
            <a:spLocks/>
          </p:cNvSpPr>
          <p:nvPr/>
        </p:nvSpPr>
        <p:spPr>
          <a:xfrm>
            <a:off x="416628" y="750414"/>
            <a:ext cx="6546880" cy="7227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3200" b="1" dirty="0">
                <a:latin typeface="+mn-lt"/>
              </a:rPr>
              <a:t>Diagnosi</a:t>
            </a:r>
          </a:p>
        </p:txBody>
      </p:sp>
    </p:spTree>
    <p:extLst>
      <p:ext uri="{BB962C8B-B14F-4D97-AF65-F5344CB8AC3E}">
        <p14:creationId xmlns:p14="http://schemas.microsoft.com/office/powerpoint/2010/main" val="1234846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testo 3">
            <a:extLst>
              <a:ext uri="{FF2B5EF4-FFF2-40B4-BE49-F238E27FC236}">
                <a16:creationId xmlns:a16="http://schemas.microsoft.com/office/drawing/2014/main" id="{EAEB23C0-3151-1E44-B539-557D23D6B49F}"/>
              </a:ext>
            </a:extLst>
          </p:cNvPr>
          <p:cNvSpPr txBox="1">
            <a:spLocks/>
          </p:cNvSpPr>
          <p:nvPr/>
        </p:nvSpPr>
        <p:spPr>
          <a:xfrm>
            <a:off x="368467" y="686915"/>
            <a:ext cx="6075960" cy="724247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3200" b="1" dirty="0"/>
              <a:t>Quando fare le emocolture?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623E74A-7E5E-8840-B4AE-3BE38D40B1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570" y="1248481"/>
            <a:ext cx="6628611" cy="2526182"/>
          </a:xfrm>
        </p:spPr>
        <p:txBody>
          <a:bodyPr>
            <a:normAutofit/>
          </a:bodyPr>
          <a:lstStyle/>
          <a:p>
            <a:pPr algn="just"/>
            <a:r>
              <a:rPr 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Gennaio 2004 a giugno 2019; 2893 articoli, 50 inclusi;</a:t>
            </a:r>
          </a:p>
          <a:p>
            <a:pPr algn="just"/>
            <a:r>
              <a:rPr 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In base ad incidenza di BSI, sindromi cliniche classificate in bassa, moderata, alta probabilità </a:t>
            </a:r>
            <a:r>
              <a:rPr lang="it-IT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pre</a:t>
            </a:r>
            <a:r>
              <a:rPr 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-test di BSI. </a:t>
            </a:r>
            <a:r>
              <a:rPr lang="it-IT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Raccomandate: se elevato rischio di BSI</a:t>
            </a:r>
            <a:r>
              <a:rPr 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; se moderato: solo se da source primaria non fattibile/delay; se basso rischio, valutare su clinica (solo se alto rischi per il paziente se non si identifica fonte). 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66B9B074-4623-7448-BD5D-C41A5AC953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184909"/>
            <a:ext cx="4545811" cy="1388084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6A6B84A8-6F9D-714D-9A81-EAAEEAD6E394}"/>
              </a:ext>
            </a:extLst>
          </p:cNvPr>
          <p:cNvSpPr txBox="1"/>
          <p:nvPr/>
        </p:nvSpPr>
        <p:spPr>
          <a:xfrm>
            <a:off x="7124700" y="1865117"/>
            <a:ext cx="4888711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600" i="1" dirty="0" err="1"/>
              <a:t>While</a:t>
            </a:r>
            <a:r>
              <a:rPr lang="it-IT" sz="1600" i="1" dirty="0"/>
              <a:t> </a:t>
            </a:r>
            <a:r>
              <a:rPr lang="it-IT" sz="1600" i="1" dirty="0" err="1"/>
              <a:t>guidance</a:t>
            </a:r>
            <a:r>
              <a:rPr lang="it-IT" sz="1600" i="1" dirty="0"/>
              <a:t> on appropriate volume of </a:t>
            </a:r>
            <a:r>
              <a:rPr lang="it-IT" sz="1600" i="1" dirty="0" err="1"/>
              <a:t>blood</a:t>
            </a:r>
            <a:r>
              <a:rPr lang="it-IT" sz="1600" i="1" dirty="0"/>
              <a:t> and </a:t>
            </a:r>
            <a:r>
              <a:rPr lang="it-IT" sz="1600" i="1" dirty="0" err="1"/>
              <a:t>number</a:t>
            </a:r>
            <a:r>
              <a:rPr lang="it-IT" sz="1600" i="1" dirty="0"/>
              <a:t> of </a:t>
            </a:r>
            <a:r>
              <a:rPr lang="it-IT" sz="1600" i="1" dirty="0" err="1"/>
              <a:t>blood</a:t>
            </a:r>
            <a:r>
              <a:rPr lang="it-IT" sz="1600" i="1" dirty="0"/>
              <a:t> </a:t>
            </a:r>
            <a:r>
              <a:rPr lang="it-IT" sz="1600" i="1" dirty="0" err="1"/>
              <a:t>cultures</a:t>
            </a:r>
            <a:r>
              <a:rPr lang="it-IT" sz="1600" i="1" dirty="0"/>
              <a:t> (</a:t>
            </a:r>
            <a:r>
              <a:rPr lang="it-IT" sz="1600" i="1" dirty="0" err="1"/>
              <a:t>BCx</a:t>
            </a:r>
            <a:r>
              <a:rPr lang="it-IT" sz="1600" i="1" dirty="0"/>
              <a:t>) to be </a:t>
            </a:r>
            <a:r>
              <a:rPr lang="it-IT" sz="1600" i="1" dirty="0" err="1"/>
              <a:t>collected</a:t>
            </a:r>
            <a:r>
              <a:rPr lang="it-IT" sz="1600" i="1" dirty="0"/>
              <a:t> </a:t>
            </a:r>
            <a:r>
              <a:rPr lang="it-IT" sz="1600" i="1" dirty="0" err="1"/>
              <a:t>exist</a:t>
            </a:r>
            <a:r>
              <a:rPr lang="it-IT" sz="1600" i="1" dirty="0"/>
              <a:t>, </a:t>
            </a:r>
            <a:r>
              <a:rPr lang="it-IT" sz="1600" i="1" dirty="0" err="1">
                <a:solidFill>
                  <a:srgbClr val="0070C0"/>
                </a:solidFill>
              </a:rPr>
              <a:t>guidance</a:t>
            </a:r>
            <a:r>
              <a:rPr lang="it-IT" sz="1600" i="1" dirty="0">
                <a:solidFill>
                  <a:srgbClr val="0070C0"/>
                </a:solidFill>
              </a:rPr>
              <a:t> </a:t>
            </a:r>
            <a:r>
              <a:rPr lang="it-IT" sz="1600" i="1" dirty="0" err="1">
                <a:solidFill>
                  <a:srgbClr val="0070C0"/>
                </a:solidFill>
              </a:rPr>
              <a:t>regarding</a:t>
            </a:r>
            <a:r>
              <a:rPr lang="it-IT" sz="1600" i="1" dirty="0">
                <a:solidFill>
                  <a:srgbClr val="0070C0"/>
                </a:solidFill>
              </a:rPr>
              <a:t> </a:t>
            </a:r>
            <a:r>
              <a:rPr lang="it-IT" sz="1600" i="1" dirty="0" err="1">
                <a:solidFill>
                  <a:srgbClr val="0070C0"/>
                </a:solidFill>
              </a:rPr>
              <a:t>indications</a:t>
            </a:r>
            <a:r>
              <a:rPr lang="it-IT" sz="1600" i="1" dirty="0">
                <a:solidFill>
                  <a:srgbClr val="0070C0"/>
                </a:solidFill>
              </a:rPr>
              <a:t> for </a:t>
            </a:r>
            <a:r>
              <a:rPr lang="it-IT" sz="1600" i="1" dirty="0" err="1">
                <a:solidFill>
                  <a:srgbClr val="0070C0"/>
                </a:solidFill>
              </a:rPr>
              <a:t>drawing</a:t>
            </a:r>
            <a:r>
              <a:rPr lang="it-IT" sz="1600" i="1" dirty="0">
                <a:solidFill>
                  <a:srgbClr val="0070C0"/>
                </a:solidFill>
              </a:rPr>
              <a:t> </a:t>
            </a:r>
            <a:r>
              <a:rPr lang="it-IT" sz="1600" i="1" dirty="0" err="1">
                <a:solidFill>
                  <a:srgbClr val="0070C0"/>
                </a:solidFill>
              </a:rPr>
              <a:t>BCx</a:t>
            </a:r>
            <a:r>
              <a:rPr lang="it-IT" sz="1600" i="1" dirty="0">
                <a:solidFill>
                  <a:srgbClr val="0070C0"/>
                </a:solidFill>
              </a:rPr>
              <a:t> </a:t>
            </a:r>
            <a:r>
              <a:rPr lang="it-IT" sz="1600" i="1" dirty="0" err="1"/>
              <a:t>is</a:t>
            </a:r>
            <a:r>
              <a:rPr lang="it-IT" sz="1600" i="1" dirty="0"/>
              <a:t> </a:t>
            </a:r>
            <a:r>
              <a:rPr lang="it-IT" sz="1600" i="1" dirty="0" err="1"/>
              <a:t>limited</a:t>
            </a:r>
            <a:r>
              <a:rPr lang="it-IT" sz="1600" i="1" dirty="0"/>
              <a:t>.</a:t>
            </a:r>
          </a:p>
          <a:p>
            <a:endParaRPr lang="it-IT" dirty="0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D00A91A3-A5F2-724B-8422-5E292CF730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7494" y="2965527"/>
            <a:ext cx="9130409" cy="3707564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sp>
        <p:nvSpPr>
          <p:cNvPr id="14" name="Rettangolo 13">
            <a:extLst>
              <a:ext uri="{FF2B5EF4-FFF2-40B4-BE49-F238E27FC236}">
                <a16:creationId xmlns:a16="http://schemas.microsoft.com/office/drawing/2014/main" id="{48668E84-8AA0-B747-87E9-4555611B2A67}"/>
              </a:ext>
            </a:extLst>
          </p:cNvPr>
          <p:cNvSpPr/>
          <p:nvPr/>
        </p:nvSpPr>
        <p:spPr>
          <a:xfrm>
            <a:off x="6642100" y="6032500"/>
            <a:ext cx="3810000" cy="64059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" name="Picture 2" descr="Università degli Studi di Torino | Turin">
            <a:extLst>
              <a:ext uri="{FF2B5EF4-FFF2-40B4-BE49-F238E27FC236}">
                <a16:creationId xmlns:a16="http://schemas.microsoft.com/office/drawing/2014/main" id="{ACDF1F33-668B-4ABE-0779-4C2D454BE8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09" y="5748793"/>
            <a:ext cx="949719" cy="949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259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623E74A-7E5E-8840-B4AE-3BE38D40B1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851" y="1591494"/>
            <a:ext cx="11703560" cy="4387275"/>
          </a:xfrm>
        </p:spPr>
        <p:txBody>
          <a:bodyPr>
            <a:norm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600" dirty="0"/>
              <a:t>Nessuno studio ha trovato una correlazione tra BSI e febbre o/o leucocitosi in pazienti immunocompetenti.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600" dirty="0"/>
              <a:t>Emocolture sempre in sindromi con alta probabilità </a:t>
            </a:r>
            <a:r>
              <a:rPr lang="it-IT" sz="1600" dirty="0" err="1"/>
              <a:t>pre</a:t>
            </a:r>
            <a:r>
              <a:rPr lang="it-IT" sz="1600" dirty="0"/>
              <a:t>-test, quali: </a:t>
            </a:r>
            <a:r>
              <a:rPr lang="it-IT" sz="1600" b="1" dirty="0">
                <a:solidFill>
                  <a:srgbClr val="C00000"/>
                </a:solidFill>
              </a:rPr>
              <a:t>Shock settico, meningite, infezioni </a:t>
            </a:r>
            <a:r>
              <a:rPr lang="it-IT" sz="1600" b="1" dirty="0" err="1">
                <a:solidFill>
                  <a:srgbClr val="C00000"/>
                </a:solidFill>
              </a:rPr>
              <a:t>endovascolari</a:t>
            </a:r>
            <a:r>
              <a:rPr lang="it-IT" sz="1600" b="1" dirty="0">
                <a:solidFill>
                  <a:srgbClr val="C00000"/>
                </a:solidFill>
              </a:rPr>
              <a:t>, infezioni da shunt atrio-ventricolari, osteomieliti vertebrali, ascessi epidurali, artriti settiche</a:t>
            </a:r>
            <a:r>
              <a:rPr lang="it-IT" sz="1600" dirty="0">
                <a:solidFill>
                  <a:srgbClr val="C00000"/>
                </a:solidFill>
              </a:rPr>
              <a:t>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600" i="1" dirty="0" err="1">
                <a:solidFill>
                  <a:srgbClr val="0070C0"/>
                </a:solidFill>
              </a:rPr>
              <a:t>Although</a:t>
            </a:r>
            <a:r>
              <a:rPr lang="it-IT" sz="1600" i="1" dirty="0">
                <a:solidFill>
                  <a:srgbClr val="0070C0"/>
                </a:solidFill>
              </a:rPr>
              <a:t> </a:t>
            </a:r>
            <a:r>
              <a:rPr lang="it-IT" sz="1600" i="1" dirty="0" err="1">
                <a:solidFill>
                  <a:srgbClr val="0070C0"/>
                </a:solidFill>
              </a:rPr>
              <a:t>BCx</a:t>
            </a:r>
            <a:r>
              <a:rPr lang="it-IT" sz="1600" i="1" dirty="0">
                <a:solidFill>
                  <a:srgbClr val="0070C0"/>
                </a:solidFill>
              </a:rPr>
              <a:t> </a:t>
            </a:r>
            <a:r>
              <a:rPr lang="it-IT" sz="1600" i="1" dirty="0" err="1">
                <a:solidFill>
                  <a:srgbClr val="0070C0"/>
                </a:solidFill>
              </a:rPr>
              <a:t>yield</a:t>
            </a:r>
            <a:r>
              <a:rPr lang="it-IT" sz="1600" i="1" dirty="0">
                <a:solidFill>
                  <a:srgbClr val="0070C0"/>
                </a:solidFill>
              </a:rPr>
              <a:t> in severe </a:t>
            </a:r>
            <a:r>
              <a:rPr lang="it-IT" sz="1600" i="1" dirty="0" err="1">
                <a:solidFill>
                  <a:srgbClr val="0070C0"/>
                </a:solidFill>
              </a:rPr>
              <a:t>sepsis</a:t>
            </a:r>
            <a:r>
              <a:rPr lang="it-IT" sz="1600" i="1" dirty="0">
                <a:solidFill>
                  <a:srgbClr val="0070C0"/>
                </a:solidFill>
              </a:rPr>
              <a:t> </a:t>
            </a:r>
            <a:r>
              <a:rPr lang="it-IT" sz="1600" i="1" dirty="0" err="1">
                <a:solidFill>
                  <a:srgbClr val="0070C0"/>
                </a:solidFill>
              </a:rPr>
              <a:t>is</a:t>
            </a:r>
            <a:r>
              <a:rPr lang="it-IT" sz="1600" i="1" dirty="0">
                <a:solidFill>
                  <a:srgbClr val="0070C0"/>
                </a:solidFill>
              </a:rPr>
              <a:t> moderate (~25%), </a:t>
            </a:r>
            <a:r>
              <a:rPr lang="it-IT" sz="1600" i="1" dirty="0" err="1">
                <a:solidFill>
                  <a:srgbClr val="0070C0"/>
                </a:solidFill>
              </a:rPr>
              <a:t>BCx</a:t>
            </a:r>
            <a:r>
              <a:rPr lang="it-IT" sz="1600" i="1" dirty="0">
                <a:solidFill>
                  <a:srgbClr val="0070C0"/>
                </a:solidFill>
              </a:rPr>
              <a:t> are </a:t>
            </a:r>
            <a:r>
              <a:rPr lang="it-IT" sz="1600" i="1" dirty="0" err="1">
                <a:solidFill>
                  <a:srgbClr val="0070C0"/>
                </a:solidFill>
              </a:rPr>
              <a:t>mandated</a:t>
            </a:r>
            <a:r>
              <a:rPr lang="it-IT" sz="1600" i="1" dirty="0">
                <a:solidFill>
                  <a:srgbClr val="0070C0"/>
                </a:solidFill>
              </a:rPr>
              <a:t> by the US Centers for Medicare and </a:t>
            </a:r>
            <a:r>
              <a:rPr lang="it-IT" sz="1600" i="1" dirty="0" err="1">
                <a:solidFill>
                  <a:srgbClr val="0070C0"/>
                </a:solidFill>
              </a:rPr>
              <a:t>Medicaid</a:t>
            </a:r>
            <a:r>
              <a:rPr lang="it-IT" sz="1600" i="1" dirty="0">
                <a:solidFill>
                  <a:srgbClr val="0070C0"/>
                </a:solidFill>
              </a:rPr>
              <a:t> Services (CMS) severe </a:t>
            </a:r>
            <a:r>
              <a:rPr lang="it-IT" sz="1600" i="1" dirty="0" err="1">
                <a:solidFill>
                  <a:srgbClr val="0070C0"/>
                </a:solidFill>
              </a:rPr>
              <a:t>sepsis</a:t>
            </a:r>
            <a:r>
              <a:rPr lang="it-IT" sz="1600" i="1" dirty="0">
                <a:solidFill>
                  <a:srgbClr val="0070C0"/>
                </a:solidFill>
              </a:rPr>
              <a:t> </a:t>
            </a:r>
            <a:r>
              <a:rPr lang="it-IT" sz="1600" i="1" dirty="0" err="1">
                <a:solidFill>
                  <a:srgbClr val="0070C0"/>
                </a:solidFill>
              </a:rPr>
              <a:t>criteria</a:t>
            </a:r>
            <a:r>
              <a:rPr lang="it-IT" sz="1600" i="1" dirty="0">
                <a:solidFill>
                  <a:srgbClr val="0070C0"/>
                </a:solidFill>
              </a:rPr>
              <a:t> of the Severe </a:t>
            </a:r>
            <a:r>
              <a:rPr lang="it-IT" sz="1600" i="1" dirty="0" err="1">
                <a:solidFill>
                  <a:srgbClr val="0070C0"/>
                </a:solidFill>
              </a:rPr>
              <a:t>Sepsis</a:t>
            </a:r>
            <a:r>
              <a:rPr lang="it-IT" sz="1600" i="1" dirty="0">
                <a:solidFill>
                  <a:srgbClr val="0070C0"/>
                </a:solidFill>
              </a:rPr>
              <a:t> and </a:t>
            </a:r>
            <a:r>
              <a:rPr lang="it-IT" sz="1600" i="1" dirty="0" err="1">
                <a:solidFill>
                  <a:srgbClr val="0070C0"/>
                </a:solidFill>
              </a:rPr>
              <a:t>Septic</a:t>
            </a:r>
            <a:r>
              <a:rPr lang="it-IT" sz="1600" i="1" dirty="0">
                <a:solidFill>
                  <a:srgbClr val="0070C0"/>
                </a:solidFill>
              </a:rPr>
              <a:t> Shock </a:t>
            </a:r>
            <a:r>
              <a:rPr lang="it-IT" sz="1600" i="1" dirty="0" err="1">
                <a:solidFill>
                  <a:srgbClr val="0070C0"/>
                </a:solidFill>
              </a:rPr>
              <a:t>Early</a:t>
            </a:r>
            <a:r>
              <a:rPr lang="it-IT" sz="1600" i="1" dirty="0">
                <a:solidFill>
                  <a:srgbClr val="0070C0"/>
                </a:solidFill>
              </a:rPr>
              <a:t> Management Bundle (SEP-1)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600" dirty="0" err="1">
                <a:solidFill>
                  <a:srgbClr val="C00000"/>
                </a:solidFill>
              </a:rPr>
              <a:t>Alert</a:t>
            </a:r>
            <a:r>
              <a:rPr lang="it-IT" sz="1600" dirty="0">
                <a:solidFill>
                  <a:srgbClr val="C00000"/>
                </a:solidFill>
              </a:rPr>
              <a:t> su </a:t>
            </a:r>
            <a:r>
              <a:rPr lang="it-IT" sz="1600" b="1" dirty="0">
                <a:solidFill>
                  <a:srgbClr val="C00000"/>
                </a:solidFill>
              </a:rPr>
              <a:t>infezioni causate da patogeni MDR</a:t>
            </a:r>
            <a:r>
              <a:rPr lang="it-IT" sz="1600" dirty="0">
                <a:solidFill>
                  <a:srgbClr val="C00000"/>
                </a:solidFill>
              </a:rPr>
              <a:t>: </a:t>
            </a:r>
            <a:r>
              <a:rPr lang="it-IT" sz="1600" dirty="0"/>
              <a:t>impatto diretto su scelta terapeutica (es. GN-MDR, MRSA, pazienti a rischio).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600" dirty="0"/>
              <a:t>Il giudizio clinico deve sempre guidare la necessità di emocolture.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rgbClr val="C00000"/>
                </a:solidFill>
              </a:rPr>
              <a:t>Indicazione ad </a:t>
            </a:r>
            <a:r>
              <a:rPr lang="it-IT" sz="1600" b="1" dirty="0">
                <a:solidFill>
                  <a:srgbClr val="C00000"/>
                </a:solidFill>
              </a:rPr>
              <a:t>emocoltura di follow-up</a:t>
            </a:r>
            <a:r>
              <a:rPr lang="it-IT" sz="1600" dirty="0">
                <a:solidFill>
                  <a:srgbClr val="C00000"/>
                </a:solidFill>
              </a:rPr>
              <a:t>: </a:t>
            </a:r>
            <a:r>
              <a:rPr lang="it-IT" sz="1600" b="1" dirty="0">
                <a:solidFill>
                  <a:srgbClr val="C00000"/>
                </a:solidFill>
              </a:rPr>
              <a:t>sempre per </a:t>
            </a:r>
            <a:r>
              <a:rPr lang="it-IT" sz="1600" b="1" i="1" dirty="0" err="1">
                <a:solidFill>
                  <a:srgbClr val="C00000"/>
                </a:solidFill>
              </a:rPr>
              <a:t>Staphylococcus</a:t>
            </a:r>
            <a:r>
              <a:rPr lang="it-IT" sz="1600" b="1" i="1" dirty="0">
                <a:solidFill>
                  <a:srgbClr val="C00000"/>
                </a:solidFill>
              </a:rPr>
              <a:t> </a:t>
            </a:r>
            <a:r>
              <a:rPr lang="it-IT" sz="1600" b="1" i="1" dirty="0" err="1">
                <a:solidFill>
                  <a:srgbClr val="C00000"/>
                </a:solidFill>
              </a:rPr>
              <a:t>aureus</a:t>
            </a:r>
            <a:r>
              <a:rPr lang="it-IT" sz="1600" b="1" dirty="0">
                <a:solidFill>
                  <a:srgbClr val="C00000"/>
                </a:solidFill>
              </a:rPr>
              <a:t>; in analogia, </a:t>
            </a:r>
            <a:r>
              <a:rPr lang="it-IT" sz="1600" b="1" i="1" dirty="0" err="1">
                <a:solidFill>
                  <a:srgbClr val="C00000"/>
                </a:solidFill>
              </a:rPr>
              <a:t>Staphylococcus</a:t>
            </a:r>
            <a:r>
              <a:rPr lang="it-IT" sz="1600" b="1" i="1" dirty="0">
                <a:solidFill>
                  <a:srgbClr val="C00000"/>
                </a:solidFill>
              </a:rPr>
              <a:t> </a:t>
            </a:r>
            <a:r>
              <a:rPr lang="it-IT" sz="1600" b="1" i="1" dirty="0" err="1">
                <a:solidFill>
                  <a:srgbClr val="C00000"/>
                </a:solidFill>
              </a:rPr>
              <a:t>lugdunensis</a:t>
            </a:r>
            <a:r>
              <a:rPr lang="it-IT" sz="1600" dirty="0"/>
              <a:t>. Se da Streptococchi ed </a:t>
            </a:r>
            <a:r>
              <a:rPr lang="it-IT" sz="1600" i="1" dirty="0" err="1"/>
              <a:t>Enterobacterales</a:t>
            </a:r>
            <a:r>
              <a:rPr lang="it-IT" sz="1600" dirty="0"/>
              <a:t>, in genere non crescita a meno di infezione </a:t>
            </a:r>
            <a:r>
              <a:rPr lang="it-IT" sz="1600" dirty="0" err="1"/>
              <a:t>endovascolare</a:t>
            </a:r>
            <a:r>
              <a:rPr lang="it-IT" sz="1600" dirty="0"/>
              <a:t> o </a:t>
            </a:r>
            <a:r>
              <a:rPr lang="it-IT" sz="1600" i="1" dirty="0"/>
              <a:t>source control </a:t>
            </a:r>
            <a:r>
              <a:rPr lang="it-IT" sz="1600" dirty="0"/>
              <a:t>non adeguato. Studi su BSI persistente da </a:t>
            </a:r>
            <a:r>
              <a:rPr lang="it-IT" sz="1600" i="1" dirty="0" err="1">
                <a:solidFill>
                  <a:srgbClr val="C00000"/>
                </a:solidFill>
              </a:rPr>
              <a:t>Pseudomonas</a:t>
            </a:r>
            <a:r>
              <a:rPr lang="it-IT" sz="1600" dirty="0">
                <a:solidFill>
                  <a:srgbClr val="C00000"/>
                </a:solidFill>
              </a:rPr>
              <a:t>,</a:t>
            </a:r>
            <a:r>
              <a:rPr lang="it-IT" sz="1600" dirty="0"/>
              <a:t> ma numeri limitati. Comunque durata di BSI breve (24-48h). In altri GN: (</a:t>
            </a:r>
            <a:r>
              <a:rPr lang="it-IT" sz="1600" dirty="0" err="1"/>
              <a:t>eg</a:t>
            </a:r>
            <a:r>
              <a:rPr lang="it-IT" sz="1600" dirty="0"/>
              <a:t>, </a:t>
            </a:r>
            <a:r>
              <a:rPr lang="it-IT" sz="1600" i="1" dirty="0" err="1"/>
              <a:t>Stenotrophomonas</a:t>
            </a:r>
            <a:r>
              <a:rPr lang="it-IT" sz="1600" i="1" dirty="0"/>
              <a:t>, </a:t>
            </a:r>
            <a:r>
              <a:rPr lang="it-IT" sz="1600" i="1" dirty="0" err="1"/>
              <a:t>Acinetobacter</a:t>
            </a:r>
            <a:r>
              <a:rPr lang="it-IT" sz="1600" dirty="0"/>
              <a:t>) mancano dati.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600" dirty="0"/>
              <a:t>Non studi specifici su </a:t>
            </a:r>
            <a:r>
              <a:rPr lang="it-IT" sz="1600" b="1" dirty="0">
                <a:solidFill>
                  <a:srgbClr val="C00000"/>
                </a:solidFill>
              </a:rPr>
              <a:t>emocolture </a:t>
            </a:r>
            <a:r>
              <a:rPr lang="it-IT" sz="1600" b="1" dirty="0" err="1">
                <a:solidFill>
                  <a:srgbClr val="C00000"/>
                </a:solidFill>
              </a:rPr>
              <a:t>pre</a:t>
            </a:r>
            <a:r>
              <a:rPr lang="it-IT" sz="1600" b="1" dirty="0">
                <a:solidFill>
                  <a:srgbClr val="C00000"/>
                </a:solidFill>
              </a:rPr>
              <a:t>-impianto di nuovo catetere</a:t>
            </a:r>
            <a:r>
              <a:rPr lang="it-IT" sz="1600" dirty="0"/>
              <a:t>, ma gli autori lo raccomandano in questi casi.</a:t>
            </a:r>
          </a:p>
          <a:p>
            <a:endParaRPr lang="it-IT" sz="1600" dirty="0"/>
          </a:p>
          <a:p>
            <a:endParaRPr lang="it-IT" sz="1600" dirty="0"/>
          </a:p>
          <a:p>
            <a:pPr algn="just"/>
            <a:endParaRPr lang="it-IT" sz="2000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66B9B074-4623-7448-BD5D-C41A5AC953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184909"/>
            <a:ext cx="4164811" cy="1271744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08E8A5B6-FBFD-8C41-8E5F-F2592B6A1757}"/>
              </a:ext>
            </a:extLst>
          </p:cNvPr>
          <p:cNvSpPr txBox="1"/>
          <p:nvPr/>
        </p:nvSpPr>
        <p:spPr>
          <a:xfrm>
            <a:off x="1554460" y="6321671"/>
            <a:ext cx="10572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i="1" dirty="0" err="1"/>
              <a:t>Clinical</a:t>
            </a:r>
            <a:r>
              <a:rPr lang="it-IT" i="1" dirty="0"/>
              <a:t> </a:t>
            </a:r>
            <a:r>
              <a:rPr lang="it-IT" i="1" dirty="0" err="1"/>
              <a:t>Infectious</a:t>
            </a:r>
            <a:r>
              <a:rPr lang="it-IT" i="1" dirty="0"/>
              <a:t> </a:t>
            </a:r>
            <a:r>
              <a:rPr lang="it-IT" i="1" dirty="0" err="1"/>
              <a:t>Diseases</a:t>
            </a:r>
            <a:r>
              <a:rPr lang="it-IT" i="1" dirty="0"/>
              <a:t> 2020;71(5):1339–7</a:t>
            </a:r>
          </a:p>
        </p:txBody>
      </p:sp>
      <p:sp>
        <p:nvSpPr>
          <p:cNvPr id="2" name="Segnaposto testo 3">
            <a:extLst>
              <a:ext uri="{FF2B5EF4-FFF2-40B4-BE49-F238E27FC236}">
                <a16:creationId xmlns:a16="http://schemas.microsoft.com/office/drawing/2014/main" id="{6EBED705-F5C4-34B1-58B0-BC87E6C3F714}"/>
              </a:ext>
            </a:extLst>
          </p:cNvPr>
          <p:cNvSpPr txBox="1">
            <a:spLocks/>
          </p:cNvSpPr>
          <p:nvPr/>
        </p:nvSpPr>
        <p:spPr>
          <a:xfrm>
            <a:off x="368467" y="686915"/>
            <a:ext cx="6075960" cy="724247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3200" b="1" dirty="0"/>
              <a:t>Quando fare le emocolture?</a:t>
            </a:r>
          </a:p>
        </p:txBody>
      </p:sp>
      <p:pic>
        <p:nvPicPr>
          <p:cNvPr id="3" name="Picture 2" descr="Università degli Studi di Torino | Turin">
            <a:extLst>
              <a:ext uri="{FF2B5EF4-FFF2-40B4-BE49-F238E27FC236}">
                <a16:creationId xmlns:a16="http://schemas.microsoft.com/office/drawing/2014/main" id="{E53E1724-CE36-EF0A-EB93-83AE1EC2E6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3" y="5798436"/>
            <a:ext cx="949719" cy="949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021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327EEAF3-7912-0A4E-89BE-91A4C954630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3243"/>
          <a:stretch/>
        </p:blipFill>
        <p:spPr>
          <a:xfrm>
            <a:off x="3574299" y="1012061"/>
            <a:ext cx="8478364" cy="5282751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0B072D88-8110-A245-A65F-50B54ACA8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 </a:t>
            </a:r>
          </a:p>
        </p:txBody>
      </p:sp>
      <p:graphicFrame>
        <p:nvGraphicFramePr>
          <p:cNvPr id="6" name="Tabella 6">
            <a:extLst>
              <a:ext uri="{FF2B5EF4-FFF2-40B4-BE49-F238E27FC236}">
                <a16:creationId xmlns:a16="http://schemas.microsoft.com/office/drawing/2014/main" id="{50A338A1-348D-F64B-B06E-AD3A0F96F43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0" y="0"/>
          <a:ext cx="0" cy="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4566273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638094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788787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7443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9863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036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539406"/>
                  </a:ext>
                </a:extLst>
              </a:tr>
            </a:tbl>
          </a:graphicData>
        </a:graphic>
      </p:graphicFrame>
      <p:sp>
        <p:nvSpPr>
          <p:cNvPr id="9" name="Segnaposto testo 3">
            <a:extLst>
              <a:ext uri="{FF2B5EF4-FFF2-40B4-BE49-F238E27FC236}">
                <a16:creationId xmlns:a16="http://schemas.microsoft.com/office/drawing/2014/main" id="{EAEB23C0-3151-1E44-B539-557D23D6B49F}"/>
              </a:ext>
            </a:extLst>
          </p:cNvPr>
          <p:cNvSpPr txBox="1">
            <a:spLocks/>
          </p:cNvSpPr>
          <p:nvPr/>
        </p:nvSpPr>
        <p:spPr>
          <a:xfrm>
            <a:off x="366108" y="709387"/>
            <a:ext cx="11459783" cy="724247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800" b="1" dirty="0">
                <a:cs typeface="Calibri" panose="020F0502020204030204" pitchFamily="34" charset="0"/>
              </a:rPr>
              <a:t>Emocolture di follow-up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76AE74BB-39D8-2441-BE17-5536EDBBE30B}"/>
              </a:ext>
            </a:extLst>
          </p:cNvPr>
          <p:cNvSpPr txBox="1"/>
          <p:nvPr/>
        </p:nvSpPr>
        <p:spPr>
          <a:xfrm>
            <a:off x="531920" y="6375460"/>
            <a:ext cx="114597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600" i="1" dirty="0" err="1">
                <a:latin typeface="Calibri" panose="020F0502020204030204" pitchFamily="34" charset="0"/>
                <a:cs typeface="Calibri" panose="020F0502020204030204" pitchFamily="34" charset="0"/>
              </a:rPr>
              <a:t>Holland</a:t>
            </a:r>
            <a:r>
              <a:rPr lang="it-IT" sz="1600" i="1" dirty="0">
                <a:latin typeface="Calibri" panose="020F0502020204030204" pitchFamily="34" charset="0"/>
                <a:cs typeface="Calibri" panose="020F0502020204030204" pitchFamily="34" charset="0"/>
              </a:rPr>
              <a:t> TL. JAMA 2014, 312, 1330–1341; </a:t>
            </a:r>
            <a:r>
              <a:rPr lang="it-IT" sz="1600" i="1" dirty="0" err="1">
                <a:latin typeface="Calibri" panose="020F0502020204030204" pitchFamily="34" charset="0"/>
                <a:cs typeface="Calibri" panose="020F0502020204030204" pitchFamily="34" charset="0"/>
              </a:rPr>
              <a:t>Cornely</a:t>
            </a:r>
            <a:r>
              <a:rPr lang="it-IT" sz="1600" i="1" dirty="0">
                <a:latin typeface="Calibri" panose="020F0502020204030204" pitchFamily="34" charset="0"/>
                <a:cs typeface="Calibri" panose="020F0502020204030204" pitchFamily="34" charset="0"/>
              </a:rPr>
              <a:t> OA </a:t>
            </a:r>
            <a:r>
              <a:rPr lang="it-IT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Clin</a:t>
            </a:r>
            <a:r>
              <a:rPr 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it-IT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Microbiol</a:t>
            </a:r>
            <a:r>
              <a:rPr 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it-IT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Infect</a:t>
            </a:r>
            <a:r>
              <a:rPr 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. 2012, 18, 19–37</a:t>
            </a:r>
            <a:r>
              <a:rPr lang="it-IT" sz="1600" i="1" dirty="0">
                <a:latin typeface="Calibri" panose="020F0502020204030204" pitchFamily="34" charset="0"/>
                <a:cs typeface="Calibri" panose="020F0502020204030204" pitchFamily="34" charset="0"/>
              </a:rPr>
              <a:t>;  </a:t>
            </a:r>
            <a:r>
              <a:rPr lang="it-IT" sz="1600" i="1" dirty="0" err="1">
                <a:latin typeface="Calibri" panose="020F0502020204030204" pitchFamily="34" charset="0"/>
                <a:cs typeface="Calibri" panose="020F0502020204030204" pitchFamily="34" charset="0"/>
              </a:rPr>
              <a:t>Cogliati</a:t>
            </a:r>
            <a:r>
              <a:rPr lang="it-IT" sz="1600" i="1" dirty="0">
                <a:latin typeface="Calibri" panose="020F0502020204030204" pitchFamily="34" charset="0"/>
                <a:cs typeface="Calibri" panose="020F0502020204030204" pitchFamily="34" charset="0"/>
              </a:rPr>
              <a:t> Dezza </a:t>
            </a:r>
            <a:r>
              <a:rPr lang="it-IT" sz="1600" i="1" dirty="0" err="1">
                <a:latin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lang="it-IT" sz="1600" i="1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it-IT" sz="1600" i="1" dirty="0" err="1">
                <a:latin typeface="Calibri" panose="020F0502020204030204" pitchFamily="34" charset="0"/>
                <a:cs typeface="Calibri" panose="020F0502020204030204" pitchFamily="34" charset="0"/>
              </a:rPr>
              <a:t>Antibiotics</a:t>
            </a:r>
            <a:r>
              <a:rPr lang="it-IT" sz="1600" i="1" dirty="0">
                <a:latin typeface="Calibri" panose="020F0502020204030204" pitchFamily="34" charset="0"/>
                <a:cs typeface="Calibri" panose="020F0502020204030204" pitchFamily="34" charset="0"/>
              </a:rPr>
              <a:t> 2020, 9, 895. 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CF8474AD-41AF-5B46-8F47-662A397C48C4}"/>
              </a:ext>
            </a:extLst>
          </p:cNvPr>
          <p:cNvSpPr txBox="1"/>
          <p:nvPr/>
        </p:nvSpPr>
        <p:spPr>
          <a:xfrm>
            <a:off x="220553" y="1547523"/>
            <a:ext cx="335374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>
                <a:cs typeface="Calibri" panose="020F0502020204030204" pitchFamily="34" charset="0"/>
              </a:rPr>
              <a:t>Per Gram-positivi: in caso di </a:t>
            </a:r>
            <a:r>
              <a:rPr lang="it-IT" b="1" i="1" dirty="0" err="1">
                <a:solidFill>
                  <a:srgbClr val="C00000"/>
                </a:solidFill>
                <a:cs typeface="Calibri" panose="020F0502020204030204" pitchFamily="34" charset="0"/>
              </a:rPr>
              <a:t>S.aureus</a:t>
            </a:r>
            <a:r>
              <a:rPr lang="it-IT" b="1" i="1" dirty="0">
                <a:solidFill>
                  <a:srgbClr val="C00000"/>
                </a:solidFill>
                <a:cs typeface="Calibri" panose="020F0502020204030204" pitchFamily="34" charset="0"/>
              </a:rPr>
              <a:t> </a:t>
            </a:r>
            <a:r>
              <a:rPr lang="it-IT" dirty="0">
                <a:cs typeface="Calibri" panose="020F0502020204030204" pitchFamily="34" charset="0"/>
              </a:rPr>
              <a:t>(e </a:t>
            </a:r>
            <a:r>
              <a:rPr lang="it-IT" i="1" dirty="0" err="1">
                <a:cs typeface="Calibri" panose="020F0502020204030204" pitchFamily="34" charset="0"/>
              </a:rPr>
              <a:t>S.lungdunensis</a:t>
            </a:r>
            <a:r>
              <a:rPr lang="it-IT" dirty="0">
                <a:cs typeface="Calibri" panose="020F0502020204030204" pitchFamily="34" charset="0"/>
              </a:rPr>
              <a:t>);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>
                <a:cs typeface="Calibri" panose="020F0502020204030204" pitchFamily="34" charset="0"/>
              </a:rPr>
              <a:t>Per fungi: in caso di </a:t>
            </a:r>
            <a:r>
              <a:rPr lang="it-IT" b="1" i="1" dirty="0">
                <a:solidFill>
                  <a:srgbClr val="C00000"/>
                </a:solidFill>
                <a:cs typeface="Calibri" panose="020F0502020204030204" pitchFamily="34" charset="0"/>
              </a:rPr>
              <a:t>Candida </a:t>
            </a:r>
            <a:r>
              <a:rPr lang="it-IT" b="1" i="1" dirty="0" err="1">
                <a:solidFill>
                  <a:srgbClr val="C00000"/>
                </a:solidFill>
                <a:cs typeface="Calibri" panose="020F0502020204030204" pitchFamily="34" charset="0"/>
              </a:rPr>
              <a:t>spp</a:t>
            </a:r>
            <a:r>
              <a:rPr lang="it-IT" dirty="0">
                <a:cs typeface="Calibri" panose="020F0502020204030204" pitchFamily="34" charset="0"/>
              </a:rPr>
              <a:t>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it-IT" dirty="0">
              <a:cs typeface="Calibri" panose="020F0502020204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rgbClr val="C00000"/>
                </a:solidFill>
                <a:cs typeface="Calibri" panose="020F0502020204030204" pitchFamily="34" charset="0"/>
              </a:rPr>
              <a:t>Per Gram-negativi</a:t>
            </a:r>
            <a:r>
              <a:rPr lang="it-IT" dirty="0">
                <a:cs typeface="Calibri" panose="020F0502020204030204" pitchFamily="34" charset="0"/>
              </a:rPr>
              <a:t>: ampia discussione in letteratura.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>
                <a:cs typeface="Calibri" panose="020F0502020204030204" pitchFamily="34" charset="0"/>
              </a:rPr>
              <a:t>Inizialmente, svantaggi: rischio FP, aumento durata ospedalizzazione, aumento uso ATB, aumento costi. Più recentemente: discussione su possibili utilizzi selezionati (pazienti a rischio di batteriemia persistente, andamento clinico).  </a:t>
            </a:r>
          </a:p>
        </p:txBody>
      </p:sp>
      <p:pic>
        <p:nvPicPr>
          <p:cNvPr id="4" name="Picture 2" descr="Università degli Studi di Torino | Turin">
            <a:extLst>
              <a:ext uri="{FF2B5EF4-FFF2-40B4-BE49-F238E27FC236}">
                <a16:creationId xmlns:a16="http://schemas.microsoft.com/office/drawing/2014/main" id="{23D73B7E-571E-23D5-A028-1075A84A8B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9841" y="60441"/>
            <a:ext cx="949719" cy="949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8857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>
            <a:extLst>
              <a:ext uri="{FF2B5EF4-FFF2-40B4-BE49-F238E27FC236}">
                <a16:creationId xmlns:a16="http://schemas.microsoft.com/office/drawing/2014/main" id="{A68D92F0-2E1C-437A-B816-017CC67B67DA}"/>
              </a:ext>
            </a:extLst>
          </p:cNvPr>
          <p:cNvSpPr/>
          <p:nvPr/>
        </p:nvSpPr>
        <p:spPr>
          <a:xfrm>
            <a:off x="382322" y="722345"/>
            <a:ext cx="60979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La fase </a:t>
            </a:r>
            <a:r>
              <a:rPr kumimoji="0" lang="it-IT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pre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-analitica: Volume di sangue</a:t>
            </a:r>
          </a:p>
        </p:txBody>
      </p:sp>
      <p:grpSp>
        <p:nvGrpSpPr>
          <p:cNvPr id="7" name="Gruppo 6">
            <a:extLst>
              <a:ext uri="{FF2B5EF4-FFF2-40B4-BE49-F238E27FC236}">
                <a16:creationId xmlns:a16="http://schemas.microsoft.com/office/drawing/2014/main" id="{FBE976F0-A975-4827-8844-54C4D450C1F4}"/>
              </a:ext>
            </a:extLst>
          </p:cNvPr>
          <p:cNvGrpSpPr>
            <a:grpSpLocks noChangeAspect="1"/>
          </p:cNvGrpSpPr>
          <p:nvPr/>
        </p:nvGrpSpPr>
        <p:grpSpPr>
          <a:xfrm>
            <a:off x="718717" y="2603494"/>
            <a:ext cx="4572071" cy="3658081"/>
            <a:chOff x="6574755" y="2107192"/>
            <a:chExt cx="5551388" cy="4441625"/>
          </a:xfrm>
        </p:grpSpPr>
        <p:pic>
          <p:nvPicPr>
            <p:cNvPr id="4" name="Immagine 3">
              <a:extLst>
                <a:ext uri="{FF2B5EF4-FFF2-40B4-BE49-F238E27FC236}">
                  <a16:creationId xmlns:a16="http://schemas.microsoft.com/office/drawing/2014/main" id="{658F9B81-354C-4564-920E-29D6A64841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20994"/>
            <a:stretch/>
          </p:blipFill>
          <p:spPr>
            <a:xfrm>
              <a:off x="6574755" y="2978481"/>
              <a:ext cx="5551388" cy="3570336"/>
            </a:xfrm>
            <a:prstGeom prst="rect">
              <a:avLst/>
            </a:prstGeom>
          </p:spPr>
        </p:pic>
        <p:grpSp>
          <p:nvGrpSpPr>
            <p:cNvPr id="13" name="Gruppo 12">
              <a:extLst>
                <a:ext uri="{FF2B5EF4-FFF2-40B4-BE49-F238E27FC236}">
                  <a16:creationId xmlns:a16="http://schemas.microsoft.com/office/drawing/2014/main" id="{F8BE1F25-361A-4FE2-80E0-D4022BD964F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753813" y="2869454"/>
              <a:ext cx="3717152" cy="3648173"/>
              <a:chOff x="6556986" y="1728686"/>
              <a:chExt cx="4139328" cy="4062514"/>
            </a:xfrm>
          </p:grpSpPr>
          <p:sp>
            <p:nvSpPr>
              <p:cNvPr id="8" name="Rettangolo 7">
                <a:extLst>
                  <a:ext uri="{FF2B5EF4-FFF2-40B4-BE49-F238E27FC236}">
                    <a16:creationId xmlns:a16="http://schemas.microsoft.com/office/drawing/2014/main" id="{AB6ED686-024A-4BCB-AC0A-BE1FA37BD342}"/>
                  </a:ext>
                </a:extLst>
              </p:cNvPr>
              <p:cNvSpPr/>
              <p:nvPr/>
            </p:nvSpPr>
            <p:spPr>
              <a:xfrm>
                <a:off x="6556986" y="3296587"/>
                <a:ext cx="63549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 set</a:t>
                </a:r>
                <a:endPara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" name="Rettangolo 9">
                <a:extLst>
                  <a:ext uri="{FF2B5EF4-FFF2-40B4-BE49-F238E27FC236}">
                    <a16:creationId xmlns:a16="http://schemas.microsoft.com/office/drawing/2014/main" id="{1D5F6832-1920-4E11-9A87-71E51C861A95}"/>
                  </a:ext>
                </a:extLst>
              </p:cNvPr>
              <p:cNvSpPr/>
              <p:nvPr/>
            </p:nvSpPr>
            <p:spPr>
              <a:xfrm>
                <a:off x="7864587" y="2368217"/>
                <a:ext cx="63992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2 set</a:t>
                </a:r>
                <a:endPara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Rettangolo 10">
                <a:extLst>
                  <a:ext uri="{FF2B5EF4-FFF2-40B4-BE49-F238E27FC236}">
                    <a16:creationId xmlns:a16="http://schemas.microsoft.com/office/drawing/2014/main" id="{E8BD10AE-56B9-4E3F-85AC-6FEA445512B4}"/>
                  </a:ext>
                </a:extLst>
              </p:cNvPr>
              <p:cNvSpPr/>
              <p:nvPr/>
            </p:nvSpPr>
            <p:spPr>
              <a:xfrm>
                <a:off x="9566105" y="1728686"/>
                <a:ext cx="63992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3 set</a:t>
                </a:r>
                <a:endPara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" name="Rettangolo con angoli arrotondati 11">
                <a:extLst>
                  <a:ext uri="{FF2B5EF4-FFF2-40B4-BE49-F238E27FC236}">
                    <a16:creationId xmlns:a16="http://schemas.microsoft.com/office/drawing/2014/main" id="{C974CF77-063B-4ECC-8E8F-6C084D7C2728}"/>
                  </a:ext>
                </a:extLst>
              </p:cNvPr>
              <p:cNvSpPr/>
              <p:nvPr/>
            </p:nvSpPr>
            <p:spPr>
              <a:xfrm>
                <a:off x="7695590" y="1850096"/>
                <a:ext cx="3000724" cy="3941104"/>
              </a:xfrm>
              <a:prstGeom prst="round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8" name="Rettangolo 17">
              <a:extLst>
                <a:ext uri="{FF2B5EF4-FFF2-40B4-BE49-F238E27FC236}">
                  <a16:creationId xmlns:a16="http://schemas.microsoft.com/office/drawing/2014/main" id="{D7438328-6747-4ACC-8DF7-E92DC6A184AF}"/>
                </a:ext>
              </a:extLst>
            </p:cNvPr>
            <p:cNvSpPr/>
            <p:nvPr/>
          </p:nvSpPr>
          <p:spPr>
            <a:xfrm>
              <a:off x="11470965" y="2107192"/>
              <a:ext cx="361139" cy="23662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0" name="Immagine 19">
            <a:extLst>
              <a:ext uri="{FF2B5EF4-FFF2-40B4-BE49-F238E27FC236}">
                <a16:creationId xmlns:a16="http://schemas.microsoft.com/office/drawing/2014/main" id="{55A49A02-60DA-4D19-ADA9-27A8E6F7127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t="9284" b="80573"/>
          <a:stretch/>
        </p:blipFill>
        <p:spPr>
          <a:xfrm>
            <a:off x="309616" y="6354987"/>
            <a:ext cx="5218270" cy="431009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E7495423-4994-49AE-8946-30001FD64261}"/>
              </a:ext>
            </a:extLst>
          </p:cNvPr>
          <p:cNvSpPr/>
          <p:nvPr/>
        </p:nvSpPr>
        <p:spPr>
          <a:xfrm>
            <a:off x="209922" y="1149713"/>
            <a:ext cx="6270381" cy="1304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Volume di sangue variabile maggiormente significativa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Direttamente proporzionale alla sensibilità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Volumi superiori danno aumenti limitati di sensibilità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97ECC9C3-2649-4FFD-AA82-A7C7BCD9C68A}"/>
              </a:ext>
            </a:extLst>
          </p:cNvPr>
          <p:cNvSpPr/>
          <p:nvPr/>
        </p:nvSpPr>
        <p:spPr>
          <a:xfrm>
            <a:off x="846666" y="2304338"/>
            <a:ext cx="47025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it-IT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Prelevare 2-3 set per episodio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kumimoji="0" lang="it-IT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Evitare il prelievo di set singoli</a:t>
            </a: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ea typeface="+mn-ea"/>
              <a:cs typeface="+mn-cs"/>
            </a:endParaRP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1F7219D9-DFA7-4F18-A63C-741DCB7556FE}"/>
              </a:ext>
            </a:extLst>
          </p:cNvPr>
          <p:cNvSpPr/>
          <p:nvPr/>
        </p:nvSpPr>
        <p:spPr>
          <a:xfrm>
            <a:off x="8750190" y="6340225"/>
            <a:ext cx="363419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fr-FR" sz="1400" i="1" dirty="0"/>
              <a:t>Lamy et al. Front </a:t>
            </a:r>
            <a:r>
              <a:rPr lang="fr-FR" sz="1400" i="1" dirty="0" err="1"/>
              <a:t>Microbiol</a:t>
            </a:r>
            <a:r>
              <a:rPr lang="fr-FR" sz="1400" i="1" dirty="0"/>
              <a:t>. 2016</a:t>
            </a:r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980AF3A4-96B9-8046-A283-064910816C70}"/>
              </a:ext>
            </a:extLst>
          </p:cNvPr>
          <p:cNvSpPr txBox="1"/>
          <p:nvPr/>
        </p:nvSpPr>
        <p:spPr>
          <a:xfrm>
            <a:off x="6602074" y="1305341"/>
            <a:ext cx="522287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Il </a:t>
            </a:r>
            <a:r>
              <a:rPr lang="it-IT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sito migliore</a:t>
            </a:r>
            <a:r>
              <a:rPr lang="it-IT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it-IT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venipuntura</a:t>
            </a:r>
            <a:r>
              <a:rPr lang="it-IT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Da dispositivi: maggiore tasso di contaminazione. In ICU: valutazione CVC/accesso arterioso.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caso di prelievo di sangue da accessi vascolari è necessario eliminare la prima parte del sangue prelevato? 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No, non riduce il rischio di contaminazione e anzi riduce la sensibilità.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Qual è il volume di sangue da prelevare nel paziente adulto? </a:t>
            </a:r>
          </a:p>
          <a:p>
            <a:pPr lvl="1" algn="just"/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È la variabile più importante per migliorare la sensibilità del prelievo. Stima della concentrazione batterica media per paziente con infezione ematica: 0,25 UFC/ml; campione positivo se almeno 3 UFC. </a:t>
            </a:r>
            <a:r>
              <a:rPr lang="it-IT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Prelevare, in totale, almeno 20-30 ml di sangue.</a:t>
            </a: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17BC9DFE-3659-B54A-8455-2A24C5C50D74}"/>
              </a:ext>
            </a:extLst>
          </p:cNvPr>
          <p:cNvSpPr txBox="1"/>
          <p:nvPr/>
        </p:nvSpPr>
        <p:spPr>
          <a:xfrm>
            <a:off x="5794262" y="5657075"/>
            <a:ext cx="60306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400" i="1" dirty="0">
                <a:latin typeface="Calibri" panose="020F0502020204030204" pitchFamily="34" charset="0"/>
                <a:cs typeface="Calibri" panose="020F0502020204030204" pitchFamily="34" charset="0"/>
              </a:rPr>
              <a:t>Procedura di esecuzione, trasporto e conservazione per emocoltura (2018) </a:t>
            </a:r>
          </a:p>
          <a:p>
            <a:pPr algn="r"/>
            <a:r>
              <a:rPr lang="it-IT" sz="1400" i="1" dirty="0">
                <a:latin typeface="Calibri" panose="020F0502020204030204" pitchFamily="34" charset="0"/>
                <a:cs typeface="Calibri" panose="020F0502020204030204" pitchFamily="34" charset="0"/>
              </a:rPr>
              <a:t>AMCLI, SIFO, SIM, SIMPIOS</a:t>
            </a:r>
          </a:p>
        </p:txBody>
      </p:sp>
      <p:pic>
        <p:nvPicPr>
          <p:cNvPr id="2" name="Picture 2" descr="Università degli Studi di Torino | Turin">
            <a:extLst>
              <a:ext uri="{FF2B5EF4-FFF2-40B4-BE49-F238E27FC236}">
                <a16:creationId xmlns:a16="http://schemas.microsoft.com/office/drawing/2014/main" id="{1778E66A-2BEC-186F-7DA0-25FBC02E47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9841" y="60441"/>
            <a:ext cx="949719" cy="949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8326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623E74A-7E5E-8840-B4AE-3BE38D40B1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850" y="1436855"/>
            <a:ext cx="11703560" cy="5079695"/>
          </a:xfrm>
        </p:spPr>
        <p:txBody>
          <a:bodyPr>
            <a:normAutofit/>
          </a:bodyPr>
          <a:lstStyle/>
          <a:p>
            <a:pPr algn="just"/>
            <a:r>
              <a:rPr lang="it-IT" sz="1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Timing:</a:t>
            </a:r>
            <a:r>
              <a:rPr lang="it-IT" sz="1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800" dirty="0">
                <a:latin typeface="Calibri" panose="020F0502020204030204" pitchFamily="34" charset="0"/>
                <a:cs typeface="Calibri" panose="020F0502020204030204" pitchFamily="34" charset="0"/>
              </a:rPr>
              <a:t>in base a gravità del paziente</a:t>
            </a:r>
          </a:p>
          <a:p>
            <a:pPr lvl="1" algn="just"/>
            <a:r>
              <a:rPr lang="it-IT" sz="1800" dirty="0">
                <a:latin typeface="Calibri" panose="020F0502020204030204" pitchFamily="34" charset="0"/>
                <a:cs typeface="Calibri" panose="020F0502020204030204" pitchFamily="34" charset="0"/>
              </a:rPr>
              <a:t>In situazioni urgenti, 2 o più set ottenuti sequenzialmente in un brave intervallo (minuti)</a:t>
            </a:r>
          </a:p>
          <a:p>
            <a:pPr lvl="1" algn="just"/>
            <a:r>
              <a:rPr lang="it-IT" sz="1800" dirty="0">
                <a:latin typeface="Calibri" panose="020F0502020204030204" pitchFamily="34" charset="0"/>
                <a:cs typeface="Calibri" panose="020F0502020204030204" pitchFamily="34" charset="0"/>
              </a:rPr>
              <a:t>In situazioni non urgenti: valutare prelievo seriato in base ad indicazione clinica</a:t>
            </a:r>
            <a:endParaRPr lang="it-IT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it-IT" sz="1800" dirty="0"/>
              <a:t>Effettuazione </a:t>
            </a:r>
            <a:r>
              <a:rPr lang="it-IT" sz="1800" dirty="0" err="1"/>
              <a:t>pre</a:t>
            </a:r>
            <a:r>
              <a:rPr lang="it-IT" sz="1800" dirty="0"/>
              <a:t>-terapia (</a:t>
            </a:r>
            <a:r>
              <a:rPr lang="it-IT" sz="1800" dirty="0">
                <a:solidFill>
                  <a:srgbClr val="C00000"/>
                </a:solidFill>
              </a:rPr>
              <a:t>o più lontano possibile dall’infusione, se già in atto</a:t>
            </a:r>
            <a:r>
              <a:rPr lang="it-IT" sz="1800" dirty="0"/>
              <a:t>)</a:t>
            </a:r>
            <a:endParaRPr lang="it-IT" sz="1800" b="1" dirty="0">
              <a:solidFill>
                <a:schemeClr val="accent1"/>
              </a:solidFill>
            </a:endParaRPr>
          </a:p>
          <a:p>
            <a:pPr algn="just"/>
            <a:r>
              <a:rPr lang="it-IT" sz="1800" b="1" dirty="0">
                <a:solidFill>
                  <a:srgbClr val="C00000"/>
                </a:solidFill>
              </a:rPr>
              <a:t>Volume ematico</a:t>
            </a:r>
            <a:r>
              <a:rPr lang="it-IT" sz="1800" dirty="0">
                <a:solidFill>
                  <a:srgbClr val="C00000"/>
                </a:solidFill>
              </a:rPr>
              <a:t>: </a:t>
            </a:r>
            <a:r>
              <a:rPr lang="it-IT" sz="1800" dirty="0"/>
              <a:t>fattore più critico rispetto al timing; Set: da 2 o 3 bottiglie, almeno 1 aerobio e 1 anaerobio (</a:t>
            </a:r>
            <a:r>
              <a:rPr lang="it-IT" sz="1800" i="1" dirty="0" err="1"/>
              <a:t>Streptococcus</a:t>
            </a:r>
            <a:r>
              <a:rPr lang="it-IT" sz="1800" i="1" dirty="0"/>
              <a:t> </a:t>
            </a:r>
            <a:r>
              <a:rPr lang="it-IT" sz="1800" i="1" dirty="0" err="1"/>
              <a:t>pneumoniae</a:t>
            </a:r>
            <a:r>
              <a:rPr lang="it-IT" sz="1800" i="1" dirty="0"/>
              <a:t> </a:t>
            </a:r>
            <a:r>
              <a:rPr lang="it-IT" sz="1800" dirty="0"/>
              <a:t>e altri G+ possono crescere meglio su terreno per anaerobi). </a:t>
            </a:r>
          </a:p>
          <a:p>
            <a:pPr lvl="1" algn="just"/>
            <a:r>
              <a:rPr lang="it-IT" sz="1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Quanti e quali campioni? </a:t>
            </a:r>
            <a:r>
              <a:rPr lang="it-IT" sz="1400" dirty="0">
                <a:latin typeface="Calibri" panose="020F0502020204030204" pitchFamily="34" charset="0"/>
                <a:cs typeface="Calibri" panose="020F0502020204030204" pitchFamily="34" charset="0"/>
              </a:rPr>
              <a:t>Eseguire </a:t>
            </a:r>
            <a:r>
              <a:rPr lang="it-IT" sz="1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contestualmente</a:t>
            </a:r>
            <a:r>
              <a:rPr lang="it-IT" sz="1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400" dirty="0">
                <a:latin typeface="Calibri" panose="020F0502020204030204" pitchFamily="34" charset="0"/>
                <a:cs typeface="Calibri" panose="020F0502020204030204" pitchFamily="34" charset="0"/>
              </a:rPr>
              <a:t>un </a:t>
            </a:r>
            <a:r>
              <a:rPr lang="it-IT" sz="1400" dirty="0">
                <a:latin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prelievo da CVC</a:t>
            </a:r>
            <a:r>
              <a:rPr lang="it-IT" sz="1400" dirty="0">
                <a:latin typeface="Calibri" panose="020F0502020204030204" pitchFamily="34" charset="0"/>
                <a:cs typeface="Calibri" panose="020F0502020204030204" pitchFamily="34" charset="0"/>
              </a:rPr>
              <a:t> (aerobi/anaerobi) per ogni accesso vascolare e due set (aerobi/anaerobi) da differenti vene periferiche.</a:t>
            </a:r>
            <a:endParaRPr lang="it-IT" sz="1800" dirty="0"/>
          </a:p>
          <a:p>
            <a:pPr algn="just"/>
            <a:r>
              <a:rPr lang="it-IT" sz="1800" b="1" dirty="0">
                <a:solidFill>
                  <a:srgbClr val="C00000"/>
                </a:solidFill>
              </a:rPr>
              <a:t>Disinfezione</a:t>
            </a:r>
            <a:r>
              <a:rPr lang="it-IT" sz="1800" dirty="0"/>
              <a:t> sito di </a:t>
            </a:r>
            <a:r>
              <a:rPr lang="it-IT" sz="1800" dirty="0" err="1"/>
              <a:t>venipuntura</a:t>
            </a:r>
            <a:r>
              <a:rPr lang="it-IT" sz="1800" dirty="0"/>
              <a:t> (</a:t>
            </a:r>
            <a:r>
              <a:rPr lang="it-IT" sz="1800" dirty="0" err="1"/>
              <a:t>clorexidina</a:t>
            </a:r>
            <a:r>
              <a:rPr lang="it-IT" sz="1800" dirty="0"/>
              <a:t> 2% o </a:t>
            </a:r>
            <a:r>
              <a:rPr lang="it-IT" sz="1800" dirty="0" err="1"/>
              <a:t>iodopovidone</a:t>
            </a:r>
            <a:r>
              <a:rPr lang="it-IT" sz="1800" dirty="0"/>
              <a:t> in adulti e bambini &gt;2 mesi)</a:t>
            </a:r>
          </a:p>
          <a:p>
            <a:pPr algn="just"/>
            <a:r>
              <a:rPr lang="it-IT" sz="1800" b="1" dirty="0">
                <a:solidFill>
                  <a:srgbClr val="C00000"/>
                </a:solidFill>
              </a:rPr>
              <a:t>Coltura della punta</a:t>
            </a:r>
            <a:r>
              <a:rPr lang="it-IT" sz="1800" dirty="0">
                <a:solidFill>
                  <a:srgbClr val="C00000"/>
                </a:solidFill>
              </a:rPr>
              <a:t>: </a:t>
            </a:r>
            <a:r>
              <a:rPr lang="it-IT" sz="1800" dirty="0"/>
              <a:t>solo se accompagnata da emocoltura ottenuta da </a:t>
            </a:r>
            <a:r>
              <a:rPr lang="it-IT" sz="1800" dirty="0" err="1"/>
              <a:t>venipuntura</a:t>
            </a:r>
            <a:endParaRPr lang="it-IT" sz="1800" dirty="0"/>
          </a:p>
          <a:p>
            <a:pPr algn="just"/>
            <a:r>
              <a:rPr lang="it-IT" sz="1800" b="1" dirty="0">
                <a:solidFill>
                  <a:srgbClr val="C00000"/>
                </a:solidFill>
              </a:rPr>
              <a:t>Mai in frigo </a:t>
            </a:r>
            <a:r>
              <a:rPr lang="it-IT" sz="1800" dirty="0"/>
              <a:t>prima dell’incubatore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800" dirty="0">
                <a:latin typeface="Calibri" panose="020F0502020204030204" pitchFamily="34" charset="0"/>
                <a:cs typeface="Calibri" panose="020F0502020204030204" pitchFamily="34" charset="0"/>
              </a:rPr>
              <a:t>Misure di prevenzione e protezione individuali / Garantire corretta e appropriata igiene delle mani (indicazioni OMS).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 il prelievo di sangue è necessario utilizzare guanti sterili? </a:t>
            </a:r>
            <a:r>
              <a:rPr lang="it-IT" sz="1800" dirty="0">
                <a:latin typeface="Calibri" panose="020F0502020204030204" pitchFamily="34" charset="0"/>
                <a:cs typeface="Calibri" panose="020F0502020204030204" pitchFamily="34" charset="0"/>
              </a:rPr>
              <a:t>No. </a:t>
            </a:r>
          </a:p>
        </p:txBody>
      </p:sp>
      <p:sp>
        <p:nvSpPr>
          <p:cNvPr id="9" name="Segnaposto testo 3">
            <a:extLst>
              <a:ext uri="{FF2B5EF4-FFF2-40B4-BE49-F238E27FC236}">
                <a16:creationId xmlns:a16="http://schemas.microsoft.com/office/drawing/2014/main" id="{EAEB23C0-3151-1E44-B539-557D23D6B49F}"/>
              </a:ext>
            </a:extLst>
          </p:cNvPr>
          <p:cNvSpPr txBox="1">
            <a:spLocks/>
          </p:cNvSpPr>
          <p:nvPr/>
        </p:nvSpPr>
        <p:spPr>
          <a:xfrm>
            <a:off x="431738" y="672053"/>
            <a:ext cx="11459783" cy="724247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3600" dirty="0"/>
              <a:t>La fase </a:t>
            </a:r>
            <a:r>
              <a:rPr lang="it-IT" sz="3600" dirty="0" err="1"/>
              <a:t>pre</a:t>
            </a:r>
            <a:r>
              <a:rPr lang="it-IT" sz="3600" dirty="0"/>
              <a:t>-analitica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29C442C5-3408-1748-9CE4-C89F5106A1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4600" y="119224"/>
            <a:ext cx="4418811" cy="1430660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ED9DF1-ED60-49F5-6B13-1287E7382BC0}"/>
              </a:ext>
            </a:extLst>
          </p:cNvPr>
          <p:cNvSpPr txBox="1"/>
          <p:nvPr/>
        </p:nvSpPr>
        <p:spPr>
          <a:xfrm>
            <a:off x="9085367" y="1625659"/>
            <a:ext cx="29280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400" i="1" dirty="0">
                <a:latin typeface="Calibri" panose="020F0502020204030204" pitchFamily="34" charset="0"/>
                <a:cs typeface="Calibri" panose="020F0502020204030204" pitchFamily="34" charset="0"/>
              </a:rPr>
              <a:t>Procedura di esecuzione, trasporto e conservazione del prelievo per emocoltura in caso di sospetta sepsi (2018) AMCLI, SIFO, SIM, SIMPIOS</a:t>
            </a:r>
          </a:p>
        </p:txBody>
      </p:sp>
      <p:pic>
        <p:nvPicPr>
          <p:cNvPr id="2" name="Picture 2" descr="Università degli Studi di Torino | Turin">
            <a:extLst>
              <a:ext uri="{FF2B5EF4-FFF2-40B4-BE49-F238E27FC236}">
                <a16:creationId xmlns:a16="http://schemas.microsoft.com/office/drawing/2014/main" id="{93AE2D3F-F535-6405-B2D6-CF8A9C8C2E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4264" y="5925118"/>
            <a:ext cx="842234" cy="842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4391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B072D88-8110-A245-A65F-50B54ACA8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 </a:t>
            </a:r>
          </a:p>
        </p:txBody>
      </p:sp>
      <p:graphicFrame>
        <p:nvGraphicFramePr>
          <p:cNvPr id="6" name="Tabella 6">
            <a:extLst>
              <a:ext uri="{FF2B5EF4-FFF2-40B4-BE49-F238E27FC236}">
                <a16:creationId xmlns:a16="http://schemas.microsoft.com/office/drawing/2014/main" id="{50A338A1-348D-F64B-B06E-AD3A0F96F43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0" y="0"/>
          <a:ext cx="0" cy="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4566273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638094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788787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7443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9863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036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539406"/>
                  </a:ext>
                </a:extLst>
              </a:tr>
            </a:tbl>
          </a:graphicData>
        </a:graphic>
      </p:graphicFrame>
      <p:sp>
        <p:nvSpPr>
          <p:cNvPr id="9" name="Segnaposto testo 3">
            <a:extLst>
              <a:ext uri="{FF2B5EF4-FFF2-40B4-BE49-F238E27FC236}">
                <a16:creationId xmlns:a16="http://schemas.microsoft.com/office/drawing/2014/main" id="{EAEB23C0-3151-1E44-B539-557D23D6B49F}"/>
              </a:ext>
            </a:extLst>
          </p:cNvPr>
          <p:cNvSpPr txBox="1">
            <a:spLocks/>
          </p:cNvSpPr>
          <p:nvPr/>
        </p:nvSpPr>
        <p:spPr>
          <a:xfrm>
            <a:off x="366108" y="593313"/>
            <a:ext cx="11459783" cy="724247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3200" b="1" dirty="0">
                <a:cs typeface="Calibri" panose="020F0502020204030204" pitchFamily="34" charset="0"/>
              </a:rPr>
              <a:t>La fase </a:t>
            </a:r>
            <a:r>
              <a:rPr lang="it-IT" sz="3200" b="1" dirty="0" err="1">
                <a:cs typeface="Calibri" panose="020F0502020204030204" pitchFamily="34" charset="0"/>
              </a:rPr>
              <a:t>pre</a:t>
            </a:r>
            <a:r>
              <a:rPr lang="it-IT" sz="3200" b="1" dirty="0">
                <a:cs typeface="Calibri" panose="020F0502020204030204" pitchFamily="34" charset="0"/>
              </a:rPr>
              <a:t>-analitica: «interrogativi clinici</a:t>
            </a:r>
            <a:r>
              <a:rPr lang="it-IT" sz="4000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76AE74BB-39D8-2441-BE17-5536EDBBE30B}"/>
              </a:ext>
            </a:extLst>
          </p:cNvPr>
          <p:cNvSpPr txBox="1"/>
          <p:nvPr/>
        </p:nvSpPr>
        <p:spPr>
          <a:xfrm>
            <a:off x="9052408" y="3369332"/>
            <a:ext cx="29280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400" i="1" dirty="0">
                <a:latin typeface="Calibri" panose="020F0502020204030204" pitchFamily="34" charset="0"/>
                <a:cs typeface="Calibri" panose="020F0502020204030204" pitchFamily="34" charset="0"/>
              </a:rPr>
              <a:t>Procedura di esecuzione, trasporto e conservazione del prelievo per emocoltura in caso di sospetta sepsi (2018) AMCLI, SIFO, SIM, SIMPIOS</a:t>
            </a:r>
          </a:p>
          <a:p>
            <a:pPr algn="r"/>
            <a:endParaRPr lang="it-IT" sz="16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CF8474AD-41AF-5B46-8F47-662A397C48C4}"/>
              </a:ext>
            </a:extLst>
          </p:cNvPr>
          <p:cNvSpPr txBox="1"/>
          <p:nvPr/>
        </p:nvSpPr>
        <p:spPr>
          <a:xfrm>
            <a:off x="120565" y="1476506"/>
            <a:ext cx="861112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Timing per eseguire il prelievo</a:t>
            </a:r>
            <a:r>
              <a:rPr lang="it-IT" sz="1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it-IT" sz="1800" dirty="0">
                <a:latin typeface="Calibri" panose="020F0502020204030204" pitchFamily="34" charset="0"/>
                <a:cs typeface="Calibri" panose="020F0502020204030204" pitchFamily="34" charset="0"/>
              </a:rPr>
              <a:t>non definito da LG. Nella pratica, spesso su picco febbrile (aumentata possibilità diagnostica?), in base a ciclo </a:t>
            </a:r>
            <a:r>
              <a:rPr lang="it-IT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batteriemico</a:t>
            </a:r>
            <a:r>
              <a:rPr lang="it-IT" sz="1800" dirty="0">
                <a:latin typeface="Calibri" panose="020F0502020204030204" pitchFamily="34" charset="0"/>
                <a:cs typeface="Calibri" panose="020F0502020204030204" pitchFamily="34" charset="0"/>
              </a:rPr>
              <a:t> (tempo di latenza di circa un’ora tra l’ingresso del microrganismo nel sangue e l’inizio dei brividi, seguito da febbre). Se sospetto clinico: indipendentemente da febbre. </a:t>
            </a:r>
          </a:p>
          <a:p>
            <a:pPr lvl="1" algn="just"/>
            <a:r>
              <a:rPr lang="it-IT" sz="1800" dirty="0">
                <a:latin typeface="Calibri" panose="020F0502020204030204" pitchFamily="34" charset="0"/>
                <a:cs typeface="Calibri" panose="020F0502020204030204" pitchFamily="34" charset="0"/>
              </a:rPr>
              <a:t>Attenzione al Timing di effettuazione per il </a:t>
            </a:r>
            <a:r>
              <a:rPr lang="it-IT" sz="1800" i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Differential</a:t>
            </a:r>
            <a:r>
              <a:rPr lang="it-IT" sz="1800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Time to </a:t>
            </a:r>
            <a:r>
              <a:rPr lang="it-IT" sz="1800" i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Positivity</a:t>
            </a:r>
            <a:r>
              <a:rPr lang="it-IT" sz="1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it-IT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caso di prelievo di sangue da accessi vascolari è necessario eliminare la prima parte del sangue prelevato? </a:t>
            </a:r>
          </a:p>
          <a:p>
            <a:pPr algn="just"/>
            <a:r>
              <a:rPr lang="it-IT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No, non riduce il rischio di contaminazione e anzi riduce la sensibilità.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Quale antisettico utilizzare per l’antisepsi della cute? </a:t>
            </a:r>
          </a:p>
          <a:p>
            <a:pPr lvl="1" algn="just"/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Antisettici a base alcolica (uso secondo indicazione del produttore) es. </a:t>
            </a:r>
            <a:r>
              <a:rPr lang="it-IT" dirty="0" err="1">
                <a:latin typeface="Calibri" panose="020F0502020204030204" pitchFamily="34" charset="0"/>
                <a:cs typeface="Calibri" panose="020F0502020204030204" pitchFamily="34" charset="0"/>
              </a:rPr>
              <a:t>iodiopovidone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 al 10 % in soluzione alcolica al 70 % e la </a:t>
            </a:r>
            <a:r>
              <a:rPr lang="it-IT" dirty="0" err="1">
                <a:latin typeface="Calibri" panose="020F0502020204030204" pitchFamily="34" charset="0"/>
                <a:cs typeface="Calibri" panose="020F0502020204030204" pitchFamily="34" charset="0"/>
              </a:rPr>
              <a:t>clorexidina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 al 2% in soluzione alcolica al 70%. Rispettare il tempo di contatto (2’ per </a:t>
            </a:r>
            <a:r>
              <a:rPr lang="it-IT" dirty="0" err="1">
                <a:latin typeface="Calibri" panose="020F0502020204030204" pitchFamily="34" charset="0"/>
                <a:cs typeface="Calibri" panose="020F0502020204030204" pitchFamily="34" charset="0"/>
              </a:rPr>
              <a:t>iodiopovidone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, 30’’ per </a:t>
            </a:r>
            <a:r>
              <a:rPr lang="it-IT" dirty="0" err="1">
                <a:latin typeface="Calibri" panose="020F0502020204030204" pitchFamily="34" charset="0"/>
                <a:cs typeface="Calibri" panose="020F0502020204030204" pitchFamily="34" charset="0"/>
              </a:rPr>
              <a:t>clorexidina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) e il tempo di asciugatura. </a:t>
            </a:r>
            <a:r>
              <a:rPr lang="it-IT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 preferire applicatori monouso.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Modalità concentrica (a partire dal centro della vena verso l’esterno) -non evidenza scientifica (detergenti a base acquosa?); vs </a:t>
            </a:r>
            <a:r>
              <a:rPr lang="it-IT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tecnica “back and </a:t>
            </a:r>
            <a:r>
              <a:rPr lang="it-IT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forth</a:t>
            </a:r>
            <a:r>
              <a:rPr lang="it-IT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side to side” 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(frizione vigorosa avanti e indietro e da destra a sinistra); da usare se disinfettanti a base alcolica (maggior penetrazione).</a:t>
            </a:r>
          </a:p>
        </p:txBody>
      </p:sp>
      <p:pic>
        <p:nvPicPr>
          <p:cNvPr id="8" name="Picture 2" descr="Procedura per emocolture, infezioni da catetere e liquidi «sterili»">
            <a:extLst>
              <a:ext uri="{FF2B5EF4-FFF2-40B4-BE49-F238E27FC236}">
                <a16:creationId xmlns:a16="http://schemas.microsoft.com/office/drawing/2014/main" id="{54BA5BBB-C264-554F-BDA9-6D374CBAA6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8673" y="829332"/>
            <a:ext cx="3200400" cy="2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Infermieri. Emocoltura da catetere venoso centrale e vena periferica. Le  tecniche corrette da adottare - Infermieristicamente - Nursind, il  sindacato delle professioni infermieristiche">
            <a:extLst>
              <a:ext uri="{FF2B5EF4-FFF2-40B4-BE49-F238E27FC236}">
                <a16:creationId xmlns:a16="http://schemas.microsoft.com/office/drawing/2014/main" id="{FF9387DD-ED76-D56E-D086-6B0F4B9920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6372" y="4518395"/>
            <a:ext cx="2562684" cy="2116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Università degli Studi di Torino | Turin">
            <a:extLst>
              <a:ext uri="{FF2B5EF4-FFF2-40B4-BE49-F238E27FC236}">
                <a16:creationId xmlns:a16="http://schemas.microsoft.com/office/drawing/2014/main" id="{C3F8BB02-63A8-D568-3BC0-26EB570174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9841" y="60441"/>
            <a:ext cx="949719" cy="949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3796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ounded Rectangle 7">
            <a:extLst>
              <a:ext uri="{FF2B5EF4-FFF2-40B4-BE49-F238E27FC236}">
                <a16:creationId xmlns:a16="http://schemas.microsoft.com/office/drawing/2014/main" id="{EC656316-B78D-4EC1-9C72-547CA566FED0}"/>
              </a:ext>
            </a:extLst>
          </p:cNvPr>
          <p:cNvSpPr>
            <a:spLocks noChangeAspect="1"/>
          </p:cNvSpPr>
          <p:nvPr/>
        </p:nvSpPr>
        <p:spPr>
          <a:xfrm rot="18924894" flipH="1">
            <a:off x="8403166" y="6359630"/>
            <a:ext cx="160324" cy="393162"/>
          </a:xfrm>
          <a:custGeom>
            <a:avLst/>
            <a:gdLst/>
            <a:ahLst/>
            <a:cxnLst/>
            <a:rect l="l" t="t" r="r" b="b"/>
            <a:pathLst>
              <a:path w="1081111" h="4228323">
                <a:moveTo>
                  <a:pt x="335224" y="1867922"/>
                </a:moveTo>
                <a:cubicBezTo>
                  <a:pt x="355105" y="1839562"/>
                  <a:pt x="441066" y="1818228"/>
                  <a:pt x="544096" y="1818228"/>
                </a:cubicBezTo>
                <a:cubicBezTo>
                  <a:pt x="661845" y="1818228"/>
                  <a:pt x="757300" y="1846093"/>
                  <a:pt x="757300" y="1880465"/>
                </a:cubicBezTo>
                <a:lnTo>
                  <a:pt x="754850" y="1887560"/>
                </a:lnTo>
                <a:lnTo>
                  <a:pt x="757869" y="1887560"/>
                </a:lnTo>
                <a:lnTo>
                  <a:pt x="757869" y="2839818"/>
                </a:lnTo>
                <a:cubicBezTo>
                  <a:pt x="757869" y="2972331"/>
                  <a:pt x="662287" y="3079754"/>
                  <a:pt x="544381" y="3079754"/>
                </a:cubicBezTo>
                <a:cubicBezTo>
                  <a:pt x="426475" y="3079754"/>
                  <a:pt x="330892" y="2972330"/>
                  <a:pt x="330892" y="2839818"/>
                </a:cubicBezTo>
                <a:cubicBezTo>
                  <a:pt x="330892" y="2522399"/>
                  <a:pt x="330893" y="2204979"/>
                  <a:pt x="330893" y="1887560"/>
                </a:cubicBezTo>
                <a:lnTo>
                  <a:pt x="333343" y="1887560"/>
                </a:lnTo>
                <a:cubicBezTo>
                  <a:pt x="331423" y="1885549"/>
                  <a:pt x="330893" y="1883025"/>
                  <a:pt x="330893" y="1880465"/>
                </a:cubicBezTo>
                <a:cubicBezTo>
                  <a:pt x="330893" y="1876168"/>
                  <a:pt x="332384" y="1871973"/>
                  <a:pt x="335224" y="1867922"/>
                </a:cubicBezTo>
                <a:close/>
                <a:moveTo>
                  <a:pt x="40017" y="122059"/>
                </a:moveTo>
                <a:cubicBezTo>
                  <a:pt x="33211" y="132011"/>
                  <a:pt x="29637" y="142314"/>
                  <a:pt x="29637" y="152868"/>
                </a:cubicBezTo>
                <a:cubicBezTo>
                  <a:pt x="29637" y="201406"/>
                  <a:pt x="105246" y="244661"/>
                  <a:pt x="223474" y="271871"/>
                </a:cubicBezTo>
                <a:lnTo>
                  <a:pt x="259635" y="468058"/>
                </a:lnTo>
                <a:cubicBezTo>
                  <a:pt x="103865" y="495856"/>
                  <a:pt x="0" y="547115"/>
                  <a:pt x="0" y="605632"/>
                </a:cubicBezTo>
                <a:cubicBezTo>
                  <a:pt x="0" y="658669"/>
                  <a:pt x="85325" y="705745"/>
                  <a:pt x="217400" y="734580"/>
                </a:cubicBezTo>
                <a:lnTo>
                  <a:pt x="217063" y="737117"/>
                </a:lnTo>
                <a:lnTo>
                  <a:pt x="217063" y="2943282"/>
                </a:lnTo>
                <a:cubicBezTo>
                  <a:pt x="217063" y="3039089"/>
                  <a:pt x="294931" y="3121078"/>
                  <a:pt x="405721" y="3153265"/>
                </a:cubicBezTo>
                <a:cubicBezTo>
                  <a:pt x="400324" y="3160310"/>
                  <a:pt x="397646" y="3168520"/>
                  <a:pt x="397646" y="3177204"/>
                </a:cubicBezTo>
                <a:lnTo>
                  <a:pt x="397646" y="3194256"/>
                </a:lnTo>
                <a:cubicBezTo>
                  <a:pt x="397646" y="3224314"/>
                  <a:pt x="429716" y="3248680"/>
                  <a:pt x="469276" y="3248680"/>
                </a:cubicBezTo>
                <a:lnTo>
                  <a:pt x="496274" y="3248680"/>
                </a:lnTo>
                <a:cubicBezTo>
                  <a:pt x="503831" y="3569617"/>
                  <a:pt x="518631" y="3867052"/>
                  <a:pt x="514761" y="4228323"/>
                </a:cubicBezTo>
                <a:lnTo>
                  <a:pt x="577573" y="4091802"/>
                </a:lnTo>
                <a:cubicBezTo>
                  <a:pt x="580481" y="3794896"/>
                  <a:pt x="583388" y="3537508"/>
                  <a:pt x="586278" y="3248680"/>
                </a:cubicBezTo>
                <a:lnTo>
                  <a:pt x="611834" y="3248680"/>
                </a:lnTo>
                <a:cubicBezTo>
                  <a:pt x="651395" y="3248680"/>
                  <a:pt x="683465" y="3224314"/>
                  <a:pt x="683465" y="3194256"/>
                </a:cubicBezTo>
                <a:lnTo>
                  <a:pt x="683465" y="3177205"/>
                </a:lnTo>
                <a:cubicBezTo>
                  <a:pt x="683465" y="3168518"/>
                  <a:pt x="680787" y="3160307"/>
                  <a:pt x="675388" y="3153262"/>
                </a:cubicBezTo>
                <a:cubicBezTo>
                  <a:pt x="786180" y="3121079"/>
                  <a:pt x="864048" y="3039089"/>
                  <a:pt x="864048" y="2943282"/>
                </a:cubicBezTo>
                <a:lnTo>
                  <a:pt x="864048" y="737117"/>
                </a:lnTo>
                <a:cubicBezTo>
                  <a:pt x="864048" y="736269"/>
                  <a:pt x="864042" y="735422"/>
                  <a:pt x="863712" y="734579"/>
                </a:cubicBezTo>
                <a:cubicBezTo>
                  <a:pt x="995786" y="705744"/>
                  <a:pt x="1081111" y="658669"/>
                  <a:pt x="1081111" y="605632"/>
                </a:cubicBezTo>
                <a:cubicBezTo>
                  <a:pt x="1081111" y="547115"/>
                  <a:pt x="977246" y="495856"/>
                  <a:pt x="821477" y="468058"/>
                </a:cubicBezTo>
                <a:lnTo>
                  <a:pt x="857637" y="271871"/>
                </a:lnTo>
                <a:cubicBezTo>
                  <a:pt x="975865" y="244661"/>
                  <a:pt x="1051474" y="201406"/>
                  <a:pt x="1051474" y="152868"/>
                </a:cubicBezTo>
                <a:cubicBezTo>
                  <a:pt x="1051474" y="68441"/>
                  <a:pt x="822728" y="0"/>
                  <a:pt x="540555" y="0"/>
                </a:cubicBezTo>
                <a:cubicBezTo>
                  <a:pt x="293654" y="0"/>
                  <a:pt x="87658" y="52400"/>
                  <a:pt x="40017" y="12205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1" name="Rounded Rectangle 40">
            <a:extLst>
              <a:ext uri="{FF2B5EF4-FFF2-40B4-BE49-F238E27FC236}">
                <a16:creationId xmlns:a16="http://schemas.microsoft.com/office/drawing/2014/main" id="{9EAE5B7B-9157-44FC-AC9D-E519CCFB3F84}"/>
              </a:ext>
            </a:extLst>
          </p:cNvPr>
          <p:cNvSpPr/>
          <p:nvPr/>
        </p:nvSpPr>
        <p:spPr>
          <a:xfrm rot="2942052">
            <a:off x="9623578" y="6410853"/>
            <a:ext cx="275638" cy="308657"/>
          </a:xfrm>
          <a:custGeom>
            <a:avLst/>
            <a:gdLst/>
            <a:ahLst/>
            <a:cxnLst/>
            <a:rect l="l" t="t" r="r" b="b"/>
            <a:pathLst>
              <a:path w="3011706" h="3204001">
                <a:moveTo>
                  <a:pt x="2432249" y="1011942"/>
                </a:moveTo>
                <a:cubicBezTo>
                  <a:pt x="2423608" y="1019482"/>
                  <a:pt x="2416303" y="1028841"/>
                  <a:pt x="2410966" y="1039800"/>
                </a:cubicBezTo>
                <a:lnTo>
                  <a:pt x="1969837" y="1945620"/>
                </a:lnTo>
                <a:cubicBezTo>
                  <a:pt x="1948488" y="1989457"/>
                  <a:pt x="1966719" y="2042300"/>
                  <a:pt x="2010556" y="2063648"/>
                </a:cubicBezTo>
                <a:cubicBezTo>
                  <a:pt x="2054392" y="2084996"/>
                  <a:pt x="2107235" y="2066766"/>
                  <a:pt x="2128583" y="2022929"/>
                </a:cubicBezTo>
                <a:lnTo>
                  <a:pt x="2569712" y="1117109"/>
                </a:lnTo>
                <a:cubicBezTo>
                  <a:pt x="2591061" y="1073271"/>
                  <a:pt x="2572830" y="1020430"/>
                  <a:pt x="2528993" y="999081"/>
                </a:cubicBezTo>
                <a:cubicBezTo>
                  <a:pt x="2496115" y="983070"/>
                  <a:pt x="2458172" y="989322"/>
                  <a:pt x="2432249" y="1011942"/>
                </a:cubicBezTo>
                <a:close/>
                <a:moveTo>
                  <a:pt x="1709549" y="1044955"/>
                </a:moveTo>
                <a:cubicBezTo>
                  <a:pt x="1978186" y="735551"/>
                  <a:pt x="2446780" y="702502"/>
                  <a:pt x="2756184" y="971139"/>
                </a:cubicBezTo>
                <a:cubicBezTo>
                  <a:pt x="3065588" y="1239776"/>
                  <a:pt x="3098636" y="1708370"/>
                  <a:pt x="2830000" y="2017774"/>
                </a:cubicBezTo>
                <a:cubicBezTo>
                  <a:pt x="2561363" y="2327178"/>
                  <a:pt x="2092769" y="2360227"/>
                  <a:pt x="1783365" y="2091590"/>
                </a:cubicBezTo>
                <a:cubicBezTo>
                  <a:pt x="1473960" y="1822953"/>
                  <a:pt x="1440912" y="1354359"/>
                  <a:pt x="1709549" y="1044955"/>
                </a:cubicBezTo>
                <a:close/>
                <a:moveTo>
                  <a:pt x="208197" y="1872243"/>
                </a:moveTo>
                <a:cubicBezTo>
                  <a:pt x="195168" y="1885273"/>
                  <a:pt x="187109" y="1903273"/>
                  <a:pt x="187109" y="1923155"/>
                </a:cubicBezTo>
                <a:lnTo>
                  <a:pt x="187109" y="2715155"/>
                </a:lnTo>
                <a:cubicBezTo>
                  <a:pt x="187109" y="2754920"/>
                  <a:pt x="219344" y="2787155"/>
                  <a:pt x="259109" y="2787155"/>
                </a:cubicBezTo>
                <a:cubicBezTo>
                  <a:pt x="298874" y="2787155"/>
                  <a:pt x="331109" y="2754920"/>
                  <a:pt x="331109" y="2715155"/>
                </a:cubicBezTo>
                <a:lnTo>
                  <a:pt x="331109" y="1923155"/>
                </a:lnTo>
                <a:cubicBezTo>
                  <a:pt x="331109" y="1883390"/>
                  <a:pt x="298874" y="1851155"/>
                  <a:pt x="259109" y="1851155"/>
                </a:cubicBezTo>
                <a:cubicBezTo>
                  <a:pt x="239226" y="1851156"/>
                  <a:pt x="221226" y="1859214"/>
                  <a:pt x="208197" y="1872243"/>
                </a:cubicBezTo>
                <a:close/>
                <a:moveTo>
                  <a:pt x="0" y="1625202"/>
                </a:moveTo>
                <a:cubicBezTo>
                  <a:pt x="418057" y="1737228"/>
                  <a:pt x="858998" y="1737384"/>
                  <a:pt x="1277606" y="1625336"/>
                </a:cubicBezTo>
                <a:cubicBezTo>
                  <a:pt x="1277605" y="1938624"/>
                  <a:pt x="1277605" y="2251911"/>
                  <a:pt x="1277605" y="2565198"/>
                </a:cubicBezTo>
                <a:cubicBezTo>
                  <a:pt x="1277605" y="2917999"/>
                  <a:pt x="991603" y="3204001"/>
                  <a:pt x="638802" y="3204001"/>
                </a:cubicBezTo>
                <a:lnTo>
                  <a:pt x="638803" y="3204000"/>
                </a:lnTo>
                <a:cubicBezTo>
                  <a:pt x="286002" y="3204000"/>
                  <a:pt x="0" y="2917999"/>
                  <a:pt x="0" y="2565197"/>
                </a:cubicBezTo>
                <a:close/>
                <a:moveTo>
                  <a:pt x="208197" y="459897"/>
                </a:moveTo>
                <a:cubicBezTo>
                  <a:pt x="195167" y="472926"/>
                  <a:pt x="187109" y="490926"/>
                  <a:pt x="187109" y="510808"/>
                </a:cubicBezTo>
                <a:lnTo>
                  <a:pt x="187109" y="1302808"/>
                </a:lnTo>
                <a:cubicBezTo>
                  <a:pt x="187109" y="1342573"/>
                  <a:pt x="219344" y="1374808"/>
                  <a:pt x="259109" y="1374808"/>
                </a:cubicBezTo>
                <a:cubicBezTo>
                  <a:pt x="298874" y="1374808"/>
                  <a:pt x="331109" y="1342573"/>
                  <a:pt x="331109" y="1302808"/>
                </a:cubicBezTo>
                <a:lnTo>
                  <a:pt x="331109" y="510808"/>
                </a:lnTo>
                <a:cubicBezTo>
                  <a:pt x="331109" y="471043"/>
                  <a:pt x="298874" y="438808"/>
                  <a:pt x="259109" y="438808"/>
                </a:cubicBezTo>
                <a:cubicBezTo>
                  <a:pt x="239226" y="438808"/>
                  <a:pt x="221226" y="446867"/>
                  <a:pt x="208197" y="459897"/>
                </a:cubicBezTo>
                <a:close/>
                <a:moveTo>
                  <a:pt x="187101" y="187101"/>
                </a:moveTo>
                <a:cubicBezTo>
                  <a:pt x="302701" y="71501"/>
                  <a:pt x="462402" y="0"/>
                  <a:pt x="638803" y="0"/>
                </a:cubicBezTo>
                <a:cubicBezTo>
                  <a:pt x="991604" y="0"/>
                  <a:pt x="1277606" y="286002"/>
                  <a:pt x="1277606" y="638803"/>
                </a:cubicBezTo>
                <a:lnTo>
                  <a:pt x="1277606" y="1497764"/>
                </a:lnTo>
                <a:cubicBezTo>
                  <a:pt x="859958" y="1616355"/>
                  <a:pt x="417375" y="1616210"/>
                  <a:pt x="0" y="1498771"/>
                </a:cubicBezTo>
                <a:lnTo>
                  <a:pt x="0" y="638803"/>
                </a:lnTo>
                <a:cubicBezTo>
                  <a:pt x="0" y="462403"/>
                  <a:pt x="71500" y="302702"/>
                  <a:pt x="187101" y="18710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2" name="Donut 90">
            <a:extLst>
              <a:ext uri="{FF2B5EF4-FFF2-40B4-BE49-F238E27FC236}">
                <a16:creationId xmlns:a16="http://schemas.microsoft.com/office/drawing/2014/main" id="{D86BE85A-63D8-48D0-8B07-9669B75E9D9D}"/>
              </a:ext>
            </a:extLst>
          </p:cNvPr>
          <p:cNvSpPr/>
          <p:nvPr/>
        </p:nvSpPr>
        <p:spPr>
          <a:xfrm>
            <a:off x="10275519" y="6408638"/>
            <a:ext cx="229636" cy="259078"/>
          </a:xfrm>
          <a:custGeom>
            <a:avLst/>
            <a:gdLst/>
            <a:ahLst/>
            <a:cxnLst/>
            <a:rect l="l" t="t" r="r" b="b"/>
            <a:pathLst>
              <a:path w="373598" h="381817">
                <a:moveTo>
                  <a:pt x="229573" y="45391"/>
                </a:moveTo>
                <a:cubicBezTo>
                  <a:pt x="175099" y="45391"/>
                  <a:pt x="130939" y="89551"/>
                  <a:pt x="130939" y="144025"/>
                </a:cubicBezTo>
                <a:cubicBezTo>
                  <a:pt x="130939" y="198499"/>
                  <a:pt x="175099" y="242659"/>
                  <a:pt x="229573" y="242659"/>
                </a:cubicBezTo>
                <a:cubicBezTo>
                  <a:pt x="284047" y="242659"/>
                  <a:pt x="328207" y="198499"/>
                  <a:pt x="328207" y="144025"/>
                </a:cubicBezTo>
                <a:cubicBezTo>
                  <a:pt x="328207" y="89551"/>
                  <a:pt x="284047" y="45391"/>
                  <a:pt x="229573" y="45391"/>
                </a:cubicBezTo>
                <a:close/>
                <a:moveTo>
                  <a:pt x="229573" y="0"/>
                </a:moveTo>
                <a:cubicBezTo>
                  <a:pt x="309116" y="0"/>
                  <a:pt x="373598" y="64482"/>
                  <a:pt x="373598" y="144025"/>
                </a:cubicBezTo>
                <a:cubicBezTo>
                  <a:pt x="373598" y="223568"/>
                  <a:pt x="309116" y="288050"/>
                  <a:pt x="229573" y="288050"/>
                </a:cubicBezTo>
                <a:cubicBezTo>
                  <a:pt x="202172" y="288050"/>
                  <a:pt x="176558" y="280398"/>
                  <a:pt x="156060" y="264966"/>
                </a:cubicBezTo>
                <a:lnTo>
                  <a:pt x="128993" y="292033"/>
                </a:lnTo>
                <a:lnTo>
                  <a:pt x="160228" y="323268"/>
                </a:lnTo>
                <a:cubicBezTo>
                  <a:pt x="171055" y="334095"/>
                  <a:pt x="171055" y="351650"/>
                  <a:pt x="160228" y="362477"/>
                </a:cubicBezTo>
                <a:cubicBezTo>
                  <a:pt x="149401" y="373304"/>
                  <a:pt x="131846" y="373304"/>
                  <a:pt x="121019" y="362477"/>
                </a:cubicBezTo>
                <a:lnTo>
                  <a:pt x="89784" y="331242"/>
                </a:lnTo>
                <a:lnTo>
                  <a:pt x="39209" y="381817"/>
                </a:lnTo>
                <a:cubicBezTo>
                  <a:pt x="28381" y="392644"/>
                  <a:pt x="10827" y="392644"/>
                  <a:pt x="0" y="381817"/>
                </a:cubicBezTo>
                <a:cubicBezTo>
                  <a:pt x="-10828" y="370989"/>
                  <a:pt x="-10828" y="353435"/>
                  <a:pt x="0" y="342608"/>
                </a:cubicBezTo>
                <a:lnTo>
                  <a:pt x="50575" y="292033"/>
                </a:lnTo>
                <a:lnTo>
                  <a:pt x="16166" y="257624"/>
                </a:lnTo>
                <a:cubicBezTo>
                  <a:pt x="5339" y="246797"/>
                  <a:pt x="5339" y="229242"/>
                  <a:pt x="16166" y="218415"/>
                </a:cubicBezTo>
                <a:cubicBezTo>
                  <a:pt x="26993" y="207588"/>
                  <a:pt x="44548" y="207588"/>
                  <a:pt x="55375" y="218415"/>
                </a:cubicBezTo>
                <a:lnTo>
                  <a:pt x="89784" y="252824"/>
                </a:lnTo>
                <a:lnTo>
                  <a:pt x="115252" y="227356"/>
                </a:lnTo>
                <a:cubicBezTo>
                  <a:pt x="95803" y="205073"/>
                  <a:pt x="85548" y="175747"/>
                  <a:pt x="85548" y="144025"/>
                </a:cubicBezTo>
                <a:cubicBezTo>
                  <a:pt x="85548" y="64482"/>
                  <a:pt x="150030" y="0"/>
                  <a:pt x="22957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73" name="Rounded Rectangle 20">
            <a:extLst>
              <a:ext uri="{FF2B5EF4-FFF2-40B4-BE49-F238E27FC236}">
                <a16:creationId xmlns:a16="http://schemas.microsoft.com/office/drawing/2014/main" id="{B5A75B4D-CA52-4F78-AC74-CB42B7BD2898}"/>
              </a:ext>
            </a:extLst>
          </p:cNvPr>
          <p:cNvSpPr>
            <a:spLocks noChangeAspect="1"/>
          </p:cNvSpPr>
          <p:nvPr/>
        </p:nvSpPr>
        <p:spPr>
          <a:xfrm rot="2160000">
            <a:off x="10874888" y="6366535"/>
            <a:ext cx="304937" cy="329023"/>
          </a:xfrm>
          <a:custGeom>
            <a:avLst/>
            <a:gdLst/>
            <a:ahLst/>
            <a:cxnLst/>
            <a:rect l="l" t="t" r="r" b="b"/>
            <a:pathLst>
              <a:path w="2735240" h="2951283">
                <a:moveTo>
                  <a:pt x="945240" y="943134"/>
                </a:moveTo>
                <a:cubicBezTo>
                  <a:pt x="504657" y="1263236"/>
                  <a:pt x="406988" y="1879894"/>
                  <a:pt x="727090" y="2320477"/>
                </a:cubicBezTo>
                <a:cubicBezTo>
                  <a:pt x="1047193" y="2761060"/>
                  <a:pt x="1663850" y="2858729"/>
                  <a:pt x="2104434" y="2538627"/>
                </a:cubicBezTo>
                <a:cubicBezTo>
                  <a:pt x="2545017" y="2218524"/>
                  <a:pt x="2642686" y="1601867"/>
                  <a:pt x="2322584" y="1161283"/>
                </a:cubicBezTo>
                <a:cubicBezTo>
                  <a:pt x="2003839" y="722570"/>
                  <a:pt x="1391052" y="623866"/>
                  <a:pt x="951049" y="939346"/>
                </a:cubicBezTo>
                <a:lnTo>
                  <a:pt x="1557721" y="1618250"/>
                </a:lnTo>
                <a:cubicBezTo>
                  <a:pt x="1596798" y="1621348"/>
                  <a:pt x="1633874" y="1641400"/>
                  <a:pt x="1658719" y="1675596"/>
                </a:cubicBezTo>
                <a:cubicBezTo>
                  <a:pt x="1705470" y="1739944"/>
                  <a:pt x="1691206" y="1830007"/>
                  <a:pt x="1626858" y="1876758"/>
                </a:cubicBezTo>
                <a:cubicBezTo>
                  <a:pt x="1562511" y="1923509"/>
                  <a:pt x="1472448" y="1909245"/>
                  <a:pt x="1425696" y="1844897"/>
                </a:cubicBezTo>
                <a:cubicBezTo>
                  <a:pt x="1398776" y="1807844"/>
                  <a:pt x="1392087" y="1762265"/>
                  <a:pt x="1405709" y="1721944"/>
                </a:cubicBezTo>
                <a:lnTo>
                  <a:pt x="950242" y="939871"/>
                </a:lnTo>
                <a:cubicBezTo>
                  <a:pt x="948462" y="940800"/>
                  <a:pt x="946850" y="941964"/>
                  <a:pt x="945240" y="943134"/>
                </a:cubicBezTo>
                <a:close/>
                <a:moveTo>
                  <a:pt x="390013" y="178929"/>
                </a:moveTo>
                <a:cubicBezTo>
                  <a:pt x="223423" y="299964"/>
                  <a:pt x="186493" y="533130"/>
                  <a:pt x="307528" y="699721"/>
                </a:cubicBezTo>
                <a:cubicBezTo>
                  <a:pt x="392822" y="817118"/>
                  <a:pt x="533802" y="870124"/>
                  <a:pt x="667672" y="847235"/>
                </a:cubicBezTo>
                <a:lnTo>
                  <a:pt x="556452" y="694153"/>
                </a:lnTo>
                <a:lnTo>
                  <a:pt x="528500" y="714461"/>
                </a:lnTo>
                <a:cubicBezTo>
                  <a:pt x="498835" y="736014"/>
                  <a:pt x="457314" y="729437"/>
                  <a:pt x="435761" y="699772"/>
                </a:cubicBezTo>
                <a:lnTo>
                  <a:pt x="341779" y="570418"/>
                </a:lnTo>
                <a:cubicBezTo>
                  <a:pt x="320226" y="540753"/>
                  <a:pt x="326803" y="499231"/>
                  <a:pt x="356468" y="477679"/>
                </a:cubicBezTo>
                <a:lnTo>
                  <a:pt x="684509" y="239343"/>
                </a:lnTo>
                <a:cubicBezTo>
                  <a:pt x="714174" y="217790"/>
                  <a:pt x="755695" y="224366"/>
                  <a:pt x="777248" y="254031"/>
                </a:cubicBezTo>
                <a:lnTo>
                  <a:pt x="871230" y="383386"/>
                </a:lnTo>
                <a:cubicBezTo>
                  <a:pt x="892782" y="413051"/>
                  <a:pt x="886206" y="454572"/>
                  <a:pt x="856541" y="476125"/>
                </a:cubicBezTo>
                <a:lnTo>
                  <a:pt x="828590" y="496433"/>
                </a:lnTo>
                <a:lnTo>
                  <a:pt x="939810" y="649514"/>
                </a:lnTo>
                <a:cubicBezTo>
                  <a:pt x="1002947" y="529270"/>
                  <a:pt x="996100" y="378811"/>
                  <a:pt x="910806" y="261414"/>
                </a:cubicBezTo>
                <a:cubicBezTo>
                  <a:pt x="789771" y="94824"/>
                  <a:pt x="556604" y="57894"/>
                  <a:pt x="390013" y="178929"/>
                </a:cubicBezTo>
                <a:close/>
                <a:moveTo>
                  <a:pt x="326716" y="91807"/>
                </a:moveTo>
                <a:cubicBezTo>
                  <a:pt x="541423" y="-64186"/>
                  <a:pt x="841934" y="-16590"/>
                  <a:pt x="997927" y="198117"/>
                </a:cubicBezTo>
                <a:cubicBezTo>
                  <a:pt x="1090326" y="325293"/>
                  <a:pt x="1111296" y="482575"/>
                  <a:pt x="1067359" y="621566"/>
                </a:cubicBezTo>
                <a:cubicBezTo>
                  <a:pt x="1125087" y="596400"/>
                  <a:pt x="1184605" y="577365"/>
                  <a:pt x="1244892" y="563339"/>
                </a:cubicBezTo>
                <a:lnTo>
                  <a:pt x="1244892" y="425809"/>
                </a:lnTo>
                <a:lnTo>
                  <a:pt x="1238396" y="425809"/>
                </a:lnTo>
                <a:cubicBezTo>
                  <a:pt x="1203300" y="425809"/>
                  <a:pt x="1174849" y="397358"/>
                  <a:pt x="1174849" y="362262"/>
                </a:cubicBezTo>
                <a:lnTo>
                  <a:pt x="1174849" y="209229"/>
                </a:lnTo>
                <a:cubicBezTo>
                  <a:pt x="1174849" y="191681"/>
                  <a:pt x="1181962" y="175794"/>
                  <a:pt x="1193462" y="164294"/>
                </a:cubicBezTo>
                <a:cubicBezTo>
                  <a:pt x="1204961" y="152795"/>
                  <a:pt x="1220848" y="145682"/>
                  <a:pt x="1238396" y="145682"/>
                </a:cubicBezTo>
                <a:lnTo>
                  <a:pt x="1484804" y="145682"/>
                </a:lnTo>
                <a:cubicBezTo>
                  <a:pt x="1519900" y="145682"/>
                  <a:pt x="1548351" y="174133"/>
                  <a:pt x="1548351" y="209229"/>
                </a:cubicBezTo>
                <a:lnTo>
                  <a:pt x="1548351" y="362262"/>
                </a:lnTo>
                <a:cubicBezTo>
                  <a:pt x="1548351" y="397358"/>
                  <a:pt x="1519900" y="425809"/>
                  <a:pt x="1484804" y="425809"/>
                </a:cubicBezTo>
                <a:lnTo>
                  <a:pt x="1478305" y="425809"/>
                </a:lnTo>
                <a:lnTo>
                  <a:pt x="1478305" y="531522"/>
                </a:lnTo>
                <a:cubicBezTo>
                  <a:pt x="1867969" y="516696"/>
                  <a:pt x="2257580" y="690299"/>
                  <a:pt x="2504004" y="1029474"/>
                </a:cubicBezTo>
                <a:cubicBezTo>
                  <a:pt x="2896903" y="1570253"/>
                  <a:pt x="2777023" y="2327148"/>
                  <a:pt x="2236244" y="2720047"/>
                </a:cubicBezTo>
                <a:cubicBezTo>
                  <a:pt x="1695464" y="3112946"/>
                  <a:pt x="938569" y="2993066"/>
                  <a:pt x="545670" y="2452287"/>
                </a:cubicBezTo>
                <a:cubicBezTo>
                  <a:pt x="302842" y="2118063"/>
                  <a:pt x="255883" y="1701289"/>
                  <a:pt x="383624" y="1339097"/>
                </a:cubicBezTo>
                <a:lnTo>
                  <a:pt x="271337" y="1301981"/>
                </a:lnTo>
                <a:lnTo>
                  <a:pt x="269200" y="1308446"/>
                </a:lnTo>
                <a:cubicBezTo>
                  <a:pt x="258184" y="1341768"/>
                  <a:pt x="222242" y="1359852"/>
                  <a:pt x="188919" y="1348836"/>
                </a:cubicBezTo>
                <a:lnTo>
                  <a:pt x="43619" y="1300805"/>
                </a:lnTo>
                <a:cubicBezTo>
                  <a:pt x="10297" y="1289790"/>
                  <a:pt x="-7787" y="1253847"/>
                  <a:pt x="3228" y="1220525"/>
                </a:cubicBezTo>
                <a:lnTo>
                  <a:pt x="80565" y="986568"/>
                </a:lnTo>
                <a:cubicBezTo>
                  <a:pt x="86073" y="969906"/>
                  <a:pt x="97812" y="957056"/>
                  <a:pt x="112340" y="949746"/>
                </a:cubicBezTo>
                <a:cubicBezTo>
                  <a:pt x="126869" y="942436"/>
                  <a:pt x="144185" y="940669"/>
                  <a:pt x="160847" y="946177"/>
                </a:cubicBezTo>
                <a:lnTo>
                  <a:pt x="306147" y="994208"/>
                </a:lnTo>
                <a:cubicBezTo>
                  <a:pt x="339468" y="1005223"/>
                  <a:pt x="357552" y="1041166"/>
                  <a:pt x="346537" y="1074488"/>
                </a:cubicBezTo>
                <a:lnTo>
                  <a:pt x="344596" y="1080361"/>
                </a:lnTo>
                <a:lnTo>
                  <a:pt x="482601" y="1125980"/>
                </a:lnTo>
                <a:cubicBezTo>
                  <a:pt x="516519" y="1067404"/>
                  <a:pt x="556040" y="1011588"/>
                  <a:pt x="601675" y="959905"/>
                </a:cubicBezTo>
                <a:cubicBezTo>
                  <a:pt x="455910" y="958740"/>
                  <a:pt x="312806" y="890195"/>
                  <a:pt x="220407" y="763018"/>
                </a:cubicBezTo>
                <a:cubicBezTo>
                  <a:pt x="64413" y="548311"/>
                  <a:pt x="112009" y="247801"/>
                  <a:pt x="326716" y="918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Rounded Rectangle 17">
            <a:extLst>
              <a:ext uri="{FF2B5EF4-FFF2-40B4-BE49-F238E27FC236}">
                <a16:creationId xmlns:a16="http://schemas.microsoft.com/office/drawing/2014/main" id="{6B94B2D2-8266-41F5-8364-5F47F1CD6CCC}"/>
              </a:ext>
            </a:extLst>
          </p:cNvPr>
          <p:cNvSpPr>
            <a:spLocks noChangeAspect="1"/>
          </p:cNvSpPr>
          <p:nvPr/>
        </p:nvSpPr>
        <p:spPr>
          <a:xfrm>
            <a:off x="11573865" y="6359934"/>
            <a:ext cx="210755" cy="335327"/>
          </a:xfrm>
          <a:custGeom>
            <a:avLst/>
            <a:gdLst/>
            <a:ahLst/>
            <a:cxnLst/>
            <a:rect l="l" t="t" r="r" b="b"/>
            <a:pathLst>
              <a:path w="2016224" h="3207971">
                <a:moveTo>
                  <a:pt x="854575" y="1382799"/>
                </a:moveTo>
                <a:lnTo>
                  <a:pt x="854575" y="1686462"/>
                </a:lnTo>
                <a:lnTo>
                  <a:pt x="550912" y="1686462"/>
                </a:lnTo>
                <a:lnTo>
                  <a:pt x="550912" y="1993536"/>
                </a:lnTo>
                <a:lnTo>
                  <a:pt x="854575" y="1993536"/>
                </a:lnTo>
                <a:lnTo>
                  <a:pt x="854575" y="2297199"/>
                </a:lnTo>
                <a:lnTo>
                  <a:pt x="1161649" y="2297199"/>
                </a:lnTo>
                <a:lnTo>
                  <a:pt x="1161649" y="1993536"/>
                </a:lnTo>
                <a:lnTo>
                  <a:pt x="1465312" y="1993536"/>
                </a:lnTo>
                <a:lnTo>
                  <a:pt x="1465312" y="1686462"/>
                </a:lnTo>
                <a:lnTo>
                  <a:pt x="1161649" y="1686462"/>
                </a:lnTo>
                <a:lnTo>
                  <a:pt x="1161649" y="1382799"/>
                </a:lnTo>
                <a:close/>
                <a:moveTo>
                  <a:pt x="397285" y="941591"/>
                </a:moveTo>
                <a:lnTo>
                  <a:pt x="1618940" y="941591"/>
                </a:lnTo>
                <a:lnTo>
                  <a:pt x="1618940" y="2738407"/>
                </a:lnTo>
                <a:lnTo>
                  <a:pt x="397285" y="2738407"/>
                </a:lnTo>
                <a:close/>
                <a:moveTo>
                  <a:pt x="305673" y="849979"/>
                </a:moveTo>
                <a:lnTo>
                  <a:pt x="305673" y="2830019"/>
                </a:lnTo>
                <a:lnTo>
                  <a:pt x="1710552" y="2830019"/>
                </a:lnTo>
                <a:lnTo>
                  <a:pt x="1710552" y="849979"/>
                </a:lnTo>
                <a:close/>
                <a:moveTo>
                  <a:pt x="240515" y="472027"/>
                </a:moveTo>
                <a:lnTo>
                  <a:pt x="1775709" y="472027"/>
                </a:lnTo>
                <a:cubicBezTo>
                  <a:pt x="1908542" y="472027"/>
                  <a:pt x="2016224" y="579709"/>
                  <a:pt x="2016224" y="712542"/>
                </a:cubicBezTo>
                <a:lnTo>
                  <a:pt x="2016224" y="2967456"/>
                </a:lnTo>
                <a:cubicBezTo>
                  <a:pt x="2016224" y="3100289"/>
                  <a:pt x="1908542" y="3207971"/>
                  <a:pt x="1775709" y="3207971"/>
                </a:cubicBezTo>
                <a:lnTo>
                  <a:pt x="240515" y="3207971"/>
                </a:lnTo>
                <a:cubicBezTo>
                  <a:pt x="107682" y="3207971"/>
                  <a:pt x="0" y="3100289"/>
                  <a:pt x="0" y="2967456"/>
                </a:cubicBezTo>
                <a:lnTo>
                  <a:pt x="0" y="712542"/>
                </a:lnTo>
                <a:cubicBezTo>
                  <a:pt x="0" y="579709"/>
                  <a:pt x="107682" y="472027"/>
                  <a:pt x="240515" y="472027"/>
                </a:cubicBezTo>
                <a:close/>
                <a:moveTo>
                  <a:pt x="515787" y="0"/>
                </a:moveTo>
                <a:lnTo>
                  <a:pt x="1500437" y="0"/>
                </a:lnTo>
                <a:cubicBezTo>
                  <a:pt x="1541893" y="0"/>
                  <a:pt x="1575500" y="33607"/>
                  <a:pt x="1575500" y="75063"/>
                </a:cubicBezTo>
                <a:lnTo>
                  <a:pt x="1575500" y="367990"/>
                </a:lnTo>
                <a:lnTo>
                  <a:pt x="440724" y="367990"/>
                </a:lnTo>
                <a:lnTo>
                  <a:pt x="440724" y="75063"/>
                </a:lnTo>
                <a:cubicBezTo>
                  <a:pt x="440724" y="33607"/>
                  <a:pt x="474331" y="0"/>
                  <a:pt x="5157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28CB0DA-7259-4048-AC5E-B3DC2674709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5328" y="783202"/>
            <a:ext cx="6461078" cy="724247"/>
          </a:xfrm>
          <a:solidFill>
            <a:schemeClr val="bg1"/>
          </a:solidFill>
        </p:spPr>
        <p:txBody>
          <a:bodyPr>
            <a:normAutofit fontScale="92500" lnSpcReduction="10000"/>
          </a:bodyPr>
          <a:lstStyle/>
          <a:p>
            <a:pPr algn="l"/>
            <a:r>
              <a:rPr lang="it-IT" sz="3900" b="1" dirty="0">
                <a:latin typeface="+mn-lt"/>
                <a:cs typeface="Calibri" panose="020F0502020204030204" pitchFamily="34" charset="0"/>
              </a:rPr>
              <a:t>Diagnosi Microbiologica</a:t>
            </a:r>
            <a:r>
              <a:rPr lang="it-IT" sz="4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CE13AF9E-BCD3-CE40-AE3C-47A03514964C}"/>
              </a:ext>
            </a:extLst>
          </p:cNvPr>
          <p:cNvSpPr txBox="1"/>
          <p:nvPr/>
        </p:nvSpPr>
        <p:spPr>
          <a:xfrm>
            <a:off x="475328" y="1595021"/>
            <a:ext cx="11393143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CON CATETERE IN SEDE (diagnosi conservativa)</a:t>
            </a:r>
          </a:p>
          <a:p>
            <a:r>
              <a:rPr lang="it-IT" dirty="0"/>
              <a:t>In caso di sepsi o shock settico, rimozione precoce. </a:t>
            </a:r>
          </a:p>
          <a:p>
            <a:r>
              <a:rPr lang="it-IT" dirty="0"/>
              <a:t>In caso contrario: ottimizzare la diagnostica prima della rimozione. </a:t>
            </a:r>
          </a:p>
          <a:p>
            <a:endParaRPr lang="it-IT" b="1" dirty="0"/>
          </a:p>
          <a:p>
            <a:r>
              <a:rPr lang="it-IT" b="1" dirty="0"/>
              <a:t>COLTURA QUANTITATIVA DELL’EXIT SITE</a:t>
            </a:r>
          </a:p>
          <a:p>
            <a:pPr algn="just"/>
            <a:r>
              <a:rPr lang="it-IT" dirty="0"/>
              <a:t>Una coltura negativa dell’exit site in caso di sospetto di infezione può escludere una CR-BSI (NPV 99.2%) o una colonizzazione (NPV90.6%). In alternativa, la </a:t>
            </a:r>
            <a:r>
              <a:rPr lang="it-IT" b="1" dirty="0">
                <a:solidFill>
                  <a:srgbClr val="C00000"/>
                </a:solidFill>
              </a:rPr>
              <a:t>coltura combinata della cute e degli </a:t>
            </a:r>
            <a:r>
              <a:rPr lang="it-IT" b="1" dirty="0" err="1">
                <a:solidFill>
                  <a:srgbClr val="C00000"/>
                </a:solidFill>
              </a:rPr>
              <a:t>hub</a:t>
            </a:r>
            <a:r>
              <a:rPr lang="it-IT" b="1" dirty="0">
                <a:solidFill>
                  <a:srgbClr val="C00000"/>
                </a:solidFill>
              </a:rPr>
              <a:t>/connettori </a:t>
            </a:r>
            <a:r>
              <a:rPr lang="it-IT" dirty="0"/>
              <a:t>può escludere la colonizzazione, evitando la sostituzione del catetere. </a:t>
            </a:r>
          </a:p>
          <a:p>
            <a:pPr algn="r"/>
            <a:r>
              <a:rPr lang="it-IT" sz="1600" i="1" dirty="0" err="1"/>
              <a:t>Bouza</a:t>
            </a:r>
            <a:r>
              <a:rPr lang="it-IT" sz="1600" i="1" dirty="0"/>
              <a:t> E, et al. </a:t>
            </a:r>
            <a:r>
              <a:rPr lang="it-IT" sz="1600" i="1" dirty="0" err="1"/>
              <a:t>Crit</a:t>
            </a:r>
            <a:r>
              <a:rPr lang="it-IT" sz="1600" i="1" dirty="0"/>
              <a:t> Care </a:t>
            </a:r>
            <a:r>
              <a:rPr lang="it-IT" sz="1600" i="1" dirty="0" err="1"/>
              <a:t>Med</a:t>
            </a:r>
            <a:r>
              <a:rPr lang="it-IT" sz="1600" i="1" dirty="0"/>
              <a:t> 2005, 33(9):1953–1960</a:t>
            </a:r>
          </a:p>
          <a:p>
            <a:pPr algn="r"/>
            <a:r>
              <a:rPr lang="it-IT" sz="1600" i="1" dirty="0"/>
              <a:t>Fernandez-Cruz A, et al. </a:t>
            </a:r>
            <a:r>
              <a:rPr lang="it-IT" sz="1600" i="1" dirty="0" err="1"/>
              <a:t>Med</a:t>
            </a:r>
            <a:r>
              <a:rPr lang="it-IT" sz="1600" i="1" dirty="0"/>
              <a:t> </a:t>
            </a:r>
            <a:r>
              <a:rPr lang="it-IT" sz="1600" i="1" dirty="0" err="1"/>
              <a:t>Mycol</a:t>
            </a:r>
            <a:r>
              <a:rPr lang="it-IT" sz="1600" i="1" dirty="0"/>
              <a:t> 2014, 52(5):491–497</a:t>
            </a:r>
            <a:endParaRPr lang="it-IT" sz="1600" dirty="0"/>
          </a:p>
          <a:p>
            <a:r>
              <a:rPr lang="it-IT" sz="1600" b="1" dirty="0">
                <a:solidFill>
                  <a:srgbClr val="C00000"/>
                </a:solidFill>
              </a:rPr>
              <a:t>DIFFERENTIAL TIME TO POSITIVITY (DTP)</a:t>
            </a:r>
          </a:p>
          <a:p>
            <a:pPr algn="just"/>
            <a:r>
              <a:rPr lang="it-IT" sz="1600" dirty="0"/>
              <a:t>Colture contemporanee da vena periferica e centrale sono metodi accurati di diagnosi per la CR-BSI. </a:t>
            </a:r>
          </a:p>
          <a:p>
            <a:pPr algn="just"/>
            <a:r>
              <a:rPr lang="it-IT" sz="1600" dirty="0"/>
              <a:t>Il concetto di DPT si fonda </a:t>
            </a:r>
            <a:r>
              <a:rPr lang="it-IT" sz="1600" b="1" dirty="0">
                <a:solidFill>
                  <a:srgbClr val="C00000"/>
                </a:solidFill>
              </a:rPr>
              <a:t>sull’entità dell’inoculo batterico</a:t>
            </a:r>
            <a:r>
              <a:rPr lang="it-IT" sz="1600" dirty="0"/>
              <a:t>. Se il catetere è fonte di batteriemia, l’inoculo batterico a livello dello stesso sarà maggiore rispetto a quello del sangue periferico, e la crescita avverrà più rapidamente. Con un </a:t>
            </a:r>
            <a:r>
              <a:rPr lang="it-IT" sz="1600" dirty="0" err="1"/>
              <a:t>cut</a:t>
            </a:r>
            <a:r>
              <a:rPr lang="it-IT" sz="1600" dirty="0"/>
              <a:t>-off di 120 minuti:  sensibilità e specificità &gt; del 90% (per breve termine: 89% e  87%).</a:t>
            </a:r>
          </a:p>
          <a:p>
            <a:pPr algn="just"/>
            <a:r>
              <a:rPr lang="it-IT" sz="1600" dirty="0"/>
              <a:t>NB. </a:t>
            </a:r>
            <a:r>
              <a:rPr lang="it-IT" sz="1600" b="1" dirty="0">
                <a:solidFill>
                  <a:srgbClr val="C00000"/>
                </a:solidFill>
              </a:rPr>
              <a:t>Ogni lume </a:t>
            </a:r>
            <a:r>
              <a:rPr lang="it-IT" sz="1600" dirty="0"/>
              <a:t>del catetere rappresenta una fonte di infezione: campionare uno di 3 lumi comporta la perdita di identificazione del 37% dei casi. Dibattuta la sensibilità in caso di Candida: sensibilità tra 85% e 40% dei casi secondo gli studi. </a:t>
            </a:r>
          </a:p>
          <a:p>
            <a:pPr algn="r"/>
            <a:r>
              <a:rPr lang="it-IT" sz="1600" i="1" dirty="0" err="1"/>
              <a:t>Blot</a:t>
            </a:r>
            <a:r>
              <a:rPr lang="it-IT" sz="1600" i="1" dirty="0"/>
              <a:t> </a:t>
            </a:r>
            <a:r>
              <a:rPr lang="it-IT" sz="1600" i="1" dirty="0" err="1"/>
              <a:t>F</a:t>
            </a:r>
            <a:r>
              <a:rPr lang="it-IT" sz="1600" i="1" dirty="0"/>
              <a:t>, et al. Lancet 1999, 354(9184):1071–1077</a:t>
            </a:r>
            <a:endParaRPr lang="it-IT" dirty="0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571DA1EC-3AB7-E645-9C5B-794D24A643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24" t="5393" r="12710" b="4603"/>
          <a:stretch/>
        </p:blipFill>
        <p:spPr>
          <a:xfrm>
            <a:off x="9554509" y="141120"/>
            <a:ext cx="1904976" cy="2749232"/>
          </a:xfrm>
          <a:prstGeom prst="round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6E6A43B8-3063-334A-ABA0-8E1AB1014D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6046"/>
          <a:stretch/>
        </p:blipFill>
        <p:spPr>
          <a:xfrm>
            <a:off x="7345364" y="521517"/>
            <a:ext cx="2091986" cy="1729050"/>
          </a:xfrm>
          <a:prstGeom prst="rect">
            <a:avLst/>
          </a:prstGeom>
        </p:spPr>
      </p:pic>
      <p:pic>
        <p:nvPicPr>
          <p:cNvPr id="2" name="Picture 2" descr="Università degli Studi di Torino | Turin">
            <a:extLst>
              <a:ext uri="{FF2B5EF4-FFF2-40B4-BE49-F238E27FC236}">
                <a16:creationId xmlns:a16="http://schemas.microsoft.com/office/drawing/2014/main" id="{39B90403-A210-FF61-01E0-725EBDE4E5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29" y="6095835"/>
            <a:ext cx="687359" cy="687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039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ounded Rectangle 7">
            <a:extLst>
              <a:ext uri="{FF2B5EF4-FFF2-40B4-BE49-F238E27FC236}">
                <a16:creationId xmlns:a16="http://schemas.microsoft.com/office/drawing/2014/main" id="{EC656316-B78D-4EC1-9C72-547CA566FED0}"/>
              </a:ext>
            </a:extLst>
          </p:cNvPr>
          <p:cNvSpPr>
            <a:spLocks noChangeAspect="1"/>
          </p:cNvSpPr>
          <p:nvPr/>
        </p:nvSpPr>
        <p:spPr>
          <a:xfrm rot="18924894" flipH="1">
            <a:off x="8403166" y="6359630"/>
            <a:ext cx="160324" cy="393162"/>
          </a:xfrm>
          <a:custGeom>
            <a:avLst/>
            <a:gdLst/>
            <a:ahLst/>
            <a:cxnLst/>
            <a:rect l="l" t="t" r="r" b="b"/>
            <a:pathLst>
              <a:path w="1081111" h="4228323">
                <a:moveTo>
                  <a:pt x="335224" y="1867922"/>
                </a:moveTo>
                <a:cubicBezTo>
                  <a:pt x="355105" y="1839562"/>
                  <a:pt x="441066" y="1818228"/>
                  <a:pt x="544096" y="1818228"/>
                </a:cubicBezTo>
                <a:cubicBezTo>
                  <a:pt x="661845" y="1818228"/>
                  <a:pt x="757300" y="1846093"/>
                  <a:pt x="757300" y="1880465"/>
                </a:cubicBezTo>
                <a:lnTo>
                  <a:pt x="754850" y="1887560"/>
                </a:lnTo>
                <a:lnTo>
                  <a:pt x="757869" y="1887560"/>
                </a:lnTo>
                <a:lnTo>
                  <a:pt x="757869" y="2839818"/>
                </a:lnTo>
                <a:cubicBezTo>
                  <a:pt x="757869" y="2972331"/>
                  <a:pt x="662287" y="3079754"/>
                  <a:pt x="544381" y="3079754"/>
                </a:cubicBezTo>
                <a:cubicBezTo>
                  <a:pt x="426475" y="3079754"/>
                  <a:pt x="330892" y="2972330"/>
                  <a:pt x="330892" y="2839818"/>
                </a:cubicBezTo>
                <a:cubicBezTo>
                  <a:pt x="330892" y="2522399"/>
                  <a:pt x="330893" y="2204979"/>
                  <a:pt x="330893" y="1887560"/>
                </a:cubicBezTo>
                <a:lnTo>
                  <a:pt x="333343" y="1887560"/>
                </a:lnTo>
                <a:cubicBezTo>
                  <a:pt x="331423" y="1885549"/>
                  <a:pt x="330893" y="1883025"/>
                  <a:pt x="330893" y="1880465"/>
                </a:cubicBezTo>
                <a:cubicBezTo>
                  <a:pt x="330893" y="1876168"/>
                  <a:pt x="332384" y="1871973"/>
                  <a:pt x="335224" y="1867922"/>
                </a:cubicBezTo>
                <a:close/>
                <a:moveTo>
                  <a:pt x="40017" y="122059"/>
                </a:moveTo>
                <a:cubicBezTo>
                  <a:pt x="33211" y="132011"/>
                  <a:pt x="29637" y="142314"/>
                  <a:pt x="29637" y="152868"/>
                </a:cubicBezTo>
                <a:cubicBezTo>
                  <a:pt x="29637" y="201406"/>
                  <a:pt x="105246" y="244661"/>
                  <a:pt x="223474" y="271871"/>
                </a:cubicBezTo>
                <a:lnTo>
                  <a:pt x="259635" y="468058"/>
                </a:lnTo>
                <a:cubicBezTo>
                  <a:pt x="103865" y="495856"/>
                  <a:pt x="0" y="547115"/>
                  <a:pt x="0" y="605632"/>
                </a:cubicBezTo>
                <a:cubicBezTo>
                  <a:pt x="0" y="658669"/>
                  <a:pt x="85325" y="705745"/>
                  <a:pt x="217400" y="734580"/>
                </a:cubicBezTo>
                <a:lnTo>
                  <a:pt x="217063" y="737117"/>
                </a:lnTo>
                <a:lnTo>
                  <a:pt x="217063" y="2943282"/>
                </a:lnTo>
                <a:cubicBezTo>
                  <a:pt x="217063" y="3039089"/>
                  <a:pt x="294931" y="3121078"/>
                  <a:pt x="405721" y="3153265"/>
                </a:cubicBezTo>
                <a:cubicBezTo>
                  <a:pt x="400324" y="3160310"/>
                  <a:pt x="397646" y="3168520"/>
                  <a:pt x="397646" y="3177204"/>
                </a:cubicBezTo>
                <a:lnTo>
                  <a:pt x="397646" y="3194256"/>
                </a:lnTo>
                <a:cubicBezTo>
                  <a:pt x="397646" y="3224314"/>
                  <a:pt x="429716" y="3248680"/>
                  <a:pt x="469276" y="3248680"/>
                </a:cubicBezTo>
                <a:lnTo>
                  <a:pt x="496274" y="3248680"/>
                </a:lnTo>
                <a:cubicBezTo>
                  <a:pt x="503831" y="3569617"/>
                  <a:pt x="518631" y="3867052"/>
                  <a:pt x="514761" y="4228323"/>
                </a:cubicBezTo>
                <a:lnTo>
                  <a:pt x="577573" y="4091802"/>
                </a:lnTo>
                <a:cubicBezTo>
                  <a:pt x="580481" y="3794896"/>
                  <a:pt x="583388" y="3537508"/>
                  <a:pt x="586278" y="3248680"/>
                </a:cubicBezTo>
                <a:lnTo>
                  <a:pt x="611834" y="3248680"/>
                </a:lnTo>
                <a:cubicBezTo>
                  <a:pt x="651395" y="3248680"/>
                  <a:pt x="683465" y="3224314"/>
                  <a:pt x="683465" y="3194256"/>
                </a:cubicBezTo>
                <a:lnTo>
                  <a:pt x="683465" y="3177205"/>
                </a:lnTo>
                <a:cubicBezTo>
                  <a:pt x="683465" y="3168518"/>
                  <a:pt x="680787" y="3160307"/>
                  <a:pt x="675388" y="3153262"/>
                </a:cubicBezTo>
                <a:cubicBezTo>
                  <a:pt x="786180" y="3121079"/>
                  <a:pt x="864048" y="3039089"/>
                  <a:pt x="864048" y="2943282"/>
                </a:cubicBezTo>
                <a:lnTo>
                  <a:pt x="864048" y="737117"/>
                </a:lnTo>
                <a:cubicBezTo>
                  <a:pt x="864048" y="736269"/>
                  <a:pt x="864042" y="735422"/>
                  <a:pt x="863712" y="734579"/>
                </a:cubicBezTo>
                <a:cubicBezTo>
                  <a:pt x="995786" y="705744"/>
                  <a:pt x="1081111" y="658669"/>
                  <a:pt x="1081111" y="605632"/>
                </a:cubicBezTo>
                <a:cubicBezTo>
                  <a:pt x="1081111" y="547115"/>
                  <a:pt x="977246" y="495856"/>
                  <a:pt x="821477" y="468058"/>
                </a:cubicBezTo>
                <a:lnTo>
                  <a:pt x="857637" y="271871"/>
                </a:lnTo>
                <a:cubicBezTo>
                  <a:pt x="975865" y="244661"/>
                  <a:pt x="1051474" y="201406"/>
                  <a:pt x="1051474" y="152868"/>
                </a:cubicBezTo>
                <a:cubicBezTo>
                  <a:pt x="1051474" y="68441"/>
                  <a:pt x="822728" y="0"/>
                  <a:pt x="540555" y="0"/>
                </a:cubicBezTo>
                <a:cubicBezTo>
                  <a:pt x="293654" y="0"/>
                  <a:pt x="87658" y="52400"/>
                  <a:pt x="40017" y="12205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2" name="Donut 90">
            <a:extLst>
              <a:ext uri="{FF2B5EF4-FFF2-40B4-BE49-F238E27FC236}">
                <a16:creationId xmlns:a16="http://schemas.microsoft.com/office/drawing/2014/main" id="{D86BE85A-63D8-48D0-8B07-9669B75E9D9D}"/>
              </a:ext>
            </a:extLst>
          </p:cNvPr>
          <p:cNvSpPr/>
          <p:nvPr/>
        </p:nvSpPr>
        <p:spPr>
          <a:xfrm>
            <a:off x="10275519" y="6408638"/>
            <a:ext cx="229636" cy="259078"/>
          </a:xfrm>
          <a:custGeom>
            <a:avLst/>
            <a:gdLst/>
            <a:ahLst/>
            <a:cxnLst/>
            <a:rect l="l" t="t" r="r" b="b"/>
            <a:pathLst>
              <a:path w="373598" h="381817">
                <a:moveTo>
                  <a:pt x="229573" y="45391"/>
                </a:moveTo>
                <a:cubicBezTo>
                  <a:pt x="175099" y="45391"/>
                  <a:pt x="130939" y="89551"/>
                  <a:pt x="130939" y="144025"/>
                </a:cubicBezTo>
                <a:cubicBezTo>
                  <a:pt x="130939" y="198499"/>
                  <a:pt x="175099" y="242659"/>
                  <a:pt x="229573" y="242659"/>
                </a:cubicBezTo>
                <a:cubicBezTo>
                  <a:pt x="284047" y="242659"/>
                  <a:pt x="328207" y="198499"/>
                  <a:pt x="328207" y="144025"/>
                </a:cubicBezTo>
                <a:cubicBezTo>
                  <a:pt x="328207" y="89551"/>
                  <a:pt x="284047" y="45391"/>
                  <a:pt x="229573" y="45391"/>
                </a:cubicBezTo>
                <a:close/>
                <a:moveTo>
                  <a:pt x="229573" y="0"/>
                </a:moveTo>
                <a:cubicBezTo>
                  <a:pt x="309116" y="0"/>
                  <a:pt x="373598" y="64482"/>
                  <a:pt x="373598" y="144025"/>
                </a:cubicBezTo>
                <a:cubicBezTo>
                  <a:pt x="373598" y="223568"/>
                  <a:pt x="309116" y="288050"/>
                  <a:pt x="229573" y="288050"/>
                </a:cubicBezTo>
                <a:cubicBezTo>
                  <a:pt x="202172" y="288050"/>
                  <a:pt x="176558" y="280398"/>
                  <a:pt x="156060" y="264966"/>
                </a:cubicBezTo>
                <a:lnTo>
                  <a:pt x="128993" y="292033"/>
                </a:lnTo>
                <a:lnTo>
                  <a:pt x="160228" y="323268"/>
                </a:lnTo>
                <a:cubicBezTo>
                  <a:pt x="171055" y="334095"/>
                  <a:pt x="171055" y="351650"/>
                  <a:pt x="160228" y="362477"/>
                </a:cubicBezTo>
                <a:cubicBezTo>
                  <a:pt x="149401" y="373304"/>
                  <a:pt x="131846" y="373304"/>
                  <a:pt x="121019" y="362477"/>
                </a:cubicBezTo>
                <a:lnTo>
                  <a:pt x="89784" y="331242"/>
                </a:lnTo>
                <a:lnTo>
                  <a:pt x="39209" y="381817"/>
                </a:lnTo>
                <a:cubicBezTo>
                  <a:pt x="28381" y="392644"/>
                  <a:pt x="10827" y="392644"/>
                  <a:pt x="0" y="381817"/>
                </a:cubicBezTo>
                <a:cubicBezTo>
                  <a:pt x="-10828" y="370989"/>
                  <a:pt x="-10828" y="353435"/>
                  <a:pt x="0" y="342608"/>
                </a:cubicBezTo>
                <a:lnTo>
                  <a:pt x="50575" y="292033"/>
                </a:lnTo>
                <a:lnTo>
                  <a:pt x="16166" y="257624"/>
                </a:lnTo>
                <a:cubicBezTo>
                  <a:pt x="5339" y="246797"/>
                  <a:pt x="5339" y="229242"/>
                  <a:pt x="16166" y="218415"/>
                </a:cubicBezTo>
                <a:cubicBezTo>
                  <a:pt x="26993" y="207588"/>
                  <a:pt x="44548" y="207588"/>
                  <a:pt x="55375" y="218415"/>
                </a:cubicBezTo>
                <a:lnTo>
                  <a:pt x="89784" y="252824"/>
                </a:lnTo>
                <a:lnTo>
                  <a:pt x="115252" y="227356"/>
                </a:lnTo>
                <a:cubicBezTo>
                  <a:pt x="95803" y="205073"/>
                  <a:pt x="85548" y="175747"/>
                  <a:pt x="85548" y="144025"/>
                </a:cubicBezTo>
                <a:cubicBezTo>
                  <a:pt x="85548" y="64482"/>
                  <a:pt x="150030" y="0"/>
                  <a:pt x="22957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9" name="Titolo 1">
            <a:extLst>
              <a:ext uri="{FF2B5EF4-FFF2-40B4-BE49-F238E27FC236}">
                <a16:creationId xmlns:a16="http://schemas.microsoft.com/office/drawing/2014/main" id="{4CDA1E29-7C4B-544C-B656-3ACAD22A8558}"/>
              </a:ext>
            </a:extLst>
          </p:cNvPr>
          <p:cNvSpPr txBox="1">
            <a:spLocks/>
          </p:cNvSpPr>
          <p:nvPr/>
        </p:nvSpPr>
        <p:spPr>
          <a:xfrm>
            <a:off x="289052" y="1350309"/>
            <a:ext cx="11310424" cy="1042862"/>
          </a:xfr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sz="3600" b="1" dirty="0"/>
          </a:p>
        </p:txBody>
      </p:sp>
      <p:grpSp>
        <p:nvGrpSpPr>
          <p:cNvPr id="17" name="Gruppo 16">
            <a:extLst>
              <a:ext uri="{FF2B5EF4-FFF2-40B4-BE49-F238E27FC236}">
                <a16:creationId xmlns:a16="http://schemas.microsoft.com/office/drawing/2014/main" id="{C47FCC8D-2E30-5E4C-8F7C-8290ADA5119E}"/>
              </a:ext>
            </a:extLst>
          </p:cNvPr>
          <p:cNvGrpSpPr>
            <a:grpSpLocks noChangeAspect="1"/>
          </p:cNvGrpSpPr>
          <p:nvPr/>
        </p:nvGrpSpPr>
        <p:grpSpPr>
          <a:xfrm rot="5400000">
            <a:off x="8410195" y="-1196425"/>
            <a:ext cx="2138862" cy="3775967"/>
            <a:chOff x="4667613" y="818440"/>
            <a:chExt cx="1570956" cy="2706859"/>
          </a:xfrm>
        </p:grpSpPr>
        <p:pic>
          <p:nvPicPr>
            <p:cNvPr id="18" name="Immagine 17">
              <a:extLst>
                <a:ext uri="{FF2B5EF4-FFF2-40B4-BE49-F238E27FC236}">
                  <a16:creationId xmlns:a16="http://schemas.microsoft.com/office/drawing/2014/main" id="{055841FE-74D6-6F4B-B6B0-1BE7876EDE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54759"/>
            <a:stretch/>
          </p:blipFill>
          <p:spPr>
            <a:xfrm rot="7268646">
              <a:off x="4023020" y="1463033"/>
              <a:ext cx="2706859" cy="1417674"/>
            </a:xfrm>
            <a:prstGeom prst="rect">
              <a:avLst/>
            </a:prstGeom>
          </p:spPr>
        </p:pic>
        <p:sp>
          <p:nvSpPr>
            <p:cNvPr id="20" name="Rettangolo 19">
              <a:extLst>
                <a:ext uri="{FF2B5EF4-FFF2-40B4-BE49-F238E27FC236}">
                  <a16:creationId xmlns:a16="http://schemas.microsoft.com/office/drawing/2014/main" id="{B4529E67-88D7-3A4C-B993-B446F025A94A}"/>
                </a:ext>
              </a:extLst>
            </p:cNvPr>
            <p:cNvSpPr/>
            <p:nvPr/>
          </p:nvSpPr>
          <p:spPr>
            <a:xfrm>
              <a:off x="5427407" y="1263930"/>
              <a:ext cx="811162" cy="19954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2" name="Rettangolo 21">
            <a:extLst>
              <a:ext uri="{FF2B5EF4-FFF2-40B4-BE49-F238E27FC236}">
                <a16:creationId xmlns:a16="http://schemas.microsoft.com/office/drawing/2014/main" id="{EE07635D-E4A8-2540-822A-92064979ECF4}"/>
              </a:ext>
            </a:extLst>
          </p:cNvPr>
          <p:cNvSpPr/>
          <p:nvPr/>
        </p:nvSpPr>
        <p:spPr>
          <a:xfrm>
            <a:off x="399559" y="707869"/>
            <a:ext cx="3776277" cy="6217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it-IT" sz="2000" b="1" kern="0" dirty="0"/>
              <a:t>Infezione del catetere</a:t>
            </a:r>
          </a:p>
        </p:txBody>
      </p:sp>
      <p:pic>
        <p:nvPicPr>
          <p:cNvPr id="23" name="Immagine 22">
            <a:extLst>
              <a:ext uri="{FF2B5EF4-FFF2-40B4-BE49-F238E27FC236}">
                <a16:creationId xmlns:a16="http://schemas.microsoft.com/office/drawing/2014/main" id="{71ADD9A0-8F5F-7645-A9BD-8C2B9357DF8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188" r="3547"/>
          <a:stretch/>
        </p:blipFill>
        <p:spPr>
          <a:xfrm rot="16200000">
            <a:off x="9239589" y="1898510"/>
            <a:ext cx="2799228" cy="2118733"/>
          </a:xfrm>
          <a:prstGeom prst="roundRect">
            <a:avLst/>
          </a:prstGeom>
        </p:spPr>
      </p:pic>
      <p:graphicFrame>
        <p:nvGraphicFramePr>
          <p:cNvPr id="24" name="Segnaposto contenuto 3">
            <a:extLst>
              <a:ext uri="{FF2B5EF4-FFF2-40B4-BE49-F238E27FC236}">
                <a16:creationId xmlns:a16="http://schemas.microsoft.com/office/drawing/2014/main" id="{0A36626E-0D9B-5D4A-B986-E015275A34D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63154996"/>
              </p:ext>
            </p:extLst>
          </p:nvPr>
        </p:nvGraphicFramePr>
        <p:xfrm>
          <a:off x="965605" y="4534478"/>
          <a:ext cx="10260789" cy="15290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3262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525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09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11083">
                  <a:extLst>
                    <a:ext uri="{9D8B030D-6E8A-4147-A177-3AD203B41FA5}">
                      <a16:colId xmlns:a16="http://schemas.microsoft.com/office/drawing/2014/main" val="1436005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sz="1600" dirty="0"/>
                        <a:t>Metodo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/>
                        <a:t>Descrizione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/>
                        <a:t>Positività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/>
                        <a:t>Interpretazione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840"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it-IT" sz="1600" b="1" dirty="0"/>
                        <a:t>Coltura tampone </a:t>
                      </a:r>
                      <a:r>
                        <a:rPr lang="it-IT" sz="1600" b="1" dirty="0" err="1"/>
                        <a:t>skin</a:t>
                      </a:r>
                      <a:r>
                        <a:rPr lang="it-IT" sz="1600" b="1" dirty="0"/>
                        <a:t> </a:t>
                      </a:r>
                      <a:r>
                        <a:rPr lang="it-IT" sz="1600" b="1" dirty="0" err="1"/>
                        <a:t>exit</a:t>
                      </a:r>
                      <a:endParaRPr lang="it-IT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/>
                        <a:t>Coltura</a:t>
                      </a:r>
                      <a:r>
                        <a:rPr lang="it-IT" sz="1600" baseline="0" dirty="0"/>
                        <a:t> area 6 cm</a:t>
                      </a:r>
                      <a:r>
                        <a:rPr lang="it-IT" sz="1600" baseline="30000" dirty="0"/>
                        <a:t>2</a:t>
                      </a:r>
                      <a:r>
                        <a:rPr lang="it-IT" sz="1600" baseline="0" dirty="0"/>
                        <a:t> </a:t>
                      </a:r>
                      <a:r>
                        <a:rPr lang="it-IT" sz="1600" baseline="0" dirty="0" err="1"/>
                        <a:t>skin</a:t>
                      </a:r>
                      <a:r>
                        <a:rPr lang="it-IT" sz="1600" baseline="0" dirty="0"/>
                        <a:t> exit CVC</a:t>
                      </a:r>
                      <a:endParaRPr lang="it-IT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dirty="0"/>
                        <a:t>≥ 15 UFC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dirty="0"/>
                        <a:t>VPN</a:t>
                      </a:r>
                      <a:r>
                        <a:rPr lang="it-IT" sz="1600" baseline="0" dirty="0"/>
                        <a:t> elevato</a:t>
                      </a:r>
                      <a:endParaRPr lang="it-IT" sz="1600" b="1" i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it-IT" sz="1600" b="1" dirty="0"/>
                        <a:t>Coltura tampone </a:t>
                      </a:r>
                      <a:r>
                        <a:rPr lang="it-IT" sz="1600" b="1" dirty="0" err="1"/>
                        <a:t>hub</a:t>
                      </a:r>
                      <a:endParaRPr lang="it-IT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/>
                        <a:t>Coltura superficie interna tutti gli </a:t>
                      </a:r>
                      <a:r>
                        <a:rPr lang="it-IT" sz="1600" dirty="0" err="1"/>
                        <a:t>hub</a:t>
                      </a:r>
                      <a:endParaRPr lang="it-IT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dirty="0"/>
                        <a:t>≥ 15 UFC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dirty="0"/>
                        <a:t>Rischio di contaminazione</a:t>
                      </a:r>
                      <a:endParaRPr lang="it-IT" sz="16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5" name="Immagine 24">
            <a:extLst>
              <a:ext uri="{FF2B5EF4-FFF2-40B4-BE49-F238E27FC236}">
                <a16:creationId xmlns:a16="http://schemas.microsoft.com/office/drawing/2014/main" id="{DA73E976-4044-6A43-A1EA-F44878CDB5D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624" t="5393" r="12710" b="4603"/>
          <a:stretch/>
        </p:blipFill>
        <p:spPr>
          <a:xfrm>
            <a:off x="7235633" y="1544194"/>
            <a:ext cx="2118736" cy="2799229"/>
          </a:xfrm>
          <a:prstGeom prst="roundRect">
            <a:avLst/>
          </a:prstGeom>
        </p:spPr>
      </p:pic>
      <p:pic>
        <p:nvPicPr>
          <p:cNvPr id="26" name="Picture 2" descr="Risultati immagini per swab copan">
            <a:extLst>
              <a:ext uri="{FF2B5EF4-FFF2-40B4-BE49-F238E27FC236}">
                <a16:creationId xmlns:a16="http://schemas.microsoft.com/office/drawing/2014/main" id="{C74B6381-4326-1840-A286-AAC81ED169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51" r="45060" b="27329"/>
          <a:stretch/>
        </p:blipFill>
        <p:spPr bwMode="auto">
          <a:xfrm rot="5400000">
            <a:off x="8813583" y="-391764"/>
            <a:ext cx="802271" cy="3062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Rettangolo 26">
            <a:extLst>
              <a:ext uri="{FF2B5EF4-FFF2-40B4-BE49-F238E27FC236}">
                <a16:creationId xmlns:a16="http://schemas.microsoft.com/office/drawing/2014/main" id="{EFEF6FAC-5428-9840-A637-1F0810462E84}"/>
              </a:ext>
            </a:extLst>
          </p:cNvPr>
          <p:cNvSpPr/>
          <p:nvPr/>
        </p:nvSpPr>
        <p:spPr>
          <a:xfrm>
            <a:off x="3790325" y="2389648"/>
            <a:ext cx="24245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200000"/>
              </a:lnSpc>
            </a:pPr>
            <a:r>
              <a:rPr lang="it-IT" b="1" dirty="0">
                <a:solidFill>
                  <a:prstClr val="black"/>
                </a:solidFill>
              </a:rPr>
              <a:t>Conservazione</a:t>
            </a:r>
          </a:p>
          <a:p>
            <a:pPr lvl="1">
              <a:lnSpc>
                <a:spcPct val="200000"/>
              </a:lnSpc>
            </a:pPr>
            <a:r>
              <a:rPr lang="it-IT" dirty="0">
                <a:solidFill>
                  <a:prstClr val="black"/>
                </a:solidFill>
              </a:rPr>
              <a:t>In frigo (+4°C)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5EFB547C-1AF0-2D48-8F77-D4FE4C0DAE39}"/>
              </a:ext>
            </a:extLst>
          </p:cNvPr>
          <p:cNvSpPr/>
          <p:nvPr/>
        </p:nvSpPr>
        <p:spPr>
          <a:xfrm>
            <a:off x="519297" y="2109707"/>
            <a:ext cx="4153360" cy="1227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it-IT" sz="2000" b="1" dirty="0">
                <a:solidFill>
                  <a:prstClr val="black"/>
                </a:solidFill>
              </a:rPr>
              <a:t>Tampone allo </a:t>
            </a:r>
            <a:r>
              <a:rPr lang="it-IT" sz="2000" b="1" dirty="0" err="1">
                <a:solidFill>
                  <a:prstClr val="black"/>
                </a:solidFill>
              </a:rPr>
              <a:t>skin</a:t>
            </a:r>
            <a:r>
              <a:rPr lang="it-IT" sz="2000" b="1" dirty="0">
                <a:solidFill>
                  <a:prstClr val="black"/>
                </a:solidFill>
              </a:rPr>
              <a:t> exit</a:t>
            </a:r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it-IT" sz="2000" b="1" dirty="0">
                <a:solidFill>
                  <a:prstClr val="black"/>
                </a:solidFill>
              </a:rPr>
              <a:t>Tampone </a:t>
            </a:r>
            <a:r>
              <a:rPr lang="it-IT" sz="2000" b="1" dirty="0" err="1">
                <a:solidFill>
                  <a:prstClr val="black"/>
                </a:solidFill>
              </a:rPr>
              <a:t>hub</a:t>
            </a:r>
            <a:endParaRPr lang="it-IT" sz="2000" b="1" dirty="0">
              <a:solidFill>
                <a:prstClr val="black"/>
              </a:solidFill>
            </a:endParaRP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3CC44611-3474-B44C-93AE-C8AF4BBE02B8}"/>
              </a:ext>
            </a:extLst>
          </p:cNvPr>
          <p:cNvSpPr txBox="1"/>
          <p:nvPr/>
        </p:nvSpPr>
        <p:spPr>
          <a:xfrm>
            <a:off x="1367783" y="6150131"/>
            <a:ext cx="94564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b="1" dirty="0">
                <a:solidFill>
                  <a:srgbClr val="C00000"/>
                </a:solidFill>
              </a:rPr>
              <a:t>Ruolo limitato; rischio elevato contaminazione (cute). </a:t>
            </a:r>
          </a:p>
          <a:p>
            <a:pPr algn="ctr"/>
            <a:r>
              <a:rPr lang="it-IT" b="1" dirty="0">
                <a:solidFill>
                  <a:srgbClr val="C00000"/>
                </a:solidFill>
              </a:rPr>
              <a:t>Usare in casi selezionati, come guida precoce (</a:t>
            </a:r>
            <a:r>
              <a:rPr lang="it-IT" b="1" dirty="0" err="1">
                <a:solidFill>
                  <a:srgbClr val="C00000"/>
                </a:solidFill>
              </a:rPr>
              <a:t>batterioscopico</a:t>
            </a:r>
            <a:r>
              <a:rPr lang="it-IT" b="1" dirty="0">
                <a:solidFill>
                  <a:srgbClr val="C00000"/>
                </a:solidFill>
              </a:rPr>
              <a:t>) o se infezione locale.</a:t>
            </a:r>
          </a:p>
        </p:txBody>
      </p:sp>
      <p:sp>
        <p:nvSpPr>
          <p:cNvPr id="2" name="Segnaposto testo 3">
            <a:extLst>
              <a:ext uri="{FF2B5EF4-FFF2-40B4-BE49-F238E27FC236}">
                <a16:creationId xmlns:a16="http://schemas.microsoft.com/office/drawing/2014/main" id="{ACFE10DE-C95E-2DBB-18DD-7114E0B0E2F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7308" y="846666"/>
            <a:ext cx="6461078" cy="724247"/>
          </a:xfrm>
          <a:solidFill>
            <a:schemeClr val="bg1"/>
          </a:solidFill>
        </p:spPr>
        <p:txBody>
          <a:bodyPr>
            <a:normAutofit fontScale="92500" lnSpcReduction="10000"/>
          </a:bodyPr>
          <a:lstStyle/>
          <a:p>
            <a:pPr algn="l"/>
            <a:r>
              <a:rPr lang="it-IT" sz="3900" b="1" dirty="0">
                <a:latin typeface="+mn-lt"/>
                <a:cs typeface="Calibri" panose="020F0502020204030204" pitchFamily="34" charset="0"/>
              </a:rPr>
              <a:t>Diagnosi Microbiologica</a:t>
            </a:r>
            <a:r>
              <a:rPr lang="it-IT" sz="4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3" name="Picture 2" descr="Università degli Studi di Torino | Turin">
            <a:extLst>
              <a:ext uri="{FF2B5EF4-FFF2-40B4-BE49-F238E27FC236}">
                <a16:creationId xmlns:a16="http://schemas.microsoft.com/office/drawing/2014/main" id="{AB443285-DD58-E4A4-6BC3-1A86BEB2E1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09" y="5748793"/>
            <a:ext cx="949719" cy="949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0321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ttangolo 60"/>
          <p:cNvSpPr/>
          <p:nvPr/>
        </p:nvSpPr>
        <p:spPr>
          <a:xfrm>
            <a:off x="0" y="6305535"/>
            <a:ext cx="12192000" cy="5524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9" name="Titolo 1">
            <a:extLst>
              <a:ext uri="{FF2B5EF4-FFF2-40B4-BE49-F238E27FC236}">
                <a16:creationId xmlns:a16="http://schemas.microsoft.com/office/drawing/2014/main" id="{4CDA1E29-7C4B-544C-B656-3ACAD22A8558}"/>
              </a:ext>
            </a:extLst>
          </p:cNvPr>
          <p:cNvSpPr txBox="1">
            <a:spLocks/>
          </p:cNvSpPr>
          <p:nvPr/>
        </p:nvSpPr>
        <p:spPr>
          <a:xfrm>
            <a:off x="289052" y="1350309"/>
            <a:ext cx="11310424" cy="1042862"/>
          </a:xfr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sz="3600" b="1" dirty="0"/>
          </a:p>
        </p:txBody>
      </p:sp>
      <p:sp>
        <p:nvSpPr>
          <p:cNvPr id="18" name="Segnaposto contenuto 2">
            <a:extLst>
              <a:ext uri="{FF2B5EF4-FFF2-40B4-BE49-F238E27FC236}">
                <a16:creationId xmlns:a16="http://schemas.microsoft.com/office/drawing/2014/main" id="{1F31A8C1-2CC2-FB46-9F95-BA876D847878}"/>
              </a:ext>
            </a:extLst>
          </p:cNvPr>
          <p:cNvSpPr txBox="1">
            <a:spLocks/>
          </p:cNvSpPr>
          <p:nvPr/>
        </p:nvSpPr>
        <p:spPr>
          <a:xfrm>
            <a:off x="334333" y="1409860"/>
            <a:ext cx="8389013" cy="5403230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t-IT" sz="1700" dirty="0"/>
              <a:t>Prelievi da accesso venoso centrale: </a:t>
            </a:r>
            <a:r>
              <a:rPr lang="it-IT" sz="1700" b="1" dirty="0"/>
              <a:t>solo se sospetto infezione correlata</a:t>
            </a:r>
            <a:r>
              <a:rPr lang="it-IT" sz="1700" dirty="0"/>
              <a:t>. </a:t>
            </a:r>
          </a:p>
          <a:p>
            <a:pPr algn="just"/>
            <a:r>
              <a:rPr lang="it-IT" sz="1700" dirty="0"/>
              <a:t>La coltura del catetere (o della punta) </a:t>
            </a:r>
            <a:r>
              <a:rPr lang="it-IT" sz="1700" b="1" dirty="0"/>
              <a:t>non è un esame di routine </a:t>
            </a:r>
            <a:r>
              <a:rPr lang="it-IT" sz="1700" dirty="0"/>
              <a:t>in assenza del sospetto clinico di infezione. Se segni locali, mancata diagnosi, paziente critico. </a:t>
            </a:r>
          </a:p>
          <a:p>
            <a:pPr marL="0" indent="0" algn="just">
              <a:buNone/>
            </a:pPr>
            <a:r>
              <a:rPr lang="it-IT" sz="1700" b="1" dirty="0">
                <a:solidFill>
                  <a:srgbClr val="C00000"/>
                </a:solidFill>
              </a:rPr>
              <a:t>INDICAZIONI IN BASE A TIPO DI CATETERE</a:t>
            </a:r>
          </a:p>
          <a:p>
            <a:pPr algn="just"/>
            <a:r>
              <a:rPr lang="it-IT" sz="1700" dirty="0"/>
              <a:t>Cateteri </a:t>
            </a:r>
            <a:r>
              <a:rPr lang="it-IT" sz="1700" b="1" dirty="0"/>
              <a:t>a breve termine: </a:t>
            </a:r>
            <a:r>
              <a:rPr lang="it-IT" sz="1700" dirty="0"/>
              <a:t>coltivare la punta (piuttosto che il segmento sottocutaneo) se il catetere è stato in sede per almeno 7-10giorni. Se tempi inferiori: coltivare la porzione intradermica del catetere (contaminazione da ferita). </a:t>
            </a:r>
          </a:p>
          <a:p>
            <a:pPr algn="just"/>
            <a:r>
              <a:rPr lang="it-IT" sz="1700" b="1" dirty="0"/>
              <a:t>Cateteri impiantabili: </a:t>
            </a:r>
            <a:r>
              <a:rPr lang="it-IT" sz="1700" dirty="0"/>
              <a:t>coltivare la punta anche se tempo di permanenza &lt; a 10 giorni. Preferenziale metodo quantitativo. </a:t>
            </a:r>
          </a:p>
          <a:p>
            <a:pPr algn="just"/>
            <a:r>
              <a:rPr lang="it-IT" sz="1700" b="1" dirty="0"/>
              <a:t>Cateteri in arteria polmonare:</a:t>
            </a:r>
            <a:r>
              <a:rPr lang="it-IT" sz="1700" dirty="0"/>
              <a:t> coltivare l’introduttore (piuttosto che il catetere). </a:t>
            </a:r>
          </a:p>
          <a:p>
            <a:pPr algn="just"/>
            <a:r>
              <a:rPr lang="it-IT" sz="1700" b="1" dirty="0"/>
              <a:t>Port sottocutanei: </a:t>
            </a:r>
            <a:r>
              <a:rPr lang="it-IT" sz="1700" dirty="0"/>
              <a:t>valutare con coltura qualitativa il materiale interno al </a:t>
            </a:r>
            <a:r>
              <a:rPr lang="it-IT" sz="1700" i="1" dirty="0" err="1"/>
              <a:t>reservoir</a:t>
            </a:r>
            <a:r>
              <a:rPr lang="it-IT" sz="1700" dirty="0"/>
              <a:t> (oltre a punta).</a:t>
            </a:r>
          </a:p>
          <a:p>
            <a:pPr algn="just"/>
            <a:r>
              <a:rPr lang="it-IT" sz="1700" dirty="0"/>
              <a:t>Cateteri </a:t>
            </a:r>
            <a:r>
              <a:rPr lang="it-IT" sz="1700" b="1" dirty="0"/>
              <a:t>impregnati con antimicrobici: </a:t>
            </a:r>
            <a:r>
              <a:rPr lang="it-IT" sz="1700" dirty="0"/>
              <a:t>segnalare al laboratorio per coltivazione con terreni selettivi. </a:t>
            </a:r>
          </a:p>
          <a:p>
            <a:pPr algn="just"/>
            <a:r>
              <a:rPr lang="it-IT" sz="1700" dirty="0"/>
              <a:t>Se </a:t>
            </a:r>
            <a:r>
              <a:rPr lang="it-IT" sz="1700" b="1" dirty="0"/>
              <a:t>materiale essudativo dall’exit site</a:t>
            </a:r>
            <a:r>
              <a:rPr lang="it-IT" sz="1700" dirty="0"/>
              <a:t>, oltre alla coltura è opportuno eseguire anche il </a:t>
            </a:r>
            <a:r>
              <a:rPr lang="it-IT" sz="1700" dirty="0" err="1"/>
              <a:t>batterioscopico</a:t>
            </a:r>
            <a:r>
              <a:rPr lang="it-IT" sz="1700" dirty="0"/>
              <a:t> diretto. 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B15F22CD-4A78-9149-98AB-804749095FA2}"/>
              </a:ext>
            </a:extLst>
          </p:cNvPr>
          <p:cNvSpPr txBox="1"/>
          <p:nvPr/>
        </p:nvSpPr>
        <p:spPr>
          <a:xfrm>
            <a:off x="410817" y="5935378"/>
            <a:ext cx="115886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400" i="1" dirty="0" err="1"/>
              <a:t>Safdar</a:t>
            </a:r>
            <a:r>
              <a:rPr lang="it-IT" sz="1400" i="1" dirty="0"/>
              <a:t> </a:t>
            </a:r>
            <a:r>
              <a:rPr lang="it-IT" sz="1400" i="1" dirty="0" err="1"/>
              <a:t>N</a:t>
            </a:r>
            <a:r>
              <a:rPr lang="it-IT" sz="1400" i="1" dirty="0"/>
              <a:t>, et al. </a:t>
            </a:r>
            <a:r>
              <a:rPr lang="it-IT" sz="1400" i="1" dirty="0" err="1"/>
              <a:t>Ann</a:t>
            </a:r>
            <a:r>
              <a:rPr lang="it-IT" sz="1400" i="1" dirty="0"/>
              <a:t> </a:t>
            </a:r>
            <a:r>
              <a:rPr lang="it-IT" sz="1400" i="1" dirty="0" err="1"/>
              <a:t>Intern</a:t>
            </a:r>
            <a:r>
              <a:rPr lang="it-IT" sz="1400" i="1" dirty="0"/>
              <a:t> </a:t>
            </a:r>
            <a:r>
              <a:rPr lang="it-IT" sz="1400" i="1" dirty="0" err="1"/>
              <a:t>Med</a:t>
            </a:r>
            <a:r>
              <a:rPr lang="it-IT" sz="1400" i="1" dirty="0"/>
              <a:t> 2005; 142:451.</a:t>
            </a:r>
          </a:p>
          <a:p>
            <a:pPr algn="r"/>
            <a:r>
              <a:rPr lang="it-IT" sz="1400" i="1" dirty="0" err="1"/>
              <a:t>Mrozek</a:t>
            </a:r>
            <a:r>
              <a:rPr lang="it-IT" sz="1400" i="1" dirty="0"/>
              <a:t> </a:t>
            </a:r>
            <a:r>
              <a:rPr lang="it-IT" sz="1400" i="1" dirty="0" err="1"/>
              <a:t>N</a:t>
            </a:r>
            <a:r>
              <a:rPr lang="it-IT" sz="1400" i="1" dirty="0"/>
              <a:t>, et al. </a:t>
            </a:r>
            <a:r>
              <a:rPr lang="it-IT" sz="1400" i="1" dirty="0" err="1"/>
              <a:t>Crit</a:t>
            </a:r>
            <a:r>
              <a:rPr lang="it-IT" sz="1400" i="1" dirty="0"/>
              <a:t> Care </a:t>
            </a:r>
            <a:r>
              <a:rPr lang="it-IT" sz="1400" i="1" dirty="0" err="1"/>
              <a:t>Med</a:t>
            </a:r>
            <a:r>
              <a:rPr lang="it-IT" sz="1400" i="1" dirty="0"/>
              <a:t> 2011; 39:1301.</a:t>
            </a:r>
          </a:p>
          <a:p>
            <a:pPr algn="r"/>
            <a:r>
              <a:rPr lang="it-IT" sz="1400" i="1" dirty="0">
                <a:latin typeface="Calibri" panose="020F0502020204030204" pitchFamily="34" charset="0"/>
                <a:cs typeface="Calibri" panose="020F0502020204030204" pitchFamily="34" charset="0"/>
              </a:rPr>
              <a:t>Procedura di esecuzione, trasporto e conservazione del prelievo per emocoltura in caso di sospetta sepsi (2018) AMCLI, SIFO, SIM, SIMPIOS</a:t>
            </a:r>
          </a:p>
          <a:p>
            <a:pPr algn="r"/>
            <a:endParaRPr lang="it-IT" sz="1400" i="1" dirty="0"/>
          </a:p>
        </p:txBody>
      </p:sp>
      <p:grpSp>
        <p:nvGrpSpPr>
          <p:cNvPr id="8" name="Gruppo 7">
            <a:extLst>
              <a:ext uri="{FF2B5EF4-FFF2-40B4-BE49-F238E27FC236}">
                <a16:creationId xmlns:a16="http://schemas.microsoft.com/office/drawing/2014/main" id="{50C25D94-6B63-BA47-9F2A-00C6B8FCBAD3}"/>
              </a:ext>
            </a:extLst>
          </p:cNvPr>
          <p:cNvGrpSpPr/>
          <p:nvPr/>
        </p:nvGrpSpPr>
        <p:grpSpPr>
          <a:xfrm>
            <a:off x="8589982" y="2614710"/>
            <a:ext cx="3070245" cy="3329059"/>
            <a:chOff x="8694435" y="71805"/>
            <a:chExt cx="3070245" cy="3329059"/>
          </a:xfrm>
        </p:grpSpPr>
        <p:pic>
          <p:nvPicPr>
            <p:cNvPr id="9" name="Immagine 8">
              <a:extLst>
                <a:ext uri="{FF2B5EF4-FFF2-40B4-BE49-F238E27FC236}">
                  <a16:creationId xmlns:a16="http://schemas.microsoft.com/office/drawing/2014/main" id="{BD20FE7F-AB48-1147-BF98-B0A631B272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9306" t="7660" r="12575" b="7954"/>
            <a:stretch/>
          </p:blipFill>
          <p:spPr>
            <a:xfrm>
              <a:off x="10202299" y="1309890"/>
              <a:ext cx="1562381" cy="1935481"/>
            </a:xfrm>
            <a:prstGeom prst="roundRect">
              <a:avLst/>
            </a:prstGeom>
          </p:spPr>
        </p:pic>
        <p:pic>
          <p:nvPicPr>
            <p:cNvPr id="11" name="Picture 2" descr="Risultati immagini per punta catetere venoso centrale">
              <a:extLst>
                <a:ext uri="{FF2B5EF4-FFF2-40B4-BE49-F238E27FC236}">
                  <a16:creationId xmlns:a16="http://schemas.microsoft.com/office/drawing/2014/main" id="{AA2A1E06-2E4A-DC41-97DB-D3D3A9D8CD2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059" b="47901"/>
            <a:stretch/>
          </p:blipFill>
          <p:spPr bwMode="auto">
            <a:xfrm rot="14142009">
              <a:off x="9102806" y="673348"/>
              <a:ext cx="2984289" cy="17812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4" descr="Risultati immagini per vacutainer tappo rosso">
              <a:extLst>
                <a:ext uri="{FF2B5EF4-FFF2-40B4-BE49-F238E27FC236}">
                  <a16:creationId xmlns:a16="http://schemas.microsoft.com/office/drawing/2014/main" id="{90CC2A31-D8F2-6947-8FF7-952E05A006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94435" y="1121610"/>
              <a:ext cx="1395132" cy="22792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Immagine 12">
              <a:extLst>
                <a:ext uri="{FF2B5EF4-FFF2-40B4-BE49-F238E27FC236}">
                  <a16:creationId xmlns:a16="http://schemas.microsoft.com/office/drawing/2014/main" id="{DFADA90A-AB37-9640-8495-04644E1DE0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t="39196" b="39127"/>
            <a:stretch/>
          </p:blipFill>
          <p:spPr>
            <a:xfrm rot="5400000">
              <a:off x="8860413" y="2081387"/>
              <a:ext cx="1974113" cy="427922"/>
            </a:xfrm>
            <a:prstGeom prst="roundRect">
              <a:avLst/>
            </a:prstGeom>
          </p:spPr>
        </p:pic>
      </p:grpSp>
      <p:pic>
        <p:nvPicPr>
          <p:cNvPr id="14" name="Immagine 13">
            <a:extLst>
              <a:ext uri="{FF2B5EF4-FFF2-40B4-BE49-F238E27FC236}">
                <a16:creationId xmlns:a16="http://schemas.microsoft.com/office/drawing/2014/main" id="{6726380A-4825-5A4B-8EDC-B8DFB7EB31A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16046"/>
          <a:stretch/>
        </p:blipFill>
        <p:spPr>
          <a:xfrm>
            <a:off x="9087812" y="1110242"/>
            <a:ext cx="2534803" cy="2095043"/>
          </a:xfrm>
          <a:prstGeom prst="rect">
            <a:avLst/>
          </a:prstGeom>
        </p:spPr>
      </p:pic>
      <p:sp>
        <p:nvSpPr>
          <p:cNvPr id="2" name="Segnaposto testo 3">
            <a:extLst>
              <a:ext uri="{FF2B5EF4-FFF2-40B4-BE49-F238E27FC236}">
                <a16:creationId xmlns:a16="http://schemas.microsoft.com/office/drawing/2014/main" id="{A40C5BC5-1CF7-1CEF-B6E0-E28E0C6235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26127" y="685613"/>
            <a:ext cx="6461078" cy="724247"/>
          </a:xfrm>
          <a:solidFill>
            <a:schemeClr val="bg1"/>
          </a:solidFill>
        </p:spPr>
        <p:txBody>
          <a:bodyPr>
            <a:normAutofit fontScale="77500" lnSpcReduction="20000"/>
          </a:bodyPr>
          <a:lstStyle/>
          <a:p>
            <a:pPr algn="l"/>
            <a:r>
              <a:rPr lang="it-IT" sz="3900" b="1" dirty="0">
                <a:latin typeface="+mn-lt"/>
                <a:cs typeface="Calibri" panose="020F0502020204030204" pitchFamily="34" charset="0"/>
              </a:rPr>
              <a:t>Coltura del catetere: casi specifici</a:t>
            </a:r>
            <a:endParaRPr lang="it-IT" sz="4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Università degli Studi di Torino | Turin">
            <a:extLst>
              <a:ext uri="{FF2B5EF4-FFF2-40B4-BE49-F238E27FC236}">
                <a16:creationId xmlns:a16="http://schemas.microsoft.com/office/drawing/2014/main" id="{36D2DA7D-D20F-FA57-04D2-547FDF34AC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9841" y="60441"/>
            <a:ext cx="949719" cy="949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6195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ounded Rectangle 7">
            <a:extLst>
              <a:ext uri="{FF2B5EF4-FFF2-40B4-BE49-F238E27FC236}">
                <a16:creationId xmlns:a16="http://schemas.microsoft.com/office/drawing/2014/main" id="{EC656316-B78D-4EC1-9C72-547CA566FED0}"/>
              </a:ext>
            </a:extLst>
          </p:cNvPr>
          <p:cNvSpPr>
            <a:spLocks noChangeAspect="1"/>
          </p:cNvSpPr>
          <p:nvPr/>
        </p:nvSpPr>
        <p:spPr>
          <a:xfrm rot="18924894" flipH="1">
            <a:off x="8403166" y="6359630"/>
            <a:ext cx="160324" cy="393162"/>
          </a:xfrm>
          <a:custGeom>
            <a:avLst/>
            <a:gdLst/>
            <a:ahLst/>
            <a:cxnLst/>
            <a:rect l="l" t="t" r="r" b="b"/>
            <a:pathLst>
              <a:path w="1081111" h="4228323">
                <a:moveTo>
                  <a:pt x="335224" y="1867922"/>
                </a:moveTo>
                <a:cubicBezTo>
                  <a:pt x="355105" y="1839562"/>
                  <a:pt x="441066" y="1818228"/>
                  <a:pt x="544096" y="1818228"/>
                </a:cubicBezTo>
                <a:cubicBezTo>
                  <a:pt x="661845" y="1818228"/>
                  <a:pt x="757300" y="1846093"/>
                  <a:pt x="757300" y="1880465"/>
                </a:cubicBezTo>
                <a:lnTo>
                  <a:pt x="754850" y="1887560"/>
                </a:lnTo>
                <a:lnTo>
                  <a:pt x="757869" y="1887560"/>
                </a:lnTo>
                <a:lnTo>
                  <a:pt x="757869" y="2839818"/>
                </a:lnTo>
                <a:cubicBezTo>
                  <a:pt x="757869" y="2972331"/>
                  <a:pt x="662287" y="3079754"/>
                  <a:pt x="544381" y="3079754"/>
                </a:cubicBezTo>
                <a:cubicBezTo>
                  <a:pt x="426475" y="3079754"/>
                  <a:pt x="330892" y="2972330"/>
                  <a:pt x="330892" y="2839818"/>
                </a:cubicBezTo>
                <a:cubicBezTo>
                  <a:pt x="330892" y="2522399"/>
                  <a:pt x="330893" y="2204979"/>
                  <a:pt x="330893" y="1887560"/>
                </a:cubicBezTo>
                <a:lnTo>
                  <a:pt x="333343" y="1887560"/>
                </a:lnTo>
                <a:cubicBezTo>
                  <a:pt x="331423" y="1885549"/>
                  <a:pt x="330893" y="1883025"/>
                  <a:pt x="330893" y="1880465"/>
                </a:cubicBezTo>
                <a:cubicBezTo>
                  <a:pt x="330893" y="1876168"/>
                  <a:pt x="332384" y="1871973"/>
                  <a:pt x="335224" y="1867922"/>
                </a:cubicBezTo>
                <a:close/>
                <a:moveTo>
                  <a:pt x="40017" y="122059"/>
                </a:moveTo>
                <a:cubicBezTo>
                  <a:pt x="33211" y="132011"/>
                  <a:pt x="29637" y="142314"/>
                  <a:pt x="29637" y="152868"/>
                </a:cubicBezTo>
                <a:cubicBezTo>
                  <a:pt x="29637" y="201406"/>
                  <a:pt x="105246" y="244661"/>
                  <a:pt x="223474" y="271871"/>
                </a:cubicBezTo>
                <a:lnTo>
                  <a:pt x="259635" y="468058"/>
                </a:lnTo>
                <a:cubicBezTo>
                  <a:pt x="103865" y="495856"/>
                  <a:pt x="0" y="547115"/>
                  <a:pt x="0" y="605632"/>
                </a:cubicBezTo>
                <a:cubicBezTo>
                  <a:pt x="0" y="658669"/>
                  <a:pt x="85325" y="705745"/>
                  <a:pt x="217400" y="734580"/>
                </a:cubicBezTo>
                <a:lnTo>
                  <a:pt x="217063" y="737117"/>
                </a:lnTo>
                <a:lnTo>
                  <a:pt x="217063" y="2943282"/>
                </a:lnTo>
                <a:cubicBezTo>
                  <a:pt x="217063" y="3039089"/>
                  <a:pt x="294931" y="3121078"/>
                  <a:pt x="405721" y="3153265"/>
                </a:cubicBezTo>
                <a:cubicBezTo>
                  <a:pt x="400324" y="3160310"/>
                  <a:pt x="397646" y="3168520"/>
                  <a:pt x="397646" y="3177204"/>
                </a:cubicBezTo>
                <a:lnTo>
                  <a:pt x="397646" y="3194256"/>
                </a:lnTo>
                <a:cubicBezTo>
                  <a:pt x="397646" y="3224314"/>
                  <a:pt x="429716" y="3248680"/>
                  <a:pt x="469276" y="3248680"/>
                </a:cubicBezTo>
                <a:lnTo>
                  <a:pt x="496274" y="3248680"/>
                </a:lnTo>
                <a:cubicBezTo>
                  <a:pt x="503831" y="3569617"/>
                  <a:pt x="518631" y="3867052"/>
                  <a:pt x="514761" y="4228323"/>
                </a:cubicBezTo>
                <a:lnTo>
                  <a:pt x="577573" y="4091802"/>
                </a:lnTo>
                <a:cubicBezTo>
                  <a:pt x="580481" y="3794896"/>
                  <a:pt x="583388" y="3537508"/>
                  <a:pt x="586278" y="3248680"/>
                </a:cubicBezTo>
                <a:lnTo>
                  <a:pt x="611834" y="3248680"/>
                </a:lnTo>
                <a:cubicBezTo>
                  <a:pt x="651395" y="3248680"/>
                  <a:pt x="683465" y="3224314"/>
                  <a:pt x="683465" y="3194256"/>
                </a:cubicBezTo>
                <a:lnTo>
                  <a:pt x="683465" y="3177205"/>
                </a:lnTo>
                <a:cubicBezTo>
                  <a:pt x="683465" y="3168518"/>
                  <a:pt x="680787" y="3160307"/>
                  <a:pt x="675388" y="3153262"/>
                </a:cubicBezTo>
                <a:cubicBezTo>
                  <a:pt x="786180" y="3121079"/>
                  <a:pt x="864048" y="3039089"/>
                  <a:pt x="864048" y="2943282"/>
                </a:cubicBezTo>
                <a:lnTo>
                  <a:pt x="864048" y="737117"/>
                </a:lnTo>
                <a:cubicBezTo>
                  <a:pt x="864048" y="736269"/>
                  <a:pt x="864042" y="735422"/>
                  <a:pt x="863712" y="734579"/>
                </a:cubicBezTo>
                <a:cubicBezTo>
                  <a:pt x="995786" y="705744"/>
                  <a:pt x="1081111" y="658669"/>
                  <a:pt x="1081111" y="605632"/>
                </a:cubicBezTo>
                <a:cubicBezTo>
                  <a:pt x="1081111" y="547115"/>
                  <a:pt x="977246" y="495856"/>
                  <a:pt x="821477" y="468058"/>
                </a:cubicBezTo>
                <a:lnTo>
                  <a:pt x="857637" y="271871"/>
                </a:lnTo>
                <a:cubicBezTo>
                  <a:pt x="975865" y="244661"/>
                  <a:pt x="1051474" y="201406"/>
                  <a:pt x="1051474" y="152868"/>
                </a:cubicBezTo>
                <a:cubicBezTo>
                  <a:pt x="1051474" y="68441"/>
                  <a:pt x="822728" y="0"/>
                  <a:pt x="540555" y="0"/>
                </a:cubicBezTo>
                <a:cubicBezTo>
                  <a:pt x="293654" y="0"/>
                  <a:pt x="87658" y="52400"/>
                  <a:pt x="40017" y="12205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2" name="Donut 90">
            <a:extLst>
              <a:ext uri="{FF2B5EF4-FFF2-40B4-BE49-F238E27FC236}">
                <a16:creationId xmlns:a16="http://schemas.microsoft.com/office/drawing/2014/main" id="{D86BE85A-63D8-48D0-8B07-9669B75E9D9D}"/>
              </a:ext>
            </a:extLst>
          </p:cNvPr>
          <p:cNvSpPr/>
          <p:nvPr/>
        </p:nvSpPr>
        <p:spPr>
          <a:xfrm>
            <a:off x="10275519" y="6408638"/>
            <a:ext cx="229636" cy="259078"/>
          </a:xfrm>
          <a:custGeom>
            <a:avLst/>
            <a:gdLst/>
            <a:ahLst/>
            <a:cxnLst/>
            <a:rect l="l" t="t" r="r" b="b"/>
            <a:pathLst>
              <a:path w="373598" h="381817">
                <a:moveTo>
                  <a:pt x="229573" y="45391"/>
                </a:moveTo>
                <a:cubicBezTo>
                  <a:pt x="175099" y="45391"/>
                  <a:pt x="130939" y="89551"/>
                  <a:pt x="130939" y="144025"/>
                </a:cubicBezTo>
                <a:cubicBezTo>
                  <a:pt x="130939" y="198499"/>
                  <a:pt x="175099" y="242659"/>
                  <a:pt x="229573" y="242659"/>
                </a:cubicBezTo>
                <a:cubicBezTo>
                  <a:pt x="284047" y="242659"/>
                  <a:pt x="328207" y="198499"/>
                  <a:pt x="328207" y="144025"/>
                </a:cubicBezTo>
                <a:cubicBezTo>
                  <a:pt x="328207" y="89551"/>
                  <a:pt x="284047" y="45391"/>
                  <a:pt x="229573" y="45391"/>
                </a:cubicBezTo>
                <a:close/>
                <a:moveTo>
                  <a:pt x="229573" y="0"/>
                </a:moveTo>
                <a:cubicBezTo>
                  <a:pt x="309116" y="0"/>
                  <a:pt x="373598" y="64482"/>
                  <a:pt x="373598" y="144025"/>
                </a:cubicBezTo>
                <a:cubicBezTo>
                  <a:pt x="373598" y="223568"/>
                  <a:pt x="309116" y="288050"/>
                  <a:pt x="229573" y="288050"/>
                </a:cubicBezTo>
                <a:cubicBezTo>
                  <a:pt x="202172" y="288050"/>
                  <a:pt x="176558" y="280398"/>
                  <a:pt x="156060" y="264966"/>
                </a:cubicBezTo>
                <a:lnTo>
                  <a:pt x="128993" y="292033"/>
                </a:lnTo>
                <a:lnTo>
                  <a:pt x="160228" y="323268"/>
                </a:lnTo>
                <a:cubicBezTo>
                  <a:pt x="171055" y="334095"/>
                  <a:pt x="171055" y="351650"/>
                  <a:pt x="160228" y="362477"/>
                </a:cubicBezTo>
                <a:cubicBezTo>
                  <a:pt x="149401" y="373304"/>
                  <a:pt x="131846" y="373304"/>
                  <a:pt x="121019" y="362477"/>
                </a:cubicBezTo>
                <a:lnTo>
                  <a:pt x="89784" y="331242"/>
                </a:lnTo>
                <a:lnTo>
                  <a:pt x="39209" y="381817"/>
                </a:lnTo>
                <a:cubicBezTo>
                  <a:pt x="28381" y="392644"/>
                  <a:pt x="10827" y="392644"/>
                  <a:pt x="0" y="381817"/>
                </a:cubicBezTo>
                <a:cubicBezTo>
                  <a:pt x="-10828" y="370989"/>
                  <a:pt x="-10828" y="353435"/>
                  <a:pt x="0" y="342608"/>
                </a:cubicBezTo>
                <a:lnTo>
                  <a:pt x="50575" y="292033"/>
                </a:lnTo>
                <a:lnTo>
                  <a:pt x="16166" y="257624"/>
                </a:lnTo>
                <a:cubicBezTo>
                  <a:pt x="5339" y="246797"/>
                  <a:pt x="5339" y="229242"/>
                  <a:pt x="16166" y="218415"/>
                </a:cubicBezTo>
                <a:cubicBezTo>
                  <a:pt x="26993" y="207588"/>
                  <a:pt x="44548" y="207588"/>
                  <a:pt x="55375" y="218415"/>
                </a:cubicBezTo>
                <a:lnTo>
                  <a:pt x="89784" y="252824"/>
                </a:lnTo>
                <a:lnTo>
                  <a:pt x="115252" y="227356"/>
                </a:lnTo>
                <a:cubicBezTo>
                  <a:pt x="95803" y="205073"/>
                  <a:pt x="85548" y="175747"/>
                  <a:pt x="85548" y="144025"/>
                </a:cubicBezTo>
                <a:cubicBezTo>
                  <a:pt x="85548" y="64482"/>
                  <a:pt x="150030" y="0"/>
                  <a:pt x="22957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73" name="Rounded Rectangle 20">
            <a:extLst>
              <a:ext uri="{FF2B5EF4-FFF2-40B4-BE49-F238E27FC236}">
                <a16:creationId xmlns:a16="http://schemas.microsoft.com/office/drawing/2014/main" id="{B5A75B4D-CA52-4F78-AC74-CB42B7BD2898}"/>
              </a:ext>
            </a:extLst>
          </p:cNvPr>
          <p:cNvSpPr>
            <a:spLocks noChangeAspect="1"/>
          </p:cNvSpPr>
          <p:nvPr/>
        </p:nvSpPr>
        <p:spPr>
          <a:xfrm rot="2160000">
            <a:off x="10874888" y="6366535"/>
            <a:ext cx="304937" cy="329023"/>
          </a:xfrm>
          <a:custGeom>
            <a:avLst/>
            <a:gdLst/>
            <a:ahLst/>
            <a:cxnLst/>
            <a:rect l="l" t="t" r="r" b="b"/>
            <a:pathLst>
              <a:path w="2735240" h="2951283">
                <a:moveTo>
                  <a:pt x="945240" y="943134"/>
                </a:moveTo>
                <a:cubicBezTo>
                  <a:pt x="504657" y="1263236"/>
                  <a:pt x="406988" y="1879894"/>
                  <a:pt x="727090" y="2320477"/>
                </a:cubicBezTo>
                <a:cubicBezTo>
                  <a:pt x="1047193" y="2761060"/>
                  <a:pt x="1663850" y="2858729"/>
                  <a:pt x="2104434" y="2538627"/>
                </a:cubicBezTo>
                <a:cubicBezTo>
                  <a:pt x="2545017" y="2218524"/>
                  <a:pt x="2642686" y="1601867"/>
                  <a:pt x="2322584" y="1161283"/>
                </a:cubicBezTo>
                <a:cubicBezTo>
                  <a:pt x="2003839" y="722570"/>
                  <a:pt x="1391052" y="623866"/>
                  <a:pt x="951049" y="939346"/>
                </a:cubicBezTo>
                <a:lnTo>
                  <a:pt x="1557721" y="1618250"/>
                </a:lnTo>
                <a:cubicBezTo>
                  <a:pt x="1596798" y="1621348"/>
                  <a:pt x="1633874" y="1641400"/>
                  <a:pt x="1658719" y="1675596"/>
                </a:cubicBezTo>
                <a:cubicBezTo>
                  <a:pt x="1705470" y="1739944"/>
                  <a:pt x="1691206" y="1830007"/>
                  <a:pt x="1626858" y="1876758"/>
                </a:cubicBezTo>
                <a:cubicBezTo>
                  <a:pt x="1562511" y="1923509"/>
                  <a:pt x="1472448" y="1909245"/>
                  <a:pt x="1425696" y="1844897"/>
                </a:cubicBezTo>
                <a:cubicBezTo>
                  <a:pt x="1398776" y="1807844"/>
                  <a:pt x="1392087" y="1762265"/>
                  <a:pt x="1405709" y="1721944"/>
                </a:cubicBezTo>
                <a:lnTo>
                  <a:pt x="950242" y="939871"/>
                </a:lnTo>
                <a:cubicBezTo>
                  <a:pt x="948462" y="940800"/>
                  <a:pt x="946850" y="941964"/>
                  <a:pt x="945240" y="943134"/>
                </a:cubicBezTo>
                <a:close/>
                <a:moveTo>
                  <a:pt x="390013" y="178929"/>
                </a:moveTo>
                <a:cubicBezTo>
                  <a:pt x="223423" y="299964"/>
                  <a:pt x="186493" y="533130"/>
                  <a:pt x="307528" y="699721"/>
                </a:cubicBezTo>
                <a:cubicBezTo>
                  <a:pt x="392822" y="817118"/>
                  <a:pt x="533802" y="870124"/>
                  <a:pt x="667672" y="847235"/>
                </a:cubicBezTo>
                <a:lnTo>
                  <a:pt x="556452" y="694153"/>
                </a:lnTo>
                <a:lnTo>
                  <a:pt x="528500" y="714461"/>
                </a:lnTo>
                <a:cubicBezTo>
                  <a:pt x="498835" y="736014"/>
                  <a:pt x="457314" y="729437"/>
                  <a:pt x="435761" y="699772"/>
                </a:cubicBezTo>
                <a:lnTo>
                  <a:pt x="341779" y="570418"/>
                </a:lnTo>
                <a:cubicBezTo>
                  <a:pt x="320226" y="540753"/>
                  <a:pt x="326803" y="499231"/>
                  <a:pt x="356468" y="477679"/>
                </a:cubicBezTo>
                <a:lnTo>
                  <a:pt x="684509" y="239343"/>
                </a:lnTo>
                <a:cubicBezTo>
                  <a:pt x="714174" y="217790"/>
                  <a:pt x="755695" y="224366"/>
                  <a:pt x="777248" y="254031"/>
                </a:cubicBezTo>
                <a:lnTo>
                  <a:pt x="871230" y="383386"/>
                </a:lnTo>
                <a:cubicBezTo>
                  <a:pt x="892782" y="413051"/>
                  <a:pt x="886206" y="454572"/>
                  <a:pt x="856541" y="476125"/>
                </a:cubicBezTo>
                <a:lnTo>
                  <a:pt x="828590" y="496433"/>
                </a:lnTo>
                <a:lnTo>
                  <a:pt x="939810" y="649514"/>
                </a:lnTo>
                <a:cubicBezTo>
                  <a:pt x="1002947" y="529270"/>
                  <a:pt x="996100" y="378811"/>
                  <a:pt x="910806" y="261414"/>
                </a:cubicBezTo>
                <a:cubicBezTo>
                  <a:pt x="789771" y="94824"/>
                  <a:pt x="556604" y="57894"/>
                  <a:pt x="390013" y="178929"/>
                </a:cubicBezTo>
                <a:close/>
                <a:moveTo>
                  <a:pt x="326716" y="91807"/>
                </a:moveTo>
                <a:cubicBezTo>
                  <a:pt x="541423" y="-64186"/>
                  <a:pt x="841934" y="-16590"/>
                  <a:pt x="997927" y="198117"/>
                </a:cubicBezTo>
                <a:cubicBezTo>
                  <a:pt x="1090326" y="325293"/>
                  <a:pt x="1111296" y="482575"/>
                  <a:pt x="1067359" y="621566"/>
                </a:cubicBezTo>
                <a:cubicBezTo>
                  <a:pt x="1125087" y="596400"/>
                  <a:pt x="1184605" y="577365"/>
                  <a:pt x="1244892" y="563339"/>
                </a:cubicBezTo>
                <a:lnTo>
                  <a:pt x="1244892" y="425809"/>
                </a:lnTo>
                <a:lnTo>
                  <a:pt x="1238396" y="425809"/>
                </a:lnTo>
                <a:cubicBezTo>
                  <a:pt x="1203300" y="425809"/>
                  <a:pt x="1174849" y="397358"/>
                  <a:pt x="1174849" y="362262"/>
                </a:cubicBezTo>
                <a:lnTo>
                  <a:pt x="1174849" y="209229"/>
                </a:lnTo>
                <a:cubicBezTo>
                  <a:pt x="1174849" y="191681"/>
                  <a:pt x="1181962" y="175794"/>
                  <a:pt x="1193462" y="164294"/>
                </a:cubicBezTo>
                <a:cubicBezTo>
                  <a:pt x="1204961" y="152795"/>
                  <a:pt x="1220848" y="145682"/>
                  <a:pt x="1238396" y="145682"/>
                </a:cubicBezTo>
                <a:lnTo>
                  <a:pt x="1484804" y="145682"/>
                </a:lnTo>
                <a:cubicBezTo>
                  <a:pt x="1519900" y="145682"/>
                  <a:pt x="1548351" y="174133"/>
                  <a:pt x="1548351" y="209229"/>
                </a:cubicBezTo>
                <a:lnTo>
                  <a:pt x="1548351" y="362262"/>
                </a:lnTo>
                <a:cubicBezTo>
                  <a:pt x="1548351" y="397358"/>
                  <a:pt x="1519900" y="425809"/>
                  <a:pt x="1484804" y="425809"/>
                </a:cubicBezTo>
                <a:lnTo>
                  <a:pt x="1478305" y="425809"/>
                </a:lnTo>
                <a:lnTo>
                  <a:pt x="1478305" y="531522"/>
                </a:lnTo>
                <a:cubicBezTo>
                  <a:pt x="1867969" y="516696"/>
                  <a:pt x="2257580" y="690299"/>
                  <a:pt x="2504004" y="1029474"/>
                </a:cubicBezTo>
                <a:cubicBezTo>
                  <a:pt x="2896903" y="1570253"/>
                  <a:pt x="2777023" y="2327148"/>
                  <a:pt x="2236244" y="2720047"/>
                </a:cubicBezTo>
                <a:cubicBezTo>
                  <a:pt x="1695464" y="3112946"/>
                  <a:pt x="938569" y="2993066"/>
                  <a:pt x="545670" y="2452287"/>
                </a:cubicBezTo>
                <a:cubicBezTo>
                  <a:pt x="302842" y="2118063"/>
                  <a:pt x="255883" y="1701289"/>
                  <a:pt x="383624" y="1339097"/>
                </a:cubicBezTo>
                <a:lnTo>
                  <a:pt x="271337" y="1301981"/>
                </a:lnTo>
                <a:lnTo>
                  <a:pt x="269200" y="1308446"/>
                </a:lnTo>
                <a:cubicBezTo>
                  <a:pt x="258184" y="1341768"/>
                  <a:pt x="222242" y="1359852"/>
                  <a:pt x="188919" y="1348836"/>
                </a:cubicBezTo>
                <a:lnTo>
                  <a:pt x="43619" y="1300805"/>
                </a:lnTo>
                <a:cubicBezTo>
                  <a:pt x="10297" y="1289790"/>
                  <a:pt x="-7787" y="1253847"/>
                  <a:pt x="3228" y="1220525"/>
                </a:cubicBezTo>
                <a:lnTo>
                  <a:pt x="80565" y="986568"/>
                </a:lnTo>
                <a:cubicBezTo>
                  <a:pt x="86073" y="969906"/>
                  <a:pt x="97812" y="957056"/>
                  <a:pt x="112340" y="949746"/>
                </a:cubicBezTo>
                <a:cubicBezTo>
                  <a:pt x="126869" y="942436"/>
                  <a:pt x="144185" y="940669"/>
                  <a:pt x="160847" y="946177"/>
                </a:cubicBezTo>
                <a:lnTo>
                  <a:pt x="306147" y="994208"/>
                </a:lnTo>
                <a:cubicBezTo>
                  <a:pt x="339468" y="1005223"/>
                  <a:pt x="357552" y="1041166"/>
                  <a:pt x="346537" y="1074488"/>
                </a:cubicBezTo>
                <a:lnTo>
                  <a:pt x="344596" y="1080361"/>
                </a:lnTo>
                <a:lnTo>
                  <a:pt x="482601" y="1125980"/>
                </a:lnTo>
                <a:cubicBezTo>
                  <a:pt x="516519" y="1067404"/>
                  <a:pt x="556040" y="1011588"/>
                  <a:pt x="601675" y="959905"/>
                </a:cubicBezTo>
                <a:cubicBezTo>
                  <a:pt x="455910" y="958740"/>
                  <a:pt x="312806" y="890195"/>
                  <a:pt x="220407" y="763018"/>
                </a:cubicBezTo>
                <a:cubicBezTo>
                  <a:pt x="64413" y="548311"/>
                  <a:pt x="112009" y="247801"/>
                  <a:pt x="326716" y="918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9" name="Titolo 1">
            <a:extLst>
              <a:ext uri="{FF2B5EF4-FFF2-40B4-BE49-F238E27FC236}">
                <a16:creationId xmlns:a16="http://schemas.microsoft.com/office/drawing/2014/main" id="{4CDA1E29-7C4B-544C-B656-3ACAD22A8558}"/>
              </a:ext>
            </a:extLst>
          </p:cNvPr>
          <p:cNvSpPr txBox="1">
            <a:spLocks/>
          </p:cNvSpPr>
          <p:nvPr/>
        </p:nvSpPr>
        <p:spPr>
          <a:xfrm>
            <a:off x="289052" y="1350309"/>
            <a:ext cx="11310424" cy="1042862"/>
          </a:xfr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sz="3600" b="1" dirty="0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72E8B5F1-8525-DE44-94D5-2A6488C247EB}"/>
              </a:ext>
            </a:extLst>
          </p:cNvPr>
          <p:cNvSpPr/>
          <p:nvPr/>
        </p:nvSpPr>
        <p:spPr>
          <a:xfrm>
            <a:off x="536316" y="1209995"/>
            <a:ext cx="6787175" cy="4496988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  <a:defRPr/>
            </a:pPr>
            <a:r>
              <a:rPr lang="it-IT" dirty="0"/>
              <a:t>Turnaround time</a:t>
            </a:r>
          </a:p>
          <a:p>
            <a:pPr>
              <a:lnSpc>
                <a:spcPct val="150000"/>
              </a:lnSpc>
              <a:defRPr/>
            </a:pPr>
            <a:r>
              <a:rPr kumimoji="0" lang="it-IT" i="0" u="none" strike="noStrike" kern="1200" normalizeH="0" baseline="0" noProof="0" dirty="0">
                <a:uLnTx/>
                <a:uFillTx/>
                <a:ea typeface="+mn-ea"/>
                <a:cs typeface="+mn-cs"/>
              </a:rPr>
              <a:t>Tempo di incubazione standard </a:t>
            </a:r>
            <a:r>
              <a:rPr kumimoji="0" lang="it-IT" i="0" u="none" strike="noStrike" kern="1200" normalizeH="0" baseline="0" noProof="0" dirty="0">
                <a:uLnTx/>
                <a:uFillTx/>
                <a:cs typeface="Arial" panose="020B0604020202020204" pitchFamily="34" charset="0"/>
              </a:rPr>
              <a:t>→</a:t>
            </a:r>
            <a:r>
              <a:rPr kumimoji="0" lang="it-IT" i="0" u="none" strike="noStrike" kern="1200" normalizeH="0" baseline="0" noProof="0" dirty="0">
                <a:uLnTx/>
                <a:uFillTx/>
                <a:ea typeface="+mn-ea"/>
                <a:cs typeface="+mn-cs"/>
              </a:rPr>
              <a:t> 5 giorni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kumimoji="0" lang="it-IT" b="1" i="0" u="none" strike="noStrike" kern="1200" normalizeH="0" baseline="0" noProof="0" dirty="0">
                <a:solidFill>
                  <a:srgbClr val="C00000"/>
                </a:solidFill>
                <a:uLnTx/>
                <a:uFillTx/>
              </a:rPr>
              <a:t>Negatività</a:t>
            </a:r>
            <a:endParaRPr lang="it-IT" b="1" dirty="0">
              <a:solidFill>
                <a:srgbClr val="C00000"/>
              </a:solidFill>
            </a:endParaRPr>
          </a:p>
          <a:p>
            <a:pPr marL="1257300" lvl="2" indent="-342900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kumimoji="0" lang="it-IT" i="0" u="none" strike="noStrike" kern="1200" normalizeH="0" baseline="0" noProof="0" dirty="0">
                <a:uLnTx/>
                <a:uFillTx/>
                <a:ea typeface="+mn-ea"/>
                <a:cs typeface="+mn-cs"/>
              </a:rPr>
              <a:t>dopo 5 giorni</a:t>
            </a:r>
          </a:p>
          <a:p>
            <a:pPr marL="1257300" lvl="2" indent="-3429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endParaRPr kumimoji="0" lang="it-IT" i="0" u="none" strike="noStrike" kern="1200" normalizeH="0" baseline="0" noProof="0" dirty="0">
              <a:uLnTx/>
              <a:uFillTx/>
              <a:ea typeface="+mn-ea"/>
              <a:cs typeface="+mn-cs"/>
            </a:endParaRPr>
          </a:p>
          <a:p>
            <a:pPr marL="1257300" lvl="2" indent="-3429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endParaRPr kumimoji="0" lang="it-IT" i="0" u="none" strike="noStrike" kern="1200" normalizeH="0" baseline="0" noProof="0" dirty="0">
              <a:uLnTx/>
              <a:uFillTx/>
              <a:ea typeface="+mn-ea"/>
              <a:cs typeface="+mn-cs"/>
            </a:endParaRPr>
          </a:p>
          <a:p>
            <a:pPr marL="1257300" lvl="2" indent="-3429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endParaRPr kumimoji="0" lang="it-IT" i="0" u="none" strike="noStrike" kern="1200" normalizeH="0" baseline="0" noProof="0" dirty="0">
              <a:uLnTx/>
              <a:uFillTx/>
              <a:ea typeface="+mn-ea"/>
              <a:cs typeface="+mn-cs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kumimoji="0" lang="it-IT" b="1" i="0" u="none" strike="noStrike" kern="1200" normalizeH="0" baseline="0" noProof="0" dirty="0">
                <a:solidFill>
                  <a:srgbClr val="C00000"/>
                </a:solidFill>
                <a:uLnTx/>
                <a:uFillTx/>
              </a:rPr>
              <a:t>Positività</a:t>
            </a:r>
            <a:endParaRPr lang="it-IT" b="1" dirty="0">
              <a:solidFill>
                <a:srgbClr val="C00000"/>
              </a:solidFill>
              <a:cs typeface="Arial" panose="020B0604020202020204" pitchFamily="34" charset="0"/>
            </a:endParaRPr>
          </a:p>
          <a:p>
            <a:pPr marL="1257300" lvl="2" indent="-342900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kumimoji="0" lang="it-IT" i="0" u="none" strike="noStrike" kern="1200" normalizeH="0" baseline="0" noProof="0" dirty="0">
                <a:uLnTx/>
                <a:uFillTx/>
                <a:ea typeface="+mn-ea"/>
                <a:cs typeface="+mn-cs"/>
              </a:rPr>
              <a:t>di solito entro le prime </a:t>
            </a:r>
            <a:r>
              <a:rPr lang="it-IT" dirty="0"/>
              <a:t>24</a:t>
            </a:r>
            <a:r>
              <a:rPr kumimoji="0" lang="it-IT" i="0" u="none" strike="noStrike" kern="1200" normalizeH="0" baseline="0" noProof="0" dirty="0">
                <a:uLnTx/>
                <a:uFillTx/>
              </a:rPr>
              <a:t>-72 ore</a:t>
            </a:r>
            <a:endParaRPr lang="it-IT" dirty="0"/>
          </a:p>
          <a:p>
            <a:pPr marL="1657350" lvl="3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it-IT" dirty="0"/>
              <a:t>97,4% degli isolati clinicamente significativi sono isolati nei primi 3 giorni di incubazione</a:t>
            </a:r>
          </a:p>
          <a:p>
            <a:pPr marL="1657350" lvl="3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it-IT" dirty="0"/>
              <a:t>93,8% entro 2 giorni di incubazione</a:t>
            </a:r>
            <a:endParaRPr lang="en-GB" dirty="0"/>
          </a:p>
          <a:p>
            <a:pPr marL="1257300" lvl="2" indent="-3429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endParaRPr kumimoji="0" lang="it-IT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it-IT" sz="2000" dirty="0">
              <a:solidFill>
                <a:prstClr val="black"/>
              </a:solidFill>
            </a:endParaRP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2211C18E-6448-0C4D-8CAE-C275419C062C}"/>
              </a:ext>
            </a:extLst>
          </p:cNvPr>
          <p:cNvSpPr/>
          <p:nvPr/>
        </p:nvSpPr>
        <p:spPr>
          <a:xfrm>
            <a:off x="416424" y="561139"/>
            <a:ext cx="28357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it-IT" sz="3200" b="1" dirty="0">
                <a:solidFill>
                  <a:prstClr val="black"/>
                </a:solidFill>
                <a:cs typeface="Calibri" panose="020F0502020204030204" pitchFamily="34" charset="0"/>
              </a:rPr>
              <a:t>Fase analitica</a:t>
            </a:r>
          </a:p>
        </p:txBody>
      </p:sp>
      <p:pic>
        <p:nvPicPr>
          <p:cNvPr id="20" name="Immagine 19">
            <a:extLst>
              <a:ext uri="{FF2B5EF4-FFF2-40B4-BE49-F238E27FC236}">
                <a16:creationId xmlns:a16="http://schemas.microsoft.com/office/drawing/2014/main" id="{F54F7580-E664-7348-BEBC-E13A51DF281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007" t="30908" r="8646" b="6085"/>
          <a:stretch/>
        </p:blipFill>
        <p:spPr>
          <a:xfrm>
            <a:off x="5405318" y="1694427"/>
            <a:ext cx="6602042" cy="3091608"/>
          </a:xfrm>
          <a:prstGeom prst="rect">
            <a:avLst/>
          </a:prstGeom>
        </p:spPr>
      </p:pic>
      <p:grpSp>
        <p:nvGrpSpPr>
          <p:cNvPr id="21" name="Gruppo 20">
            <a:extLst>
              <a:ext uri="{FF2B5EF4-FFF2-40B4-BE49-F238E27FC236}">
                <a16:creationId xmlns:a16="http://schemas.microsoft.com/office/drawing/2014/main" id="{3DB5810C-AED2-7C4C-BA52-006A91FB195E}"/>
              </a:ext>
            </a:extLst>
          </p:cNvPr>
          <p:cNvGrpSpPr>
            <a:grpSpLocks noChangeAspect="1"/>
          </p:cNvGrpSpPr>
          <p:nvPr/>
        </p:nvGrpSpPr>
        <p:grpSpPr>
          <a:xfrm>
            <a:off x="5417539" y="712614"/>
            <a:ext cx="6358037" cy="895501"/>
            <a:chOff x="6789139" y="5849152"/>
            <a:chExt cx="5280278" cy="743704"/>
          </a:xfrm>
          <a:solidFill>
            <a:schemeClr val="bg2"/>
          </a:solidFill>
        </p:grpSpPr>
        <p:pic>
          <p:nvPicPr>
            <p:cNvPr id="22" name="Immagine 21">
              <a:extLst>
                <a:ext uri="{FF2B5EF4-FFF2-40B4-BE49-F238E27FC236}">
                  <a16:creationId xmlns:a16="http://schemas.microsoft.com/office/drawing/2014/main" id="{2981BEAB-0242-1E4F-953A-83F605FECC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 b="75377"/>
            <a:stretch/>
          </p:blipFill>
          <p:spPr>
            <a:xfrm>
              <a:off x="6806316" y="5854886"/>
              <a:ext cx="5263101" cy="737970"/>
            </a:xfrm>
            <a:prstGeom prst="rect">
              <a:avLst/>
            </a:prstGeom>
            <a:grpFill/>
          </p:spPr>
        </p:pic>
        <p:sp>
          <p:nvSpPr>
            <p:cNvPr id="23" name="Rettangolo 22">
              <a:extLst>
                <a:ext uri="{FF2B5EF4-FFF2-40B4-BE49-F238E27FC236}">
                  <a16:creationId xmlns:a16="http://schemas.microsoft.com/office/drawing/2014/main" id="{A7FDBD1D-A11B-E94F-A7FF-A6D55FC28198}"/>
                </a:ext>
              </a:extLst>
            </p:cNvPr>
            <p:cNvSpPr/>
            <p:nvPr/>
          </p:nvSpPr>
          <p:spPr>
            <a:xfrm>
              <a:off x="10162548" y="5899924"/>
              <a:ext cx="436320" cy="251948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Rettangolo 23">
              <a:extLst>
                <a:ext uri="{FF2B5EF4-FFF2-40B4-BE49-F238E27FC236}">
                  <a16:creationId xmlns:a16="http://schemas.microsoft.com/office/drawing/2014/main" id="{50986EA2-5E8A-F74A-A016-8DFF687BF918}"/>
                </a:ext>
              </a:extLst>
            </p:cNvPr>
            <p:cNvSpPr/>
            <p:nvPr/>
          </p:nvSpPr>
          <p:spPr>
            <a:xfrm>
              <a:off x="6789139" y="5849152"/>
              <a:ext cx="825586" cy="35349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D6BEF7A7-4A3D-7842-8054-EAA3DFB8AD06}"/>
              </a:ext>
            </a:extLst>
          </p:cNvPr>
          <p:cNvSpPr txBox="1"/>
          <p:nvPr/>
        </p:nvSpPr>
        <p:spPr>
          <a:xfrm>
            <a:off x="6916507" y="6323865"/>
            <a:ext cx="52168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it-IT" sz="1600" i="1" dirty="0" err="1"/>
              <a:t>Bourbeau</a:t>
            </a:r>
            <a:r>
              <a:rPr lang="it-IT" sz="1600" i="1" dirty="0"/>
              <a:t> </a:t>
            </a:r>
            <a:r>
              <a:rPr lang="it-IT" sz="1600" i="1" dirty="0" err="1"/>
              <a:t>P</a:t>
            </a:r>
            <a:r>
              <a:rPr lang="it-IT" sz="1600" i="1" dirty="0"/>
              <a:t> et al. </a:t>
            </a:r>
            <a:r>
              <a:rPr lang="it-IT" sz="1600" i="1" dirty="0" err="1"/>
              <a:t>J</a:t>
            </a:r>
            <a:r>
              <a:rPr lang="it-IT" sz="1600" i="1" dirty="0"/>
              <a:t> </a:t>
            </a:r>
            <a:r>
              <a:rPr lang="it-IT" sz="1600" i="1" dirty="0" err="1"/>
              <a:t>Clin</a:t>
            </a:r>
            <a:r>
              <a:rPr lang="it-IT" sz="1600" i="1" dirty="0"/>
              <a:t> </a:t>
            </a:r>
            <a:r>
              <a:rPr lang="it-IT" sz="1600" i="1" dirty="0" err="1"/>
              <a:t>Microbiol</a:t>
            </a:r>
            <a:r>
              <a:rPr lang="it-IT" sz="1600" i="1" dirty="0"/>
              <a:t> 2005; 43:2506-2509. </a:t>
            </a:r>
          </a:p>
        </p:txBody>
      </p:sp>
      <p:pic>
        <p:nvPicPr>
          <p:cNvPr id="3" name="Picture 2" descr="Università degli Studi di Torino | Turin">
            <a:extLst>
              <a:ext uri="{FF2B5EF4-FFF2-40B4-BE49-F238E27FC236}">
                <a16:creationId xmlns:a16="http://schemas.microsoft.com/office/drawing/2014/main" id="{3595E77D-815A-45EF-F0D6-581952B823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09" y="5748793"/>
            <a:ext cx="949719" cy="949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3377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ttangolo 60"/>
          <p:cNvSpPr/>
          <p:nvPr/>
        </p:nvSpPr>
        <p:spPr>
          <a:xfrm>
            <a:off x="0" y="6305535"/>
            <a:ext cx="12192000" cy="5524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87" name="Rounded Rectangle 17">
            <a:extLst>
              <a:ext uri="{FF2B5EF4-FFF2-40B4-BE49-F238E27FC236}">
                <a16:creationId xmlns:a16="http://schemas.microsoft.com/office/drawing/2014/main" id="{6B94B2D2-8266-41F5-8364-5F47F1CD6CCC}"/>
              </a:ext>
            </a:extLst>
          </p:cNvPr>
          <p:cNvSpPr>
            <a:spLocks noChangeAspect="1"/>
          </p:cNvSpPr>
          <p:nvPr/>
        </p:nvSpPr>
        <p:spPr>
          <a:xfrm>
            <a:off x="11573865" y="6359934"/>
            <a:ext cx="210755" cy="335327"/>
          </a:xfrm>
          <a:custGeom>
            <a:avLst/>
            <a:gdLst/>
            <a:ahLst/>
            <a:cxnLst/>
            <a:rect l="l" t="t" r="r" b="b"/>
            <a:pathLst>
              <a:path w="2016224" h="3207971">
                <a:moveTo>
                  <a:pt x="854575" y="1382799"/>
                </a:moveTo>
                <a:lnTo>
                  <a:pt x="854575" y="1686462"/>
                </a:lnTo>
                <a:lnTo>
                  <a:pt x="550912" y="1686462"/>
                </a:lnTo>
                <a:lnTo>
                  <a:pt x="550912" y="1993536"/>
                </a:lnTo>
                <a:lnTo>
                  <a:pt x="854575" y="1993536"/>
                </a:lnTo>
                <a:lnTo>
                  <a:pt x="854575" y="2297199"/>
                </a:lnTo>
                <a:lnTo>
                  <a:pt x="1161649" y="2297199"/>
                </a:lnTo>
                <a:lnTo>
                  <a:pt x="1161649" y="1993536"/>
                </a:lnTo>
                <a:lnTo>
                  <a:pt x="1465312" y="1993536"/>
                </a:lnTo>
                <a:lnTo>
                  <a:pt x="1465312" y="1686462"/>
                </a:lnTo>
                <a:lnTo>
                  <a:pt x="1161649" y="1686462"/>
                </a:lnTo>
                <a:lnTo>
                  <a:pt x="1161649" y="1382799"/>
                </a:lnTo>
                <a:close/>
                <a:moveTo>
                  <a:pt x="397285" y="941591"/>
                </a:moveTo>
                <a:lnTo>
                  <a:pt x="1618940" y="941591"/>
                </a:lnTo>
                <a:lnTo>
                  <a:pt x="1618940" y="2738407"/>
                </a:lnTo>
                <a:lnTo>
                  <a:pt x="397285" y="2738407"/>
                </a:lnTo>
                <a:close/>
                <a:moveTo>
                  <a:pt x="305673" y="849979"/>
                </a:moveTo>
                <a:lnTo>
                  <a:pt x="305673" y="2830019"/>
                </a:lnTo>
                <a:lnTo>
                  <a:pt x="1710552" y="2830019"/>
                </a:lnTo>
                <a:lnTo>
                  <a:pt x="1710552" y="849979"/>
                </a:lnTo>
                <a:close/>
                <a:moveTo>
                  <a:pt x="240515" y="472027"/>
                </a:moveTo>
                <a:lnTo>
                  <a:pt x="1775709" y="472027"/>
                </a:lnTo>
                <a:cubicBezTo>
                  <a:pt x="1908542" y="472027"/>
                  <a:pt x="2016224" y="579709"/>
                  <a:pt x="2016224" y="712542"/>
                </a:cubicBezTo>
                <a:lnTo>
                  <a:pt x="2016224" y="2967456"/>
                </a:lnTo>
                <a:cubicBezTo>
                  <a:pt x="2016224" y="3100289"/>
                  <a:pt x="1908542" y="3207971"/>
                  <a:pt x="1775709" y="3207971"/>
                </a:cubicBezTo>
                <a:lnTo>
                  <a:pt x="240515" y="3207971"/>
                </a:lnTo>
                <a:cubicBezTo>
                  <a:pt x="107682" y="3207971"/>
                  <a:pt x="0" y="3100289"/>
                  <a:pt x="0" y="2967456"/>
                </a:cubicBezTo>
                <a:lnTo>
                  <a:pt x="0" y="712542"/>
                </a:lnTo>
                <a:cubicBezTo>
                  <a:pt x="0" y="579709"/>
                  <a:pt x="107682" y="472027"/>
                  <a:pt x="240515" y="472027"/>
                </a:cubicBezTo>
                <a:close/>
                <a:moveTo>
                  <a:pt x="515787" y="0"/>
                </a:moveTo>
                <a:lnTo>
                  <a:pt x="1500437" y="0"/>
                </a:lnTo>
                <a:cubicBezTo>
                  <a:pt x="1541893" y="0"/>
                  <a:pt x="1575500" y="33607"/>
                  <a:pt x="1575500" y="75063"/>
                </a:cubicBezTo>
                <a:lnTo>
                  <a:pt x="1575500" y="367990"/>
                </a:lnTo>
                <a:lnTo>
                  <a:pt x="440724" y="367990"/>
                </a:lnTo>
                <a:lnTo>
                  <a:pt x="440724" y="75063"/>
                </a:lnTo>
                <a:cubicBezTo>
                  <a:pt x="440724" y="33607"/>
                  <a:pt x="474331" y="0"/>
                  <a:pt x="5157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28CB0DA-7259-4048-AC5E-B3DC2674709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5846" y="671937"/>
            <a:ext cx="8701369" cy="724247"/>
          </a:xfrm>
          <a:solidFill>
            <a:schemeClr val="bg2"/>
          </a:solidFill>
        </p:spPr>
        <p:txBody>
          <a:bodyPr>
            <a:normAutofit/>
          </a:bodyPr>
          <a:lstStyle/>
          <a:p>
            <a:pPr algn="l"/>
            <a:r>
              <a:rPr lang="it-IT" sz="3200" b="1" dirty="0">
                <a:latin typeface="+mn-lt"/>
                <a:cs typeface="Calibri" panose="020F0502020204030204" pitchFamily="34" charset="0"/>
              </a:rPr>
              <a:t>Caratteristiche microbiologiche specifiche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5995D7B0-D4A8-8F4C-BF56-6C0E6BA102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6689" y="111546"/>
            <a:ext cx="3084091" cy="1222126"/>
          </a:xfrm>
          <a:prstGeom prst="rect">
            <a:avLst/>
          </a:prstGeom>
        </p:spPr>
      </p:pic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8ABACD7B-A9DA-5C4A-834E-1D7B5951BA5E}"/>
              </a:ext>
            </a:extLst>
          </p:cNvPr>
          <p:cNvSpPr txBox="1"/>
          <p:nvPr/>
        </p:nvSpPr>
        <p:spPr>
          <a:xfrm>
            <a:off x="388615" y="1609372"/>
            <a:ext cx="1128690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itchFamily="2" charset="2"/>
              <a:buChar char="ü"/>
            </a:pPr>
            <a:r>
              <a:rPr lang="it-IT" dirty="0"/>
              <a:t>Per la maggior parte dei microrganismi, le emocolture danno </a:t>
            </a:r>
            <a:r>
              <a:rPr lang="it-IT" b="1" dirty="0">
                <a:solidFill>
                  <a:srgbClr val="0070C0"/>
                </a:solidFill>
              </a:rPr>
              <a:t>esito positivo entro 48 ore</a:t>
            </a:r>
            <a:r>
              <a:rPr lang="it-IT" dirty="0"/>
              <a:t>; l’incubazione per &gt; 5 giorni è richiesta per i metodi automatizzati e i moderni terreni di coltura. 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it-IT" dirty="0"/>
              <a:t>Tali tempi sono necessari per </a:t>
            </a:r>
            <a:r>
              <a:rPr lang="it-IT" b="1" dirty="0">
                <a:solidFill>
                  <a:srgbClr val="C00000"/>
                </a:solidFill>
              </a:rPr>
              <a:t>microrganismi di difficile crescita </a:t>
            </a:r>
            <a:r>
              <a:rPr lang="it-IT" dirty="0">
                <a:solidFill>
                  <a:srgbClr val="C00000"/>
                </a:solidFill>
              </a:rPr>
              <a:t>come il gruppo HACEK (</a:t>
            </a:r>
            <a:r>
              <a:rPr lang="it-IT" i="1" dirty="0" err="1">
                <a:solidFill>
                  <a:srgbClr val="C00000"/>
                </a:solidFill>
              </a:rPr>
              <a:t>Haemophilus</a:t>
            </a:r>
            <a:r>
              <a:rPr lang="it-IT" i="1" dirty="0">
                <a:solidFill>
                  <a:srgbClr val="C00000"/>
                </a:solidFill>
              </a:rPr>
              <a:t>, </a:t>
            </a:r>
            <a:r>
              <a:rPr lang="it-IT" i="1" dirty="0" err="1">
                <a:solidFill>
                  <a:srgbClr val="C00000"/>
                </a:solidFill>
              </a:rPr>
              <a:t>Aggregatibacter</a:t>
            </a:r>
            <a:r>
              <a:rPr lang="it-IT" i="1" dirty="0">
                <a:solidFill>
                  <a:srgbClr val="C00000"/>
                </a:solidFill>
              </a:rPr>
              <a:t>, </a:t>
            </a:r>
            <a:r>
              <a:rPr lang="it-IT" i="1" dirty="0" err="1">
                <a:solidFill>
                  <a:srgbClr val="C00000"/>
                </a:solidFill>
              </a:rPr>
              <a:t>Cardiobacterium</a:t>
            </a:r>
            <a:r>
              <a:rPr lang="it-IT" i="1" dirty="0">
                <a:solidFill>
                  <a:srgbClr val="C00000"/>
                </a:solidFill>
              </a:rPr>
              <a:t>, </a:t>
            </a:r>
            <a:r>
              <a:rPr lang="it-IT" i="1" dirty="0" err="1">
                <a:solidFill>
                  <a:srgbClr val="C00000"/>
                </a:solidFill>
              </a:rPr>
              <a:t>Eikenella</a:t>
            </a:r>
            <a:r>
              <a:rPr lang="it-IT" i="1" dirty="0">
                <a:solidFill>
                  <a:srgbClr val="C00000"/>
                </a:solidFill>
              </a:rPr>
              <a:t>, and </a:t>
            </a:r>
            <a:r>
              <a:rPr lang="it-IT" i="1" dirty="0" err="1">
                <a:solidFill>
                  <a:srgbClr val="C00000"/>
                </a:solidFill>
              </a:rPr>
              <a:t>Kingella</a:t>
            </a:r>
            <a:r>
              <a:rPr lang="it-IT" dirty="0">
                <a:solidFill>
                  <a:srgbClr val="C00000"/>
                </a:solidFill>
              </a:rPr>
              <a:t>) e per </a:t>
            </a:r>
            <a:r>
              <a:rPr lang="it-IT" i="1" dirty="0">
                <a:solidFill>
                  <a:srgbClr val="C00000"/>
                </a:solidFill>
              </a:rPr>
              <a:t>Brucella </a:t>
            </a:r>
            <a:r>
              <a:rPr lang="it-IT" i="1" dirty="0" err="1">
                <a:solidFill>
                  <a:srgbClr val="C00000"/>
                </a:solidFill>
              </a:rPr>
              <a:t>species</a:t>
            </a:r>
            <a:r>
              <a:rPr lang="it-IT" i="1" dirty="0">
                <a:solidFill>
                  <a:srgbClr val="C00000"/>
                </a:solidFill>
              </a:rPr>
              <a:t> </a:t>
            </a:r>
            <a:r>
              <a:rPr lang="it-IT" dirty="0">
                <a:solidFill>
                  <a:srgbClr val="C00000"/>
                </a:solidFill>
              </a:rPr>
              <a:t>(</a:t>
            </a:r>
            <a:r>
              <a:rPr lang="it-IT" dirty="0" err="1">
                <a:solidFill>
                  <a:srgbClr val="C00000"/>
                </a:solidFill>
              </a:rPr>
              <a:t>spp</a:t>
            </a:r>
            <a:r>
              <a:rPr lang="it-IT" dirty="0">
                <a:solidFill>
                  <a:srgbClr val="C00000"/>
                </a:solidFill>
              </a:rPr>
              <a:t>).</a:t>
            </a:r>
          </a:p>
          <a:p>
            <a:pPr algn="r"/>
            <a:r>
              <a:rPr lang="it-IT" sz="1600" i="1" dirty="0" err="1"/>
              <a:t>Baron</a:t>
            </a:r>
            <a:r>
              <a:rPr lang="it-IT" sz="1600" i="1" dirty="0"/>
              <a:t> EJ, et al. </a:t>
            </a:r>
            <a:r>
              <a:rPr lang="it-IT" sz="1600" i="1" dirty="0" err="1"/>
              <a:t>Clin</a:t>
            </a:r>
            <a:r>
              <a:rPr lang="it-IT" sz="1600" i="1" dirty="0"/>
              <a:t> </a:t>
            </a:r>
            <a:r>
              <a:rPr lang="it-IT" sz="1600" i="1" dirty="0" err="1"/>
              <a:t>Infect</a:t>
            </a:r>
            <a:r>
              <a:rPr lang="it-IT" sz="1600" i="1" dirty="0"/>
              <a:t> </a:t>
            </a:r>
            <a:r>
              <a:rPr lang="it-IT" sz="1600" i="1" dirty="0" err="1"/>
              <a:t>Dis</a:t>
            </a:r>
            <a:r>
              <a:rPr lang="it-IT" sz="1600" i="1" dirty="0"/>
              <a:t> 2005; 41:1677–80.</a:t>
            </a:r>
          </a:p>
          <a:p>
            <a:pPr algn="r"/>
            <a:r>
              <a:rPr lang="it-IT" sz="1600" i="1" dirty="0"/>
              <a:t>Petti CA, et al. </a:t>
            </a:r>
            <a:r>
              <a:rPr lang="it-IT" sz="1600" i="1" dirty="0" err="1"/>
              <a:t>J</a:t>
            </a:r>
            <a:r>
              <a:rPr lang="it-IT" sz="1600" i="1" dirty="0"/>
              <a:t> </a:t>
            </a:r>
            <a:r>
              <a:rPr lang="it-IT" sz="1600" i="1" dirty="0" err="1"/>
              <a:t>Clin</a:t>
            </a:r>
            <a:r>
              <a:rPr lang="it-IT" sz="1600" i="1" dirty="0"/>
              <a:t> </a:t>
            </a:r>
            <a:r>
              <a:rPr lang="it-IT" sz="1600" i="1" dirty="0" err="1"/>
              <a:t>Microbiol</a:t>
            </a:r>
            <a:r>
              <a:rPr lang="it-IT" sz="1600" i="1" dirty="0"/>
              <a:t> 2006; 44:257–9.</a:t>
            </a:r>
          </a:p>
          <a:p>
            <a:pPr algn="just"/>
            <a:endParaRPr lang="it-IT" sz="1600" dirty="0"/>
          </a:p>
          <a:p>
            <a:pPr marL="285750" indent="-285750" algn="just">
              <a:buFont typeface="Wingdings" pitchFamily="2" charset="2"/>
              <a:buChar char="ü"/>
            </a:pPr>
            <a:r>
              <a:rPr lang="it-IT" sz="1600" dirty="0"/>
              <a:t>Alcuni microrganismi, quali </a:t>
            </a:r>
            <a:r>
              <a:rPr lang="it-IT" sz="1600" b="1" dirty="0">
                <a:solidFill>
                  <a:srgbClr val="0070C0"/>
                </a:solidFill>
              </a:rPr>
              <a:t>micobatteri e funghi dimorfi</a:t>
            </a:r>
            <a:r>
              <a:rPr lang="it-IT" sz="1600" dirty="0"/>
              <a:t>, richiedono tempi maggiori e specifici terreni di coltura (o metodi non colturali). Alcuni funghi filamentosi richiedono specifici terreni o processi di centrifugazione, mentre la </a:t>
            </a:r>
            <a:r>
              <a:rPr lang="it-IT" sz="1600" b="1" i="1" dirty="0">
                <a:solidFill>
                  <a:srgbClr val="0070C0"/>
                </a:solidFill>
              </a:rPr>
              <a:t>Candida </a:t>
            </a:r>
            <a:r>
              <a:rPr lang="it-IT" sz="1600" b="1" i="1" dirty="0" err="1">
                <a:solidFill>
                  <a:srgbClr val="0070C0"/>
                </a:solidFill>
              </a:rPr>
              <a:t>spp</a:t>
            </a:r>
            <a:r>
              <a:rPr lang="it-IT" sz="1600" b="1" i="1" dirty="0">
                <a:solidFill>
                  <a:srgbClr val="0070C0"/>
                </a:solidFill>
              </a:rPr>
              <a:t> </a:t>
            </a:r>
            <a:r>
              <a:rPr lang="it-IT" sz="1600" dirty="0"/>
              <a:t>cresce su terreni standard (se non già trattata con antifungini). Nella metà dei casi di pazienti con sospetta </a:t>
            </a:r>
            <a:r>
              <a:rPr lang="it-IT" sz="1600" dirty="0" err="1"/>
              <a:t>candidemia</a:t>
            </a:r>
            <a:r>
              <a:rPr lang="it-IT" sz="1600" dirty="0"/>
              <a:t> non si ha una crescita colturale. </a:t>
            </a:r>
          </a:p>
          <a:p>
            <a:pPr algn="just"/>
            <a:endParaRPr lang="it-IT" sz="1600" dirty="0"/>
          </a:p>
          <a:p>
            <a:pPr marL="285750" indent="-285750" algn="just">
              <a:buFont typeface="Wingdings" pitchFamily="2" charset="2"/>
              <a:buChar char="ü"/>
            </a:pPr>
            <a:r>
              <a:rPr lang="it-IT" sz="1600" dirty="0"/>
              <a:t>Per la maggior parte di agenti causali di </a:t>
            </a:r>
            <a:r>
              <a:rPr lang="it-IT" sz="1600" b="1" dirty="0">
                <a:solidFill>
                  <a:srgbClr val="0070C0"/>
                </a:solidFill>
              </a:rPr>
              <a:t>endocarditi</a:t>
            </a:r>
            <a:r>
              <a:rPr lang="it-IT" sz="1600" dirty="0"/>
              <a:t>, i metodi di coltura standard sono sufficienti. 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it-IT" sz="1600" dirty="0"/>
              <a:t>Fanno eccezione: </a:t>
            </a:r>
            <a:r>
              <a:rPr lang="it-IT" sz="1600" i="1" dirty="0" err="1"/>
              <a:t>Bartonella</a:t>
            </a:r>
            <a:r>
              <a:rPr lang="it-IT" sz="1600" i="1" dirty="0"/>
              <a:t> </a:t>
            </a:r>
            <a:r>
              <a:rPr lang="it-IT" sz="1600" i="1" dirty="0" err="1"/>
              <a:t>spp</a:t>
            </a:r>
            <a:r>
              <a:rPr lang="it-IT" sz="1600" i="1" dirty="0"/>
              <a:t> </a:t>
            </a:r>
            <a:r>
              <a:rPr lang="it-IT" sz="1600" dirty="0"/>
              <a:t>and </a:t>
            </a:r>
            <a:r>
              <a:rPr lang="it-IT" sz="1600" i="1" dirty="0" err="1"/>
              <a:t>Coxiella</a:t>
            </a:r>
            <a:r>
              <a:rPr lang="it-IT" sz="1600" i="1" dirty="0"/>
              <a:t> </a:t>
            </a:r>
            <a:r>
              <a:rPr lang="it-IT" sz="1600" i="1" dirty="0" err="1"/>
              <a:t>burnetii</a:t>
            </a:r>
            <a:r>
              <a:rPr lang="it-IT" sz="1600" i="1" dirty="0"/>
              <a:t> </a:t>
            </a:r>
            <a:r>
              <a:rPr lang="it-IT" sz="1600" dirty="0"/>
              <a:t>(endocarditi a colture negative), per i quali è richiesta la sierologia. Possono essere necessari anche metodi di amplificazione molecolare (es. </a:t>
            </a:r>
            <a:r>
              <a:rPr lang="it-IT" sz="1600" i="1" dirty="0" err="1"/>
              <a:t>Tropheryma</a:t>
            </a:r>
            <a:r>
              <a:rPr lang="it-IT" sz="1600" i="1" dirty="0"/>
              <a:t> </a:t>
            </a:r>
            <a:r>
              <a:rPr lang="it-IT" sz="1600" i="1" dirty="0" err="1"/>
              <a:t>whipplei</a:t>
            </a:r>
            <a:r>
              <a:rPr lang="it-IT" sz="1600" i="1" dirty="0"/>
              <a:t>, </a:t>
            </a:r>
            <a:r>
              <a:rPr lang="it-IT" sz="1600" i="1" dirty="0" err="1"/>
              <a:t>Bartonella</a:t>
            </a:r>
            <a:r>
              <a:rPr lang="it-IT" sz="1600" i="1" dirty="0"/>
              <a:t> </a:t>
            </a:r>
            <a:r>
              <a:rPr lang="it-IT" sz="1600" dirty="0" err="1"/>
              <a:t>spp</a:t>
            </a:r>
            <a:r>
              <a:rPr lang="it-IT" sz="1600" dirty="0"/>
              <a:t>). Talora sono utili metodi in </a:t>
            </a:r>
            <a:r>
              <a:rPr lang="it-IT" sz="1600" i="1" dirty="0" err="1"/>
              <a:t>polymerase</a:t>
            </a:r>
            <a:r>
              <a:rPr lang="it-IT" sz="1600" i="1" dirty="0"/>
              <a:t> </a:t>
            </a:r>
            <a:r>
              <a:rPr lang="it-IT" sz="1600" i="1" dirty="0" err="1"/>
              <a:t>chain</a:t>
            </a:r>
            <a:r>
              <a:rPr lang="it-IT" sz="1600" i="1" dirty="0"/>
              <a:t> </a:t>
            </a:r>
            <a:r>
              <a:rPr lang="it-IT" sz="1600" i="1" dirty="0" err="1"/>
              <a:t>reaction</a:t>
            </a:r>
            <a:r>
              <a:rPr lang="it-IT" sz="1600" i="1" dirty="0"/>
              <a:t> </a:t>
            </a:r>
            <a:r>
              <a:rPr lang="it-IT" sz="1600" dirty="0"/>
              <a:t>(PCR) e sequenziamento genico da tessuto valvolare.  </a:t>
            </a:r>
          </a:p>
          <a:p>
            <a:endParaRPr lang="it-IT" dirty="0"/>
          </a:p>
          <a:p>
            <a:endParaRPr lang="it-IT" dirty="0"/>
          </a:p>
        </p:txBody>
      </p:sp>
      <p:pic>
        <p:nvPicPr>
          <p:cNvPr id="3" name="Picture 2" descr="Università degli Studi di Torino | Turin">
            <a:extLst>
              <a:ext uri="{FF2B5EF4-FFF2-40B4-BE49-F238E27FC236}">
                <a16:creationId xmlns:a16="http://schemas.microsoft.com/office/drawing/2014/main" id="{829AE7E4-FECF-1F1E-E1B0-15A3DB5F78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09" y="5748793"/>
            <a:ext cx="949719" cy="949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274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C8A026C0-C6FC-4439-B438-7E0A0C4868CD}"/>
              </a:ext>
            </a:extLst>
          </p:cNvPr>
          <p:cNvSpPr txBox="1"/>
          <p:nvPr/>
        </p:nvSpPr>
        <p:spPr>
          <a:xfrm>
            <a:off x="7472378" y="6485943"/>
            <a:ext cx="455230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it-IT" sz="1600" i="1" dirty="0" err="1"/>
              <a:t>Timsit</a:t>
            </a:r>
            <a:r>
              <a:rPr lang="it-IT" sz="1600" i="1" dirty="0"/>
              <a:t> JF. Intensive Care </a:t>
            </a:r>
            <a:r>
              <a:rPr lang="it-IT" sz="1600" i="1" dirty="0" err="1"/>
              <a:t>Med</a:t>
            </a:r>
            <a:r>
              <a:rPr lang="it-IT" sz="1600" i="1" dirty="0"/>
              <a:t> (2020) 46:266–284</a:t>
            </a:r>
            <a:endParaRPr kumimoji="0" lang="en-GB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6EDF35D0-93D1-BA6C-6C35-68835B75F188}"/>
              </a:ext>
            </a:extLst>
          </p:cNvPr>
          <p:cNvSpPr/>
          <p:nvPr/>
        </p:nvSpPr>
        <p:spPr>
          <a:xfrm>
            <a:off x="6008914" y="2247911"/>
            <a:ext cx="855024" cy="2517103"/>
          </a:xfrm>
          <a:prstGeom prst="roundRect">
            <a:avLst/>
          </a:prstGeom>
          <a:noFill/>
          <a:ln w="28575">
            <a:solidFill>
              <a:srgbClr val="FF9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Segnaposto testo 3">
            <a:extLst>
              <a:ext uri="{FF2B5EF4-FFF2-40B4-BE49-F238E27FC236}">
                <a16:creationId xmlns:a16="http://schemas.microsoft.com/office/drawing/2014/main" id="{77188DD8-A5FF-98B0-5B07-F7E2277AA147}"/>
              </a:ext>
            </a:extLst>
          </p:cNvPr>
          <p:cNvSpPr txBox="1">
            <a:spLocks/>
          </p:cNvSpPr>
          <p:nvPr/>
        </p:nvSpPr>
        <p:spPr>
          <a:xfrm>
            <a:off x="505846" y="636768"/>
            <a:ext cx="8701369" cy="558986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ctr">
            <a:norm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400" b="1" dirty="0">
                <a:cs typeface="Calibri" panose="020F0502020204030204" pitchFamily="34" charset="0"/>
              </a:rPr>
              <a:t>Impatto della diagnostica rapida</a:t>
            </a: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1345CF68-8C1C-3DB2-E7D9-5B3C2FB24D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4691" y="56587"/>
            <a:ext cx="3429989" cy="846424"/>
          </a:xfrm>
          <a:prstGeom prst="rect">
            <a:avLst/>
          </a:prstGeom>
        </p:spPr>
      </p:pic>
      <p:pic>
        <p:nvPicPr>
          <p:cNvPr id="11" name="Segnaposto contenuto 10">
            <a:extLst>
              <a:ext uri="{FF2B5EF4-FFF2-40B4-BE49-F238E27FC236}">
                <a16:creationId xmlns:a16="http://schemas.microsoft.com/office/drawing/2014/main" id="{D7ADA6D7-2A57-FB2F-2FDA-962F65A16C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92922" y="1091912"/>
            <a:ext cx="8957123" cy="5323382"/>
          </a:xfrm>
          <a:prstGeom prst="rect">
            <a:avLst/>
          </a:prstGeom>
          <a:ln w="19050">
            <a:solidFill>
              <a:srgbClr val="C00000"/>
            </a:solidFill>
          </a:ln>
        </p:spPr>
      </p:pic>
      <p:pic>
        <p:nvPicPr>
          <p:cNvPr id="3" name="Picture 2" descr="Università degli Studi di Torino | Turin">
            <a:extLst>
              <a:ext uri="{FF2B5EF4-FFF2-40B4-BE49-F238E27FC236}">
                <a16:creationId xmlns:a16="http://schemas.microsoft.com/office/drawing/2014/main" id="{8FF03B4C-0A6E-D1E7-CF69-C28D52849E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09" y="5748793"/>
            <a:ext cx="949719" cy="949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8625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>
            <a:extLst>
              <a:ext uri="{FF2B5EF4-FFF2-40B4-BE49-F238E27FC236}">
                <a16:creationId xmlns:a16="http://schemas.microsoft.com/office/drawing/2014/main" id="{6329610D-2FA8-49DF-9E53-B77F222650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6933" y="2967377"/>
            <a:ext cx="2243349" cy="2523768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253015D5-3270-4C6C-9972-C349975EFA4E}"/>
              </a:ext>
            </a:extLst>
          </p:cNvPr>
          <p:cNvSpPr/>
          <p:nvPr/>
        </p:nvSpPr>
        <p:spPr>
          <a:xfrm>
            <a:off x="-1242851" y="541649"/>
            <a:ext cx="11296357" cy="5973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Contaminanti 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→ 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P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erformance del prelievo dei campioni</a:t>
            </a:r>
          </a:p>
        </p:txBody>
      </p:sp>
      <p:grpSp>
        <p:nvGrpSpPr>
          <p:cNvPr id="6" name="Gruppo 5">
            <a:extLst>
              <a:ext uri="{FF2B5EF4-FFF2-40B4-BE49-F238E27FC236}">
                <a16:creationId xmlns:a16="http://schemas.microsoft.com/office/drawing/2014/main" id="{17D30110-AF7C-4D40-B5AE-BAD8447C9513}"/>
              </a:ext>
            </a:extLst>
          </p:cNvPr>
          <p:cNvGrpSpPr/>
          <p:nvPr/>
        </p:nvGrpSpPr>
        <p:grpSpPr>
          <a:xfrm>
            <a:off x="1149937" y="1128829"/>
            <a:ext cx="7462617" cy="977191"/>
            <a:chOff x="1809803" y="2715337"/>
            <a:chExt cx="7462617" cy="977191"/>
          </a:xfrm>
        </p:grpSpPr>
        <p:sp>
          <p:nvSpPr>
            <p:cNvPr id="3" name="Rettangolo 2">
              <a:extLst>
                <a:ext uri="{FF2B5EF4-FFF2-40B4-BE49-F238E27FC236}">
                  <a16:creationId xmlns:a16="http://schemas.microsoft.com/office/drawing/2014/main" id="{4F877509-F844-486E-B3EE-EFF737CD3B18}"/>
                </a:ext>
              </a:extLst>
            </p:cNvPr>
            <p:cNvSpPr/>
            <p:nvPr/>
          </p:nvSpPr>
          <p:spPr>
            <a:xfrm>
              <a:off x="1809803" y="2715337"/>
              <a:ext cx="7462617" cy="977191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marL="914400" marR="0" lvl="1" indent="-45720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it-IT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ea typeface="+mn-ea"/>
                  <a:cs typeface="Calibri" panose="020F0502020204030204" pitchFamily="34" charset="0"/>
                </a:rPr>
                <a:t>≤2-3% di tutte le emocolture periferiche prelevate</a:t>
              </a:r>
            </a:p>
            <a:p>
              <a:pPr marL="914400" marR="0" lvl="1" indent="-45720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it-IT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ea typeface="+mn-ea"/>
                  <a:cs typeface="Calibri" panose="020F0502020204030204" pitchFamily="34" charset="0"/>
                </a:rPr>
                <a:t>≤11% di tutte le emocolture prelevate da CVC</a:t>
              </a:r>
              <a:endPara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4" name="Rettangolo con angoli arrotondati 3">
              <a:extLst>
                <a:ext uri="{FF2B5EF4-FFF2-40B4-BE49-F238E27FC236}">
                  <a16:creationId xmlns:a16="http://schemas.microsoft.com/office/drawing/2014/main" id="{7B22F7F2-9C63-4BAD-A93B-246702321F8E}"/>
                </a:ext>
              </a:extLst>
            </p:cNvPr>
            <p:cNvSpPr/>
            <p:nvPr/>
          </p:nvSpPr>
          <p:spPr>
            <a:xfrm>
              <a:off x="2222263" y="2783367"/>
              <a:ext cx="7050157" cy="909161"/>
            </a:xfrm>
            <a:prstGeom prst="roundRect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0" name="Immagine 9">
            <a:extLst>
              <a:ext uri="{FF2B5EF4-FFF2-40B4-BE49-F238E27FC236}">
                <a16:creationId xmlns:a16="http://schemas.microsoft.com/office/drawing/2014/main" id="{91C8D909-3470-4847-80B0-77D45075C5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4699" y="4790412"/>
            <a:ext cx="2663978" cy="1552097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F6A277A6-22E4-4008-8D73-822B94E050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5434" y="4790412"/>
            <a:ext cx="1545913" cy="1552097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Rettangolo 12">
            <a:extLst>
              <a:ext uri="{FF2B5EF4-FFF2-40B4-BE49-F238E27FC236}">
                <a16:creationId xmlns:a16="http://schemas.microsoft.com/office/drawing/2014/main" id="{460E3386-FE4F-4BE8-9AAB-082DB0C51242}"/>
              </a:ext>
            </a:extLst>
          </p:cNvPr>
          <p:cNvSpPr/>
          <p:nvPr/>
        </p:nvSpPr>
        <p:spPr>
          <a:xfrm>
            <a:off x="414224" y="2191089"/>
            <a:ext cx="1136355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Contaminanti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: microrganismi isolati da emocolture, introdotti durante il prelievo o il processamento del campione e non considerati responsabili della BSI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603D3232-9B84-4473-924F-FE93A5A2D0FB}"/>
              </a:ext>
            </a:extLst>
          </p:cNvPr>
          <p:cNvSpPr/>
          <p:nvPr/>
        </p:nvSpPr>
        <p:spPr>
          <a:xfrm>
            <a:off x="957289" y="2953717"/>
            <a:ext cx="41301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Fonti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Cute paziente/operatore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Attrezzatura usata per il prelievo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Ambiente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B9EA6E75-BE8F-4017-9085-BC704323588C}"/>
              </a:ext>
            </a:extLst>
          </p:cNvPr>
          <p:cNvSpPr/>
          <p:nvPr/>
        </p:nvSpPr>
        <p:spPr>
          <a:xfrm>
            <a:off x="5006672" y="2829536"/>
            <a:ext cx="4936752" cy="20544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Principali contaminanti</a:t>
            </a:r>
            <a:endParaRPr kumimoji="0" lang="en-GB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5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Stafilococchi </a:t>
            </a:r>
            <a:r>
              <a:rPr kumimoji="0" lang="it-IT" sz="15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coagulasi</a:t>
            </a:r>
            <a:r>
              <a:rPr kumimoji="0" lang="it-IT" sz="15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 negativi (SCN)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Streptococchi </a:t>
            </a:r>
            <a:r>
              <a:rPr kumimoji="0" lang="it-IT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viridanti</a:t>
            </a:r>
            <a:endParaRPr kumimoji="0" lang="it-IT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5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Corynebacterium</a:t>
            </a:r>
            <a:r>
              <a:rPr kumimoji="0" lang="it-IT" sz="15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it-IT" sz="15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spp</a:t>
            </a:r>
            <a:r>
              <a:rPr kumimoji="0" lang="it-IT" sz="15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.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5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Bacillus</a:t>
            </a:r>
            <a:r>
              <a:rPr kumimoji="0" lang="it-IT" sz="15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it-IT" sz="15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spp</a:t>
            </a:r>
            <a:r>
              <a:rPr kumimoji="0" lang="it-IT" sz="15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.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5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Propionibacterium</a:t>
            </a:r>
            <a:r>
              <a:rPr kumimoji="0" lang="it-IT" sz="15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it-IT" sz="15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spp</a:t>
            </a:r>
            <a:r>
              <a:rPr kumimoji="0" lang="it-IT" sz="15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.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5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Lactobacillus</a:t>
            </a:r>
            <a:r>
              <a:rPr kumimoji="0" lang="it-IT" sz="15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it-IT" sz="15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spp</a:t>
            </a:r>
            <a:r>
              <a:rPr kumimoji="0" lang="it-IT" sz="15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.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5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Micrococcus</a:t>
            </a:r>
            <a:r>
              <a:rPr kumimoji="0" lang="it-IT" sz="15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it-IT" sz="15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spp</a:t>
            </a:r>
            <a:r>
              <a:rPr kumimoji="0" lang="it-IT" sz="15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.</a:t>
            </a:r>
            <a:endParaRPr kumimoji="0" lang="it-IT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298BB0A5-306F-408E-94C4-B154A15FD94B}"/>
              </a:ext>
            </a:extLst>
          </p:cNvPr>
          <p:cNvSpPr/>
          <p:nvPr/>
        </p:nvSpPr>
        <p:spPr>
          <a:xfrm>
            <a:off x="337333" y="4798559"/>
            <a:ext cx="7866772" cy="1028358"/>
          </a:xfrm>
          <a:prstGeom prst="rect">
            <a:avLst/>
          </a:prstGeom>
          <a:ln w="2857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Probabile contaminazione: </a:t>
            </a:r>
            <a:r>
              <a:rPr lang="it-IT" sz="1400" b="1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In ≥2 set prelevati: 1 set positivo per 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uno dei microrganismi probabilmente contaminanti; 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Oppure &gt;1 set positivo per 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uno 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stesso contaminante, ma con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antibiotipo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diverso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Risultato Indeterminato :</a:t>
            </a:r>
            <a:r>
              <a:rPr lang="it-IT" sz="1400" b="1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 solo set positivo per uno dei microrganismi probabilmente contaminanti</a:t>
            </a:r>
            <a:endParaRPr kumimoji="0" lang="it-IT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3C069C33-CAA6-4CBE-81EB-B7F7CAB6BD2D}"/>
              </a:ext>
            </a:extLst>
          </p:cNvPr>
          <p:cNvSpPr/>
          <p:nvPr/>
        </p:nvSpPr>
        <p:spPr>
          <a:xfrm>
            <a:off x="6527738" y="6368155"/>
            <a:ext cx="6057900" cy="38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Percorso diagnostico: Infezioni del Torrente Circolatorio (AMCLI, 2014)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80534A1F-5983-5DAE-F159-EC8A832FA89E}"/>
              </a:ext>
            </a:extLst>
          </p:cNvPr>
          <p:cNvSpPr txBox="1"/>
          <p:nvPr/>
        </p:nvSpPr>
        <p:spPr>
          <a:xfrm>
            <a:off x="414224" y="5921845"/>
            <a:ext cx="1167659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600" dirty="0"/>
              <a:t>Proposte: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it-IT" sz="1600" dirty="0"/>
              <a:t>Un </a:t>
            </a:r>
            <a:r>
              <a:rPr lang="it-IT" sz="1600" b="1" dirty="0">
                <a:solidFill>
                  <a:srgbClr val="C00000"/>
                </a:solidFill>
              </a:rPr>
              <a:t>sistema di </a:t>
            </a:r>
            <a:r>
              <a:rPr lang="it-IT" sz="1600" b="1" dirty="0" err="1">
                <a:solidFill>
                  <a:srgbClr val="C00000"/>
                </a:solidFill>
              </a:rPr>
              <a:t>alert</a:t>
            </a:r>
            <a:r>
              <a:rPr lang="it-IT" sz="1600" b="1" dirty="0">
                <a:solidFill>
                  <a:srgbClr val="C00000"/>
                </a:solidFill>
              </a:rPr>
              <a:t> </a:t>
            </a:r>
            <a:r>
              <a:rPr lang="it-IT" sz="1600" dirty="0"/>
              <a:t>tra laboratorio e clinici 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it-IT" sz="1600" b="1" dirty="0">
                <a:solidFill>
                  <a:srgbClr val="C00000"/>
                </a:solidFill>
              </a:rPr>
              <a:t>Formazione continua </a:t>
            </a:r>
            <a:r>
              <a:rPr lang="it-IT" sz="1600" dirty="0"/>
              <a:t>del personale</a:t>
            </a:r>
          </a:p>
        </p:txBody>
      </p:sp>
      <p:pic>
        <p:nvPicPr>
          <p:cNvPr id="7" name="Picture 2" descr="Università degli Studi di Torino | Turin">
            <a:extLst>
              <a:ext uri="{FF2B5EF4-FFF2-40B4-BE49-F238E27FC236}">
                <a16:creationId xmlns:a16="http://schemas.microsoft.com/office/drawing/2014/main" id="{BC32B9F4-F5FD-D82C-2DC8-E601E6AFF6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9841" y="60441"/>
            <a:ext cx="949719" cy="949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2050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87221" y="734463"/>
            <a:ext cx="7653115" cy="523567"/>
          </a:xfrm>
        </p:spPr>
        <p:txBody>
          <a:bodyPr>
            <a:noAutofit/>
          </a:bodyPr>
          <a:lstStyle/>
          <a:p>
            <a:r>
              <a:rPr lang="fr-FR" sz="2800" dirty="0" err="1">
                <a:latin typeface="+mn-lt"/>
                <a:cs typeface="Arial" panose="020B0604020202020204" pitchFamily="34" charset="0"/>
              </a:rPr>
              <a:t>Discussione</a:t>
            </a:r>
            <a:r>
              <a:rPr lang="fr-FR" sz="2800" dirty="0">
                <a:latin typeface="+mn-lt"/>
                <a:cs typeface="Arial" panose="020B0604020202020204" pitchFamily="34" charset="0"/>
              </a:rPr>
              <a:t> su LG SHEA/IDSA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567441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At insertion:</a:t>
            </a:r>
          </a:p>
          <a:p>
            <a:pPr marL="0" indent="0">
              <a:buNone/>
            </a:pP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ZoneTexte 4"/>
          <p:cNvSpPr txBox="1"/>
          <p:nvPr/>
        </p:nvSpPr>
        <p:spPr>
          <a:xfrm>
            <a:off x="1897072" y="6491083"/>
            <a:ext cx="102324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i="1" dirty="0" err="1">
                <a:cs typeface="Times New Roman" panose="02020603050405020304" pitchFamily="18" charset="0"/>
              </a:rPr>
              <a:t>Buetti</a:t>
            </a:r>
            <a:r>
              <a:rPr lang="fr-FR" sz="1400" i="1" dirty="0">
                <a:cs typeface="Times New Roman" panose="02020603050405020304" pitchFamily="18" charset="0"/>
              </a:rPr>
              <a:t> N et al. </a:t>
            </a:r>
            <a:r>
              <a:rPr lang="en-US" sz="1400" i="1" dirty="0">
                <a:cs typeface="Times New Roman" panose="02020603050405020304" pitchFamily="18" charset="0"/>
              </a:rPr>
              <a:t>Infection Control &amp; Hospital Epidemiology (2022), 43, 553–569 // </a:t>
            </a:r>
            <a:r>
              <a:rPr lang="fr-FR" sz="1400" i="1" dirty="0" err="1"/>
              <a:t>Parienti</a:t>
            </a:r>
            <a:r>
              <a:rPr lang="fr-FR" sz="1400" i="1" dirty="0"/>
              <a:t> JJ et al. 3SITES </a:t>
            </a:r>
            <a:r>
              <a:rPr lang="fr-FR" sz="1400" i="1" dirty="0" err="1"/>
              <a:t>study</a:t>
            </a:r>
            <a:r>
              <a:rPr lang="fr-FR" sz="1400" i="1" dirty="0"/>
              <a:t> NEJM 2015. 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293" y="2023275"/>
            <a:ext cx="10698617" cy="1950667"/>
          </a:xfrm>
          <a:prstGeom prst="rect">
            <a:avLst/>
          </a:prstGeom>
        </p:spPr>
      </p:pic>
      <p:sp>
        <p:nvSpPr>
          <p:cNvPr id="21" name="ZoneTexte 20"/>
          <p:cNvSpPr txBox="1"/>
          <p:nvPr/>
        </p:nvSpPr>
        <p:spPr>
          <a:xfrm>
            <a:off x="10113334" y="3573901"/>
            <a:ext cx="2016142" cy="461665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Discussion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597271" y="4069197"/>
            <a:ext cx="98224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3SITES trial: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Large RCT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femoral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i="1" dirty="0">
                <a:latin typeface="Arial" panose="020B0604020202020204" pitchFamily="34" charset="0"/>
                <a:cs typeface="Arial" panose="020B0604020202020204" pitchFamily="34" charset="0"/>
              </a:rPr>
              <a:t>vs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jugular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i="1" dirty="0">
                <a:latin typeface="Arial" panose="020B0604020202020204" pitchFamily="34" charset="0"/>
                <a:cs typeface="Arial" panose="020B0604020202020204" pitchFamily="34" charset="0"/>
              </a:rPr>
              <a:t>vs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subclavian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cxnSp>
        <p:nvCxnSpPr>
          <p:cNvPr id="14" name="Connecteur droit 13"/>
          <p:cNvCxnSpPr/>
          <p:nvPr/>
        </p:nvCxnSpPr>
        <p:spPr>
          <a:xfrm>
            <a:off x="3944258" y="2765449"/>
            <a:ext cx="2587171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/>
          <p:cNvCxnSpPr/>
          <p:nvPr/>
        </p:nvCxnSpPr>
        <p:spPr>
          <a:xfrm>
            <a:off x="838200" y="3482361"/>
            <a:ext cx="1308100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/>
        </p:nvCxnSpPr>
        <p:spPr>
          <a:xfrm>
            <a:off x="487221" y="3908475"/>
            <a:ext cx="13081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4194" y="1702234"/>
            <a:ext cx="4638675" cy="4733925"/>
          </a:xfrm>
          <a:prstGeom prst="rect">
            <a:avLst/>
          </a:prstGeom>
          <a:ln>
            <a:solidFill>
              <a:srgbClr val="FF0000"/>
            </a:solidFill>
          </a:ln>
        </p:spPr>
      </p:pic>
      <p:cxnSp>
        <p:nvCxnSpPr>
          <p:cNvPr id="19" name="Connecteur en angle 18"/>
          <p:cNvCxnSpPr/>
          <p:nvPr/>
        </p:nvCxnSpPr>
        <p:spPr>
          <a:xfrm flipV="1">
            <a:off x="5434340" y="3801408"/>
            <a:ext cx="1349828" cy="1201783"/>
          </a:xfrm>
          <a:prstGeom prst="bentConnector3">
            <a:avLst>
              <a:gd name="adj1" fmla="val -13871"/>
            </a:avLst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0086761A-C8C4-4CF5-D6F1-295915BF519B}"/>
              </a:ext>
            </a:extLst>
          </p:cNvPr>
          <p:cNvSpPr txBox="1"/>
          <p:nvPr/>
        </p:nvSpPr>
        <p:spPr>
          <a:xfrm>
            <a:off x="9128221" y="165070"/>
            <a:ext cx="25829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i="1" dirty="0" err="1"/>
              <a:t>Courtesy</a:t>
            </a:r>
            <a:r>
              <a:rPr lang="it-IT" sz="2000" i="1" dirty="0"/>
              <a:t> of dr. </a:t>
            </a:r>
            <a:r>
              <a:rPr lang="it-IT" sz="2000" i="1" dirty="0" err="1"/>
              <a:t>N.Buetti</a:t>
            </a:r>
            <a:endParaRPr lang="it-IT" sz="2000" i="1" dirty="0"/>
          </a:p>
        </p:txBody>
      </p:sp>
      <p:pic>
        <p:nvPicPr>
          <p:cNvPr id="5" name="Picture 2" descr="Università degli Studi di Torino | Turin">
            <a:extLst>
              <a:ext uri="{FF2B5EF4-FFF2-40B4-BE49-F238E27FC236}">
                <a16:creationId xmlns:a16="http://schemas.microsoft.com/office/drawing/2014/main" id="{4F846DB4-C9B1-0FF0-6152-7F8BC0D2A7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09" y="5748793"/>
            <a:ext cx="949719" cy="949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1055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00743" y="1291147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At insertion:</a:t>
            </a:r>
          </a:p>
          <a:p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Subclavian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insertions?</a:t>
            </a:r>
          </a:p>
          <a:p>
            <a:pPr lvl="1"/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Overall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, the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infectious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risk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increases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dwell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time</a:t>
            </a:r>
          </a:p>
          <a:p>
            <a:pPr marL="0" indent="0">
              <a:buNone/>
            </a:pP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ZoneTexte 4"/>
          <p:cNvSpPr txBox="1"/>
          <p:nvPr/>
        </p:nvSpPr>
        <p:spPr>
          <a:xfrm>
            <a:off x="967832" y="6430259"/>
            <a:ext cx="102324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i="1" dirty="0" err="1">
                <a:cs typeface="Times New Roman" panose="02020603050405020304" pitchFamily="18" charset="0"/>
              </a:rPr>
              <a:t>Buetti</a:t>
            </a:r>
            <a:r>
              <a:rPr lang="fr-FR" sz="1600" i="1" dirty="0">
                <a:cs typeface="Times New Roman" panose="02020603050405020304" pitchFamily="18" charset="0"/>
              </a:rPr>
              <a:t> N et al. Clin </a:t>
            </a:r>
            <a:r>
              <a:rPr lang="fr-FR" sz="1600" i="1" dirty="0" err="1">
                <a:cs typeface="Times New Roman" panose="02020603050405020304" pitchFamily="18" charset="0"/>
              </a:rPr>
              <a:t>Microbiol</a:t>
            </a:r>
            <a:r>
              <a:rPr lang="fr-FR" sz="1600" i="1" dirty="0">
                <a:cs typeface="Times New Roman" panose="02020603050405020304" pitchFamily="18" charset="0"/>
              </a:rPr>
              <a:t> </a:t>
            </a:r>
            <a:r>
              <a:rPr lang="fr-FR" sz="1600" i="1" dirty="0" err="1">
                <a:cs typeface="Times New Roman" panose="02020603050405020304" pitchFamily="18" charset="0"/>
              </a:rPr>
              <a:t>Inf</a:t>
            </a:r>
            <a:r>
              <a:rPr lang="fr-FR" sz="1600" i="1" dirty="0">
                <a:cs typeface="Times New Roman" panose="02020603050405020304" pitchFamily="18" charset="0"/>
              </a:rPr>
              <a:t>, 21 May 2023</a:t>
            </a:r>
          </a:p>
        </p:txBody>
      </p:sp>
      <p:pic>
        <p:nvPicPr>
          <p:cNvPr id="8" name="Image 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18" y="2707402"/>
            <a:ext cx="5520856" cy="3277486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9" name="Image 8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9968" y="2719124"/>
            <a:ext cx="5836257" cy="3277487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cxnSp>
        <p:nvCxnSpPr>
          <p:cNvPr id="11" name="Connecteur droit avec flèche 10"/>
          <p:cNvCxnSpPr/>
          <p:nvPr/>
        </p:nvCxnSpPr>
        <p:spPr>
          <a:xfrm flipH="1">
            <a:off x="10270997" y="4751198"/>
            <a:ext cx="1420260" cy="258891"/>
          </a:xfrm>
          <a:prstGeom prst="straightConnector1">
            <a:avLst/>
          </a:prstGeom>
          <a:ln w="762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llipse 11"/>
          <p:cNvSpPr/>
          <p:nvPr/>
        </p:nvSpPr>
        <p:spPr>
          <a:xfrm>
            <a:off x="7444409" y="5666071"/>
            <a:ext cx="1232452" cy="248479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D3717A91-2B81-E571-D727-422AC6F38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221" y="734463"/>
            <a:ext cx="7653115" cy="523567"/>
          </a:xfrm>
        </p:spPr>
        <p:txBody>
          <a:bodyPr>
            <a:noAutofit/>
          </a:bodyPr>
          <a:lstStyle/>
          <a:p>
            <a:r>
              <a:rPr lang="fr-FR" sz="2800" dirty="0" err="1">
                <a:latin typeface="+mn-lt"/>
                <a:cs typeface="Arial" panose="020B0604020202020204" pitchFamily="34" charset="0"/>
              </a:rPr>
              <a:t>Discussione</a:t>
            </a:r>
            <a:r>
              <a:rPr lang="fr-FR" sz="2800" dirty="0">
                <a:latin typeface="+mn-lt"/>
                <a:cs typeface="Arial" panose="020B0604020202020204" pitchFamily="34" charset="0"/>
              </a:rPr>
              <a:t> su LG SHEA/IDSA</a:t>
            </a:r>
          </a:p>
        </p:txBody>
      </p:sp>
      <p:pic>
        <p:nvPicPr>
          <p:cNvPr id="2" name="Picture 2" descr="Università degli Studi di Torino | Turin">
            <a:extLst>
              <a:ext uri="{FF2B5EF4-FFF2-40B4-BE49-F238E27FC236}">
                <a16:creationId xmlns:a16="http://schemas.microsoft.com/office/drawing/2014/main" id="{28B10383-C2D8-FB29-59D2-6D41260FA3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9841" y="60441"/>
            <a:ext cx="949719" cy="949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0566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3064" y="1567441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At insertion:</a:t>
            </a:r>
          </a:p>
          <a:p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Subclavian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insertions?</a:t>
            </a:r>
          </a:p>
          <a:p>
            <a:pPr lvl="1"/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Mechanical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complications: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perinterventional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risk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  <a:p>
            <a:pPr lvl="1"/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Infectious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(and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thrombotic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?) complications: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dwell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-time!</a:t>
            </a:r>
          </a:p>
          <a:p>
            <a:pPr lvl="2"/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Sub-analysis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of 3SITES, CLEAN and DRESSING2</a:t>
            </a:r>
          </a:p>
          <a:p>
            <a:pPr lvl="3"/>
            <a:r>
              <a:rPr lang="fr-FR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Which</a:t>
            </a:r>
            <a:r>
              <a:rPr lang="fr-FR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patients </a:t>
            </a:r>
            <a:r>
              <a:rPr lang="fr-FR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fr-FR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long/short </a:t>
            </a:r>
            <a:r>
              <a:rPr lang="fr-FR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dwell</a:t>
            </a:r>
            <a:r>
              <a:rPr lang="fr-FR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-time?</a:t>
            </a:r>
          </a:p>
          <a:p>
            <a:pPr lvl="3"/>
            <a:r>
              <a:rPr lang="fr-FR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Prediction</a:t>
            </a:r>
            <a:r>
              <a:rPr lang="fr-FR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fr-FR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catheter</a:t>
            </a:r>
            <a:r>
              <a:rPr lang="fr-FR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removal</a:t>
            </a:r>
            <a:r>
              <a:rPr lang="fr-FR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  <a:p>
            <a:pPr marL="0" indent="0">
              <a:buNone/>
            </a:pP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ZoneTexte 4"/>
          <p:cNvSpPr txBox="1"/>
          <p:nvPr/>
        </p:nvSpPr>
        <p:spPr>
          <a:xfrm>
            <a:off x="1618524" y="6360244"/>
            <a:ext cx="102324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i="1" dirty="0" err="1">
                <a:cs typeface="Times New Roman" panose="02020603050405020304" pitchFamily="18" charset="0"/>
              </a:rPr>
              <a:t>Iachkine</a:t>
            </a:r>
            <a:r>
              <a:rPr lang="fr-FR" sz="1600" i="1" dirty="0">
                <a:cs typeface="Times New Roman" panose="02020603050405020304" pitchFamily="18" charset="0"/>
              </a:rPr>
              <a:t> J, Buetti N et al. </a:t>
            </a:r>
            <a:r>
              <a:rPr lang="en-US" sz="1600" i="1" dirty="0">
                <a:cs typeface="Times New Roman" panose="02020603050405020304" pitchFamily="18" charset="0"/>
              </a:rPr>
              <a:t>Ann Intensive Care. 2023 Jan 16;13(1):5</a:t>
            </a:r>
            <a:endParaRPr lang="fr-FR" sz="1600" i="1" dirty="0"/>
          </a:p>
          <a:p>
            <a:pPr algn="ctr"/>
            <a:endParaRPr lang="fr-FR" sz="1200" dirty="0">
              <a:cs typeface="Times New Roman" panose="02020603050405020304" pitchFamily="18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6F579B2-986A-8C9A-8F82-7E9E8F3E2E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3025" y="1435387"/>
            <a:ext cx="5165911" cy="4615446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988E0F63-7A87-E455-0819-1A4E98A68EE4}"/>
              </a:ext>
            </a:extLst>
          </p:cNvPr>
          <p:cNvSpPr txBox="1"/>
          <p:nvPr/>
        </p:nvSpPr>
        <p:spPr>
          <a:xfrm>
            <a:off x="9267977" y="156481"/>
            <a:ext cx="25829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i="1" dirty="0" err="1"/>
              <a:t>Courtesy</a:t>
            </a:r>
            <a:r>
              <a:rPr lang="it-IT" sz="2000" i="1" dirty="0"/>
              <a:t> of dr. </a:t>
            </a:r>
            <a:r>
              <a:rPr lang="it-IT" sz="2000" i="1" dirty="0" err="1"/>
              <a:t>N.Buetti</a:t>
            </a:r>
            <a:endParaRPr lang="it-IT" sz="2000" i="1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6C1EFC03-9ED3-B28F-937A-A2759294D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221" y="734463"/>
            <a:ext cx="7653115" cy="523567"/>
          </a:xfrm>
        </p:spPr>
        <p:txBody>
          <a:bodyPr>
            <a:noAutofit/>
          </a:bodyPr>
          <a:lstStyle/>
          <a:p>
            <a:r>
              <a:rPr lang="fr-FR" sz="2800" dirty="0" err="1">
                <a:latin typeface="+mn-lt"/>
                <a:cs typeface="Arial" panose="020B0604020202020204" pitchFamily="34" charset="0"/>
              </a:rPr>
              <a:t>Discussione</a:t>
            </a:r>
            <a:r>
              <a:rPr lang="fr-FR" sz="2800" dirty="0">
                <a:latin typeface="+mn-lt"/>
                <a:cs typeface="Arial" panose="020B0604020202020204" pitchFamily="34" charset="0"/>
              </a:rPr>
              <a:t> su LG SHEA/IDSA</a:t>
            </a:r>
          </a:p>
        </p:txBody>
      </p:sp>
      <p:pic>
        <p:nvPicPr>
          <p:cNvPr id="2" name="Picture 2" descr="Università degli Studi di Torino | Turin">
            <a:extLst>
              <a:ext uri="{FF2B5EF4-FFF2-40B4-BE49-F238E27FC236}">
                <a16:creationId xmlns:a16="http://schemas.microsoft.com/office/drawing/2014/main" id="{DEA4F465-FCF8-5C24-4560-DCC359F259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09" y="5748793"/>
            <a:ext cx="949719" cy="949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9878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ounded Rectangle 7">
            <a:extLst>
              <a:ext uri="{FF2B5EF4-FFF2-40B4-BE49-F238E27FC236}">
                <a16:creationId xmlns:a16="http://schemas.microsoft.com/office/drawing/2014/main" id="{EC656316-B78D-4EC1-9C72-547CA566FED0}"/>
              </a:ext>
            </a:extLst>
          </p:cNvPr>
          <p:cNvSpPr>
            <a:spLocks noChangeAspect="1"/>
          </p:cNvSpPr>
          <p:nvPr/>
        </p:nvSpPr>
        <p:spPr>
          <a:xfrm rot="18924894" flipH="1">
            <a:off x="8403166" y="6359630"/>
            <a:ext cx="160324" cy="393162"/>
          </a:xfrm>
          <a:custGeom>
            <a:avLst/>
            <a:gdLst/>
            <a:ahLst/>
            <a:cxnLst/>
            <a:rect l="l" t="t" r="r" b="b"/>
            <a:pathLst>
              <a:path w="1081111" h="4228323">
                <a:moveTo>
                  <a:pt x="335224" y="1867922"/>
                </a:moveTo>
                <a:cubicBezTo>
                  <a:pt x="355105" y="1839562"/>
                  <a:pt x="441066" y="1818228"/>
                  <a:pt x="544096" y="1818228"/>
                </a:cubicBezTo>
                <a:cubicBezTo>
                  <a:pt x="661845" y="1818228"/>
                  <a:pt x="757300" y="1846093"/>
                  <a:pt x="757300" y="1880465"/>
                </a:cubicBezTo>
                <a:lnTo>
                  <a:pt x="754850" y="1887560"/>
                </a:lnTo>
                <a:lnTo>
                  <a:pt x="757869" y="1887560"/>
                </a:lnTo>
                <a:lnTo>
                  <a:pt x="757869" y="2839818"/>
                </a:lnTo>
                <a:cubicBezTo>
                  <a:pt x="757869" y="2972331"/>
                  <a:pt x="662287" y="3079754"/>
                  <a:pt x="544381" y="3079754"/>
                </a:cubicBezTo>
                <a:cubicBezTo>
                  <a:pt x="426475" y="3079754"/>
                  <a:pt x="330892" y="2972330"/>
                  <a:pt x="330892" y="2839818"/>
                </a:cubicBezTo>
                <a:cubicBezTo>
                  <a:pt x="330892" y="2522399"/>
                  <a:pt x="330893" y="2204979"/>
                  <a:pt x="330893" y="1887560"/>
                </a:cubicBezTo>
                <a:lnTo>
                  <a:pt x="333343" y="1887560"/>
                </a:lnTo>
                <a:cubicBezTo>
                  <a:pt x="331423" y="1885549"/>
                  <a:pt x="330893" y="1883025"/>
                  <a:pt x="330893" y="1880465"/>
                </a:cubicBezTo>
                <a:cubicBezTo>
                  <a:pt x="330893" y="1876168"/>
                  <a:pt x="332384" y="1871973"/>
                  <a:pt x="335224" y="1867922"/>
                </a:cubicBezTo>
                <a:close/>
                <a:moveTo>
                  <a:pt x="40017" y="122059"/>
                </a:moveTo>
                <a:cubicBezTo>
                  <a:pt x="33211" y="132011"/>
                  <a:pt x="29637" y="142314"/>
                  <a:pt x="29637" y="152868"/>
                </a:cubicBezTo>
                <a:cubicBezTo>
                  <a:pt x="29637" y="201406"/>
                  <a:pt x="105246" y="244661"/>
                  <a:pt x="223474" y="271871"/>
                </a:cubicBezTo>
                <a:lnTo>
                  <a:pt x="259635" y="468058"/>
                </a:lnTo>
                <a:cubicBezTo>
                  <a:pt x="103865" y="495856"/>
                  <a:pt x="0" y="547115"/>
                  <a:pt x="0" y="605632"/>
                </a:cubicBezTo>
                <a:cubicBezTo>
                  <a:pt x="0" y="658669"/>
                  <a:pt x="85325" y="705745"/>
                  <a:pt x="217400" y="734580"/>
                </a:cubicBezTo>
                <a:lnTo>
                  <a:pt x="217063" y="737117"/>
                </a:lnTo>
                <a:lnTo>
                  <a:pt x="217063" y="2943282"/>
                </a:lnTo>
                <a:cubicBezTo>
                  <a:pt x="217063" y="3039089"/>
                  <a:pt x="294931" y="3121078"/>
                  <a:pt x="405721" y="3153265"/>
                </a:cubicBezTo>
                <a:cubicBezTo>
                  <a:pt x="400324" y="3160310"/>
                  <a:pt x="397646" y="3168520"/>
                  <a:pt x="397646" y="3177204"/>
                </a:cubicBezTo>
                <a:lnTo>
                  <a:pt x="397646" y="3194256"/>
                </a:lnTo>
                <a:cubicBezTo>
                  <a:pt x="397646" y="3224314"/>
                  <a:pt x="429716" y="3248680"/>
                  <a:pt x="469276" y="3248680"/>
                </a:cubicBezTo>
                <a:lnTo>
                  <a:pt x="496274" y="3248680"/>
                </a:lnTo>
                <a:cubicBezTo>
                  <a:pt x="503831" y="3569617"/>
                  <a:pt x="518631" y="3867052"/>
                  <a:pt x="514761" y="4228323"/>
                </a:cubicBezTo>
                <a:lnTo>
                  <a:pt x="577573" y="4091802"/>
                </a:lnTo>
                <a:cubicBezTo>
                  <a:pt x="580481" y="3794896"/>
                  <a:pt x="583388" y="3537508"/>
                  <a:pt x="586278" y="3248680"/>
                </a:cubicBezTo>
                <a:lnTo>
                  <a:pt x="611834" y="3248680"/>
                </a:lnTo>
                <a:cubicBezTo>
                  <a:pt x="651395" y="3248680"/>
                  <a:pt x="683465" y="3224314"/>
                  <a:pt x="683465" y="3194256"/>
                </a:cubicBezTo>
                <a:lnTo>
                  <a:pt x="683465" y="3177205"/>
                </a:lnTo>
                <a:cubicBezTo>
                  <a:pt x="683465" y="3168518"/>
                  <a:pt x="680787" y="3160307"/>
                  <a:pt x="675388" y="3153262"/>
                </a:cubicBezTo>
                <a:cubicBezTo>
                  <a:pt x="786180" y="3121079"/>
                  <a:pt x="864048" y="3039089"/>
                  <a:pt x="864048" y="2943282"/>
                </a:cubicBezTo>
                <a:lnTo>
                  <a:pt x="864048" y="737117"/>
                </a:lnTo>
                <a:cubicBezTo>
                  <a:pt x="864048" y="736269"/>
                  <a:pt x="864042" y="735422"/>
                  <a:pt x="863712" y="734579"/>
                </a:cubicBezTo>
                <a:cubicBezTo>
                  <a:pt x="995786" y="705744"/>
                  <a:pt x="1081111" y="658669"/>
                  <a:pt x="1081111" y="605632"/>
                </a:cubicBezTo>
                <a:cubicBezTo>
                  <a:pt x="1081111" y="547115"/>
                  <a:pt x="977246" y="495856"/>
                  <a:pt x="821477" y="468058"/>
                </a:cubicBezTo>
                <a:lnTo>
                  <a:pt x="857637" y="271871"/>
                </a:lnTo>
                <a:cubicBezTo>
                  <a:pt x="975865" y="244661"/>
                  <a:pt x="1051474" y="201406"/>
                  <a:pt x="1051474" y="152868"/>
                </a:cubicBezTo>
                <a:cubicBezTo>
                  <a:pt x="1051474" y="68441"/>
                  <a:pt x="822728" y="0"/>
                  <a:pt x="540555" y="0"/>
                </a:cubicBezTo>
                <a:cubicBezTo>
                  <a:pt x="293654" y="0"/>
                  <a:pt x="87658" y="52400"/>
                  <a:pt x="40017" y="12205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0" name="Rounded Rectangle 31">
            <a:extLst>
              <a:ext uri="{FF2B5EF4-FFF2-40B4-BE49-F238E27FC236}">
                <a16:creationId xmlns:a16="http://schemas.microsoft.com/office/drawing/2014/main" id="{B25FCE9B-6DC5-4836-8DD9-E737D6782AA3}"/>
              </a:ext>
            </a:extLst>
          </p:cNvPr>
          <p:cNvSpPr>
            <a:spLocks noChangeAspect="1"/>
          </p:cNvSpPr>
          <p:nvPr/>
        </p:nvSpPr>
        <p:spPr>
          <a:xfrm>
            <a:off x="8996689" y="6359934"/>
            <a:ext cx="226481" cy="322011"/>
          </a:xfrm>
          <a:custGeom>
            <a:avLst/>
            <a:gdLst/>
            <a:ahLst/>
            <a:cxnLst/>
            <a:rect l="l" t="t" r="r" b="b"/>
            <a:pathLst>
              <a:path w="2273269" h="3232141">
                <a:moveTo>
                  <a:pt x="1301358" y="1224998"/>
                </a:moveTo>
                <a:cubicBezTo>
                  <a:pt x="1288512" y="1224739"/>
                  <a:pt x="1275404" y="1226994"/>
                  <a:pt x="1262722" y="1232060"/>
                </a:cubicBezTo>
                <a:cubicBezTo>
                  <a:pt x="1224020" y="1247517"/>
                  <a:pt x="1200469" y="1284678"/>
                  <a:pt x="1200858" y="1323955"/>
                </a:cubicBezTo>
                <a:lnTo>
                  <a:pt x="1068969" y="1816173"/>
                </a:lnTo>
                <a:lnTo>
                  <a:pt x="975827" y="1468563"/>
                </a:lnTo>
                <a:cubicBezTo>
                  <a:pt x="965224" y="1428990"/>
                  <a:pt x="932065" y="1401484"/>
                  <a:pt x="893889" y="1396168"/>
                </a:cubicBezTo>
                <a:cubicBezTo>
                  <a:pt x="887581" y="1395290"/>
                  <a:pt x="881136" y="1395017"/>
                  <a:pt x="874749" y="1397368"/>
                </a:cubicBezTo>
                <a:lnTo>
                  <a:pt x="873048" y="1397069"/>
                </a:lnTo>
                <a:cubicBezTo>
                  <a:pt x="871822" y="1397102"/>
                  <a:pt x="870599" y="1397158"/>
                  <a:pt x="869409" y="1397702"/>
                </a:cubicBezTo>
                <a:lnTo>
                  <a:pt x="854690" y="1398625"/>
                </a:lnTo>
                <a:cubicBezTo>
                  <a:pt x="852870" y="1399112"/>
                  <a:pt x="851076" y="1399648"/>
                  <a:pt x="849610" y="1401148"/>
                </a:cubicBezTo>
                <a:cubicBezTo>
                  <a:pt x="820426" y="1408603"/>
                  <a:pt x="795399" y="1429720"/>
                  <a:pt x="783580" y="1459921"/>
                </a:cubicBezTo>
                <a:lnTo>
                  <a:pt x="576552" y="1988920"/>
                </a:lnTo>
                <a:lnTo>
                  <a:pt x="360960" y="1988920"/>
                </a:lnTo>
                <a:cubicBezTo>
                  <a:pt x="306335" y="1988920"/>
                  <a:pt x="262052" y="2033203"/>
                  <a:pt x="262052" y="2087828"/>
                </a:cubicBezTo>
                <a:cubicBezTo>
                  <a:pt x="262052" y="2142453"/>
                  <a:pt x="306335" y="2186736"/>
                  <a:pt x="360960" y="2186736"/>
                </a:cubicBezTo>
                <a:lnTo>
                  <a:pt x="624414" y="2186736"/>
                </a:lnTo>
                <a:cubicBezTo>
                  <a:pt x="655679" y="2194749"/>
                  <a:pt x="687884" y="2184847"/>
                  <a:pt x="710155" y="2162843"/>
                </a:cubicBezTo>
                <a:cubicBezTo>
                  <a:pt x="728043" y="2149675"/>
                  <a:pt x="740236" y="2129868"/>
                  <a:pt x="742804" y="2106901"/>
                </a:cubicBezTo>
                <a:lnTo>
                  <a:pt x="861090" y="1804659"/>
                </a:lnTo>
                <a:lnTo>
                  <a:pt x="967256" y="2200878"/>
                </a:lnTo>
                <a:cubicBezTo>
                  <a:pt x="956121" y="2251327"/>
                  <a:pt x="986997" y="2301788"/>
                  <a:pt x="1037612" y="2315350"/>
                </a:cubicBezTo>
                <a:cubicBezTo>
                  <a:pt x="1044252" y="2317129"/>
                  <a:pt x="1050915" y="2318189"/>
                  <a:pt x="1057633" y="2316605"/>
                </a:cubicBezTo>
                <a:cubicBezTo>
                  <a:pt x="1061264" y="2317900"/>
                  <a:pt x="1065062" y="2318350"/>
                  <a:pt x="1068971" y="2317315"/>
                </a:cubicBezTo>
                <a:cubicBezTo>
                  <a:pt x="1072878" y="2318349"/>
                  <a:pt x="1076674" y="2317900"/>
                  <a:pt x="1080303" y="2316605"/>
                </a:cubicBezTo>
                <a:lnTo>
                  <a:pt x="1100326" y="2315350"/>
                </a:lnTo>
                <a:cubicBezTo>
                  <a:pt x="1150941" y="2301788"/>
                  <a:pt x="1181817" y="2251327"/>
                  <a:pt x="1170682" y="2200878"/>
                </a:cubicBezTo>
                <a:lnTo>
                  <a:pt x="1320238" y="1642726"/>
                </a:lnTo>
                <a:lnTo>
                  <a:pt x="1513977" y="2127797"/>
                </a:lnTo>
                <a:cubicBezTo>
                  <a:pt x="1531567" y="2171838"/>
                  <a:pt x="1577262" y="2196260"/>
                  <a:pt x="1621871" y="2186737"/>
                </a:cubicBezTo>
                <a:lnTo>
                  <a:pt x="1878495" y="2186737"/>
                </a:lnTo>
                <a:cubicBezTo>
                  <a:pt x="1933120" y="2186737"/>
                  <a:pt x="1977403" y="2142454"/>
                  <a:pt x="1977403" y="2087829"/>
                </a:cubicBezTo>
                <a:cubicBezTo>
                  <a:pt x="1977403" y="2033204"/>
                  <a:pt x="1933120" y="1988921"/>
                  <a:pt x="1878495" y="1988921"/>
                </a:cubicBezTo>
                <a:lnTo>
                  <a:pt x="1671520" y="1988921"/>
                </a:lnTo>
                <a:lnTo>
                  <a:pt x="1391261" y="1287226"/>
                </a:lnTo>
                <a:cubicBezTo>
                  <a:pt x="1376065" y="1249180"/>
                  <a:pt x="1339894" y="1225775"/>
                  <a:pt x="1301358" y="1224998"/>
                </a:cubicBezTo>
                <a:close/>
                <a:moveTo>
                  <a:pt x="335892" y="524745"/>
                </a:moveTo>
                <a:lnTo>
                  <a:pt x="1937377" y="524745"/>
                </a:lnTo>
                <a:cubicBezTo>
                  <a:pt x="1996486" y="524745"/>
                  <a:pt x="2044403" y="572662"/>
                  <a:pt x="2044403" y="631771"/>
                </a:cubicBezTo>
                <a:lnTo>
                  <a:pt x="2044403" y="2898384"/>
                </a:lnTo>
                <a:cubicBezTo>
                  <a:pt x="2044403" y="2957493"/>
                  <a:pt x="1996486" y="3005410"/>
                  <a:pt x="1937377" y="3005410"/>
                </a:cubicBezTo>
                <a:lnTo>
                  <a:pt x="335892" y="3005410"/>
                </a:lnTo>
                <a:cubicBezTo>
                  <a:pt x="276783" y="3005410"/>
                  <a:pt x="228866" y="2957493"/>
                  <a:pt x="228866" y="2898384"/>
                </a:cubicBezTo>
                <a:lnTo>
                  <a:pt x="228866" y="631771"/>
                </a:lnTo>
                <a:cubicBezTo>
                  <a:pt x="228866" y="572662"/>
                  <a:pt x="276783" y="524745"/>
                  <a:pt x="335892" y="524745"/>
                </a:cubicBezTo>
                <a:close/>
                <a:moveTo>
                  <a:pt x="245659" y="437009"/>
                </a:moveTo>
                <a:cubicBezTo>
                  <a:pt x="179890" y="437009"/>
                  <a:pt x="126573" y="490326"/>
                  <a:pt x="126573" y="556095"/>
                </a:cubicBezTo>
                <a:lnTo>
                  <a:pt x="126573" y="2974061"/>
                </a:lnTo>
                <a:cubicBezTo>
                  <a:pt x="126573" y="3039830"/>
                  <a:pt x="179890" y="3093147"/>
                  <a:pt x="245659" y="3093147"/>
                </a:cubicBezTo>
                <a:lnTo>
                  <a:pt x="2027611" y="3093147"/>
                </a:lnTo>
                <a:cubicBezTo>
                  <a:pt x="2093380" y="3093147"/>
                  <a:pt x="2146697" y="3039830"/>
                  <a:pt x="2146697" y="2974061"/>
                </a:cubicBezTo>
                <a:lnTo>
                  <a:pt x="2146697" y="556095"/>
                </a:lnTo>
                <a:cubicBezTo>
                  <a:pt x="2146697" y="490326"/>
                  <a:pt x="2093380" y="437009"/>
                  <a:pt x="2027611" y="437009"/>
                </a:cubicBezTo>
                <a:close/>
                <a:moveTo>
                  <a:pt x="974181" y="0"/>
                </a:moveTo>
                <a:lnTo>
                  <a:pt x="1299087" y="0"/>
                </a:lnTo>
                <a:cubicBezTo>
                  <a:pt x="1327680" y="0"/>
                  <a:pt x="1350860" y="23180"/>
                  <a:pt x="1350860" y="51773"/>
                </a:cubicBezTo>
                <a:lnTo>
                  <a:pt x="1350860" y="155306"/>
                </a:lnTo>
                <a:lnTo>
                  <a:pt x="1381614" y="155306"/>
                </a:lnTo>
                <a:cubicBezTo>
                  <a:pt x="1410207" y="155306"/>
                  <a:pt x="1433387" y="178486"/>
                  <a:pt x="1433387" y="207079"/>
                </a:cubicBezTo>
                <a:lnTo>
                  <a:pt x="1433387" y="298015"/>
                </a:lnTo>
                <a:lnTo>
                  <a:pt x="2081269" y="298015"/>
                </a:lnTo>
                <a:cubicBezTo>
                  <a:pt x="2187308" y="298015"/>
                  <a:pt x="2273269" y="383976"/>
                  <a:pt x="2273269" y="490015"/>
                </a:cubicBezTo>
                <a:lnTo>
                  <a:pt x="2273269" y="3040141"/>
                </a:lnTo>
                <a:cubicBezTo>
                  <a:pt x="2273269" y="3146180"/>
                  <a:pt x="2187308" y="3232141"/>
                  <a:pt x="2081269" y="3232141"/>
                </a:cubicBezTo>
                <a:lnTo>
                  <a:pt x="192000" y="3232141"/>
                </a:lnTo>
                <a:cubicBezTo>
                  <a:pt x="85961" y="3232141"/>
                  <a:pt x="0" y="3146180"/>
                  <a:pt x="0" y="3040141"/>
                </a:cubicBezTo>
                <a:lnTo>
                  <a:pt x="0" y="490015"/>
                </a:lnTo>
                <a:cubicBezTo>
                  <a:pt x="0" y="383976"/>
                  <a:pt x="85961" y="298015"/>
                  <a:pt x="192000" y="298015"/>
                </a:cubicBezTo>
                <a:lnTo>
                  <a:pt x="839881" y="298015"/>
                </a:lnTo>
                <a:lnTo>
                  <a:pt x="839881" y="207079"/>
                </a:lnTo>
                <a:cubicBezTo>
                  <a:pt x="839881" y="178486"/>
                  <a:pt x="863061" y="155306"/>
                  <a:pt x="891654" y="155306"/>
                </a:cubicBezTo>
                <a:lnTo>
                  <a:pt x="922408" y="155306"/>
                </a:lnTo>
                <a:lnTo>
                  <a:pt x="922408" y="51773"/>
                </a:lnTo>
                <a:cubicBezTo>
                  <a:pt x="922408" y="23180"/>
                  <a:pt x="945588" y="0"/>
                  <a:pt x="97418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1" name="Rounded Rectangle 40">
            <a:extLst>
              <a:ext uri="{FF2B5EF4-FFF2-40B4-BE49-F238E27FC236}">
                <a16:creationId xmlns:a16="http://schemas.microsoft.com/office/drawing/2014/main" id="{9EAE5B7B-9157-44FC-AC9D-E519CCFB3F84}"/>
              </a:ext>
            </a:extLst>
          </p:cNvPr>
          <p:cNvSpPr/>
          <p:nvPr/>
        </p:nvSpPr>
        <p:spPr>
          <a:xfrm rot="2942052">
            <a:off x="9623578" y="6410853"/>
            <a:ext cx="275638" cy="308657"/>
          </a:xfrm>
          <a:custGeom>
            <a:avLst/>
            <a:gdLst/>
            <a:ahLst/>
            <a:cxnLst/>
            <a:rect l="l" t="t" r="r" b="b"/>
            <a:pathLst>
              <a:path w="3011706" h="3204001">
                <a:moveTo>
                  <a:pt x="2432249" y="1011942"/>
                </a:moveTo>
                <a:cubicBezTo>
                  <a:pt x="2423608" y="1019482"/>
                  <a:pt x="2416303" y="1028841"/>
                  <a:pt x="2410966" y="1039800"/>
                </a:cubicBezTo>
                <a:lnTo>
                  <a:pt x="1969837" y="1945620"/>
                </a:lnTo>
                <a:cubicBezTo>
                  <a:pt x="1948488" y="1989457"/>
                  <a:pt x="1966719" y="2042300"/>
                  <a:pt x="2010556" y="2063648"/>
                </a:cubicBezTo>
                <a:cubicBezTo>
                  <a:pt x="2054392" y="2084996"/>
                  <a:pt x="2107235" y="2066766"/>
                  <a:pt x="2128583" y="2022929"/>
                </a:cubicBezTo>
                <a:lnTo>
                  <a:pt x="2569712" y="1117109"/>
                </a:lnTo>
                <a:cubicBezTo>
                  <a:pt x="2591061" y="1073271"/>
                  <a:pt x="2572830" y="1020430"/>
                  <a:pt x="2528993" y="999081"/>
                </a:cubicBezTo>
                <a:cubicBezTo>
                  <a:pt x="2496115" y="983070"/>
                  <a:pt x="2458172" y="989322"/>
                  <a:pt x="2432249" y="1011942"/>
                </a:cubicBezTo>
                <a:close/>
                <a:moveTo>
                  <a:pt x="1709549" y="1044955"/>
                </a:moveTo>
                <a:cubicBezTo>
                  <a:pt x="1978186" y="735551"/>
                  <a:pt x="2446780" y="702502"/>
                  <a:pt x="2756184" y="971139"/>
                </a:cubicBezTo>
                <a:cubicBezTo>
                  <a:pt x="3065588" y="1239776"/>
                  <a:pt x="3098636" y="1708370"/>
                  <a:pt x="2830000" y="2017774"/>
                </a:cubicBezTo>
                <a:cubicBezTo>
                  <a:pt x="2561363" y="2327178"/>
                  <a:pt x="2092769" y="2360227"/>
                  <a:pt x="1783365" y="2091590"/>
                </a:cubicBezTo>
                <a:cubicBezTo>
                  <a:pt x="1473960" y="1822953"/>
                  <a:pt x="1440912" y="1354359"/>
                  <a:pt x="1709549" y="1044955"/>
                </a:cubicBezTo>
                <a:close/>
                <a:moveTo>
                  <a:pt x="208197" y="1872243"/>
                </a:moveTo>
                <a:cubicBezTo>
                  <a:pt x="195168" y="1885273"/>
                  <a:pt x="187109" y="1903273"/>
                  <a:pt x="187109" y="1923155"/>
                </a:cubicBezTo>
                <a:lnTo>
                  <a:pt x="187109" y="2715155"/>
                </a:lnTo>
                <a:cubicBezTo>
                  <a:pt x="187109" y="2754920"/>
                  <a:pt x="219344" y="2787155"/>
                  <a:pt x="259109" y="2787155"/>
                </a:cubicBezTo>
                <a:cubicBezTo>
                  <a:pt x="298874" y="2787155"/>
                  <a:pt x="331109" y="2754920"/>
                  <a:pt x="331109" y="2715155"/>
                </a:cubicBezTo>
                <a:lnTo>
                  <a:pt x="331109" y="1923155"/>
                </a:lnTo>
                <a:cubicBezTo>
                  <a:pt x="331109" y="1883390"/>
                  <a:pt x="298874" y="1851155"/>
                  <a:pt x="259109" y="1851155"/>
                </a:cubicBezTo>
                <a:cubicBezTo>
                  <a:pt x="239226" y="1851156"/>
                  <a:pt x="221226" y="1859214"/>
                  <a:pt x="208197" y="1872243"/>
                </a:cubicBezTo>
                <a:close/>
                <a:moveTo>
                  <a:pt x="0" y="1625202"/>
                </a:moveTo>
                <a:cubicBezTo>
                  <a:pt x="418057" y="1737228"/>
                  <a:pt x="858998" y="1737384"/>
                  <a:pt x="1277606" y="1625336"/>
                </a:cubicBezTo>
                <a:cubicBezTo>
                  <a:pt x="1277605" y="1938624"/>
                  <a:pt x="1277605" y="2251911"/>
                  <a:pt x="1277605" y="2565198"/>
                </a:cubicBezTo>
                <a:cubicBezTo>
                  <a:pt x="1277605" y="2917999"/>
                  <a:pt x="991603" y="3204001"/>
                  <a:pt x="638802" y="3204001"/>
                </a:cubicBezTo>
                <a:lnTo>
                  <a:pt x="638803" y="3204000"/>
                </a:lnTo>
                <a:cubicBezTo>
                  <a:pt x="286002" y="3204000"/>
                  <a:pt x="0" y="2917999"/>
                  <a:pt x="0" y="2565197"/>
                </a:cubicBezTo>
                <a:close/>
                <a:moveTo>
                  <a:pt x="208197" y="459897"/>
                </a:moveTo>
                <a:cubicBezTo>
                  <a:pt x="195167" y="472926"/>
                  <a:pt x="187109" y="490926"/>
                  <a:pt x="187109" y="510808"/>
                </a:cubicBezTo>
                <a:lnTo>
                  <a:pt x="187109" y="1302808"/>
                </a:lnTo>
                <a:cubicBezTo>
                  <a:pt x="187109" y="1342573"/>
                  <a:pt x="219344" y="1374808"/>
                  <a:pt x="259109" y="1374808"/>
                </a:cubicBezTo>
                <a:cubicBezTo>
                  <a:pt x="298874" y="1374808"/>
                  <a:pt x="331109" y="1342573"/>
                  <a:pt x="331109" y="1302808"/>
                </a:cubicBezTo>
                <a:lnTo>
                  <a:pt x="331109" y="510808"/>
                </a:lnTo>
                <a:cubicBezTo>
                  <a:pt x="331109" y="471043"/>
                  <a:pt x="298874" y="438808"/>
                  <a:pt x="259109" y="438808"/>
                </a:cubicBezTo>
                <a:cubicBezTo>
                  <a:pt x="239226" y="438808"/>
                  <a:pt x="221226" y="446867"/>
                  <a:pt x="208197" y="459897"/>
                </a:cubicBezTo>
                <a:close/>
                <a:moveTo>
                  <a:pt x="187101" y="187101"/>
                </a:moveTo>
                <a:cubicBezTo>
                  <a:pt x="302701" y="71501"/>
                  <a:pt x="462402" y="0"/>
                  <a:pt x="638803" y="0"/>
                </a:cubicBezTo>
                <a:cubicBezTo>
                  <a:pt x="991604" y="0"/>
                  <a:pt x="1277606" y="286002"/>
                  <a:pt x="1277606" y="638803"/>
                </a:cubicBezTo>
                <a:lnTo>
                  <a:pt x="1277606" y="1497764"/>
                </a:lnTo>
                <a:cubicBezTo>
                  <a:pt x="859958" y="1616355"/>
                  <a:pt x="417375" y="1616210"/>
                  <a:pt x="0" y="1498771"/>
                </a:cubicBezTo>
                <a:lnTo>
                  <a:pt x="0" y="638803"/>
                </a:lnTo>
                <a:cubicBezTo>
                  <a:pt x="0" y="462403"/>
                  <a:pt x="71500" y="302702"/>
                  <a:pt x="187101" y="18710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2" name="Donut 90">
            <a:extLst>
              <a:ext uri="{FF2B5EF4-FFF2-40B4-BE49-F238E27FC236}">
                <a16:creationId xmlns:a16="http://schemas.microsoft.com/office/drawing/2014/main" id="{D86BE85A-63D8-48D0-8B07-9669B75E9D9D}"/>
              </a:ext>
            </a:extLst>
          </p:cNvPr>
          <p:cNvSpPr/>
          <p:nvPr/>
        </p:nvSpPr>
        <p:spPr>
          <a:xfrm>
            <a:off x="10275519" y="6408638"/>
            <a:ext cx="229636" cy="259078"/>
          </a:xfrm>
          <a:custGeom>
            <a:avLst/>
            <a:gdLst/>
            <a:ahLst/>
            <a:cxnLst/>
            <a:rect l="l" t="t" r="r" b="b"/>
            <a:pathLst>
              <a:path w="373598" h="381817">
                <a:moveTo>
                  <a:pt x="229573" y="45391"/>
                </a:moveTo>
                <a:cubicBezTo>
                  <a:pt x="175099" y="45391"/>
                  <a:pt x="130939" y="89551"/>
                  <a:pt x="130939" y="144025"/>
                </a:cubicBezTo>
                <a:cubicBezTo>
                  <a:pt x="130939" y="198499"/>
                  <a:pt x="175099" y="242659"/>
                  <a:pt x="229573" y="242659"/>
                </a:cubicBezTo>
                <a:cubicBezTo>
                  <a:pt x="284047" y="242659"/>
                  <a:pt x="328207" y="198499"/>
                  <a:pt x="328207" y="144025"/>
                </a:cubicBezTo>
                <a:cubicBezTo>
                  <a:pt x="328207" y="89551"/>
                  <a:pt x="284047" y="45391"/>
                  <a:pt x="229573" y="45391"/>
                </a:cubicBezTo>
                <a:close/>
                <a:moveTo>
                  <a:pt x="229573" y="0"/>
                </a:moveTo>
                <a:cubicBezTo>
                  <a:pt x="309116" y="0"/>
                  <a:pt x="373598" y="64482"/>
                  <a:pt x="373598" y="144025"/>
                </a:cubicBezTo>
                <a:cubicBezTo>
                  <a:pt x="373598" y="223568"/>
                  <a:pt x="309116" y="288050"/>
                  <a:pt x="229573" y="288050"/>
                </a:cubicBezTo>
                <a:cubicBezTo>
                  <a:pt x="202172" y="288050"/>
                  <a:pt x="176558" y="280398"/>
                  <a:pt x="156060" y="264966"/>
                </a:cubicBezTo>
                <a:lnTo>
                  <a:pt x="128993" y="292033"/>
                </a:lnTo>
                <a:lnTo>
                  <a:pt x="160228" y="323268"/>
                </a:lnTo>
                <a:cubicBezTo>
                  <a:pt x="171055" y="334095"/>
                  <a:pt x="171055" y="351650"/>
                  <a:pt x="160228" y="362477"/>
                </a:cubicBezTo>
                <a:cubicBezTo>
                  <a:pt x="149401" y="373304"/>
                  <a:pt x="131846" y="373304"/>
                  <a:pt x="121019" y="362477"/>
                </a:cubicBezTo>
                <a:lnTo>
                  <a:pt x="89784" y="331242"/>
                </a:lnTo>
                <a:lnTo>
                  <a:pt x="39209" y="381817"/>
                </a:lnTo>
                <a:cubicBezTo>
                  <a:pt x="28381" y="392644"/>
                  <a:pt x="10827" y="392644"/>
                  <a:pt x="0" y="381817"/>
                </a:cubicBezTo>
                <a:cubicBezTo>
                  <a:pt x="-10828" y="370989"/>
                  <a:pt x="-10828" y="353435"/>
                  <a:pt x="0" y="342608"/>
                </a:cubicBezTo>
                <a:lnTo>
                  <a:pt x="50575" y="292033"/>
                </a:lnTo>
                <a:lnTo>
                  <a:pt x="16166" y="257624"/>
                </a:lnTo>
                <a:cubicBezTo>
                  <a:pt x="5339" y="246797"/>
                  <a:pt x="5339" y="229242"/>
                  <a:pt x="16166" y="218415"/>
                </a:cubicBezTo>
                <a:cubicBezTo>
                  <a:pt x="26993" y="207588"/>
                  <a:pt x="44548" y="207588"/>
                  <a:pt x="55375" y="218415"/>
                </a:cubicBezTo>
                <a:lnTo>
                  <a:pt x="89784" y="252824"/>
                </a:lnTo>
                <a:lnTo>
                  <a:pt x="115252" y="227356"/>
                </a:lnTo>
                <a:cubicBezTo>
                  <a:pt x="95803" y="205073"/>
                  <a:pt x="85548" y="175747"/>
                  <a:pt x="85548" y="144025"/>
                </a:cubicBezTo>
                <a:cubicBezTo>
                  <a:pt x="85548" y="64482"/>
                  <a:pt x="150030" y="0"/>
                  <a:pt x="22957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73" name="Rounded Rectangle 20">
            <a:extLst>
              <a:ext uri="{FF2B5EF4-FFF2-40B4-BE49-F238E27FC236}">
                <a16:creationId xmlns:a16="http://schemas.microsoft.com/office/drawing/2014/main" id="{B5A75B4D-CA52-4F78-AC74-CB42B7BD2898}"/>
              </a:ext>
            </a:extLst>
          </p:cNvPr>
          <p:cNvSpPr>
            <a:spLocks noChangeAspect="1"/>
          </p:cNvSpPr>
          <p:nvPr/>
        </p:nvSpPr>
        <p:spPr>
          <a:xfrm rot="2160000">
            <a:off x="10874888" y="6366535"/>
            <a:ext cx="304937" cy="329023"/>
          </a:xfrm>
          <a:custGeom>
            <a:avLst/>
            <a:gdLst/>
            <a:ahLst/>
            <a:cxnLst/>
            <a:rect l="l" t="t" r="r" b="b"/>
            <a:pathLst>
              <a:path w="2735240" h="2951283">
                <a:moveTo>
                  <a:pt x="945240" y="943134"/>
                </a:moveTo>
                <a:cubicBezTo>
                  <a:pt x="504657" y="1263236"/>
                  <a:pt x="406988" y="1879894"/>
                  <a:pt x="727090" y="2320477"/>
                </a:cubicBezTo>
                <a:cubicBezTo>
                  <a:pt x="1047193" y="2761060"/>
                  <a:pt x="1663850" y="2858729"/>
                  <a:pt x="2104434" y="2538627"/>
                </a:cubicBezTo>
                <a:cubicBezTo>
                  <a:pt x="2545017" y="2218524"/>
                  <a:pt x="2642686" y="1601867"/>
                  <a:pt x="2322584" y="1161283"/>
                </a:cubicBezTo>
                <a:cubicBezTo>
                  <a:pt x="2003839" y="722570"/>
                  <a:pt x="1391052" y="623866"/>
                  <a:pt x="951049" y="939346"/>
                </a:cubicBezTo>
                <a:lnTo>
                  <a:pt x="1557721" y="1618250"/>
                </a:lnTo>
                <a:cubicBezTo>
                  <a:pt x="1596798" y="1621348"/>
                  <a:pt x="1633874" y="1641400"/>
                  <a:pt x="1658719" y="1675596"/>
                </a:cubicBezTo>
                <a:cubicBezTo>
                  <a:pt x="1705470" y="1739944"/>
                  <a:pt x="1691206" y="1830007"/>
                  <a:pt x="1626858" y="1876758"/>
                </a:cubicBezTo>
                <a:cubicBezTo>
                  <a:pt x="1562511" y="1923509"/>
                  <a:pt x="1472448" y="1909245"/>
                  <a:pt x="1425696" y="1844897"/>
                </a:cubicBezTo>
                <a:cubicBezTo>
                  <a:pt x="1398776" y="1807844"/>
                  <a:pt x="1392087" y="1762265"/>
                  <a:pt x="1405709" y="1721944"/>
                </a:cubicBezTo>
                <a:lnTo>
                  <a:pt x="950242" y="939871"/>
                </a:lnTo>
                <a:cubicBezTo>
                  <a:pt x="948462" y="940800"/>
                  <a:pt x="946850" y="941964"/>
                  <a:pt x="945240" y="943134"/>
                </a:cubicBezTo>
                <a:close/>
                <a:moveTo>
                  <a:pt x="390013" y="178929"/>
                </a:moveTo>
                <a:cubicBezTo>
                  <a:pt x="223423" y="299964"/>
                  <a:pt x="186493" y="533130"/>
                  <a:pt x="307528" y="699721"/>
                </a:cubicBezTo>
                <a:cubicBezTo>
                  <a:pt x="392822" y="817118"/>
                  <a:pt x="533802" y="870124"/>
                  <a:pt x="667672" y="847235"/>
                </a:cubicBezTo>
                <a:lnTo>
                  <a:pt x="556452" y="694153"/>
                </a:lnTo>
                <a:lnTo>
                  <a:pt x="528500" y="714461"/>
                </a:lnTo>
                <a:cubicBezTo>
                  <a:pt x="498835" y="736014"/>
                  <a:pt x="457314" y="729437"/>
                  <a:pt x="435761" y="699772"/>
                </a:cubicBezTo>
                <a:lnTo>
                  <a:pt x="341779" y="570418"/>
                </a:lnTo>
                <a:cubicBezTo>
                  <a:pt x="320226" y="540753"/>
                  <a:pt x="326803" y="499231"/>
                  <a:pt x="356468" y="477679"/>
                </a:cubicBezTo>
                <a:lnTo>
                  <a:pt x="684509" y="239343"/>
                </a:lnTo>
                <a:cubicBezTo>
                  <a:pt x="714174" y="217790"/>
                  <a:pt x="755695" y="224366"/>
                  <a:pt x="777248" y="254031"/>
                </a:cubicBezTo>
                <a:lnTo>
                  <a:pt x="871230" y="383386"/>
                </a:lnTo>
                <a:cubicBezTo>
                  <a:pt x="892782" y="413051"/>
                  <a:pt x="886206" y="454572"/>
                  <a:pt x="856541" y="476125"/>
                </a:cubicBezTo>
                <a:lnTo>
                  <a:pt x="828590" y="496433"/>
                </a:lnTo>
                <a:lnTo>
                  <a:pt x="939810" y="649514"/>
                </a:lnTo>
                <a:cubicBezTo>
                  <a:pt x="1002947" y="529270"/>
                  <a:pt x="996100" y="378811"/>
                  <a:pt x="910806" y="261414"/>
                </a:cubicBezTo>
                <a:cubicBezTo>
                  <a:pt x="789771" y="94824"/>
                  <a:pt x="556604" y="57894"/>
                  <a:pt x="390013" y="178929"/>
                </a:cubicBezTo>
                <a:close/>
                <a:moveTo>
                  <a:pt x="326716" y="91807"/>
                </a:moveTo>
                <a:cubicBezTo>
                  <a:pt x="541423" y="-64186"/>
                  <a:pt x="841934" y="-16590"/>
                  <a:pt x="997927" y="198117"/>
                </a:cubicBezTo>
                <a:cubicBezTo>
                  <a:pt x="1090326" y="325293"/>
                  <a:pt x="1111296" y="482575"/>
                  <a:pt x="1067359" y="621566"/>
                </a:cubicBezTo>
                <a:cubicBezTo>
                  <a:pt x="1125087" y="596400"/>
                  <a:pt x="1184605" y="577365"/>
                  <a:pt x="1244892" y="563339"/>
                </a:cubicBezTo>
                <a:lnTo>
                  <a:pt x="1244892" y="425809"/>
                </a:lnTo>
                <a:lnTo>
                  <a:pt x="1238396" y="425809"/>
                </a:lnTo>
                <a:cubicBezTo>
                  <a:pt x="1203300" y="425809"/>
                  <a:pt x="1174849" y="397358"/>
                  <a:pt x="1174849" y="362262"/>
                </a:cubicBezTo>
                <a:lnTo>
                  <a:pt x="1174849" y="209229"/>
                </a:lnTo>
                <a:cubicBezTo>
                  <a:pt x="1174849" y="191681"/>
                  <a:pt x="1181962" y="175794"/>
                  <a:pt x="1193462" y="164294"/>
                </a:cubicBezTo>
                <a:cubicBezTo>
                  <a:pt x="1204961" y="152795"/>
                  <a:pt x="1220848" y="145682"/>
                  <a:pt x="1238396" y="145682"/>
                </a:cubicBezTo>
                <a:lnTo>
                  <a:pt x="1484804" y="145682"/>
                </a:lnTo>
                <a:cubicBezTo>
                  <a:pt x="1519900" y="145682"/>
                  <a:pt x="1548351" y="174133"/>
                  <a:pt x="1548351" y="209229"/>
                </a:cubicBezTo>
                <a:lnTo>
                  <a:pt x="1548351" y="362262"/>
                </a:lnTo>
                <a:cubicBezTo>
                  <a:pt x="1548351" y="397358"/>
                  <a:pt x="1519900" y="425809"/>
                  <a:pt x="1484804" y="425809"/>
                </a:cubicBezTo>
                <a:lnTo>
                  <a:pt x="1478305" y="425809"/>
                </a:lnTo>
                <a:lnTo>
                  <a:pt x="1478305" y="531522"/>
                </a:lnTo>
                <a:cubicBezTo>
                  <a:pt x="1867969" y="516696"/>
                  <a:pt x="2257580" y="690299"/>
                  <a:pt x="2504004" y="1029474"/>
                </a:cubicBezTo>
                <a:cubicBezTo>
                  <a:pt x="2896903" y="1570253"/>
                  <a:pt x="2777023" y="2327148"/>
                  <a:pt x="2236244" y="2720047"/>
                </a:cubicBezTo>
                <a:cubicBezTo>
                  <a:pt x="1695464" y="3112946"/>
                  <a:pt x="938569" y="2993066"/>
                  <a:pt x="545670" y="2452287"/>
                </a:cubicBezTo>
                <a:cubicBezTo>
                  <a:pt x="302842" y="2118063"/>
                  <a:pt x="255883" y="1701289"/>
                  <a:pt x="383624" y="1339097"/>
                </a:cubicBezTo>
                <a:lnTo>
                  <a:pt x="271337" y="1301981"/>
                </a:lnTo>
                <a:lnTo>
                  <a:pt x="269200" y="1308446"/>
                </a:lnTo>
                <a:cubicBezTo>
                  <a:pt x="258184" y="1341768"/>
                  <a:pt x="222242" y="1359852"/>
                  <a:pt x="188919" y="1348836"/>
                </a:cubicBezTo>
                <a:lnTo>
                  <a:pt x="43619" y="1300805"/>
                </a:lnTo>
                <a:cubicBezTo>
                  <a:pt x="10297" y="1289790"/>
                  <a:pt x="-7787" y="1253847"/>
                  <a:pt x="3228" y="1220525"/>
                </a:cubicBezTo>
                <a:lnTo>
                  <a:pt x="80565" y="986568"/>
                </a:lnTo>
                <a:cubicBezTo>
                  <a:pt x="86073" y="969906"/>
                  <a:pt x="97812" y="957056"/>
                  <a:pt x="112340" y="949746"/>
                </a:cubicBezTo>
                <a:cubicBezTo>
                  <a:pt x="126869" y="942436"/>
                  <a:pt x="144185" y="940669"/>
                  <a:pt x="160847" y="946177"/>
                </a:cubicBezTo>
                <a:lnTo>
                  <a:pt x="306147" y="994208"/>
                </a:lnTo>
                <a:cubicBezTo>
                  <a:pt x="339468" y="1005223"/>
                  <a:pt x="357552" y="1041166"/>
                  <a:pt x="346537" y="1074488"/>
                </a:cubicBezTo>
                <a:lnTo>
                  <a:pt x="344596" y="1080361"/>
                </a:lnTo>
                <a:lnTo>
                  <a:pt x="482601" y="1125980"/>
                </a:lnTo>
                <a:cubicBezTo>
                  <a:pt x="516519" y="1067404"/>
                  <a:pt x="556040" y="1011588"/>
                  <a:pt x="601675" y="959905"/>
                </a:cubicBezTo>
                <a:cubicBezTo>
                  <a:pt x="455910" y="958740"/>
                  <a:pt x="312806" y="890195"/>
                  <a:pt x="220407" y="763018"/>
                </a:cubicBezTo>
                <a:cubicBezTo>
                  <a:pt x="64413" y="548311"/>
                  <a:pt x="112009" y="247801"/>
                  <a:pt x="326716" y="918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Rounded Rectangle 17">
            <a:extLst>
              <a:ext uri="{FF2B5EF4-FFF2-40B4-BE49-F238E27FC236}">
                <a16:creationId xmlns:a16="http://schemas.microsoft.com/office/drawing/2014/main" id="{6B94B2D2-8266-41F5-8364-5F47F1CD6CCC}"/>
              </a:ext>
            </a:extLst>
          </p:cNvPr>
          <p:cNvSpPr>
            <a:spLocks noChangeAspect="1"/>
          </p:cNvSpPr>
          <p:nvPr/>
        </p:nvSpPr>
        <p:spPr>
          <a:xfrm>
            <a:off x="11573865" y="6359934"/>
            <a:ext cx="210755" cy="335327"/>
          </a:xfrm>
          <a:custGeom>
            <a:avLst/>
            <a:gdLst/>
            <a:ahLst/>
            <a:cxnLst/>
            <a:rect l="l" t="t" r="r" b="b"/>
            <a:pathLst>
              <a:path w="2016224" h="3207971">
                <a:moveTo>
                  <a:pt x="854575" y="1382799"/>
                </a:moveTo>
                <a:lnTo>
                  <a:pt x="854575" y="1686462"/>
                </a:lnTo>
                <a:lnTo>
                  <a:pt x="550912" y="1686462"/>
                </a:lnTo>
                <a:lnTo>
                  <a:pt x="550912" y="1993536"/>
                </a:lnTo>
                <a:lnTo>
                  <a:pt x="854575" y="1993536"/>
                </a:lnTo>
                <a:lnTo>
                  <a:pt x="854575" y="2297199"/>
                </a:lnTo>
                <a:lnTo>
                  <a:pt x="1161649" y="2297199"/>
                </a:lnTo>
                <a:lnTo>
                  <a:pt x="1161649" y="1993536"/>
                </a:lnTo>
                <a:lnTo>
                  <a:pt x="1465312" y="1993536"/>
                </a:lnTo>
                <a:lnTo>
                  <a:pt x="1465312" y="1686462"/>
                </a:lnTo>
                <a:lnTo>
                  <a:pt x="1161649" y="1686462"/>
                </a:lnTo>
                <a:lnTo>
                  <a:pt x="1161649" y="1382799"/>
                </a:lnTo>
                <a:close/>
                <a:moveTo>
                  <a:pt x="397285" y="941591"/>
                </a:moveTo>
                <a:lnTo>
                  <a:pt x="1618940" y="941591"/>
                </a:lnTo>
                <a:lnTo>
                  <a:pt x="1618940" y="2738407"/>
                </a:lnTo>
                <a:lnTo>
                  <a:pt x="397285" y="2738407"/>
                </a:lnTo>
                <a:close/>
                <a:moveTo>
                  <a:pt x="305673" y="849979"/>
                </a:moveTo>
                <a:lnTo>
                  <a:pt x="305673" y="2830019"/>
                </a:lnTo>
                <a:lnTo>
                  <a:pt x="1710552" y="2830019"/>
                </a:lnTo>
                <a:lnTo>
                  <a:pt x="1710552" y="849979"/>
                </a:lnTo>
                <a:close/>
                <a:moveTo>
                  <a:pt x="240515" y="472027"/>
                </a:moveTo>
                <a:lnTo>
                  <a:pt x="1775709" y="472027"/>
                </a:lnTo>
                <a:cubicBezTo>
                  <a:pt x="1908542" y="472027"/>
                  <a:pt x="2016224" y="579709"/>
                  <a:pt x="2016224" y="712542"/>
                </a:cubicBezTo>
                <a:lnTo>
                  <a:pt x="2016224" y="2967456"/>
                </a:lnTo>
                <a:cubicBezTo>
                  <a:pt x="2016224" y="3100289"/>
                  <a:pt x="1908542" y="3207971"/>
                  <a:pt x="1775709" y="3207971"/>
                </a:cubicBezTo>
                <a:lnTo>
                  <a:pt x="240515" y="3207971"/>
                </a:lnTo>
                <a:cubicBezTo>
                  <a:pt x="107682" y="3207971"/>
                  <a:pt x="0" y="3100289"/>
                  <a:pt x="0" y="2967456"/>
                </a:cubicBezTo>
                <a:lnTo>
                  <a:pt x="0" y="712542"/>
                </a:lnTo>
                <a:cubicBezTo>
                  <a:pt x="0" y="579709"/>
                  <a:pt x="107682" y="472027"/>
                  <a:pt x="240515" y="472027"/>
                </a:cubicBezTo>
                <a:close/>
                <a:moveTo>
                  <a:pt x="515787" y="0"/>
                </a:moveTo>
                <a:lnTo>
                  <a:pt x="1500437" y="0"/>
                </a:lnTo>
                <a:cubicBezTo>
                  <a:pt x="1541893" y="0"/>
                  <a:pt x="1575500" y="33607"/>
                  <a:pt x="1575500" y="75063"/>
                </a:cubicBezTo>
                <a:lnTo>
                  <a:pt x="1575500" y="367990"/>
                </a:lnTo>
                <a:lnTo>
                  <a:pt x="440724" y="367990"/>
                </a:lnTo>
                <a:lnTo>
                  <a:pt x="440724" y="75063"/>
                </a:lnTo>
                <a:cubicBezTo>
                  <a:pt x="440724" y="33607"/>
                  <a:pt x="474331" y="0"/>
                  <a:pt x="5157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9" name="Titolo 1">
            <a:extLst>
              <a:ext uri="{FF2B5EF4-FFF2-40B4-BE49-F238E27FC236}">
                <a16:creationId xmlns:a16="http://schemas.microsoft.com/office/drawing/2014/main" id="{4CDA1E29-7C4B-544C-B656-3ACAD22A8558}"/>
              </a:ext>
            </a:extLst>
          </p:cNvPr>
          <p:cNvSpPr txBox="1">
            <a:spLocks/>
          </p:cNvSpPr>
          <p:nvPr/>
        </p:nvSpPr>
        <p:spPr>
          <a:xfrm>
            <a:off x="289052" y="1350309"/>
            <a:ext cx="11310424" cy="1042862"/>
          </a:xfr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sz="3600" b="1" dirty="0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2FD262BE-1D21-674A-A3B5-AED8F9C4BAA7}"/>
              </a:ext>
            </a:extLst>
          </p:cNvPr>
          <p:cNvSpPr/>
          <p:nvPr/>
        </p:nvSpPr>
        <p:spPr>
          <a:xfrm>
            <a:off x="8986504" y="6223972"/>
            <a:ext cx="30373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GB" b="1" i="1" dirty="0">
                <a:solidFill>
                  <a:srgbClr val="7030A0"/>
                </a:solidFill>
              </a:rPr>
              <a:t> </a:t>
            </a:r>
            <a:r>
              <a:rPr lang="en-GB" i="1" dirty="0"/>
              <a:t>Intensive Care Med 2021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0B25BBEF-570D-CA4E-B8BA-B0C01AC105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283" y="1954253"/>
            <a:ext cx="5091372" cy="2246193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F428D12B-4F93-6545-8E51-2FCC71864A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191" y="4078923"/>
            <a:ext cx="4368080" cy="2673566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0FA8409C-5618-1F41-A21C-7EE5A64CA0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1339" y="2249564"/>
            <a:ext cx="6326504" cy="3493367"/>
          </a:xfrm>
          <a:prstGeom prst="rect">
            <a:avLst/>
          </a:prstGeom>
        </p:spPr>
      </p:pic>
      <p:sp>
        <p:nvSpPr>
          <p:cNvPr id="2" name="Rettangolo con angoli arrotondati 1">
            <a:extLst>
              <a:ext uri="{FF2B5EF4-FFF2-40B4-BE49-F238E27FC236}">
                <a16:creationId xmlns:a16="http://schemas.microsoft.com/office/drawing/2014/main" id="{0C4AA71D-B172-D2C7-7B53-A92CF675BB57}"/>
              </a:ext>
            </a:extLst>
          </p:cNvPr>
          <p:cNvSpPr/>
          <p:nvPr/>
        </p:nvSpPr>
        <p:spPr>
          <a:xfrm>
            <a:off x="7168998" y="3206395"/>
            <a:ext cx="4510244" cy="1553174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91DA1271-5ED1-EE75-41FF-429EE6822CFB}"/>
              </a:ext>
            </a:extLst>
          </p:cNvPr>
          <p:cNvSpPr/>
          <p:nvPr/>
        </p:nvSpPr>
        <p:spPr>
          <a:xfrm>
            <a:off x="9448799" y="4864284"/>
            <a:ext cx="2497393" cy="878647"/>
          </a:xfrm>
          <a:prstGeom prst="round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8" name="Picture 2" descr="Università degli Studi di Torino | Turin">
            <a:extLst>
              <a:ext uri="{FF2B5EF4-FFF2-40B4-BE49-F238E27FC236}">
                <a16:creationId xmlns:a16="http://schemas.microsoft.com/office/drawing/2014/main" id="{1EBE458C-2DD9-1118-2623-1B020E9555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9841" y="60441"/>
            <a:ext cx="949719" cy="949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olo 1">
            <a:extLst>
              <a:ext uri="{FF2B5EF4-FFF2-40B4-BE49-F238E27FC236}">
                <a16:creationId xmlns:a16="http://schemas.microsoft.com/office/drawing/2014/main" id="{67BFF787-D6F6-ABA5-F18D-FD4D6393A912}"/>
              </a:ext>
            </a:extLst>
          </p:cNvPr>
          <p:cNvSpPr txBox="1">
            <a:spLocks/>
          </p:cNvSpPr>
          <p:nvPr/>
        </p:nvSpPr>
        <p:spPr>
          <a:xfrm>
            <a:off x="416628" y="750414"/>
            <a:ext cx="6441372" cy="7227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3200" b="1" dirty="0">
                <a:latin typeface="+mn-lt"/>
              </a:rPr>
              <a:t>Terapia: timing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D3268852-7AB9-6942-B9C1-6D3B9F8684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6645" y="95652"/>
            <a:ext cx="4934496" cy="1189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228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5781" y="1422426"/>
            <a:ext cx="7699266" cy="4963274"/>
          </a:xfrm>
        </p:spPr>
        <p:txBody>
          <a:bodyPr>
            <a:normAutofit fontScale="77500" lnSpcReduction="20000"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100" dirty="0"/>
              <a:t>Le strategie di dosaggio degli antimicrobici devono essere ottimizzate sulla base dei </a:t>
            </a:r>
            <a:r>
              <a:rPr lang="it-IT" sz="2100" b="1" dirty="0"/>
              <a:t>principi di farmacocinetica e farmacodinamica</a:t>
            </a:r>
            <a:r>
              <a:rPr lang="it-IT" sz="2100" dirty="0"/>
              <a:t> e su specifiche proprietà farmacologiche.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100" dirty="0"/>
              <a:t>La terapia antimicrobica nel paziente critico deve iniziare con una </a:t>
            </a:r>
            <a:r>
              <a:rPr lang="it-IT" sz="2100" b="1" dirty="0"/>
              <a:t>dose di carico </a:t>
            </a:r>
            <a:r>
              <a:rPr lang="it-IT" sz="2100" dirty="0"/>
              <a:t>per ogni agente utilizzato.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100" dirty="0"/>
              <a:t>La </a:t>
            </a:r>
            <a:r>
              <a:rPr lang="it-IT" sz="2100" b="1" dirty="0"/>
              <a:t>terapia di combinazione non deve essere utilizzata di routine </a:t>
            </a:r>
            <a:r>
              <a:rPr lang="it-IT" sz="2100" dirty="0"/>
              <a:t>(anche per batteriemie e sepsi senza shock) ma solo per infezioni gravi (</a:t>
            </a:r>
            <a:r>
              <a:rPr lang="it-IT" sz="2100" i="1" dirty="0" err="1"/>
              <a:t>weak</a:t>
            </a:r>
            <a:r>
              <a:rPr lang="it-IT" sz="2100" i="1" dirty="0"/>
              <a:t> </a:t>
            </a:r>
            <a:r>
              <a:rPr lang="it-IT" sz="2100" i="1" dirty="0" err="1"/>
              <a:t>recommendation</a:t>
            </a:r>
            <a:r>
              <a:rPr lang="it-IT" sz="2100" i="1" dirty="0"/>
              <a:t>, </a:t>
            </a:r>
            <a:r>
              <a:rPr lang="it-IT" sz="2100" i="1" dirty="0" err="1"/>
              <a:t>low</a:t>
            </a:r>
            <a:r>
              <a:rPr lang="it-IT" sz="2100" i="1" dirty="0"/>
              <a:t> </a:t>
            </a:r>
            <a:r>
              <a:rPr lang="it-IT" sz="2100" i="1" dirty="0" err="1"/>
              <a:t>quality</a:t>
            </a:r>
            <a:r>
              <a:rPr lang="it-IT" sz="2100" i="1" dirty="0"/>
              <a:t> of </a:t>
            </a:r>
            <a:r>
              <a:rPr lang="it-IT" sz="2100" i="1" dirty="0" err="1"/>
              <a:t>evidence</a:t>
            </a:r>
            <a:r>
              <a:rPr lang="it-IT" sz="2100" dirty="0"/>
              <a:t>).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100" dirty="0"/>
              <a:t>Nei casi di utilizzo di terapia di combinazione per shock settico si raccomanda una </a:t>
            </a:r>
            <a:r>
              <a:rPr lang="it-IT" sz="2100" b="1" dirty="0"/>
              <a:t>precoce de-escalation </a:t>
            </a:r>
            <a:r>
              <a:rPr lang="it-IT" sz="2100" dirty="0"/>
              <a:t>sulla base della risposta clinica/microbiologica (rivalutazione quotidiana).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100" dirty="0"/>
              <a:t>Si suggerisce come appropriata una durata di trattamento di </a:t>
            </a:r>
            <a:r>
              <a:rPr lang="it-IT" sz="2100" b="1" dirty="0"/>
              <a:t>7-10 giorni </a:t>
            </a:r>
            <a:r>
              <a:rPr lang="it-IT" sz="2100" dirty="0"/>
              <a:t>per le infezioni gravi associate a sepsi e shock/settico (</a:t>
            </a:r>
            <a:r>
              <a:rPr lang="it-IT" sz="2100" i="1" dirty="0" err="1"/>
              <a:t>weak</a:t>
            </a:r>
            <a:r>
              <a:rPr lang="it-IT" sz="2100" i="1" dirty="0"/>
              <a:t> </a:t>
            </a:r>
            <a:r>
              <a:rPr lang="it-IT" sz="2100" i="1" dirty="0" err="1"/>
              <a:t>recommendation</a:t>
            </a:r>
            <a:r>
              <a:rPr lang="it-IT" sz="2100" i="1" dirty="0"/>
              <a:t>, </a:t>
            </a:r>
            <a:r>
              <a:rPr lang="it-IT" sz="2100" i="1" dirty="0" err="1"/>
              <a:t>low</a:t>
            </a:r>
            <a:r>
              <a:rPr lang="it-IT" sz="2100" i="1" dirty="0"/>
              <a:t> </a:t>
            </a:r>
            <a:r>
              <a:rPr lang="it-IT" sz="2100" i="1" dirty="0" err="1"/>
              <a:t>quality</a:t>
            </a:r>
            <a:r>
              <a:rPr lang="it-IT" sz="2100" i="1" dirty="0"/>
              <a:t> of </a:t>
            </a:r>
            <a:r>
              <a:rPr lang="it-IT" sz="2100" i="1" dirty="0" err="1"/>
              <a:t>evidence</a:t>
            </a:r>
            <a:r>
              <a:rPr lang="it-IT" sz="2100" dirty="0"/>
              <a:t>).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100" dirty="0"/>
              <a:t>Una terapia più estesa può essere appropriata in casi selezionati (mancata risposta clinica, mancato source control, </a:t>
            </a:r>
            <a:r>
              <a:rPr lang="it-IT" sz="2100" dirty="0" err="1"/>
              <a:t>batteremia</a:t>
            </a:r>
            <a:r>
              <a:rPr lang="it-IT" sz="2100" dirty="0"/>
              <a:t> da </a:t>
            </a:r>
            <a:r>
              <a:rPr lang="it-IT" sz="2100" i="1" dirty="0" err="1"/>
              <a:t>S.aureus</a:t>
            </a:r>
            <a:r>
              <a:rPr lang="it-IT" sz="2100" dirty="0"/>
              <a:t>, infezioni fungine o virali, immunodepressione prolungata - </a:t>
            </a:r>
            <a:r>
              <a:rPr lang="it-IT" sz="2100" i="1" dirty="0" err="1"/>
              <a:t>weak</a:t>
            </a:r>
            <a:r>
              <a:rPr lang="it-IT" sz="2100" i="1" dirty="0"/>
              <a:t> </a:t>
            </a:r>
            <a:r>
              <a:rPr lang="it-IT" sz="2100" i="1" dirty="0" err="1"/>
              <a:t>recommendation</a:t>
            </a:r>
            <a:r>
              <a:rPr lang="it-IT" sz="2100" i="1" dirty="0"/>
              <a:t>, </a:t>
            </a:r>
            <a:r>
              <a:rPr lang="it-IT" sz="2100" i="1" dirty="0" err="1"/>
              <a:t>low</a:t>
            </a:r>
            <a:r>
              <a:rPr lang="it-IT" sz="2100" i="1" dirty="0"/>
              <a:t> </a:t>
            </a:r>
            <a:r>
              <a:rPr lang="it-IT" sz="2100" i="1" dirty="0" err="1"/>
              <a:t>quality</a:t>
            </a:r>
            <a:r>
              <a:rPr lang="it-IT" sz="2100" i="1" dirty="0"/>
              <a:t> of </a:t>
            </a:r>
            <a:r>
              <a:rPr lang="it-IT" sz="2100" i="1" dirty="0" err="1"/>
              <a:t>evidence</a:t>
            </a:r>
            <a:r>
              <a:rPr lang="it-IT" sz="2100" dirty="0"/>
              <a:t>).</a:t>
            </a:r>
          </a:p>
          <a:p>
            <a:pPr algn="just"/>
            <a:endParaRPr lang="it-IT" sz="1800" dirty="0"/>
          </a:p>
          <a:p>
            <a:pPr algn="just"/>
            <a:endParaRPr lang="it-IT" sz="1800" i="1" dirty="0"/>
          </a:p>
          <a:p>
            <a:pPr algn="just"/>
            <a:endParaRPr lang="it-IT" sz="1800" i="1" dirty="0"/>
          </a:p>
        </p:txBody>
      </p:sp>
      <p:pic>
        <p:nvPicPr>
          <p:cNvPr id="8194" name="Picture 2" descr="Profilassi antibiotica perioperatoria, infermiere protagonista nella  prevenzione">
            <a:extLst>
              <a:ext uri="{FF2B5EF4-FFF2-40B4-BE49-F238E27FC236}">
                <a16:creationId xmlns:a16="http://schemas.microsoft.com/office/drawing/2014/main" id="{940D82B8-7AE0-914A-9A64-B75FD5245D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1578" y="1456168"/>
            <a:ext cx="3505200" cy="232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Terapia parodontale e terapia antibiotica e antimicrobica locale. Revisione  della letteratura | Odontoiatra | Odontoiatria | Dentisti | Studi Dentistici">
            <a:extLst>
              <a:ext uri="{FF2B5EF4-FFF2-40B4-BE49-F238E27FC236}">
                <a16:creationId xmlns:a16="http://schemas.microsoft.com/office/drawing/2014/main" id="{58605D40-82AB-2644-951E-10B0B62953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8663" y="3970490"/>
            <a:ext cx="3505200" cy="2615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1CDE6279-6A09-3746-8E4B-85674A4BFC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0834" y="93900"/>
            <a:ext cx="4573070" cy="1138304"/>
          </a:xfrm>
          <a:prstGeom prst="rect">
            <a:avLst/>
          </a:prstGeom>
        </p:spPr>
      </p:pic>
      <p:sp>
        <p:nvSpPr>
          <p:cNvPr id="6" name="Titolo 1">
            <a:extLst>
              <a:ext uri="{FF2B5EF4-FFF2-40B4-BE49-F238E27FC236}">
                <a16:creationId xmlns:a16="http://schemas.microsoft.com/office/drawing/2014/main" id="{819F5AA2-0EFC-377D-4E7D-614F79D4B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002" y="623098"/>
            <a:ext cx="9202604" cy="701675"/>
          </a:xfrm>
        </p:spPr>
        <p:txBody>
          <a:bodyPr>
            <a:noAutofit/>
          </a:bodyPr>
          <a:lstStyle/>
          <a:p>
            <a:r>
              <a:rPr lang="it-IT" sz="2800" b="1" dirty="0">
                <a:latin typeface="+mn-lt"/>
                <a:cs typeface="Calibri" panose="020F0502020204030204" pitchFamily="34" charset="0"/>
              </a:rPr>
              <a:t>Approccio di Terapia empirica</a:t>
            </a:r>
          </a:p>
        </p:txBody>
      </p:sp>
      <p:pic>
        <p:nvPicPr>
          <p:cNvPr id="2" name="Picture 2" descr="Università degli Studi di Torino | Turin">
            <a:extLst>
              <a:ext uri="{FF2B5EF4-FFF2-40B4-BE49-F238E27FC236}">
                <a16:creationId xmlns:a16="http://schemas.microsoft.com/office/drawing/2014/main" id="{2AC2F821-1B09-6C30-8F28-D46824B02E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53" y="6046715"/>
            <a:ext cx="811285" cy="811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2640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09BFE8E1-ED06-9C4C-9C0D-7DEF5D1CF1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8135" y="208212"/>
            <a:ext cx="1994514" cy="546948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4BFCDCEB-2575-A34B-A598-91E2B0E259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2108" y="32311"/>
            <a:ext cx="3977488" cy="990055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7B4C448B-A4DC-9B4C-A7E2-4DA67D3BEB4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650" r="2460" b="13244"/>
          <a:stretch/>
        </p:blipFill>
        <p:spPr>
          <a:xfrm>
            <a:off x="149905" y="1063680"/>
            <a:ext cx="6865496" cy="5611159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8F3986CB-FE37-1F4C-81C9-218C84888C0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6586" b="14404"/>
          <a:stretch/>
        </p:blipFill>
        <p:spPr>
          <a:xfrm>
            <a:off x="7109826" y="1418919"/>
            <a:ext cx="4969770" cy="4650298"/>
          </a:xfrm>
          <a:prstGeom prst="rect">
            <a:avLst/>
          </a:prstGeom>
        </p:spPr>
      </p:pic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F567A3AB-4B7F-0942-B416-7E5315DE04FA}"/>
              </a:ext>
            </a:extLst>
          </p:cNvPr>
          <p:cNvSpPr/>
          <p:nvPr/>
        </p:nvSpPr>
        <p:spPr>
          <a:xfrm>
            <a:off x="1684782" y="1158396"/>
            <a:ext cx="5405567" cy="760345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13112B72-92B2-C24A-A58B-15110FFE62D5}"/>
              </a:ext>
            </a:extLst>
          </p:cNvPr>
          <p:cNvSpPr/>
          <p:nvPr/>
        </p:nvSpPr>
        <p:spPr>
          <a:xfrm>
            <a:off x="1669793" y="5033975"/>
            <a:ext cx="5405567" cy="760345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9085AF42-FA2B-7047-A63B-0BBDB6435A36}"/>
              </a:ext>
            </a:extLst>
          </p:cNvPr>
          <p:cNvSpPr/>
          <p:nvPr/>
        </p:nvSpPr>
        <p:spPr>
          <a:xfrm>
            <a:off x="7184774" y="1615868"/>
            <a:ext cx="4717416" cy="605745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B52EE4D1-F762-E3CE-7DE8-DA56EEF5F071}"/>
              </a:ext>
            </a:extLst>
          </p:cNvPr>
          <p:cNvSpPr txBox="1">
            <a:spLocks/>
          </p:cNvSpPr>
          <p:nvPr/>
        </p:nvSpPr>
        <p:spPr>
          <a:xfrm>
            <a:off x="475002" y="623098"/>
            <a:ext cx="9202604" cy="70167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800" dirty="0">
                <a:latin typeface="+mn-lt"/>
                <a:cs typeface="Calibri" panose="020F0502020204030204" pitchFamily="34" charset="0"/>
              </a:rPr>
              <a:t>Approccio di Terapia empirica</a:t>
            </a:r>
          </a:p>
        </p:txBody>
      </p:sp>
      <p:pic>
        <p:nvPicPr>
          <p:cNvPr id="4" name="Picture 2" descr="Università degli Studi di Torino | Turin">
            <a:extLst>
              <a:ext uri="{FF2B5EF4-FFF2-40B4-BE49-F238E27FC236}">
                <a16:creationId xmlns:a16="http://schemas.microsoft.com/office/drawing/2014/main" id="{770AB570-6026-9DCC-4A02-777378269C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5248" y="5944331"/>
            <a:ext cx="801948" cy="801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4099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2640" y="719007"/>
            <a:ext cx="10515600" cy="4351338"/>
          </a:xfrm>
        </p:spPr>
        <p:txBody>
          <a:bodyPr>
            <a:normAutofit/>
          </a:bodyPr>
          <a:lstStyle/>
          <a:p>
            <a:r>
              <a:rPr lang="it-IT" sz="2400" b="1" dirty="0">
                <a:effectLst/>
              </a:rPr>
              <a:t>Caratteristiche del trattamento -  EUROBACT-2 </a:t>
            </a:r>
          </a:p>
          <a:p>
            <a:pPr marL="0" indent="0">
              <a:buNone/>
            </a:pP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1681799" y="6499714"/>
            <a:ext cx="103016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i="1" dirty="0" err="1"/>
              <a:t>Tabah</a:t>
            </a:r>
            <a:r>
              <a:rPr lang="fr-FR" sz="1400" i="1" dirty="0"/>
              <a:t> A. Intensive Care Med. 2023 Feb;49(2):178-190. </a:t>
            </a:r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56327482-B5EA-B800-4C63-026006C455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0441" y="127311"/>
            <a:ext cx="4077773" cy="1183392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1B9D94A5-3C50-21BC-EB32-E534E6C1B642}"/>
              </a:ext>
            </a:extLst>
          </p:cNvPr>
          <p:cNvSpPr txBox="1"/>
          <p:nvPr/>
        </p:nvSpPr>
        <p:spPr>
          <a:xfrm>
            <a:off x="615798" y="1458489"/>
            <a:ext cx="109604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>
                <a:effectLst/>
              </a:rPr>
              <a:t>Terapia antimicrobica </a:t>
            </a:r>
            <a:r>
              <a:rPr lang="it-IT" b="1" dirty="0">
                <a:solidFill>
                  <a:srgbClr val="C00000"/>
                </a:solidFill>
                <a:effectLst/>
              </a:rPr>
              <a:t>adeguata: in 51.5% </a:t>
            </a:r>
            <a:r>
              <a:rPr lang="it-IT" dirty="0">
                <a:effectLst/>
              </a:rPr>
              <a:t>dei casi entro 24 h dall’effettuazione delle emocolture.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/>
              <a:t>«T</a:t>
            </a:r>
            <a:r>
              <a:rPr lang="it-IT" dirty="0">
                <a:effectLst/>
              </a:rPr>
              <a:t>ime to </a:t>
            </a:r>
            <a:r>
              <a:rPr lang="it-IT" dirty="0" err="1">
                <a:effectLst/>
              </a:rPr>
              <a:t>adequate</a:t>
            </a:r>
            <a:r>
              <a:rPr lang="it-IT" dirty="0">
                <a:effectLst/>
              </a:rPr>
              <a:t> </a:t>
            </a:r>
            <a:r>
              <a:rPr lang="it-IT" dirty="0" err="1">
                <a:effectLst/>
              </a:rPr>
              <a:t>antimicrobial</a:t>
            </a:r>
            <a:r>
              <a:rPr lang="it-IT" dirty="0">
                <a:effectLst/>
              </a:rPr>
              <a:t> therapy»: aumenta con l’antimicrobico resistenza (</a:t>
            </a:r>
            <a:r>
              <a:rPr lang="it-IT" dirty="0" err="1">
                <a:effectLst/>
              </a:rPr>
              <a:t>p</a:t>
            </a:r>
            <a:r>
              <a:rPr lang="it-IT" dirty="0">
                <a:effectLst/>
              </a:rPr>
              <a:t> &lt; 0.0001).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>
                <a:effectLst/>
              </a:rPr>
              <a:t>Tre </a:t>
            </a:r>
            <a:r>
              <a:rPr lang="it-IT" dirty="0">
                <a:solidFill>
                  <a:srgbClr val="C00000"/>
                </a:solidFill>
                <a:effectLst/>
              </a:rPr>
              <a:t>antibiotici più frequentemente utilizzati </a:t>
            </a:r>
            <a:r>
              <a:rPr lang="it-IT" dirty="0">
                <a:effectLst/>
              </a:rPr>
              <a:t>nelle prime 24 h post-emocolture: </a:t>
            </a:r>
            <a:r>
              <a:rPr lang="it-IT" dirty="0" err="1">
                <a:effectLst/>
              </a:rPr>
              <a:t>meropenem</a:t>
            </a:r>
            <a:r>
              <a:rPr lang="it-IT" dirty="0">
                <a:effectLst/>
              </a:rPr>
              <a:t> (17.8%), </a:t>
            </a:r>
            <a:r>
              <a:rPr lang="it-IT" dirty="0" err="1">
                <a:effectLst/>
              </a:rPr>
              <a:t>piperacillina</a:t>
            </a:r>
            <a:r>
              <a:rPr lang="it-IT" dirty="0">
                <a:effectLst/>
              </a:rPr>
              <a:t>/</a:t>
            </a:r>
            <a:r>
              <a:rPr lang="it-IT" dirty="0" err="1">
                <a:effectLst/>
              </a:rPr>
              <a:t>tazobactam</a:t>
            </a:r>
            <a:r>
              <a:rPr lang="it-IT" dirty="0">
                <a:effectLst/>
              </a:rPr>
              <a:t> (14.6%), </a:t>
            </a:r>
            <a:r>
              <a:rPr lang="it-IT" dirty="0"/>
              <a:t>e</a:t>
            </a:r>
            <a:r>
              <a:rPr lang="it-IT" dirty="0">
                <a:effectLst/>
              </a:rPr>
              <a:t> vancomicina</a:t>
            </a:r>
            <a:r>
              <a:rPr lang="it-IT" dirty="0"/>
              <a:t> </a:t>
            </a:r>
            <a:r>
              <a:rPr lang="it-IT" dirty="0">
                <a:effectLst/>
              </a:rPr>
              <a:t>(10.2%). 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0F84DF47-94FA-FAD5-C96C-DCACD76798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3802" y="2730488"/>
            <a:ext cx="7772400" cy="3611115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F95A1813-4E05-1B61-18C0-A79BD6B1970A}"/>
              </a:ext>
            </a:extLst>
          </p:cNvPr>
          <p:cNvSpPr txBox="1"/>
          <p:nvPr/>
        </p:nvSpPr>
        <p:spPr>
          <a:xfrm>
            <a:off x="615798" y="2921344"/>
            <a:ext cx="260004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800" dirty="0"/>
              <a:t>Considerati adeguati nel </a:t>
            </a:r>
            <a:r>
              <a:rPr lang="it-IT" sz="1800" dirty="0">
                <a:effectLst/>
              </a:rPr>
              <a:t>59.4%, 64.2%, </a:t>
            </a:r>
            <a:r>
              <a:rPr lang="it-IT" sz="1800" dirty="0"/>
              <a:t>e</a:t>
            </a:r>
            <a:r>
              <a:rPr lang="it-IT" sz="1800" dirty="0">
                <a:effectLst/>
              </a:rPr>
              <a:t> 49.6% dei casi, rispettivamente.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800" b="1" dirty="0">
                <a:solidFill>
                  <a:srgbClr val="C00000"/>
                </a:solidFill>
                <a:effectLst/>
              </a:rPr>
              <a:t>Source control:</a:t>
            </a:r>
            <a:r>
              <a:rPr lang="it-IT" sz="1800" dirty="0">
                <a:effectLst/>
              </a:rPr>
              <a:t> richiesto nel 52.5% dei pazienti, efficacemente ottenuto nel 81.8%, dopo una mediana di 24.5 [IQR 1;72] </a:t>
            </a:r>
            <a:r>
              <a:rPr lang="it-IT" sz="1800" dirty="0"/>
              <a:t>ore</a:t>
            </a:r>
            <a:r>
              <a:rPr lang="it-IT" sz="1800" dirty="0">
                <a:effectLst/>
              </a:rPr>
              <a:t>.</a:t>
            </a:r>
          </a:p>
          <a:p>
            <a:endParaRPr lang="it-IT" dirty="0"/>
          </a:p>
        </p:txBody>
      </p:sp>
      <p:pic>
        <p:nvPicPr>
          <p:cNvPr id="5" name="Picture 2" descr="Università degli Studi di Torino | Turin">
            <a:extLst>
              <a:ext uri="{FF2B5EF4-FFF2-40B4-BE49-F238E27FC236}">
                <a16:creationId xmlns:a16="http://schemas.microsoft.com/office/drawing/2014/main" id="{B01BFD18-E6A8-7BFE-A048-FCEE2E4BFB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09" y="5895421"/>
            <a:ext cx="803091" cy="803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0082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72936" y="603680"/>
            <a:ext cx="9112931" cy="813674"/>
          </a:xfrm>
        </p:spPr>
        <p:txBody>
          <a:bodyPr>
            <a:noAutofit/>
          </a:bodyPr>
          <a:lstStyle/>
          <a:p>
            <a:r>
              <a:rPr lang="it-IT" sz="3600" b="1" dirty="0">
                <a:latin typeface="+mn-lt"/>
              </a:rPr>
              <a:t>Quando rimuovere?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071361" y="1506428"/>
            <a:ext cx="4024639" cy="441183"/>
          </a:xfrm>
        </p:spPr>
        <p:txBody>
          <a:bodyPr>
            <a:normAutofit lnSpcReduction="10000"/>
          </a:bodyPr>
          <a:lstStyle/>
          <a:p>
            <a:pPr algn="ctr"/>
            <a:r>
              <a:rPr lang="it-IT" dirty="0"/>
              <a:t>RIMOZIONE			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2140935" y="2083492"/>
            <a:ext cx="4891861" cy="4326467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/>
              <a:t>Sepsi grave e/o instabilità emodinamica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Endocardite</a:t>
            </a:r>
            <a:r>
              <a:rPr lang="en-US" dirty="0"/>
              <a:t> o </a:t>
            </a:r>
            <a:r>
              <a:rPr lang="en-US" dirty="0" err="1"/>
              <a:t>evidenza</a:t>
            </a:r>
            <a:r>
              <a:rPr lang="en-US" dirty="0"/>
              <a:t> di </a:t>
            </a:r>
            <a:r>
              <a:rPr lang="en-US" dirty="0" err="1"/>
              <a:t>infezione</a:t>
            </a:r>
            <a:r>
              <a:rPr lang="en-US" dirty="0"/>
              <a:t> </a:t>
            </a:r>
            <a:r>
              <a:rPr lang="en-US" dirty="0" err="1"/>
              <a:t>metastatica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Tromboflebite</a:t>
            </a:r>
            <a:r>
              <a:rPr lang="en-US" dirty="0"/>
              <a:t> </a:t>
            </a:r>
            <a:r>
              <a:rPr lang="en-US" dirty="0" err="1"/>
              <a:t>supporativa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Batteriemia</a:t>
            </a:r>
            <a:r>
              <a:rPr lang="en-US" dirty="0"/>
              <a:t> </a:t>
            </a:r>
            <a:r>
              <a:rPr lang="en-US" dirty="0" err="1"/>
              <a:t>persistente</a:t>
            </a:r>
            <a:r>
              <a:rPr lang="en-US" dirty="0"/>
              <a:t> dopo 72h di </a:t>
            </a:r>
            <a:r>
              <a:rPr lang="en-US" dirty="0" err="1"/>
              <a:t>terapia</a:t>
            </a:r>
            <a:r>
              <a:rPr lang="en-US" dirty="0"/>
              <a:t> </a:t>
            </a:r>
            <a:r>
              <a:rPr lang="en-US" dirty="0" err="1"/>
              <a:t>antimicrobica</a:t>
            </a:r>
            <a:r>
              <a:rPr lang="en-US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/>
              <a:t>Eziologia da:</a:t>
            </a:r>
          </a:p>
          <a:p>
            <a:pPr marL="533387" lvl="1" indent="0">
              <a:buFontTx/>
              <a:buChar char="-"/>
            </a:pPr>
            <a:r>
              <a:rPr lang="it-IT" sz="2000" b="1" dirty="0"/>
              <a:t> </a:t>
            </a:r>
            <a:r>
              <a:rPr lang="it-IT" sz="2000" b="1" i="1" dirty="0" err="1"/>
              <a:t>S.aureus</a:t>
            </a:r>
            <a:endParaRPr lang="it-IT" sz="2000" b="1" i="1" dirty="0"/>
          </a:p>
          <a:p>
            <a:pPr marL="533387" lvl="1" indent="0">
              <a:buFontTx/>
              <a:buChar char="-"/>
            </a:pPr>
            <a:r>
              <a:rPr lang="it-IT" sz="2000" b="1" dirty="0"/>
              <a:t> Enterococchi</a:t>
            </a:r>
          </a:p>
          <a:p>
            <a:pPr marL="533387" lvl="1" indent="0">
              <a:buFontTx/>
              <a:buChar char="-"/>
            </a:pPr>
            <a:r>
              <a:rPr lang="it-IT" sz="2000" b="1" dirty="0"/>
              <a:t> </a:t>
            </a:r>
            <a:r>
              <a:rPr lang="it-IT" sz="2000" b="1" dirty="0" err="1"/>
              <a:t>Gram</a:t>
            </a:r>
            <a:r>
              <a:rPr lang="it-IT" sz="2000" b="1" dirty="0"/>
              <a:t> negativi</a:t>
            </a:r>
          </a:p>
          <a:p>
            <a:pPr marL="533387" lvl="1" indent="0">
              <a:buFontTx/>
              <a:buChar char="-"/>
            </a:pPr>
            <a:r>
              <a:rPr lang="it-IT" sz="2000" b="1" dirty="0"/>
              <a:t> Funghi </a:t>
            </a:r>
          </a:p>
          <a:p>
            <a:endParaRPr lang="it-IT" sz="2400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7045679" y="1462312"/>
            <a:ext cx="4040188" cy="441183"/>
          </a:xfrm>
        </p:spPr>
        <p:txBody>
          <a:bodyPr>
            <a:normAutofit lnSpcReduction="10000"/>
          </a:bodyPr>
          <a:lstStyle/>
          <a:p>
            <a:r>
              <a:rPr lang="it-IT" dirty="0"/>
              <a:t>MANTENIMENTO (tentativo)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7032796" y="2021483"/>
            <a:ext cx="4820548" cy="4326467"/>
          </a:xfrm>
        </p:spPr>
        <p:txBody>
          <a:bodyPr>
            <a:normAutofit fontScale="925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CRBSI non complicate, in CVC a </a:t>
            </a:r>
            <a:r>
              <a:rPr lang="en-US" sz="2400" dirty="0" err="1"/>
              <a:t>lungo</a:t>
            </a:r>
            <a:r>
              <a:rPr lang="en-US" sz="2400" dirty="0"/>
              <a:t> </a:t>
            </a:r>
            <a:r>
              <a:rPr lang="en-US" sz="2400" dirty="0" err="1"/>
              <a:t>termine</a:t>
            </a: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/>
              <a:t>Patogeni</a:t>
            </a:r>
            <a:r>
              <a:rPr lang="en-US" sz="2400" dirty="0"/>
              <a:t> </a:t>
            </a:r>
            <a:r>
              <a:rPr lang="en-US" sz="2400" dirty="0" err="1"/>
              <a:t>differenti</a:t>
            </a:r>
            <a:r>
              <a:rPr lang="en-US" sz="2400" dirty="0"/>
              <a:t> da </a:t>
            </a:r>
            <a:r>
              <a:rPr lang="en-US" sz="2400" i="1" dirty="0"/>
              <a:t>S. </a:t>
            </a:r>
            <a:r>
              <a:rPr lang="en-US" sz="2400" i="1" dirty="0" err="1"/>
              <a:t>aureus</a:t>
            </a:r>
            <a:r>
              <a:rPr lang="en-US" sz="2400" i="1" dirty="0"/>
              <a:t>, P. </a:t>
            </a:r>
            <a:r>
              <a:rPr lang="en-US" sz="2400" i="1" dirty="0" err="1"/>
              <a:t>aeruginosa</a:t>
            </a:r>
            <a:r>
              <a:rPr lang="en-US" sz="2400" i="1" dirty="0"/>
              <a:t>, fungi, or </a:t>
            </a:r>
            <a:r>
              <a:rPr lang="en-US" sz="2400" i="1" dirty="0" err="1"/>
              <a:t>mycobacteria</a:t>
            </a:r>
            <a:r>
              <a:rPr lang="en-US" sz="2400" i="1" dirty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“</a:t>
            </a:r>
            <a:r>
              <a:rPr lang="en-US" sz="2400" dirty="0" err="1"/>
              <a:t>Salvataggio</a:t>
            </a:r>
            <a:r>
              <a:rPr lang="en-US" sz="2400" dirty="0"/>
              <a:t>” del </a:t>
            </a:r>
            <a:r>
              <a:rPr lang="en-US" sz="2400" dirty="0" err="1"/>
              <a:t>catetere</a:t>
            </a:r>
            <a:r>
              <a:rPr lang="en-US" sz="2400" dirty="0"/>
              <a:t> in </a:t>
            </a:r>
            <a:r>
              <a:rPr lang="en-US" sz="2400" dirty="0" err="1"/>
              <a:t>caso</a:t>
            </a:r>
            <a:r>
              <a:rPr lang="en-US" sz="2400" dirty="0"/>
              <a:t> di </a:t>
            </a:r>
            <a:r>
              <a:rPr lang="en-US" sz="2400" dirty="0" err="1"/>
              <a:t>CoNS</a:t>
            </a:r>
            <a:r>
              <a:rPr lang="en-US" sz="2400" dirty="0"/>
              <a:t> (non influenza la </a:t>
            </a:r>
            <a:r>
              <a:rPr lang="en-US" sz="2400" dirty="0" err="1"/>
              <a:t>risoluzione</a:t>
            </a:r>
            <a:r>
              <a:rPr lang="en-US" sz="2400" dirty="0"/>
              <a:t> </a:t>
            </a:r>
            <a:r>
              <a:rPr lang="en-US" sz="2400" dirty="0" err="1"/>
              <a:t>della</a:t>
            </a:r>
            <a:r>
              <a:rPr lang="en-US" sz="2400" dirty="0"/>
              <a:t> </a:t>
            </a:r>
            <a:r>
              <a:rPr lang="en-US" sz="2400" dirty="0" err="1"/>
              <a:t>batteriemia</a:t>
            </a:r>
            <a:r>
              <a:rPr lang="en-US" sz="2400" dirty="0"/>
              <a:t>, ma </a:t>
            </a:r>
            <a:r>
              <a:rPr lang="en-US" sz="2400" dirty="0" err="1"/>
              <a:t>può</a:t>
            </a:r>
            <a:r>
              <a:rPr lang="en-US" sz="2400" dirty="0"/>
              <a:t> </a:t>
            </a:r>
            <a:r>
              <a:rPr lang="en-US" sz="2400" dirty="0" err="1"/>
              <a:t>essere</a:t>
            </a:r>
            <a:r>
              <a:rPr lang="en-US" sz="2400" dirty="0"/>
              <a:t> un </a:t>
            </a:r>
            <a:r>
              <a:rPr lang="en-US" sz="2400" dirty="0" err="1"/>
              <a:t>fattore</a:t>
            </a:r>
            <a:r>
              <a:rPr lang="en-US" sz="2400" dirty="0"/>
              <a:t> di </a:t>
            </a:r>
            <a:r>
              <a:rPr lang="en-US" sz="2400" dirty="0" err="1"/>
              <a:t>rischio</a:t>
            </a:r>
            <a:r>
              <a:rPr lang="en-US" sz="2400" dirty="0"/>
              <a:t> per la </a:t>
            </a:r>
            <a:r>
              <a:rPr lang="en-US" sz="2400" dirty="0" err="1"/>
              <a:t>recidiva</a:t>
            </a:r>
            <a:r>
              <a:rPr lang="en-US" sz="2400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/>
              <a:t>Cateteri</a:t>
            </a:r>
            <a:r>
              <a:rPr lang="en-US" sz="2400" dirty="0"/>
              <a:t> a </a:t>
            </a:r>
            <a:r>
              <a:rPr lang="en-US" sz="2400" dirty="0" err="1"/>
              <a:t>lungo</a:t>
            </a:r>
            <a:r>
              <a:rPr lang="en-US" sz="2400" dirty="0"/>
              <a:t> </a:t>
            </a:r>
            <a:r>
              <a:rPr lang="en-US" sz="2400" dirty="0" err="1"/>
              <a:t>termine</a:t>
            </a:r>
            <a:endParaRPr lang="it-IT" sz="2400" dirty="0"/>
          </a:p>
          <a:p>
            <a:endParaRPr lang="it-IT" sz="2400" dirty="0"/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953B46E1-6899-2C4C-90CA-6F19FD17D554}"/>
              </a:ext>
            </a:extLst>
          </p:cNvPr>
          <p:cNvSpPr txBox="1"/>
          <p:nvPr/>
        </p:nvSpPr>
        <p:spPr>
          <a:xfrm>
            <a:off x="8498307" y="6409959"/>
            <a:ext cx="3339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it-IT" altLang="it-IT" i="1" dirty="0" err="1">
                <a:ea typeface="ＭＳ Ｐゴシック" panose="020B0600070205080204" pitchFamily="34" charset="-128"/>
              </a:rPr>
              <a:t>Raad</a:t>
            </a:r>
            <a:r>
              <a:rPr lang="it-IT" altLang="it-IT" i="1" dirty="0">
                <a:ea typeface="ＭＳ Ｐゴシック" panose="020B0600070205080204" pitchFamily="34" charset="-128"/>
              </a:rPr>
              <a:t> I et al CID 2009; 49:1187-94</a:t>
            </a:r>
            <a:endParaRPr lang="it-IT" i="1" dirty="0"/>
          </a:p>
        </p:txBody>
      </p:sp>
      <p:grpSp>
        <p:nvGrpSpPr>
          <p:cNvPr id="8" name="Gruppo 7">
            <a:extLst>
              <a:ext uri="{FF2B5EF4-FFF2-40B4-BE49-F238E27FC236}">
                <a16:creationId xmlns:a16="http://schemas.microsoft.com/office/drawing/2014/main" id="{D214FDBF-DA39-B040-BB5B-B39F8630F34E}"/>
              </a:ext>
            </a:extLst>
          </p:cNvPr>
          <p:cNvGrpSpPr/>
          <p:nvPr/>
        </p:nvGrpSpPr>
        <p:grpSpPr>
          <a:xfrm>
            <a:off x="344319" y="182883"/>
            <a:ext cx="1628617" cy="6450719"/>
            <a:chOff x="10261205" y="673895"/>
            <a:chExt cx="1628617" cy="5804277"/>
          </a:xfrm>
        </p:grpSpPr>
        <p:pic>
          <p:nvPicPr>
            <p:cNvPr id="9" name="Immagine 8">
              <a:extLst>
                <a:ext uri="{FF2B5EF4-FFF2-40B4-BE49-F238E27FC236}">
                  <a16:creationId xmlns:a16="http://schemas.microsoft.com/office/drawing/2014/main" id="{D56EB75F-A63D-0244-8136-B4E4937DF5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261205" y="2058632"/>
              <a:ext cx="1614958" cy="1603934"/>
            </a:xfrm>
            <a:prstGeom prst="rect">
              <a:avLst/>
            </a:prstGeom>
          </p:spPr>
        </p:pic>
        <p:pic>
          <p:nvPicPr>
            <p:cNvPr id="10" name="Immagine 9">
              <a:extLst>
                <a:ext uri="{FF2B5EF4-FFF2-40B4-BE49-F238E27FC236}">
                  <a16:creationId xmlns:a16="http://schemas.microsoft.com/office/drawing/2014/main" id="{D0679AB2-2397-DC4B-AC89-16A2A50008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261205" y="3662567"/>
              <a:ext cx="1614958" cy="1556240"/>
            </a:xfrm>
            <a:prstGeom prst="rect">
              <a:avLst/>
            </a:prstGeom>
          </p:spPr>
        </p:pic>
        <p:pic>
          <p:nvPicPr>
            <p:cNvPr id="11" name="Immagine 10">
              <a:extLst>
                <a:ext uri="{FF2B5EF4-FFF2-40B4-BE49-F238E27FC236}">
                  <a16:creationId xmlns:a16="http://schemas.microsoft.com/office/drawing/2014/main" id="{B1308BB6-4549-A94B-A503-158661ADB1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r="16692"/>
            <a:stretch/>
          </p:blipFill>
          <p:spPr>
            <a:xfrm>
              <a:off x="10261205" y="673895"/>
              <a:ext cx="1614958" cy="1389395"/>
            </a:xfrm>
            <a:prstGeom prst="rect">
              <a:avLst/>
            </a:prstGeom>
          </p:spPr>
        </p:pic>
        <p:pic>
          <p:nvPicPr>
            <p:cNvPr id="12" name="Immagine 11">
              <a:extLst>
                <a:ext uri="{FF2B5EF4-FFF2-40B4-BE49-F238E27FC236}">
                  <a16:creationId xmlns:a16="http://schemas.microsoft.com/office/drawing/2014/main" id="{6E2AD02D-EC7B-8149-8F67-66BA9A2E40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8966" r="19188"/>
            <a:stretch/>
          </p:blipFill>
          <p:spPr>
            <a:xfrm>
              <a:off x="10271203" y="5218807"/>
              <a:ext cx="1618619" cy="1259365"/>
            </a:xfrm>
            <a:prstGeom prst="rect">
              <a:avLst/>
            </a:prstGeom>
          </p:spPr>
        </p:pic>
      </p:grpSp>
      <p:pic>
        <p:nvPicPr>
          <p:cNvPr id="7" name="Picture 2" descr="Università degli Studi di Torino | Turin">
            <a:extLst>
              <a:ext uri="{FF2B5EF4-FFF2-40B4-BE49-F238E27FC236}">
                <a16:creationId xmlns:a16="http://schemas.microsoft.com/office/drawing/2014/main" id="{DA8F6BD5-5125-5B9E-7F05-98877632DE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9841" y="60441"/>
            <a:ext cx="949719" cy="949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9449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09BFE8E1-ED06-9C4C-9C0D-7DEF5D1CF1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8135" y="208212"/>
            <a:ext cx="1994514" cy="546948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4BFCDCEB-2575-A34B-A598-91E2B0E259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409" y="208212"/>
            <a:ext cx="5038639" cy="1254191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399C386F-2F12-9542-AAE8-7B8038590B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2992" y="1630737"/>
            <a:ext cx="1651363" cy="4650298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26CCE115-DCF9-4041-9FC1-6624B0E242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44927" y="1346419"/>
            <a:ext cx="7850426" cy="5211346"/>
          </a:xfrm>
          <a:prstGeom prst="rect">
            <a:avLst/>
          </a:prstGeom>
        </p:spPr>
      </p:pic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5542FDF9-CAEB-1E48-B1E7-7C6233358C5B}"/>
              </a:ext>
            </a:extLst>
          </p:cNvPr>
          <p:cNvSpPr/>
          <p:nvPr/>
        </p:nvSpPr>
        <p:spPr>
          <a:xfrm>
            <a:off x="3878354" y="2745753"/>
            <a:ext cx="5931989" cy="806916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" name="Picture 2" descr="Università degli Studi di Torino | Turin">
            <a:extLst>
              <a:ext uri="{FF2B5EF4-FFF2-40B4-BE49-F238E27FC236}">
                <a16:creationId xmlns:a16="http://schemas.microsoft.com/office/drawing/2014/main" id="{B97A1747-B913-B425-FA70-F89AF70A68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09" y="5748793"/>
            <a:ext cx="949719" cy="949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7136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CA84CF3-2CDA-E64F-9A8B-6A306A2010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913" y="1458590"/>
            <a:ext cx="11318174" cy="4481595"/>
          </a:xfrm>
        </p:spPr>
        <p:txBody>
          <a:bodyPr>
            <a:normAutofit fontScale="85000" lnSpcReduction="20000"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400" b="1" dirty="0">
                <a:solidFill>
                  <a:srgbClr val="C00000"/>
                </a:solidFill>
              </a:rPr>
              <a:t>Non utilizzare il cambio su guida in caso di non-</a:t>
            </a:r>
            <a:r>
              <a:rPr lang="it-IT" sz="2400" b="1" dirty="0" err="1">
                <a:solidFill>
                  <a:srgbClr val="C00000"/>
                </a:solidFill>
              </a:rPr>
              <a:t>tunnellizzati</a:t>
            </a:r>
            <a:r>
              <a:rPr lang="it-IT" sz="2400" b="1" dirty="0">
                <a:solidFill>
                  <a:srgbClr val="C00000"/>
                </a:solidFill>
              </a:rPr>
              <a:t>, nel sospetto di infezione.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dirty="0"/>
              <a:t>Valutare i rischi e i benefici di una procedura di cambio catetere </a:t>
            </a:r>
            <a:r>
              <a:rPr lang="it-IT" b="1" dirty="0">
                <a:solidFill>
                  <a:srgbClr val="0070C0"/>
                </a:solidFill>
              </a:rPr>
              <a:t>se altri siti sono limitati o se vi è rischio di sanguinamento</a:t>
            </a:r>
            <a:r>
              <a:rPr lang="it-IT" dirty="0"/>
              <a:t>. Considerare l’utilizzo di </a:t>
            </a:r>
            <a:r>
              <a:rPr lang="it-IT" b="1" dirty="0">
                <a:solidFill>
                  <a:srgbClr val="0070C0"/>
                </a:solidFill>
              </a:rPr>
              <a:t>cateteri impregnati per la sostituzione</a:t>
            </a:r>
            <a:r>
              <a:rPr lang="it-IT" dirty="0"/>
              <a:t>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100" b="1" dirty="0">
                <a:solidFill>
                  <a:srgbClr val="C00000"/>
                </a:solidFill>
              </a:rPr>
              <a:t>Raccogliere e coltivare un campione dell’essudato in caso di presenze sull’exit site di un periferico o di un CVAD </a:t>
            </a:r>
            <a:r>
              <a:rPr lang="it-IT" dirty="0"/>
              <a:t>per valutare la presenza di batteri gram-positivi/negativi/funghi e iniziare una terapia antibiotica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100" b="1" dirty="0">
                <a:solidFill>
                  <a:srgbClr val="C00000"/>
                </a:solidFill>
              </a:rPr>
              <a:t>Coltura della punta: non routinaria </a:t>
            </a:r>
            <a:r>
              <a:rPr lang="it-IT" dirty="0"/>
              <a:t>a meno di sospetta CABSI (crescita di patogeni </a:t>
            </a:r>
            <a:r>
              <a:rPr lang="it-IT" dirty="0" err="1"/>
              <a:t>extraluminali</a:t>
            </a:r>
            <a:r>
              <a:rPr lang="it-IT" dirty="0"/>
              <a:t>, non intra). Rischio di falsi positivi con terapie conseguenti.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dirty="0"/>
              <a:t>Coltivare la punta di CVAD a breve termine, PIVC, cateteri arteriosi se si sospetta che siano la fonte della CABSI dopo la rimozione (tecnica </a:t>
            </a:r>
            <a:r>
              <a:rPr lang="it-IT" dirty="0" err="1"/>
              <a:t>semiquantitativa</a:t>
            </a:r>
            <a:r>
              <a:rPr lang="it-IT" dirty="0"/>
              <a:t>). Coltura della punta dell’introduttore/guaina in caso di catetere in arteria polmonare o corpo del </a:t>
            </a:r>
            <a:r>
              <a:rPr lang="it-IT" dirty="0" err="1"/>
              <a:t>port</a:t>
            </a:r>
            <a:r>
              <a:rPr lang="it-IT" dirty="0"/>
              <a:t>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dirty="0"/>
              <a:t>Considerare la potenziale contaminazione del </a:t>
            </a:r>
            <a:r>
              <a:rPr lang="it-IT" dirty="0" err="1"/>
              <a:t>perfusato</a:t>
            </a:r>
            <a:r>
              <a:rPr lang="it-IT" dirty="0"/>
              <a:t> come fonte (soluzione parenterale, farmaci </a:t>
            </a:r>
            <a:r>
              <a:rPr lang="it-IT" dirty="0" err="1"/>
              <a:t>ev</a:t>
            </a:r>
            <a:r>
              <a:rPr lang="it-IT" dirty="0"/>
              <a:t>, derivati ematici): evento raro (intrinseca o estrinseca).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100" dirty="0"/>
              <a:t>Emocolture: almeno 2 set, periferico e centrale, </a:t>
            </a:r>
            <a:r>
              <a:rPr lang="it-IT" dirty="0"/>
              <a:t>prima dell’inizio dell’antimicrobico. Definizione di CR-BSI: conferma dei criteri precedenti. </a:t>
            </a:r>
          </a:p>
          <a:p>
            <a:endParaRPr lang="it-IT" dirty="0"/>
          </a:p>
        </p:txBody>
      </p:sp>
      <p:sp>
        <p:nvSpPr>
          <p:cNvPr id="10" name="Titolo 1">
            <a:extLst>
              <a:ext uri="{FF2B5EF4-FFF2-40B4-BE49-F238E27FC236}">
                <a16:creationId xmlns:a16="http://schemas.microsoft.com/office/drawing/2014/main" id="{0928E4B7-AB71-E348-BA26-C961F1939F06}"/>
              </a:ext>
            </a:extLst>
          </p:cNvPr>
          <p:cNvSpPr txBox="1">
            <a:spLocks/>
          </p:cNvSpPr>
          <p:nvPr/>
        </p:nvSpPr>
        <p:spPr>
          <a:xfrm>
            <a:off x="436913" y="601573"/>
            <a:ext cx="10515600" cy="9082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3200" b="1" dirty="0">
                <a:latin typeface="+mn-lt"/>
              </a:rPr>
              <a:t>Raccomandazioni in caso di Infezioni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E5779150-08E5-164D-B422-4C28C206DB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4641"/>
          <a:stretch/>
        </p:blipFill>
        <p:spPr>
          <a:xfrm>
            <a:off x="9042191" y="109396"/>
            <a:ext cx="3051836" cy="1047887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B87ED567-E0CD-6CBF-69E9-FEB0D634B73D}"/>
              </a:ext>
            </a:extLst>
          </p:cNvPr>
          <p:cNvSpPr txBox="1"/>
          <p:nvPr/>
        </p:nvSpPr>
        <p:spPr>
          <a:xfrm>
            <a:off x="209712" y="6256427"/>
            <a:ext cx="118243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600" i="1" dirty="0" err="1"/>
              <a:t>Septimus</a:t>
            </a:r>
            <a:r>
              <a:rPr lang="it-IT" sz="1600" i="1" dirty="0"/>
              <a:t> E. </a:t>
            </a:r>
            <a:r>
              <a:rPr lang="it-IT" sz="1600" i="1" dirty="0" err="1"/>
              <a:t>Collecting</a:t>
            </a:r>
            <a:r>
              <a:rPr lang="it-IT" sz="1600" i="1" dirty="0"/>
              <a:t> </a:t>
            </a:r>
            <a:r>
              <a:rPr lang="it-IT" sz="1600" i="1" dirty="0" err="1"/>
              <a:t>cultures</a:t>
            </a:r>
            <a:r>
              <a:rPr lang="it-IT" sz="1600" i="1" dirty="0"/>
              <a:t>: a </a:t>
            </a:r>
            <a:r>
              <a:rPr lang="it-IT" sz="1600" i="1" dirty="0" err="1"/>
              <a:t>clinican</a:t>
            </a:r>
            <a:r>
              <a:rPr lang="it-IT" sz="1600" i="1" dirty="0"/>
              <a:t> guide. </a:t>
            </a:r>
            <a:r>
              <a:rPr lang="it-IT" sz="1600" i="1" dirty="0" err="1"/>
              <a:t>CDC.gov</a:t>
            </a:r>
            <a:r>
              <a:rPr lang="it-IT" sz="1600" i="1" dirty="0"/>
              <a:t>. </a:t>
            </a:r>
            <a:r>
              <a:rPr lang="it-IT" sz="1600" i="1" dirty="0" err="1"/>
              <a:t>Updated</a:t>
            </a:r>
            <a:r>
              <a:rPr lang="it-IT" sz="1600" i="1" dirty="0"/>
              <a:t> August 1, 2019. </a:t>
            </a:r>
          </a:p>
          <a:p>
            <a:pPr algn="r"/>
            <a:r>
              <a:rPr lang="it-IT" sz="1600" i="1" dirty="0" err="1"/>
              <a:t>Infect</a:t>
            </a:r>
            <a:r>
              <a:rPr lang="it-IT" sz="1600" i="1" dirty="0"/>
              <a:t> </a:t>
            </a:r>
            <a:r>
              <a:rPr lang="it-IT" sz="1600" i="1" dirty="0" err="1"/>
              <a:t>Dis</a:t>
            </a:r>
            <a:r>
              <a:rPr lang="it-IT" sz="1600" i="1" dirty="0"/>
              <a:t> </a:t>
            </a:r>
            <a:r>
              <a:rPr lang="it-IT" sz="1600" i="1" dirty="0" err="1"/>
              <a:t>Clin</a:t>
            </a:r>
            <a:r>
              <a:rPr lang="it-IT" sz="1600" i="1" dirty="0"/>
              <a:t> North </a:t>
            </a:r>
            <a:r>
              <a:rPr lang="it-IT" sz="1600" i="1" dirty="0" err="1"/>
              <a:t>Am</a:t>
            </a:r>
            <a:r>
              <a:rPr lang="it-IT" sz="1600" i="1" dirty="0"/>
              <a:t>. 2017;31(3):551-559.</a:t>
            </a:r>
          </a:p>
        </p:txBody>
      </p:sp>
      <p:pic>
        <p:nvPicPr>
          <p:cNvPr id="4" name="Picture 2" descr="Università degli Studi di Torino | Turin">
            <a:extLst>
              <a:ext uri="{FF2B5EF4-FFF2-40B4-BE49-F238E27FC236}">
                <a16:creationId xmlns:a16="http://schemas.microsoft.com/office/drawing/2014/main" id="{34DCD12F-29FC-C8BE-72DD-40E057C636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942" y="5847483"/>
            <a:ext cx="949719" cy="949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285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CA84CF3-2CDA-E64F-9A8B-6A306A2010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360" y="1391695"/>
            <a:ext cx="11799280" cy="4885399"/>
          </a:xfrm>
        </p:spPr>
        <p:txBody>
          <a:bodyPr>
            <a:norm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800" b="1" dirty="0">
                <a:solidFill>
                  <a:srgbClr val="C00000"/>
                </a:solidFill>
              </a:rPr>
              <a:t>Rimozione del PIVC in caso di complicanze infettive </a:t>
            </a:r>
            <a:r>
              <a:rPr lang="it-IT" sz="1400" dirty="0"/>
              <a:t>(eritema per almeno 1 cm dal sito di inserzione, induramento, essudato, febbre senza altre cause evidenti) o dolore o dolorabilità riferita dal pz associata al catetere.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rgbClr val="C00000"/>
                </a:solidFill>
              </a:rPr>
              <a:t>Non rimuovere in CVAD funzionante solo sulla base del sospetto di infezione</a:t>
            </a:r>
            <a:r>
              <a:rPr lang="it-IT" sz="1400" b="1" dirty="0">
                <a:solidFill>
                  <a:srgbClr val="C00000"/>
                </a:solidFill>
              </a:rPr>
              <a:t>, se non vi sono altre evidenze di infezione a parte il rialzo termico.</a:t>
            </a:r>
            <a:endParaRPr lang="it-IT" sz="1400" i="1" dirty="0">
              <a:solidFill>
                <a:srgbClr val="C00000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rgbClr val="C00000"/>
                </a:solidFill>
              </a:rPr>
              <a:t>Tentativo di salvataggio </a:t>
            </a:r>
            <a:r>
              <a:rPr lang="it-IT" sz="1400" dirty="0"/>
              <a:t>secondo caratteristiche del fornitore in pazienti emodinamicamente stabili anche in presenza di CABSI confermata.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400" dirty="0"/>
              <a:t>Tentativo di salvataggio del catetere a lungo termine se </a:t>
            </a:r>
            <a:r>
              <a:rPr lang="it-IT" sz="1400" b="1" dirty="0">
                <a:solidFill>
                  <a:srgbClr val="C00000"/>
                </a:solidFill>
              </a:rPr>
              <a:t>CABSI non complicata </a:t>
            </a:r>
            <a:r>
              <a:rPr lang="it-IT" sz="1400" dirty="0"/>
              <a:t>con «colonizzazione» da Stafilococchi </a:t>
            </a:r>
            <a:r>
              <a:rPr lang="it-IT" sz="1400" dirty="0" err="1"/>
              <a:t>coagulasi</a:t>
            </a:r>
            <a:r>
              <a:rPr lang="it-IT" sz="1400" dirty="0"/>
              <a:t> negativo o Enterococchi. Utilizzo di </a:t>
            </a:r>
            <a:r>
              <a:rPr lang="it-IT" sz="1400" b="1" dirty="0">
                <a:solidFill>
                  <a:srgbClr val="C00000"/>
                </a:solidFill>
              </a:rPr>
              <a:t>antibiotici sistemici e </a:t>
            </a:r>
            <a:r>
              <a:rPr lang="it-IT" sz="1400" b="1" i="1" dirty="0" err="1">
                <a:solidFill>
                  <a:srgbClr val="C00000"/>
                </a:solidFill>
              </a:rPr>
              <a:t>lock</a:t>
            </a:r>
            <a:r>
              <a:rPr lang="it-IT" sz="1400" b="1" i="1" dirty="0">
                <a:solidFill>
                  <a:srgbClr val="C00000"/>
                </a:solidFill>
              </a:rPr>
              <a:t> </a:t>
            </a:r>
            <a:r>
              <a:rPr lang="it-IT" sz="1400" b="1" i="1" dirty="0" err="1">
                <a:solidFill>
                  <a:srgbClr val="C00000"/>
                </a:solidFill>
              </a:rPr>
              <a:t>therapy</a:t>
            </a:r>
            <a:r>
              <a:rPr lang="it-IT" sz="1400" b="1" dirty="0">
                <a:solidFill>
                  <a:srgbClr val="C00000"/>
                </a:solidFill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rgbClr val="C00000"/>
                </a:solidFill>
              </a:rPr>
              <a:t>Rimozione del CVAD se peggioramento clinico, batteriemia persistenza o </a:t>
            </a:r>
            <a:r>
              <a:rPr lang="it-IT" sz="1600" b="1" dirty="0" err="1">
                <a:solidFill>
                  <a:srgbClr val="C00000"/>
                </a:solidFill>
              </a:rPr>
              <a:t>relapsing</a:t>
            </a:r>
            <a:r>
              <a:rPr lang="it-IT" sz="1400" dirty="0"/>
              <a:t>. Il timing di reimpianto di un nuovo CVAD in un nuovo sito deve essere una decisione collaborativa basata su rischi specifici, possibili benefici, e necessità dell’accesso caso per caso.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800" b="1" dirty="0">
                <a:solidFill>
                  <a:srgbClr val="C00000"/>
                </a:solidFill>
              </a:rPr>
              <a:t>Rimozione immediata di CVAD</a:t>
            </a:r>
            <a:r>
              <a:rPr lang="it-IT" sz="1400" b="1" dirty="0">
                <a:solidFill>
                  <a:srgbClr val="FF9300"/>
                </a:solidFill>
              </a:rPr>
              <a:t> </a:t>
            </a:r>
            <a:r>
              <a:rPr lang="it-IT" sz="1400" dirty="0"/>
              <a:t>a breve termine se </a:t>
            </a:r>
            <a:r>
              <a:rPr lang="it-IT" sz="1400" b="1" i="1" dirty="0" err="1"/>
              <a:t>Staphylococcus</a:t>
            </a:r>
            <a:r>
              <a:rPr lang="it-IT" sz="1400" b="1" i="1" dirty="0"/>
              <a:t> </a:t>
            </a:r>
            <a:r>
              <a:rPr lang="it-IT" sz="1400" b="1" i="1" dirty="0" err="1"/>
              <a:t>aureus</a:t>
            </a:r>
            <a:r>
              <a:rPr lang="it-IT" sz="1400" b="1" dirty="0"/>
              <a:t>, bacilli gram-negativi, o </a:t>
            </a:r>
            <a:r>
              <a:rPr lang="it-IT" sz="1400" b="1" i="1" dirty="0"/>
              <a:t>Candida spp </a:t>
            </a:r>
            <a:r>
              <a:rPr lang="it-IT" sz="1400" dirty="0"/>
              <a:t>e un trattamento antibiotico con durata specifica, tranne rare circostanze in cui non vi sia possibilità di accesso alternativo. 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800" b="1" dirty="0">
                <a:solidFill>
                  <a:srgbClr val="C00000"/>
                </a:solidFill>
              </a:rPr>
              <a:t>Rimozione di un CVAD in paziente con CABSI in presenza di</a:t>
            </a:r>
            <a:r>
              <a:rPr lang="it-IT" sz="1400" dirty="0"/>
              <a:t>: </a:t>
            </a:r>
            <a:r>
              <a:rPr lang="it-IT" sz="1400" b="1" dirty="0"/>
              <a:t>sepsi «severa»; tromboflebite suppurativa; endocardite; BSI non controllata dopo 72 ore di terapia potenzialmente efficace; infezioni da: </a:t>
            </a:r>
            <a:r>
              <a:rPr lang="it-IT" sz="1400" b="1" i="1" dirty="0" err="1"/>
              <a:t>S</a:t>
            </a:r>
            <a:r>
              <a:rPr lang="it-IT" sz="1400" b="1" i="1" dirty="0"/>
              <a:t> </a:t>
            </a:r>
            <a:r>
              <a:rPr lang="it-IT" sz="1400" b="1" i="1" dirty="0" err="1"/>
              <a:t>aureus</a:t>
            </a:r>
            <a:r>
              <a:rPr lang="it-IT" sz="1400" b="1" i="1" dirty="0"/>
              <a:t>, </a:t>
            </a:r>
            <a:r>
              <a:rPr lang="it-IT" sz="1400" b="1" i="1" dirty="0" err="1"/>
              <a:t>Pseudomonas</a:t>
            </a:r>
            <a:r>
              <a:rPr lang="it-IT" sz="1400" b="1" i="1" dirty="0"/>
              <a:t> </a:t>
            </a:r>
            <a:r>
              <a:rPr lang="it-IT" sz="1400" b="1" i="1" dirty="0" err="1"/>
              <a:t>aeruginosa</a:t>
            </a:r>
            <a:r>
              <a:rPr lang="it-IT" sz="1400" b="1" i="1" dirty="0"/>
              <a:t>, fungi, o Micobatteri</a:t>
            </a:r>
            <a:r>
              <a:rPr lang="it-IT" sz="1400" dirty="0"/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800" b="1" dirty="0">
                <a:solidFill>
                  <a:srgbClr val="C00000"/>
                </a:solidFill>
              </a:rPr>
              <a:t>Valutazione dell’utilizzo di una </a:t>
            </a:r>
            <a:r>
              <a:rPr lang="it-IT" sz="1800" b="1" dirty="0" err="1">
                <a:solidFill>
                  <a:srgbClr val="C00000"/>
                </a:solidFill>
              </a:rPr>
              <a:t>lock</a:t>
            </a:r>
            <a:r>
              <a:rPr lang="it-IT" sz="1800" b="1" dirty="0">
                <a:solidFill>
                  <a:srgbClr val="C00000"/>
                </a:solidFill>
              </a:rPr>
              <a:t> </a:t>
            </a:r>
            <a:r>
              <a:rPr lang="it-IT" sz="1800" b="1" dirty="0" err="1">
                <a:solidFill>
                  <a:srgbClr val="C00000"/>
                </a:solidFill>
              </a:rPr>
              <a:t>solution</a:t>
            </a:r>
            <a:r>
              <a:rPr lang="it-IT" sz="1400" b="1" dirty="0">
                <a:solidFill>
                  <a:srgbClr val="FF9300"/>
                </a:solidFill>
              </a:rPr>
              <a:t> </a:t>
            </a:r>
            <a:r>
              <a:rPr lang="it-IT" sz="1400" dirty="0"/>
              <a:t>in pazienti con CVAD a lungo termine con storia di CABSI multiple nonostante aderenza ottimizzate alla ANTT. 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1145F4BE-D5A2-AA47-A25F-603775D12D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4641"/>
          <a:stretch/>
        </p:blipFill>
        <p:spPr>
          <a:xfrm>
            <a:off x="8800251" y="105647"/>
            <a:ext cx="3270820" cy="1123078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6" name="Titolo 1">
            <a:extLst>
              <a:ext uri="{FF2B5EF4-FFF2-40B4-BE49-F238E27FC236}">
                <a16:creationId xmlns:a16="http://schemas.microsoft.com/office/drawing/2014/main" id="{AE3874DC-2148-5F33-49CD-00DB8250D58E}"/>
              </a:ext>
            </a:extLst>
          </p:cNvPr>
          <p:cNvSpPr txBox="1">
            <a:spLocks/>
          </p:cNvSpPr>
          <p:nvPr/>
        </p:nvSpPr>
        <p:spPr>
          <a:xfrm>
            <a:off x="401744" y="466602"/>
            <a:ext cx="10515600" cy="9082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800" b="1" dirty="0">
                <a:latin typeface="+mn-lt"/>
              </a:rPr>
              <a:t>Raccomandazioni in caso di Infezioni</a:t>
            </a:r>
          </a:p>
        </p:txBody>
      </p:sp>
      <p:pic>
        <p:nvPicPr>
          <p:cNvPr id="2" name="Picture 2" descr="Università degli Studi di Torino | Turin">
            <a:extLst>
              <a:ext uri="{FF2B5EF4-FFF2-40B4-BE49-F238E27FC236}">
                <a16:creationId xmlns:a16="http://schemas.microsoft.com/office/drawing/2014/main" id="{727321CD-2716-729A-1DE5-DA4601E23B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9072" y="6072188"/>
            <a:ext cx="696568" cy="696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3170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testo 3">
            <a:extLst>
              <a:ext uri="{FF2B5EF4-FFF2-40B4-BE49-F238E27FC236}">
                <a16:creationId xmlns:a16="http://schemas.microsoft.com/office/drawing/2014/main" id="{EAEB23C0-3151-1E44-B539-557D23D6B49F}"/>
              </a:ext>
            </a:extLst>
          </p:cNvPr>
          <p:cNvSpPr txBox="1">
            <a:spLocks/>
          </p:cNvSpPr>
          <p:nvPr/>
        </p:nvSpPr>
        <p:spPr>
          <a:xfrm>
            <a:off x="481612" y="803155"/>
            <a:ext cx="3172403" cy="724247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3600" b="1" dirty="0"/>
              <a:t>Aspetti critici</a:t>
            </a:r>
            <a:endParaRPr lang="it-IT" sz="3600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6C9B4414-C385-A14F-B90F-D81993A396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3085" y="46914"/>
            <a:ext cx="2133600" cy="2717800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021EB19B-16BD-D34E-8F26-A708817DC3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6431" y="704884"/>
            <a:ext cx="4846654" cy="1001523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21737D8A-A282-D747-983E-705C74A75F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96" y="2199463"/>
            <a:ext cx="5701954" cy="2278345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3E5F9B2-2F09-3447-82D2-DDBEC00A1E2C}"/>
              </a:ext>
            </a:extLst>
          </p:cNvPr>
          <p:cNvSpPr txBox="1"/>
          <p:nvPr/>
        </p:nvSpPr>
        <p:spPr>
          <a:xfrm>
            <a:off x="5146431" y="6515810"/>
            <a:ext cx="597099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i="1" dirty="0" err="1"/>
              <a:t>F</a:t>
            </a:r>
            <a:r>
              <a:rPr lang="it-IT" sz="1600" i="1" dirty="0"/>
              <a:t>. Chaves et al. </a:t>
            </a:r>
            <a:r>
              <a:rPr lang="it-IT" sz="1600" i="1" dirty="0" err="1"/>
              <a:t>Enferm</a:t>
            </a:r>
            <a:r>
              <a:rPr lang="it-IT" sz="1600" i="1" dirty="0"/>
              <a:t> </a:t>
            </a:r>
            <a:r>
              <a:rPr lang="it-IT" sz="1600" i="1" dirty="0" err="1"/>
              <a:t>Infecc</a:t>
            </a:r>
            <a:r>
              <a:rPr lang="it-IT" sz="1600" i="1" dirty="0"/>
              <a:t> </a:t>
            </a:r>
            <a:r>
              <a:rPr lang="it-IT" sz="1600" i="1" dirty="0" err="1"/>
              <a:t>Microbiol</a:t>
            </a:r>
            <a:r>
              <a:rPr lang="it-IT" sz="1600" i="1" dirty="0"/>
              <a:t> </a:t>
            </a:r>
            <a:r>
              <a:rPr lang="it-IT" sz="1600" i="1" dirty="0" err="1"/>
              <a:t>Clin</a:t>
            </a:r>
            <a:r>
              <a:rPr lang="it-IT" sz="1600" i="1" dirty="0"/>
              <a:t>. 2018;36(2):112–119</a:t>
            </a:r>
          </a:p>
          <a:p>
            <a:endParaRPr lang="it-IT" dirty="0"/>
          </a:p>
        </p:txBody>
      </p:sp>
      <p:pic>
        <p:nvPicPr>
          <p:cNvPr id="19" name="Immagine 18">
            <a:extLst>
              <a:ext uri="{FF2B5EF4-FFF2-40B4-BE49-F238E27FC236}">
                <a16:creationId xmlns:a16="http://schemas.microsoft.com/office/drawing/2014/main" id="{60EA1224-072E-B04F-9385-D06FF63B56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967" y="2072643"/>
            <a:ext cx="6019800" cy="4127500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grpSp>
        <p:nvGrpSpPr>
          <p:cNvPr id="27" name="Gruppo 26">
            <a:extLst>
              <a:ext uri="{FF2B5EF4-FFF2-40B4-BE49-F238E27FC236}">
                <a16:creationId xmlns:a16="http://schemas.microsoft.com/office/drawing/2014/main" id="{0B004AB7-F11F-AD47-9FD1-2BBC452D9A2B}"/>
              </a:ext>
            </a:extLst>
          </p:cNvPr>
          <p:cNvGrpSpPr/>
          <p:nvPr/>
        </p:nvGrpSpPr>
        <p:grpSpPr>
          <a:xfrm>
            <a:off x="6479058" y="1799641"/>
            <a:ext cx="5552071" cy="4576170"/>
            <a:chOff x="6479058" y="1799641"/>
            <a:chExt cx="5552071" cy="4576170"/>
          </a:xfrm>
        </p:grpSpPr>
        <p:pic>
          <p:nvPicPr>
            <p:cNvPr id="21" name="Immagine 20">
              <a:extLst>
                <a:ext uri="{FF2B5EF4-FFF2-40B4-BE49-F238E27FC236}">
                  <a16:creationId xmlns:a16="http://schemas.microsoft.com/office/drawing/2014/main" id="{B28C8DF8-B664-D94D-8B41-589ABE22C3F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9058" y="1799641"/>
              <a:ext cx="5442346" cy="2611401"/>
            </a:xfrm>
            <a:prstGeom prst="rect">
              <a:avLst/>
            </a:prstGeom>
            <a:ln>
              <a:solidFill>
                <a:srgbClr val="C00000"/>
              </a:solidFill>
            </a:ln>
          </p:spPr>
        </p:pic>
        <p:pic>
          <p:nvPicPr>
            <p:cNvPr id="23" name="Immagine 22">
              <a:extLst>
                <a:ext uri="{FF2B5EF4-FFF2-40B4-BE49-F238E27FC236}">
                  <a16:creationId xmlns:a16="http://schemas.microsoft.com/office/drawing/2014/main" id="{6D7779EA-3DA0-1D40-954D-F7951E09E91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9058" y="4315981"/>
              <a:ext cx="5552071" cy="2059830"/>
            </a:xfrm>
            <a:prstGeom prst="rect">
              <a:avLst/>
            </a:prstGeom>
            <a:ln>
              <a:solidFill>
                <a:srgbClr val="C00000"/>
              </a:solidFill>
            </a:ln>
          </p:spPr>
        </p:pic>
        <p:sp>
          <p:nvSpPr>
            <p:cNvPr id="26" name="Rettangolo 25">
              <a:extLst>
                <a:ext uri="{FF2B5EF4-FFF2-40B4-BE49-F238E27FC236}">
                  <a16:creationId xmlns:a16="http://schemas.microsoft.com/office/drawing/2014/main" id="{19DEA213-B497-F348-84A2-E3451DD6575D}"/>
                </a:ext>
              </a:extLst>
            </p:cNvPr>
            <p:cNvSpPr/>
            <p:nvPr/>
          </p:nvSpPr>
          <p:spPr>
            <a:xfrm>
              <a:off x="6479058" y="1799641"/>
              <a:ext cx="5552071" cy="4576170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pic>
        <p:nvPicPr>
          <p:cNvPr id="2" name="Picture 2" descr="Università degli Studi di Torino | Turin">
            <a:extLst>
              <a:ext uri="{FF2B5EF4-FFF2-40B4-BE49-F238E27FC236}">
                <a16:creationId xmlns:a16="http://schemas.microsoft.com/office/drawing/2014/main" id="{61292834-1EEA-87BA-A36E-793FC55937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09" y="5748793"/>
            <a:ext cx="949719" cy="949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9019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B8E92A2-7047-2744-9568-0E2DC0C3D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332" y="659564"/>
            <a:ext cx="9202604" cy="602284"/>
          </a:xfrm>
        </p:spPr>
        <p:txBody>
          <a:bodyPr>
            <a:noAutofit/>
          </a:bodyPr>
          <a:lstStyle/>
          <a:p>
            <a:r>
              <a:rPr lang="it-IT" sz="2800" b="1" dirty="0" err="1"/>
              <a:t>Antibiotic</a:t>
            </a:r>
            <a:r>
              <a:rPr lang="it-IT" sz="2800" b="1" dirty="0"/>
              <a:t> </a:t>
            </a:r>
            <a:r>
              <a:rPr lang="it-IT" sz="2800" b="1" dirty="0" err="1"/>
              <a:t>lock</a:t>
            </a:r>
            <a:r>
              <a:rPr lang="it-IT" sz="2800" b="1" dirty="0"/>
              <a:t> </a:t>
            </a:r>
            <a:r>
              <a:rPr lang="it-IT" sz="2800" b="1" dirty="0" err="1"/>
              <a:t>therapy</a:t>
            </a:r>
            <a:r>
              <a:rPr lang="it-IT" sz="2800" b="1" dirty="0"/>
              <a:t> (ALT)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D19CF78-4307-624F-881C-E905DE7029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1196" y="1291782"/>
            <a:ext cx="9662852" cy="4568488"/>
          </a:xfrm>
        </p:spPr>
        <p:txBody>
          <a:bodyPr>
            <a:noAutofit/>
          </a:bodyPr>
          <a:lstStyle/>
          <a:p>
            <a:pPr algn="just"/>
            <a:r>
              <a:rPr lang="it-IT" sz="1600" dirty="0"/>
              <a:t>Instillazione di </a:t>
            </a:r>
            <a:r>
              <a:rPr lang="it-IT" sz="1600" b="1" dirty="0"/>
              <a:t>soluzione antibiotica concentrata all’interno del lume</a:t>
            </a:r>
            <a:r>
              <a:rPr lang="it-IT" sz="1600" dirty="0"/>
              <a:t> del catetere con l’intento di raggiungere una concentrazione tale da eliminare i batteri contenuti nel biofilm. Talora in combinazione con anticoagulanti per ottimizzare la penetrazione nel biofilm. </a:t>
            </a:r>
          </a:p>
          <a:p>
            <a:pPr algn="just"/>
            <a:r>
              <a:rPr lang="it-IT" sz="1600" dirty="0"/>
              <a:t>ALT: sia come prevenzione, sia in caso di infezione. </a:t>
            </a:r>
          </a:p>
          <a:p>
            <a:pPr algn="just"/>
            <a:r>
              <a:rPr lang="it-IT" sz="1600" dirty="0"/>
              <a:t>Se infezione: in cateteri </a:t>
            </a:r>
            <a:r>
              <a:rPr lang="it-IT" sz="1600" dirty="0" err="1"/>
              <a:t>tunnellizzati</a:t>
            </a:r>
            <a:r>
              <a:rPr lang="it-IT" sz="1600" dirty="0"/>
              <a:t> o port da </a:t>
            </a:r>
            <a:r>
              <a:rPr lang="it-IT" sz="1600" b="1" dirty="0"/>
              <a:t>Stafilococchi </a:t>
            </a:r>
            <a:r>
              <a:rPr lang="it-IT" sz="1600" b="1" dirty="0" err="1"/>
              <a:t>coagulasi</a:t>
            </a:r>
            <a:r>
              <a:rPr lang="it-IT" sz="1600" b="1" dirty="0"/>
              <a:t>-negativi, bacilli gram-negativi, enterococchi sensibili alla vancomicina,</a:t>
            </a:r>
            <a:r>
              <a:rPr lang="it-IT" sz="1600" dirty="0"/>
              <a:t> la ALT può essere fatta per salvare il catetere, in associazione a una terapia sistemica (Grade 2B). </a:t>
            </a:r>
          </a:p>
          <a:p>
            <a:pPr algn="just"/>
            <a:r>
              <a:rPr lang="it-IT" sz="1600" b="1" dirty="0"/>
              <a:t>Non</a:t>
            </a:r>
            <a:r>
              <a:rPr lang="it-IT" sz="1600" dirty="0"/>
              <a:t> deve essere tentata se: </a:t>
            </a:r>
          </a:p>
          <a:p>
            <a:pPr lvl="1" algn="just"/>
            <a:r>
              <a:rPr lang="it-IT" sz="1500" dirty="0"/>
              <a:t>CRBSI complicata</a:t>
            </a:r>
          </a:p>
          <a:p>
            <a:pPr lvl="1" algn="just"/>
            <a:r>
              <a:rPr lang="it-IT" sz="1500" dirty="0"/>
              <a:t>Shock settico/instabilità emodinamica</a:t>
            </a:r>
          </a:p>
          <a:p>
            <a:pPr lvl="1" algn="just"/>
            <a:r>
              <a:rPr lang="it-IT" sz="1500" dirty="0"/>
              <a:t>Batteriemia persistente oltre 72 h di terapia antibiotica appropriata</a:t>
            </a:r>
          </a:p>
          <a:p>
            <a:pPr lvl="1" algn="just"/>
            <a:r>
              <a:rPr lang="it-IT" sz="1500" dirty="0"/>
              <a:t>Infezione causata da </a:t>
            </a:r>
            <a:r>
              <a:rPr lang="it-IT" sz="1500" dirty="0" err="1"/>
              <a:t>S</a:t>
            </a:r>
            <a:r>
              <a:rPr lang="it-IT" sz="1500" i="1" dirty="0" err="1"/>
              <a:t>taphylococcus</a:t>
            </a:r>
            <a:r>
              <a:rPr lang="it-IT" sz="1500" i="1" dirty="0"/>
              <a:t> </a:t>
            </a:r>
            <a:r>
              <a:rPr lang="it-IT" sz="1500" i="1" dirty="0" err="1"/>
              <a:t>aureus</a:t>
            </a:r>
            <a:r>
              <a:rPr lang="it-IT" sz="1500" i="1" dirty="0"/>
              <a:t>, </a:t>
            </a:r>
            <a:r>
              <a:rPr lang="it-IT" sz="1500" i="1" dirty="0" err="1"/>
              <a:t>Pseudomonas</a:t>
            </a:r>
            <a:r>
              <a:rPr lang="it-IT" sz="1500" i="1" dirty="0"/>
              <a:t> </a:t>
            </a:r>
            <a:r>
              <a:rPr lang="it-IT" sz="1500" i="1" dirty="0" err="1"/>
              <a:t>aeruginosa</a:t>
            </a:r>
            <a:r>
              <a:rPr lang="it-IT" sz="1500" i="1" dirty="0"/>
              <a:t>, fungi, </a:t>
            </a:r>
            <a:r>
              <a:rPr lang="it-IT" sz="1500" i="1" dirty="0" err="1"/>
              <a:t>mycobacteria</a:t>
            </a:r>
            <a:r>
              <a:rPr lang="it-IT" sz="1500" i="1" dirty="0"/>
              <a:t>, </a:t>
            </a:r>
            <a:r>
              <a:rPr lang="it-IT" sz="1500" i="1" dirty="0" err="1"/>
              <a:t>Bacillus</a:t>
            </a:r>
            <a:r>
              <a:rPr lang="it-IT" sz="1500" i="1" dirty="0"/>
              <a:t> </a:t>
            </a:r>
            <a:r>
              <a:rPr lang="it-IT" sz="1500" i="1" dirty="0" err="1"/>
              <a:t>species</a:t>
            </a:r>
            <a:r>
              <a:rPr lang="it-IT" sz="1500" i="1" dirty="0"/>
              <a:t>, </a:t>
            </a:r>
            <a:r>
              <a:rPr lang="it-IT" sz="1500" i="1" dirty="0" err="1"/>
              <a:t>Micrococcus</a:t>
            </a:r>
            <a:r>
              <a:rPr lang="it-IT" sz="1500" i="1" dirty="0"/>
              <a:t> </a:t>
            </a:r>
            <a:r>
              <a:rPr lang="it-IT" sz="1500" i="1" dirty="0" err="1"/>
              <a:t>species</a:t>
            </a:r>
            <a:r>
              <a:rPr lang="it-IT" sz="1500" dirty="0"/>
              <a:t>, o </a:t>
            </a:r>
            <a:r>
              <a:rPr lang="it-IT" sz="1500" dirty="0" err="1"/>
              <a:t>cutibacteria</a:t>
            </a:r>
            <a:endParaRPr lang="it-IT" sz="1500" dirty="0"/>
          </a:p>
          <a:p>
            <a:pPr lvl="1" algn="just"/>
            <a:r>
              <a:rPr lang="it-IT" sz="1500" dirty="0"/>
              <a:t>Infezioni del tunnel, ascessi del </a:t>
            </a:r>
            <a:r>
              <a:rPr lang="it-IT" sz="1500" dirty="0" err="1"/>
              <a:t>port</a:t>
            </a:r>
            <a:r>
              <a:rPr lang="it-IT" sz="1500" dirty="0"/>
              <a:t>, o infezioni dell’exit site</a:t>
            </a:r>
          </a:p>
          <a:p>
            <a:pPr algn="just"/>
            <a:r>
              <a:rPr lang="it-IT" sz="1600" dirty="0"/>
              <a:t>Uso comune di </a:t>
            </a:r>
            <a:r>
              <a:rPr lang="it-IT" sz="1600" b="1" dirty="0" err="1"/>
              <a:t>cefazolina</a:t>
            </a:r>
            <a:r>
              <a:rPr lang="it-IT" sz="1600" b="1" dirty="0"/>
              <a:t>, vancomicina, </a:t>
            </a:r>
            <a:r>
              <a:rPr lang="it-IT" sz="1600" b="1" dirty="0" err="1"/>
              <a:t>ceftazidime</a:t>
            </a:r>
            <a:r>
              <a:rPr lang="it-IT" sz="1600" b="1" dirty="0"/>
              <a:t>, e gentamicina,</a:t>
            </a:r>
            <a:r>
              <a:rPr lang="it-IT" sz="1600" dirty="0"/>
              <a:t> stabili in soluzioni eparinizzate. La dose deve superare la MIC per l’organismo causale di </a:t>
            </a:r>
            <a:r>
              <a:rPr lang="it-IT" sz="1600" b="1" dirty="0"/>
              <a:t>almeno 1000 volte</a:t>
            </a:r>
            <a:r>
              <a:rPr lang="it-IT" sz="1600" dirty="0"/>
              <a:t>.  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BD6E231-F9EF-9E49-9F9D-13862336992D}"/>
              </a:ext>
            </a:extLst>
          </p:cNvPr>
          <p:cNvSpPr txBox="1"/>
          <p:nvPr/>
        </p:nvSpPr>
        <p:spPr>
          <a:xfrm>
            <a:off x="2286001" y="6427113"/>
            <a:ext cx="97498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100" i="1" dirty="0"/>
              <a:t>Lee MY, et al. </a:t>
            </a:r>
            <a:r>
              <a:rPr lang="it-IT" sz="1100" i="1" dirty="0" err="1"/>
              <a:t>J</a:t>
            </a:r>
            <a:r>
              <a:rPr lang="it-IT" sz="1100" i="1" dirty="0"/>
              <a:t> </a:t>
            </a:r>
            <a:r>
              <a:rPr lang="it-IT" sz="1100" i="1" dirty="0" err="1"/>
              <a:t>Antimicrob</a:t>
            </a:r>
            <a:r>
              <a:rPr lang="it-IT" sz="1100" i="1" dirty="0"/>
              <a:t> </a:t>
            </a:r>
            <a:r>
              <a:rPr lang="it-IT" sz="1100" i="1" dirty="0" err="1"/>
              <a:t>Chemother</a:t>
            </a:r>
            <a:r>
              <a:rPr lang="it-IT" sz="1100" i="1" dirty="0"/>
              <a:t> 2007; 60:782. </a:t>
            </a:r>
            <a:r>
              <a:rPr lang="it-IT" sz="1100" i="1" dirty="0" err="1"/>
              <a:t>Andris</a:t>
            </a:r>
            <a:r>
              <a:rPr lang="it-IT" sz="1100" i="1" dirty="0"/>
              <a:t> DA, et al. </a:t>
            </a:r>
            <a:r>
              <a:rPr lang="it-IT" sz="1100" i="1" dirty="0" err="1"/>
              <a:t>Nutrition</a:t>
            </a:r>
            <a:r>
              <a:rPr lang="it-IT" sz="1100" i="1" dirty="0"/>
              <a:t> 1998; 14:427. Lee JY, et al. </a:t>
            </a:r>
            <a:r>
              <a:rPr lang="it-IT" sz="1100" i="1" dirty="0" err="1"/>
              <a:t>J</a:t>
            </a:r>
            <a:r>
              <a:rPr lang="it-IT" sz="1100" i="1" dirty="0"/>
              <a:t> </a:t>
            </a:r>
            <a:r>
              <a:rPr lang="it-IT" sz="1100" i="1" dirty="0" err="1"/>
              <a:t>Antimicrob</a:t>
            </a:r>
            <a:r>
              <a:rPr lang="it-IT" sz="1100" i="1" dirty="0"/>
              <a:t> </a:t>
            </a:r>
            <a:r>
              <a:rPr lang="it-IT" sz="1100" i="1" dirty="0" err="1"/>
              <a:t>Chemother</a:t>
            </a:r>
            <a:r>
              <a:rPr lang="it-IT" sz="1100" i="1" dirty="0"/>
              <a:t> 2006; 57:1110.  </a:t>
            </a:r>
            <a:r>
              <a:rPr lang="it-IT" sz="1100" i="1" dirty="0" err="1"/>
              <a:t>LaPlante</a:t>
            </a:r>
            <a:r>
              <a:rPr lang="it-IT" sz="1100" i="1" dirty="0"/>
              <a:t> KL, </a:t>
            </a:r>
            <a:r>
              <a:rPr lang="it-IT" sz="1100" i="1" dirty="0" err="1"/>
              <a:t>Mermel</a:t>
            </a:r>
            <a:r>
              <a:rPr lang="it-IT" sz="1100" i="1" dirty="0"/>
              <a:t> LA. </a:t>
            </a:r>
            <a:r>
              <a:rPr lang="it-IT" sz="1100" i="1" dirty="0" err="1"/>
              <a:t>Nephrol</a:t>
            </a:r>
            <a:r>
              <a:rPr lang="it-IT" sz="1100" i="1" dirty="0"/>
              <a:t> Dial </a:t>
            </a:r>
            <a:r>
              <a:rPr lang="it-IT" sz="1100" i="1" dirty="0" err="1"/>
              <a:t>Transplant</a:t>
            </a:r>
            <a:r>
              <a:rPr lang="it-IT" sz="1100" i="1" dirty="0"/>
              <a:t> 2007; 22:2239. Raad I, et al. </a:t>
            </a:r>
            <a:r>
              <a:rPr lang="it-IT" sz="1100" i="1" dirty="0" err="1"/>
              <a:t>Antimicrob</a:t>
            </a:r>
            <a:r>
              <a:rPr lang="it-IT" sz="1100" i="1" dirty="0"/>
              <a:t> Agents </a:t>
            </a:r>
            <a:r>
              <a:rPr lang="it-IT" sz="1100" i="1" dirty="0" err="1"/>
              <a:t>Chemother</a:t>
            </a:r>
            <a:r>
              <a:rPr lang="it-IT" sz="1100" i="1" dirty="0"/>
              <a:t> 2007; 51:1656.</a:t>
            </a:r>
          </a:p>
        </p:txBody>
      </p:sp>
      <p:grpSp>
        <p:nvGrpSpPr>
          <p:cNvPr id="6" name="Gruppo 5">
            <a:extLst>
              <a:ext uri="{FF2B5EF4-FFF2-40B4-BE49-F238E27FC236}">
                <a16:creationId xmlns:a16="http://schemas.microsoft.com/office/drawing/2014/main" id="{4ABCD827-6A74-1E4C-A2B3-6A099D732E69}"/>
              </a:ext>
            </a:extLst>
          </p:cNvPr>
          <p:cNvGrpSpPr/>
          <p:nvPr/>
        </p:nvGrpSpPr>
        <p:grpSpPr>
          <a:xfrm>
            <a:off x="344319" y="630352"/>
            <a:ext cx="1628617" cy="5804277"/>
            <a:chOff x="10261205" y="673895"/>
            <a:chExt cx="1628617" cy="5804277"/>
          </a:xfrm>
        </p:grpSpPr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id="{D3E4D69C-35E1-2D4D-A1A4-2F4AA1D26E5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261205" y="2058632"/>
              <a:ext cx="1614958" cy="1603934"/>
            </a:xfrm>
            <a:prstGeom prst="rect">
              <a:avLst/>
            </a:prstGeom>
          </p:spPr>
        </p:pic>
        <p:pic>
          <p:nvPicPr>
            <p:cNvPr id="8" name="Immagine 7">
              <a:extLst>
                <a:ext uri="{FF2B5EF4-FFF2-40B4-BE49-F238E27FC236}">
                  <a16:creationId xmlns:a16="http://schemas.microsoft.com/office/drawing/2014/main" id="{5A8FA312-1192-9C44-898B-9597F0B1E8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261205" y="3662567"/>
              <a:ext cx="1614958" cy="1556240"/>
            </a:xfrm>
            <a:prstGeom prst="rect">
              <a:avLst/>
            </a:prstGeom>
          </p:spPr>
        </p:pic>
        <p:pic>
          <p:nvPicPr>
            <p:cNvPr id="9" name="Immagine 8">
              <a:extLst>
                <a:ext uri="{FF2B5EF4-FFF2-40B4-BE49-F238E27FC236}">
                  <a16:creationId xmlns:a16="http://schemas.microsoft.com/office/drawing/2014/main" id="{F1051BC7-D245-6146-B586-0854704B5A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16692"/>
            <a:stretch/>
          </p:blipFill>
          <p:spPr>
            <a:xfrm>
              <a:off x="10261205" y="673895"/>
              <a:ext cx="1614958" cy="1389395"/>
            </a:xfrm>
            <a:prstGeom prst="rect">
              <a:avLst/>
            </a:prstGeom>
          </p:spPr>
        </p:pic>
        <p:pic>
          <p:nvPicPr>
            <p:cNvPr id="10" name="Immagine 9">
              <a:extLst>
                <a:ext uri="{FF2B5EF4-FFF2-40B4-BE49-F238E27FC236}">
                  <a16:creationId xmlns:a16="http://schemas.microsoft.com/office/drawing/2014/main" id="{748650F7-DF3F-9F45-98ED-5AEC26CEFC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8966" r="19188"/>
            <a:stretch/>
          </p:blipFill>
          <p:spPr>
            <a:xfrm>
              <a:off x="10271203" y="5218807"/>
              <a:ext cx="1618619" cy="1259365"/>
            </a:xfrm>
            <a:prstGeom prst="rect">
              <a:avLst/>
            </a:prstGeom>
          </p:spPr>
        </p:pic>
      </p:grpSp>
      <p:pic>
        <p:nvPicPr>
          <p:cNvPr id="4" name="Picture 2" descr="Università degli Studi di Torino | Turin">
            <a:extLst>
              <a:ext uri="{FF2B5EF4-FFF2-40B4-BE49-F238E27FC236}">
                <a16:creationId xmlns:a16="http://schemas.microsoft.com/office/drawing/2014/main" id="{CCAC7158-F523-959C-1CDB-F398F13293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9841" y="60441"/>
            <a:ext cx="949719" cy="949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8456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"/>
          <p:cNvSpPr>
            <a:spLocks noGrp="1" noChangeArrowheads="1"/>
          </p:cNvSpPr>
          <p:nvPr>
            <p:ph type="body" idx="1"/>
          </p:nvPr>
        </p:nvSpPr>
        <p:spPr>
          <a:xfrm>
            <a:off x="2151196" y="1720392"/>
            <a:ext cx="6109388" cy="4195665"/>
          </a:xfrm>
          <a:ln>
            <a:noFill/>
          </a:ln>
        </p:spPr>
        <p:txBody>
          <a:bodyPr>
            <a:normAutofit fontScale="92500" lnSpcReduction="10000"/>
          </a:bodyPr>
          <a:lstStyle/>
          <a:p>
            <a:pPr marL="282156" indent="0">
              <a:buNone/>
            </a:pPr>
            <a:r>
              <a:rPr lang="en-US" altLang="it-IT" dirty="0"/>
              <a:t>1. </a:t>
            </a:r>
            <a:r>
              <a:rPr lang="en-US" altLang="it-IT" dirty="0" err="1"/>
              <a:t>Antibiotico</a:t>
            </a:r>
            <a:r>
              <a:rPr lang="en-US" altLang="it-IT" dirty="0"/>
              <a:t> </a:t>
            </a:r>
            <a:r>
              <a:rPr lang="en-US" altLang="it-IT" dirty="0" err="1"/>
              <a:t>alta</a:t>
            </a:r>
            <a:r>
              <a:rPr lang="en-US" altLang="it-IT" dirty="0"/>
              <a:t> </a:t>
            </a:r>
            <a:r>
              <a:rPr lang="en-US" altLang="it-IT" dirty="0" err="1"/>
              <a:t>concentrazione</a:t>
            </a:r>
            <a:r>
              <a:rPr lang="en-US" altLang="it-IT" dirty="0"/>
              <a:t> e basso </a:t>
            </a:r>
            <a:r>
              <a:rPr lang="en-US" altLang="it-IT" u="sng" dirty="0"/>
              <a:t>volume</a:t>
            </a:r>
            <a:r>
              <a:rPr lang="en-US" altLang="it-IT" dirty="0"/>
              <a:t> </a:t>
            </a:r>
            <a:r>
              <a:rPr lang="en-US" altLang="it-IT" dirty="0">
                <a:sym typeface="Wingdings" panose="05000000000000000000" pitchFamily="2" charset="2"/>
              </a:rPr>
              <a:t> </a:t>
            </a:r>
            <a:r>
              <a:rPr lang="en-US" altLang="it-IT" i="1" u="sng" dirty="0">
                <a:sym typeface="Wingdings" panose="05000000000000000000" pitchFamily="2" charset="2"/>
              </a:rPr>
              <a:t>priming</a:t>
            </a:r>
            <a:r>
              <a:rPr lang="en-US" altLang="it-IT" u="sng" dirty="0">
                <a:sym typeface="Wingdings" panose="05000000000000000000" pitchFamily="2" charset="2"/>
              </a:rPr>
              <a:t> del </a:t>
            </a:r>
            <a:r>
              <a:rPr lang="en-US" altLang="it-IT" u="sng" dirty="0" err="1">
                <a:sym typeface="Wingdings" panose="05000000000000000000" pitchFamily="2" charset="2"/>
              </a:rPr>
              <a:t>catetere</a:t>
            </a:r>
            <a:endParaRPr lang="en-US" altLang="it-IT" u="sng" dirty="0">
              <a:sym typeface="Wingdings" panose="05000000000000000000" pitchFamily="2" charset="2"/>
            </a:endParaRPr>
          </a:p>
          <a:p>
            <a:pPr marL="282156" indent="0" algn="ctr">
              <a:buNone/>
            </a:pPr>
            <a:endParaRPr lang="en-US" altLang="it-IT" sz="6000" b="1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marL="282156" indent="0" algn="ctr">
              <a:buNone/>
            </a:pPr>
            <a:r>
              <a:rPr lang="en-US" altLang="it-IT" sz="6000" b="1" dirty="0">
                <a:solidFill>
                  <a:srgbClr val="C00000"/>
                </a:solidFill>
                <a:sym typeface="Wingdings" panose="05000000000000000000" pitchFamily="2" charset="2"/>
              </a:rPr>
              <a:t>+</a:t>
            </a:r>
          </a:p>
          <a:p>
            <a:pPr marL="282156" indent="0" algn="ctr">
              <a:buNone/>
            </a:pPr>
            <a:endParaRPr lang="en-US" altLang="it-IT" sz="6000" b="1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marL="282156" indent="0">
              <a:buNone/>
            </a:pPr>
            <a:r>
              <a:rPr lang="en-US" altLang="it-IT" dirty="0">
                <a:sym typeface="Wingdings" panose="05000000000000000000" pitchFamily="2" charset="2"/>
              </a:rPr>
              <a:t>2. </a:t>
            </a:r>
            <a:r>
              <a:rPr lang="en-US" altLang="it-IT" dirty="0" err="1">
                <a:sym typeface="Wingdings" panose="05000000000000000000" pitchFamily="2" charset="2"/>
              </a:rPr>
              <a:t>Anticoagulante</a:t>
            </a:r>
            <a:r>
              <a:rPr lang="en-US" altLang="it-IT" dirty="0">
                <a:sym typeface="Wingdings" panose="05000000000000000000" pitchFamily="2" charset="2"/>
              </a:rPr>
              <a:t> (</a:t>
            </a:r>
            <a:r>
              <a:rPr lang="en-US" altLang="it-IT" dirty="0" err="1">
                <a:sym typeface="Wingdings" panose="05000000000000000000" pitchFamily="2" charset="2"/>
              </a:rPr>
              <a:t>eparina</a:t>
            </a:r>
            <a:r>
              <a:rPr lang="en-US" altLang="it-IT" dirty="0">
                <a:sym typeface="Wingdings" panose="05000000000000000000" pitchFamily="2" charset="2"/>
              </a:rPr>
              <a:t>/</a:t>
            </a:r>
            <a:r>
              <a:rPr lang="en-US" altLang="it-IT" dirty="0" err="1">
                <a:sym typeface="Wingdings" panose="05000000000000000000" pitchFamily="2" charset="2"/>
              </a:rPr>
              <a:t>citrato</a:t>
            </a:r>
            <a:r>
              <a:rPr lang="en-US" altLang="it-IT" dirty="0">
                <a:sym typeface="Wingdings" panose="05000000000000000000" pitchFamily="2" charset="2"/>
              </a:rPr>
              <a:t>)</a:t>
            </a:r>
            <a:endParaRPr lang="en-US" altLang="it-IT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type="title"/>
          </p:nvPr>
        </p:nvSpPr>
        <p:spPr>
          <a:xfrm>
            <a:off x="2214386" y="764482"/>
            <a:ext cx="8228707" cy="812057"/>
          </a:xfrm>
        </p:spPr>
        <p:txBody>
          <a:bodyPr>
            <a:noAutofit/>
          </a:bodyPr>
          <a:lstStyle/>
          <a:p>
            <a:pPr algn="l" eaLnBrk="1" hangingPunct="1">
              <a:defRPr/>
            </a:pPr>
            <a:r>
              <a:rPr lang="en-US" sz="4400" dirty="0">
                <a:latin typeface="+mn-lt"/>
                <a:cs typeface="Arial" charset="0"/>
                <a:sym typeface="Arial" charset="0"/>
              </a:rPr>
              <a:t>Quale </a:t>
            </a:r>
            <a:r>
              <a:rPr lang="en-US" sz="4400" dirty="0" err="1">
                <a:latin typeface="+mn-lt"/>
                <a:cs typeface="Arial" charset="0"/>
                <a:sym typeface="Arial" charset="0"/>
              </a:rPr>
              <a:t>farmaco</a:t>
            </a:r>
            <a:endParaRPr lang="en-US" sz="4000" dirty="0">
              <a:latin typeface="+mn-lt"/>
              <a:sym typeface="Arial" charset="0"/>
            </a:endParaRPr>
          </a:p>
        </p:txBody>
      </p:sp>
      <p:grpSp>
        <p:nvGrpSpPr>
          <p:cNvPr id="7" name="Gruppo 6">
            <a:extLst>
              <a:ext uri="{FF2B5EF4-FFF2-40B4-BE49-F238E27FC236}">
                <a16:creationId xmlns:a16="http://schemas.microsoft.com/office/drawing/2014/main" id="{E91271F9-D52D-D947-827B-F1B3B60B522D}"/>
              </a:ext>
            </a:extLst>
          </p:cNvPr>
          <p:cNvGrpSpPr/>
          <p:nvPr/>
        </p:nvGrpSpPr>
        <p:grpSpPr>
          <a:xfrm>
            <a:off x="344319" y="630352"/>
            <a:ext cx="1628617" cy="5804277"/>
            <a:chOff x="10261205" y="673895"/>
            <a:chExt cx="1628617" cy="5804277"/>
          </a:xfrm>
        </p:grpSpPr>
        <p:pic>
          <p:nvPicPr>
            <p:cNvPr id="8" name="Immagine 7">
              <a:extLst>
                <a:ext uri="{FF2B5EF4-FFF2-40B4-BE49-F238E27FC236}">
                  <a16:creationId xmlns:a16="http://schemas.microsoft.com/office/drawing/2014/main" id="{E0E9D80C-F3B3-1148-AC69-1AF706FCC1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261205" y="2058632"/>
              <a:ext cx="1614958" cy="1603934"/>
            </a:xfrm>
            <a:prstGeom prst="rect">
              <a:avLst/>
            </a:prstGeom>
          </p:spPr>
        </p:pic>
        <p:pic>
          <p:nvPicPr>
            <p:cNvPr id="9" name="Immagine 8">
              <a:extLst>
                <a:ext uri="{FF2B5EF4-FFF2-40B4-BE49-F238E27FC236}">
                  <a16:creationId xmlns:a16="http://schemas.microsoft.com/office/drawing/2014/main" id="{66F0335A-C30F-5841-B9F9-476706243F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261205" y="3662567"/>
              <a:ext cx="1614958" cy="1556240"/>
            </a:xfrm>
            <a:prstGeom prst="rect">
              <a:avLst/>
            </a:prstGeom>
          </p:spPr>
        </p:pic>
        <p:pic>
          <p:nvPicPr>
            <p:cNvPr id="10" name="Immagine 9">
              <a:extLst>
                <a:ext uri="{FF2B5EF4-FFF2-40B4-BE49-F238E27FC236}">
                  <a16:creationId xmlns:a16="http://schemas.microsoft.com/office/drawing/2014/main" id="{28D2F5A6-DD15-5E48-A61D-8FFBCDEE6B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16692"/>
            <a:stretch/>
          </p:blipFill>
          <p:spPr>
            <a:xfrm>
              <a:off x="10261205" y="673895"/>
              <a:ext cx="1614958" cy="1389395"/>
            </a:xfrm>
            <a:prstGeom prst="rect">
              <a:avLst/>
            </a:prstGeom>
          </p:spPr>
        </p:pic>
        <p:pic>
          <p:nvPicPr>
            <p:cNvPr id="11" name="Immagine 10">
              <a:extLst>
                <a:ext uri="{FF2B5EF4-FFF2-40B4-BE49-F238E27FC236}">
                  <a16:creationId xmlns:a16="http://schemas.microsoft.com/office/drawing/2014/main" id="{07B44FAA-92B0-E342-B040-324D41CFAA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8966" r="19188"/>
            <a:stretch/>
          </p:blipFill>
          <p:spPr>
            <a:xfrm>
              <a:off x="10271203" y="5218807"/>
              <a:ext cx="1618619" cy="1259365"/>
            </a:xfrm>
            <a:prstGeom prst="rect">
              <a:avLst/>
            </a:prstGeom>
          </p:spPr>
        </p:pic>
      </p:grpSp>
      <p:sp>
        <p:nvSpPr>
          <p:cNvPr id="12" name="Rectangle 1">
            <a:extLst>
              <a:ext uri="{FF2B5EF4-FFF2-40B4-BE49-F238E27FC236}">
                <a16:creationId xmlns:a16="http://schemas.microsoft.com/office/drawing/2014/main" id="{BE2E15EE-6D51-1147-B7C2-B9EBEA2E1333}"/>
              </a:ext>
            </a:extLst>
          </p:cNvPr>
          <p:cNvSpPr txBox="1">
            <a:spLocks noChangeArrowheads="1"/>
          </p:cNvSpPr>
          <p:nvPr/>
        </p:nvSpPr>
        <p:spPr>
          <a:xfrm>
            <a:off x="8382185" y="1555633"/>
            <a:ext cx="3465496" cy="374673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96506" indent="-514350">
              <a:buFont typeface="Wingdings" pitchFamily="2" charset="2"/>
              <a:buChar char="ü"/>
            </a:pPr>
            <a:r>
              <a:rPr lang="en-US" altLang="it-IT" sz="1800" dirty="0" err="1"/>
              <a:t>Spettro</a:t>
            </a:r>
            <a:r>
              <a:rPr lang="en-US" altLang="it-IT" sz="1800" dirty="0"/>
              <a:t> </a:t>
            </a:r>
            <a:r>
              <a:rPr lang="en-US" altLang="it-IT" sz="1800" dirty="0" err="1"/>
              <a:t>ampio</a:t>
            </a:r>
            <a:r>
              <a:rPr lang="en-US" altLang="it-IT" sz="1800" dirty="0"/>
              <a:t> </a:t>
            </a:r>
          </a:p>
          <a:p>
            <a:pPr marL="796506" indent="-514350">
              <a:buFont typeface="Wingdings" pitchFamily="2" charset="2"/>
              <a:buChar char="ü"/>
            </a:pPr>
            <a:r>
              <a:rPr lang="en-US" altLang="it-IT" sz="1800" dirty="0" err="1"/>
              <a:t>Abilità</a:t>
            </a:r>
            <a:r>
              <a:rPr lang="en-US" altLang="it-IT" sz="1800" dirty="0"/>
              <a:t> a </a:t>
            </a:r>
            <a:r>
              <a:rPr lang="en-US" altLang="it-IT" sz="1800" dirty="0" err="1"/>
              <a:t>penetrare</a:t>
            </a:r>
            <a:r>
              <a:rPr lang="en-US" altLang="it-IT" sz="1800" dirty="0"/>
              <a:t>/</a:t>
            </a:r>
            <a:r>
              <a:rPr lang="en-US" altLang="it-IT" sz="1800" dirty="0" err="1"/>
              <a:t>distruggere</a:t>
            </a:r>
            <a:r>
              <a:rPr lang="en-US" altLang="it-IT" sz="1800" dirty="0"/>
              <a:t> biofilm</a:t>
            </a:r>
          </a:p>
          <a:p>
            <a:pPr marL="796506" indent="-514350">
              <a:buFont typeface="Wingdings" pitchFamily="2" charset="2"/>
              <a:buChar char="ü"/>
            </a:pPr>
            <a:r>
              <a:rPr lang="en-US" altLang="it-IT" sz="1800" dirty="0" err="1"/>
              <a:t>Compatibilità</a:t>
            </a:r>
            <a:r>
              <a:rPr lang="en-US" altLang="it-IT" sz="1800" dirty="0"/>
              <a:t> con </a:t>
            </a:r>
            <a:r>
              <a:rPr lang="en-US" altLang="it-IT" sz="1800" dirty="0" err="1"/>
              <a:t>anticoagulanti</a:t>
            </a:r>
            <a:endParaRPr lang="en-US" altLang="it-IT" sz="1800" dirty="0"/>
          </a:p>
          <a:p>
            <a:pPr marL="796506" indent="-514350">
              <a:buFont typeface="Wingdings" pitchFamily="2" charset="2"/>
              <a:buChar char="ü"/>
            </a:pPr>
            <a:r>
              <a:rPr lang="en-US" altLang="it-IT" sz="1800" dirty="0" err="1"/>
              <a:t>Prolungata</a:t>
            </a:r>
            <a:r>
              <a:rPr lang="en-US" altLang="it-IT" sz="1800" dirty="0"/>
              <a:t> </a:t>
            </a:r>
            <a:r>
              <a:rPr lang="en-US" altLang="it-IT" sz="1800" dirty="0" err="1"/>
              <a:t>stabilità</a:t>
            </a:r>
            <a:r>
              <a:rPr lang="en-US" altLang="it-IT" sz="1800" dirty="0"/>
              <a:t> </a:t>
            </a:r>
            <a:r>
              <a:rPr lang="en-US" altLang="it-IT" sz="1600" dirty="0"/>
              <a:t>(</a:t>
            </a:r>
            <a:r>
              <a:rPr lang="en-US" altLang="it-IT" sz="1600" dirty="0" err="1"/>
              <a:t>risparmio</a:t>
            </a:r>
            <a:r>
              <a:rPr lang="en-US" altLang="it-IT" sz="1600" dirty="0"/>
              <a:t> </a:t>
            </a:r>
            <a:r>
              <a:rPr lang="en-US" altLang="it-IT" sz="1600" dirty="0" err="1"/>
              <a:t>economico</a:t>
            </a:r>
            <a:r>
              <a:rPr lang="en-US" altLang="it-IT" sz="1600" dirty="0"/>
              <a:t>)</a:t>
            </a:r>
          </a:p>
          <a:p>
            <a:pPr marL="796506" indent="-514350">
              <a:buFont typeface="Wingdings" pitchFamily="2" charset="2"/>
              <a:buChar char="ü"/>
            </a:pPr>
            <a:r>
              <a:rPr lang="en-US" altLang="it-IT" sz="1800" dirty="0"/>
              <a:t>Basso </a:t>
            </a:r>
            <a:r>
              <a:rPr lang="en-US" altLang="it-IT" sz="1800" dirty="0" err="1"/>
              <a:t>rischio</a:t>
            </a:r>
            <a:r>
              <a:rPr lang="en-US" altLang="it-IT" sz="1800" dirty="0"/>
              <a:t> </a:t>
            </a:r>
            <a:r>
              <a:rPr lang="en-US" altLang="it-IT" sz="1800" dirty="0" err="1"/>
              <a:t>tossicità</a:t>
            </a:r>
            <a:r>
              <a:rPr lang="en-US" altLang="it-IT" sz="1800" dirty="0"/>
              <a:t> </a:t>
            </a:r>
            <a:r>
              <a:rPr lang="en-US" altLang="it-IT" sz="1800" dirty="0" err="1"/>
              <a:t>ed</a:t>
            </a:r>
            <a:r>
              <a:rPr lang="en-US" altLang="it-IT" sz="1800" dirty="0"/>
              <a:t> </a:t>
            </a:r>
            <a:r>
              <a:rPr lang="en-US" altLang="it-IT" sz="1800" dirty="0" err="1"/>
              <a:t>effetti</a:t>
            </a:r>
            <a:r>
              <a:rPr lang="en-US" altLang="it-IT" sz="1800" dirty="0"/>
              <a:t> </a:t>
            </a:r>
            <a:r>
              <a:rPr lang="en-US" altLang="it-IT" sz="1800" dirty="0" err="1"/>
              <a:t>avversi</a:t>
            </a:r>
            <a:endParaRPr lang="en-US" altLang="it-IT" sz="1800" dirty="0"/>
          </a:p>
          <a:p>
            <a:pPr marL="796506" indent="-514350">
              <a:buFont typeface="Wingdings" pitchFamily="2" charset="2"/>
              <a:buChar char="ü"/>
            </a:pPr>
            <a:r>
              <a:rPr lang="en-US" altLang="it-IT" sz="1800" dirty="0"/>
              <a:t>Basso </a:t>
            </a:r>
            <a:r>
              <a:rPr lang="en-US" altLang="it-IT" sz="1800" dirty="0" err="1"/>
              <a:t>potenziale</a:t>
            </a:r>
            <a:r>
              <a:rPr lang="en-US" altLang="it-IT" sz="1800" dirty="0"/>
              <a:t> di </a:t>
            </a:r>
            <a:r>
              <a:rPr lang="en-US" altLang="it-IT" sz="1800" dirty="0" err="1"/>
              <a:t>resistenza</a:t>
            </a:r>
            <a:r>
              <a:rPr lang="en-US" altLang="it-IT" sz="1800" dirty="0"/>
              <a:t> </a:t>
            </a:r>
            <a:r>
              <a:rPr lang="en-US" altLang="it-IT" sz="1600" dirty="0"/>
              <a:t>(</a:t>
            </a:r>
            <a:r>
              <a:rPr lang="en-US" altLang="it-IT" sz="1600" dirty="0" err="1"/>
              <a:t>realtà</a:t>
            </a:r>
            <a:r>
              <a:rPr lang="en-US" altLang="it-IT" sz="1600" dirty="0"/>
              <a:t> locale!)</a:t>
            </a:r>
            <a:endParaRPr lang="en-US" altLang="it-IT" sz="1800" dirty="0"/>
          </a:p>
          <a:p>
            <a:pPr marL="796506" indent="-514350">
              <a:buFont typeface="Wingdings" pitchFamily="2" charset="2"/>
              <a:buChar char="ü"/>
            </a:pPr>
            <a:r>
              <a:rPr lang="en-US" altLang="it-IT" sz="1800" dirty="0" err="1"/>
              <a:t>Buon</a:t>
            </a:r>
            <a:r>
              <a:rPr lang="en-US" altLang="it-IT" sz="1800" dirty="0"/>
              <a:t> </a:t>
            </a:r>
            <a:r>
              <a:rPr lang="en-US" altLang="it-IT" sz="1800" dirty="0" err="1"/>
              <a:t>rapporto</a:t>
            </a:r>
            <a:r>
              <a:rPr lang="en-US" altLang="it-IT" sz="1800" dirty="0"/>
              <a:t> </a:t>
            </a:r>
            <a:r>
              <a:rPr lang="en-US" altLang="it-IT" sz="1800" dirty="0" err="1"/>
              <a:t>costo-efficacia</a:t>
            </a:r>
            <a:endParaRPr lang="en-US" altLang="it-IT" sz="1800" dirty="0"/>
          </a:p>
        </p:txBody>
      </p:sp>
      <p:sp>
        <p:nvSpPr>
          <p:cNvPr id="2" name="Parentesi graffa aperta 1">
            <a:extLst>
              <a:ext uri="{FF2B5EF4-FFF2-40B4-BE49-F238E27FC236}">
                <a16:creationId xmlns:a16="http://schemas.microsoft.com/office/drawing/2014/main" id="{747F2EC1-1000-5D45-B577-0EB1E79B24C7}"/>
              </a:ext>
            </a:extLst>
          </p:cNvPr>
          <p:cNvSpPr/>
          <p:nvPr/>
        </p:nvSpPr>
        <p:spPr>
          <a:xfrm>
            <a:off x="8119431" y="1597446"/>
            <a:ext cx="484742" cy="3704920"/>
          </a:xfrm>
          <a:prstGeom prst="leftBrace">
            <a:avLst/>
          </a:prstGeom>
          <a:noFill/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C00000"/>
              </a:solidFill>
            </a:endParaRPr>
          </a:p>
        </p:txBody>
      </p:sp>
      <p:pic>
        <p:nvPicPr>
          <p:cNvPr id="3" name="Picture 2" descr="Università degli Studi di Torino | Turin">
            <a:extLst>
              <a:ext uri="{FF2B5EF4-FFF2-40B4-BE49-F238E27FC236}">
                <a16:creationId xmlns:a16="http://schemas.microsoft.com/office/drawing/2014/main" id="{560774D9-0D46-2B16-C17F-758F53E4E1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9841" y="60441"/>
            <a:ext cx="949719" cy="949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68DD2E61-FF10-7F8C-8CD4-3CF0DC4A065A}"/>
              </a:ext>
            </a:extLst>
          </p:cNvPr>
          <p:cNvSpPr txBox="1"/>
          <p:nvPr/>
        </p:nvSpPr>
        <p:spPr>
          <a:xfrm>
            <a:off x="2314577" y="6269947"/>
            <a:ext cx="97498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100" i="1" dirty="0"/>
              <a:t>Lee MY, et al. </a:t>
            </a:r>
            <a:r>
              <a:rPr lang="it-IT" sz="1100" i="1" dirty="0" err="1"/>
              <a:t>J</a:t>
            </a:r>
            <a:r>
              <a:rPr lang="it-IT" sz="1100" i="1" dirty="0"/>
              <a:t> </a:t>
            </a:r>
            <a:r>
              <a:rPr lang="it-IT" sz="1100" i="1" dirty="0" err="1"/>
              <a:t>Antimicrob</a:t>
            </a:r>
            <a:r>
              <a:rPr lang="it-IT" sz="1100" i="1" dirty="0"/>
              <a:t> </a:t>
            </a:r>
            <a:r>
              <a:rPr lang="it-IT" sz="1100" i="1" dirty="0" err="1"/>
              <a:t>Chemother</a:t>
            </a:r>
            <a:r>
              <a:rPr lang="it-IT" sz="1100" i="1" dirty="0"/>
              <a:t> 2007; 60:782. </a:t>
            </a:r>
            <a:r>
              <a:rPr lang="it-IT" sz="1100" i="1" dirty="0" err="1"/>
              <a:t>Andris</a:t>
            </a:r>
            <a:r>
              <a:rPr lang="it-IT" sz="1100" i="1" dirty="0"/>
              <a:t> DA, et al. </a:t>
            </a:r>
            <a:r>
              <a:rPr lang="it-IT" sz="1100" i="1" dirty="0" err="1"/>
              <a:t>Nutrition</a:t>
            </a:r>
            <a:r>
              <a:rPr lang="it-IT" sz="1100" i="1" dirty="0"/>
              <a:t> 1998; 14:427. Lee JY, et al. </a:t>
            </a:r>
            <a:r>
              <a:rPr lang="it-IT" sz="1100" i="1" dirty="0" err="1"/>
              <a:t>J</a:t>
            </a:r>
            <a:r>
              <a:rPr lang="it-IT" sz="1100" i="1" dirty="0"/>
              <a:t> </a:t>
            </a:r>
            <a:r>
              <a:rPr lang="it-IT" sz="1100" i="1" dirty="0" err="1"/>
              <a:t>Antimicrob</a:t>
            </a:r>
            <a:r>
              <a:rPr lang="it-IT" sz="1100" i="1" dirty="0"/>
              <a:t> </a:t>
            </a:r>
            <a:r>
              <a:rPr lang="it-IT" sz="1100" i="1" dirty="0" err="1"/>
              <a:t>Chemother</a:t>
            </a:r>
            <a:r>
              <a:rPr lang="it-IT" sz="1100" i="1" dirty="0"/>
              <a:t> 2006; 57:1110.  </a:t>
            </a:r>
            <a:r>
              <a:rPr lang="it-IT" sz="1100" i="1" dirty="0" err="1"/>
              <a:t>LaPlante</a:t>
            </a:r>
            <a:r>
              <a:rPr lang="it-IT" sz="1100" i="1" dirty="0"/>
              <a:t> KL, </a:t>
            </a:r>
            <a:r>
              <a:rPr lang="it-IT" sz="1100" i="1" dirty="0" err="1"/>
              <a:t>Mermel</a:t>
            </a:r>
            <a:r>
              <a:rPr lang="it-IT" sz="1100" i="1" dirty="0"/>
              <a:t> LA. </a:t>
            </a:r>
            <a:r>
              <a:rPr lang="it-IT" sz="1100" i="1" dirty="0" err="1"/>
              <a:t>Nephrol</a:t>
            </a:r>
            <a:r>
              <a:rPr lang="it-IT" sz="1100" i="1" dirty="0"/>
              <a:t> Dial </a:t>
            </a:r>
            <a:r>
              <a:rPr lang="it-IT" sz="1100" i="1" dirty="0" err="1"/>
              <a:t>Transplant</a:t>
            </a:r>
            <a:r>
              <a:rPr lang="it-IT" sz="1100" i="1" dirty="0"/>
              <a:t> 2007; 22:2239. Raad I, et al. </a:t>
            </a:r>
            <a:r>
              <a:rPr lang="it-IT" sz="1100" i="1" dirty="0" err="1"/>
              <a:t>Antimicrob</a:t>
            </a:r>
            <a:r>
              <a:rPr lang="it-IT" sz="1100" i="1" dirty="0"/>
              <a:t> Agents </a:t>
            </a:r>
            <a:r>
              <a:rPr lang="it-IT" sz="1100" i="1" dirty="0" err="1"/>
              <a:t>Chemother</a:t>
            </a:r>
            <a:r>
              <a:rPr lang="it-IT" sz="1100" i="1" dirty="0"/>
              <a:t> 2007; 51:1656.</a:t>
            </a:r>
          </a:p>
        </p:txBody>
      </p:sp>
    </p:spTree>
    <p:extLst>
      <p:ext uri="{BB962C8B-B14F-4D97-AF65-F5344CB8AC3E}">
        <p14:creationId xmlns:p14="http://schemas.microsoft.com/office/powerpoint/2010/main" val="3914249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Torino da Scoprire a Twitter: &quot;Ciao a tutti! questa è una selezione di mie  fotografie scattate nell'ultimo anno! Le 6 più votate (conteggerò i Mi  piace, Love, Abbraccio e Wow) finiranno sul">
            <a:extLst>
              <a:ext uri="{FF2B5EF4-FFF2-40B4-BE49-F238E27FC236}">
                <a16:creationId xmlns:a16="http://schemas.microsoft.com/office/drawing/2014/main" id="{B134CD1A-6C22-5D41-B1F6-6CC54128FE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5" t="31708" r="4491" b="13237"/>
          <a:stretch/>
        </p:blipFill>
        <p:spPr bwMode="auto">
          <a:xfrm>
            <a:off x="162590" y="1217268"/>
            <a:ext cx="11863102" cy="3778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314A4842-C2D3-5F49-9CFD-17EE45A183F5}"/>
              </a:ext>
            </a:extLst>
          </p:cNvPr>
          <p:cNvSpPr txBox="1"/>
          <p:nvPr/>
        </p:nvSpPr>
        <p:spPr>
          <a:xfrm>
            <a:off x="7799288" y="5402743"/>
            <a:ext cx="33780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i="1" dirty="0"/>
              <a:t>Grazie per l’attenzione</a:t>
            </a:r>
            <a:endParaRPr lang="it-IT" b="1" i="1" dirty="0"/>
          </a:p>
        </p:txBody>
      </p:sp>
    </p:spTree>
    <p:extLst>
      <p:ext uri="{BB962C8B-B14F-4D97-AF65-F5344CB8AC3E}">
        <p14:creationId xmlns:p14="http://schemas.microsoft.com/office/powerpoint/2010/main" val="3596903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GestaltVTI">
  <a:themeElements>
    <a:clrScheme name="Custom 86">
      <a:dk1>
        <a:srgbClr val="000000"/>
      </a:dk1>
      <a:lt1>
        <a:sysClr val="window" lastClr="FFFFFF"/>
      </a:lt1>
      <a:dk2>
        <a:srgbClr val="262626"/>
      </a:dk2>
      <a:lt2>
        <a:srgbClr val="F7F7F7"/>
      </a:lt2>
      <a:accent1>
        <a:srgbClr val="EBA000"/>
      </a:accent1>
      <a:accent2>
        <a:srgbClr val="00BAC8"/>
      </a:accent2>
      <a:accent3>
        <a:srgbClr val="E64823"/>
      </a:accent3>
      <a:accent4>
        <a:srgbClr val="4D5AFF"/>
      </a:accent4>
      <a:accent5>
        <a:srgbClr val="FE5D21"/>
      </a:accent5>
      <a:accent6>
        <a:srgbClr val="00C777"/>
      </a:accent6>
      <a:hlink>
        <a:srgbClr val="2998E3"/>
      </a:hlink>
      <a:folHlink>
        <a:srgbClr val="939393"/>
      </a:folHlink>
    </a:clrScheme>
    <a:fontScheme name="Bierstadt">
      <a:majorFont>
        <a:latin typeface="Bierstadt"/>
        <a:ea typeface=""/>
        <a:cs typeface=""/>
      </a:majorFont>
      <a:minorFont>
        <a:latin typeface="Bierstad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estaltVTI" id="{4F87C71D-53D1-4B71-BF97-FD0EA4B25665}" vid="{A110AFC4-8D8A-4C02-8885-7BA370B379B5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455</TotalTime>
  <Words>4589</Words>
  <Application>Microsoft Office PowerPoint</Application>
  <PresentationFormat>Widescreen</PresentationFormat>
  <Paragraphs>362</Paragraphs>
  <Slides>43</Slides>
  <Notes>7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43</vt:i4>
      </vt:variant>
    </vt:vector>
  </HeadingPairs>
  <TitlesOfParts>
    <vt:vector size="51" baseType="lpstr">
      <vt:lpstr>Arial</vt:lpstr>
      <vt:lpstr>Bierstadt</vt:lpstr>
      <vt:lpstr>Calibri</vt:lpstr>
      <vt:lpstr>Courier New</vt:lpstr>
      <vt:lpstr>Helvetica</vt:lpstr>
      <vt:lpstr>Times</vt:lpstr>
      <vt:lpstr>Wingdings</vt:lpstr>
      <vt:lpstr>GestaltVTI</vt:lpstr>
      <vt:lpstr>IV CONGRESSO NAZIONALE IVAS </vt:lpstr>
      <vt:lpstr>Complicanze infettive sistemiche: definizioni</vt:lpstr>
      <vt:lpstr>Complicanze infettive locali: sito di inserzione</vt:lpstr>
      <vt:lpstr>Vascular Access Device Complications – infezioni locali</vt:lpstr>
      <vt:lpstr>Complicanze infettive locali: tunnel sottocutaneo/tasca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 </vt:lpstr>
      <vt:lpstr>Presentazione standard di PowerPoint</vt:lpstr>
      <vt:lpstr>Presentazione standard di PowerPoint</vt:lpstr>
      <vt:lpstr>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Discussione su LG SHEA/IDSA</vt:lpstr>
      <vt:lpstr>Discussione su LG SHEA/IDSA</vt:lpstr>
      <vt:lpstr>Discussione su LG SHEA/IDSA</vt:lpstr>
      <vt:lpstr>Presentazione standard di PowerPoint</vt:lpstr>
      <vt:lpstr>Approccio di Terapia empirica</vt:lpstr>
      <vt:lpstr>Presentazione standard di PowerPoint</vt:lpstr>
      <vt:lpstr>Presentazione standard di PowerPoint</vt:lpstr>
      <vt:lpstr>Quando rimuovere?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Antibiotic lock therapy (ALT)</vt:lpstr>
      <vt:lpstr>Quale farmaco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Primo Congresso IVAS REGIONE ABRUZZO Approccio olistico alla gestione dei VAD: Dall’ efficacia alla sicurezza</dc:title>
  <dc:creator>C ec</dc:creator>
  <cp:lastModifiedBy>pcn102</cp:lastModifiedBy>
  <cp:revision>82</cp:revision>
  <dcterms:created xsi:type="dcterms:W3CDTF">2023-08-22T11:11:03Z</dcterms:created>
  <dcterms:modified xsi:type="dcterms:W3CDTF">2023-11-10T13:07:45Z</dcterms:modified>
</cp:coreProperties>
</file>