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it-IT" dirty="0"/>
              <a:t>NUMERO TOTALE DI IMPIANTI  2006-2022</a:t>
            </a:r>
          </a:p>
          <a:p>
            <a:pPr>
              <a:defRPr/>
            </a:pPr>
            <a:r>
              <a:rPr lang="it-IT" dirty="0"/>
              <a:t>3966</a:t>
            </a:r>
          </a:p>
        </c:rich>
      </c:tx>
      <c:layout>
        <c:manualLayout>
          <c:xMode val="edge"/>
          <c:yMode val="edge"/>
          <c:x val="0.17833523400395715"/>
          <c:y val="9.61220086875567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elete val="1"/>
          </c:dLbls>
          <c:cat>
            <c:numRef>
              <c:f>Foglio1!$A$2:$A$17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Foglio1!$B$2:$B$17</c:f>
              <c:numCache>
                <c:formatCode>General</c:formatCode>
                <c:ptCount val="16"/>
                <c:pt idx="0">
                  <c:v>12</c:v>
                </c:pt>
                <c:pt idx="1">
                  <c:v>50</c:v>
                </c:pt>
                <c:pt idx="2">
                  <c:v>112</c:v>
                </c:pt>
                <c:pt idx="3">
                  <c:v>135</c:v>
                </c:pt>
                <c:pt idx="4">
                  <c:v>115</c:v>
                </c:pt>
                <c:pt idx="5">
                  <c:v>159</c:v>
                </c:pt>
                <c:pt idx="6">
                  <c:v>152</c:v>
                </c:pt>
                <c:pt idx="7">
                  <c:v>156</c:v>
                </c:pt>
                <c:pt idx="8">
                  <c:v>151</c:v>
                </c:pt>
                <c:pt idx="9">
                  <c:v>150</c:v>
                </c:pt>
                <c:pt idx="10">
                  <c:v>161</c:v>
                </c:pt>
                <c:pt idx="11">
                  <c:v>420</c:v>
                </c:pt>
                <c:pt idx="12">
                  <c:v>604</c:v>
                </c:pt>
                <c:pt idx="13">
                  <c:v>680</c:v>
                </c:pt>
                <c:pt idx="14">
                  <c:v>648</c:v>
                </c:pt>
                <c:pt idx="15">
                  <c:v>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8-4247-A8EA-7DD17D559977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Foglio1!$A$2:$A$17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Foglio1!$C$2:$C$17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1-7AD8-4247-A8EA-7DD17D559977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Foglio1!$A$2:$A$17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Foglio1!$D$2:$D$17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2-7AD8-4247-A8EA-7DD17D5599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273520863"/>
        <c:axId val="345985695"/>
      </c:areaChart>
      <c:catAx>
        <c:axId val="12735208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45985695"/>
        <c:crosses val="autoZero"/>
        <c:auto val="1"/>
        <c:lblAlgn val="ctr"/>
        <c:lblOffset val="100"/>
        <c:noMultiLvlLbl val="0"/>
      </c:catAx>
      <c:valAx>
        <c:axId val="3459856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7352086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SESSO</c:v>
                </c:pt>
              </c:strCache>
            </c:strRef>
          </c:tx>
          <c:dPt>
            <c:idx val="0"/>
            <c:bubble3D val="0"/>
            <c:explosion val="38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A57-48F2-840D-87F48674500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A57-48F2-840D-87F48674500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A57-48F2-840D-87F48674500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A57-48F2-840D-87F48674500F}"/>
              </c:ext>
            </c:extLst>
          </c:dPt>
          <c:cat>
            <c:strRef>
              <c:f>Foglio1!$A$2:$A$5</c:f>
              <c:strCache>
                <c:ptCount val="2"/>
                <c:pt idx="0">
                  <c:v>MASCHILE</c:v>
                </c:pt>
                <c:pt idx="1">
                  <c:v>FEMMINILE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0.46</c:v>
                </c:pt>
                <c:pt idx="1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A57-48F2-840D-87F486745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it-IT" dirty="0"/>
              <a:t>2021 – TIPOLOGIA VAD</a:t>
            </a:r>
          </a:p>
        </c:rich>
      </c:tx>
      <c:layout>
        <c:manualLayout>
          <c:xMode val="edge"/>
          <c:yMode val="edge"/>
          <c:x val="8.0364891836082794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Foglio1!$A$2:$A$5</c:f>
              <c:strCache>
                <c:ptCount val="3"/>
                <c:pt idx="0">
                  <c:v>PICC</c:v>
                </c:pt>
                <c:pt idx="1">
                  <c:v>MIDLINE</c:v>
                </c:pt>
                <c:pt idx="2">
                  <c:v>CANNULE LUNGHE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357</c:v>
                </c:pt>
                <c:pt idx="1">
                  <c:v>390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4A-4EBB-8546-F706609797DD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Serie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Foglio1!$A$2:$A$5</c:f>
              <c:strCache>
                <c:ptCount val="3"/>
                <c:pt idx="0">
                  <c:v>PICC</c:v>
                </c:pt>
                <c:pt idx="1">
                  <c:v>MIDLINE</c:v>
                </c:pt>
                <c:pt idx="2">
                  <c:v>CANNULE LUNGHE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D64A-4EBB-8546-F706609797DD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Foglio1!$A$2:$A$5</c:f>
              <c:strCache>
                <c:ptCount val="3"/>
                <c:pt idx="0">
                  <c:v>PICC</c:v>
                </c:pt>
                <c:pt idx="1">
                  <c:v>MIDLINE</c:v>
                </c:pt>
                <c:pt idx="2">
                  <c:v>CANNULE LUNGHE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D64A-4EBB-8546-F706609797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73594863"/>
        <c:axId val="1653589855"/>
        <c:axId val="0"/>
      </c:bar3DChart>
      <c:catAx>
        <c:axId val="773594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53589855"/>
        <c:crosses val="autoZero"/>
        <c:auto val="1"/>
        <c:lblAlgn val="ctr"/>
        <c:lblOffset val="100"/>
        <c:noMultiLvlLbl val="0"/>
      </c:catAx>
      <c:valAx>
        <c:axId val="1653589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73594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VENE INCANNULATE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bubble3D val="0"/>
            <c:explosion val="9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067-47BE-81FE-F9FC0167835D}"/>
              </c:ext>
            </c:extLst>
          </c:dPt>
          <c:dPt>
            <c:idx val="1"/>
            <c:bubble3D val="0"/>
            <c:explosion val="9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067-47BE-81FE-F9FC0167835D}"/>
              </c:ext>
            </c:extLst>
          </c:dPt>
          <c:dPt>
            <c:idx val="2"/>
            <c:bubble3D val="0"/>
            <c:explosion val="1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067-47BE-81FE-F9FC0167835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067-47BE-81FE-F9FC0167835D}"/>
              </c:ext>
            </c:extLst>
          </c:dPt>
          <c:cat>
            <c:strRef>
              <c:f>Foglio1!$A$2:$A$5</c:f>
              <c:strCache>
                <c:ptCount val="3"/>
                <c:pt idx="0">
                  <c:v>BASILICA</c:v>
                </c:pt>
                <c:pt idx="1">
                  <c:v>BRACHIALE</c:v>
                </c:pt>
                <c:pt idx="2">
                  <c:v>CEFALICA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0.53</c:v>
                </c:pt>
                <c:pt idx="1">
                  <c:v>0.32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67-47BE-81FE-F9FC01678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it-IT" dirty="0"/>
              <a:t>PATOLOGIA</a:t>
            </a:r>
            <a:r>
              <a:rPr lang="it-IT" baseline="0" dirty="0"/>
              <a:t> TRATTATA</a:t>
            </a:r>
            <a:endParaRPr lang="it-IT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Foglio1!$A$2:$A$5</c:f>
              <c:strCache>
                <c:ptCount val="3"/>
                <c:pt idx="0">
                  <c:v>PAT. ONCOLOGICA</c:v>
                </c:pt>
                <c:pt idx="1">
                  <c:v>FORME DEMENZIALI</c:v>
                </c:pt>
                <c:pt idx="2">
                  <c:v>ALTRO 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35</c:v>
                </c:pt>
                <c:pt idx="1">
                  <c:v>45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5D-4DCC-A801-2AD415E4ACB9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Foglio1!$A$2:$A$5</c:f>
              <c:strCache>
                <c:ptCount val="3"/>
                <c:pt idx="0">
                  <c:v>PAT. ONCOLOGICA</c:v>
                </c:pt>
                <c:pt idx="1">
                  <c:v>FORME DEMENZIALI</c:v>
                </c:pt>
                <c:pt idx="2">
                  <c:v>ALTRO 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365D-4DCC-A801-2AD415E4ACB9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Foglio1!$A$2:$A$5</c:f>
              <c:strCache>
                <c:ptCount val="3"/>
                <c:pt idx="0">
                  <c:v>PAT. ONCOLOGICA</c:v>
                </c:pt>
                <c:pt idx="1">
                  <c:v>FORME DEMENZIALI</c:v>
                </c:pt>
                <c:pt idx="2">
                  <c:v>ALTRO 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365D-4DCC-A801-2AD415E4A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73581423"/>
        <c:axId val="1278100175"/>
        <c:axId val="0"/>
      </c:bar3DChart>
      <c:catAx>
        <c:axId val="773581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78100175"/>
        <c:crosses val="autoZero"/>
        <c:auto val="1"/>
        <c:lblAlgn val="ctr"/>
        <c:lblOffset val="100"/>
        <c:noMultiLvlLbl val="0"/>
      </c:catAx>
      <c:valAx>
        <c:axId val="1278100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73581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it-IT"/>
              <a:t>CAUSE RIMOZIONE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dPt>
            <c:idx val="0"/>
            <c:bubble3D val="0"/>
            <c:explosion val="19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C87-434B-AA8F-124F05F41EA8}"/>
              </c:ext>
            </c:extLst>
          </c:dPt>
          <c:dPt>
            <c:idx val="1"/>
            <c:bubble3D val="0"/>
            <c:explosion val="14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C87-434B-AA8F-124F05F41EA8}"/>
              </c:ext>
            </c:extLst>
          </c:dPt>
          <c:dPt>
            <c:idx val="2"/>
            <c:bubble3D val="0"/>
            <c:explosion val="1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AC87-434B-AA8F-124F05F41EA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AC87-434B-AA8F-124F05F41E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3"/>
                <c:pt idx="0">
                  <c:v>AUTORIMOZIONE</c:v>
                </c:pt>
                <c:pt idx="1">
                  <c:v>INFEZIONI</c:v>
                </c:pt>
                <c:pt idx="2">
                  <c:v>ALTRO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0.67</c:v>
                </c:pt>
                <c:pt idx="1">
                  <c:v>0.25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C87-434B-AA8F-124F05F41EA8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AC87-434B-AA8F-124F05F41EA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AC87-434B-AA8F-124F05F41EA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AC87-434B-AA8F-124F05F41EA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0-AC87-434B-AA8F-124F05F41E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3"/>
                <c:pt idx="0">
                  <c:v>AUTORIMOZIONE</c:v>
                </c:pt>
                <c:pt idx="1">
                  <c:v>INFEZIONI</c:v>
                </c:pt>
                <c:pt idx="2">
                  <c:v>ALTRO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11-AC87-434B-AA8F-124F05F41EA8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AC87-434B-AA8F-124F05F41EA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5-AC87-434B-AA8F-124F05F41EA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7-AC87-434B-AA8F-124F05F41EA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9-AC87-434B-AA8F-124F05F41E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3"/>
                <c:pt idx="0">
                  <c:v>AUTORIMOZIONE</c:v>
                </c:pt>
                <c:pt idx="1">
                  <c:v>INFEZIONI</c:v>
                </c:pt>
                <c:pt idx="2">
                  <c:v>ALTRO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1A-AC87-434B-AA8F-124F05F41EA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0B17ED-6F49-5384-C7A5-40D4B8A65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1713468-0447-344C-3842-4F24BE0A6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7B12AC8-5F26-0072-8667-E836FAEF9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90D4B9-413A-147B-8565-98A900964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734342-EB85-926F-05C0-F41A717F8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50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4E3445-591B-833A-5C9D-FB8A05A2A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90C708-86E0-DCCD-D26F-56EFB8E84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7FC4C8-8403-E383-0470-1C80A32BD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D7BCD1-E0FB-0FE8-EE45-84E3469D9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764308-F24E-4813-7015-998E265CF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989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B96D66-5E2B-D804-DC6F-3C6B96F74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3B0AD6-C3A6-3DDD-BF35-0ED2ACE4F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44D8290-DD01-5DE1-70AE-F885A9A11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A2A800-9573-A3A5-1EFB-A247457E3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85513C-4D13-47D2-31E6-E89DA586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0622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42749-29D4-285A-4D00-72D476276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C91D63-3DBC-4FE6-A1F6-34BDEED2F0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5CAA99D-D411-F621-1FB8-6181AB0A5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91ABEE3-EC95-7EBB-C6AE-EDA09D16D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88F32F0-C352-18FD-31D1-1448304EE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E3448D-D397-0F28-DB0C-57C3E277A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483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B5A9FA-3BB0-256F-7302-E131E01F5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C981FF-EE94-116F-6518-B50BD4ED6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1D7CD86-881C-DBA8-20BF-0C1D64858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F7F5BFE-38F9-84B7-9408-4F98D0687D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C8964BE-BF75-AA65-A467-56883A97E4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AC6D714-E84D-ECE1-26AA-9FAD894CA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CD2BD70-04C5-EF82-8890-6E8679B06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37D1027-ABE9-0114-3C77-9644C5173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187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7E7A74-1724-1FF9-FBDC-9C36FA9A6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CA376B3-C000-ABC4-0BC0-32BA3D161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00FC8CA-AE7D-E35A-2B41-A29A5EB0E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5B9D1DC-ECB8-7EF9-D858-B5E97CFB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1809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2EF3E98-96AB-2EEA-6A27-A7E3487CD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A961CCF-BBAA-89FE-6EC9-28108022F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C45CA5-B93A-CC8E-84E1-EB49A09BC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8936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CFF834-C46C-AFF8-1EC6-1A350D411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7B3ACB4-035C-0AD9-358D-76644B799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69F4E95-8435-1004-18E2-6F3217532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DEB860E-B8EB-9179-B64E-CE53458C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08A89F5-1525-39E4-3E74-A8B8F6779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1EB1E27-BFFB-79C8-2BAC-EE0DDC12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073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7378FB-3B30-4727-A7F3-2903B31D2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28B6C33-50F3-9948-891D-A8A3A4C10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BA96AAF-D67C-CF6B-C331-537DF401A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E884FB-B404-CF53-304D-620A9F5E0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C0E5EEF-4A95-5F0F-BDFF-0F104BF19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46CE22-515E-A916-90A1-44D1C561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302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6522DE-936E-F2A8-593B-C27DFFEAA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DE30005-7387-B984-3265-6AF16E0E9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4E07D7-27E5-C7EF-E01C-A8218F0EE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C35152-4706-612D-8AC5-89956CF0F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A5294C-23E2-30FF-E7D5-3A02FC775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079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35BC1A1-03B0-BCFB-A151-7DE73D17F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73554DA-21D8-BA83-C5C4-86E35838FE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C47AC07-DFEC-4B3F-CCEE-E464F29A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766DF2-DA9F-ABA7-C84B-A099D7D4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907E9D-DE42-598F-B869-ABDC21F9A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5648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C7F2B90-4CF0-F57E-08FD-28990AB31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107A7B-1825-1DFF-CB59-AE4F61ADD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149164-CECF-0B0C-9FE0-2F4B4AE58E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8FE3-1AE5-4EB1-BDD7-1B8B0A9B4A32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70A348-94DB-6A5F-B3BA-07DD27E546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9B19535-8ACF-8E0C-6CB0-387170943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ECB90-084D-45D7-BBB8-47D90EF18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825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getto 3">
            <a:hlinkClick r:id="" action="ppaction://ole?verb=0"/>
            <a:extLst>
              <a:ext uri="{FF2B5EF4-FFF2-40B4-BE49-F238E27FC236}">
                <a16:creationId xmlns:a16="http://schemas.microsoft.com/office/drawing/2014/main" id="{E5B7FBFA-6BA4-473C-7594-5C2DFBA4FE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276718"/>
              </p:ext>
            </p:extLst>
          </p:nvPr>
        </p:nvGraphicFramePr>
        <p:xfrm>
          <a:off x="0" y="1"/>
          <a:ext cx="12191999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6095975" imgH="3429123" progId="PowerPoint.Show.12">
                  <p:embed/>
                </p:oleObj>
              </mc:Choice>
              <mc:Fallback>
                <p:oleObj name="Presentation" r:id="rId2" imgW="6095975" imgH="3429123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12191999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1843783B-14A9-0757-C7FC-3FF1087F7FFE}"/>
              </a:ext>
            </a:extLst>
          </p:cNvPr>
          <p:cNvSpPr txBox="1"/>
          <p:nvPr/>
        </p:nvSpPr>
        <p:spPr>
          <a:xfrm>
            <a:off x="9202994" y="5830529"/>
            <a:ext cx="2880851" cy="383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Algerian" panose="04020705040A02060702" pitchFamily="82" charset="0"/>
              </a:rPr>
              <a:t>IMMACOLATA CAVALLO</a:t>
            </a:r>
          </a:p>
        </p:txBody>
      </p:sp>
    </p:spTree>
    <p:extLst>
      <p:ext uri="{BB962C8B-B14F-4D97-AF65-F5344CB8AC3E}">
        <p14:creationId xmlns:p14="http://schemas.microsoft.com/office/powerpoint/2010/main" val="2110668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18A464D1-C067-6DF3-1EF6-956FE731A26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AB0DB7B-4A06-AC17-35A8-7FCE42D897A4}"/>
              </a:ext>
            </a:extLst>
          </p:cNvPr>
          <p:cNvSpPr txBox="1"/>
          <p:nvPr/>
        </p:nvSpPr>
        <p:spPr>
          <a:xfrm>
            <a:off x="2418735" y="3893574"/>
            <a:ext cx="90162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2800" dirty="0">
                <a:latin typeface="Gill Sans Nova Ultra Bold" panose="020B0B02020104020203" pitchFamily="34" charset="0"/>
              </a:rPr>
              <a:t>PATRIMONIO VENOSO DEPAUPERATO</a:t>
            </a:r>
          </a:p>
          <a:p>
            <a:endParaRPr lang="it-IT" sz="2800" dirty="0">
              <a:latin typeface="Gill Sans Nova Ultra Bold" panose="020B0B020201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800" dirty="0">
                <a:latin typeface="Gill Sans Nova Ultra Bold" panose="020B0B02020104020203" pitchFamily="34" charset="0"/>
              </a:rPr>
              <a:t>OSMOLARITA’ DELLE SOLUZIONI</a:t>
            </a:r>
          </a:p>
          <a:p>
            <a:endParaRPr lang="it-IT" sz="2800" dirty="0">
              <a:latin typeface="Gill Sans Nova Ultra Bold" panose="020B0B020201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800" dirty="0">
                <a:latin typeface="Gill Sans Nova Ultra Bold" panose="020B0B02020104020203" pitchFamily="34" charset="0"/>
              </a:rPr>
              <a:t>PH ED ENDOTELIOLESIVITA’</a:t>
            </a:r>
          </a:p>
        </p:txBody>
      </p:sp>
    </p:spTree>
    <p:extLst>
      <p:ext uri="{BB962C8B-B14F-4D97-AF65-F5344CB8AC3E}">
        <p14:creationId xmlns:p14="http://schemas.microsoft.com/office/powerpoint/2010/main" val="118323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466BDBB4-F387-BD7B-C5FC-CCA09FF0104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6A29A27-91CD-1AEA-A956-C5298212765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553496" y="1543666"/>
            <a:ext cx="9301317" cy="518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500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75BB8557-3B73-9FD0-C680-3B28C85A59F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1A5E527-46A9-01C1-B8EB-3F7B1F6371BB}"/>
              </a:ext>
            </a:extLst>
          </p:cNvPr>
          <p:cNvSpPr txBox="1"/>
          <p:nvPr/>
        </p:nvSpPr>
        <p:spPr>
          <a:xfrm>
            <a:off x="3038168" y="2605547"/>
            <a:ext cx="63067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/>
              <a:t> </a:t>
            </a:r>
            <a:r>
              <a:rPr lang="it-IT" sz="3200" dirty="0">
                <a:latin typeface="Gill Sans Nova Ultra Bold" panose="020B0B02020104020203" pitchFamily="34" charset="0"/>
              </a:rPr>
              <a:t>APPROCCIO REATTIVO</a:t>
            </a:r>
          </a:p>
          <a:p>
            <a:pPr algn="ctr"/>
            <a:endParaRPr lang="it-IT" sz="3200" dirty="0">
              <a:latin typeface="Gill Sans Nova Ultra Bold" panose="020B0B02020104020203" pitchFamily="34" charset="0"/>
            </a:endParaRPr>
          </a:p>
          <a:p>
            <a:pPr algn="ctr"/>
            <a:endParaRPr lang="it-IT" sz="3200" dirty="0">
              <a:latin typeface="Gill Sans Nova Ultra Bold" panose="020B0B02020104020203" pitchFamily="34" charset="0"/>
            </a:endParaRPr>
          </a:p>
          <a:p>
            <a:pPr algn="ctr"/>
            <a:endParaRPr lang="it-IT" sz="3200" dirty="0">
              <a:latin typeface="Gill Sans Nova Ultra Bold" panose="020B0B02020104020203" pitchFamily="34" charset="0"/>
            </a:endParaRPr>
          </a:p>
          <a:p>
            <a:pPr algn="ctr"/>
            <a:endParaRPr lang="it-IT" sz="3200" dirty="0">
              <a:latin typeface="Gill Sans Nova Ultra Bold" panose="020B0B02020104020203" pitchFamily="34" charset="0"/>
            </a:endParaRPr>
          </a:p>
          <a:p>
            <a:pPr algn="ctr"/>
            <a:endParaRPr lang="it-IT" sz="3200" dirty="0">
              <a:latin typeface="Gill Sans Nova Ultra Bold" panose="020B0B02020104020203" pitchFamily="34" charset="0"/>
            </a:endParaRPr>
          </a:p>
          <a:p>
            <a:pPr algn="ctr"/>
            <a:r>
              <a:rPr lang="it-IT" sz="3200" dirty="0">
                <a:latin typeface="Gill Sans Nova Ultra Bold" panose="020B0B02020104020203" pitchFamily="34" charset="0"/>
              </a:rPr>
              <a:t> APPROCCIO PROATTIVO</a:t>
            </a:r>
          </a:p>
        </p:txBody>
      </p:sp>
      <p:sp>
        <p:nvSpPr>
          <p:cNvPr id="4" name="Freccia in giù 3">
            <a:extLst>
              <a:ext uri="{FF2B5EF4-FFF2-40B4-BE49-F238E27FC236}">
                <a16:creationId xmlns:a16="http://schemas.microsoft.com/office/drawing/2014/main" id="{3D165B44-BA6E-E56D-6B77-63770CF2F929}"/>
              </a:ext>
            </a:extLst>
          </p:cNvPr>
          <p:cNvSpPr/>
          <p:nvPr/>
        </p:nvSpPr>
        <p:spPr>
          <a:xfrm>
            <a:off x="5303801" y="3341564"/>
            <a:ext cx="1999622" cy="17886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0950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C4EE9BB9-C257-8440-DD90-500C26BF935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Immagine1">
            <a:extLst>
              <a:ext uri="{FF2B5EF4-FFF2-40B4-BE49-F238E27FC236}">
                <a16:creationId xmlns:a16="http://schemas.microsoft.com/office/drawing/2014/main" id="{0E1F92B4-C603-0482-6843-BA4E624868D7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01768" y="271305"/>
            <a:ext cx="4662435" cy="2984360"/>
          </a:xfrm>
          <a:prstGeom prst="rect">
            <a:avLst/>
          </a:prstGeom>
        </p:spPr>
      </p:pic>
      <p:pic>
        <p:nvPicPr>
          <p:cNvPr id="4" name="Immagine1">
            <a:extLst>
              <a:ext uri="{FF2B5EF4-FFF2-40B4-BE49-F238E27FC236}">
                <a16:creationId xmlns:a16="http://schemas.microsoft.com/office/drawing/2014/main" id="{083EE4F6-8CE1-32C4-9D39-44A5E2FBBC8A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601768" y="3758083"/>
            <a:ext cx="4662434" cy="286312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4D71BDC-B91B-92FA-FA72-6226103C311F}"/>
              </a:ext>
            </a:extLst>
          </p:cNvPr>
          <p:cNvSpPr txBox="1"/>
          <p:nvPr/>
        </p:nvSpPr>
        <p:spPr>
          <a:xfrm>
            <a:off x="226142" y="2294049"/>
            <a:ext cx="597876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atin typeface="Gill Sans Nova Ultra Bold" panose="020B0B02020104020203" pitchFamily="34" charset="0"/>
              </a:rPr>
              <a:t>SITE RITE 5 </a:t>
            </a:r>
          </a:p>
          <a:p>
            <a:pPr algn="ctr"/>
            <a:endParaRPr lang="it-IT" sz="2800" dirty="0">
              <a:latin typeface="Gill Sans Nova Ultra Bold" panose="020B0B02020104020203" pitchFamily="34" charset="0"/>
            </a:endParaRPr>
          </a:p>
          <a:p>
            <a:pPr algn="ctr"/>
            <a:r>
              <a:rPr lang="it-IT" sz="2800" dirty="0">
                <a:latin typeface="Gill Sans Nova Ultra Bold" panose="020B0B02020104020203" pitchFamily="34" charset="0"/>
              </a:rPr>
              <a:t> </a:t>
            </a:r>
          </a:p>
          <a:p>
            <a:endParaRPr lang="it-IT" sz="2800" dirty="0">
              <a:latin typeface="Gill Sans Nova Ultra Bold" panose="020B0B02020104020203" pitchFamily="34" charset="0"/>
            </a:endParaRPr>
          </a:p>
          <a:p>
            <a:endParaRPr lang="it-IT" sz="2800" dirty="0">
              <a:latin typeface="Gill Sans Nova Ultra Bold" panose="020B0B02020104020203" pitchFamily="34" charset="0"/>
            </a:endParaRPr>
          </a:p>
          <a:p>
            <a:endParaRPr lang="it-IT" sz="2800" dirty="0">
              <a:latin typeface="Gill Sans Nova Ultra Bold" panose="020B0B02020104020203" pitchFamily="34" charset="0"/>
            </a:endParaRPr>
          </a:p>
          <a:p>
            <a:pPr algn="ctr"/>
            <a:r>
              <a:rPr lang="it-IT" sz="2800" dirty="0">
                <a:latin typeface="Gill Sans Nova Ultra Bold" panose="020B0B02020104020203" pitchFamily="34" charset="0"/>
              </a:rPr>
              <a:t>SITE RITE 8 con doppia sonda</a:t>
            </a: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6B7D1C60-2457-4190-9928-83A7905C34D4}"/>
              </a:ext>
            </a:extLst>
          </p:cNvPr>
          <p:cNvSpPr/>
          <p:nvPr/>
        </p:nvSpPr>
        <p:spPr>
          <a:xfrm>
            <a:off x="2451851" y="2983280"/>
            <a:ext cx="1527349" cy="14469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5613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525AD51A-B7D4-0509-1883-5DCA485287F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Segnaposto contenuto 3">
            <a:extLst>
              <a:ext uri="{FF2B5EF4-FFF2-40B4-BE49-F238E27FC236}">
                <a16:creationId xmlns:a16="http://schemas.microsoft.com/office/drawing/2014/main" id="{BEA5A7DE-16DA-F1B6-70D3-D8F62BB624C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1870" y="-42089"/>
            <a:ext cx="5648182" cy="2802255"/>
          </a:xfrm>
          <a:prstGeom prst="rect">
            <a:avLst/>
          </a:prstGeom>
          <a:noFill/>
          <a:ln cap="flat">
            <a:noFill/>
          </a:ln>
          <a:effectLst>
            <a:reflection blurRad="6350" stA="50000" endA="275" endPos="40000" dist="101600" dir="5400000" sy="-100000" algn="bl" rotWithShape="0"/>
          </a:effec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9380F7D-088E-4806-5BC3-152B5D8854A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65171" y="2962576"/>
            <a:ext cx="5654881" cy="3357245"/>
          </a:xfrm>
          <a:prstGeom prst="rect">
            <a:avLst/>
          </a:prstGeom>
          <a:noFill/>
          <a:ln cap="flat">
            <a:noFill/>
          </a:ln>
          <a:effectLst>
            <a:softEdge rad="63500"/>
          </a:effec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49F6DFF-8918-7D75-AF67-3E08F4F8EC59}"/>
              </a:ext>
            </a:extLst>
          </p:cNvPr>
          <p:cNvSpPr txBox="1"/>
          <p:nvPr/>
        </p:nvSpPr>
        <p:spPr>
          <a:xfrm>
            <a:off x="314632" y="1956619"/>
            <a:ext cx="101055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Gill Sans Nova Ultra Bold" panose="020B0B02020104020203" pitchFamily="34" charset="0"/>
              </a:rPr>
              <a:t>KIT DI IMPIANTO COMPOSTI</a:t>
            </a:r>
          </a:p>
          <a:p>
            <a:pPr algn="ctr"/>
            <a:endParaRPr lang="it-IT" sz="2400" dirty="0">
              <a:latin typeface="Gill Sans Nova Ultra Bold" panose="020B0B02020104020203" pitchFamily="34" charset="0"/>
            </a:endParaRPr>
          </a:p>
          <a:p>
            <a:pPr algn="ctr"/>
            <a:endParaRPr lang="it-IT" sz="2400" dirty="0">
              <a:latin typeface="Gill Sans Nova Ultra Bold" panose="020B0B02020104020203" pitchFamily="34" charset="0"/>
            </a:endParaRPr>
          </a:p>
          <a:p>
            <a:pPr algn="ctr"/>
            <a:endParaRPr lang="it-IT" sz="3200" dirty="0">
              <a:latin typeface="Gill Sans Nova Ultra Bold" panose="020B0B02020104020203" pitchFamily="34" charset="0"/>
            </a:endParaRPr>
          </a:p>
          <a:p>
            <a:pPr algn="ctr"/>
            <a:endParaRPr lang="it-IT" sz="3200" dirty="0">
              <a:latin typeface="Gill Sans Nova Ultra Bold" panose="020B0B02020104020203" pitchFamily="34" charset="0"/>
            </a:endParaRPr>
          </a:p>
          <a:p>
            <a:endParaRPr lang="it-IT" dirty="0">
              <a:latin typeface="Gill Sans Nova Ultra Bold" panose="020B0B02020104020203" pitchFamily="34" charset="0"/>
            </a:endParaRPr>
          </a:p>
          <a:p>
            <a:endParaRPr lang="it-IT" dirty="0">
              <a:latin typeface="Gill Sans Nova Ultra Bold" panose="020B0B02020104020203" pitchFamily="34" charset="0"/>
            </a:endParaRPr>
          </a:p>
          <a:p>
            <a:r>
              <a:rPr lang="it-IT" sz="2800" dirty="0">
                <a:latin typeface="Gill Sans Nova Ultra Bold" panose="020B0B02020104020203" pitchFamily="34" charset="0"/>
              </a:rPr>
              <a:t>   </a:t>
            </a:r>
          </a:p>
          <a:p>
            <a:r>
              <a:rPr lang="it-IT" sz="2400" dirty="0">
                <a:latin typeface="Gill Sans Nova Ultra Bold" panose="020B0B02020104020203" pitchFamily="34" charset="0"/>
              </a:rPr>
              <a:t>KIT ALL INCLUSIVE</a:t>
            </a: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EDEE4B31-498B-1935-3991-238EB27F6D59}"/>
              </a:ext>
            </a:extLst>
          </p:cNvPr>
          <p:cNvSpPr/>
          <p:nvPr/>
        </p:nvSpPr>
        <p:spPr>
          <a:xfrm>
            <a:off x="2127009" y="2817482"/>
            <a:ext cx="1527349" cy="17785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4320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4585C1CA-2704-F5A8-071D-F9CAA6B54E5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A26B95B-33FB-D7D1-3384-2C9EF82F0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584" y="1258530"/>
            <a:ext cx="9418643" cy="5206596"/>
          </a:xfrm>
          <a:prstGeom prst="rect">
            <a:avLst/>
          </a:prstGeom>
        </p:spPr>
      </p:pic>
      <p:pic>
        <p:nvPicPr>
          <p:cNvPr id="4" name="Picture 2" descr="Cerchio adesivo colore rosso per segnaletica da pavimento magazzino - 9x9cm (Conf. 100)">
            <a:extLst>
              <a:ext uri="{FF2B5EF4-FFF2-40B4-BE49-F238E27FC236}">
                <a16:creationId xmlns:a16="http://schemas.microsoft.com/office/drawing/2014/main" id="{629B8559-FE84-FD69-B3A8-C7D569F5C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247" y="1626973"/>
            <a:ext cx="452176" cy="42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erchio adesivo colore rosso per segnaletica da pavimento magazzino - 9x9cm (Conf. 100)">
            <a:extLst>
              <a:ext uri="{FF2B5EF4-FFF2-40B4-BE49-F238E27FC236}">
                <a16:creationId xmlns:a16="http://schemas.microsoft.com/office/drawing/2014/main" id="{E8F65494-CEA7-DE80-283B-CD01AB315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109" y="3006970"/>
            <a:ext cx="452176" cy="42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erchio adesivo colore rosso per segnaletica da pavimento magazzino - 9x9cm (Conf. 100)">
            <a:extLst>
              <a:ext uri="{FF2B5EF4-FFF2-40B4-BE49-F238E27FC236}">
                <a16:creationId xmlns:a16="http://schemas.microsoft.com/office/drawing/2014/main" id="{3DC25B22-3611-E58D-A3C2-B8404F508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818" y="4011291"/>
            <a:ext cx="452176" cy="42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erchio adesivo colore rosso per segnaletica da pavimento magazzino - 9x9cm (Conf. 100)">
            <a:extLst>
              <a:ext uri="{FF2B5EF4-FFF2-40B4-BE49-F238E27FC236}">
                <a16:creationId xmlns:a16="http://schemas.microsoft.com/office/drawing/2014/main" id="{5B75EC7B-7C8D-6F52-32B2-04A475F50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335" y="5482147"/>
            <a:ext cx="452176" cy="42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441D4F6-DFBE-A3ED-B1BF-2AD1EAA87ABD}"/>
              </a:ext>
            </a:extLst>
          </p:cNvPr>
          <p:cNvSpPr txBox="1"/>
          <p:nvPr/>
        </p:nvSpPr>
        <p:spPr>
          <a:xfrm>
            <a:off x="4943109" y="1720645"/>
            <a:ext cx="1054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VENOSA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87772BE-12F6-5B0A-986D-49F10BA09803}"/>
              </a:ext>
            </a:extLst>
          </p:cNvPr>
          <p:cNvSpPr txBox="1"/>
          <p:nvPr/>
        </p:nvSpPr>
        <p:spPr>
          <a:xfrm>
            <a:off x="6705598" y="4075865"/>
            <a:ext cx="2182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VILLA D’AGRI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754BB0B-8A23-8252-E51A-2DF7894AD0F2}"/>
              </a:ext>
            </a:extLst>
          </p:cNvPr>
          <p:cNvSpPr txBox="1"/>
          <p:nvPr/>
        </p:nvSpPr>
        <p:spPr>
          <a:xfrm>
            <a:off x="6705598" y="5604387"/>
            <a:ext cx="1710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LAGONEGRO</a:t>
            </a:r>
          </a:p>
        </p:txBody>
      </p:sp>
    </p:spTree>
    <p:extLst>
      <p:ext uri="{BB962C8B-B14F-4D97-AF65-F5344CB8AC3E}">
        <p14:creationId xmlns:p14="http://schemas.microsoft.com/office/powerpoint/2010/main" val="447705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56648528-CBAE-791D-8FAD-0884F0B7B95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1041BBCD-B065-62AF-2334-87A71FF35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0597849"/>
              </p:ext>
            </p:extLst>
          </p:nvPr>
        </p:nvGraphicFramePr>
        <p:xfrm>
          <a:off x="226143" y="481781"/>
          <a:ext cx="11739716" cy="6017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4" descr="Il Logo - ASP Basilicata">
            <a:extLst>
              <a:ext uri="{FF2B5EF4-FFF2-40B4-BE49-F238E27FC236}">
                <a16:creationId xmlns:a16="http://schemas.microsoft.com/office/drawing/2014/main" id="{D59FD632-2DC6-6782-2459-04E766B9C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696" y="251208"/>
            <a:ext cx="2705464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50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47195C3B-35EF-B5F2-58A8-3748D4341A5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8E3846B6-940E-7322-EA64-1DA4B40764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1932228"/>
              </p:ext>
            </p:extLst>
          </p:nvPr>
        </p:nvGraphicFramePr>
        <p:xfrm>
          <a:off x="914400" y="786582"/>
          <a:ext cx="5142271" cy="3004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620C3AA4-15F7-D261-CE45-37D1FC54E2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0433734"/>
              </p:ext>
            </p:extLst>
          </p:nvPr>
        </p:nvGraphicFramePr>
        <p:xfrm>
          <a:off x="914400" y="3874850"/>
          <a:ext cx="6865617" cy="2809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F3265285-DAEC-B892-EB5B-FA8DBCEFE617}"/>
              </a:ext>
            </a:extLst>
          </p:cNvPr>
          <p:cNvSpPr txBox="1"/>
          <p:nvPr/>
        </p:nvSpPr>
        <p:spPr>
          <a:xfrm>
            <a:off x="8400422" y="3989196"/>
            <a:ext cx="29240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</a:t>
            </a:r>
            <a:r>
              <a:rPr lang="it-IT" b="1" dirty="0"/>
              <a:t>PICC   357</a:t>
            </a:r>
          </a:p>
          <a:p>
            <a:endParaRPr lang="it-IT" dirty="0"/>
          </a:p>
          <a:p>
            <a:r>
              <a:rPr lang="it-IT" dirty="0"/>
              <a:t>   </a:t>
            </a:r>
            <a:r>
              <a:rPr lang="it-IT" b="1" dirty="0"/>
              <a:t>MIDLINE 390</a:t>
            </a:r>
          </a:p>
          <a:p>
            <a:endParaRPr lang="it-IT" dirty="0"/>
          </a:p>
          <a:p>
            <a:r>
              <a:rPr lang="it-IT" dirty="0"/>
              <a:t>   </a:t>
            </a:r>
            <a:r>
              <a:rPr lang="it-IT" b="1" dirty="0"/>
              <a:t>CANNULE LUNGHE  100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7398C8E-23FE-C2DF-5091-CD1191C5A9C8}"/>
              </a:ext>
            </a:extLst>
          </p:cNvPr>
          <p:cNvSpPr txBox="1"/>
          <p:nvPr/>
        </p:nvSpPr>
        <p:spPr>
          <a:xfrm>
            <a:off x="6056671" y="1668475"/>
            <a:ext cx="3145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</a:t>
            </a:r>
            <a:r>
              <a:rPr lang="it-IT" b="1" dirty="0"/>
              <a:t>46 % SESSO MASCHILE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  </a:t>
            </a:r>
            <a:r>
              <a:rPr lang="it-IT" b="1" dirty="0"/>
              <a:t>54 % SESSO FEMMINILE</a:t>
            </a:r>
          </a:p>
        </p:txBody>
      </p:sp>
      <p:pic>
        <p:nvPicPr>
          <p:cNvPr id="7" name="Picture 4" descr="Il Logo - ASP Basilicata">
            <a:extLst>
              <a:ext uri="{FF2B5EF4-FFF2-40B4-BE49-F238E27FC236}">
                <a16:creationId xmlns:a16="http://schemas.microsoft.com/office/drawing/2014/main" id="{AA9356F5-9EB3-175A-DEA7-F136A903B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696" y="251208"/>
            <a:ext cx="2705464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74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A6FBFCFC-F203-4082-EEF8-CA7BF7CDDF1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7B91A5CF-2B6F-FDFA-C26E-5893C84BEE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4167449"/>
              </p:ext>
            </p:extLst>
          </p:nvPr>
        </p:nvGraphicFramePr>
        <p:xfrm>
          <a:off x="703385" y="546123"/>
          <a:ext cx="6948921" cy="2848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3F3D865C-9328-7399-E4EC-96C291A3AB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7863681"/>
              </p:ext>
            </p:extLst>
          </p:nvPr>
        </p:nvGraphicFramePr>
        <p:xfrm>
          <a:off x="703385" y="3463115"/>
          <a:ext cx="6953459" cy="3163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A0B999-70FA-5C3E-629C-18EA9DB9387F}"/>
              </a:ext>
            </a:extLst>
          </p:cNvPr>
          <p:cNvSpPr txBox="1"/>
          <p:nvPr/>
        </p:nvSpPr>
        <p:spPr>
          <a:xfrm>
            <a:off x="8460713" y="1475548"/>
            <a:ext cx="28738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BASILICA 53%</a:t>
            </a:r>
          </a:p>
          <a:p>
            <a:endParaRPr lang="it-IT" b="1" dirty="0"/>
          </a:p>
          <a:p>
            <a:r>
              <a:rPr lang="it-IT" b="1" dirty="0"/>
              <a:t>BRACHIALE 32%</a:t>
            </a:r>
          </a:p>
          <a:p>
            <a:endParaRPr lang="it-IT" b="1" dirty="0"/>
          </a:p>
          <a:p>
            <a:r>
              <a:rPr lang="it-IT" b="1" dirty="0"/>
              <a:t>CEFALICA 15%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453CA0C-3F23-2770-6BEC-66A05677F8F4}"/>
              </a:ext>
            </a:extLst>
          </p:cNvPr>
          <p:cNvSpPr txBox="1"/>
          <p:nvPr/>
        </p:nvSpPr>
        <p:spPr>
          <a:xfrm>
            <a:off x="8303180" y="4495969"/>
            <a:ext cx="28738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PAT. ONCOLOGICA 35%</a:t>
            </a:r>
          </a:p>
          <a:p>
            <a:endParaRPr lang="it-IT" b="1" dirty="0"/>
          </a:p>
          <a:p>
            <a:r>
              <a:rPr lang="it-IT" b="1" dirty="0"/>
              <a:t>FORME DEMENZIALI 45%</a:t>
            </a:r>
          </a:p>
          <a:p>
            <a:endParaRPr lang="it-IT" b="1" dirty="0"/>
          </a:p>
          <a:p>
            <a:r>
              <a:rPr lang="it-IT" b="1" dirty="0"/>
              <a:t>ALTRO ( anemie- covid- </a:t>
            </a:r>
            <a:r>
              <a:rPr lang="it-IT" b="1" dirty="0" err="1"/>
              <a:t>scomp</a:t>
            </a:r>
            <a:r>
              <a:rPr lang="it-IT" b="1" dirty="0"/>
              <a:t>. Cardiaco ecc..)    20%</a:t>
            </a:r>
          </a:p>
        </p:txBody>
      </p:sp>
      <p:pic>
        <p:nvPicPr>
          <p:cNvPr id="7" name="Picture 4" descr="Il Logo - ASP Basilicata">
            <a:extLst>
              <a:ext uri="{FF2B5EF4-FFF2-40B4-BE49-F238E27FC236}">
                <a16:creationId xmlns:a16="http://schemas.microsoft.com/office/drawing/2014/main" id="{FB6C3194-3561-81C9-7E20-78BA721C0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2" y="140676"/>
            <a:ext cx="2705464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679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2FB2B75C-C8DD-406D-661D-B2E6367B4BF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5DE22F6E-EE9C-A1CE-71AE-40C219EB18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7361247"/>
              </p:ext>
            </p:extLst>
          </p:nvPr>
        </p:nvGraphicFramePr>
        <p:xfrm>
          <a:off x="668594" y="1388451"/>
          <a:ext cx="8052619" cy="505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26E5E793-8514-746B-0580-C9C181D758C1}"/>
              </a:ext>
            </a:extLst>
          </p:cNvPr>
          <p:cNvSpPr txBox="1"/>
          <p:nvPr/>
        </p:nvSpPr>
        <p:spPr>
          <a:xfrm>
            <a:off x="8898194" y="2900516"/>
            <a:ext cx="27054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AUTORIMOZIONE 67%</a:t>
            </a:r>
          </a:p>
          <a:p>
            <a:endParaRPr lang="it-IT" b="1" dirty="0"/>
          </a:p>
          <a:p>
            <a:r>
              <a:rPr lang="it-IT" b="1" dirty="0"/>
              <a:t>INFEZIONI 25%</a:t>
            </a:r>
          </a:p>
          <a:p>
            <a:endParaRPr lang="it-IT" b="1" dirty="0"/>
          </a:p>
          <a:p>
            <a:r>
              <a:rPr lang="it-IT" b="1" dirty="0"/>
              <a:t>ALTRO ( compl. Meccaniche, trombosi ..) 8%</a:t>
            </a:r>
          </a:p>
        </p:txBody>
      </p:sp>
      <p:pic>
        <p:nvPicPr>
          <p:cNvPr id="5" name="Picture 4" descr="Il Logo - ASP Basilicata">
            <a:extLst>
              <a:ext uri="{FF2B5EF4-FFF2-40B4-BE49-F238E27FC236}">
                <a16:creationId xmlns:a16="http://schemas.microsoft.com/office/drawing/2014/main" id="{7637A026-386B-2C4B-B690-C11286FF9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2" y="140676"/>
            <a:ext cx="2705464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203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25AA7E52-BC07-FC22-F7CA-674A6EBB9FA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6142" y="173665"/>
            <a:ext cx="5329084" cy="3533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8AECCA1-22D0-6B0E-9527-64140BC34187}"/>
              </a:ext>
            </a:extLst>
          </p:cNvPr>
          <p:cNvSpPr txBox="1"/>
          <p:nvPr/>
        </p:nvSpPr>
        <p:spPr>
          <a:xfrm>
            <a:off x="3245834" y="2945140"/>
            <a:ext cx="5426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200" dirty="0">
                <a:latin typeface="Gill Sans Nova Ultra Bold" panose="020B0B02020104020203" pitchFamily="34" charset="0"/>
              </a:rPr>
              <a:t>GRAZIE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E75D3E2-5EF2-1836-EDE6-FC2FB9B25F8F}"/>
              </a:ext>
            </a:extLst>
          </p:cNvPr>
          <p:cNvSpPr txBox="1"/>
          <p:nvPr/>
        </p:nvSpPr>
        <p:spPr>
          <a:xfrm>
            <a:off x="7084088" y="4803112"/>
            <a:ext cx="355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ill Sans Nova Ultra Bold" panose="020B0B02020104020203" pitchFamily="34" charset="0"/>
              </a:rPr>
              <a:t>IMMACOLATA CAVALLO</a:t>
            </a:r>
          </a:p>
        </p:txBody>
      </p:sp>
    </p:spTree>
    <p:extLst>
      <p:ext uri="{BB962C8B-B14F-4D97-AF65-F5344CB8AC3E}">
        <p14:creationId xmlns:p14="http://schemas.microsoft.com/office/powerpoint/2010/main" val="21998295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126</Words>
  <Application>Microsoft Office PowerPoint</Application>
  <PresentationFormat>Widescreen</PresentationFormat>
  <Paragraphs>65</Paragraphs>
  <Slides>12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9" baseType="lpstr">
      <vt:lpstr>Algerian</vt:lpstr>
      <vt:lpstr>Arial</vt:lpstr>
      <vt:lpstr>Calibri</vt:lpstr>
      <vt:lpstr>Calibri Light</vt:lpstr>
      <vt:lpstr>Gill Sans Nova Ultra Bold</vt:lpstr>
      <vt:lpstr>Tema di Office</vt:lpstr>
      <vt:lpstr>Presentation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nicola lettieri</dc:creator>
  <cp:lastModifiedBy>nicola lettieri</cp:lastModifiedBy>
  <cp:revision>27</cp:revision>
  <dcterms:created xsi:type="dcterms:W3CDTF">2023-11-07T12:42:50Z</dcterms:created>
  <dcterms:modified xsi:type="dcterms:W3CDTF">2023-11-07T13:32:53Z</dcterms:modified>
</cp:coreProperties>
</file>