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81" r:id="rId11"/>
    <p:sldId id="276" r:id="rId12"/>
    <p:sldId id="277" r:id="rId13"/>
    <p:sldId id="280" r:id="rId14"/>
    <p:sldId id="282" r:id="rId15"/>
    <p:sldId id="283" r:id="rId16"/>
    <p:sldId id="265" r:id="rId17"/>
  </p:sldIdLst>
  <p:sldSz cx="12192000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662160" y="96912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5020920" cy="4870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2450160" cy="4870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9235080" y="969120"/>
            <a:ext cx="2450160" cy="4870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18040" y="5408280"/>
            <a:ext cx="5020920" cy="13716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662160" y="351288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9235080" y="969120"/>
            <a:ext cx="2450160" cy="4870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2450160" cy="4870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923508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9235080" y="351288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923508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6662160" y="3512880"/>
            <a:ext cx="502092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502092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662160" y="3512880"/>
            <a:ext cx="502092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923508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9235080" y="351288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662160" y="351288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8359920" y="96912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10057320" y="96912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10057320" y="351288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8359920" y="351288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662160" y="351288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6662160" y="96912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5020920" cy="4870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2450160" cy="4870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9235080" y="969120"/>
            <a:ext cx="2450160" cy="4870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18040" y="5408280"/>
            <a:ext cx="5020920" cy="13716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662160" y="351288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9235080" y="969120"/>
            <a:ext cx="2450160" cy="4870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2450160" cy="4870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923508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9235080" y="351288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923508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6662160" y="3512880"/>
            <a:ext cx="502092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502092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662160" y="3512880"/>
            <a:ext cx="502092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9235080" y="96912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9235080" y="351288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6662160" y="3512880"/>
            <a:ext cx="245016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662160" y="96912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8359920" y="96912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10057320" y="96912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10057320" y="351288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8359920" y="351288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6662160" y="3512880"/>
            <a:ext cx="1616400" cy="23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000" b="0" strike="noStrike" spc="-1">
              <a:solidFill>
                <a:srgbClr val="000000"/>
              </a:solidFill>
              <a:latin typeface="Bierstad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183761-32FA-C073-E683-53714780D2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53CED1F-5DC5-4420-A335-83386DC015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023582A-20F6-DE5F-C7DC-2BAE647FC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53031-0852-415A-B956-FEC433EFF06B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DA1C28-5D30-A9D3-884D-7EC6CCA1D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2F53B2-FC67-22B0-19C3-009E6B365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33A0-369D-4EB8-A9C9-9FE97BF5D2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9978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518040" y="507960"/>
            <a:ext cx="5020920" cy="149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PlaceHolder 2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507384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it-IT" sz="5400" b="1" strike="noStrike" spc="-1">
                <a:solidFill>
                  <a:srgbClr val="000000"/>
                </a:solidFill>
                <a:latin typeface="Bierstadt"/>
              </a:rPr>
              <a:t>Click to edit Master title style</a:t>
            </a:r>
            <a:endParaRPr lang="it-IT" sz="54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18040" y="642024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B63857D2-26FB-4897-BAA1-AF9B4194BE00}" type="datetime1">
              <a:rPr lang="it-IT" sz="900" b="0" strike="noStrike" spc="-1">
                <a:solidFill>
                  <a:srgbClr val="000000"/>
                </a:solidFill>
                <a:latin typeface="Bierstadt"/>
              </a:rPr>
              <a:t>10/11/2023</a:t>
            </a:fld>
            <a:endParaRPr lang="it-IT" sz="9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18040" y="9756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it-IT" sz="2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11454480" y="6420240"/>
            <a:ext cx="6375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71E709AA-0C8A-451E-862B-A83A572644C9}" type="slidenum">
              <a:rPr lang="it-IT" sz="900" b="0" strike="noStrike" spc="-1">
                <a:solidFill>
                  <a:srgbClr val="000000"/>
                </a:solidFill>
                <a:latin typeface="Bierstadt"/>
              </a:rPr>
              <a:t>‹N›</a:t>
            </a:fld>
            <a:endParaRPr lang="it-IT" sz="900" b="0" strike="noStrike" spc="-1">
              <a:latin typeface="Times New Roman"/>
            </a:endParaRPr>
          </a:p>
        </p:txBody>
      </p:sp>
      <p:sp>
        <p:nvSpPr>
          <p:cNvPr id="5" name="CustomShape 6"/>
          <p:cNvSpPr/>
          <p:nvPr/>
        </p:nvSpPr>
        <p:spPr>
          <a:xfrm>
            <a:off x="6662160" y="6210000"/>
            <a:ext cx="5020920" cy="453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Bierstadt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Bierstadt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strike="noStrike" spc="-1">
                <a:solidFill>
                  <a:srgbClr val="000000"/>
                </a:solidFill>
                <a:latin typeface="Bierstadt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600" b="0" strike="noStrike" spc="-1">
                <a:solidFill>
                  <a:srgbClr val="000000"/>
                </a:solidFill>
                <a:latin typeface="Bierstadt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Bierstadt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Bierstadt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Bierstadt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518040" y="507960"/>
            <a:ext cx="5020920" cy="149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PlaceHolder 2"/>
          <p:cNvSpPr>
            <a:spLocks noGrp="1"/>
          </p:cNvSpPr>
          <p:nvPr>
            <p:ph type="title"/>
          </p:nvPr>
        </p:nvSpPr>
        <p:spPr>
          <a:xfrm>
            <a:off x="518040" y="978480"/>
            <a:ext cx="5020920" cy="48700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sz="5400" b="1" strike="noStrike" spc="-1">
                <a:solidFill>
                  <a:srgbClr val="000000"/>
                </a:solidFill>
                <a:latin typeface="Bierstadt"/>
              </a:rPr>
              <a:t>Click to edit Master title style</a:t>
            </a:r>
            <a:endParaRPr lang="it-IT" sz="54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6662160" y="969120"/>
            <a:ext cx="5020920" cy="48700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it-IT" sz="2000" b="0" strike="noStrike" spc="-1">
                <a:solidFill>
                  <a:srgbClr val="000000"/>
                </a:solidFill>
                <a:latin typeface="Bierstadt"/>
              </a:rPr>
              <a:t>Click to edit Master text styles</a:t>
            </a:r>
          </a:p>
          <a:p>
            <a:pPr marL="274320" lvl="1" indent="-27396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latin typeface="Bierstadt"/>
              </a:rPr>
              <a:t>Second level</a:t>
            </a:r>
          </a:p>
          <a:p>
            <a:r>
              <a:rPr lang="it-IT" sz="1800" b="0" strike="noStrike" spc="-1">
                <a:solidFill>
                  <a:srgbClr val="000000"/>
                </a:solidFill>
                <a:latin typeface="Bierstadt"/>
              </a:rPr>
              <a:t>Third level</a:t>
            </a:r>
          </a:p>
          <a:p>
            <a:pPr marL="548640" lvl="3" indent="-27396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600" b="0" strike="noStrike" spc="-1">
                <a:solidFill>
                  <a:srgbClr val="000000"/>
                </a:solidFill>
                <a:latin typeface="Bierstadt"/>
              </a:rPr>
              <a:t>Fourth level</a:t>
            </a:r>
          </a:p>
          <a:p>
            <a:r>
              <a:rPr lang="it-IT" sz="1600" b="0" strike="noStrike" spc="-1">
                <a:solidFill>
                  <a:srgbClr val="000000"/>
                </a:solidFill>
                <a:latin typeface="Bierstadt"/>
              </a:rPr>
              <a:t>Fifth level</a:t>
            </a:r>
          </a:p>
        </p:txBody>
      </p:sp>
      <p:sp>
        <p:nvSpPr>
          <p:cNvPr id="46" name="PlaceHolder 4"/>
          <p:cNvSpPr>
            <a:spLocks noGrp="1"/>
          </p:cNvSpPr>
          <p:nvPr>
            <p:ph type="dt"/>
          </p:nvPr>
        </p:nvSpPr>
        <p:spPr>
          <a:xfrm>
            <a:off x="518040" y="642024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714A270F-0DBA-44D1-A95C-4B5D6985151B}" type="datetime1">
              <a:rPr lang="it-IT" sz="900" b="0" strike="noStrike" spc="-1">
                <a:solidFill>
                  <a:srgbClr val="000000"/>
                </a:solidFill>
                <a:latin typeface="Bierstadt"/>
              </a:rPr>
              <a:t>10/11/2023</a:t>
            </a:fld>
            <a:endParaRPr lang="it-IT" sz="900" b="0" strike="noStrike" spc="-1"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/>
          </p:nvPr>
        </p:nvSpPr>
        <p:spPr>
          <a:xfrm>
            <a:off x="518040" y="9756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it-IT" sz="2400" b="0" strike="noStrike" spc="-1"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/>
          </p:nvPr>
        </p:nvSpPr>
        <p:spPr>
          <a:xfrm>
            <a:off x="11454480" y="6420240"/>
            <a:ext cx="6375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59FAF524-C6AC-4325-81C5-50B62CF72B21}" type="slidenum">
              <a:rPr lang="it-IT" sz="900" b="0" strike="noStrike" spc="-1">
                <a:solidFill>
                  <a:srgbClr val="000000"/>
                </a:solidFill>
                <a:latin typeface="Bierstadt"/>
              </a:rPr>
              <a:t>‹N›</a:t>
            </a:fld>
            <a:endParaRPr lang="it-IT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518040" y="507960"/>
            <a:ext cx="5020920" cy="149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6" name="CustomShape 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CustomShape 3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TextShape 4"/>
          <p:cNvSpPr txBox="1"/>
          <p:nvPr/>
        </p:nvSpPr>
        <p:spPr>
          <a:xfrm>
            <a:off x="518040" y="976320"/>
            <a:ext cx="5020920" cy="193392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it-IT" sz="4500" b="1" strike="noStrike" spc="-1">
                <a:solidFill>
                  <a:srgbClr val="000000"/>
                </a:solidFill>
                <a:latin typeface="Bierstadt"/>
              </a:rPr>
              <a:t>IV CONGRESSO NAZIONALE IVAS</a:t>
            </a:r>
            <a:br/>
            <a:endParaRPr lang="it-IT" sz="4500" b="0" strike="noStrike" spc="-1">
              <a:solidFill>
                <a:srgbClr val="000000"/>
              </a:solidFill>
              <a:latin typeface="Bierstadt"/>
            </a:endParaRPr>
          </a:p>
        </p:txBody>
      </p:sp>
      <p:sp>
        <p:nvSpPr>
          <p:cNvPr id="89" name="CustomShape 5"/>
          <p:cNvSpPr/>
          <p:nvPr/>
        </p:nvSpPr>
        <p:spPr>
          <a:xfrm>
            <a:off x="518040" y="507960"/>
            <a:ext cx="5020920" cy="149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0" name="TextShape 6"/>
          <p:cNvSpPr txBox="1"/>
          <p:nvPr/>
        </p:nvSpPr>
        <p:spPr>
          <a:xfrm>
            <a:off x="594000" y="2324160"/>
            <a:ext cx="4944960" cy="30672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it-IT" sz="1600" b="0" i="1" strike="noStrike" spc="-1">
                <a:solidFill>
                  <a:srgbClr val="000000"/>
                </a:solidFill>
                <a:latin typeface="Bierstadt"/>
              </a:rPr>
              <a:t>10 - 11 Novembre 2023</a:t>
            </a:r>
            <a:endParaRPr lang="it-IT" sz="1600" b="0" strike="noStrike" spc="-1">
              <a:latin typeface="Arial"/>
            </a:endParaRPr>
          </a:p>
        </p:txBody>
      </p:sp>
      <p:pic>
        <p:nvPicPr>
          <p:cNvPr id="91" name="Immagine 6"/>
          <p:cNvPicPr/>
          <p:nvPr/>
        </p:nvPicPr>
        <p:blipFill>
          <a:blip r:embed="rId2"/>
          <a:stretch/>
        </p:blipFill>
        <p:spPr>
          <a:xfrm>
            <a:off x="5806440" y="507960"/>
            <a:ext cx="6038640" cy="6038640"/>
          </a:xfrm>
          <a:prstGeom prst="rect">
            <a:avLst/>
          </a:prstGeom>
          <a:ln>
            <a:noFill/>
          </a:ln>
        </p:spPr>
      </p:pic>
      <p:sp>
        <p:nvSpPr>
          <p:cNvPr id="2" name="CasellaDiTesto 4">
            <a:extLst>
              <a:ext uri="{FF2B5EF4-FFF2-40B4-BE49-F238E27FC236}">
                <a16:creationId xmlns:a16="http://schemas.microsoft.com/office/drawing/2014/main" id="{FBB2A9F7-C108-E07B-A1B8-B331CF86879B}"/>
              </a:ext>
            </a:extLst>
          </p:cNvPr>
          <p:cNvSpPr txBox="1"/>
          <p:nvPr/>
        </p:nvSpPr>
        <p:spPr>
          <a:xfrm>
            <a:off x="594001" y="2910240"/>
            <a:ext cx="5020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800" dirty="0">
                <a:latin typeface="Gill Sans Nova Ultra Bold" panose="020B0B02020104020203" pitchFamily="34" charset="0"/>
              </a:rPr>
              <a:t>La vera sfida di questa epoca è quella di curare il paziente a casa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B918CE3-3056-D331-7F36-651CD0DBB0D4}"/>
              </a:ext>
            </a:extLst>
          </p:cNvPr>
          <p:cNvSpPr txBox="1"/>
          <p:nvPr/>
        </p:nvSpPr>
        <p:spPr>
          <a:xfrm rot="10549569" flipV="1">
            <a:off x="953728" y="5310287"/>
            <a:ext cx="10603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Arial Black" panose="020B0A04020102020204" pitchFamily="34" charset="0"/>
              </a:rPr>
              <a:t>ACCESSI VASCOLARI: L’ESPERIENZA DELL’ASP POTENZA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C7E2DA6-A5A9-A2B5-2525-73F67D05F520}"/>
              </a:ext>
            </a:extLst>
          </p:cNvPr>
          <p:cNvSpPr txBox="1"/>
          <p:nvPr/>
        </p:nvSpPr>
        <p:spPr>
          <a:xfrm>
            <a:off x="9104671" y="5732206"/>
            <a:ext cx="2455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NICOLA LETTIERI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8DC0169F-2792-2B5B-16B3-A8F93D37503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936AC80-C9D2-4D56-3709-832DE3FA6DBA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7F7517C-C2AD-9E3E-81A9-A1F410140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980" y="2605548"/>
            <a:ext cx="4876800" cy="3952568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BE281F-4BE8-3550-8C52-3A60AC5EFEC8}"/>
              </a:ext>
            </a:extLst>
          </p:cNvPr>
          <p:cNvSpPr txBox="1"/>
          <p:nvPr/>
        </p:nvSpPr>
        <p:spPr>
          <a:xfrm>
            <a:off x="6577780" y="3429000"/>
            <a:ext cx="57027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r>
              <a:rPr lang="it-IT" dirty="0"/>
              <a:t> </a:t>
            </a:r>
            <a:r>
              <a:rPr lang="it-IT" b="1" dirty="0">
                <a:latin typeface="Berlin Sans FB Demi" panose="020E0802020502020306" pitchFamily="34" charset="0"/>
              </a:rPr>
              <a:t>- ECG INTRACAVITARIO</a:t>
            </a:r>
          </a:p>
          <a:p>
            <a:endParaRPr lang="it-IT" b="1" dirty="0">
              <a:latin typeface="Berlin Sans FB Demi" panose="020E0802020502020306" pitchFamily="34" charset="0"/>
            </a:endParaRPr>
          </a:p>
          <a:p>
            <a:r>
              <a:rPr lang="it-IT" b="1" dirty="0">
                <a:latin typeface="Berlin Sans FB Demi" panose="020E0802020502020306" pitchFamily="34" charset="0"/>
              </a:rPr>
              <a:t>- POSIZIONAMENTO PICC E SUCCESSIVO RX TORACE OSPEDALIERO</a:t>
            </a:r>
          </a:p>
          <a:p>
            <a:endParaRPr lang="it-IT" b="1" dirty="0">
              <a:latin typeface="Berlin Sans FB Demi" panose="020E0802020502020306" pitchFamily="34" charset="0"/>
            </a:endParaRPr>
          </a:p>
          <a:p>
            <a:r>
              <a:rPr lang="it-IT" b="1" dirty="0">
                <a:latin typeface="Berlin Sans FB Demi" panose="020E0802020502020306" pitchFamily="34" charset="0"/>
              </a:rPr>
              <a:t>- POSIZIONAMENTO MIDLINE</a:t>
            </a:r>
          </a:p>
        </p:txBody>
      </p:sp>
    </p:spTree>
    <p:extLst>
      <p:ext uri="{BB962C8B-B14F-4D97-AF65-F5344CB8AC3E}">
        <p14:creationId xmlns:p14="http://schemas.microsoft.com/office/powerpoint/2010/main" val="337022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A93FB47B-DA54-3914-C6A3-1E4AF9E5319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624053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B7CBD2-11DE-AE6B-B2D9-81E4D4DAC88E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2BC12C3-F9DF-DEAC-FABA-7439A4B73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994" y="2206611"/>
            <a:ext cx="3095625" cy="399097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E6E4C1F-82C0-51DD-4AF9-3720D1E54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337" y="2328862"/>
            <a:ext cx="4095750" cy="220027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C10576-5668-0111-3CA1-98A10690B177}"/>
              </a:ext>
            </a:extLst>
          </p:cNvPr>
          <p:cNvSpPr txBox="1"/>
          <p:nvPr/>
        </p:nvSpPr>
        <p:spPr>
          <a:xfrm>
            <a:off x="4237702" y="4630994"/>
            <a:ext cx="7580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Bodoni MT Black" panose="02070A03080606020203" pitchFamily="18" charset="0"/>
              </a:rPr>
              <a:t>ANNO 2019</a:t>
            </a:r>
          </a:p>
          <a:p>
            <a:pPr algn="ctr"/>
            <a:endParaRPr lang="it-IT" b="1" dirty="0">
              <a:latin typeface="Bodoni MT Black" panose="02070A03080606020203" pitchFamily="18" charset="0"/>
            </a:endParaRPr>
          </a:p>
          <a:p>
            <a:pPr algn="ctr"/>
            <a:r>
              <a:rPr lang="it-IT" b="1" dirty="0">
                <a:latin typeface="Bodoni MT Black" panose="02070A03080606020203" pitchFamily="18" charset="0"/>
              </a:rPr>
              <a:t> ECG INTRACAVITARIO MODIFICATO IN F.A. / FLUTTER A.</a:t>
            </a:r>
          </a:p>
          <a:p>
            <a:pPr algn="just"/>
            <a:endParaRPr lang="it-IT" b="1" dirty="0">
              <a:latin typeface="Bodoni MT Black" panose="02070A03080606020203" pitchFamily="18" charset="0"/>
            </a:endParaRPr>
          </a:p>
          <a:p>
            <a:pPr algn="ctr"/>
            <a:r>
              <a:rPr lang="it-IT" b="1" dirty="0">
                <a:latin typeface="Bodoni MT Black" panose="02070A03080606020203" pitchFamily="18" charset="0"/>
              </a:rPr>
              <a:t> ECOTRANSTORACICA CON BUBBLE TEST</a:t>
            </a:r>
          </a:p>
        </p:txBody>
      </p:sp>
    </p:spTree>
    <p:extLst>
      <p:ext uri="{BB962C8B-B14F-4D97-AF65-F5344CB8AC3E}">
        <p14:creationId xmlns:p14="http://schemas.microsoft.com/office/powerpoint/2010/main" val="6004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DB850EE9-8D87-1298-7517-5703A1539C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624053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959F49-794D-B255-2F76-4A93902E3214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256F811-3261-32DA-0DC6-DFD034BE2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92" y="2082838"/>
            <a:ext cx="5449303" cy="460149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81773F9-956C-0A54-D514-2A5D38111B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545" y="2082837"/>
            <a:ext cx="5761089" cy="460149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3603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6BCE2E80-D8C8-24BD-56BD-F47CEDD9710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624053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66AD36E-3585-4039-24FB-8EBC5141C96B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C7A00C0-3591-1EE6-5E95-AE054965B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91" y="2206610"/>
            <a:ext cx="4645435" cy="450784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5B484E3-77BE-FEBC-0821-DE45A1C36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806" y="2559460"/>
            <a:ext cx="5311575" cy="39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6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B6FE7EA8-8634-985B-6365-5052CC8FDB8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3485" y="185887"/>
            <a:ext cx="5596710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1F28F91-F02D-6943-027B-75A1DE8C3611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D617979-3AD1-18F3-69B7-FAEB02D22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00" y="2467897"/>
            <a:ext cx="5596710" cy="403122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9FC7481-6120-0671-A3BB-D8C628B6A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168" y="1163204"/>
            <a:ext cx="5439393" cy="275986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7950777B-95F4-C820-E439-7E8BB9CB7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492" y="3764985"/>
            <a:ext cx="5439393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5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31B165E1-6D5D-82EB-7361-CF821BEDBE5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624053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30F1652-5CE7-F603-94B9-AE916502E675}"/>
              </a:ext>
            </a:extLst>
          </p:cNvPr>
          <p:cNvSpPr txBox="1"/>
          <p:nvPr/>
        </p:nvSpPr>
        <p:spPr>
          <a:xfrm>
            <a:off x="540774" y="2703870"/>
            <a:ext cx="11198941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000" dirty="0"/>
              <a:t>INS 2021</a:t>
            </a:r>
          </a:p>
          <a:p>
            <a:pPr algn="ctr"/>
            <a:endParaRPr lang="it-IT" sz="4000" dirty="0"/>
          </a:p>
          <a:p>
            <a:r>
              <a:rPr lang="it-IT" sz="4000" dirty="0"/>
              <a:t>- ECG INTRACAVITARIO </a:t>
            </a:r>
          </a:p>
          <a:p>
            <a:r>
              <a:rPr lang="it-IT" sz="4000" dirty="0"/>
              <a:t>- ECG INTRACAVITARIO MODIFICATO</a:t>
            </a:r>
          </a:p>
          <a:p>
            <a:r>
              <a:rPr lang="it-IT" sz="4000" dirty="0"/>
              <a:t>- ECOTRANSTORACICA CON BUBBLE TEST</a:t>
            </a:r>
          </a:p>
          <a:p>
            <a:r>
              <a:rPr lang="it-IT" sz="4000" dirty="0"/>
              <a:t>- RX TORACE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205A085-A319-EF4D-999C-EB5D210B2837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</p:spTree>
    <p:extLst>
      <p:ext uri="{BB962C8B-B14F-4D97-AF65-F5344CB8AC3E}">
        <p14:creationId xmlns:p14="http://schemas.microsoft.com/office/powerpoint/2010/main" val="3762157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C7656C7F-CDBC-C98E-A5BD-4CB4D28F0E1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624053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Immagine1">
            <a:extLst>
              <a:ext uri="{FF2B5EF4-FFF2-40B4-BE49-F238E27FC236}">
                <a16:creationId xmlns:a16="http://schemas.microsoft.com/office/drawing/2014/main" id="{E0332FD6-9360-F27B-0131-B72DB5CF1A34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22555" y="1553496"/>
            <a:ext cx="9419303" cy="513084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651E425-AE6D-48CC-7540-E30F49EA4BA9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</p:spTree>
    <p:extLst>
      <p:ext uri="{BB962C8B-B14F-4D97-AF65-F5344CB8AC3E}">
        <p14:creationId xmlns:p14="http://schemas.microsoft.com/office/powerpoint/2010/main" val="2394287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A1B7E5C3-0026-70D2-1304-6C354008CBD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624053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6D7C5A-DB30-61EB-3479-537E866201C2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4FCDD99-EA40-86DF-042E-69CE6A803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25" y="2409030"/>
            <a:ext cx="5329083" cy="429251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BDD76E7-3BD3-4529-3115-FF8688933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806" y="2409029"/>
            <a:ext cx="5476568" cy="429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62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05BFF135-1BF6-A2E4-FD46-90DF694AB1E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624053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3985141-597F-009B-4949-E8E016ECD875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D7FD815-5DF2-E185-CDC2-F22A547AC293}"/>
              </a:ext>
            </a:extLst>
          </p:cNvPr>
          <p:cNvSpPr txBox="1"/>
          <p:nvPr/>
        </p:nvSpPr>
        <p:spPr>
          <a:xfrm>
            <a:off x="1474838" y="3215148"/>
            <a:ext cx="100387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>
              <a:latin typeface="Arial Black" panose="020B0A04020102020204" pitchFamily="34" charset="0"/>
            </a:endParaRPr>
          </a:p>
          <a:p>
            <a:pPr algn="ctr"/>
            <a:endParaRPr lang="it-IT" dirty="0">
              <a:latin typeface="Arial Black" panose="020B0A04020102020204" pitchFamily="34" charset="0"/>
            </a:endParaRPr>
          </a:p>
          <a:p>
            <a:pPr algn="ctr"/>
            <a:r>
              <a:rPr lang="it-IT" dirty="0">
                <a:latin typeface="Arial Black" panose="020B0A04020102020204" pitchFamily="34" charset="0"/>
              </a:rPr>
              <a:t>CASO CLINICO</a:t>
            </a:r>
          </a:p>
          <a:p>
            <a:pPr algn="ctr"/>
            <a:endParaRPr lang="it-IT" dirty="0">
              <a:latin typeface="Arial Black" panose="020B0A04020102020204" pitchFamily="34" charset="0"/>
            </a:endParaRPr>
          </a:p>
          <a:p>
            <a:pPr algn="ctr"/>
            <a:endParaRPr lang="it-IT" dirty="0">
              <a:latin typeface="Arial Black" panose="020B0A04020102020204" pitchFamily="34" charset="0"/>
            </a:endParaRPr>
          </a:p>
          <a:p>
            <a:r>
              <a:rPr lang="it-IT" dirty="0">
                <a:latin typeface="Arial Black" panose="020B0A04020102020204" pitchFamily="34" charset="0"/>
              </a:rPr>
              <a:t>- PAZIENTE 87 ANNI AFFETTA DA PANCREATITE</a:t>
            </a:r>
          </a:p>
          <a:p>
            <a:endParaRPr lang="it-IT" dirty="0">
              <a:latin typeface="Arial Black" panose="020B0A04020102020204" pitchFamily="34" charset="0"/>
            </a:endParaRPr>
          </a:p>
          <a:p>
            <a:r>
              <a:rPr lang="it-IT" dirty="0">
                <a:latin typeface="Arial Black" panose="020B0A04020102020204" pitchFamily="34" charset="0"/>
              </a:rPr>
              <a:t>- DIMISSIONE OSPEDALIERA CON CICC SOTTOCLAVEARE </a:t>
            </a:r>
          </a:p>
          <a:p>
            <a:endParaRPr lang="it-IT" dirty="0">
              <a:latin typeface="Arial Black" panose="020B0A04020102020204" pitchFamily="34" charset="0"/>
            </a:endParaRPr>
          </a:p>
          <a:p>
            <a:r>
              <a:rPr lang="it-IT" dirty="0">
                <a:latin typeface="Arial Black" panose="020B0A04020102020204" pitchFamily="34" charset="0"/>
              </a:rPr>
              <a:t>- POSIZIONAMENTO PICC P.I. CON ECG INTRACAVITARIO MODIFICATO IN F.A.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4784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6B32E1F6-0A29-E342-9101-6E19E3D2A63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624053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5C1D0C8-5E65-C359-DF94-0A1B47F2949A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5476DC5-F27E-1172-2A4F-C82FA1892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6" y="2487561"/>
            <a:ext cx="11444748" cy="416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02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D3342A49-1337-97A7-BDE3-3F9A9E9A367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624053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BE3073C-D53D-C201-84D6-85E502EF3ABB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3DBC051-D2E0-66D5-EE7F-BC786017D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28" y="1940213"/>
            <a:ext cx="9556956" cy="4591664"/>
          </a:xfrm>
          <a:prstGeom prst="rect">
            <a:avLst/>
          </a:prstGeom>
        </p:spPr>
      </p:pic>
      <p:sp>
        <p:nvSpPr>
          <p:cNvPr id="5" name="Freccia in su 4">
            <a:extLst>
              <a:ext uri="{FF2B5EF4-FFF2-40B4-BE49-F238E27FC236}">
                <a16:creationId xmlns:a16="http://schemas.microsoft.com/office/drawing/2014/main" id="{D03F494A-A41B-365D-042C-6FF946743CBB}"/>
              </a:ext>
            </a:extLst>
          </p:cNvPr>
          <p:cNvSpPr/>
          <p:nvPr/>
        </p:nvSpPr>
        <p:spPr>
          <a:xfrm>
            <a:off x="8406581" y="4837471"/>
            <a:ext cx="132736" cy="80624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in su 5">
            <a:extLst>
              <a:ext uri="{FF2B5EF4-FFF2-40B4-BE49-F238E27FC236}">
                <a16:creationId xmlns:a16="http://schemas.microsoft.com/office/drawing/2014/main" id="{E4E8A276-D696-127B-AA1F-D134CBF648FD}"/>
              </a:ext>
            </a:extLst>
          </p:cNvPr>
          <p:cNvSpPr/>
          <p:nvPr/>
        </p:nvSpPr>
        <p:spPr>
          <a:xfrm>
            <a:off x="9080090" y="4365523"/>
            <a:ext cx="132736" cy="648929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in su 7">
            <a:extLst>
              <a:ext uri="{FF2B5EF4-FFF2-40B4-BE49-F238E27FC236}">
                <a16:creationId xmlns:a16="http://schemas.microsoft.com/office/drawing/2014/main" id="{7CCD546C-F968-774E-776C-4C5F2185D538}"/>
              </a:ext>
            </a:extLst>
          </p:cNvPr>
          <p:cNvSpPr/>
          <p:nvPr/>
        </p:nvSpPr>
        <p:spPr>
          <a:xfrm>
            <a:off x="7367806" y="3923071"/>
            <a:ext cx="163704" cy="84557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in su 8">
            <a:extLst>
              <a:ext uri="{FF2B5EF4-FFF2-40B4-BE49-F238E27FC236}">
                <a16:creationId xmlns:a16="http://schemas.microsoft.com/office/drawing/2014/main" id="{348075AD-7B4A-588C-A1F8-423F507D682B}"/>
              </a:ext>
            </a:extLst>
          </p:cNvPr>
          <p:cNvSpPr/>
          <p:nvPr/>
        </p:nvSpPr>
        <p:spPr>
          <a:xfrm>
            <a:off x="6538455" y="3429000"/>
            <a:ext cx="163704" cy="93652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in su 9">
            <a:extLst>
              <a:ext uri="{FF2B5EF4-FFF2-40B4-BE49-F238E27FC236}">
                <a16:creationId xmlns:a16="http://schemas.microsoft.com/office/drawing/2014/main" id="{CAD19D82-3238-AC0C-8E22-56607EC727AD}"/>
              </a:ext>
            </a:extLst>
          </p:cNvPr>
          <p:cNvSpPr/>
          <p:nvPr/>
        </p:nvSpPr>
        <p:spPr>
          <a:xfrm>
            <a:off x="5599470" y="4365523"/>
            <a:ext cx="132736" cy="84557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4831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F1E8628A-CE96-357E-10FC-76D07C004D8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700250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9F239AC-5DF8-C9B2-5B1D-51366D86E7E5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2C58BB1-2BC5-83C1-C192-96DF3A279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438" y="2477787"/>
            <a:ext cx="4269658" cy="420654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EE1AF81-ACDD-3564-4ABA-99E6E6F54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8916" y="2477787"/>
            <a:ext cx="6614650" cy="420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69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>
            <a:extLst>
              <a:ext uri="{FF2B5EF4-FFF2-40B4-BE49-F238E27FC236}">
                <a16:creationId xmlns:a16="http://schemas.microsoft.com/office/drawing/2014/main" id="{C2ABEA84-95CC-635B-B1E1-1297EBB5763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624053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132023A-D69A-7365-EBB7-817622461B91}"/>
              </a:ext>
            </a:extLst>
          </p:cNvPr>
          <p:cNvSpPr txBox="1"/>
          <p:nvPr/>
        </p:nvSpPr>
        <p:spPr>
          <a:xfrm>
            <a:off x="6341806" y="452285"/>
            <a:ext cx="5476568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lgerian" panose="04020705040A02060702" pitchFamily="82" charset="0"/>
              </a:rPr>
              <a:t>CONSIDERAZIONI SULLA TIP LOCATION «DOMICILIARE»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AE8C8DC-4726-5439-BD1C-96CE013FDB7E}"/>
              </a:ext>
            </a:extLst>
          </p:cNvPr>
          <p:cNvSpPr txBox="1"/>
          <p:nvPr/>
        </p:nvSpPr>
        <p:spPr>
          <a:xfrm>
            <a:off x="560440" y="1769807"/>
            <a:ext cx="11257934" cy="48936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LIMITI</a:t>
            </a:r>
          </a:p>
          <a:p>
            <a:pPr algn="ctr"/>
            <a:endParaRPr lang="it-IT" sz="2400" dirty="0"/>
          </a:p>
          <a:p>
            <a:pPr algn="just"/>
            <a:r>
              <a:rPr lang="it-IT" sz="2400" dirty="0"/>
              <a:t>BISOGNA SAPERLA FARE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NECESSITA’ DEL SECONDO OPERATORE ESPERTO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DIFFICOLTA’ NEI PAZIENTI CON AGITAZIONE PSICOMOTORIA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DIFFICOLTA’ PER LA FINESTRA XIFOIDEA NEI PAZIENTI CON ADDOME GLOBOSO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«NECESSITA’ SONDA CONVEX A BASSA FREQUENZA PER LE CURE DOMICILIARI ASP»</a:t>
            </a:r>
          </a:p>
        </p:txBody>
      </p:sp>
    </p:spTree>
    <p:extLst>
      <p:ext uri="{BB962C8B-B14F-4D97-AF65-F5344CB8AC3E}">
        <p14:creationId xmlns:p14="http://schemas.microsoft.com/office/powerpoint/2010/main" val="2694658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8C68AD1C-D9A5-8A8C-8367-26AB34013C5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1" y="173665"/>
            <a:ext cx="5771535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39FF68-2DBC-ECD4-8A6F-8A5FC46E32C5}"/>
              </a:ext>
            </a:extLst>
          </p:cNvPr>
          <p:cNvSpPr txBox="1"/>
          <p:nvPr/>
        </p:nvSpPr>
        <p:spPr>
          <a:xfrm>
            <a:off x="3008671" y="3500284"/>
            <a:ext cx="61746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200" dirty="0">
                <a:latin typeface="Gill Sans Nova Ultra Bold" panose="020B0B02020104020203" pitchFamily="34" charset="0"/>
              </a:rPr>
              <a:t>GRAZIE</a:t>
            </a:r>
          </a:p>
          <a:p>
            <a:pPr algn="ctr"/>
            <a:endParaRPr lang="it-IT" sz="7200" dirty="0">
              <a:latin typeface="Gill Sans Nova Ultra Bold" panose="020B0B02020104020203" pitchFamily="34" charset="0"/>
            </a:endParaRPr>
          </a:p>
          <a:p>
            <a:pPr algn="ctr"/>
            <a:endParaRPr lang="it-IT" sz="7200" dirty="0">
              <a:latin typeface="Gill Sans Nova Ultra Bold" panose="020B0B02020104020203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AF8ADCF-E7BD-1CB8-368F-5B966D3BBD75}"/>
              </a:ext>
            </a:extLst>
          </p:cNvPr>
          <p:cNvSpPr txBox="1"/>
          <p:nvPr/>
        </p:nvSpPr>
        <p:spPr>
          <a:xfrm>
            <a:off x="8947355" y="4916129"/>
            <a:ext cx="2880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Bodoni MT Black" panose="02070A03080606020203" pitchFamily="18" charset="0"/>
              </a:rPr>
              <a:t>NICOLA LETTIERI</a:t>
            </a:r>
          </a:p>
        </p:txBody>
      </p:sp>
    </p:spTree>
    <p:extLst>
      <p:ext uri="{BB962C8B-B14F-4D97-AF65-F5344CB8AC3E}">
        <p14:creationId xmlns:p14="http://schemas.microsoft.com/office/powerpoint/2010/main" val="3107391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251</Words>
  <Application>Microsoft Office PowerPoint</Application>
  <PresentationFormat>Widescreen</PresentationFormat>
  <Paragraphs>58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15</vt:i4>
      </vt:variant>
    </vt:vector>
  </HeadingPairs>
  <TitlesOfParts>
    <vt:vector size="27" baseType="lpstr">
      <vt:lpstr>Algerian</vt:lpstr>
      <vt:lpstr>Arial</vt:lpstr>
      <vt:lpstr>Arial Black</vt:lpstr>
      <vt:lpstr>Berlin Sans FB Demi</vt:lpstr>
      <vt:lpstr>Bierstadt</vt:lpstr>
      <vt:lpstr>Bodoni MT Black</vt:lpstr>
      <vt:lpstr>Gill Sans Nova Ultra Bold</vt:lpstr>
      <vt:lpstr>Symbol</vt:lpstr>
      <vt:lpstr>Times New Roman</vt:lpstr>
      <vt:lpstr>Wingdings</vt:lpstr>
      <vt:lpstr>Office Theme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subject/>
  <dc:creator>C ec</dc:creator>
  <dc:description/>
  <cp:lastModifiedBy>nicola lettieri</cp:lastModifiedBy>
  <cp:revision>26</cp:revision>
  <dcterms:created xsi:type="dcterms:W3CDTF">2023-08-22T11:11:03Z</dcterms:created>
  <dcterms:modified xsi:type="dcterms:W3CDTF">2023-11-10T05:57:49Z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</vt:i4>
  </property>
</Properties>
</file>