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4" r:id="rId1"/>
  </p:sldMasterIdLst>
  <p:notesMasterIdLst>
    <p:notesMasterId r:id="rId12"/>
  </p:notesMasterIdLst>
  <p:sldIdLst>
    <p:sldId id="256" r:id="rId2"/>
    <p:sldId id="272" r:id="rId3"/>
    <p:sldId id="262" r:id="rId4"/>
    <p:sldId id="259" r:id="rId5"/>
    <p:sldId id="271" r:id="rId6"/>
    <p:sldId id="270" r:id="rId7"/>
    <p:sldId id="267" r:id="rId8"/>
    <p:sldId id="264" r:id="rId9"/>
    <p:sldId id="266" r:id="rId10"/>
    <p:sldId id="268" r:id="rId11"/>
  </p:sldIdLst>
  <p:sldSz cx="9144000" cy="6858000" type="screen4x3"/>
  <p:notesSz cx="6858000" cy="9144000"/>
  <p:embeddedFontLst>
    <p:embeddedFont>
      <p:font typeface="Arial Black" panose="020B0604020202020204" pitchFamily="34" charset="0"/>
      <p:bold r:id="rId13"/>
    </p:embeddedFont>
    <p:embeddedFont>
      <p:font typeface="Arial Rounded MT Bold" panose="020F0704030504030204" pitchFamily="34" charset="77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oper Black" panose="0208090404030B020404" pitchFamily="18" charset="77"/>
      <p:regular r:id="rId19"/>
    </p:embeddedFont>
    <p:embeddedFont>
      <p:font typeface="Elephant" panose="02020904090505020303" pitchFamily="18" charset="77"/>
      <p:regular r:id="rId20"/>
      <p:italic r:id="rId21"/>
    </p:embeddedFont>
    <p:embeddedFont>
      <p:font typeface="Eras Bold ITC" panose="020F0502020204030204" pitchFamily="34" charset="0"/>
      <p:regular r:id="rId22"/>
      <p:bold r:id="rId23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atomoresco@outlook.it" initials="" lastIdx="1" clrIdx="0">
    <p:extLst>
      <p:ext uri="{19B8F6BF-5375-455C-9EA6-DF929625EA0E}">
        <p15:presenceInfo xmlns:p15="http://schemas.microsoft.com/office/powerpoint/2012/main" userId="f80b7ff09196cfe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289"/>
    <a:srgbClr val="90D000"/>
    <a:srgbClr val="0000FF"/>
    <a:srgbClr val="3333CC"/>
    <a:srgbClr val="339933"/>
    <a:srgbClr val="0033CC"/>
    <a:srgbClr val="0066CC"/>
    <a:srgbClr val="000099"/>
    <a:srgbClr val="6600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>
      <p:cViewPr varScale="1">
        <p:scale>
          <a:sx n="107" d="100"/>
          <a:sy n="107" d="100"/>
        </p:scale>
        <p:origin x="17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11T22:27:47.362" idx="1">
    <p:pos x="5760" y="-19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F751F-9A80-4DBC-8592-4EF7C3C661FF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642C2-266C-45DF-ACC1-BA28D4E9829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519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642C2-266C-45DF-ACC1-BA28D4E98296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893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642C2-266C-45DF-ACC1-BA28D4E98296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6949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riesco a inserire Direzione Medica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642C2-266C-45DF-ACC1-BA28D4E98296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018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A8937-A8AD-470D-B890-DEE8D7C84609}" type="datetimeFigureOut">
              <a:rPr lang="it-IT" smtClean="0"/>
              <a:pPr/>
              <a:t>11/11/23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EBB08-32B6-4C92-B8D6-DA3DF84C363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 advClick="0" advTm="10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asicelebri.it/argomento/progresso/" TargetMode="External"/><Relationship Id="rId2" Type="http://schemas.openxmlformats.org/officeDocument/2006/relationships/hyperlink" Target="https://www.frasicelebri.it/argomento/inizi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www.frasicelebri.it/argomento/successo/" TargetMode="External"/><Relationship Id="rId4" Type="http://schemas.openxmlformats.org/officeDocument/2006/relationships/hyperlink" Target="https://www.frasicelebri.it/argomento/lavorar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403" y="1589370"/>
            <a:ext cx="3765887" cy="1450629"/>
          </a:xfrm>
        </p:spPr>
        <p:txBody>
          <a:bodyPr vert="horz" lIns="68580" tIns="34290" rIns="68580" bIns="3429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75" dirty="0"/>
              <a:t>IV CONGRESSO NAZIONALE IVAS</a:t>
            </a:r>
            <a:br>
              <a:rPr lang="en-US" sz="1950" dirty="0"/>
            </a:br>
            <a:endParaRPr lang="en-US" sz="195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403" y="2600382"/>
            <a:ext cx="3708887" cy="230268"/>
          </a:xfrm>
        </p:spPr>
        <p:txBody>
          <a:bodyPr vert="horz" lIns="68580" tIns="34290" rIns="68580" bIns="3429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200" dirty="0"/>
              <a:t>10 - 11 </a:t>
            </a:r>
            <a:r>
              <a:rPr lang="en-US" sz="1200" dirty="0" err="1"/>
              <a:t>Novembre</a:t>
            </a:r>
            <a:r>
              <a:rPr lang="en-US" sz="12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933" y="1238317"/>
            <a:ext cx="4529138" cy="452913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52F49DC-5F91-4131-4DD5-654C1F554F0A}"/>
              </a:ext>
            </a:extLst>
          </p:cNvPr>
          <p:cNvSpPr txBox="1"/>
          <p:nvPr/>
        </p:nvSpPr>
        <p:spPr>
          <a:xfrm>
            <a:off x="611560" y="4844125"/>
            <a:ext cx="2830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Renato Moresco</a:t>
            </a:r>
          </a:p>
          <a:p>
            <a:r>
              <a:rPr lang="it-IT" dirty="0"/>
              <a:t>Referente PICC TEAM Vicenza</a:t>
            </a:r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  <p:transition spd="med"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05C512-5684-CCFC-44C2-350F85977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10287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TUTTO EBBE INIZIO</a:t>
            </a:r>
            <a:br>
              <a:rPr lang="it-I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r>
              <a:rPr lang="it-I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NEL 2009…</a:t>
            </a:r>
            <a:br>
              <a:rPr lang="it-I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br>
              <a:rPr lang="it-I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endParaRPr lang="it-IT" dirty="0"/>
          </a:p>
        </p:txBody>
      </p:sp>
      <p:pic>
        <p:nvPicPr>
          <p:cNvPr id="4" name="Segnaposto contenuto 3" descr="PHOTO-2021-10-07-16-17-54_2.jpg">
            <a:extLst>
              <a:ext uri="{FF2B5EF4-FFF2-40B4-BE49-F238E27FC236}">
                <a16:creationId xmlns:a16="http://schemas.microsoft.com/office/drawing/2014/main" id="{AB931799-CF3D-4E53-8720-E4490BB14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80718" y="764704"/>
            <a:ext cx="2263285" cy="3014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3" descr="C:\Users\Renato\Desktop\IMG_0662.JPG">
            <a:extLst>
              <a:ext uri="{FF2B5EF4-FFF2-40B4-BE49-F238E27FC236}">
                <a16:creationId xmlns:a16="http://schemas.microsoft.com/office/drawing/2014/main" id="{20C0657A-E8A0-B5E5-D042-2AEC4657F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71700"/>
            <a:ext cx="2912218" cy="32483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magine 5" descr="PHOTO-2021-10-07-16-17-55.jpg">
            <a:extLst>
              <a:ext uri="{FF2B5EF4-FFF2-40B4-BE49-F238E27FC236}">
                <a16:creationId xmlns:a16="http://schemas.microsoft.com/office/drawing/2014/main" id="{306BC448-6DBB-7877-1822-22A1C119813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71850" y="3864916"/>
            <a:ext cx="3456385" cy="25922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99641502"/>
      </p:ext>
    </p:extLst>
  </p:cSld>
  <p:clrMapOvr>
    <a:masterClrMapping/>
  </p:clrMapOvr>
  <p:transition spd="med"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2664" y="998150"/>
            <a:ext cx="8424936" cy="329320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2009-2010	Formazione   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2010		Primi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Impianti 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02/2013	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Picc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Team  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09/2013	Ambulatorio dalle 8.00 alle 13.00 (2 volte la settimana)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03/2014	Aggiornamento tecnologico (Tip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Navigatio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 Tip location)Corsi di formazione sulla gestione 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09/2016	Inizio utilizzo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device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Power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Injectable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Bi-Tri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lume nei reparti intensivi e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semiitensivi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11/2017	Progetto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Picc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Groshong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nei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pz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con SLA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2018		Formazione pratica di 2 colleghe di Arzignano ( Stefania e Serena)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2018		Elezione consigliere  nazionale IVAS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2018/2019	Corsi di formazione gestione accessi vascolari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2020/21	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Formazione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 la gestione del personale in stato di emergenza sanitaria sia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Covid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che per altre eventuali situazioni critiche.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magine 5" descr="5d946b8b2100003702f9656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40052" y="385435"/>
            <a:ext cx="2256334" cy="15042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sellaDiTesto 7"/>
          <p:cNvSpPr txBox="1"/>
          <p:nvPr/>
        </p:nvSpPr>
        <p:spPr>
          <a:xfrm>
            <a:off x="1691680" y="167153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4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PICC-TEAM</a:t>
            </a:r>
            <a:endParaRPr lang="it-IT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6350" stA="55000" endA="300" endPos="455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563888" y="4509120"/>
            <a:ext cx="4896544" cy="2031325"/>
          </a:xfrm>
          <a:prstGeom prst="rect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 typeface="Wingdings" pitchFamily="2" charset="2"/>
              <a:buChar char="v"/>
            </a:pPr>
            <a:r>
              <a:rPr lang="it-IT" dirty="0">
                <a:solidFill>
                  <a:schemeClr val="tx1"/>
                </a:solidFill>
                <a:latin typeface="+mj-lt"/>
              </a:rPr>
              <a:t>2009/2010	60 impianti</a:t>
            </a:r>
          </a:p>
          <a:p>
            <a:pPr>
              <a:buFont typeface="Wingdings" pitchFamily="2" charset="2"/>
              <a:buChar char="v"/>
            </a:pPr>
            <a:endParaRPr lang="it-IT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it-IT" dirty="0">
                <a:solidFill>
                  <a:schemeClr val="tx1"/>
                </a:solidFill>
                <a:latin typeface="+mj-lt"/>
              </a:rPr>
              <a:t>2022/2023 	Proiezione a 3.000 impianti</a:t>
            </a:r>
          </a:p>
          <a:p>
            <a:pPr>
              <a:buFont typeface="Wingdings" pitchFamily="2" charset="2"/>
              <a:buChar char="v"/>
            </a:pPr>
            <a:endParaRPr lang="it-IT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it-IT" dirty="0">
                <a:solidFill>
                  <a:schemeClr val="tx1"/>
                </a:solidFill>
                <a:latin typeface="+mj-lt"/>
              </a:rPr>
              <a:t>Formazione ai vari reparti per utilizzo del catetere periferico con ecografo, contestualmente ai distretti e ULSS presenti nel territorio</a:t>
            </a:r>
            <a:r>
              <a:rPr lang="it-IT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6" name="Picture 2" descr="ULSS 8 Berica">
            <a:extLst>
              <a:ext uri="{FF2B5EF4-FFF2-40B4-BE49-F238E27FC236}">
                <a16:creationId xmlns:a16="http://schemas.microsoft.com/office/drawing/2014/main" id="{CA626C73-E975-1AB2-AB9C-762E1C7D2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81152"/>
            <a:ext cx="2298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strips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0"/>
            <a:ext cx="8445624" cy="1584176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it-IT" sz="3200" b="1" i="1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“Mettersi insieme è un </a:t>
            </a:r>
            <a:r>
              <a:rPr lang="it-IT" sz="3200" b="1" i="1" u="sng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/>
              </a:rPr>
              <a:t>inizio</a:t>
            </a:r>
            <a:r>
              <a:rPr lang="it-IT" sz="3200" b="1" i="1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rimanere insieme è un </a:t>
            </a:r>
            <a:r>
              <a:rPr lang="it-IT" sz="3200" b="1" i="1" u="sng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/>
              </a:rPr>
              <a:t>progresso</a:t>
            </a:r>
            <a:r>
              <a:rPr lang="it-IT" sz="3200" b="1" i="1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it-IT" sz="3200" b="1" i="1" u="sng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4"/>
              </a:rPr>
              <a:t>lavorare</a:t>
            </a:r>
            <a:r>
              <a:rPr lang="it-IT" sz="3200" b="1" i="1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insieme un </a:t>
            </a:r>
            <a:r>
              <a:rPr lang="it-IT" sz="3200" b="1" i="1" u="sng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5"/>
              </a:rPr>
              <a:t>successo</a:t>
            </a:r>
            <a:r>
              <a:rPr lang="it-IT" sz="3200" b="1" i="1" dirty="0">
                <a:ln w="11430">
                  <a:noFill/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.”</a:t>
            </a:r>
            <a:br>
              <a:rPr lang="it-IT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it-IT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Immagine 7" descr="PHOTO-2021-10-07-16-17-57.jpg"/>
          <p:cNvPicPr>
            <a:picLocks noChangeAspect="1"/>
          </p:cNvPicPr>
          <p:nvPr/>
        </p:nvPicPr>
        <p:blipFill>
          <a:blip r:embed="rId6" cstate="print">
            <a:lum bright="10000"/>
          </a:blip>
          <a:stretch>
            <a:fillRect/>
          </a:stretch>
        </p:blipFill>
        <p:spPr>
          <a:xfrm>
            <a:off x="323527" y="1052736"/>
            <a:ext cx="6672743" cy="5616624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9" name="CasellaDiTesto 8"/>
          <p:cNvSpPr txBox="1"/>
          <p:nvPr/>
        </p:nvSpPr>
        <p:spPr>
          <a:xfrm>
            <a:off x="7003670" y="1556793"/>
            <a:ext cx="214033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endParaRPr lang="it-IT" sz="1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Vicenza:</a:t>
            </a: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Elena Piana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Alessandra </a:t>
            </a:r>
            <a:r>
              <a:rPr lang="it-IT" sz="16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Rampazzo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Riccardo </a:t>
            </a:r>
            <a:r>
              <a:rPr lang="it-IT" sz="16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Tezza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Eugenia </a:t>
            </a:r>
            <a:r>
              <a:rPr lang="it-IT" sz="16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Pavan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Anna </a:t>
            </a:r>
            <a:r>
              <a:rPr lang="it-IT" sz="16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Benetti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Laura Barbieri</a:t>
            </a: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Serena </a:t>
            </a:r>
            <a:r>
              <a:rPr lang="it-IT" sz="16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Bertinato</a:t>
            </a: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Stefania </a:t>
            </a:r>
            <a:r>
              <a:rPr lang="it-IT" sz="16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Garbuggio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Renato Moresco </a:t>
            </a: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endParaRPr lang="it-IT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defTabSz="758951">
              <a:defRPr sz="2490">
                <a:ln w="6561">
                  <a:solidFill>
                    <a:srgbClr val="000000"/>
                  </a:solidFill>
                </a:ln>
              </a:defRPr>
            </a:pPr>
            <a:r>
              <a:rPr lang="it-IT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it-IT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endParaRPr lang="it-IT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 advClick="0" advTm="1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57453" y="580120"/>
            <a:ext cx="5162819" cy="967544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  <a:cs typeface="Arial" pitchFamily="34" charset="0"/>
              </a:rPr>
              <a:t>CRONOLOGIE EVENTI</a:t>
            </a:r>
            <a:b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  <a:cs typeface="Arial" pitchFamily="34" charset="0"/>
              </a:rPr>
            </a:b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  <a:cs typeface="Arial" pitchFamily="34" charset="0"/>
              </a:rPr>
              <a:t>PICC-TEAM</a:t>
            </a:r>
          </a:p>
        </p:txBody>
      </p:sp>
      <p:sp>
        <p:nvSpPr>
          <p:cNvPr id="3" name="Rettangolo 2"/>
          <p:cNvSpPr/>
          <p:nvPr/>
        </p:nvSpPr>
        <p:spPr>
          <a:xfrm>
            <a:off x="683568" y="2060848"/>
            <a:ext cx="8064896" cy="2872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defRPr sz="2000" i="1" u="sng"/>
            </a:pPr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10/2016  Inaugurazione  nuovo </a:t>
            </a:r>
            <a:r>
              <a:rPr lang="it-IT" sz="2400" b="1" dirty="0" err="1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amb</a:t>
            </a:r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. PICC TEAM,</a:t>
            </a:r>
          </a:p>
          <a:p>
            <a:pPr marL="65087" indent="0" algn="ctr">
              <a:spcBef>
                <a:spcPts val="400"/>
              </a:spcBef>
              <a:buNone/>
              <a:defRPr sz="2000" i="1" u="sng"/>
            </a:pPr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(</a:t>
            </a:r>
            <a:r>
              <a:rPr lang="it-IT" sz="2400" b="1" dirty="0" err="1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Fondaz</a:t>
            </a:r>
            <a:r>
              <a:rPr lang="it-IT" sz="2400" b="1" dirty="0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. S. </a:t>
            </a:r>
            <a:r>
              <a:rPr lang="it-IT" sz="2400" b="1" dirty="0" err="1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Bortolo-</a:t>
            </a:r>
            <a:r>
              <a:rPr lang="it-IT" sz="2400" b="1" dirty="0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 </a:t>
            </a:r>
            <a:r>
              <a:rPr lang="it-IT" sz="2400" b="1" dirty="0" err="1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Lions</a:t>
            </a:r>
            <a:r>
              <a:rPr lang="it-IT" sz="2400" b="1" dirty="0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 Club)</a:t>
            </a:r>
          </a:p>
          <a:p>
            <a:pPr marL="65087" indent="0">
              <a:spcBef>
                <a:spcPts val="400"/>
              </a:spcBef>
              <a:buNone/>
              <a:defRPr sz="2000" i="1" u="sng"/>
            </a:pPr>
            <a:endParaRPr lang="it-IT" sz="2400" b="1" dirty="0">
              <a:latin typeface="Chaparral Pro Light" pitchFamily="18" charset="0"/>
              <a:ea typeface="Adobe Gothic Std B" pitchFamily="34" charset="-128"/>
              <a:cs typeface="Arial" pitchFamily="34" charset="0"/>
            </a:endParaRPr>
          </a:p>
          <a:p>
            <a:pPr>
              <a:spcBef>
                <a:spcPts val="400"/>
              </a:spcBef>
              <a:defRPr sz="2000" i="1" u="sng"/>
            </a:pPr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08/2018   Inizio percorso impianto </a:t>
            </a:r>
            <a:r>
              <a:rPr lang="it-IT" sz="2400" b="1" dirty="0" err="1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device</a:t>
            </a:r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 sul territorio per pazienti in NCP di tutta l’ULSS 8 BERICA</a:t>
            </a:r>
          </a:p>
          <a:p>
            <a:pPr>
              <a:spcBef>
                <a:spcPts val="400"/>
              </a:spcBef>
              <a:defRPr sz="2000" i="1" u="sng"/>
            </a:pPr>
            <a:endParaRPr lang="it-IT" sz="2400" b="1" dirty="0">
              <a:latin typeface="Chaparral Pro Light" pitchFamily="18" charset="0"/>
              <a:ea typeface="Adobe Gothic Std B" pitchFamily="34" charset="-128"/>
              <a:cs typeface="Arial" pitchFamily="34" charset="0"/>
            </a:endParaRPr>
          </a:p>
          <a:p>
            <a:pPr>
              <a:spcBef>
                <a:spcPts val="400"/>
              </a:spcBef>
              <a:defRPr sz="2000" i="1" u="sng"/>
            </a:pP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Fondazione San Bortolo | Vicenza">
            <a:extLst>
              <a:ext uri="{FF2B5EF4-FFF2-40B4-BE49-F238E27FC236}">
                <a16:creationId xmlns:a16="http://schemas.microsoft.com/office/drawing/2014/main" id="{47190D0A-0069-9E8A-37AB-1136ECAD5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640" y="270917"/>
            <a:ext cx="1932806" cy="19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ions Club Vicenza Palladio">
            <a:extLst>
              <a:ext uri="{FF2B5EF4-FFF2-40B4-BE49-F238E27FC236}">
                <a16:creationId xmlns:a16="http://schemas.microsoft.com/office/drawing/2014/main" id="{5E14822F-B53F-7523-D721-E546A6819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4" y="413792"/>
            <a:ext cx="1747709" cy="164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110888B-6E4B-F683-D5BE-6CDF8E287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72244"/>
            <a:ext cx="3888432" cy="227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258388"/>
      </p:ext>
    </p:extLst>
  </p:cSld>
  <p:clrMapOvr>
    <a:masterClrMapping/>
  </p:clrMapOvr>
  <p:transition spd="slow" advClick="0" advTm="10000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57453" y="580120"/>
            <a:ext cx="5162819" cy="967544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  <a:cs typeface="Arial" pitchFamily="34" charset="0"/>
              </a:rPr>
              <a:t>CRONOLOGIE EVENTI</a:t>
            </a:r>
            <a:b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  <a:cs typeface="Arial" pitchFamily="34" charset="0"/>
              </a:rPr>
            </a:b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  <a:cs typeface="Arial" pitchFamily="34" charset="0"/>
              </a:rPr>
              <a:t>PICC-TEAM</a:t>
            </a:r>
          </a:p>
        </p:txBody>
      </p:sp>
      <p:sp>
        <p:nvSpPr>
          <p:cNvPr id="3" name="Rettangolo 2"/>
          <p:cNvSpPr/>
          <p:nvPr/>
        </p:nvSpPr>
        <p:spPr>
          <a:xfrm>
            <a:off x="683568" y="2060848"/>
            <a:ext cx="7272808" cy="3036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b="1" dirty="0">
              <a:latin typeface="Chaparral Pro Light" pitchFamily="18" charset="0"/>
              <a:ea typeface="Adobe Gothic Std B" pitchFamily="34" charset="-128"/>
              <a:cs typeface="Arial" pitchFamily="34" charset="0"/>
            </a:endParaRPr>
          </a:p>
          <a:p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01/2020  Approvazione del documento denominato "ULSS 8 </a:t>
            </a:r>
            <a:r>
              <a:rPr lang="it-IT" sz="2400" b="1" dirty="0" err="1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Berica</a:t>
            </a:r>
            <a:r>
              <a:rPr lang="it-IT" sz="2400" b="1" dirty="0"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 PICC Team:  Organizzazione e modalità operative".</a:t>
            </a:r>
          </a:p>
          <a:p>
            <a:endParaRPr lang="it-IT" sz="2400" b="1" dirty="0">
              <a:solidFill>
                <a:srgbClr val="FF0000"/>
              </a:solidFill>
              <a:latin typeface="Chaparral Pro Light" pitchFamily="18" charset="0"/>
              <a:ea typeface="Adobe Gothic Std B" pitchFamily="34" charset="-128"/>
              <a:cs typeface="Arial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10/2023 Apertura nuovo </a:t>
            </a:r>
            <a:r>
              <a:rPr lang="it-IT" sz="2400" b="1" dirty="0" err="1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amb</a:t>
            </a:r>
            <a:r>
              <a:rPr lang="it-IT" sz="2400" b="1" dirty="0">
                <a:solidFill>
                  <a:srgbClr val="FF0000"/>
                </a:solidFill>
                <a:latin typeface="Chaparral Pro Light" pitchFamily="18" charset="0"/>
                <a:ea typeface="Adobe Gothic Std B" pitchFamily="34" charset="-128"/>
                <a:cs typeface="Arial" pitchFamily="34" charset="0"/>
              </a:rPr>
              <a:t>. PICC TEAM presso l’Ospedale di Arzignano il Lunedì-Mercoledì-Venerdì</a:t>
            </a:r>
            <a:endParaRPr lang="it-IT" sz="2400" b="1" dirty="0">
              <a:latin typeface="Chaparral Pro Light" pitchFamily="18" charset="0"/>
              <a:ea typeface="Adobe Gothic Std B" pitchFamily="34" charset="-128"/>
              <a:cs typeface="Arial" pitchFamily="34" charset="0"/>
            </a:endParaRPr>
          </a:p>
          <a:p>
            <a:pPr>
              <a:spcBef>
                <a:spcPts val="400"/>
              </a:spcBef>
              <a:defRPr sz="2000" i="1" u="sng"/>
            </a:pP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Fondazione San Bortolo | Vicenza">
            <a:extLst>
              <a:ext uri="{FF2B5EF4-FFF2-40B4-BE49-F238E27FC236}">
                <a16:creationId xmlns:a16="http://schemas.microsoft.com/office/drawing/2014/main" id="{47190D0A-0069-9E8A-37AB-1136ECAD5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640" y="270917"/>
            <a:ext cx="1932806" cy="19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ions Club Vicenza Palladio">
            <a:extLst>
              <a:ext uri="{FF2B5EF4-FFF2-40B4-BE49-F238E27FC236}">
                <a16:creationId xmlns:a16="http://schemas.microsoft.com/office/drawing/2014/main" id="{5E14822F-B53F-7523-D721-E546A6819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4" y="413792"/>
            <a:ext cx="1747709" cy="164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6FD2CE3-E0FC-3F27-52D8-2A3CF5BE8F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725144"/>
            <a:ext cx="3400400" cy="199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18279"/>
      </p:ext>
    </p:extLst>
  </p:cSld>
  <p:clrMapOvr>
    <a:masterClrMapping/>
  </p:clrMapOvr>
  <p:transition spd="slow" advClick="0" advTm="10000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abstract-blur-hotel-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5196" y="4582817"/>
            <a:ext cx="3361607" cy="2465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sellaDiTesto 2"/>
          <p:cNvSpPr txBox="1"/>
          <p:nvPr/>
        </p:nvSpPr>
        <p:spPr>
          <a:xfrm>
            <a:off x="2843808" y="260648"/>
            <a:ext cx="3456384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rial Rounded MT Bold" pitchFamily="34" charset="0"/>
              </a:rPr>
              <a:t>EVENTI FUTURI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087724" y="1630828"/>
            <a:ext cx="4968552" cy="5324535"/>
          </a:xfrm>
          <a:prstGeom prst="rect">
            <a:avLst/>
          </a:prstGeom>
          <a:ln>
            <a:noFill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Cooper Black" pitchFamily="18" charset="0"/>
                <a:ea typeface="Adobe Gothic Std B" pitchFamily="34" charset="-128"/>
              </a:rPr>
              <a:t>Approvazione del sito Internet aziendale del  </a:t>
            </a:r>
            <a:r>
              <a:rPr lang="it-IT" sz="2000" dirty="0" err="1">
                <a:latin typeface="Cooper Black" pitchFamily="18" charset="0"/>
                <a:ea typeface="Adobe Gothic Std B" pitchFamily="34" charset="-128"/>
              </a:rPr>
              <a:t>Picc</a:t>
            </a:r>
            <a:r>
              <a:rPr lang="it-IT" sz="2000" dirty="0">
                <a:latin typeface="Cooper Black" pitchFamily="18" charset="0"/>
                <a:ea typeface="Adobe Gothic Std B" pitchFamily="34" charset="-128"/>
              </a:rPr>
              <a:t> team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Cooper Black" pitchFamily="18" charset="0"/>
                <a:ea typeface="Adobe Gothic Std B" pitchFamily="34" charset="-128"/>
              </a:rPr>
              <a:t> </a:t>
            </a:r>
            <a:r>
              <a:rPr lang="it-IT" sz="2000" b="0" strike="noStrike" spc="-1" dirty="0">
                <a:solidFill>
                  <a:srgbClr val="000000"/>
                </a:solidFill>
                <a:latin typeface="Cooper Black"/>
                <a:ea typeface="Adobe Gothic Std B"/>
              </a:rPr>
              <a:t>Consolidazione dell’</a:t>
            </a:r>
            <a:r>
              <a:rPr lang="it-IT" sz="2000" b="0" strike="noStrike" spc="-1" dirty="0" err="1">
                <a:solidFill>
                  <a:srgbClr val="000000"/>
                </a:solidFill>
                <a:latin typeface="Cooper Black"/>
                <a:ea typeface="Adobe Gothic Std B"/>
              </a:rPr>
              <a:t>Av</a:t>
            </a:r>
            <a:r>
              <a:rPr lang="it-IT" sz="2000" b="0" strike="noStrike" spc="-1" dirty="0">
                <a:solidFill>
                  <a:srgbClr val="000000"/>
                </a:solidFill>
                <a:latin typeface="Cooper Black"/>
                <a:ea typeface="Adobe Gothic Std B"/>
              </a:rPr>
              <a:t>-Team multidisciplinare</a:t>
            </a:r>
            <a:endParaRPr lang="it-IT" sz="2000" b="0" strike="noStrike" spc="-1" dirty="0">
              <a:latin typeface="Arial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Cooper Black" pitchFamily="18" charset="0"/>
                <a:ea typeface="Adobe Gothic Std B" pitchFamily="34" charset="-128"/>
              </a:rPr>
              <a:t>Apertura di un Ambulatorio presso l’Ospedale di Noventa 2 gg la settimana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Cooper Black" pitchFamily="18" charset="0"/>
                <a:ea typeface="Adobe Gothic Std B" pitchFamily="34" charset="-128"/>
              </a:rPr>
              <a:t>Collaborazione con l’Università per un Master o Corso Universitario in Accessi Venosi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Cooper Black" pitchFamily="18" charset="0"/>
                <a:ea typeface="Adobe Gothic Std B" pitchFamily="34" charset="-128"/>
              </a:rPr>
              <a:t>Potenziamento della rete Regionale dei Team in accessi venosi 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FF0000"/>
                </a:solidFill>
                <a:latin typeface="Cooper Black" pitchFamily="18" charset="0"/>
                <a:ea typeface="Adobe Gothic Std B" pitchFamily="34" charset="-128"/>
              </a:rPr>
              <a:t>Riduzione delle infezioni ospedaliere </a:t>
            </a:r>
            <a:r>
              <a:rPr lang="it-IT" sz="2000" dirty="0" err="1">
                <a:solidFill>
                  <a:srgbClr val="FF0000"/>
                </a:solidFill>
                <a:latin typeface="Cooper Black" pitchFamily="18" charset="0"/>
                <a:ea typeface="Adobe Gothic Std B" pitchFamily="34" charset="-128"/>
              </a:rPr>
              <a:t>catetero</a:t>
            </a:r>
            <a:r>
              <a:rPr lang="it-IT" sz="2000" dirty="0">
                <a:solidFill>
                  <a:srgbClr val="FF0000"/>
                </a:solidFill>
                <a:latin typeface="Cooper Black" pitchFamily="18" charset="0"/>
                <a:ea typeface="Adobe Gothic Std B" pitchFamily="34" charset="-128"/>
              </a:rPr>
              <a:t> correlate del 90% nei prossimi 4 anni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it-IT" sz="2000" dirty="0">
              <a:effectLst/>
              <a:latin typeface="Cooper Black" pitchFamily="18" charset="0"/>
              <a:ea typeface="Adobe Gothic Std B" pitchFamily="34" charset="-128"/>
            </a:endParaRPr>
          </a:p>
        </p:txBody>
      </p:sp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FB529539-EBE1-46F3-8AD6-E5556461C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418" y="260648"/>
            <a:ext cx="1749766" cy="33859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EBB1DCA-6697-9706-967E-B510DE40F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26" y="243001"/>
            <a:ext cx="1612831" cy="327707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FEBD9AF-BA21-85B4-4B70-9D3805F08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2" y="4293096"/>
            <a:ext cx="1928990" cy="1937034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8D9A213-2B71-99E9-1509-FFD65D617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47" y="3808881"/>
            <a:ext cx="1928991" cy="304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3284984"/>
            <a:ext cx="8208912" cy="3456384"/>
          </a:xfr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  <a:scene3d>
            <a:camera prst="perspectiveAbove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it-IT" sz="2000" dirty="0">
                <a:solidFill>
                  <a:schemeClr val="tx1"/>
                </a:solidFill>
                <a:latin typeface="Eras Bold ITC" pitchFamily="34" charset="0"/>
              </a:rPr>
              <a:t>Direttore Generale</a:t>
            </a: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r>
              <a:rPr lang="it-IT" sz="2000" dirty="0">
                <a:solidFill>
                  <a:schemeClr val="tx1"/>
                </a:solidFill>
                <a:latin typeface="Eras Bold ITC" pitchFamily="34" charset="0"/>
              </a:rPr>
              <a:t>Direzione Sanitaria</a:t>
            </a: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r>
              <a:rPr lang="it-IT" sz="2000" dirty="0">
                <a:solidFill>
                  <a:schemeClr val="tx1"/>
                </a:solidFill>
                <a:latin typeface="Eras Bold ITC" pitchFamily="34" charset="0"/>
              </a:rPr>
              <a:t>Direzione Medica </a:t>
            </a: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r>
              <a:rPr lang="it-IT" sz="2000" dirty="0">
                <a:solidFill>
                  <a:schemeClr val="tx1"/>
                </a:solidFill>
                <a:latin typeface="Eras Bold ITC" pitchFamily="34" charset="0"/>
              </a:rPr>
              <a:t>Servizio delle Professioni Sanitarie</a:t>
            </a: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br>
              <a:rPr lang="it-IT" sz="2000" dirty="0">
                <a:solidFill>
                  <a:schemeClr val="tx1"/>
                </a:solidFill>
                <a:latin typeface="Eras Bold ITC" pitchFamily="34" charset="0"/>
              </a:rPr>
            </a:br>
            <a:r>
              <a:rPr lang="it-IT" sz="2000" dirty="0">
                <a:solidFill>
                  <a:schemeClr val="tx1"/>
                </a:solidFill>
                <a:latin typeface="Eras Bold ITC" pitchFamily="34" charset="0"/>
              </a:rPr>
              <a:t>Primario del reparto di Medicina Generale : </a:t>
            </a:r>
            <a:r>
              <a:rPr lang="it-IT" sz="1800" dirty="0">
                <a:solidFill>
                  <a:schemeClr val="tx1"/>
                </a:solidFill>
                <a:latin typeface="Eras Bold ITC" pitchFamily="34" charset="0"/>
              </a:rPr>
              <a:t>Dr. Giovanni </a:t>
            </a:r>
            <a:r>
              <a:rPr lang="it-IT" sz="1800" dirty="0" err="1">
                <a:solidFill>
                  <a:schemeClr val="tx1"/>
                </a:solidFill>
                <a:latin typeface="Eras Bold ITC" pitchFamily="34" charset="0"/>
              </a:rPr>
              <a:t>Scanelli</a:t>
            </a:r>
            <a:br>
              <a:rPr lang="it-IT" sz="1800" dirty="0">
                <a:solidFill>
                  <a:schemeClr val="tx1"/>
                </a:solidFill>
                <a:latin typeface="Eras Bold ITC" pitchFamily="34" charset="0"/>
              </a:rPr>
            </a:br>
            <a:br>
              <a:rPr lang="it-IT" sz="1800" dirty="0">
                <a:solidFill>
                  <a:schemeClr val="tx1"/>
                </a:solidFill>
                <a:latin typeface="Eras Bold ITC" pitchFamily="34" charset="0"/>
              </a:rPr>
            </a:br>
            <a:r>
              <a:rPr lang="it-IT" sz="1800" dirty="0">
                <a:solidFill>
                  <a:schemeClr val="tx1"/>
                </a:solidFill>
                <a:latin typeface="Eras Bold ITC" pitchFamily="34" charset="0"/>
              </a:rPr>
              <a:t>Coordinatrici  e colleghi del </a:t>
            </a:r>
            <a:r>
              <a:rPr lang="it-IT" sz="2000" dirty="0">
                <a:solidFill>
                  <a:schemeClr val="tx1"/>
                </a:solidFill>
                <a:latin typeface="Eras Bold ITC" pitchFamily="34" charset="0"/>
              </a:rPr>
              <a:t>reparto di Medicina</a:t>
            </a:r>
          </a:p>
        </p:txBody>
      </p:sp>
      <p:pic>
        <p:nvPicPr>
          <p:cNvPr id="8" name="Immagine 7" descr="thnk.jpg"/>
          <p:cNvPicPr>
            <a:picLocks noChangeAspect="1"/>
          </p:cNvPicPr>
          <p:nvPr/>
        </p:nvPicPr>
        <p:blipFill>
          <a:blip r:embed="rId3" cstate="print">
            <a:lum bright="10000" contrast="-10000"/>
          </a:blip>
          <a:stretch>
            <a:fillRect/>
          </a:stretch>
        </p:blipFill>
        <p:spPr>
          <a:xfrm>
            <a:off x="0" y="116632"/>
            <a:ext cx="4082552" cy="3384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vI RINGRAZIAMO PER LA FIDUCIA DIMOSTRATA | Rete del Dono">
            <a:extLst>
              <a:ext uri="{FF2B5EF4-FFF2-40B4-BE49-F238E27FC236}">
                <a16:creationId xmlns:a16="http://schemas.microsoft.com/office/drawing/2014/main" id="{4D8F43B0-22AA-1F24-BDC8-DF7800D61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9352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randomBa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beautiful-landscape-of-sea-ocean-for-leisure-travel-and-va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Rettangolo 4"/>
          <p:cNvSpPr/>
          <p:nvPr/>
        </p:nvSpPr>
        <p:spPr>
          <a:xfrm>
            <a:off x="755576" y="692696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n w="3175">
                  <a:solidFill>
                    <a:schemeClr val="bg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Walt Disney: «Da queste parti, comunque, non guardiamo indietro a lungo. </a:t>
            </a:r>
          </a:p>
          <a:p>
            <a:pPr algn="ctr"/>
            <a:endParaRPr lang="it-IT" sz="2400" b="1" dirty="0">
              <a:ln w="3175">
                <a:solidFill>
                  <a:schemeClr val="bg1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lephant" pitchFamily="18" charset="0"/>
            </a:endParaRPr>
          </a:p>
          <a:p>
            <a:pPr algn="ctr"/>
            <a:r>
              <a:rPr lang="it-IT" sz="2400" b="1" dirty="0">
                <a:ln w="3175">
                  <a:solidFill>
                    <a:schemeClr val="bg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Andiamo sempre avanti, aprendo nuove porte e creando sfide nuove, perché siamo curiosi... </a:t>
            </a:r>
          </a:p>
          <a:p>
            <a:pPr algn="ctr"/>
            <a:endParaRPr lang="it-IT" sz="2400" b="1" dirty="0">
              <a:ln w="3175">
                <a:solidFill>
                  <a:schemeClr val="bg1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lephant" pitchFamily="18" charset="0"/>
            </a:endParaRPr>
          </a:p>
          <a:p>
            <a:pPr algn="ctr"/>
            <a:r>
              <a:rPr lang="it-IT" sz="2400" b="1" dirty="0">
                <a:ln w="3175">
                  <a:solidFill>
                    <a:schemeClr val="bg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E la curiosità ci porta verso nuovi orizzonti.»</a:t>
            </a:r>
          </a:p>
          <a:p>
            <a:pPr algn="ctr"/>
            <a:endParaRPr lang="it-IT" sz="2400" b="1" dirty="0">
              <a:ln w="3175">
                <a:solidFill>
                  <a:schemeClr val="bg1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lephant" pitchFamily="18" charset="0"/>
            </a:endParaRPr>
          </a:p>
          <a:p>
            <a:pPr algn="ctr"/>
            <a:r>
              <a:rPr lang="it-IT" sz="2400" b="1" dirty="0">
                <a:ln w="3175">
                  <a:solidFill>
                    <a:schemeClr val="bg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« </a:t>
            </a:r>
            <a:r>
              <a:rPr lang="it-IT" sz="2400" b="1">
                <a:ln w="3175">
                  <a:solidFill>
                    <a:schemeClr val="bg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e comunque… </a:t>
            </a:r>
            <a:r>
              <a:rPr lang="it-IT" sz="2400" b="1" dirty="0">
                <a:ln w="3175">
                  <a:solidFill>
                    <a:schemeClr val="bg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in qualche modo faremo»</a:t>
            </a:r>
          </a:p>
        </p:txBody>
      </p:sp>
    </p:spTree>
  </p:cSld>
  <p:clrMapOvr>
    <a:masterClrMapping/>
  </p:clrMapOvr>
  <p:transition spd="slow" advClick="0" advTm="10000">
    <p:push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PHOTO-2021-10-07-16-17-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" y="-4115"/>
            <a:ext cx="9144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5D2F40D-CDFA-E039-42CC-9B1B04982C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536818" cy="20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A827A1C2-06B9-60D7-C1FC-6A2E0FC1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2656"/>
            <a:ext cx="1536818" cy="20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9F15067-B4EE-0600-5038-FD7502EB62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3" t="20715" r="10934" b="30088"/>
          <a:stretch/>
        </p:blipFill>
        <p:spPr bwMode="auto">
          <a:xfrm>
            <a:off x="6732240" y="36772"/>
            <a:ext cx="2006938" cy="19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wheel spokes="8"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441</Words>
  <Application>Microsoft Macintosh PowerPoint</Application>
  <PresentationFormat>Presentazione su schermo (4:3)</PresentationFormat>
  <Paragraphs>68</Paragraphs>
  <Slides>10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2" baseType="lpstr">
      <vt:lpstr>Arial</vt:lpstr>
      <vt:lpstr>Adobe Gothic Std B</vt:lpstr>
      <vt:lpstr>Times New Roman</vt:lpstr>
      <vt:lpstr>Chaparral Pro Light</vt:lpstr>
      <vt:lpstr>Calibri</vt:lpstr>
      <vt:lpstr>Arial Rounded MT Bold</vt:lpstr>
      <vt:lpstr>Wingdings</vt:lpstr>
      <vt:lpstr>Cooper Black</vt:lpstr>
      <vt:lpstr>Arial Black</vt:lpstr>
      <vt:lpstr>Elephant</vt:lpstr>
      <vt:lpstr>Eras Bold ITC</vt:lpstr>
      <vt:lpstr>Tema di Office</vt:lpstr>
      <vt:lpstr>IV CONGRESSO NAZIONALE IVAS </vt:lpstr>
      <vt:lpstr>TUTTO EBBE INIZIO NEL 2009…  </vt:lpstr>
      <vt:lpstr>Presentazione standard di PowerPoint</vt:lpstr>
      <vt:lpstr>“Mettersi insieme è un inizio, rimanere insieme è un progresso, lavorare insieme un successo.” </vt:lpstr>
      <vt:lpstr>CRONOLOGIE EVENTI PICC-TEAM</vt:lpstr>
      <vt:lpstr>CRONOLOGIE EVENTI PICC-TEAM</vt:lpstr>
      <vt:lpstr>Presentazione standard di PowerPoint</vt:lpstr>
      <vt:lpstr>Direttore Generale  Direzione Sanitaria Direzione Medica   Servizio delle Professioni Sanitarie  Primario del reparto di Medicina Generale : Dr. Giovanni Scanelli  Coordinatrici  e colleghi del reparto di Medicina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Silvia</dc:creator>
  <cp:lastModifiedBy>renatomoresco@outlook.it</cp:lastModifiedBy>
  <cp:revision>152</cp:revision>
  <dcterms:created xsi:type="dcterms:W3CDTF">2021-09-28T19:07:00Z</dcterms:created>
  <dcterms:modified xsi:type="dcterms:W3CDTF">2023-11-11T08:46:45Z</dcterms:modified>
</cp:coreProperties>
</file>