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27"/>
  </p:notesMasterIdLst>
  <p:sldIdLst>
    <p:sldId id="256" r:id="rId2"/>
    <p:sldId id="270" r:id="rId3"/>
    <p:sldId id="268" r:id="rId4"/>
    <p:sldId id="269" r:id="rId5"/>
    <p:sldId id="271" r:id="rId6"/>
    <p:sldId id="293" r:id="rId7"/>
    <p:sldId id="272" r:id="rId8"/>
    <p:sldId id="273" r:id="rId9"/>
    <p:sldId id="274" r:id="rId10"/>
    <p:sldId id="279" r:id="rId11"/>
    <p:sldId id="276" r:id="rId12"/>
    <p:sldId id="277" r:id="rId13"/>
    <p:sldId id="278" r:id="rId14"/>
    <p:sldId id="289" r:id="rId15"/>
    <p:sldId id="282" r:id="rId16"/>
    <p:sldId id="275" r:id="rId17"/>
    <p:sldId id="280" r:id="rId18"/>
    <p:sldId id="292" r:id="rId19"/>
    <p:sldId id="281" r:id="rId20"/>
    <p:sldId id="283" r:id="rId21"/>
    <p:sldId id="284" r:id="rId22"/>
    <p:sldId id="285" r:id="rId23"/>
    <p:sldId id="286" r:id="rId24"/>
    <p:sldId id="287" r:id="rId25"/>
    <p:sldId id="288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8"/>
    <p:restoredTop sz="94470"/>
  </p:normalViewPr>
  <p:slideViewPr>
    <p:cSldViewPr snapToGrid="0">
      <p:cViewPr varScale="1">
        <p:scale>
          <a:sx n="106" d="100"/>
          <a:sy n="106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0E7AB-0EB0-0E4C-9EEB-CE7C6BB473DE}" type="datetimeFigureOut">
              <a:rPr lang="it-IT" smtClean="0"/>
              <a:t>10/11/23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DA3B0-CFDE-3C44-8076-879A161CCE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9641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DA3B0-CFDE-3C44-8076-879A161CCE6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264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IV CONGRESSO NAZIONALE IVAS</a:t>
            </a:r>
            <a:endParaRPr lang="en-US" sz="26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17870" y="1848902"/>
            <a:ext cx="4945063" cy="306388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  <a:p>
            <a:pPr>
              <a:lnSpc>
                <a:spcPct val="110000"/>
              </a:lnSpc>
            </a:pPr>
            <a:endParaRPr lang="en-US" sz="1600" dirty="0"/>
          </a:p>
          <a:p>
            <a:r>
              <a:rPr lang="it-IT" sz="2800" b="1" dirty="0">
                <a:solidFill>
                  <a:srgbClr val="000000"/>
                </a:solidFill>
                <a:effectLst/>
                <a:latin typeface="AdelleSans"/>
              </a:rPr>
              <a:t>Trombosi correlata al catetere: come comportarsi?</a:t>
            </a:r>
            <a:br>
              <a:rPr lang="it-IT" b="1" dirty="0">
                <a:solidFill>
                  <a:srgbClr val="000000"/>
                </a:solidFill>
                <a:effectLst/>
                <a:latin typeface="AdelleSans"/>
              </a:rPr>
            </a:br>
            <a:endParaRPr lang="it-IT" dirty="0"/>
          </a:p>
          <a:p>
            <a:pPr>
              <a:lnSpc>
                <a:spcPct val="110000"/>
              </a:lnSpc>
            </a:pPr>
            <a:endParaRPr lang="en-US" sz="1600" dirty="0"/>
          </a:p>
          <a:p>
            <a:pPr algn="ctr">
              <a:lnSpc>
                <a:spcPts val="1220"/>
              </a:lnSpc>
              <a:spcBef>
                <a:spcPts val="1200"/>
              </a:spcBef>
            </a:pPr>
            <a:r>
              <a:rPr lang="it-IT" sz="1600" dirty="0"/>
              <a:t>Alessandra </a:t>
            </a:r>
            <a:r>
              <a:rPr lang="it-IT" sz="1600" dirty="0" err="1"/>
              <a:t>Borchiellini</a:t>
            </a:r>
            <a:endParaRPr lang="it-IT" sz="1600" dirty="0"/>
          </a:p>
          <a:p>
            <a:pPr algn="ctr">
              <a:lnSpc>
                <a:spcPts val="1220"/>
              </a:lnSpc>
              <a:spcBef>
                <a:spcPts val="1200"/>
              </a:spcBef>
            </a:pPr>
            <a:r>
              <a:rPr lang="it-IT" sz="1600" dirty="0"/>
              <a:t>Centro di Riferimento Regionale Malattie Emorragiche e Trombotiche dell’adulto</a:t>
            </a:r>
          </a:p>
          <a:p>
            <a:pPr algn="ctr">
              <a:lnSpc>
                <a:spcPts val="1220"/>
              </a:lnSpc>
              <a:spcBef>
                <a:spcPts val="1200"/>
              </a:spcBef>
            </a:pPr>
            <a:r>
              <a:rPr lang="it-IT" sz="1600" dirty="0"/>
              <a:t>Ematologia U</a:t>
            </a:r>
          </a:p>
          <a:p>
            <a:pPr algn="ctr">
              <a:lnSpc>
                <a:spcPts val="1220"/>
              </a:lnSpc>
              <a:spcBef>
                <a:spcPts val="1200"/>
              </a:spcBef>
            </a:pPr>
            <a:r>
              <a:rPr lang="it-IT" sz="1600" dirty="0"/>
              <a:t>Città della Salute e della Scienza </a:t>
            </a:r>
          </a:p>
          <a:p>
            <a:pPr algn="ctr">
              <a:lnSpc>
                <a:spcPts val="1220"/>
              </a:lnSpc>
              <a:spcBef>
                <a:spcPts val="1200"/>
              </a:spcBef>
            </a:pPr>
            <a:r>
              <a:rPr lang="it-IT" sz="1600" dirty="0"/>
              <a:t>Torino</a:t>
            </a:r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75"/>
    </mc:Choice>
    <mc:Fallback xmlns="">
      <p:transition spd="slow" advTm="1547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Trombosi correlate al catetere ( CRT): introduzione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B168C68-FB77-8D8F-FE72-DFA86CC7D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26078"/>
            <a:ext cx="5021182" cy="4870457"/>
          </a:xfrm>
        </p:spPr>
        <p:txBody>
          <a:bodyPr/>
          <a:lstStyle/>
          <a:p>
            <a:r>
              <a:rPr lang="it-IT" dirty="0"/>
              <a:t>I CVC sono ormai fondamentali presidi  terapeutici per pazienti oncologici, in emodialisi, in nutrizione parenterale , in corso di plasmaferesi</a:t>
            </a:r>
          </a:p>
          <a:p>
            <a:r>
              <a:rPr lang="it-IT" dirty="0"/>
              <a:t>Usati principalmente nei pazienti critici , attualmente sono posizionati in più del 25% dei pazienti ospedalizzati in unità di terapia standard e in molti pazienti ambulatoriali per l’infusione di fluidi, antibiotici, emoderivati, chemioterapici e per i prelievi ematici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4BF7631-BB6A-F14C-B4F2-234A9D7B7D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740900" y="87313"/>
            <a:ext cx="24511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4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Trombosi correlata al catetere : epidemiologia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3DDA0BC-6797-CE07-39DA-C99E451F1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0630" y="1306513"/>
            <a:ext cx="5021182" cy="4870457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Rappresentano il 10% circa delle DVT negli adulti e fino al 50-80% nei bambini</a:t>
            </a:r>
          </a:p>
          <a:p>
            <a:r>
              <a:rPr lang="it-IT" dirty="0"/>
              <a:t>Negli adulti la maggior parte sono correlate al posizionamento di un CVC agli arti superiori </a:t>
            </a:r>
          </a:p>
          <a:p>
            <a:r>
              <a:rPr lang="it-IT" dirty="0"/>
              <a:t>Rappresentano circa il 70% delle DVT degli arti </a:t>
            </a:r>
            <a:r>
              <a:rPr lang="it-IT" dirty="0" err="1"/>
              <a:t>sup</a:t>
            </a:r>
            <a:endParaRPr lang="it-IT" dirty="0"/>
          </a:p>
          <a:p>
            <a:r>
              <a:rPr lang="it-IT" dirty="0"/>
              <a:t>Le CRT dell’arto </a:t>
            </a:r>
            <a:r>
              <a:rPr lang="it-IT" dirty="0" err="1"/>
              <a:t>sup</a:t>
            </a:r>
            <a:r>
              <a:rPr lang="it-IT" dirty="0"/>
              <a:t> ( UEDVT) coinvolgono v brachiale , ascellare, succlavia, anonima, quelle dell’arto inferiore ( LEDVT) la v femorale </a:t>
            </a:r>
          </a:p>
          <a:p>
            <a:r>
              <a:rPr lang="it-IT" dirty="0"/>
              <a:t>Frequenza variabile a secondo del metodo di studio ( US vs </a:t>
            </a:r>
            <a:r>
              <a:rPr lang="it-IT" dirty="0" err="1"/>
              <a:t>venografia</a:t>
            </a:r>
            <a:r>
              <a:rPr lang="it-IT" dirty="0"/>
              <a:t> / sintomatiche vs sintomatiche ): 41% se screening con </a:t>
            </a:r>
            <a:r>
              <a:rPr lang="it-IT" dirty="0" err="1"/>
              <a:t>venografia</a:t>
            </a:r>
            <a:r>
              <a:rPr lang="it-IT" dirty="0"/>
              <a:t> vs 19% con US.</a:t>
            </a:r>
          </a:p>
          <a:p>
            <a:r>
              <a:rPr lang="it-IT" dirty="0"/>
              <a:t>CRT sintomatiche si verificano in 1-5% dei pazienti con CVC  con una incidenza di 0,3/1000 cateteri/d</a:t>
            </a:r>
          </a:p>
          <a:p>
            <a:r>
              <a:rPr lang="it-IT" dirty="0" err="1"/>
              <a:t>Benchè</a:t>
            </a:r>
            <a:r>
              <a:rPr lang="it-IT" dirty="0"/>
              <a:t> negli ultimi due decenni l’uso dei CVC sia  drammaticamente aumentato,  il rischio di CRT è diminuito , grazie probabilmente alle migliori tecniche di impianto e a cateteri meno </a:t>
            </a:r>
            <a:r>
              <a:rPr lang="it-IT" dirty="0" err="1"/>
              <a:t>trombogenici</a:t>
            </a:r>
            <a:r>
              <a:rPr lang="it-IT" dirty="0"/>
              <a:t> 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BE1842-9999-1334-662C-1FE15037CF7D}"/>
              </a:ext>
            </a:extLst>
          </p:cNvPr>
          <p:cNvSpPr txBox="1"/>
          <p:nvPr/>
        </p:nvSpPr>
        <p:spPr>
          <a:xfrm>
            <a:off x="9144000" y="6311900"/>
            <a:ext cx="2811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Geerts</a:t>
            </a:r>
            <a:r>
              <a:rPr lang="it-IT" dirty="0"/>
              <a:t> </a:t>
            </a:r>
            <a:r>
              <a:rPr lang="it-IT" dirty="0" err="1"/>
              <a:t>W</a:t>
            </a:r>
            <a:r>
              <a:rPr lang="it-IT" dirty="0"/>
              <a:t>. </a:t>
            </a:r>
            <a:r>
              <a:rPr lang="it-IT" dirty="0" err="1"/>
              <a:t>Hematology</a:t>
            </a:r>
            <a:r>
              <a:rPr lang="it-IT" dirty="0"/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22963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35"/>
    </mc:Choice>
    <mc:Fallback xmlns="">
      <p:transition spd="slow" advTm="7873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59" y="406412"/>
            <a:ext cx="11165481" cy="1073056"/>
          </a:xfrm>
        </p:spPr>
        <p:txBody>
          <a:bodyPr/>
          <a:lstStyle/>
          <a:p>
            <a:r>
              <a:rPr lang="it-IT" dirty="0"/>
              <a:t>CRT: fisiopatologia  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07ABB68-C6FA-9DAB-25DD-F6DF70308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pic>
        <p:nvPicPr>
          <p:cNvPr id="10" name="Segnaposto contenuto 9" descr="Immagine che contiene diagramma&#10;&#10;Descrizione generata automaticamente">
            <a:extLst>
              <a:ext uri="{FF2B5EF4-FFF2-40B4-BE49-F238E27FC236}">
                <a16:creationId xmlns:a16="http://schemas.microsoft.com/office/drawing/2014/main" id="{4AE9F2AF-1BA0-66B6-CA35-291C334552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tretch/>
        </p:blipFill>
        <p:spPr>
          <a:xfrm>
            <a:off x="1246531" y="1700214"/>
            <a:ext cx="7897469" cy="4751374"/>
          </a:xfr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CA52A2A-C587-17D5-D62C-08A286F77C2D}"/>
              </a:ext>
            </a:extLst>
          </p:cNvPr>
          <p:cNvSpPr txBox="1"/>
          <p:nvPr/>
        </p:nvSpPr>
        <p:spPr>
          <a:xfrm>
            <a:off x="7824788" y="6451588"/>
            <a:ext cx="6476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i="1" dirty="0">
                <a:effectLst/>
                <a:latin typeface="CharisSIL"/>
              </a:rPr>
              <a:t>  </a:t>
            </a:r>
            <a:r>
              <a:rPr lang="it-IT" sz="1200" dirty="0">
                <a:effectLst/>
                <a:latin typeface="AdvOT7fb33346.I"/>
              </a:rPr>
              <a:t>D. </a:t>
            </a:r>
            <a:r>
              <a:rPr lang="it-IT" sz="1200" dirty="0" err="1">
                <a:effectLst/>
                <a:latin typeface="AdvOT7fb33346.I"/>
              </a:rPr>
              <a:t>Citla</a:t>
            </a:r>
            <a:r>
              <a:rPr lang="it-IT" sz="1200" dirty="0">
                <a:effectLst/>
                <a:latin typeface="AdvOT7fb33346.I"/>
              </a:rPr>
              <a:t> </a:t>
            </a:r>
            <a:r>
              <a:rPr lang="it-IT" sz="1200" dirty="0" err="1">
                <a:effectLst/>
                <a:latin typeface="AdvOT7fb33346.I"/>
              </a:rPr>
              <a:t>Sridhar</a:t>
            </a:r>
            <a:r>
              <a:rPr lang="it-IT" sz="1200" dirty="0">
                <a:effectLst/>
                <a:latin typeface="AdvOT7fb33346.I"/>
              </a:rPr>
              <a:t>, et </a:t>
            </a:r>
            <a:r>
              <a:rPr lang="it-IT" sz="1200" dirty="0" err="1">
                <a:effectLst/>
                <a:latin typeface="AdvOT7fb33346.I"/>
              </a:rPr>
              <a:t>al.</a:t>
            </a:r>
            <a:r>
              <a:rPr lang="it-IT" sz="1200" i="1" dirty="0" err="1">
                <a:effectLst/>
                <a:latin typeface="CharisSIL"/>
              </a:rPr>
              <a:t>Thrombosis</a:t>
            </a:r>
            <a:r>
              <a:rPr lang="it-IT" sz="1200" i="1" dirty="0">
                <a:effectLst/>
                <a:latin typeface="CharisSIL"/>
              </a:rPr>
              <a:t> </a:t>
            </a:r>
            <a:r>
              <a:rPr lang="it-IT" sz="1200" i="1" dirty="0" err="1">
                <a:effectLst/>
                <a:latin typeface="CharisSIL"/>
              </a:rPr>
              <a:t>Research</a:t>
            </a:r>
            <a:r>
              <a:rPr lang="it-IT" sz="1200" i="1" dirty="0">
                <a:effectLst/>
                <a:latin typeface="CharisSIL"/>
              </a:rPr>
              <a:t> 187 (2020) 103–112 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077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3"/>
    </mc:Choice>
    <mc:Fallback xmlns="">
      <p:transition spd="slow" advTm="289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101600"/>
            <a:ext cx="10515600" cy="1325563"/>
          </a:xfrm>
        </p:spPr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35BB57BC-130D-B03D-C19F-6E7B4F338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15" y="501883"/>
            <a:ext cx="8464551" cy="1117600"/>
          </a:xfrm>
        </p:spPr>
        <p:txBody>
          <a:bodyPr>
            <a:normAutofit/>
          </a:bodyPr>
          <a:lstStyle/>
          <a:p>
            <a:r>
              <a:rPr lang="it-IT" sz="4400" dirty="0"/>
              <a:t>CRT: Fattori di rischio </a:t>
            </a:r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1B7A084A-BA0B-3358-80CA-599A5C9EAF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12" r="10268"/>
          <a:stretch/>
        </p:blipFill>
        <p:spPr>
          <a:xfrm>
            <a:off x="-19415" y="1262293"/>
            <a:ext cx="8003969" cy="540067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22C9168-E930-4E32-57D3-17025D9106A4}"/>
              </a:ext>
            </a:extLst>
          </p:cNvPr>
          <p:cNvSpPr txBox="1"/>
          <p:nvPr/>
        </p:nvSpPr>
        <p:spPr>
          <a:xfrm>
            <a:off x="7833360" y="6434836"/>
            <a:ext cx="716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i="1" dirty="0">
                <a:effectLst/>
                <a:latin typeface="CharisSIL"/>
              </a:rPr>
              <a:t> </a:t>
            </a:r>
            <a:r>
              <a:rPr lang="it-IT" sz="1100" dirty="0">
                <a:effectLst/>
                <a:latin typeface="AdvOT7fb33346.I"/>
              </a:rPr>
              <a:t>D. </a:t>
            </a:r>
            <a:r>
              <a:rPr lang="it-IT" sz="1100" dirty="0" err="1">
                <a:effectLst/>
                <a:latin typeface="AdvOT7fb33346.I"/>
              </a:rPr>
              <a:t>Citla</a:t>
            </a:r>
            <a:r>
              <a:rPr lang="it-IT" sz="1100" dirty="0">
                <a:effectLst/>
                <a:latin typeface="AdvOT7fb33346.I"/>
              </a:rPr>
              <a:t> </a:t>
            </a:r>
            <a:r>
              <a:rPr lang="it-IT" sz="1100" dirty="0" err="1">
                <a:effectLst/>
                <a:latin typeface="AdvOT7fb33346.I"/>
              </a:rPr>
              <a:t>Sridhar</a:t>
            </a:r>
            <a:r>
              <a:rPr lang="it-IT" sz="1100" dirty="0">
                <a:effectLst/>
                <a:latin typeface="AdvOT7fb33346.I"/>
              </a:rPr>
              <a:t>, et </a:t>
            </a:r>
            <a:r>
              <a:rPr lang="it-IT" sz="1100" dirty="0" err="1">
                <a:effectLst/>
                <a:latin typeface="AdvOT7fb33346.I"/>
              </a:rPr>
              <a:t>al.</a:t>
            </a:r>
            <a:r>
              <a:rPr lang="it-IT" sz="1100" i="1" dirty="0" err="1">
                <a:effectLst/>
                <a:latin typeface="CharisSIL"/>
              </a:rPr>
              <a:t>Thrombosis</a:t>
            </a:r>
            <a:r>
              <a:rPr lang="it-IT" sz="1100" i="1" dirty="0">
                <a:effectLst/>
                <a:latin typeface="CharisSIL"/>
              </a:rPr>
              <a:t> </a:t>
            </a:r>
            <a:r>
              <a:rPr lang="it-IT" sz="1100" i="1" dirty="0" err="1">
                <a:effectLst/>
                <a:latin typeface="CharisSIL"/>
              </a:rPr>
              <a:t>Research</a:t>
            </a:r>
            <a:r>
              <a:rPr lang="it-IT" sz="1100" i="1" dirty="0">
                <a:effectLst/>
                <a:latin typeface="CharisSIL"/>
              </a:rPr>
              <a:t> 187 (2020) 103–112 </a:t>
            </a:r>
            <a:endParaRPr lang="it-IT" sz="11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1247C97-2E56-E40A-1FD8-68EF0198D900}"/>
              </a:ext>
            </a:extLst>
          </p:cNvPr>
          <p:cNvSpPr txBox="1"/>
          <p:nvPr/>
        </p:nvSpPr>
        <p:spPr>
          <a:xfrm>
            <a:off x="7984554" y="1509736"/>
            <a:ext cx="4157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Età:  VTE 1-2/1000persone /anno fra 25 30 aa; 80x dopo 85 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4,9% overall , 6,7% in pz con cancro, 13,9% in pz in terapia intensiva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6F7C677-652E-8F2A-3307-570DBCE78A5D}"/>
              </a:ext>
            </a:extLst>
          </p:cNvPr>
          <p:cNvSpPr txBox="1"/>
          <p:nvPr/>
        </p:nvSpPr>
        <p:spPr>
          <a:xfrm>
            <a:off x="5230874" y="1849019"/>
            <a:ext cx="709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6,8 x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A18D8CC-4340-8C61-B079-FA2D88BF4C93}"/>
              </a:ext>
            </a:extLst>
          </p:cNvPr>
          <p:cNvSpPr txBox="1"/>
          <p:nvPr/>
        </p:nvSpPr>
        <p:spPr>
          <a:xfrm>
            <a:off x="6935779" y="2361245"/>
            <a:ext cx="1222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3% vs 1,9%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C59B118-21A1-BC58-2B5C-0D2445E7EAEA}"/>
              </a:ext>
            </a:extLst>
          </p:cNvPr>
          <p:cNvSpPr txBox="1"/>
          <p:nvPr/>
        </p:nvSpPr>
        <p:spPr>
          <a:xfrm>
            <a:off x="6647876" y="2863782"/>
            <a:ext cx="377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7x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538D1C2-DD0C-2404-014E-BA2A028E66DD}"/>
              </a:ext>
            </a:extLst>
          </p:cNvPr>
          <p:cNvSpPr txBox="1"/>
          <p:nvPr/>
        </p:nvSpPr>
        <p:spPr>
          <a:xfrm>
            <a:off x="6331924" y="1579667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2,6 x</a:t>
            </a:r>
            <a:r>
              <a:rPr lang="it-IT" dirty="0"/>
              <a:t> 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D3BD64F-96C8-C32E-AD6B-E2F67792623A}"/>
              </a:ext>
            </a:extLst>
          </p:cNvPr>
          <p:cNvSpPr txBox="1"/>
          <p:nvPr/>
        </p:nvSpPr>
        <p:spPr>
          <a:xfrm>
            <a:off x="8158165" y="3589199"/>
            <a:ext cx="33967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CVC tipo PICC riduce il lume del vaso dal 40 all’80%  e interferisce c on il flusso laminare -</a:t>
            </a:r>
            <a:r>
              <a:rPr lang="it-IT" dirty="0">
                <a:sym typeface="Wingdings" pitchFamily="2" charset="2"/>
              </a:rPr>
              <a:t></a:t>
            </a:r>
            <a:r>
              <a:rPr lang="it-IT" dirty="0"/>
              <a:t>Rapporto ottimale catetere /vaso 0,33?</a:t>
            </a:r>
          </a:p>
          <a:p>
            <a:endParaRPr lang="it-IT" dirty="0"/>
          </a:p>
          <a:p>
            <a:r>
              <a:rPr lang="it-IT" dirty="0"/>
              <a:t>Numero di tentativi di posizionamento : OR 2,6 ?</a:t>
            </a:r>
          </a:p>
          <a:p>
            <a:endParaRPr lang="it-IT" dirty="0"/>
          </a:p>
          <a:p>
            <a:r>
              <a:rPr lang="it-IT" dirty="0"/>
              <a:t>Materiale : Silicone meglio di poliuretano?</a:t>
            </a:r>
          </a:p>
        </p:txBody>
      </p:sp>
      <p:pic>
        <p:nvPicPr>
          <p:cNvPr id="24" name="Immagine 23" descr="Immagine che contiene testo&#10;&#10;Descrizione generata automaticamente">
            <a:extLst>
              <a:ext uri="{FF2B5EF4-FFF2-40B4-BE49-F238E27FC236}">
                <a16:creationId xmlns:a16="http://schemas.microsoft.com/office/drawing/2014/main" id="{016192C3-4083-674C-CF4A-3C95464E4C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5860"/>
          <a:stretch/>
        </p:blipFill>
        <p:spPr>
          <a:xfrm>
            <a:off x="2" y="0"/>
            <a:ext cx="12191998" cy="68042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70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278"/>
    </mc:Choice>
    <mc:Fallback xmlns="">
      <p:transition spd="slow" advTm="222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D3642C-57C2-CBE9-0221-3F3483083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400" b="0" i="1" dirty="0">
                <a:effectLst/>
                <a:latin typeface="AdvTimes"/>
              </a:rPr>
              <a:t>The </a:t>
            </a:r>
            <a:r>
              <a:rPr lang="it-IT" sz="2400" b="0" i="1" dirty="0" err="1">
                <a:effectLst/>
                <a:latin typeface="AdvTimes"/>
              </a:rPr>
              <a:t>pooled</a:t>
            </a:r>
            <a:r>
              <a:rPr lang="it-IT" sz="2400" b="0" i="1" dirty="0">
                <a:effectLst/>
                <a:latin typeface="AdvTimes"/>
              </a:rPr>
              <a:t> OR for CVC-</a:t>
            </a:r>
            <a:r>
              <a:rPr lang="it-IT" sz="2400" b="0" i="1" dirty="0" err="1">
                <a:effectLst/>
                <a:latin typeface="AdvTimes"/>
              </a:rPr>
              <a:t>related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thrombosis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was</a:t>
            </a:r>
            <a:r>
              <a:rPr lang="it-IT" sz="2400" b="0" i="1" dirty="0">
                <a:effectLst/>
                <a:latin typeface="AdvTimes"/>
              </a:rPr>
              <a:t> 4.6 (95% CI: 2.6, 8.1) in </a:t>
            </a:r>
            <a:r>
              <a:rPr lang="it-IT" sz="2400" b="0" i="1" dirty="0" err="1">
                <a:effectLst/>
                <a:latin typeface="AdvTimes"/>
              </a:rPr>
              <a:t>patients</a:t>
            </a:r>
            <a:r>
              <a:rPr lang="it-IT" sz="2400" b="0" i="1" dirty="0">
                <a:effectLst/>
                <a:latin typeface="AdvTimes"/>
              </a:rPr>
              <a:t> with FV Leiden. </a:t>
            </a:r>
            <a:br>
              <a:rPr lang="it-IT" sz="2400" b="0" i="1" dirty="0">
                <a:effectLst/>
                <a:latin typeface="AdvTimes"/>
              </a:rPr>
            </a:br>
            <a:r>
              <a:rPr lang="it-IT" sz="2400" b="0" i="1" dirty="0">
                <a:effectLst/>
                <a:latin typeface="AdvTimes"/>
              </a:rPr>
              <a:t>The </a:t>
            </a:r>
            <a:r>
              <a:rPr lang="it-IT" sz="2400" b="0" i="1" dirty="0" err="1">
                <a:effectLst/>
                <a:latin typeface="AdvTimes"/>
              </a:rPr>
              <a:t>pooled</a:t>
            </a:r>
            <a:r>
              <a:rPr lang="it-IT" sz="2400" b="0" i="1" dirty="0">
                <a:effectLst/>
                <a:latin typeface="AdvTimes"/>
              </a:rPr>
              <a:t> OR for CVC-</a:t>
            </a:r>
            <a:r>
              <a:rPr lang="it-IT" sz="2400" b="0" i="1" dirty="0" err="1">
                <a:effectLst/>
                <a:latin typeface="AdvTimes"/>
              </a:rPr>
              <a:t>related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thrombosis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was</a:t>
            </a:r>
            <a:r>
              <a:rPr lang="it-IT" sz="2400" b="0" i="1" dirty="0">
                <a:effectLst/>
                <a:latin typeface="AdvTimes"/>
              </a:rPr>
              <a:t> 4.9 (95% CI: 1.7, 14.3) in </a:t>
            </a:r>
            <a:r>
              <a:rPr lang="it-IT" sz="2400" b="0" i="1" dirty="0" err="1">
                <a:effectLst/>
                <a:latin typeface="AdvTimes"/>
              </a:rPr>
              <a:t>patients</a:t>
            </a:r>
            <a:r>
              <a:rPr lang="it-IT" sz="2400" b="0" i="1" dirty="0">
                <a:effectLst/>
                <a:latin typeface="AdvTimes"/>
              </a:rPr>
              <a:t> with PTM. </a:t>
            </a:r>
            <a:br>
              <a:rPr lang="it-IT" sz="2400" b="0" i="1" dirty="0">
                <a:effectLst/>
                <a:latin typeface="AdvTimes"/>
              </a:rPr>
            </a:br>
            <a:r>
              <a:rPr lang="it-IT" sz="2400" b="0" i="1" dirty="0">
                <a:effectLst/>
                <a:latin typeface="AdvTimes"/>
              </a:rPr>
              <a:t>The </a:t>
            </a:r>
            <a:r>
              <a:rPr lang="it-IT" sz="2400" b="0" i="1" dirty="0" err="1">
                <a:effectLst/>
                <a:latin typeface="AdvTimes"/>
              </a:rPr>
              <a:t>estimated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attributable</a:t>
            </a:r>
            <a:r>
              <a:rPr lang="it-IT" sz="2400" b="0" i="1" dirty="0">
                <a:effectLst/>
                <a:latin typeface="AdvTimes"/>
              </a:rPr>
              <a:t> risk of CVC-</a:t>
            </a:r>
            <a:r>
              <a:rPr lang="it-IT" sz="2400" b="0" i="1" dirty="0" err="1">
                <a:effectLst/>
                <a:latin typeface="AdvTimes"/>
              </a:rPr>
              <a:t>related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thrombosis</a:t>
            </a:r>
            <a:r>
              <a:rPr lang="it-IT" sz="2400" b="0" i="1" dirty="0">
                <a:effectLst/>
                <a:latin typeface="AdvTimes"/>
              </a:rPr>
              <a:t> </a:t>
            </a:r>
            <a:r>
              <a:rPr lang="it-IT" sz="2400" b="0" i="1" dirty="0" err="1">
                <a:effectLst/>
                <a:latin typeface="AdvTimes"/>
              </a:rPr>
              <a:t>was</a:t>
            </a:r>
            <a:r>
              <a:rPr lang="it-IT" sz="2400" b="0" i="1" dirty="0">
                <a:effectLst/>
                <a:latin typeface="AdvTimes"/>
              </a:rPr>
              <a:t> 13.1% for FV Leiden and 4.5% for PTM.</a:t>
            </a:r>
            <a:br>
              <a:rPr lang="it-IT" sz="2400" b="0" i="1" dirty="0">
                <a:effectLst/>
                <a:latin typeface="AdvTimes"/>
              </a:rPr>
            </a:br>
            <a:br>
              <a:rPr lang="it-IT" sz="2400" b="0" i="1" dirty="0">
                <a:effectLst/>
                <a:latin typeface="AdvTimes"/>
              </a:rPr>
            </a:br>
            <a:r>
              <a:rPr lang="it-IT" sz="2400" i="1" dirty="0">
                <a:effectLst/>
                <a:latin typeface="AdvTimes"/>
              </a:rPr>
              <a:t> </a:t>
            </a:r>
            <a:r>
              <a:rPr lang="it-IT" sz="2400" i="1" dirty="0" err="1">
                <a:effectLst/>
                <a:latin typeface="AdvTimes"/>
              </a:rPr>
              <a:t>Conclusion</a:t>
            </a:r>
            <a:r>
              <a:rPr lang="it-IT" sz="2400" i="1" dirty="0">
                <a:effectLst/>
                <a:latin typeface="AdvTimes"/>
              </a:rPr>
              <a:t>: </a:t>
            </a:r>
            <a:r>
              <a:rPr lang="it-IT" sz="2400" i="1" dirty="0" err="1">
                <a:effectLst/>
                <a:latin typeface="AdvTimes"/>
              </a:rPr>
              <a:t>Our</a:t>
            </a:r>
            <a:r>
              <a:rPr lang="it-IT" sz="2400" i="1" dirty="0">
                <a:effectLst/>
                <a:latin typeface="AdvTimes"/>
              </a:rPr>
              <a:t> meta-</a:t>
            </a:r>
            <a:r>
              <a:rPr lang="it-IT" sz="2400" i="1" dirty="0" err="1">
                <a:effectLst/>
                <a:latin typeface="AdvTimes"/>
              </a:rPr>
              <a:t>analysis</a:t>
            </a:r>
            <a:r>
              <a:rPr lang="it-IT" sz="2400" i="1" dirty="0">
                <a:effectLst/>
                <a:latin typeface="AdvTimes"/>
              </a:rPr>
              <a:t> </a:t>
            </a:r>
            <a:r>
              <a:rPr lang="it-IT" sz="2400" i="1" dirty="0" err="1">
                <a:effectLst/>
                <a:latin typeface="AdvTimes"/>
              </a:rPr>
              <a:t>suggests</a:t>
            </a:r>
            <a:r>
              <a:rPr lang="it-IT" sz="2400" i="1" dirty="0">
                <a:effectLst/>
                <a:latin typeface="AdvTimes"/>
              </a:rPr>
              <a:t> </a:t>
            </a:r>
            <a:r>
              <a:rPr lang="it-IT" sz="2400" i="1" dirty="0" err="1">
                <a:effectLst/>
                <a:latin typeface="AdvTimes"/>
              </a:rPr>
              <a:t>that</a:t>
            </a:r>
            <a:r>
              <a:rPr lang="it-IT" sz="2400" i="1" dirty="0">
                <a:effectLst/>
                <a:latin typeface="AdvTimes"/>
              </a:rPr>
              <a:t> the </a:t>
            </a:r>
            <a:r>
              <a:rPr lang="it-IT" sz="2400" i="1" dirty="0" err="1">
                <a:effectLst/>
                <a:latin typeface="AdvTimes"/>
              </a:rPr>
              <a:t>presence</a:t>
            </a:r>
            <a:r>
              <a:rPr lang="it-IT" sz="2400" i="1" dirty="0">
                <a:effectLst/>
                <a:latin typeface="AdvTimes"/>
              </a:rPr>
              <a:t> of FV Leiden and PTM </a:t>
            </a:r>
            <a:r>
              <a:rPr lang="it-IT" sz="2400" i="1" dirty="0" err="1">
                <a:effectLst/>
                <a:latin typeface="AdvTimes"/>
              </a:rPr>
              <a:t>is</a:t>
            </a:r>
            <a:r>
              <a:rPr lang="it-IT" sz="2400" i="1" dirty="0">
                <a:effectLst/>
                <a:latin typeface="AdvTimes"/>
              </a:rPr>
              <a:t> </a:t>
            </a:r>
            <a:r>
              <a:rPr lang="it-IT" sz="2400" i="1" dirty="0" err="1">
                <a:effectLst/>
                <a:latin typeface="AdvTimes"/>
              </a:rPr>
              <a:t>associated</a:t>
            </a:r>
            <a:r>
              <a:rPr lang="it-IT" sz="2400" i="1" dirty="0">
                <a:effectLst/>
                <a:latin typeface="AdvTimes"/>
              </a:rPr>
              <a:t> with CVC-</a:t>
            </a:r>
            <a:r>
              <a:rPr lang="it-IT" sz="2400" i="1" dirty="0" err="1">
                <a:effectLst/>
                <a:latin typeface="AdvTimes"/>
              </a:rPr>
              <a:t>related</a:t>
            </a:r>
            <a:r>
              <a:rPr lang="it-IT" sz="2400" i="1" dirty="0">
                <a:effectLst/>
                <a:latin typeface="AdvTimes"/>
              </a:rPr>
              <a:t> </a:t>
            </a:r>
            <a:r>
              <a:rPr lang="it-IT" sz="2400" i="1" dirty="0" err="1">
                <a:effectLst/>
                <a:latin typeface="AdvTimes"/>
              </a:rPr>
              <a:t>thrombosis</a:t>
            </a:r>
            <a:r>
              <a:rPr lang="it-IT" sz="2400" i="1" dirty="0">
                <a:effectLst/>
                <a:latin typeface="AdvTimes"/>
              </a:rPr>
              <a:t>. </a:t>
            </a:r>
            <a:br>
              <a:rPr lang="it-IT" sz="2400" b="0" i="1" dirty="0"/>
            </a:br>
            <a:endParaRPr lang="it-IT" sz="2400" b="0" i="1" dirty="0"/>
          </a:p>
        </p:txBody>
      </p:sp>
      <p:pic>
        <p:nvPicPr>
          <p:cNvPr id="5" name="Segnaposto contenuto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3C79F50-8CAB-ECD9-0C62-3E560ACA4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  <a14:imgEffect>
                      <a14:brightnessContrast contrast="5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8299" y="484893"/>
            <a:ext cx="6315075" cy="2086857"/>
          </a:xfrm>
        </p:spPr>
      </p:pic>
    </p:spTree>
    <p:extLst>
      <p:ext uri="{BB962C8B-B14F-4D97-AF65-F5344CB8AC3E}">
        <p14:creationId xmlns:p14="http://schemas.microsoft.com/office/powerpoint/2010/main" val="299658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23"/>
    </mc:Choice>
    <mc:Fallback xmlns="">
      <p:transition spd="slow" advTm="6492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CRT: clinica I</a:t>
            </a:r>
          </a:p>
        </p:txBody>
      </p:sp>
      <p:pic>
        <p:nvPicPr>
          <p:cNvPr id="8" name="Segnaposto contenuto 7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337FDA71-0503-71C6-28CF-5C3693834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260" t="3283" r="9503" b="3393"/>
          <a:stretch/>
        </p:blipFill>
        <p:spPr>
          <a:xfrm>
            <a:off x="0" y="1801806"/>
            <a:ext cx="6586538" cy="4870457"/>
          </a:xfr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5771544-F0C5-970A-A0CC-BD5D62CD72C2}"/>
              </a:ext>
            </a:extLst>
          </p:cNvPr>
          <p:cNvSpPr txBox="1"/>
          <p:nvPr/>
        </p:nvSpPr>
        <p:spPr>
          <a:xfrm>
            <a:off x="6855196" y="1506022"/>
            <a:ext cx="48891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-Guaina di fibrina : si forma (in  circa 29% dei pz )  intorno alla punta  nelle prime 2 settimane per deposizione precoce di fibronectina </a:t>
            </a:r>
            <a:r>
              <a:rPr lang="it-IT" dirty="0">
                <a:sym typeface="Wingdings" pitchFamily="2" charset="2"/>
              </a:rPr>
              <a:t></a:t>
            </a:r>
          </a:p>
          <a:p>
            <a:r>
              <a:rPr lang="it-IT" dirty="0">
                <a:sym typeface="Wingdings" pitchFamily="2" charset="2"/>
              </a:rPr>
              <a:t> coinvolgimento di macrofagi </a:t>
            </a:r>
          </a:p>
          <a:p>
            <a:r>
              <a:rPr lang="it-IT" dirty="0">
                <a:sym typeface="Wingdings" pitchFamily="2" charset="2"/>
              </a:rPr>
              <a:t>differenziazione in fibroblasti   </a:t>
            </a:r>
          </a:p>
          <a:p>
            <a:r>
              <a:rPr lang="it-IT" dirty="0">
                <a:sym typeface="Wingdings" pitchFamily="2" charset="2"/>
              </a:rPr>
              <a:t>  produzione di collagene</a:t>
            </a:r>
            <a:r>
              <a:rPr lang="it-IT" dirty="0"/>
              <a:t> </a:t>
            </a:r>
            <a:r>
              <a:rPr lang="it-IT" dirty="0">
                <a:sym typeface="Wingdings" pitchFamily="2" charset="2"/>
              </a:rPr>
              <a:t></a:t>
            </a:r>
            <a:endParaRPr lang="it-IT" dirty="0"/>
          </a:p>
          <a:p>
            <a:r>
              <a:rPr lang="it-IT" dirty="0"/>
              <a:t>creazione di tessuto connettivo intorno al catetere</a:t>
            </a:r>
          </a:p>
          <a:p>
            <a:endParaRPr lang="it-IT" dirty="0"/>
          </a:p>
          <a:p>
            <a:r>
              <a:rPr lang="it-IT" dirty="0"/>
              <a:t>-La trombosi occludente origina  dal danno endoteliale</a:t>
            </a:r>
            <a:r>
              <a:rPr lang="it-IT" dirty="0">
                <a:sym typeface="Wingdings" pitchFamily="2" charset="2"/>
              </a:rPr>
              <a:t> </a:t>
            </a:r>
          </a:p>
          <a:p>
            <a:r>
              <a:rPr lang="it-IT" dirty="0">
                <a:sym typeface="Wingdings" pitchFamily="2" charset="2"/>
              </a:rPr>
              <a:t>esposizione TF  </a:t>
            </a:r>
          </a:p>
          <a:p>
            <a:r>
              <a:rPr lang="it-IT" dirty="0">
                <a:sym typeface="Wingdings" pitchFamily="2" charset="2"/>
              </a:rPr>
              <a:t>attivazione plasmatica </a:t>
            </a:r>
          </a:p>
          <a:p>
            <a:endParaRPr lang="it-IT" dirty="0">
              <a:sym typeface="Wingdings" pitchFamily="2" charset="2"/>
            </a:endParaRPr>
          </a:p>
          <a:p>
            <a:r>
              <a:rPr lang="it-IT" dirty="0">
                <a:sym typeface="Wingdings" pitchFamily="2" charset="2"/>
              </a:rPr>
              <a:t>I due fenomeni non sono correlati , con una incidenza di CRT inferiore .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45AFA1A-1D19-6095-C486-4AE099F41DB2}"/>
              </a:ext>
            </a:extLst>
          </p:cNvPr>
          <p:cNvSpPr txBox="1"/>
          <p:nvPr/>
        </p:nvSpPr>
        <p:spPr>
          <a:xfrm>
            <a:off x="7768828" y="6304062"/>
            <a:ext cx="716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i="1" dirty="0">
                <a:effectLst/>
                <a:latin typeface="CharisSIL"/>
              </a:rPr>
              <a:t> </a:t>
            </a:r>
            <a:r>
              <a:rPr lang="it-IT" sz="1100" dirty="0">
                <a:effectLst/>
                <a:latin typeface="AdvOT7fb33346.I"/>
              </a:rPr>
              <a:t>D. </a:t>
            </a:r>
            <a:r>
              <a:rPr lang="it-IT" sz="1100" dirty="0" err="1">
                <a:effectLst/>
                <a:latin typeface="AdvOT7fb33346.I"/>
              </a:rPr>
              <a:t>Citla</a:t>
            </a:r>
            <a:r>
              <a:rPr lang="it-IT" sz="1100" dirty="0">
                <a:effectLst/>
                <a:latin typeface="AdvOT7fb33346.I"/>
              </a:rPr>
              <a:t> </a:t>
            </a:r>
            <a:r>
              <a:rPr lang="it-IT" sz="1100" dirty="0" err="1">
                <a:effectLst/>
                <a:latin typeface="AdvOT7fb33346.I"/>
              </a:rPr>
              <a:t>Sridhar</a:t>
            </a:r>
            <a:r>
              <a:rPr lang="it-IT" sz="1100" dirty="0">
                <a:effectLst/>
                <a:latin typeface="AdvOT7fb33346.I"/>
              </a:rPr>
              <a:t>, et </a:t>
            </a:r>
            <a:r>
              <a:rPr lang="it-IT" sz="1100" dirty="0" err="1">
                <a:effectLst/>
                <a:latin typeface="AdvOT7fb33346.I"/>
              </a:rPr>
              <a:t>al.</a:t>
            </a:r>
            <a:r>
              <a:rPr lang="it-IT" sz="1100" i="1" dirty="0" err="1">
                <a:effectLst/>
                <a:latin typeface="CharisSIL"/>
              </a:rPr>
              <a:t>Thrombosis</a:t>
            </a:r>
            <a:r>
              <a:rPr lang="it-IT" sz="1100" i="1" dirty="0">
                <a:effectLst/>
                <a:latin typeface="CharisSIL"/>
              </a:rPr>
              <a:t> </a:t>
            </a:r>
            <a:r>
              <a:rPr lang="it-IT" sz="1100" i="1" dirty="0" err="1">
                <a:effectLst/>
                <a:latin typeface="CharisSIL"/>
              </a:rPr>
              <a:t>Research</a:t>
            </a:r>
            <a:r>
              <a:rPr lang="it-IT" sz="1100" i="1" dirty="0">
                <a:effectLst/>
                <a:latin typeface="CharisSIL"/>
              </a:rPr>
              <a:t> 187 (2020) 103–112 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65079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0"/>
    </mc:Choice>
    <mc:Fallback xmlns="">
      <p:transition spd="slow" advTm="581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90" y="400359"/>
            <a:ext cx="10515600" cy="1325563"/>
          </a:xfrm>
        </p:spPr>
        <p:txBody>
          <a:bodyPr/>
          <a:lstStyle/>
          <a:p>
            <a:r>
              <a:rPr lang="it-IT" dirty="0"/>
              <a:t> CRT: clinica II</a:t>
            </a:r>
          </a:p>
        </p:txBody>
      </p:sp>
      <p:pic>
        <p:nvPicPr>
          <p:cNvPr id="9" name="Segnaposto contenuto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DCA8C519-8F5C-9C57-5CC4-6824A19AB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15" b="5702"/>
          <a:stretch/>
        </p:blipFill>
        <p:spPr>
          <a:xfrm>
            <a:off x="0" y="1135064"/>
            <a:ext cx="7415213" cy="5251450"/>
          </a:xfr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E111742-5D99-DCBE-9AE3-34052F299539}"/>
              </a:ext>
            </a:extLst>
          </p:cNvPr>
          <p:cNvSpPr txBox="1"/>
          <p:nvPr/>
        </p:nvSpPr>
        <p:spPr>
          <a:xfrm>
            <a:off x="463801" y="6458437"/>
            <a:ext cx="2811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Geerts</a:t>
            </a:r>
            <a:r>
              <a:rPr lang="it-IT" dirty="0"/>
              <a:t> </a:t>
            </a:r>
            <a:r>
              <a:rPr lang="it-IT" dirty="0" err="1"/>
              <a:t>W</a:t>
            </a:r>
            <a:r>
              <a:rPr lang="it-IT" dirty="0"/>
              <a:t>. </a:t>
            </a:r>
            <a:r>
              <a:rPr lang="it-IT" dirty="0" err="1"/>
              <a:t>Hematology</a:t>
            </a:r>
            <a:r>
              <a:rPr lang="it-IT" dirty="0"/>
              <a:t> 2014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D11F2F3-6727-893F-D44B-F86B0E3BF11C}"/>
              </a:ext>
            </a:extLst>
          </p:cNvPr>
          <p:cNvSpPr txBox="1"/>
          <p:nvPr/>
        </p:nvSpPr>
        <p:spPr>
          <a:xfrm>
            <a:off x="7557102" y="837961"/>
            <a:ext cx="42551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maggior parte dei pazienti sono </a:t>
            </a:r>
            <a:r>
              <a:rPr lang="it-IT" dirty="0" err="1"/>
              <a:t>asintomatci</a:t>
            </a:r>
            <a:endParaRPr lang="it-IT" dirty="0"/>
          </a:p>
          <a:p>
            <a:r>
              <a:rPr lang="it-IT" dirty="0"/>
              <a:t>La percentuale di pazienti con CRT sintomatica varia tra 5 e 13%</a:t>
            </a:r>
          </a:p>
          <a:p>
            <a:endParaRPr lang="it-IT" dirty="0"/>
          </a:p>
          <a:p>
            <a:r>
              <a:rPr lang="it-IT" dirty="0"/>
              <a:t>La sintomatologia varia a secondo del grado di occlusione  e  vena coinvolta </a:t>
            </a:r>
          </a:p>
          <a:p>
            <a:r>
              <a:rPr lang="it-IT" dirty="0"/>
              <a:t>Se è interessata una vena distale ( brachiale )  la sintomatologia è lieve o assente </a:t>
            </a:r>
          </a:p>
          <a:p>
            <a:endParaRPr lang="it-IT" dirty="0"/>
          </a:p>
          <a:p>
            <a:r>
              <a:rPr lang="it-IT" dirty="0"/>
              <a:t>L’associazione con la flebite è più facile nei pz immunocompromessi e può associarsi a complicanza infettiva . La presenza della guaina di fibrina o del trombo della punta aumenta il rischio di colonizzazione batterica e sepsi correlata al catetere </a:t>
            </a:r>
          </a:p>
          <a:p>
            <a:endParaRPr lang="it-IT" dirty="0"/>
          </a:p>
          <a:p>
            <a:r>
              <a:rPr lang="it-IT" dirty="0"/>
              <a:t>Il malfunzionamento con impossibilità di aspirazione e/o infusione può essere correlata con trombosi della punta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7DC8A05-ABBF-B5A3-3BFF-9D700F991F9B}"/>
              </a:ext>
            </a:extLst>
          </p:cNvPr>
          <p:cNvSpPr txBox="1"/>
          <p:nvPr/>
        </p:nvSpPr>
        <p:spPr>
          <a:xfrm>
            <a:off x="2029070" y="4100512"/>
            <a:ext cx="5066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3% vs 16% LEDVT ; meno frequente con PICC  che con CICC</a:t>
            </a:r>
          </a:p>
        </p:txBody>
      </p:sp>
    </p:spTree>
    <p:extLst>
      <p:ext uri="{BB962C8B-B14F-4D97-AF65-F5344CB8AC3E}">
        <p14:creationId xmlns:p14="http://schemas.microsoft.com/office/powerpoint/2010/main" val="246901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608"/>
    </mc:Choice>
    <mc:Fallback xmlns="">
      <p:transition spd="slow" advTm="16360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4777405" cy="1094911"/>
          </a:xfrm>
        </p:spPr>
        <p:txBody>
          <a:bodyPr anchor="t">
            <a:normAutofit/>
          </a:bodyPr>
          <a:lstStyle/>
          <a:p>
            <a:r>
              <a:rPr lang="it-IT" dirty="0"/>
              <a:t>CRT :diagnosi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AB68556-3CE1-B9CB-5A74-FCE20EF1872C}"/>
              </a:ext>
            </a:extLst>
          </p:cNvPr>
          <p:cNvSpPr>
            <a:spLocks/>
          </p:cNvSpPr>
          <p:nvPr/>
        </p:nvSpPr>
        <p:spPr>
          <a:xfrm>
            <a:off x="517870" y="2073319"/>
            <a:ext cx="10283803" cy="3787729"/>
          </a:xfrm>
          <a:prstGeom prst="rect">
            <a:avLst/>
          </a:prstGeom>
        </p:spPr>
        <p:txBody>
          <a:bodyPr/>
          <a:lstStyle/>
          <a:p>
            <a:pPr defTabSz="704088">
              <a:spcAft>
                <a:spcPts val="600"/>
              </a:spcAft>
            </a:pPr>
            <a:r>
              <a:rPr lang="it-IT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Indagini da riservare ai </a:t>
            </a:r>
            <a:r>
              <a:rPr lang="it-IT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sintomatici</a:t>
            </a:r>
          </a:p>
          <a:p>
            <a:pPr defTabSz="704088">
              <a:spcAft>
                <a:spcPts val="600"/>
              </a:spcAft>
            </a:pPr>
            <a:r>
              <a:rPr lang="it-IT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</a:t>
            </a:r>
            <a:r>
              <a:rPr lang="it-IT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sensibilità 91% ; specificità 93%, semplice , non invasiva . A livello di v succlavia e v anonima non è possibile valutare incomprimibilità ; necessario pertanto doppler e visualizzazione del trombo</a:t>
            </a:r>
          </a:p>
          <a:p>
            <a:pPr defTabSz="704088">
              <a:spcAft>
                <a:spcPts val="600"/>
              </a:spcAft>
            </a:pPr>
            <a:r>
              <a:rPr lang="it-IT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Venografia</a:t>
            </a:r>
            <a:r>
              <a:rPr lang="it-IT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indagine di riferimento per diagnosi di DVT , da usare se US negativo e forte sospetto clinico .</a:t>
            </a:r>
          </a:p>
          <a:p>
            <a:pPr defTabSz="704088">
              <a:spcAft>
                <a:spcPts val="600"/>
              </a:spcAft>
            </a:pPr>
            <a:r>
              <a:rPr lang="it-IT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CT e RMN </a:t>
            </a:r>
            <a:r>
              <a:rPr lang="it-IT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caso di trombosi intratoracica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05743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6"/>
    </mc:Choice>
    <mc:Fallback xmlns="">
      <p:transition spd="slow" advTm="152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CRT : terapia 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8C5A2E7-A171-AA09-00FC-7EC5A2213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3867" y="2319867"/>
            <a:ext cx="10379483" cy="351985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Poche evidenze sia sulla durata che sul tipo di approccio farmacologico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Suggerimenti basati su estensione dell’esperienza su LEDVT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287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3"/>
    </mc:Choice>
    <mc:Fallback xmlns="">
      <p:transition spd="slow" advTm="851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9CF0D304-1499-A649-6E1E-F45A17D49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782"/>
          <a:stretch/>
        </p:blipFill>
        <p:spPr>
          <a:xfrm>
            <a:off x="1" y="1"/>
            <a:ext cx="8729662" cy="1940560"/>
          </a:xfrm>
          <a:prstGeom prst="rect">
            <a:avLst/>
          </a:prstGeom>
        </p:spPr>
      </p:pic>
      <p:sp>
        <p:nvSpPr>
          <p:cNvPr id="18" name="Segnaposto contenuto 17">
            <a:extLst>
              <a:ext uri="{FF2B5EF4-FFF2-40B4-BE49-F238E27FC236}">
                <a16:creationId xmlns:a16="http://schemas.microsoft.com/office/drawing/2014/main" id="{F3FE7CC4-E806-1D47-49D3-A774424B7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78368"/>
            <a:ext cx="9067800" cy="4679632"/>
          </a:xfrm>
        </p:spPr>
        <p:txBody>
          <a:bodyPr>
            <a:normAutofit fontScale="92500" lnSpcReduction="20000"/>
          </a:bodyPr>
          <a:lstStyle/>
          <a:p>
            <a:r>
              <a:rPr lang="it-IT" sz="1800" b="1" dirty="0">
                <a:effectLst/>
                <a:latin typeface="NewCaledonia"/>
              </a:rPr>
              <a:t>9.3.1. In </a:t>
            </a:r>
            <a:r>
              <a:rPr lang="it-IT" sz="1800" b="1" dirty="0" err="1">
                <a:effectLst/>
                <a:latin typeface="NewCaledonia"/>
              </a:rPr>
              <a:t>most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with UEDVT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associated</a:t>
            </a:r>
            <a:r>
              <a:rPr lang="it-IT" sz="1800" b="1" dirty="0">
                <a:effectLst/>
                <a:latin typeface="NewCaledonia"/>
              </a:rPr>
              <a:t> with a </a:t>
            </a:r>
            <a:r>
              <a:rPr lang="it-IT" sz="1800" b="1" dirty="0" err="1">
                <a:effectLst/>
                <a:latin typeface="NewCaledonia"/>
              </a:rPr>
              <a:t>central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venous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,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suggest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the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not</a:t>
            </a:r>
            <a:r>
              <a:rPr lang="it-IT" sz="1800" b="1" dirty="0">
                <a:effectLst/>
                <a:latin typeface="NewCaledonia"/>
              </a:rPr>
              <a:t> be </a:t>
            </a:r>
            <a:r>
              <a:rPr lang="it-IT" sz="1800" b="1" dirty="0" err="1">
                <a:effectLst/>
                <a:latin typeface="NewCaledonia"/>
              </a:rPr>
              <a:t>removed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if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functional</a:t>
            </a:r>
            <a:r>
              <a:rPr lang="it-IT" sz="1800" b="1" dirty="0">
                <a:effectLst/>
                <a:latin typeface="NewCaledonia"/>
              </a:rPr>
              <a:t> and </a:t>
            </a:r>
            <a:r>
              <a:rPr lang="it-IT" sz="1800" b="1" dirty="0" err="1">
                <a:effectLst/>
                <a:latin typeface="NewCaledonia"/>
              </a:rPr>
              <a:t>there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an </a:t>
            </a:r>
            <a:r>
              <a:rPr lang="it-IT" sz="1800" b="1" dirty="0" err="1">
                <a:effectLst/>
                <a:latin typeface="NewCaledonia"/>
              </a:rPr>
              <a:t>ongoing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need</a:t>
            </a:r>
            <a:r>
              <a:rPr lang="it-IT" sz="1800" b="1" dirty="0">
                <a:effectLst/>
                <a:latin typeface="NewCaledonia"/>
              </a:rPr>
              <a:t> for the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dirty="0">
                <a:effectLst/>
                <a:latin typeface="NewCaledonia"/>
              </a:rPr>
              <a:t>(Grade 2C)</a:t>
            </a:r>
            <a:r>
              <a:rPr lang="it-IT" sz="1800" b="1" dirty="0">
                <a:effectLst/>
                <a:latin typeface="NewCaledonia"/>
              </a:rPr>
              <a:t>. </a:t>
            </a:r>
            <a:endParaRPr lang="it-IT" dirty="0"/>
          </a:p>
          <a:p>
            <a:r>
              <a:rPr lang="it-IT" sz="1800" b="1" dirty="0">
                <a:effectLst/>
                <a:latin typeface="NewCaledonia"/>
              </a:rPr>
              <a:t>9.3.2.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with UEDVT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involves</a:t>
            </a:r>
            <a:r>
              <a:rPr lang="it-IT" sz="1800" b="1" dirty="0">
                <a:effectLst/>
                <a:latin typeface="NewCaledonia"/>
              </a:rPr>
              <a:t> the </a:t>
            </a:r>
            <a:r>
              <a:rPr lang="it-IT" sz="1800" b="1" dirty="0" err="1">
                <a:effectLst/>
                <a:latin typeface="NewCaledonia"/>
              </a:rPr>
              <a:t>axillary</a:t>
            </a:r>
            <a:r>
              <a:rPr lang="it-IT" sz="1800" b="1" dirty="0">
                <a:effectLst/>
                <a:latin typeface="NewCaledonia"/>
              </a:rPr>
              <a:t> or more </a:t>
            </a:r>
            <a:r>
              <a:rPr lang="it-IT" sz="1800" b="1" dirty="0" err="1">
                <a:effectLst/>
                <a:latin typeface="NewCaledonia"/>
              </a:rPr>
              <a:t>proximal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veins</a:t>
            </a:r>
            <a:r>
              <a:rPr lang="it-IT" sz="1800" b="1" dirty="0">
                <a:effectLst/>
                <a:latin typeface="NewCaledonia"/>
              </a:rPr>
              <a:t>,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suggest</a:t>
            </a:r>
            <a:r>
              <a:rPr lang="it-IT" sz="1800" b="1" dirty="0">
                <a:effectLst/>
                <a:latin typeface="NewCaledonia"/>
              </a:rPr>
              <a:t> a minimum duration of </a:t>
            </a:r>
            <a:r>
              <a:rPr lang="it-IT" sz="1800" b="1" dirty="0" err="1">
                <a:effectLst/>
                <a:latin typeface="NewCaledonia"/>
              </a:rPr>
              <a:t>anticoagulation</a:t>
            </a:r>
            <a:r>
              <a:rPr lang="it-IT" sz="1800" b="1" dirty="0">
                <a:effectLst/>
                <a:latin typeface="NewCaledonia"/>
              </a:rPr>
              <a:t> of 3 </a:t>
            </a:r>
            <a:r>
              <a:rPr lang="it-IT" sz="1800" b="1" dirty="0" err="1">
                <a:effectLst/>
                <a:latin typeface="NewCaledonia"/>
              </a:rPr>
              <a:t>months</a:t>
            </a:r>
            <a:r>
              <a:rPr lang="it-IT" sz="1800" b="1" dirty="0">
                <a:effectLst/>
                <a:latin typeface="NewCaledonia"/>
              </a:rPr>
              <a:t> over a </a:t>
            </a:r>
            <a:r>
              <a:rPr lang="it-IT" sz="1800" b="1" dirty="0" err="1">
                <a:effectLst/>
                <a:latin typeface="NewCaledonia"/>
              </a:rPr>
              <a:t>shorter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period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dirty="0">
                <a:effectLst/>
                <a:latin typeface="NewCaledonia"/>
              </a:rPr>
              <a:t>(Grade 2B) </a:t>
            </a:r>
          </a:p>
          <a:p>
            <a:r>
              <a:rPr lang="it-IT" sz="1800" i="1" dirty="0" err="1">
                <a:effectLst/>
                <a:latin typeface="NewCaledonia"/>
              </a:rPr>
              <a:t>Remarks</a:t>
            </a:r>
            <a:r>
              <a:rPr lang="it-IT" sz="1800" i="1" dirty="0">
                <a:effectLst/>
                <a:latin typeface="NewCaledonia"/>
              </a:rPr>
              <a:t>: </a:t>
            </a:r>
            <a:r>
              <a:rPr lang="it-IT" sz="1800" dirty="0" err="1">
                <a:effectLst/>
                <a:latin typeface="NewCaledonia"/>
              </a:rPr>
              <a:t>This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recommendation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also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applies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if</a:t>
            </a:r>
            <a:r>
              <a:rPr lang="it-IT" sz="1800" dirty="0">
                <a:effectLst/>
                <a:latin typeface="NewCaledonia"/>
              </a:rPr>
              <a:t> the UEDVT </a:t>
            </a:r>
            <a:r>
              <a:rPr lang="it-IT" sz="1800" dirty="0" err="1">
                <a:effectLst/>
                <a:latin typeface="NewCaledonia"/>
              </a:rPr>
              <a:t>is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associated</a:t>
            </a:r>
            <a:r>
              <a:rPr lang="it-IT" sz="1800" dirty="0">
                <a:effectLst/>
                <a:latin typeface="NewCaledonia"/>
              </a:rPr>
              <a:t> with a </a:t>
            </a:r>
            <a:r>
              <a:rPr lang="it-IT" sz="1800" dirty="0" err="1">
                <a:effectLst/>
                <a:latin typeface="NewCaledonia"/>
              </a:rPr>
              <a:t>central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venous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catheter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that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was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removed</a:t>
            </a:r>
            <a:r>
              <a:rPr lang="it-IT" sz="1800" dirty="0">
                <a:effectLst/>
                <a:latin typeface="NewCaledonia"/>
              </a:rPr>
              <a:t> </a:t>
            </a:r>
            <a:r>
              <a:rPr lang="it-IT" sz="1800" dirty="0" err="1">
                <a:effectLst/>
                <a:latin typeface="NewCaledonia"/>
              </a:rPr>
              <a:t>shortly</a:t>
            </a:r>
            <a:r>
              <a:rPr lang="it-IT" sz="1800" dirty="0">
                <a:effectLst/>
                <a:latin typeface="NewCaledonia"/>
              </a:rPr>
              <a:t> after </a:t>
            </a:r>
            <a:r>
              <a:rPr lang="it-IT" sz="1800" dirty="0" err="1">
                <a:effectLst/>
                <a:latin typeface="NewCaledonia"/>
              </a:rPr>
              <a:t>diagnosis</a:t>
            </a:r>
            <a:r>
              <a:rPr lang="it-IT" sz="1800" dirty="0">
                <a:effectLst/>
                <a:latin typeface="NewCaledonia"/>
              </a:rPr>
              <a:t> </a:t>
            </a:r>
            <a:endParaRPr lang="it-IT" dirty="0"/>
          </a:p>
          <a:p>
            <a:r>
              <a:rPr lang="it-IT" sz="1800" b="1" dirty="0">
                <a:effectLst/>
                <a:latin typeface="NewCaledonia"/>
              </a:rPr>
              <a:t>9.3.3.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who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have</a:t>
            </a:r>
            <a:r>
              <a:rPr lang="it-IT" sz="1800" b="1" dirty="0">
                <a:effectLst/>
                <a:latin typeface="NewCaledonia"/>
              </a:rPr>
              <a:t> UEDVT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associated</a:t>
            </a:r>
            <a:r>
              <a:rPr lang="it-IT" sz="1800" b="1" dirty="0">
                <a:effectLst/>
                <a:latin typeface="NewCaledonia"/>
              </a:rPr>
              <a:t> with a </a:t>
            </a:r>
            <a:r>
              <a:rPr lang="it-IT" sz="1800" b="1" dirty="0" err="1">
                <a:effectLst/>
                <a:latin typeface="NewCaledonia"/>
              </a:rPr>
              <a:t>central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venous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removed</a:t>
            </a:r>
            <a:r>
              <a:rPr lang="it-IT" sz="1800" b="1" dirty="0">
                <a:effectLst/>
                <a:latin typeface="NewCaledonia"/>
              </a:rPr>
              <a:t>,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recommend</a:t>
            </a:r>
            <a:r>
              <a:rPr lang="it-IT" sz="1800" b="1" dirty="0">
                <a:effectLst/>
                <a:latin typeface="NewCaledonia"/>
              </a:rPr>
              <a:t> 3 </a:t>
            </a:r>
            <a:r>
              <a:rPr lang="it-IT" sz="1800" b="1" dirty="0" err="1">
                <a:effectLst/>
                <a:latin typeface="NewCaledonia"/>
              </a:rPr>
              <a:t>months</a:t>
            </a:r>
            <a:r>
              <a:rPr lang="it-IT" sz="1800" b="1" dirty="0">
                <a:effectLst/>
                <a:latin typeface="NewCaledonia"/>
              </a:rPr>
              <a:t> of </a:t>
            </a:r>
            <a:r>
              <a:rPr lang="it-IT" sz="1800" b="1" dirty="0" err="1">
                <a:effectLst/>
                <a:latin typeface="NewCaledonia"/>
              </a:rPr>
              <a:t>anticoagulation</a:t>
            </a:r>
            <a:r>
              <a:rPr lang="it-IT" sz="1800" b="1" dirty="0">
                <a:effectLst/>
                <a:latin typeface="NewCaledonia"/>
              </a:rPr>
              <a:t> over a </a:t>
            </a:r>
            <a:r>
              <a:rPr lang="it-IT" sz="1800" b="1" dirty="0" err="1">
                <a:effectLst/>
                <a:latin typeface="NewCaledonia"/>
              </a:rPr>
              <a:t>longer</a:t>
            </a:r>
            <a:r>
              <a:rPr lang="it-IT" sz="1800" b="1" dirty="0">
                <a:effectLst/>
                <a:latin typeface="NewCaledonia"/>
              </a:rPr>
              <a:t> duration of therapy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with no </a:t>
            </a:r>
            <a:r>
              <a:rPr lang="it-IT" sz="1800" b="1" dirty="0" err="1">
                <a:effectLst/>
                <a:latin typeface="NewCaledonia"/>
              </a:rPr>
              <a:t>cancer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dirty="0">
                <a:effectLst/>
                <a:latin typeface="NewCaledonia"/>
              </a:rPr>
              <a:t>(Grade 1B)</a:t>
            </a:r>
            <a:r>
              <a:rPr lang="it-IT" sz="1800" b="1" dirty="0">
                <a:effectLst/>
                <a:latin typeface="NewCaledonia"/>
              </a:rPr>
              <a:t>, and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suggest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this</a:t>
            </a:r>
            <a:r>
              <a:rPr lang="it-IT" sz="1800" b="1" dirty="0">
                <a:effectLst/>
                <a:latin typeface="NewCaledonia"/>
              </a:rPr>
              <a:t>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with </a:t>
            </a:r>
            <a:r>
              <a:rPr lang="it-IT" sz="1800" b="1" dirty="0" err="1">
                <a:effectLst/>
                <a:latin typeface="NewCaledonia"/>
              </a:rPr>
              <a:t>cancer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dirty="0">
                <a:effectLst/>
                <a:latin typeface="NewCaledonia"/>
              </a:rPr>
              <a:t>(Grade 2C)</a:t>
            </a:r>
            <a:r>
              <a:rPr lang="it-IT" sz="1800" b="1" dirty="0">
                <a:effectLst/>
                <a:latin typeface="NewCaledonia"/>
              </a:rPr>
              <a:t>. </a:t>
            </a:r>
          </a:p>
          <a:p>
            <a:r>
              <a:rPr lang="it-IT" sz="1800" b="1" dirty="0">
                <a:effectLst/>
                <a:latin typeface="NewCaledonia"/>
              </a:rPr>
              <a:t>9.3.4.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who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have</a:t>
            </a:r>
            <a:r>
              <a:rPr lang="it-IT" sz="1800" b="1" dirty="0">
                <a:effectLst/>
                <a:latin typeface="NewCaledonia"/>
              </a:rPr>
              <a:t> UEDVT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associated</a:t>
            </a:r>
            <a:r>
              <a:rPr lang="it-IT" sz="1800" b="1" dirty="0">
                <a:effectLst/>
                <a:latin typeface="NewCaledonia"/>
              </a:rPr>
              <a:t> with a </a:t>
            </a:r>
            <a:r>
              <a:rPr lang="it-IT" sz="1800" b="1" dirty="0" err="1">
                <a:effectLst/>
                <a:latin typeface="NewCaledonia"/>
              </a:rPr>
              <a:t>central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venous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not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removed</a:t>
            </a:r>
            <a:r>
              <a:rPr lang="it-IT" sz="1800" b="1" dirty="0">
                <a:effectLst/>
                <a:latin typeface="NewCaledonia"/>
              </a:rPr>
              <a:t>,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recommend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anticoagulation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continued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as</a:t>
            </a:r>
            <a:r>
              <a:rPr lang="it-IT" sz="1800" b="1" dirty="0">
                <a:effectLst/>
                <a:latin typeface="NewCaledonia"/>
              </a:rPr>
              <a:t> long </a:t>
            </a:r>
            <a:r>
              <a:rPr lang="it-IT" sz="1800" b="1" dirty="0" err="1">
                <a:effectLst/>
                <a:latin typeface="NewCaledonia"/>
              </a:rPr>
              <a:t>as</a:t>
            </a:r>
            <a:r>
              <a:rPr lang="it-IT" sz="1800" b="1" dirty="0">
                <a:effectLst/>
                <a:latin typeface="NewCaledonia"/>
              </a:rPr>
              <a:t> the </a:t>
            </a:r>
            <a:r>
              <a:rPr lang="it-IT" sz="1800" b="1" dirty="0" err="1">
                <a:effectLst/>
                <a:latin typeface="NewCaledonia"/>
              </a:rPr>
              <a:t>central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venous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remains</a:t>
            </a:r>
            <a:r>
              <a:rPr lang="it-IT" sz="1800" b="1" dirty="0">
                <a:effectLst/>
                <a:latin typeface="NewCaledonia"/>
              </a:rPr>
              <a:t> over </a:t>
            </a:r>
            <a:r>
              <a:rPr lang="it-IT" sz="1800" b="1" dirty="0" err="1">
                <a:effectLst/>
                <a:latin typeface="NewCaledonia"/>
              </a:rPr>
              <a:t>stopping</a:t>
            </a:r>
            <a:r>
              <a:rPr lang="it-IT" sz="1800" b="1" dirty="0">
                <a:effectLst/>
                <a:latin typeface="NewCaledonia"/>
              </a:rPr>
              <a:t> after 3 </a:t>
            </a:r>
            <a:r>
              <a:rPr lang="it-IT" sz="1800" b="1" dirty="0" err="1">
                <a:effectLst/>
                <a:latin typeface="NewCaledonia"/>
              </a:rPr>
              <a:t>months</a:t>
            </a:r>
            <a:r>
              <a:rPr lang="it-IT" sz="1800" b="1" dirty="0">
                <a:effectLst/>
                <a:latin typeface="NewCaledonia"/>
              </a:rPr>
              <a:t> of treatment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with </a:t>
            </a:r>
            <a:r>
              <a:rPr lang="it-IT" sz="1800" b="1" dirty="0" err="1">
                <a:effectLst/>
                <a:latin typeface="NewCaledonia"/>
              </a:rPr>
              <a:t>cancer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dirty="0">
                <a:effectLst/>
                <a:latin typeface="NewCaledonia"/>
              </a:rPr>
              <a:t>(Grade 1C)</a:t>
            </a:r>
            <a:r>
              <a:rPr lang="it-IT" sz="1800" b="1" dirty="0">
                <a:effectLst/>
                <a:latin typeface="NewCaledonia"/>
              </a:rPr>
              <a:t>, and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suggest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this</a:t>
            </a:r>
            <a:r>
              <a:rPr lang="it-IT" sz="1800" b="1" dirty="0">
                <a:effectLst/>
                <a:latin typeface="NewCaledonia"/>
              </a:rPr>
              <a:t>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with no </a:t>
            </a:r>
            <a:r>
              <a:rPr lang="it-IT" sz="1800" b="1" dirty="0" err="1">
                <a:effectLst/>
                <a:latin typeface="NewCaledonia"/>
              </a:rPr>
              <a:t>cancer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dirty="0">
                <a:effectLst/>
                <a:latin typeface="NewCaledonia"/>
              </a:rPr>
              <a:t>(Grade 2C)</a:t>
            </a:r>
            <a:r>
              <a:rPr lang="it-IT" sz="1800" b="1" dirty="0">
                <a:effectLst/>
                <a:latin typeface="NewCaledonia"/>
              </a:rPr>
              <a:t>.</a:t>
            </a:r>
          </a:p>
          <a:p>
            <a:r>
              <a:rPr lang="it-IT" sz="1800" b="1" dirty="0">
                <a:effectLst/>
                <a:latin typeface="NewCaledonia"/>
              </a:rPr>
              <a:t> 9.3.5. In </a:t>
            </a:r>
            <a:r>
              <a:rPr lang="it-IT" sz="1800" b="1" dirty="0" err="1">
                <a:effectLst/>
                <a:latin typeface="NewCaledonia"/>
              </a:rPr>
              <a:t>patients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who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have</a:t>
            </a:r>
            <a:r>
              <a:rPr lang="it-IT" sz="1800" b="1" dirty="0">
                <a:effectLst/>
                <a:latin typeface="NewCaledonia"/>
              </a:rPr>
              <a:t> UEDVT </a:t>
            </a:r>
            <a:r>
              <a:rPr lang="it-IT" sz="1800" b="1" dirty="0" err="1">
                <a:effectLst/>
                <a:latin typeface="NewCaledonia"/>
              </a:rPr>
              <a:t>that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is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not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associated</a:t>
            </a:r>
            <a:r>
              <a:rPr lang="it-IT" sz="1800" b="1" dirty="0">
                <a:effectLst/>
                <a:latin typeface="NewCaledonia"/>
              </a:rPr>
              <a:t> with a </a:t>
            </a:r>
            <a:r>
              <a:rPr lang="it-IT" sz="1800" b="1" dirty="0" err="1">
                <a:effectLst/>
                <a:latin typeface="NewCaledonia"/>
              </a:rPr>
              <a:t>central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venous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effectLst/>
                <a:latin typeface="NewCaledonia"/>
              </a:rPr>
              <a:t>catheter</a:t>
            </a:r>
            <a:r>
              <a:rPr lang="it-IT" sz="1800" b="1" dirty="0">
                <a:effectLst/>
                <a:latin typeface="NewCaledonia"/>
              </a:rPr>
              <a:t> or with </a:t>
            </a:r>
            <a:r>
              <a:rPr lang="it-IT" sz="1800" b="1" dirty="0" err="1">
                <a:effectLst/>
                <a:latin typeface="NewCaledonia"/>
              </a:rPr>
              <a:t>cancer</a:t>
            </a:r>
            <a:r>
              <a:rPr lang="it-IT" sz="1800" b="1" dirty="0">
                <a:effectLst/>
                <a:latin typeface="NewCaledonia"/>
              </a:rPr>
              <a:t>, </a:t>
            </a:r>
            <a:r>
              <a:rPr lang="it-IT" sz="1800" b="1" dirty="0" err="1">
                <a:effectLst/>
                <a:latin typeface="NewCaledonia"/>
              </a:rPr>
              <a:t>we</a:t>
            </a:r>
            <a:r>
              <a:rPr lang="it-IT" sz="1800" b="1" dirty="0">
                <a:effectLst/>
                <a:latin typeface="NewCaledonia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effectLst/>
                <a:latin typeface="NewCaledonia"/>
              </a:rPr>
              <a:t>recommend</a:t>
            </a:r>
            <a:r>
              <a:rPr lang="it-IT" sz="1800" b="1" dirty="0">
                <a:effectLst/>
                <a:latin typeface="NewCaledonia"/>
              </a:rPr>
              <a:t> 3 </a:t>
            </a:r>
            <a:r>
              <a:rPr lang="it-IT" sz="1800" b="1" dirty="0" err="1">
                <a:effectLst/>
                <a:latin typeface="NewCaledonia"/>
              </a:rPr>
              <a:t>months</a:t>
            </a:r>
            <a:r>
              <a:rPr lang="it-IT" sz="1800" b="1" dirty="0">
                <a:effectLst/>
                <a:latin typeface="NewCaledonia"/>
              </a:rPr>
              <a:t> of </a:t>
            </a:r>
            <a:r>
              <a:rPr lang="it-IT" sz="1800" b="1" dirty="0" err="1">
                <a:effectLst/>
                <a:latin typeface="NewCaledonia"/>
              </a:rPr>
              <a:t>anticoagulation</a:t>
            </a:r>
            <a:r>
              <a:rPr lang="it-IT" sz="1800" b="1" dirty="0">
                <a:effectLst/>
                <a:latin typeface="NewCaledonia"/>
              </a:rPr>
              <a:t> over a </a:t>
            </a:r>
            <a:r>
              <a:rPr lang="it-IT" sz="1800" b="1" dirty="0" err="1">
                <a:effectLst/>
                <a:latin typeface="NewCaledonia"/>
              </a:rPr>
              <a:t>longer</a:t>
            </a:r>
            <a:r>
              <a:rPr lang="it-IT" sz="1800" b="1" dirty="0">
                <a:effectLst/>
                <a:latin typeface="NewCaledonia"/>
              </a:rPr>
              <a:t> duration of therapy </a:t>
            </a:r>
            <a:r>
              <a:rPr lang="it-IT" sz="1800" dirty="0">
                <a:effectLst/>
                <a:latin typeface="NewCaledonia"/>
              </a:rPr>
              <a:t>(Grade 1B)</a:t>
            </a:r>
            <a:r>
              <a:rPr lang="it-IT" sz="1800" b="1" dirty="0">
                <a:effectLst/>
                <a:latin typeface="NewCaledonia"/>
              </a:rPr>
              <a:t>. 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205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836"/>
    </mc:Choice>
    <mc:Fallback xmlns="">
      <p:transition spd="slow" advTm="21883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986279B-7EFB-BF13-24B3-16E5B8580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0711"/>
            <a:ext cx="10515600" cy="3016251"/>
          </a:xfrm>
        </p:spPr>
        <p:txBody>
          <a:bodyPr>
            <a:normAutofit lnSpcReduction="10000"/>
          </a:bodyPr>
          <a:lstStyle/>
          <a:p>
            <a:r>
              <a:rPr lang="it-IT" sz="1800" dirty="0">
                <a:effectLst/>
                <a:latin typeface="AdvTimes"/>
              </a:rPr>
              <a:t> For the treatment of </a:t>
            </a:r>
            <a:r>
              <a:rPr lang="it-IT" sz="1800" dirty="0" err="1">
                <a:effectLst/>
                <a:latin typeface="AdvTimes"/>
              </a:rPr>
              <a:t>symptomatic</a:t>
            </a:r>
            <a:r>
              <a:rPr lang="it-IT" sz="1800" dirty="0">
                <a:effectLst/>
                <a:latin typeface="AdvTimes"/>
              </a:rPr>
              <a:t> CRT in </a:t>
            </a:r>
            <a:r>
              <a:rPr lang="it-IT" sz="1800" dirty="0" err="1">
                <a:effectLst/>
                <a:latin typeface="AdvTimes"/>
              </a:rPr>
              <a:t>cancer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patients</a:t>
            </a:r>
            <a:r>
              <a:rPr lang="it-IT" sz="1800" dirty="0">
                <a:effectLst/>
                <a:latin typeface="AdvTimes"/>
              </a:rPr>
              <a:t>, </a:t>
            </a:r>
            <a:r>
              <a:rPr lang="it-IT" sz="1800" dirty="0" err="1">
                <a:effectLst/>
                <a:latin typeface="AdvTimes"/>
              </a:rPr>
              <a:t>anticoagulant</a:t>
            </a:r>
            <a:r>
              <a:rPr lang="it-IT" sz="1800" dirty="0">
                <a:effectLst/>
                <a:latin typeface="AdvTimes"/>
              </a:rPr>
              <a:t> treatment </a:t>
            </a:r>
            <a:r>
              <a:rPr lang="it-IT" sz="1800" dirty="0" err="1">
                <a:effectLst/>
                <a:latin typeface="AdvTimes"/>
              </a:rPr>
              <a:t>is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recommended</a:t>
            </a:r>
            <a:r>
              <a:rPr lang="it-IT" sz="1800" dirty="0">
                <a:effectLst/>
                <a:latin typeface="AdvTimes"/>
              </a:rPr>
              <a:t> for a minimum of 3 </a:t>
            </a:r>
            <a:r>
              <a:rPr lang="it-IT" sz="1800" dirty="0" err="1">
                <a:effectLst/>
                <a:latin typeface="AdvTimes"/>
              </a:rPr>
              <a:t>months</a:t>
            </a:r>
            <a:r>
              <a:rPr lang="it-IT" sz="1800" dirty="0">
                <a:effectLst/>
                <a:latin typeface="AdvTimes"/>
              </a:rPr>
              <a:t>; in </a:t>
            </a:r>
            <a:r>
              <a:rPr lang="it-IT" sz="1800" dirty="0" err="1">
                <a:effectLst/>
                <a:latin typeface="AdvTimes"/>
              </a:rPr>
              <a:t>this</a:t>
            </a:r>
            <a:r>
              <a:rPr lang="it-IT" sz="1800" dirty="0">
                <a:effectLst/>
                <a:latin typeface="AdvTimes"/>
              </a:rPr>
              <a:t> setting, </a:t>
            </a:r>
            <a:r>
              <a:rPr lang="it-IT" sz="1800" dirty="0" err="1">
                <a:effectLst/>
                <a:latin typeface="AdvTimes"/>
              </a:rPr>
              <a:t>LMWHs</a:t>
            </a:r>
            <a:r>
              <a:rPr lang="it-IT" sz="1800" dirty="0">
                <a:effectLst/>
                <a:latin typeface="AdvTimes"/>
              </a:rPr>
              <a:t> are </a:t>
            </a:r>
            <a:r>
              <a:rPr lang="it-IT" sz="1800" dirty="0" err="1">
                <a:effectLst/>
                <a:latin typeface="AdvTimes"/>
              </a:rPr>
              <a:t>suggested</a:t>
            </a:r>
            <a:r>
              <a:rPr lang="it-IT" sz="1800" dirty="0">
                <a:effectLst/>
                <a:latin typeface="AdvTimes"/>
              </a:rPr>
              <a:t>. </a:t>
            </a:r>
            <a:r>
              <a:rPr lang="it-IT" sz="1800" dirty="0" err="1">
                <a:effectLst/>
                <a:latin typeface="AdvTimes"/>
              </a:rPr>
              <a:t>Oral</a:t>
            </a:r>
            <a:r>
              <a:rPr lang="it-IT" sz="1800" dirty="0">
                <a:effectLst/>
                <a:latin typeface="AdvTimes"/>
              </a:rPr>
              <a:t> VKA can </a:t>
            </a:r>
            <a:r>
              <a:rPr lang="it-IT" sz="1800" dirty="0" err="1">
                <a:effectLst/>
                <a:latin typeface="AdvTimes"/>
              </a:rPr>
              <a:t>also</a:t>
            </a:r>
            <a:r>
              <a:rPr lang="it-IT" sz="1800" dirty="0">
                <a:effectLst/>
                <a:latin typeface="AdvTimes"/>
              </a:rPr>
              <a:t> be </a:t>
            </a:r>
            <a:r>
              <a:rPr lang="it-IT" sz="1800" dirty="0" err="1">
                <a:effectLst/>
                <a:latin typeface="AdvTimes"/>
              </a:rPr>
              <a:t>used</a:t>
            </a:r>
            <a:r>
              <a:rPr lang="it-IT" sz="1800" dirty="0">
                <a:effectLst/>
                <a:latin typeface="AdvTimes"/>
              </a:rPr>
              <a:t>, in the </a:t>
            </a:r>
            <a:r>
              <a:rPr lang="it-IT" sz="1800" dirty="0" err="1">
                <a:effectLst/>
                <a:latin typeface="AdvTimes"/>
              </a:rPr>
              <a:t>absence</a:t>
            </a:r>
            <a:r>
              <a:rPr lang="it-IT" sz="1800" dirty="0">
                <a:effectLst/>
                <a:latin typeface="AdvTimes"/>
              </a:rPr>
              <a:t> of </a:t>
            </a:r>
            <a:r>
              <a:rPr lang="it-IT" sz="1800" dirty="0" err="1">
                <a:effectLst/>
                <a:latin typeface="AdvTimes"/>
              </a:rPr>
              <a:t>direct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comparisons</a:t>
            </a:r>
            <a:r>
              <a:rPr lang="it-IT" sz="1800" dirty="0">
                <a:effectLst/>
                <a:latin typeface="AdvTimes"/>
              </a:rPr>
              <a:t> of </a:t>
            </a:r>
            <a:r>
              <a:rPr lang="it-IT" sz="1800" dirty="0" err="1">
                <a:effectLst/>
                <a:latin typeface="AdvTimes"/>
              </a:rPr>
              <a:t>these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two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types</a:t>
            </a:r>
            <a:r>
              <a:rPr lang="it-IT" sz="1800" dirty="0">
                <a:effectLst/>
                <a:latin typeface="AdvTimes"/>
              </a:rPr>
              <a:t> of </a:t>
            </a:r>
            <a:r>
              <a:rPr lang="it-IT" sz="1800" dirty="0" err="1">
                <a:effectLst/>
                <a:latin typeface="AdvTimes"/>
              </a:rPr>
              <a:t>anticoagulants</a:t>
            </a:r>
            <a:r>
              <a:rPr lang="it-IT" sz="1800" dirty="0">
                <a:effectLst/>
                <a:latin typeface="AdvTimes"/>
              </a:rPr>
              <a:t> in </a:t>
            </a:r>
            <a:r>
              <a:rPr lang="it-IT" sz="1800" dirty="0" err="1">
                <a:effectLst/>
                <a:latin typeface="AdvTimes"/>
              </a:rPr>
              <a:t>this</a:t>
            </a:r>
            <a:r>
              <a:rPr lang="it-IT" sz="1800" dirty="0">
                <a:effectLst/>
                <a:latin typeface="AdvTimes"/>
              </a:rPr>
              <a:t> setting [Best clinical </a:t>
            </a:r>
            <a:r>
              <a:rPr lang="it-IT" sz="1800" dirty="0" err="1">
                <a:effectLst/>
                <a:latin typeface="AdvTimes"/>
              </a:rPr>
              <a:t>practice</a:t>
            </a:r>
            <a:r>
              <a:rPr lang="it-IT" sz="1800" dirty="0">
                <a:effectLst/>
                <a:latin typeface="AdvTimes"/>
              </a:rPr>
              <a:t>].</a:t>
            </a:r>
            <a:endParaRPr lang="it-IT" sz="1800" dirty="0">
              <a:latin typeface="AdvPSMP1"/>
            </a:endParaRPr>
          </a:p>
          <a:p>
            <a:r>
              <a:rPr lang="it-IT" sz="1800" dirty="0">
                <a:effectLst/>
                <a:latin typeface="AdvTimes"/>
              </a:rPr>
              <a:t>The CVC can be </a:t>
            </a:r>
            <a:r>
              <a:rPr lang="it-IT" sz="1800" dirty="0" err="1">
                <a:effectLst/>
                <a:latin typeface="AdvTimes"/>
              </a:rPr>
              <a:t>kept</a:t>
            </a:r>
            <a:r>
              <a:rPr lang="it-IT" sz="1800" dirty="0">
                <a:effectLst/>
                <a:latin typeface="AdvTimes"/>
              </a:rPr>
              <a:t> in place </a:t>
            </a:r>
            <a:r>
              <a:rPr lang="it-IT" sz="1800" dirty="0" err="1">
                <a:effectLst/>
                <a:latin typeface="AdvTimes"/>
              </a:rPr>
              <a:t>if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it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is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functional</a:t>
            </a:r>
            <a:r>
              <a:rPr lang="it-IT" sz="1800" dirty="0">
                <a:effectLst/>
                <a:latin typeface="AdvTimes"/>
              </a:rPr>
              <a:t>, </a:t>
            </a:r>
            <a:r>
              <a:rPr lang="it-IT" sz="1800" dirty="0" err="1">
                <a:effectLst/>
                <a:latin typeface="AdvTimes"/>
              </a:rPr>
              <a:t>well</a:t>
            </a:r>
            <a:r>
              <a:rPr lang="it-IT" sz="1800" dirty="0">
                <a:effectLst/>
                <a:latin typeface="AdvTimes"/>
              </a:rPr>
              <a:t>- </a:t>
            </a:r>
            <a:r>
              <a:rPr lang="it-IT" sz="1800" dirty="0" err="1">
                <a:effectLst/>
                <a:latin typeface="AdvTimes"/>
              </a:rPr>
              <a:t>positioned</a:t>
            </a:r>
            <a:r>
              <a:rPr lang="it-IT" sz="1800" dirty="0">
                <a:effectLst/>
                <a:latin typeface="AdvTimes"/>
              </a:rPr>
              <a:t> and non-</a:t>
            </a:r>
            <a:r>
              <a:rPr lang="it-IT" sz="1800" dirty="0" err="1">
                <a:effectLst/>
                <a:latin typeface="AdvTimes"/>
              </a:rPr>
              <a:t>infected</a:t>
            </a:r>
            <a:r>
              <a:rPr lang="it-IT" sz="1800" dirty="0">
                <a:effectLst/>
                <a:latin typeface="AdvTimes"/>
              </a:rPr>
              <a:t> with good </a:t>
            </a:r>
            <a:r>
              <a:rPr lang="it-IT" sz="1800" dirty="0" err="1">
                <a:effectLst/>
                <a:latin typeface="AdvTimes"/>
              </a:rPr>
              <a:t>resolution</a:t>
            </a:r>
            <a:r>
              <a:rPr lang="it-IT" sz="1800" dirty="0">
                <a:effectLst/>
                <a:latin typeface="AdvTimes"/>
              </a:rPr>
              <a:t> of </a:t>
            </a:r>
            <a:r>
              <a:rPr lang="it-IT" sz="1800" dirty="0" err="1">
                <a:effectLst/>
                <a:latin typeface="AdvTimes"/>
              </a:rPr>
              <a:t>symptoms</a:t>
            </a:r>
            <a:r>
              <a:rPr lang="it-IT" sz="1800" dirty="0">
                <a:effectLst/>
                <a:latin typeface="AdvTimes"/>
              </a:rPr>
              <a:t> under close </a:t>
            </a:r>
            <a:r>
              <a:rPr lang="it-IT" sz="1800" dirty="0" err="1">
                <a:effectLst/>
                <a:latin typeface="AdvTimes"/>
              </a:rPr>
              <a:t>surveillance</a:t>
            </a:r>
            <a:r>
              <a:rPr lang="it-IT" sz="1800" dirty="0">
                <a:effectLst/>
                <a:latin typeface="AdvTimes"/>
              </a:rPr>
              <a:t>; </a:t>
            </a:r>
            <a:r>
              <a:rPr lang="it-IT" sz="1800" dirty="0" err="1">
                <a:effectLst/>
                <a:latin typeface="AdvTimes"/>
              </a:rPr>
              <a:t>whether</a:t>
            </a:r>
            <a:r>
              <a:rPr lang="it-IT" sz="1800" dirty="0">
                <a:effectLst/>
                <a:latin typeface="AdvTimes"/>
              </a:rPr>
              <a:t> the CVC </a:t>
            </a:r>
            <a:r>
              <a:rPr lang="it-IT" sz="1800" dirty="0" err="1">
                <a:effectLst/>
                <a:latin typeface="AdvTimes"/>
              </a:rPr>
              <a:t>is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kept</a:t>
            </a:r>
            <a:r>
              <a:rPr lang="it-IT" sz="1800" dirty="0">
                <a:effectLst/>
                <a:latin typeface="AdvTimes"/>
              </a:rPr>
              <a:t> or </a:t>
            </a:r>
            <a:r>
              <a:rPr lang="it-IT" sz="1800" dirty="0" err="1">
                <a:effectLst/>
                <a:latin typeface="AdvTimes"/>
              </a:rPr>
              <a:t>removed</a:t>
            </a:r>
            <a:r>
              <a:rPr lang="it-IT" sz="1800" dirty="0">
                <a:effectLst/>
                <a:latin typeface="AdvTimes"/>
              </a:rPr>
              <a:t>, no standard </a:t>
            </a:r>
            <a:r>
              <a:rPr lang="it-IT" sz="1800" dirty="0" err="1">
                <a:effectLst/>
                <a:latin typeface="AdvTimes"/>
              </a:rPr>
              <a:t>approach</a:t>
            </a:r>
            <a:r>
              <a:rPr lang="it-IT" sz="1800" dirty="0">
                <a:effectLst/>
                <a:latin typeface="AdvTimes"/>
              </a:rPr>
              <a:t> in </a:t>
            </a:r>
            <a:r>
              <a:rPr lang="it-IT" sz="1800" dirty="0" err="1">
                <a:effectLst/>
                <a:latin typeface="AdvTimes"/>
              </a:rPr>
              <a:t>terms</a:t>
            </a:r>
            <a:r>
              <a:rPr lang="it-IT" sz="1800" dirty="0">
                <a:effectLst/>
                <a:latin typeface="AdvTimes"/>
              </a:rPr>
              <a:t> of duration of </a:t>
            </a:r>
            <a:r>
              <a:rPr lang="it-IT" sz="1800" dirty="0" err="1">
                <a:effectLst/>
                <a:latin typeface="AdvTimes"/>
              </a:rPr>
              <a:t>anticoagulation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is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established</a:t>
            </a:r>
            <a:r>
              <a:rPr lang="it-IT" sz="1800" dirty="0">
                <a:effectLst/>
                <a:latin typeface="AdvTimes"/>
              </a:rPr>
              <a:t> [Best clinical </a:t>
            </a:r>
            <a:r>
              <a:rPr lang="it-IT" sz="1800" dirty="0" err="1">
                <a:effectLst/>
                <a:latin typeface="AdvTimes"/>
              </a:rPr>
              <a:t>practice</a:t>
            </a:r>
            <a:r>
              <a:rPr lang="it-IT" sz="1800" dirty="0">
                <a:effectLst/>
                <a:latin typeface="AdvTimes"/>
              </a:rPr>
              <a:t>] </a:t>
            </a:r>
          </a:p>
          <a:p>
            <a:r>
              <a:rPr lang="it-IT" sz="1800" dirty="0" err="1">
                <a:effectLst/>
                <a:latin typeface="AdvTimes"/>
              </a:rPr>
              <a:t>Values</a:t>
            </a:r>
            <a:r>
              <a:rPr lang="it-IT" sz="1800" dirty="0">
                <a:effectLst/>
                <a:latin typeface="AdvTimes"/>
              </a:rPr>
              <a:t> and </a:t>
            </a:r>
            <a:r>
              <a:rPr lang="it-IT" sz="1800" dirty="0" err="1">
                <a:effectLst/>
                <a:latin typeface="AdvTimes"/>
              </a:rPr>
              <a:t>preferences</a:t>
            </a:r>
            <a:r>
              <a:rPr lang="it-IT" sz="1800" dirty="0">
                <a:effectLst/>
                <a:latin typeface="AdvTimes"/>
              </a:rPr>
              <a:t>: </a:t>
            </a:r>
            <a:r>
              <a:rPr lang="it-IT" sz="1800" dirty="0" err="1">
                <a:effectLst/>
                <a:latin typeface="AdvTimes"/>
              </a:rPr>
              <a:t>subcutaneous</a:t>
            </a:r>
            <a:r>
              <a:rPr lang="it-IT" sz="1800" dirty="0">
                <a:effectLst/>
                <a:latin typeface="AdvTimes"/>
              </a:rPr>
              <a:t> self-injections </a:t>
            </a:r>
            <a:r>
              <a:rPr lang="it-IT" sz="1800" dirty="0" err="1">
                <a:effectLst/>
                <a:latin typeface="AdvTimes"/>
              </a:rPr>
              <a:t>if</a:t>
            </a:r>
            <a:r>
              <a:rPr lang="it-IT" sz="1800" dirty="0">
                <a:effectLst/>
                <a:latin typeface="AdvTimes"/>
              </a:rPr>
              <a:t> an LMWH </a:t>
            </a:r>
            <a:r>
              <a:rPr lang="it-IT" sz="1800" dirty="0" err="1">
                <a:effectLst/>
                <a:latin typeface="AdvTimes"/>
              </a:rPr>
              <a:t>is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used</a:t>
            </a:r>
            <a:r>
              <a:rPr lang="it-IT" sz="1800" dirty="0">
                <a:effectLst/>
                <a:latin typeface="AdvTimes"/>
              </a:rPr>
              <a:t>. </a:t>
            </a:r>
          </a:p>
          <a:p>
            <a:r>
              <a:rPr lang="it-IT" sz="1800" dirty="0">
                <a:effectLst/>
                <a:latin typeface="AdvTimes"/>
              </a:rPr>
              <a:t>No </a:t>
            </a:r>
            <a:r>
              <a:rPr lang="it-IT" sz="1800" dirty="0" err="1">
                <a:effectLst/>
                <a:latin typeface="AdvTimes"/>
              </a:rPr>
              <a:t>reliable</a:t>
            </a:r>
            <a:r>
              <a:rPr lang="it-IT" sz="1800" dirty="0">
                <a:effectLst/>
                <a:latin typeface="AdvTimes"/>
              </a:rPr>
              <a:t> data on the </a:t>
            </a:r>
            <a:r>
              <a:rPr lang="it-IT" sz="1800" dirty="0" err="1">
                <a:effectLst/>
                <a:latin typeface="AdvTimes"/>
              </a:rPr>
              <a:t>optimal</a:t>
            </a:r>
            <a:r>
              <a:rPr lang="it-IT" sz="1800" dirty="0">
                <a:effectLst/>
                <a:latin typeface="AdvTimes"/>
              </a:rPr>
              <a:t> timing </a:t>
            </a:r>
            <a:r>
              <a:rPr lang="it-IT" sz="1800" dirty="0" err="1">
                <a:effectLst/>
                <a:latin typeface="AdvTimes"/>
              </a:rPr>
              <a:t>between</a:t>
            </a:r>
            <a:r>
              <a:rPr lang="it-IT" sz="1800" dirty="0">
                <a:effectLst/>
                <a:latin typeface="AdvTimes"/>
              </a:rPr>
              <a:t> CVC </a:t>
            </a:r>
            <a:r>
              <a:rPr lang="it-IT" sz="1800" dirty="0" err="1">
                <a:effectLst/>
                <a:latin typeface="AdvTimes"/>
              </a:rPr>
              <a:t>withdrawal</a:t>
            </a:r>
            <a:r>
              <a:rPr lang="it-IT" sz="1800" dirty="0">
                <a:effectLst/>
                <a:latin typeface="AdvTimes"/>
              </a:rPr>
              <a:t> and </a:t>
            </a:r>
            <a:r>
              <a:rPr lang="it-IT" sz="1800" dirty="0" err="1">
                <a:effectLst/>
                <a:latin typeface="AdvTimes"/>
              </a:rPr>
              <a:t>initiation</a:t>
            </a:r>
            <a:r>
              <a:rPr lang="it-IT" sz="1800" dirty="0">
                <a:effectLst/>
                <a:latin typeface="AdvTimes"/>
              </a:rPr>
              <a:t> of </a:t>
            </a:r>
            <a:r>
              <a:rPr lang="it-IT" sz="1800" dirty="0" err="1">
                <a:effectLst/>
                <a:latin typeface="AdvTimes"/>
              </a:rPr>
              <a:t>anticoagulant</a:t>
            </a:r>
            <a:r>
              <a:rPr lang="it-IT" sz="1800" dirty="0">
                <a:effectLst/>
                <a:latin typeface="AdvTimes"/>
              </a:rPr>
              <a:t> therapy, or on the </a:t>
            </a:r>
            <a:r>
              <a:rPr lang="it-IT" sz="1800" dirty="0" err="1">
                <a:effectLst/>
                <a:latin typeface="AdvTimes"/>
              </a:rPr>
              <a:t>optimal</a:t>
            </a:r>
            <a:r>
              <a:rPr lang="it-IT" sz="1800" dirty="0">
                <a:effectLst/>
                <a:latin typeface="AdvTimes"/>
              </a:rPr>
              <a:t> duration of </a:t>
            </a:r>
            <a:r>
              <a:rPr lang="it-IT" sz="1800" dirty="0" err="1">
                <a:effectLst/>
                <a:latin typeface="AdvTimes"/>
              </a:rPr>
              <a:t>anticoagulant</a:t>
            </a:r>
            <a:r>
              <a:rPr lang="it-IT" sz="1800" dirty="0">
                <a:effectLst/>
                <a:latin typeface="AdvTimes"/>
              </a:rPr>
              <a:t> treatment after </a:t>
            </a:r>
            <a:r>
              <a:rPr lang="it-IT" sz="1800" dirty="0" err="1">
                <a:effectLst/>
                <a:latin typeface="AdvTimes"/>
              </a:rPr>
              <a:t>catheter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removal</a:t>
            </a:r>
            <a:r>
              <a:rPr lang="it-IT" sz="1800" dirty="0">
                <a:effectLst/>
                <a:latin typeface="AdvTimes"/>
              </a:rPr>
              <a:t>, </a:t>
            </a:r>
            <a:r>
              <a:rPr lang="it-IT" sz="1800" dirty="0" err="1">
                <a:effectLst/>
                <a:latin typeface="AdvTimes"/>
              </a:rPr>
              <a:t>were</a:t>
            </a:r>
            <a:r>
              <a:rPr lang="it-IT" sz="1800" dirty="0">
                <a:effectLst/>
                <a:latin typeface="AdvTimes"/>
              </a:rPr>
              <a:t> </a:t>
            </a:r>
            <a:r>
              <a:rPr lang="it-IT" sz="1800" dirty="0" err="1">
                <a:effectLst/>
                <a:latin typeface="AdvTimes"/>
              </a:rPr>
              <a:t>found</a:t>
            </a:r>
            <a:r>
              <a:rPr lang="it-IT" sz="1800" dirty="0">
                <a:effectLst/>
                <a:latin typeface="AdvTimes"/>
              </a:rPr>
              <a:t>. </a:t>
            </a:r>
            <a:endParaRPr lang="it-IT" dirty="0"/>
          </a:p>
          <a:p>
            <a:endParaRPr lang="it-IT" dirty="0"/>
          </a:p>
          <a:p>
            <a:endParaRPr lang="it-IT" dirty="0">
              <a:effectLst/>
            </a:endParaRPr>
          </a:p>
          <a:p>
            <a:endParaRPr lang="it-IT" dirty="0">
              <a:effectLst/>
            </a:endParaRPr>
          </a:p>
          <a:p>
            <a:endParaRPr lang="it-IT" dirty="0"/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7D42E651-94D5-C87D-DC9C-394594FB02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2" t="1" r="3757" b="40653"/>
          <a:stretch/>
        </p:blipFill>
        <p:spPr>
          <a:xfrm>
            <a:off x="0" y="0"/>
            <a:ext cx="96266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1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8"/>
    </mc:Choice>
    <mc:Fallback xmlns="">
      <p:transition spd="slow" advTm="347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66F27142-2ED9-FFBA-8152-45F291F49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50" y="2419349"/>
            <a:ext cx="10515600" cy="4351338"/>
          </a:xfrm>
        </p:spPr>
        <p:txBody>
          <a:bodyPr/>
          <a:lstStyle/>
          <a:p>
            <a:r>
              <a:rPr lang="it-IT" dirty="0"/>
              <a:t>74 </a:t>
            </a:r>
            <a:r>
              <a:rPr lang="it-IT" dirty="0" err="1"/>
              <a:t>paz</a:t>
            </a:r>
            <a:r>
              <a:rPr lang="it-IT" dirty="0"/>
              <a:t> ( 48 uomini ) con CRT sintomatica e cancro attivo </a:t>
            </a:r>
          </a:p>
          <a:p>
            <a:r>
              <a:rPr lang="it-IT" dirty="0"/>
              <a:t>Trattati con </a:t>
            </a:r>
            <a:r>
              <a:rPr lang="it-IT" dirty="0" err="1"/>
              <a:t>dalteparina</a:t>
            </a:r>
            <a:r>
              <a:rPr lang="it-IT" dirty="0"/>
              <a:t> 200U /kg per 5-7 gg e poi con warfarin con INR target fra 2 e 3 . Possibilità di uso di </a:t>
            </a:r>
            <a:r>
              <a:rPr lang="it-IT" dirty="0" err="1"/>
              <a:t>tPA</a:t>
            </a:r>
            <a:r>
              <a:rPr lang="it-IT" dirty="0"/>
              <a:t> locale 1-2 mg x  max 2 </a:t>
            </a:r>
            <a:r>
              <a:rPr lang="it-IT" dirty="0" err="1"/>
              <a:t>vv</a:t>
            </a:r>
            <a:endParaRPr lang="it-IT" dirty="0"/>
          </a:p>
          <a:p>
            <a:r>
              <a:rPr lang="it-IT" dirty="0"/>
              <a:t>FU per 3 mesi.</a:t>
            </a:r>
          </a:p>
          <a:p>
            <a:r>
              <a:rPr lang="it-IT" dirty="0"/>
              <a:t>End points: recidiva di TEV, sanguinamenti e mantenimento  del CVC  funzionante </a:t>
            </a:r>
          </a:p>
          <a:p>
            <a:r>
              <a:rPr lang="it-IT" dirty="0"/>
              <a:t> Risultati : nessuna recidiva di TEV, 4% di major </a:t>
            </a:r>
            <a:r>
              <a:rPr lang="it-IT" dirty="0" err="1"/>
              <a:t>bleeds</a:t>
            </a:r>
            <a:r>
              <a:rPr lang="it-IT" dirty="0"/>
              <a:t> ,nessuna rimozione di CVC per malfunzionamento o estensione della DVT</a:t>
            </a:r>
          </a:p>
        </p:txBody>
      </p:sp>
      <p:pic>
        <p:nvPicPr>
          <p:cNvPr id="14" name="Segnaposto contenuto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66BA2E56-B4E0-5F56-693C-7A69D617C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23"/>
          <a:stretch/>
        </p:blipFill>
        <p:spPr>
          <a:xfrm>
            <a:off x="0" y="0"/>
            <a:ext cx="7645400" cy="21336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A6AA5C-3B2C-CF1A-E032-48EA3D950A4C}"/>
              </a:ext>
            </a:extLst>
          </p:cNvPr>
          <p:cNvSpPr txBox="1"/>
          <p:nvPr/>
        </p:nvSpPr>
        <p:spPr>
          <a:xfrm>
            <a:off x="7911548" y="169068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198587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"/>
    </mc:Choice>
    <mc:Fallback xmlns="">
      <p:transition spd="slow" advTm="27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pic>
        <p:nvPicPr>
          <p:cNvPr id="7" name="Segnaposto contenuto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2C40232A-6C6E-18CA-E264-67655B4AB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82" t="12681" r="6001" b="19023"/>
          <a:stretch/>
        </p:blipFill>
        <p:spPr>
          <a:xfrm>
            <a:off x="106680" y="0"/>
            <a:ext cx="9433560" cy="2971800"/>
          </a:xfrm>
        </p:spPr>
      </p:pic>
      <p:pic>
        <p:nvPicPr>
          <p:cNvPr id="9" name="Immagine 8" descr="Immagine che contiene testo, giornale, schermata&#10;&#10;Descrizione generata automaticamente">
            <a:extLst>
              <a:ext uri="{FF2B5EF4-FFF2-40B4-BE49-F238E27FC236}">
                <a16:creationId xmlns:a16="http://schemas.microsoft.com/office/drawing/2014/main" id="{80C8BC0B-512C-1FF6-E09A-AA2DF6DFD4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39" r="5686"/>
          <a:stretch/>
        </p:blipFill>
        <p:spPr>
          <a:xfrm>
            <a:off x="0" y="15875"/>
            <a:ext cx="9433560" cy="682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8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0"/>
    </mc:Choice>
    <mc:Fallback xmlns="">
      <p:transition spd="slow" advTm="1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BAE3C8DC-57C9-8424-1585-6B2A0C0D5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9399"/>
            <a:ext cx="10515600" cy="3357563"/>
          </a:xfrm>
        </p:spPr>
        <p:txBody>
          <a:bodyPr/>
          <a:lstStyle/>
          <a:p>
            <a:endParaRPr lang="it-IT" sz="1800" b="1" dirty="0">
              <a:effectLst/>
              <a:latin typeface="Lato" panose="020F0502020204030203" pitchFamily="34" charset="0"/>
            </a:endParaRPr>
          </a:p>
          <a:p>
            <a:r>
              <a:rPr lang="it-IT" sz="1800" b="1" dirty="0" err="1">
                <a:effectLst/>
                <a:latin typeface="Lato" panose="020F0502020204030203" pitchFamily="34" charset="0"/>
              </a:rPr>
              <a:t>Patients</a:t>
            </a:r>
            <a:r>
              <a:rPr lang="it-IT" sz="1800" b="1" dirty="0">
                <a:effectLst/>
                <a:latin typeface="Lato" panose="020F0502020204030203" pitchFamily="34" charset="0"/>
              </a:rPr>
              <a:t> and Methods: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We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conducted</a:t>
            </a:r>
            <a:r>
              <a:rPr lang="it-IT" sz="1800" dirty="0">
                <a:effectLst/>
                <a:latin typeface="Lato" panose="020F0502020204030203" pitchFamily="34" charset="0"/>
              </a:rPr>
              <a:t> a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retrospective</a:t>
            </a:r>
            <a:r>
              <a:rPr lang="it-IT" sz="1800" dirty="0">
                <a:effectLst/>
                <a:latin typeface="Lato" panose="020F0502020204030203" pitchFamily="34" charset="0"/>
              </a:rPr>
              <a:t> chart review of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all</a:t>
            </a:r>
            <a:r>
              <a:rPr lang="it-IT" sz="1800" dirty="0">
                <a:effectLst/>
                <a:latin typeface="Lato" panose="020F0502020204030203" pitchFamily="34" charset="0"/>
              </a:rPr>
              <a:t> consecutive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patients</a:t>
            </a:r>
            <a:r>
              <a:rPr lang="it-IT" sz="1800" dirty="0">
                <a:effectLst/>
                <a:latin typeface="Lato" panose="020F0502020204030203" pitchFamily="34" charset="0"/>
              </a:rPr>
              <a:t> with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cancer</a:t>
            </a:r>
            <a:r>
              <a:rPr lang="it-IT" sz="1800" dirty="0">
                <a:effectLst/>
                <a:latin typeface="Lato" panose="020F0502020204030203" pitchFamily="34" charset="0"/>
              </a:rPr>
              <a:t> in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our</a:t>
            </a:r>
            <a:r>
              <a:rPr lang="it-IT" sz="1800" dirty="0">
                <a:effectLst/>
                <a:latin typeface="Lato" panose="020F0502020204030203" pitchFamily="34" charset="0"/>
              </a:rPr>
              <a:t> hospital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affected</a:t>
            </a:r>
            <a:r>
              <a:rPr lang="it-IT" sz="1800" dirty="0">
                <a:effectLst/>
                <a:latin typeface="Lato" panose="020F0502020204030203" pitchFamily="34" charset="0"/>
              </a:rPr>
              <a:t> by CRT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between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January</a:t>
            </a:r>
            <a:r>
              <a:rPr lang="it-IT" sz="1800" dirty="0">
                <a:effectLst/>
                <a:latin typeface="Lato" panose="020F0502020204030203" pitchFamily="34" charset="0"/>
              </a:rPr>
              <a:t> 1, 2015, and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December</a:t>
            </a:r>
            <a:r>
              <a:rPr lang="it-IT" sz="1800" dirty="0">
                <a:effectLst/>
                <a:latin typeface="Lato" panose="020F0502020204030203" pitchFamily="34" charset="0"/>
              </a:rPr>
              <a:t> 31, 2017. </a:t>
            </a:r>
            <a:endParaRPr lang="it-IT" dirty="0">
              <a:effectLst/>
            </a:endParaRPr>
          </a:p>
          <a:p>
            <a:r>
              <a:rPr lang="it-IT" sz="1800" b="1" dirty="0" err="1">
                <a:effectLst/>
                <a:latin typeface="Lato" panose="020F0502020204030203" pitchFamily="34" charset="0"/>
              </a:rPr>
              <a:t>Results</a:t>
            </a:r>
            <a:r>
              <a:rPr lang="it-IT" sz="1800" b="1" dirty="0">
                <a:effectLst/>
                <a:latin typeface="Lato" panose="020F0502020204030203" pitchFamily="34" charset="0"/>
              </a:rPr>
              <a:t>: </a:t>
            </a:r>
            <a:r>
              <a:rPr lang="it-IT" sz="1200" b="1" dirty="0"/>
              <a:t> </a:t>
            </a:r>
            <a:r>
              <a:rPr lang="it-IT" sz="1800" dirty="0">
                <a:latin typeface="Lato" panose="020F0502020204030203" pitchFamily="34" charset="0"/>
              </a:rPr>
              <a:t>O</a:t>
            </a:r>
            <a:r>
              <a:rPr lang="it-IT" sz="1800" dirty="0">
                <a:effectLst/>
                <a:latin typeface="Lato" panose="020F0502020204030203" pitchFamily="34" charset="0"/>
              </a:rPr>
              <a:t>f the 257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individuals</a:t>
            </a:r>
            <a:r>
              <a:rPr lang="it-IT" sz="1800" dirty="0">
                <a:effectLst/>
                <a:latin typeface="Lato" panose="020F0502020204030203" pitchFamily="34" charset="0"/>
              </a:rPr>
              <a:t> meeting the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inclusion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criteria</a:t>
            </a:r>
            <a:r>
              <a:rPr lang="it-IT" sz="1800" dirty="0">
                <a:effectLst/>
                <a:latin typeface="Lato" panose="020F0502020204030203" pitchFamily="34" charset="0"/>
              </a:rPr>
              <a:t>, 80.2%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had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their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catheter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removed</a:t>
            </a:r>
            <a:r>
              <a:rPr lang="it-IT" sz="1800" dirty="0">
                <a:effectLst/>
                <a:latin typeface="Lato" panose="020F0502020204030203" pitchFamily="34" charset="0"/>
              </a:rPr>
              <a:t>; of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these</a:t>
            </a:r>
            <a:r>
              <a:rPr lang="it-IT" sz="1800" dirty="0">
                <a:effectLst/>
                <a:latin typeface="Lato" panose="020F0502020204030203" pitchFamily="34" charset="0"/>
              </a:rPr>
              <a:t>, 50.5%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did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not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receive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anticoagulation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before</a:t>
            </a:r>
            <a:r>
              <a:rPr lang="it-IT" sz="1800" dirty="0">
                <a:effectLst/>
                <a:latin typeface="Lato" panose="020F0502020204030203" pitchFamily="34" charset="0"/>
              </a:rPr>
              <a:t> the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removal</a:t>
            </a:r>
            <a:r>
              <a:rPr lang="it-IT" sz="1800" dirty="0">
                <a:effectLst/>
                <a:latin typeface="Lato" panose="020F0502020204030203" pitchFamily="34" charset="0"/>
              </a:rPr>
              <a:t>.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Patients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who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did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not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receive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anticoagulation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before</a:t>
            </a:r>
            <a:r>
              <a:rPr lang="it-IT" sz="1800" dirty="0">
                <a:effectLst/>
                <a:latin typeface="Lato" panose="020F0502020204030203" pitchFamily="34" charset="0"/>
              </a:rPr>
              <a:t> the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removal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had</a:t>
            </a:r>
            <a:r>
              <a:rPr lang="it-IT" sz="1800" dirty="0">
                <a:effectLst/>
                <a:latin typeface="Lato" panose="020F0502020204030203" pitchFamily="34" charset="0"/>
              </a:rPr>
              <a:t>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increased</a:t>
            </a:r>
            <a:r>
              <a:rPr lang="it-IT" sz="1800" dirty="0">
                <a:effectLst/>
                <a:latin typeface="Lato" panose="020F0502020204030203" pitchFamily="34" charset="0"/>
              </a:rPr>
              <a:t> 3-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month</a:t>
            </a:r>
            <a:r>
              <a:rPr lang="it-IT" sz="1800" dirty="0">
                <a:effectLst/>
                <a:latin typeface="Lato" panose="020F0502020204030203" pitchFamily="34" charset="0"/>
              </a:rPr>
              <a:t> and 1-year risks of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recurrent</a:t>
            </a:r>
            <a:r>
              <a:rPr lang="it-IT" sz="1800" dirty="0">
                <a:effectLst/>
                <a:latin typeface="Lato" panose="020F0502020204030203" pitchFamily="34" charset="0"/>
              </a:rPr>
              <a:t> VTE (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odds</a:t>
            </a:r>
            <a:r>
              <a:rPr lang="it-IT" sz="1800" dirty="0">
                <a:effectLst/>
                <a:latin typeface="Lato" panose="020F0502020204030203" pitchFamily="34" charset="0"/>
              </a:rPr>
              <a:t> ratio, 5.07 [95% confidence </a:t>
            </a:r>
            <a:r>
              <a:rPr lang="it-IT" sz="1800" dirty="0" err="1">
                <a:effectLst/>
                <a:latin typeface="Lato" panose="020F0502020204030203" pitchFamily="34" charset="0"/>
              </a:rPr>
              <a:t>interval</a:t>
            </a:r>
            <a:r>
              <a:rPr lang="it-IT" sz="1800" dirty="0">
                <a:effectLst/>
                <a:latin typeface="Lato" panose="020F0502020204030203" pitchFamily="34" charset="0"/>
              </a:rPr>
              <a:t> [CI], 1.53–23.18]; and hazard ratio, 3.47 </a:t>
            </a:r>
            <a:endParaRPr lang="it-IT" dirty="0">
              <a:effectLst/>
            </a:endParaRPr>
          </a:p>
          <a:p>
            <a:endParaRPr lang="it-IT" dirty="0"/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0AE9127C-6F84-B384-BB83-20064AF5B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843"/>
          <a:stretch/>
        </p:blipFill>
        <p:spPr>
          <a:xfrm>
            <a:off x="1066800" y="87313"/>
            <a:ext cx="8547100" cy="273208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660474-A930-869A-F7A9-6CB9B3143617}"/>
              </a:ext>
            </a:extLst>
          </p:cNvPr>
          <p:cNvSpPr txBox="1"/>
          <p:nvPr/>
        </p:nvSpPr>
        <p:spPr>
          <a:xfrm>
            <a:off x="2651760" y="-33604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564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"/>
    </mc:Choice>
    <mc:Fallback xmlns="">
      <p:transition spd="slow" advTm="6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513386"/>
            <a:ext cx="10515600" cy="1325563"/>
          </a:xfrm>
        </p:spPr>
        <p:txBody>
          <a:bodyPr/>
          <a:lstStyle/>
          <a:p>
            <a:r>
              <a:rPr lang="it-IT" dirty="0"/>
              <a:t> CRT: gestione del CVC </a:t>
            </a:r>
          </a:p>
        </p:txBody>
      </p:sp>
      <p:pic>
        <p:nvPicPr>
          <p:cNvPr id="7" name="Segnaposto contenuto 6" descr="Immagine che contiene diagramma&#10;&#10;Descrizione generata automaticamente">
            <a:extLst>
              <a:ext uri="{FF2B5EF4-FFF2-40B4-BE49-F238E27FC236}">
                <a16:creationId xmlns:a16="http://schemas.microsoft.com/office/drawing/2014/main" id="{C358DC9D-F816-EAAE-9103-99E8C16C1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57919"/>
            <a:ext cx="9764554" cy="5330817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EB0D7C4-E893-E98E-7E5D-6D30EBF5B176}"/>
              </a:ext>
            </a:extLst>
          </p:cNvPr>
          <p:cNvSpPr txBox="1"/>
          <p:nvPr/>
        </p:nvSpPr>
        <p:spPr>
          <a:xfrm>
            <a:off x="8411765" y="6427126"/>
            <a:ext cx="716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i="1" dirty="0">
                <a:effectLst/>
                <a:latin typeface="CharisSIL"/>
              </a:rPr>
              <a:t> </a:t>
            </a:r>
            <a:r>
              <a:rPr lang="it-IT" sz="1100" dirty="0">
                <a:effectLst/>
                <a:latin typeface="AdvOT7fb33346.I"/>
              </a:rPr>
              <a:t>D. </a:t>
            </a:r>
            <a:r>
              <a:rPr lang="it-IT" sz="1100" dirty="0" err="1">
                <a:effectLst/>
                <a:latin typeface="AdvOT7fb33346.I"/>
              </a:rPr>
              <a:t>Citla</a:t>
            </a:r>
            <a:r>
              <a:rPr lang="it-IT" sz="1100" dirty="0">
                <a:effectLst/>
                <a:latin typeface="AdvOT7fb33346.I"/>
              </a:rPr>
              <a:t> </a:t>
            </a:r>
            <a:r>
              <a:rPr lang="it-IT" sz="1100" dirty="0" err="1">
                <a:effectLst/>
                <a:latin typeface="AdvOT7fb33346.I"/>
              </a:rPr>
              <a:t>Sridhar</a:t>
            </a:r>
            <a:r>
              <a:rPr lang="it-IT" sz="1100" dirty="0">
                <a:effectLst/>
                <a:latin typeface="AdvOT7fb33346.I"/>
              </a:rPr>
              <a:t>, et </a:t>
            </a:r>
            <a:r>
              <a:rPr lang="it-IT" sz="1100" dirty="0" err="1">
                <a:effectLst/>
                <a:latin typeface="AdvOT7fb33346.I"/>
              </a:rPr>
              <a:t>al.</a:t>
            </a:r>
            <a:r>
              <a:rPr lang="it-IT" sz="1100" i="1" dirty="0" err="1">
                <a:effectLst/>
                <a:latin typeface="CharisSIL"/>
              </a:rPr>
              <a:t>Thrombosis</a:t>
            </a:r>
            <a:r>
              <a:rPr lang="it-IT" sz="1100" i="1" dirty="0">
                <a:effectLst/>
                <a:latin typeface="CharisSIL"/>
              </a:rPr>
              <a:t> </a:t>
            </a:r>
            <a:r>
              <a:rPr lang="it-IT" sz="1100" i="1" dirty="0" err="1">
                <a:effectLst/>
                <a:latin typeface="CharisSIL"/>
              </a:rPr>
              <a:t>Research</a:t>
            </a:r>
            <a:r>
              <a:rPr lang="it-IT" sz="1100" i="1" dirty="0">
                <a:effectLst/>
                <a:latin typeface="CharisSIL"/>
              </a:rPr>
              <a:t> 187 (2020) 103–112 </a:t>
            </a:r>
            <a:endParaRPr lang="it-IT" sz="1100" dirty="0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536E91BF-5584-5682-C3A5-0E90B4F84959}"/>
              </a:ext>
            </a:extLst>
          </p:cNvPr>
          <p:cNvSpPr/>
          <p:nvPr/>
        </p:nvSpPr>
        <p:spPr>
          <a:xfrm>
            <a:off x="5782865" y="4023327"/>
            <a:ext cx="2628900" cy="1476754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917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"/>
    </mc:Choice>
    <mc:Fallback xmlns="">
      <p:transition spd="slow" advTm="11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51" y="696913"/>
            <a:ext cx="5021182" cy="4870457"/>
          </a:xfrm>
        </p:spPr>
        <p:txBody>
          <a:bodyPr/>
          <a:lstStyle/>
          <a:p>
            <a:r>
              <a:rPr lang="it-IT" dirty="0"/>
              <a:t>CRT : terapia trombolitica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87D9F96-264B-5796-F432-0B9A9B31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800" y="2586038"/>
            <a:ext cx="10940400" cy="3467996"/>
          </a:xfrm>
        </p:spPr>
        <p:txBody>
          <a:bodyPr/>
          <a:lstStyle/>
          <a:p>
            <a:r>
              <a:rPr lang="it-IT" dirty="0"/>
              <a:t>Nessuna chiara evidenza di vantaggio e modalità preferibile ( </a:t>
            </a:r>
            <a:r>
              <a:rPr lang="it-IT" dirty="0" err="1"/>
              <a:t>enodovascolare</a:t>
            </a:r>
            <a:r>
              <a:rPr lang="it-IT" dirty="0"/>
              <a:t> o sistemica )</a:t>
            </a:r>
          </a:p>
          <a:p>
            <a:r>
              <a:rPr lang="it-IT" dirty="0"/>
              <a:t>La terapia endovascolare riduce il rischio emorragico, ma è comunque moderatamente invasiva e costosa .</a:t>
            </a:r>
          </a:p>
          <a:p>
            <a:r>
              <a:rPr lang="it-IT" dirty="0"/>
              <a:t>Attualmente viene suggerito l’uso in casi selezionati  ( x es  alto rischio di PTS ) </a:t>
            </a:r>
          </a:p>
        </p:txBody>
      </p:sp>
    </p:spTree>
    <p:extLst>
      <p:ext uri="{BB962C8B-B14F-4D97-AF65-F5344CB8AC3E}">
        <p14:creationId xmlns:p14="http://schemas.microsoft.com/office/powerpoint/2010/main" val="60610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"/>
    </mc:Choice>
    <mc:Fallback xmlns="">
      <p:transition spd="slow" advTm="13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95CBEF-A4F1-67A3-4933-BFDFF31D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56" y="706401"/>
            <a:ext cx="11297893" cy="1636205"/>
          </a:xfrm>
        </p:spPr>
        <p:txBody>
          <a:bodyPr>
            <a:normAutofit fontScale="90000"/>
          </a:bodyPr>
          <a:lstStyle/>
          <a:p>
            <a:r>
              <a:rPr lang="it-IT" dirty="0"/>
              <a:t>CRT : terapia nel paziente </a:t>
            </a:r>
            <a:r>
              <a:rPr lang="it-IT" dirty="0" err="1"/>
              <a:t>piastrinopenico</a:t>
            </a:r>
            <a:r>
              <a:rPr lang="it-IT" dirty="0"/>
              <a:t> </a:t>
            </a:r>
          </a:p>
        </p:txBody>
      </p:sp>
      <p:pic>
        <p:nvPicPr>
          <p:cNvPr id="5" name="Segnaposto contenuto 4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F93FA42E-CE13-B6F8-8D4F-43059213F6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407" y="2665688"/>
            <a:ext cx="10912130" cy="3155400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6F3C909-0640-A7C8-D29F-A6B5532563A9}"/>
              </a:ext>
            </a:extLst>
          </p:cNvPr>
          <p:cNvSpPr txBox="1"/>
          <p:nvPr/>
        </p:nvSpPr>
        <p:spPr>
          <a:xfrm>
            <a:off x="3046810" y="3321278"/>
            <a:ext cx="60936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>
                <a:effectLst/>
                <a:latin typeface="AdvP408794"/>
              </a:rPr>
              <a:t>17 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684A8B-9452-697D-1B97-AD88D5C2BAA4}"/>
              </a:ext>
            </a:extLst>
          </p:cNvPr>
          <p:cNvSpPr txBox="1"/>
          <p:nvPr/>
        </p:nvSpPr>
        <p:spPr>
          <a:xfrm>
            <a:off x="6166815" y="6501605"/>
            <a:ext cx="7134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>
                <a:effectLst/>
                <a:latin typeface="AdvP408794"/>
              </a:rPr>
              <a:t>Wall</a:t>
            </a:r>
            <a:r>
              <a:rPr lang="it-IT" sz="1400" dirty="0">
                <a:effectLst/>
                <a:latin typeface="AdvP408794"/>
              </a:rPr>
              <a:t> et al Journal of the Intensive Care Society 2016, Vol. 17(2) 160–167 </a:t>
            </a:r>
            <a:endParaRPr lang="it-IT" sz="1400" dirty="0"/>
          </a:p>
        </p:txBody>
      </p:sp>
      <p:pic>
        <p:nvPicPr>
          <p:cNvPr id="10" name="Immagine 9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2509E93C-986D-7A5C-C141-5C949A9E2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07" y="2342606"/>
            <a:ext cx="11151499" cy="415899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0C83ECC-CF13-A090-F92B-A56C96E69013}"/>
              </a:ext>
            </a:extLst>
          </p:cNvPr>
          <p:cNvSpPr txBox="1"/>
          <p:nvPr/>
        </p:nvSpPr>
        <p:spPr>
          <a:xfrm>
            <a:off x="237558" y="6501605"/>
            <a:ext cx="29276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effectLst/>
                <a:latin typeface="AdvOT5415ed09.I"/>
              </a:rPr>
              <a:t>EHRA PRACTICAL GUIDE  </a:t>
            </a:r>
            <a:endParaRPr lang="it-IT" sz="1400" dirty="0">
              <a:effectLst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B3CFB89-C953-45A9-FCCE-C9E04F0F698C}"/>
              </a:ext>
            </a:extLst>
          </p:cNvPr>
          <p:cNvSpPr txBox="1"/>
          <p:nvPr/>
        </p:nvSpPr>
        <p:spPr>
          <a:xfrm>
            <a:off x="2025875" y="6510137"/>
            <a:ext cx="6650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 err="1">
                <a:effectLst/>
                <a:latin typeface="AdvOTb7819099"/>
              </a:rPr>
              <a:t>Europace</a:t>
            </a:r>
            <a:r>
              <a:rPr lang="it-IT" sz="1400" dirty="0">
                <a:effectLst/>
                <a:latin typeface="AdvOTb7819099"/>
              </a:rPr>
              <a:t> (2021) </a:t>
            </a:r>
            <a:r>
              <a:rPr lang="it-IT" sz="1400" dirty="0">
                <a:effectLst/>
                <a:latin typeface="AdvP3E7259"/>
              </a:rPr>
              <a:t>00</a:t>
            </a:r>
            <a:r>
              <a:rPr lang="it-IT" sz="1400" dirty="0">
                <a:effectLst/>
                <a:latin typeface="AdvOTb7819099"/>
              </a:rPr>
              <a:t>, 1–65 </a:t>
            </a:r>
            <a:endParaRPr lang="it-IT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580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"/>
    </mc:Choice>
    <mc:Fallback xmlns="">
      <p:transition spd="slow" advTm="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909" y="506413"/>
            <a:ext cx="3932237" cy="1600200"/>
          </a:xfrm>
        </p:spPr>
        <p:txBody>
          <a:bodyPr/>
          <a:lstStyle/>
          <a:p>
            <a:r>
              <a:rPr lang="it-IT" dirty="0"/>
              <a:t> CRT : Profilassi 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47CF26F-9266-5471-4C2B-572B9F57DA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771" t="13019" r="10423" b="10978"/>
          <a:stretch/>
        </p:blipFill>
        <p:spPr>
          <a:xfrm>
            <a:off x="5354424" y="2038866"/>
            <a:ext cx="6846888" cy="3429000"/>
          </a:xfrm>
        </p:spPr>
      </p:pic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7569A914-97BC-9787-307B-E243A3B00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8663" y="2360851"/>
            <a:ext cx="3932237" cy="3811588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2019</a:t>
            </a:r>
          </a:p>
          <a:p>
            <a:r>
              <a:rPr lang="it-IT" dirty="0"/>
              <a:t>13 studi randomizzati </a:t>
            </a:r>
          </a:p>
          <a:p>
            <a:r>
              <a:rPr lang="it-IT" dirty="0"/>
              <a:t>LMWH associato a riduzione del rischio di CRT a 3  mesi  rispetto a non profilassi , </a:t>
            </a:r>
          </a:p>
          <a:p>
            <a:r>
              <a:rPr lang="it-IT" dirty="0"/>
              <a:t> VKA basse dosi  vs no profilassi non modifica il rischio  di CRT sintomatiche  </a:t>
            </a:r>
          </a:p>
          <a:p>
            <a:r>
              <a:rPr lang="it-IT" dirty="0"/>
              <a:t>LMWH vs VKA  non evidenze di superiorità in termini di CRT sintomatiche 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EFDA70-DC02-8453-CFA6-8E603EB601AB}"/>
              </a:ext>
            </a:extLst>
          </p:cNvPr>
          <p:cNvSpPr txBox="1"/>
          <p:nvPr/>
        </p:nvSpPr>
        <p:spPr>
          <a:xfrm>
            <a:off x="4660900" y="3568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108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"/>
    </mc:Choice>
    <mc:Fallback xmlns="">
      <p:transition spd="slow" advTm="10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451CB3D-3B0E-174F-91AD-87B66846E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C51EF46E-7A48-FF99-CDA4-E33E12292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20" b="4314"/>
          <a:stretch/>
        </p:blipFill>
        <p:spPr>
          <a:xfrm>
            <a:off x="0" y="0"/>
            <a:ext cx="9575800" cy="2667000"/>
          </a:xfrm>
          <a:prstGeom prst="rect">
            <a:avLst/>
          </a:prstGeom>
        </p:spPr>
      </p:pic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51CB3D1D-EA7E-1E98-41D7-DA246D74E5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21" b="29412"/>
          <a:stretch/>
        </p:blipFill>
        <p:spPr>
          <a:xfrm>
            <a:off x="-1" y="46001"/>
            <a:ext cx="9575799" cy="2667000"/>
          </a:xfrm>
          <a:prstGeom prst="rect">
            <a:avLst/>
          </a:prstGeom>
        </p:spPr>
      </p:pic>
      <p:pic>
        <p:nvPicPr>
          <p:cNvPr id="10" name="Immagine 9" descr="Immagine che contiene tavolo&#10;&#10;Descrizione generata automaticamente">
            <a:extLst>
              <a:ext uri="{FF2B5EF4-FFF2-40B4-BE49-F238E27FC236}">
                <a16:creationId xmlns:a16="http://schemas.microsoft.com/office/drawing/2014/main" id="{52D80A88-FE51-F8FD-10E5-18C4C6FA7D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8" t="9705" r="-1798" b="44624"/>
          <a:stretch/>
        </p:blipFill>
        <p:spPr>
          <a:xfrm>
            <a:off x="0" y="4549703"/>
            <a:ext cx="8543925" cy="2218532"/>
          </a:xfrm>
          <a:prstGeom prst="rect">
            <a:avLst/>
          </a:prstGeom>
        </p:spPr>
      </p:pic>
      <p:pic>
        <p:nvPicPr>
          <p:cNvPr id="12" name="Immagine 11" descr="Immagine che contiene tavolo&#10;&#10;Descrizione generata automaticamente">
            <a:extLst>
              <a:ext uri="{FF2B5EF4-FFF2-40B4-BE49-F238E27FC236}">
                <a16:creationId xmlns:a16="http://schemas.microsoft.com/office/drawing/2014/main" id="{AA733328-6D83-43ED-6872-9E07960569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91" b="49443"/>
          <a:stretch/>
        </p:blipFill>
        <p:spPr>
          <a:xfrm>
            <a:off x="1" y="2713001"/>
            <a:ext cx="8343900" cy="179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"/>
    </mc:Choice>
    <mc:Fallback xmlns="">
      <p:transition spd="slow" advTm="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CRT : ruolo dei DOAC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17756C2-C5D0-A56E-D660-8E3F7CB72EE5}"/>
              </a:ext>
            </a:extLst>
          </p:cNvPr>
          <p:cNvSpPr txBox="1"/>
          <p:nvPr/>
        </p:nvSpPr>
        <p:spPr>
          <a:xfrm>
            <a:off x="838200" y="3060203"/>
            <a:ext cx="942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i="1" dirty="0" err="1">
                <a:effectLst/>
                <a:latin typeface="CharisSIL"/>
              </a:rPr>
              <a:t>Results</a:t>
            </a:r>
            <a:r>
              <a:rPr lang="it-IT" sz="1800" b="1" i="1" dirty="0">
                <a:effectLst/>
                <a:latin typeface="CharisSIL"/>
              </a:rPr>
              <a:t>: </a:t>
            </a:r>
            <a:r>
              <a:rPr lang="it-IT" sz="1800" dirty="0">
                <a:effectLst/>
                <a:latin typeface="CharisSIL"/>
              </a:rPr>
              <a:t>Overall, 188 </a:t>
            </a:r>
            <a:r>
              <a:rPr lang="it-IT" sz="1800" dirty="0" err="1">
                <a:effectLst/>
                <a:latin typeface="CharisSIL"/>
              </a:rPr>
              <a:t>patients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were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included</a:t>
            </a:r>
            <a:r>
              <a:rPr lang="it-IT" sz="1800" dirty="0">
                <a:effectLst/>
                <a:latin typeface="CharisSIL"/>
              </a:rPr>
              <a:t> in the study: </a:t>
            </a:r>
            <a:r>
              <a:rPr lang="it-IT" sz="1800" dirty="0" err="1">
                <a:effectLst/>
                <a:latin typeface="CharisSIL"/>
              </a:rPr>
              <a:t>mean</a:t>
            </a:r>
            <a:r>
              <a:rPr lang="it-IT" sz="1800" dirty="0">
                <a:effectLst/>
                <a:latin typeface="CharisSIL"/>
              </a:rPr>
              <a:t> age 52.4 </a:t>
            </a:r>
            <a:r>
              <a:rPr lang="it-IT" sz="1800" dirty="0">
                <a:effectLst/>
                <a:latin typeface="TeX_CM_Maths_Symbols"/>
              </a:rPr>
              <a:t>± </a:t>
            </a:r>
            <a:r>
              <a:rPr lang="it-IT" sz="1800" dirty="0">
                <a:effectLst/>
                <a:latin typeface="CharisSIL"/>
              </a:rPr>
              <a:t>20.4 </a:t>
            </a:r>
            <a:r>
              <a:rPr lang="it-IT" sz="1800" dirty="0" err="1">
                <a:effectLst/>
                <a:latin typeface="CharisSIL"/>
              </a:rPr>
              <a:t>years</a:t>
            </a:r>
            <a:r>
              <a:rPr lang="it-IT" sz="1800" dirty="0">
                <a:effectLst/>
                <a:latin typeface="CharisSIL"/>
              </a:rPr>
              <a:t>, </a:t>
            </a:r>
            <a:r>
              <a:rPr lang="it-IT" sz="1800" dirty="0" err="1">
                <a:effectLst/>
                <a:latin typeface="CharisSIL"/>
              </a:rPr>
              <a:t>males</a:t>
            </a:r>
            <a:r>
              <a:rPr lang="it-IT" sz="1800" dirty="0">
                <a:effectLst/>
                <a:latin typeface="CharisSIL"/>
              </a:rPr>
              <a:t> 43.6%, </a:t>
            </a:r>
            <a:r>
              <a:rPr lang="it-IT" sz="1800" dirty="0" err="1">
                <a:effectLst/>
                <a:latin typeface="CharisSIL"/>
              </a:rPr>
              <a:t>patients</a:t>
            </a:r>
            <a:r>
              <a:rPr lang="it-IT" sz="1800" dirty="0">
                <a:effectLst/>
                <a:latin typeface="CharisSIL"/>
              </a:rPr>
              <a:t> with </a:t>
            </a:r>
            <a:r>
              <a:rPr lang="it-IT" sz="1800" dirty="0" err="1">
                <a:effectLst/>
                <a:latin typeface="CharisSIL"/>
              </a:rPr>
              <a:t>active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cancer</a:t>
            </a:r>
            <a:r>
              <a:rPr lang="it-IT" sz="1800" dirty="0">
                <a:effectLst/>
                <a:latin typeface="CharisSIL"/>
              </a:rPr>
              <a:t> 29.2%. </a:t>
            </a:r>
            <a:r>
              <a:rPr lang="it-IT" sz="1800" dirty="0" err="1">
                <a:effectLst/>
                <a:latin typeface="CharisSIL"/>
              </a:rPr>
              <a:t>Twenty-nine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percent</a:t>
            </a:r>
            <a:r>
              <a:rPr lang="it-IT" sz="1800" dirty="0">
                <a:effectLst/>
                <a:latin typeface="CharisSIL"/>
              </a:rPr>
              <a:t> of </a:t>
            </a:r>
            <a:r>
              <a:rPr lang="it-IT" sz="1800" dirty="0" err="1">
                <a:effectLst/>
                <a:latin typeface="CharisSIL"/>
              </a:rPr>
              <a:t>patients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had</a:t>
            </a:r>
            <a:r>
              <a:rPr lang="it-IT" sz="1800" dirty="0">
                <a:effectLst/>
                <a:latin typeface="CharisSIL"/>
              </a:rPr>
              <a:t> 2 or more risk </a:t>
            </a:r>
            <a:r>
              <a:rPr lang="it-IT" sz="1800" dirty="0" err="1">
                <a:effectLst/>
                <a:latin typeface="CharisSIL"/>
              </a:rPr>
              <a:t>factors</a:t>
            </a:r>
            <a:r>
              <a:rPr lang="it-IT" sz="1800" dirty="0">
                <a:effectLst/>
                <a:latin typeface="CharisSIL"/>
              </a:rPr>
              <a:t> for VTE, 33.0% </a:t>
            </a:r>
            <a:r>
              <a:rPr lang="it-IT" sz="1800" dirty="0" err="1">
                <a:effectLst/>
                <a:latin typeface="CharisSIL"/>
              </a:rPr>
              <a:t>had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catheter</a:t>
            </a:r>
            <a:r>
              <a:rPr lang="it-IT" sz="1800" dirty="0">
                <a:effectLst/>
                <a:latin typeface="CharisSIL"/>
              </a:rPr>
              <a:t>- </a:t>
            </a:r>
            <a:r>
              <a:rPr lang="it-IT" sz="1800" dirty="0" err="1">
                <a:effectLst/>
                <a:latin typeface="CharisSIL"/>
              </a:rPr>
              <a:t>related</a:t>
            </a:r>
            <a:r>
              <a:rPr lang="it-IT" sz="1800" dirty="0">
                <a:effectLst/>
                <a:latin typeface="CharisSIL"/>
              </a:rPr>
              <a:t> or pacemaker-</a:t>
            </a:r>
            <a:r>
              <a:rPr lang="it-IT" sz="1800" dirty="0" err="1">
                <a:effectLst/>
                <a:latin typeface="CharisSIL"/>
              </a:rPr>
              <a:t>related</a:t>
            </a:r>
            <a:r>
              <a:rPr lang="it-IT" sz="1800" dirty="0">
                <a:effectLst/>
                <a:latin typeface="CharisSIL"/>
              </a:rPr>
              <a:t> UEDVT. Active </a:t>
            </a:r>
            <a:r>
              <a:rPr lang="it-IT" sz="1800" dirty="0" err="1">
                <a:effectLst/>
                <a:latin typeface="CharisSIL"/>
              </a:rPr>
              <a:t>cancer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was</a:t>
            </a:r>
            <a:r>
              <a:rPr lang="it-IT" sz="1800" dirty="0">
                <a:effectLst/>
                <a:latin typeface="CharisSIL"/>
              </a:rPr>
              <a:t> an </a:t>
            </a:r>
            <a:r>
              <a:rPr lang="it-IT" sz="1800" dirty="0" err="1">
                <a:effectLst/>
                <a:latin typeface="CharisSIL"/>
              </a:rPr>
              <a:t>independent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predictor</a:t>
            </a:r>
            <a:r>
              <a:rPr lang="it-IT" sz="1800" dirty="0">
                <a:effectLst/>
                <a:latin typeface="CharisSIL"/>
              </a:rPr>
              <a:t> for </a:t>
            </a:r>
            <a:r>
              <a:rPr lang="it-IT" sz="1800" dirty="0" err="1">
                <a:effectLst/>
                <a:latin typeface="CharisSIL"/>
              </a:rPr>
              <a:t>delayed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initiation</a:t>
            </a:r>
            <a:r>
              <a:rPr lang="it-IT" sz="1800" dirty="0">
                <a:effectLst/>
                <a:latin typeface="CharisSIL"/>
              </a:rPr>
              <a:t> of </a:t>
            </a:r>
            <a:r>
              <a:rPr lang="it-IT" sz="1800" dirty="0" err="1">
                <a:effectLst/>
                <a:latin typeface="CharisSIL"/>
              </a:rPr>
              <a:t>DOACs</a:t>
            </a:r>
            <a:r>
              <a:rPr lang="it-IT" sz="1800" dirty="0">
                <a:effectLst/>
                <a:latin typeface="CharisSIL"/>
              </a:rPr>
              <a:t> (OR 8.1, 95% CI 3.0</a:t>
            </a:r>
            <a:r>
              <a:rPr lang="it-IT" sz="1800" dirty="0">
                <a:effectLst/>
                <a:latin typeface="STIX" pitchFamily="2" charset="2"/>
              </a:rPr>
              <a:t>–</a:t>
            </a:r>
            <a:r>
              <a:rPr lang="it-IT" sz="1800" dirty="0">
                <a:effectLst/>
                <a:latin typeface="CharisSIL"/>
              </a:rPr>
              <a:t>22.2). </a:t>
            </a:r>
            <a:r>
              <a:rPr lang="it-IT" sz="1800" dirty="0" err="1">
                <a:effectLst/>
                <a:latin typeface="CharisSIL"/>
              </a:rPr>
              <a:t>Mean</a:t>
            </a:r>
            <a:r>
              <a:rPr lang="it-IT" sz="1800" dirty="0">
                <a:effectLst/>
                <a:latin typeface="CharisSIL"/>
              </a:rPr>
              <a:t> duration of treatment with </a:t>
            </a:r>
            <a:r>
              <a:rPr lang="it-IT" sz="1800" dirty="0" err="1">
                <a:effectLst/>
                <a:latin typeface="CharisSIL"/>
              </a:rPr>
              <a:t>DOACs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was</a:t>
            </a:r>
            <a:r>
              <a:rPr lang="it-IT" sz="1800" dirty="0">
                <a:effectLst/>
                <a:latin typeface="CharisSIL"/>
              </a:rPr>
              <a:t> 5.1 </a:t>
            </a:r>
            <a:r>
              <a:rPr lang="it-IT" sz="1800" dirty="0">
                <a:effectLst/>
                <a:latin typeface="TeX_CM_Maths_Symbols"/>
              </a:rPr>
              <a:t>± </a:t>
            </a:r>
            <a:r>
              <a:rPr lang="it-IT" sz="1800" dirty="0">
                <a:effectLst/>
                <a:latin typeface="CharisSIL"/>
              </a:rPr>
              <a:t>2.8 </a:t>
            </a:r>
            <a:r>
              <a:rPr lang="it-IT" sz="1800" dirty="0" err="1">
                <a:effectLst/>
                <a:latin typeface="CharisSIL"/>
              </a:rPr>
              <a:t>months</a:t>
            </a:r>
            <a:r>
              <a:rPr lang="it-IT" sz="1800" dirty="0">
                <a:effectLst/>
                <a:latin typeface="CharisSIL"/>
              </a:rPr>
              <a:t>. </a:t>
            </a:r>
            <a:endParaRPr lang="it-IT" dirty="0"/>
          </a:p>
          <a:p>
            <a:r>
              <a:rPr lang="it-IT" sz="1800" dirty="0" err="1">
                <a:effectLst/>
                <a:latin typeface="CharisSIL"/>
              </a:rPr>
              <a:t>During</a:t>
            </a:r>
            <a:r>
              <a:rPr lang="it-IT" sz="1800" dirty="0">
                <a:effectLst/>
                <a:latin typeface="CharisSIL"/>
              </a:rPr>
              <a:t> treatment with </a:t>
            </a:r>
            <a:r>
              <a:rPr lang="it-IT" sz="1800" dirty="0" err="1">
                <a:effectLst/>
                <a:latin typeface="CharisSIL"/>
              </a:rPr>
              <a:t>DOACs</a:t>
            </a:r>
            <a:r>
              <a:rPr lang="it-IT" sz="1800" dirty="0">
                <a:effectLst/>
                <a:latin typeface="CharisSIL"/>
              </a:rPr>
              <a:t>, </a:t>
            </a:r>
            <a:r>
              <a:rPr lang="it-IT" sz="1800" dirty="0" err="1">
                <a:effectLst/>
                <a:latin typeface="CharisSIL"/>
              </a:rPr>
              <a:t>recurrent</a:t>
            </a:r>
            <a:r>
              <a:rPr lang="it-IT" sz="1800" dirty="0">
                <a:effectLst/>
                <a:latin typeface="CharisSIL"/>
              </a:rPr>
              <a:t> VTE </a:t>
            </a:r>
            <a:r>
              <a:rPr lang="it-IT" sz="1800" dirty="0" err="1">
                <a:effectLst/>
                <a:latin typeface="CharisSIL"/>
              </a:rPr>
              <a:t>occurred</a:t>
            </a:r>
            <a:r>
              <a:rPr lang="it-IT" sz="1800" dirty="0">
                <a:effectLst/>
                <a:latin typeface="CharisSIL"/>
              </a:rPr>
              <a:t> in 0.9 per 100 </a:t>
            </a:r>
            <a:r>
              <a:rPr lang="it-IT" sz="1800" dirty="0" err="1">
                <a:effectLst/>
                <a:latin typeface="CharisSIL"/>
              </a:rPr>
              <a:t>patient-year</a:t>
            </a:r>
            <a:r>
              <a:rPr lang="it-IT" sz="1800" dirty="0">
                <a:effectLst/>
                <a:latin typeface="CharisSIL"/>
              </a:rPr>
              <a:t>, major </a:t>
            </a:r>
            <a:r>
              <a:rPr lang="it-IT" sz="1800" dirty="0" err="1">
                <a:effectLst/>
                <a:latin typeface="CharisSIL"/>
              </a:rPr>
              <a:t>bleeding</a:t>
            </a:r>
            <a:r>
              <a:rPr lang="it-IT" sz="1800" dirty="0">
                <a:effectLst/>
                <a:latin typeface="CharisSIL"/>
              </a:rPr>
              <a:t> in 1.7 and </a:t>
            </a:r>
            <a:r>
              <a:rPr lang="it-IT" sz="1800" dirty="0" err="1">
                <a:effectLst/>
                <a:latin typeface="CharisSIL"/>
              </a:rPr>
              <a:t>all</a:t>
            </a:r>
            <a:r>
              <a:rPr lang="it-IT" sz="1800" dirty="0">
                <a:effectLst/>
                <a:latin typeface="CharisSIL"/>
              </a:rPr>
              <a:t>- cause </a:t>
            </a:r>
            <a:r>
              <a:rPr lang="it-IT" sz="1800" dirty="0" err="1">
                <a:effectLst/>
                <a:latin typeface="CharisSIL"/>
              </a:rPr>
              <a:t>deaths</a:t>
            </a:r>
            <a:r>
              <a:rPr lang="it-IT" sz="1800" dirty="0">
                <a:effectLst/>
                <a:latin typeface="CharisSIL"/>
              </a:rPr>
              <a:t> in 6.0 per 100 </a:t>
            </a:r>
            <a:r>
              <a:rPr lang="it-IT" sz="1800" dirty="0" err="1">
                <a:effectLst/>
                <a:latin typeface="CharisSIL"/>
              </a:rPr>
              <a:t>patient-year</a:t>
            </a:r>
            <a:r>
              <a:rPr lang="it-IT" sz="1800" dirty="0">
                <a:effectLst/>
                <a:latin typeface="CharisSIL"/>
              </a:rPr>
              <a:t>. No fatal </a:t>
            </a:r>
            <a:r>
              <a:rPr lang="it-IT" sz="1800" dirty="0" err="1">
                <a:effectLst/>
                <a:latin typeface="CharisSIL"/>
              </a:rPr>
              <a:t>bleeding</a:t>
            </a:r>
            <a:r>
              <a:rPr lang="it-IT" sz="1800" dirty="0">
                <a:effectLst/>
                <a:latin typeface="CharisSIL"/>
              </a:rPr>
              <a:t> or fatal VTE </a:t>
            </a:r>
            <a:r>
              <a:rPr lang="it-IT" sz="1800" dirty="0" err="1">
                <a:effectLst/>
                <a:latin typeface="CharisSIL"/>
              </a:rPr>
              <a:t>recurrence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were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observed</a:t>
            </a:r>
            <a:r>
              <a:rPr lang="it-IT" sz="1800" dirty="0">
                <a:effectLst/>
                <a:latin typeface="CharisSIL"/>
              </a:rPr>
              <a:t>. </a:t>
            </a:r>
            <a:r>
              <a:rPr lang="it-IT" sz="1800" dirty="0" err="1">
                <a:effectLst/>
                <a:latin typeface="CharisSIL"/>
              </a:rPr>
              <a:t>During</a:t>
            </a:r>
            <a:r>
              <a:rPr lang="it-IT" sz="1800" dirty="0">
                <a:effectLst/>
                <a:latin typeface="CharisSIL"/>
              </a:rPr>
              <a:t> 232.1 </a:t>
            </a:r>
            <a:r>
              <a:rPr lang="it-IT" sz="1800" dirty="0" err="1">
                <a:effectLst/>
                <a:latin typeface="CharisSIL"/>
              </a:rPr>
              <a:t>patient-years</a:t>
            </a:r>
            <a:r>
              <a:rPr lang="it-IT" sz="1800" dirty="0">
                <a:effectLst/>
                <a:latin typeface="CharisSIL"/>
              </a:rPr>
              <a:t> of follow-up after DOAC </a:t>
            </a:r>
            <a:r>
              <a:rPr lang="it-IT" sz="1800" dirty="0" err="1">
                <a:effectLst/>
                <a:latin typeface="CharisSIL"/>
              </a:rPr>
              <a:t>withdrawal</a:t>
            </a:r>
            <a:r>
              <a:rPr lang="it-IT" sz="1800" dirty="0">
                <a:effectLst/>
                <a:latin typeface="CharisSIL"/>
              </a:rPr>
              <a:t>, </a:t>
            </a:r>
            <a:r>
              <a:rPr lang="it-IT" sz="1800" dirty="0" err="1">
                <a:effectLst/>
                <a:latin typeface="CharisSIL"/>
              </a:rPr>
              <a:t>recurrent</a:t>
            </a:r>
            <a:r>
              <a:rPr lang="it-IT" sz="1800" dirty="0">
                <a:effectLst/>
                <a:latin typeface="CharisSIL"/>
              </a:rPr>
              <a:t> VTE </a:t>
            </a:r>
            <a:r>
              <a:rPr lang="it-IT" sz="1800" dirty="0" err="1">
                <a:effectLst/>
                <a:latin typeface="CharisSIL"/>
              </a:rPr>
              <a:t>occurred</a:t>
            </a:r>
            <a:r>
              <a:rPr lang="it-IT" sz="1800" dirty="0">
                <a:effectLst/>
                <a:latin typeface="CharisSIL"/>
              </a:rPr>
              <a:t> in 3.0 per 100 </a:t>
            </a:r>
            <a:r>
              <a:rPr lang="it-IT" sz="1800" dirty="0" err="1">
                <a:effectLst/>
                <a:latin typeface="CharisSIL"/>
              </a:rPr>
              <a:t>patient-year</a:t>
            </a:r>
            <a:r>
              <a:rPr lang="it-IT" sz="1800" dirty="0">
                <a:effectLst/>
                <a:latin typeface="CharisSIL"/>
              </a:rPr>
              <a:t>. </a:t>
            </a:r>
          </a:p>
          <a:p>
            <a:r>
              <a:rPr lang="it-IT" sz="1800" dirty="0">
                <a:effectLst/>
                <a:latin typeface="CharisSIL"/>
              </a:rPr>
              <a:t>The 2019 ESC </a:t>
            </a:r>
            <a:r>
              <a:rPr lang="it-IT" sz="1800" dirty="0" err="1">
                <a:effectLst/>
                <a:latin typeface="CharisSIL"/>
              </a:rPr>
              <a:t>categories</a:t>
            </a:r>
            <a:r>
              <a:rPr lang="it-IT" sz="1800" dirty="0">
                <a:effectLst/>
                <a:latin typeface="CharisSIL"/>
              </a:rPr>
              <a:t> for risk of VTE </a:t>
            </a:r>
            <a:r>
              <a:rPr lang="it-IT" sz="1800" dirty="0" err="1">
                <a:effectLst/>
                <a:latin typeface="CharisSIL"/>
              </a:rPr>
              <a:t>recurrences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were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able</a:t>
            </a:r>
            <a:r>
              <a:rPr lang="it-IT" sz="1800" dirty="0">
                <a:effectLst/>
                <a:latin typeface="CharisSIL"/>
              </a:rPr>
              <a:t> to discriminate </a:t>
            </a:r>
            <a:r>
              <a:rPr lang="it-IT" sz="1800" dirty="0" err="1">
                <a:effectLst/>
                <a:latin typeface="CharisSIL"/>
              </a:rPr>
              <a:t>patient</a:t>
            </a:r>
            <a:r>
              <a:rPr lang="it-IT" sz="1800" dirty="0">
                <a:effectLst/>
                <a:latin typeface="CharisSIL"/>
              </a:rPr>
              <a:t> groups </a:t>
            </a:r>
            <a:r>
              <a:rPr lang="it-IT" sz="1800" dirty="0" err="1">
                <a:effectLst/>
                <a:latin typeface="CharisSIL"/>
              </a:rPr>
              <a:t>at</a:t>
            </a:r>
            <a:r>
              <a:rPr lang="it-IT" sz="1800" dirty="0">
                <a:effectLst/>
                <a:latin typeface="CharisSIL"/>
              </a:rPr>
              <a:t> </a:t>
            </a:r>
            <a:r>
              <a:rPr lang="it-IT" sz="1800" dirty="0" err="1">
                <a:effectLst/>
                <a:latin typeface="CharisSIL"/>
              </a:rPr>
              <a:t>different</a:t>
            </a:r>
            <a:r>
              <a:rPr lang="it-IT" sz="1800" dirty="0">
                <a:effectLst/>
                <a:latin typeface="CharisSIL"/>
              </a:rPr>
              <a:t> risk of events in the on and off-treatment </a:t>
            </a:r>
            <a:r>
              <a:rPr lang="it-IT" sz="1800" dirty="0" err="1">
                <a:effectLst/>
                <a:latin typeface="CharisSIL"/>
              </a:rPr>
              <a:t>periods</a:t>
            </a:r>
            <a:r>
              <a:rPr lang="it-IT" sz="1800" dirty="0">
                <a:effectLst/>
                <a:latin typeface="CharisSIL"/>
              </a:rPr>
              <a:t>. </a:t>
            </a:r>
            <a:endParaRPr lang="it-IT" dirty="0"/>
          </a:p>
          <a:p>
            <a:endParaRPr lang="it-IT" dirty="0"/>
          </a:p>
        </p:txBody>
      </p:sp>
      <p:pic>
        <p:nvPicPr>
          <p:cNvPr id="10" name="Segnaposto contenuto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4AA2F3FB-5DC9-D3C8-ADA4-151C75D98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85" b="26706"/>
          <a:stretch/>
        </p:blipFill>
        <p:spPr>
          <a:xfrm>
            <a:off x="838200" y="0"/>
            <a:ext cx="8724900" cy="2911475"/>
          </a:xfr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4BF7631-BB6A-F14C-B4F2-234A9D7B7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9740900" y="87313"/>
            <a:ext cx="2451100" cy="1219200"/>
          </a:xfrm>
          <a:prstGeom prst="rect">
            <a:avLst/>
          </a:prstGeom>
        </p:spPr>
      </p:pic>
      <p:pic>
        <p:nvPicPr>
          <p:cNvPr id="14" name="Immagine 13" descr="Immagine che contiene testo&#10;&#10;Descrizione generata automaticamente">
            <a:extLst>
              <a:ext uri="{FF2B5EF4-FFF2-40B4-BE49-F238E27FC236}">
                <a16:creationId xmlns:a16="http://schemas.microsoft.com/office/drawing/2014/main" id="{A784C3B4-15B6-382C-6BDA-62922F37B3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17" b="45882"/>
          <a:stretch/>
        </p:blipFill>
        <p:spPr>
          <a:xfrm>
            <a:off x="533400" y="1"/>
            <a:ext cx="9029700" cy="2911474"/>
          </a:xfrm>
          <a:prstGeom prst="rect">
            <a:avLst/>
          </a:prstGeom>
        </p:spPr>
      </p:pic>
      <p:pic>
        <p:nvPicPr>
          <p:cNvPr id="16" name="Immagine 15" descr="Immagine che contiene testo&#10;&#10;Descrizione generata automaticamente">
            <a:extLst>
              <a:ext uri="{FF2B5EF4-FFF2-40B4-BE49-F238E27FC236}">
                <a16:creationId xmlns:a16="http://schemas.microsoft.com/office/drawing/2014/main" id="{3F7BCC1F-1C3D-EFD4-D379-9AA3E7C985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411" b="18759"/>
          <a:stretch/>
        </p:blipFill>
        <p:spPr>
          <a:xfrm>
            <a:off x="660400" y="0"/>
            <a:ext cx="9029700" cy="2911475"/>
          </a:xfrm>
          <a:prstGeom prst="rect">
            <a:avLst/>
          </a:prstGeom>
        </p:spPr>
      </p:pic>
      <p:pic>
        <p:nvPicPr>
          <p:cNvPr id="20" name="Immagine 19" descr="Immagine che contiene tavolo&#10;&#10;Descrizione generata automaticamente">
            <a:extLst>
              <a:ext uri="{FF2B5EF4-FFF2-40B4-BE49-F238E27FC236}">
                <a16:creationId xmlns:a16="http://schemas.microsoft.com/office/drawing/2014/main" id="{DF465CE2-7BAC-DD69-17A3-F362A11857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00" t="4150" r="7679"/>
          <a:stretch/>
        </p:blipFill>
        <p:spPr>
          <a:xfrm>
            <a:off x="533400" y="1"/>
            <a:ext cx="958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4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pic>
        <p:nvPicPr>
          <p:cNvPr id="19" name="Segnaposto contenuto 18" descr="Immagine che contiene testo&#10;&#10;Descrizione generata automaticamente">
            <a:extLst>
              <a:ext uri="{FF2B5EF4-FFF2-40B4-BE49-F238E27FC236}">
                <a16:creationId xmlns:a16="http://schemas.microsoft.com/office/drawing/2014/main" id="{52858E78-A892-011F-D2F8-8DC6EE59E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0"/>
            <a:ext cx="8902700" cy="2209800"/>
          </a:xfrm>
        </p:spPr>
      </p:pic>
      <p:pic>
        <p:nvPicPr>
          <p:cNvPr id="21" name="Immagine 20" descr="Immagine che contiene testo&#10;&#10;Descrizione generata automaticamente">
            <a:extLst>
              <a:ext uri="{FF2B5EF4-FFF2-40B4-BE49-F238E27FC236}">
                <a16:creationId xmlns:a16="http://schemas.microsoft.com/office/drawing/2014/main" id="{449CC553-0F53-B96F-9B13-D470685A7D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97" b="28104"/>
          <a:stretch/>
        </p:blipFill>
        <p:spPr>
          <a:xfrm>
            <a:off x="0" y="87313"/>
            <a:ext cx="9740900" cy="6746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604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530"/>
    </mc:Choice>
    <mc:Fallback xmlns="">
      <p:transition spd="slow" advTm="165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C68DB7F-9FB7-45CE-4563-9473E0264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58330"/>
            <a:ext cx="10452100" cy="3429000"/>
          </a:xfrm>
        </p:spPr>
        <p:txBody>
          <a:bodyPr>
            <a:normAutofit fontScale="92500"/>
          </a:bodyPr>
          <a:lstStyle/>
          <a:p>
            <a:r>
              <a:rPr lang="it-IT" sz="1800" dirty="0" err="1">
                <a:solidFill>
                  <a:srgbClr val="00B282"/>
                </a:solidFill>
                <a:effectLst/>
                <a:latin typeface="AdvP3E7259"/>
              </a:rPr>
              <a:t>NOACs</a:t>
            </a:r>
            <a:r>
              <a:rPr lang="it-IT" sz="1800" dirty="0">
                <a:solidFill>
                  <a:srgbClr val="00B282"/>
                </a:solidFill>
                <a:effectLst/>
                <a:latin typeface="AdvP3E7259"/>
              </a:rPr>
              <a:t> after </a:t>
            </a:r>
            <a:r>
              <a:rPr lang="it-IT" sz="1800" dirty="0" err="1">
                <a:solidFill>
                  <a:srgbClr val="00B282"/>
                </a:solidFill>
                <a:effectLst/>
                <a:latin typeface="AdvP3E7259"/>
              </a:rPr>
              <a:t>gastric</a:t>
            </a:r>
            <a:r>
              <a:rPr lang="it-IT" sz="1800" dirty="0">
                <a:solidFill>
                  <a:srgbClr val="00B282"/>
                </a:solidFill>
                <a:effectLst/>
                <a:latin typeface="AdvP3E7259"/>
              </a:rPr>
              <a:t> bypass surgery</a:t>
            </a:r>
          </a:p>
          <a:p>
            <a:r>
              <a:rPr lang="it-IT" sz="1800" dirty="0">
                <a:effectLst/>
                <a:latin typeface="AdvP3E7259"/>
              </a:rPr>
              <a:t>.....d</a:t>
            </a:r>
            <a:r>
              <a:rPr lang="it-IT" sz="1800" dirty="0">
                <a:effectLst/>
                <a:latin typeface="AdvOTb7819099"/>
              </a:rPr>
              <a:t>ose-</a:t>
            </a:r>
            <a:r>
              <a:rPr lang="it-IT" sz="1800" dirty="0" err="1">
                <a:effectLst/>
                <a:latin typeface="AdvOTb7819099"/>
              </a:rPr>
              <a:t>requirements</a:t>
            </a:r>
            <a:r>
              <a:rPr lang="it-IT" sz="1800" dirty="0">
                <a:effectLst/>
                <a:latin typeface="AdvOTb7819099"/>
              </a:rPr>
              <a:t> are </a:t>
            </a:r>
            <a:r>
              <a:rPr lang="it-IT" sz="1800" dirty="0" err="1">
                <a:effectLst/>
                <a:latin typeface="AdvOTb7819099"/>
              </a:rPr>
              <a:t>variable</a:t>
            </a:r>
            <a:r>
              <a:rPr lang="it-IT" sz="1800" dirty="0">
                <a:effectLst/>
                <a:latin typeface="AdvOTb7819099"/>
              </a:rPr>
              <a:t> post </a:t>
            </a:r>
            <a:r>
              <a:rPr lang="it-IT" sz="1800" dirty="0" err="1">
                <a:effectLst/>
                <a:latin typeface="AdvOTb7819099"/>
              </a:rPr>
              <a:t>bariatric</a:t>
            </a:r>
            <a:r>
              <a:rPr lang="it-IT" sz="1800" dirty="0">
                <a:effectLst/>
                <a:latin typeface="AdvOTb7819099"/>
              </a:rPr>
              <a:t> surgery with </a:t>
            </a:r>
            <a:r>
              <a:rPr lang="it-IT" sz="1800" dirty="0" err="1">
                <a:effectLst/>
                <a:latin typeface="AdvOTb7819099"/>
              </a:rPr>
              <a:t>most</a:t>
            </a:r>
            <a:r>
              <a:rPr lang="it-IT" sz="1800" dirty="0">
                <a:effectLst/>
                <a:latin typeface="AdvOTb7819099"/>
              </a:rPr>
              <a:t> reports </a:t>
            </a:r>
            <a:r>
              <a:rPr lang="it-IT" sz="1800" dirty="0" err="1">
                <a:effectLst/>
                <a:latin typeface="AdvOTb7819099"/>
              </a:rPr>
              <a:t>describing</a:t>
            </a:r>
            <a:r>
              <a:rPr lang="it-IT" sz="1800" dirty="0">
                <a:effectLst/>
                <a:latin typeface="AdvOTb7819099"/>
              </a:rPr>
              <a:t> an </a:t>
            </a:r>
            <a:r>
              <a:rPr lang="it-IT" sz="1800" dirty="0" err="1">
                <a:effectLst/>
                <a:latin typeface="AdvOTb7819099"/>
              </a:rPr>
              <a:t>initial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decrease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but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subsequent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steadlarge</a:t>
            </a:r>
            <a:r>
              <a:rPr lang="it-IT" sz="1800" dirty="0">
                <a:effectLst/>
                <a:latin typeface="AdvOTb7819099"/>
              </a:rPr>
              <a:t> GI </a:t>
            </a:r>
            <a:r>
              <a:rPr lang="it-IT" sz="1800" dirty="0" err="1">
                <a:effectLst/>
                <a:latin typeface="AdvOTb7819099"/>
              </a:rPr>
              <a:t>resections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usually</a:t>
            </a:r>
            <a:r>
              <a:rPr lang="it-IT" sz="1800" dirty="0">
                <a:effectLst/>
                <a:latin typeface="AdvOTb7819099"/>
              </a:rPr>
              <a:t> do </a:t>
            </a:r>
            <a:r>
              <a:rPr lang="it-IT" sz="1800" dirty="0" err="1">
                <a:effectLst/>
                <a:latin typeface="AdvOTb7819099"/>
              </a:rPr>
              <a:t>not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have</a:t>
            </a:r>
            <a:r>
              <a:rPr lang="it-IT" sz="1800" dirty="0">
                <a:effectLst/>
                <a:latin typeface="AdvOTb7819099"/>
              </a:rPr>
              <a:t> a major lasting </a:t>
            </a:r>
            <a:r>
              <a:rPr lang="it-IT" sz="1800" dirty="0" err="1">
                <a:effectLst/>
                <a:latin typeface="AdvOTb7819099"/>
              </a:rPr>
              <a:t>effect</a:t>
            </a:r>
            <a:r>
              <a:rPr lang="it-IT" sz="1800" dirty="0">
                <a:effectLst/>
                <a:latin typeface="AdvOTb7819099"/>
              </a:rPr>
              <a:t> on war </a:t>
            </a:r>
            <a:endParaRPr lang="it-IT" sz="1200" dirty="0"/>
          </a:p>
          <a:p>
            <a:r>
              <a:rPr lang="it-IT" sz="1800" dirty="0">
                <a:effectLst/>
                <a:latin typeface="AdvOTb7819099"/>
              </a:rPr>
              <a:t>large GI </a:t>
            </a:r>
            <a:r>
              <a:rPr lang="it-IT" sz="1800" dirty="0" err="1">
                <a:effectLst/>
                <a:latin typeface="AdvOTb7819099"/>
              </a:rPr>
              <a:t>resections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usually</a:t>
            </a:r>
            <a:r>
              <a:rPr lang="it-IT" sz="1800" dirty="0">
                <a:effectLst/>
                <a:latin typeface="AdvOTb7819099"/>
              </a:rPr>
              <a:t> do </a:t>
            </a:r>
            <a:r>
              <a:rPr lang="it-IT" sz="1800" dirty="0" err="1">
                <a:effectLst/>
                <a:latin typeface="AdvOTb7819099"/>
              </a:rPr>
              <a:t>not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have</a:t>
            </a:r>
            <a:r>
              <a:rPr lang="it-IT" sz="1800" dirty="0">
                <a:effectLst/>
                <a:latin typeface="AdvOTb7819099"/>
              </a:rPr>
              <a:t> a major lasting </a:t>
            </a:r>
            <a:r>
              <a:rPr lang="it-IT" sz="1800" dirty="0" err="1">
                <a:effectLst/>
                <a:latin typeface="AdvOTb7819099"/>
              </a:rPr>
              <a:t>effect</a:t>
            </a:r>
            <a:r>
              <a:rPr lang="it-IT" sz="1800" dirty="0">
                <a:effectLst/>
                <a:latin typeface="AdvOTb7819099"/>
              </a:rPr>
              <a:t> on warfari</a:t>
            </a:r>
            <a:r>
              <a:rPr lang="it-IT" sz="1800" dirty="0">
                <a:latin typeface="AdvOTb7819099"/>
              </a:rPr>
              <a:t>n </a:t>
            </a:r>
            <a:r>
              <a:rPr lang="it-IT" sz="1800" dirty="0" err="1">
                <a:latin typeface="AdvOTb7819099"/>
              </a:rPr>
              <a:t>anticoagulation</a:t>
            </a:r>
            <a:r>
              <a:rPr lang="it-IT" sz="1800" dirty="0">
                <a:effectLst/>
                <a:latin typeface="AdvOTb7819099"/>
              </a:rPr>
              <a:t> </a:t>
            </a:r>
          </a:p>
          <a:p>
            <a:r>
              <a:rPr lang="it-IT" sz="1800" dirty="0" err="1">
                <a:latin typeface="AdvOTb7819099"/>
              </a:rPr>
              <a:t>Absorption</a:t>
            </a:r>
            <a:r>
              <a:rPr lang="it-IT" sz="1800" dirty="0">
                <a:latin typeface="AdvOTb7819099"/>
              </a:rPr>
              <a:t> of </a:t>
            </a:r>
            <a:r>
              <a:rPr lang="it-IT" sz="1800" dirty="0" err="1">
                <a:latin typeface="AdvOTb7819099"/>
              </a:rPr>
              <a:t>dabigatran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may</a:t>
            </a:r>
            <a:r>
              <a:rPr lang="it-IT" sz="1800" dirty="0">
                <a:latin typeface="AdvOTb7819099"/>
              </a:rPr>
              <a:t> be </a:t>
            </a:r>
            <a:r>
              <a:rPr lang="it-IT" sz="1800" dirty="0" err="1">
                <a:latin typeface="AdvOTb7819099"/>
              </a:rPr>
              <a:t>affected</a:t>
            </a:r>
            <a:r>
              <a:rPr lang="it-IT" sz="1800" dirty="0">
                <a:latin typeface="AdvOTb7819099"/>
              </a:rPr>
              <a:t> (</a:t>
            </a:r>
            <a:r>
              <a:rPr lang="it-IT" sz="1800" dirty="0" err="1">
                <a:latin typeface="AdvOTb7819099"/>
              </a:rPr>
              <a:t>riduced</a:t>
            </a:r>
            <a:r>
              <a:rPr lang="it-IT" sz="1800" dirty="0">
                <a:latin typeface="AdvOTb7819099"/>
              </a:rPr>
              <a:t> )   by </a:t>
            </a:r>
            <a:r>
              <a:rPr lang="it-IT" sz="1800" dirty="0" err="1">
                <a:latin typeface="AdvOTb7819099"/>
              </a:rPr>
              <a:t>higher</a:t>
            </a:r>
            <a:r>
              <a:rPr lang="it-IT" sz="1800" dirty="0">
                <a:latin typeface="AdvOTb7819099"/>
              </a:rPr>
              <a:t> pH and use of </a:t>
            </a:r>
            <a:r>
              <a:rPr lang="it-IT" sz="1800" dirty="0" err="1">
                <a:latin typeface="AdvOTb7819099"/>
              </a:rPr>
              <a:t>antiacids</a:t>
            </a:r>
            <a:r>
              <a:rPr lang="it-IT" sz="1800" dirty="0">
                <a:latin typeface="AdvOTb7819099"/>
              </a:rPr>
              <a:t>; </a:t>
            </a:r>
            <a:r>
              <a:rPr lang="it-IT" sz="1800" dirty="0" err="1">
                <a:latin typeface="AdvOTb7819099"/>
              </a:rPr>
              <a:t>it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is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not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considered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relevant</a:t>
            </a:r>
            <a:r>
              <a:rPr lang="it-IT" sz="1800" dirty="0">
                <a:latin typeface="AdvOTb7819099"/>
              </a:rPr>
              <a:t> under </a:t>
            </a:r>
            <a:r>
              <a:rPr lang="it-IT" sz="1800" dirty="0" err="1">
                <a:latin typeface="AdvOTb7819099"/>
              </a:rPr>
              <a:t>normal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circustances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it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may</a:t>
            </a:r>
            <a:r>
              <a:rPr lang="it-IT" sz="1800" dirty="0">
                <a:latin typeface="AdvOTb7819099"/>
              </a:rPr>
              <a:t> play a </a:t>
            </a:r>
            <a:r>
              <a:rPr lang="it-IT" sz="1800" dirty="0" err="1">
                <a:latin typeface="AdvOTb7819099"/>
              </a:rPr>
              <a:t>role</a:t>
            </a:r>
            <a:r>
              <a:rPr lang="it-IT" sz="1800" dirty="0">
                <a:latin typeface="AdvOTb7819099"/>
              </a:rPr>
              <a:t> in </a:t>
            </a:r>
            <a:r>
              <a:rPr lang="it-IT" sz="1800" dirty="0" err="1">
                <a:latin typeface="AdvOTb7819099"/>
              </a:rPr>
              <a:t>patients</a:t>
            </a:r>
            <a:r>
              <a:rPr lang="it-IT" sz="1800" dirty="0">
                <a:latin typeface="AdvOTb7819099"/>
              </a:rPr>
              <a:t> after </a:t>
            </a:r>
            <a:r>
              <a:rPr lang="it-IT" sz="1800" dirty="0" err="1">
                <a:latin typeface="AdvOTb7819099"/>
              </a:rPr>
              <a:t>gastric</a:t>
            </a:r>
            <a:r>
              <a:rPr lang="it-IT" sz="1800" dirty="0">
                <a:latin typeface="AdvOTb7819099"/>
              </a:rPr>
              <a:t> bypass surgery.</a:t>
            </a:r>
          </a:p>
          <a:p>
            <a:r>
              <a:rPr lang="it-IT" sz="1800" dirty="0" err="1">
                <a:latin typeface="AdvOTb7819099"/>
              </a:rPr>
              <a:t>Bioavability</a:t>
            </a:r>
            <a:r>
              <a:rPr lang="it-IT" sz="1800" dirty="0">
                <a:latin typeface="AdvOTb7819099"/>
              </a:rPr>
              <a:t> of </a:t>
            </a:r>
            <a:r>
              <a:rPr lang="it-IT" sz="1800" dirty="0" err="1">
                <a:latin typeface="AdvOTb7819099"/>
              </a:rPr>
              <a:t>rivaroxaban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is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increased</a:t>
            </a:r>
            <a:r>
              <a:rPr lang="it-IT" sz="1800" dirty="0">
                <a:latin typeface="AdvOTb7819099"/>
              </a:rPr>
              <a:t> by food</a:t>
            </a:r>
          </a:p>
          <a:p>
            <a:r>
              <a:rPr lang="it-IT" sz="1800" dirty="0" err="1">
                <a:latin typeface="AdvOTb7819099"/>
              </a:rPr>
              <a:t>Edoxaban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is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highly</a:t>
            </a:r>
            <a:r>
              <a:rPr lang="it-IT" sz="1800" dirty="0">
                <a:latin typeface="AdvOTb7819099"/>
              </a:rPr>
              <a:t> </a:t>
            </a:r>
            <a:r>
              <a:rPr lang="it-IT" sz="1800" dirty="0" err="1">
                <a:latin typeface="AdvOTb7819099"/>
              </a:rPr>
              <a:t>absorbed</a:t>
            </a:r>
            <a:r>
              <a:rPr lang="it-IT" sz="1800" dirty="0">
                <a:latin typeface="AdvOTb7819099"/>
              </a:rPr>
              <a:t> in the </a:t>
            </a:r>
            <a:r>
              <a:rPr lang="it-IT" sz="1800" dirty="0" err="1">
                <a:latin typeface="AdvOTb7819099"/>
              </a:rPr>
              <a:t>proximal</a:t>
            </a:r>
            <a:r>
              <a:rPr lang="it-IT" sz="1800" dirty="0">
                <a:latin typeface="AdvOTb7819099"/>
              </a:rPr>
              <a:t> intestine.</a:t>
            </a:r>
          </a:p>
          <a:p>
            <a:r>
              <a:rPr lang="it-IT" sz="1800" dirty="0" err="1">
                <a:effectLst/>
                <a:latin typeface="AdvOTb7819099"/>
              </a:rPr>
              <a:t>If</a:t>
            </a:r>
            <a:r>
              <a:rPr lang="it-IT" sz="1800" dirty="0">
                <a:effectLst/>
                <a:latin typeface="AdvOTb7819099"/>
              </a:rPr>
              <a:t> use of a </a:t>
            </a:r>
            <a:r>
              <a:rPr lang="it-IT" sz="1800" dirty="0" err="1">
                <a:effectLst/>
                <a:latin typeface="AdvOTb7819099"/>
              </a:rPr>
              <a:t>NOACs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is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considered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necessary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assessment</a:t>
            </a:r>
            <a:r>
              <a:rPr lang="it-IT" sz="1800" dirty="0">
                <a:effectLst/>
                <a:latin typeface="AdvOTb7819099"/>
              </a:rPr>
              <a:t> of plasma </a:t>
            </a:r>
            <a:r>
              <a:rPr lang="it-IT" sz="1800" dirty="0" err="1">
                <a:effectLst/>
                <a:latin typeface="AdvOTb7819099"/>
              </a:rPr>
              <a:t>levels</a:t>
            </a:r>
            <a:r>
              <a:rPr lang="it-IT" sz="1800" dirty="0">
                <a:effectLst/>
                <a:latin typeface="AdvOTb7819099"/>
              </a:rPr>
              <a:t> (</a:t>
            </a:r>
            <a:r>
              <a:rPr lang="it-IT" sz="1800" dirty="0" err="1">
                <a:effectLst/>
                <a:latin typeface="AdvOTb7819099"/>
              </a:rPr>
              <a:t>trough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as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well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as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peak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levels</a:t>
            </a:r>
            <a:r>
              <a:rPr lang="it-IT" sz="1800" dirty="0">
                <a:effectLst/>
                <a:latin typeface="AdvOTb7819099"/>
              </a:rPr>
              <a:t>) </a:t>
            </a:r>
            <a:r>
              <a:rPr lang="it-IT" sz="1800" dirty="0" err="1">
                <a:effectLst/>
                <a:latin typeface="AdvOTb7819099"/>
              </a:rPr>
              <a:t>seems</a:t>
            </a:r>
            <a:r>
              <a:rPr lang="it-IT" sz="1800" dirty="0">
                <a:effectLst/>
                <a:latin typeface="AdvOTb7819099"/>
              </a:rPr>
              <a:t> </a:t>
            </a:r>
            <a:r>
              <a:rPr lang="it-IT" sz="1800" dirty="0" err="1">
                <a:effectLst/>
                <a:latin typeface="AdvOTb7819099"/>
              </a:rPr>
              <a:t>advisable</a:t>
            </a:r>
            <a:r>
              <a:rPr lang="it-IT" sz="1800" dirty="0">
                <a:effectLst/>
                <a:latin typeface="AdvOTb7819099"/>
              </a:rPr>
              <a:t> 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C07168FC-3844-2C14-625F-BABEE10CD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63" y="572292"/>
            <a:ext cx="8674100" cy="238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9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08"/>
    </mc:Choice>
    <mc:Fallback xmlns="">
      <p:transition spd="slow" advTm="8720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pic>
        <p:nvPicPr>
          <p:cNvPr id="7" name="Segnaposto contenuto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22742F03-44B2-3DB1-FDC3-9204FDBBA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589"/>
          <a:stretch/>
        </p:blipFill>
        <p:spPr>
          <a:xfrm>
            <a:off x="749300" y="0"/>
            <a:ext cx="8801100" cy="2689224"/>
          </a:xfr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4BF7631-BB6A-F14C-B4F2-234A9D7B7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9740900" y="87313"/>
            <a:ext cx="2451100" cy="1219200"/>
          </a:xfrm>
          <a:prstGeom prst="rect">
            <a:avLst/>
          </a:prstGeom>
        </p:spPr>
      </p:pic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24FEA6D3-71EB-4112-FF79-FF6BD43367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67" b="39608"/>
          <a:stretch/>
        </p:blipFill>
        <p:spPr>
          <a:xfrm>
            <a:off x="838200" y="2689224"/>
            <a:ext cx="8712200" cy="416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39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E19D3-A048-864F-A090-F5E19DAB7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451CB3D-3B0E-174F-91AD-87B66846E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8000" dirty="0"/>
              <a:t>GRAZIE </a:t>
            </a:r>
          </a:p>
        </p:txBody>
      </p:sp>
    </p:spTree>
    <p:extLst>
      <p:ext uri="{BB962C8B-B14F-4D97-AF65-F5344CB8AC3E}">
        <p14:creationId xmlns:p14="http://schemas.microsoft.com/office/powerpoint/2010/main" val="354640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"/>
    </mc:Choice>
    <mc:Fallback xmlns="">
      <p:transition spd="slow" advTm="1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vasNazionaleNov_Presentazione" id="{67119B2F-A60E-B042-BBBD-E7F3C03F2CF0}" vid="{AAD516EB-C9BB-1548-86A7-1CFEA28C337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</TotalTime>
  <Words>1851</Words>
  <Application>Microsoft Macintosh PowerPoint</Application>
  <PresentationFormat>Widescreen</PresentationFormat>
  <Paragraphs>135</Paragraphs>
  <Slides>25</Slides>
  <Notes>1</Notes>
  <HiddenSlides>3</HiddenSlides>
  <MMClips>0</MMClips>
  <ScaleCrop>false</ScaleCrop>
  <HeadingPairs>
    <vt:vector size="6" baseType="variant">
      <vt:variant>
        <vt:lpstr>Caratteri utilizzati</vt:lpstr>
      </vt:variant>
      <vt:variant>
        <vt:i4>16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42" baseType="lpstr">
      <vt:lpstr>AdelleSans</vt:lpstr>
      <vt:lpstr>AdvOT5415ed09.I</vt:lpstr>
      <vt:lpstr>AdvOT7fb33346.I</vt:lpstr>
      <vt:lpstr>AdvOTb7819099</vt:lpstr>
      <vt:lpstr>AdvP3E7259</vt:lpstr>
      <vt:lpstr>AdvP408794</vt:lpstr>
      <vt:lpstr>AdvPSMP1</vt:lpstr>
      <vt:lpstr>AdvTimes</vt:lpstr>
      <vt:lpstr>Arial</vt:lpstr>
      <vt:lpstr>Bierstadt</vt:lpstr>
      <vt:lpstr>Calibri</vt:lpstr>
      <vt:lpstr>CharisSIL</vt:lpstr>
      <vt:lpstr>Lato</vt:lpstr>
      <vt:lpstr>NewCaledonia</vt:lpstr>
      <vt:lpstr>STIX</vt:lpstr>
      <vt:lpstr>TeX_CM_Maths_Symbols</vt:lpstr>
      <vt:lpstr>GestaltVTI</vt:lpstr>
      <vt:lpstr>IV CONGRESSO NAZIONALE IVAS</vt:lpstr>
      <vt:lpstr> Trombosi correlate al catetere ( CRT): introduzione </vt:lpstr>
      <vt:lpstr> Trombosi correlata al catetere : epidemiologia </vt:lpstr>
      <vt:lpstr>CRT: fisiopatologia  </vt:lpstr>
      <vt:lpstr> </vt:lpstr>
      <vt:lpstr>The pooled OR for CVC-related thrombosis was 4.6 (95% CI: 2.6, 8.1) in patients with FV Leiden.  The pooled OR for CVC-related thrombosis was 4.9 (95% CI: 1.7, 14.3) in patients with PTM.  The estimated attributable risk of CVC-related thrombosis was 13.1% for FV Leiden and 4.5% for PTM.   Conclusion: Our meta-analysis suggests that the presence of FV Leiden and PTM is associated with CVC-related thrombosis.  </vt:lpstr>
      <vt:lpstr> CRT: clinica I</vt:lpstr>
      <vt:lpstr> CRT: clinica II</vt:lpstr>
      <vt:lpstr>CRT :diagnosi </vt:lpstr>
      <vt:lpstr>CRT : terapia  </vt:lpstr>
      <vt:lpstr> </vt:lpstr>
      <vt:lpstr> </vt:lpstr>
      <vt:lpstr> </vt:lpstr>
      <vt:lpstr> </vt:lpstr>
      <vt:lpstr> </vt:lpstr>
      <vt:lpstr> CRT: gestione del CVC </vt:lpstr>
      <vt:lpstr>CRT : terapia trombolitica </vt:lpstr>
      <vt:lpstr>CRT : terapia nel paziente piastrinopenico </vt:lpstr>
      <vt:lpstr> CRT : Profilassi </vt:lpstr>
      <vt:lpstr> </vt:lpstr>
      <vt:lpstr> CRT : ruolo dei DOAC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alebochab@gmail.com</cp:lastModifiedBy>
  <cp:revision>16</cp:revision>
  <dcterms:created xsi:type="dcterms:W3CDTF">2023-08-22T11:11:03Z</dcterms:created>
  <dcterms:modified xsi:type="dcterms:W3CDTF">2023-11-10T11:34:24Z</dcterms:modified>
</cp:coreProperties>
</file>