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3" r:id="rId8"/>
    <p:sldId id="262" r:id="rId9"/>
    <p:sldId id="264" r:id="rId10"/>
    <p:sldId id="282" r:id="rId11"/>
    <p:sldId id="283" r:id="rId12"/>
    <p:sldId id="288" r:id="rId13"/>
    <p:sldId id="285" r:id="rId14"/>
    <p:sldId id="286" r:id="rId15"/>
    <p:sldId id="287" r:id="rId16"/>
    <p:sldId id="291" r:id="rId17"/>
    <p:sldId id="284" r:id="rId18"/>
    <p:sldId id="289" r:id="rId19"/>
    <p:sldId id="267" r:id="rId20"/>
    <p:sldId id="269" r:id="rId21"/>
    <p:sldId id="276" r:id="rId22"/>
    <p:sldId id="279" r:id="rId23"/>
    <p:sldId id="294" r:id="rId24"/>
    <p:sldId id="292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8612B3-9701-47E3-8951-0DB00F01F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D8C2BE0-038C-470E-BA48-D9BB45C27D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528723-ABFB-445B-8FE7-FAD1A353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DE9338-0835-4735-8166-579A5520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56D83C-8910-4256-942A-B9EB0491C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70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25DCA1-F8AB-4993-A82A-D347B863C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CB2FE7-39F9-4C62-96D2-3E1FF5DC5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BB962E-110C-4F2E-AA03-FE6E4925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D0DBF6-7AB8-48AD-A793-3E688BAF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2ED42F-885B-45C6-9B28-B350FA1A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1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751A43-FC38-4B11-AF38-F7F6E63A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AF29F4-405A-40DB-A99A-C49AAA15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D667DA-EC98-4970-9AD3-AB3E45FD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6012B2-D85E-4302-B4EB-4E5FBCC35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6B279C-6451-4042-B749-61DFEC8D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190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6D7639-A4D7-4B7F-99BF-38A029CDC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D206DB-EA4B-4FD9-86A8-D2BBAACE6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57993D-8422-4A6A-BD31-03AA3804C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5476462-2293-4B7B-825B-8B778C249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0C8889E-B14C-4DFF-80F4-B43B942F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822408-1453-4246-B1D0-3259174C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174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3A3FF0-D374-44A9-BCB7-53B594E9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A2120EF-FF3E-4792-B4DF-02C1ABD5E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92CF25A-8634-450F-A880-34314C5EE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0A13081-C591-453E-A7E6-D267E9A01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0788AA0-6A40-40D8-A0C2-31540B4A4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63B2588-DF9A-48D8-AB09-77083D9E7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2712C44-8033-4ED3-A3DD-ECE1B7EFB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F0B0353-649C-45AF-923E-D7EB26AA5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0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B1A5CA-C80F-4824-AE9E-AF8A7A04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FDB4FE0-7874-424D-99B8-C65CF66D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0586E5B-AF9B-4572-BADF-26C6EBB81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2616BF4-0069-4F7B-A89D-0681A4A63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00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E81D984-3283-4397-B562-DC04B694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6AFB0EC-C69C-4722-9285-C9BB439F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BD9E655-70B4-4D50-85AB-BB55CF4D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820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C8418-BBE4-46CA-A6F0-B30E2EF5F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9AD9D8-C854-4794-8DD1-7A5B7BD0C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0A72F82-05AC-405C-86F2-7341ADFF8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FEBD35-FE82-48C0-BAED-7F620C41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CBE109C-CABF-4622-9147-8C489BC13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4AC496-0548-487A-806F-C6AA301B1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563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3C5E90-8C02-4135-BBE6-2B3EF5CE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F6A68BD-7532-4B83-BD97-BC07A5477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0C1FBF-6636-44EA-8EC1-2EE679C71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02EB23-7F4E-408A-9E40-2F1EBCAEA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6ADCFA8-0114-4F54-8A14-08A3D6379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542305-936D-4CE2-B274-59A7FBB30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9381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F76FA9-A60E-4CE3-99FF-629F2FFB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B0C7C54-1184-4BBF-952B-165FD42A2F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674F0D-D920-4369-A9FF-F61ECFD7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EEC315-9D4D-44E2-AC90-728E15D1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7DEB03-37CF-4193-B4B6-C9379A24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127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7B72EA2-C76F-477F-AAB6-34416D2B12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B6C68A7-F323-4ADB-824B-EFF0BDECD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DB2DDD-DBBC-4919-89E7-E3161BBBE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8A2F71-38B9-42F7-9618-82F6181C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CC6C8D-B5EB-432B-8C33-18D77859F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83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B1B5962-C35C-4AA7-971D-8433CBA3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E6E4D6-8848-4FA8-8C60-5D1432762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24151E-D1C9-42D5-A533-3A6689C5F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35E01-403B-4528-9156-0FB85AE3701B}" type="datetimeFigureOut">
              <a:rPr lang="it-IT" smtClean="0"/>
              <a:t>07/11/2023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3FF351-E14D-49B3-88E8-DCFE61A21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C97317-9092-4B36-A334-A52F4E84C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8A13A-F4A1-4F85-B961-8C1C1EC131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20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ED0FA0E-5F30-46AE-8756-739D2AEAA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909" y="148636"/>
            <a:ext cx="1689609" cy="330288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77B2298-3F63-4793-B166-4C35365BE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518" y="148637"/>
            <a:ext cx="2740688" cy="330288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F9F834F-0B6B-4397-BEA3-ABE86F7945DF}"/>
              </a:ext>
            </a:extLst>
          </p:cNvPr>
          <p:cNvSpPr txBox="1"/>
          <p:nvPr/>
        </p:nvSpPr>
        <p:spPr>
          <a:xfrm>
            <a:off x="-64008" y="3478256"/>
            <a:ext cx="1232001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i="0" u="none" strike="noStrike" baseline="0" dirty="0">
                <a:solidFill>
                  <a:schemeClr val="tx2"/>
                </a:solidFill>
              </a:rPr>
              <a:t>Trattamento della trombosi:</a:t>
            </a:r>
            <a:endParaRPr lang="it-IT" sz="3600" b="1" dirty="0">
              <a:solidFill>
                <a:schemeClr val="tx2"/>
              </a:solidFill>
            </a:endParaRPr>
          </a:p>
          <a:p>
            <a:pPr algn="ctr"/>
            <a:r>
              <a:rPr lang="it-IT" sz="3600" b="1" i="0" u="none" strike="noStrike" baseline="0" dirty="0">
                <a:solidFill>
                  <a:schemeClr val="tx2"/>
                </a:solidFill>
              </a:rPr>
              <a:t>NAO nuove prospettive </a:t>
            </a:r>
          </a:p>
          <a:p>
            <a:pPr algn="ctr"/>
            <a:r>
              <a:rPr lang="it-IT" sz="3600" b="1" i="0" u="none" strike="noStrike" baseline="0" dirty="0">
                <a:solidFill>
                  <a:schemeClr val="tx2"/>
                </a:solidFill>
              </a:rPr>
              <a:t>per la qualità di vita del paziente</a:t>
            </a:r>
          </a:p>
          <a:p>
            <a:pPr algn="ctr"/>
            <a:endParaRPr lang="it-IT" sz="3600" b="1" i="0" u="none" strike="noStrike" baseline="0" dirty="0">
              <a:solidFill>
                <a:schemeClr val="tx2"/>
              </a:solidFill>
            </a:endParaRPr>
          </a:p>
          <a:p>
            <a:pPr algn="ctr"/>
            <a:r>
              <a:rPr lang="it-IT" b="1" i="1" u="none" strike="noStrike" baseline="0" dirty="0">
                <a:solidFill>
                  <a:schemeClr val="tx2"/>
                </a:solidFill>
              </a:rPr>
              <a:t>Leonardo Di Gennaro</a:t>
            </a:r>
          </a:p>
          <a:p>
            <a:pPr algn="ctr"/>
            <a:r>
              <a:rPr lang="it-IT" b="1" i="1" dirty="0">
                <a:solidFill>
                  <a:srgbClr val="C00000"/>
                </a:solidFill>
              </a:rPr>
              <a:t>U.O. Malattie Emorragiche e Trombotiche</a:t>
            </a:r>
          </a:p>
          <a:p>
            <a:pPr algn="ctr"/>
            <a:r>
              <a:rPr lang="it-IT" b="1" i="1" dirty="0">
                <a:solidFill>
                  <a:srgbClr val="C00000"/>
                </a:solidFill>
              </a:rPr>
              <a:t>Fondazione Policlinico Universitario Gemelli IRCCS</a:t>
            </a:r>
            <a:endParaRPr lang="it-I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4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0B8D4F-3637-4368-A368-1D130D854925}"/>
              </a:ext>
            </a:extLst>
          </p:cNvPr>
          <p:cNvSpPr txBox="1"/>
          <p:nvPr/>
        </p:nvSpPr>
        <p:spPr>
          <a:xfrm>
            <a:off x="1545336" y="3191256"/>
            <a:ext cx="9592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rgbClr val="C00000"/>
                </a:solidFill>
              </a:rPr>
              <a:t>Nessun conflitto d’interesse da dichiarare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0D6B62AA-F9FF-4F80-9617-97EDD8FCFA24}"/>
              </a:ext>
            </a:extLst>
          </p:cNvPr>
          <p:cNvGrpSpPr/>
          <p:nvPr/>
        </p:nvGrpSpPr>
        <p:grpSpPr>
          <a:xfrm>
            <a:off x="9868408" y="308864"/>
            <a:ext cx="2110232" cy="568040"/>
            <a:chOff x="9868408" y="308864"/>
            <a:chExt cx="2110232" cy="568040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26BAE864-F8D4-404B-AB30-B0483AFEE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7C1D1FBB-0EBA-4ED3-953B-123A4FA3E8B1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1709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905267-A968-4CE9-92CB-0867AEAE1FC2}"/>
              </a:ext>
            </a:extLst>
          </p:cNvPr>
          <p:cNvSpPr txBox="1"/>
          <p:nvPr/>
        </p:nvSpPr>
        <p:spPr>
          <a:xfrm>
            <a:off x="806825" y="457201"/>
            <a:ext cx="2844800" cy="3588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Nel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nostro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incontro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parleremo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di….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D984B4C-B8C7-41F0-8E06-EDEDC8B34725}"/>
              </a:ext>
            </a:extLst>
          </p:cNvPr>
          <p:cNvSpPr txBox="1"/>
          <p:nvPr/>
        </p:nvSpPr>
        <p:spPr>
          <a:xfrm>
            <a:off x="4037825" y="1298013"/>
            <a:ext cx="8023048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Trombosi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venosa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associata</a:t>
            </a:r>
            <a:r>
              <a:rPr lang="en-US" sz="2800" b="1" dirty="0">
                <a:solidFill>
                  <a:schemeClr val="tx2"/>
                </a:solidFill>
              </a:rPr>
              <a:t> a </a:t>
            </a:r>
            <a:r>
              <a:rPr lang="en-US" sz="2800" b="1" dirty="0" err="1">
                <a:solidFill>
                  <a:schemeClr val="tx2"/>
                </a:solidFill>
              </a:rPr>
              <a:t>catetere</a:t>
            </a:r>
            <a:r>
              <a:rPr lang="en-US" sz="2800" b="1" dirty="0">
                <a:solidFill>
                  <a:schemeClr val="tx2"/>
                </a:solidFill>
              </a:rPr>
              <a:t> (CRT): </a:t>
            </a:r>
            <a:r>
              <a:rPr lang="en-US" sz="2800" b="1" dirty="0" err="1">
                <a:solidFill>
                  <a:schemeClr val="tx2"/>
                </a:solidFill>
              </a:rPr>
              <a:t>dimensione</a:t>
            </a:r>
            <a:r>
              <a:rPr lang="en-US" sz="2800" b="1" dirty="0">
                <a:solidFill>
                  <a:schemeClr val="tx2"/>
                </a:solidFill>
              </a:rPr>
              <a:t> del </a:t>
            </a:r>
            <a:r>
              <a:rPr lang="en-US" sz="2800" b="1" dirty="0" err="1">
                <a:solidFill>
                  <a:schemeClr val="tx2"/>
                </a:solidFill>
              </a:rPr>
              <a:t>problema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Anticoagulanti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parenterali</a:t>
            </a:r>
            <a:r>
              <a:rPr lang="en-US" sz="2800" b="1" dirty="0">
                <a:solidFill>
                  <a:schemeClr val="tx2"/>
                </a:solidFill>
              </a:rPr>
              <a:t> e </a:t>
            </a:r>
            <a:r>
              <a:rPr lang="en-US" sz="2800" b="1" dirty="0" err="1">
                <a:solidFill>
                  <a:schemeClr val="tx2"/>
                </a:solidFill>
              </a:rPr>
              <a:t>anticoagulanti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orali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diretti</a:t>
            </a:r>
            <a:r>
              <a:rPr lang="en-US" sz="2800" b="1" dirty="0">
                <a:solidFill>
                  <a:schemeClr val="tx2"/>
                </a:solidFill>
              </a:rPr>
              <a:t> (NAO): </a:t>
            </a:r>
            <a:r>
              <a:rPr lang="en-US" sz="2800" b="1" dirty="0" err="1">
                <a:solidFill>
                  <a:schemeClr val="tx2"/>
                </a:solidFill>
              </a:rPr>
              <a:t>cosa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abbiamo</a:t>
            </a:r>
            <a:r>
              <a:rPr lang="en-US" sz="2800" b="1" dirty="0">
                <a:solidFill>
                  <a:schemeClr val="tx2"/>
                </a:solidFill>
              </a:rPr>
              <a:t> a </a:t>
            </a:r>
            <a:r>
              <a:rPr lang="en-US" sz="2800" b="1" dirty="0" err="1">
                <a:solidFill>
                  <a:schemeClr val="tx2"/>
                </a:solidFill>
              </a:rPr>
              <a:t>disposizione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</a:rPr>
              <a:t>NAO e CRT: </a:t>
            </a:r>
            <a:r>
              <a:rPr lang="en-US" sz="2800" b="1" dirty="0" err="1">
                <a:solidFill>
                  <a:schemeClr val="tx2"/>
                </a:solidFill>
              </a:rPr>
              <a:t>si</a:t>
            </a:r>
            <a:r>
              <a:rPr lang="en-US" sz="2800" b="1" dirty="0">
                <a:solidFill>
                  <a:schemeClr val="tx2"/>
                </a:solidFill>
              </a:rPr>
              <a:t>, no, </a:t>
            </a:r>
            <a:r>
              <a:rPr lang="en-US" sz="2800" b="1" dirty="0" err="1">
                <a:solidFill>
                  <a:schemeClr val="tx2"/>
                </a:solidFill>
              </a:rPr>
              <a:t>quali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evidenze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Messaggi</a:t>
            </a:r>
            <a:r>
              <a:rPr lang="en-US" sz="2800" b="1" dirty="0">
                <a:solidFill>
                  <a:schemeClr val="tx2"/>
                </a:solidFill>
              </a:rPr>
              <a:t> da </a:t>
            </a:r>
            <a:r>
              <a:rPr lang="en-US" sz="2800" b="1" dirty="0" err="1">
                <a:solidFill>
                  <a:schemeClr val="tx2"/>
                </a:solidFill>
              </a:rPr>
              <a:t>portare</a:t>
            </a:r>
            <a:r>
              <a:rPr lang="en-US" sz="2800" b="1" dirty="0">
                <a:solidFill>
                  <a:schemeClr val="tx2"/>
                </a:solidFill>
              </a:rPr>
              <a:t> a casa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3192190-94DE-4CB3-980A-70566152AED8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D2CD9A3-212B-42F2-8DDC-33C30E90A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CB9C4C4-EBAF-4B4E-8936-D426ED86B2BE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/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7081483C-F597-4025-918A-B088E06B3674}"/>
              </a:ext>
            </a:extLst>
          </p:cNvPr>
          <p:cNvGrpSpPr/>
          <p:nvPr/>
        </p:nvGrpSpPr>
        <p:grpSpPr>
          <a:xfrm>
            <a:off x="630226" y="4493134"/>
            <a:ext cx="2085295" cy="2085295"/>
            <a:chOff x="630226" y="4493134"/>
            <a:chExt cx="2085295" cy="2085295"/>
          </a:xfrm>
        </p:grpSpPr>
        <p:pic>
          <p:nvPicPr>
            <p:cNvPr id="1028" name="Picture 4" descr="Agenda - Free business icons">
              <a:extLst>
                <a:ext uri="{FF2B5EF4-FFF2-40B4-BE49-F238E27FC236}">
                  <a16:creationId xmlns:a16="http://schemas.microsoft.com/office/drawing/2014/main" id="{8DB0A330-D7BD-4F06-B659-BDFF36233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0226" y="4493134"/>
              <a:ext cx="2085295" cy="208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975E898-1B50-4BA6-8F52-CAE83440A220}"/>
                </a:ext>
              </a:extLst>
            </p:cNvPr>
            <p:cNvSpPr txBox="1"/>
            <p:nvPr/>
          </p:nvSpPr>
          <p:spPr>
            <a:xfrm>
              <a:off x="1038225" y="4914900"/>
              <a:ext cx="14573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solidFill>
                    <a:schemeClr val="bg1"/>
                  </a:solidFill>
                </a:rPr>
                <a:t>10/11/2023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462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AA28364B-95DE-46F6-BCB9-DE7A5EBD6286}"/>
              </a:ext>
            </a:extLst>
          </p:cNvPr>
          <p:cNvGrpSpPr/>
          <p:nvPr/>
        </p:nvGrpSpPr>
        <p:grpSpPr>
          <a:xfrm>
            <a:off x="10593235" y="119295"/>
            <a:ext cx="2110232" cy="568040"/>
            <a:chOff x="9868408" y="308864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53A0489D-0721-4571-8B75-FE3711882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F00C956B-8D07-482B-BEE0-A0B30D2FBBC5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05E7E40E-37A1-4685-AA3D-FD76E5E50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46" y="304800"/>
            <a:ext cx="9672320" cy="62484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C4946CF-0521-4A2B-8EFE-0594316FC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191" y="2074126"/>
            <a:ext cx="2025452" cy="3638023"/>
          </a:xfrm>
          <a:prstGeom prst="rect">
            <a:avLst/>
          </a:prstGeom>
        </p:spPr>
      </p:pic>
      <p:sp>
        <p:nvSpPr>
          <p:cNvPr id="7" name="Connettore 6">
            <a:extLst>
              <a:ext uri="{FF2B5EF4-FFF2-40B4-BE49-F238E27FC236}">
                <a16:creationId xmlns:a16="http://schemas.microsoft.com/office/drawing/2014/main" id="{1573AE1E-1B64-4C57-BF4A-69FC374E8367}"/>
              </a:ext>
            </a:extLst>
          </p:cNvPr>
          <p:cNvSpPr/>
          <p:nvPr/>
        </p:nvSpPr>
        <p:spPr>
          <a:xfrm>
            <a:off x="2441448" y="3995928"/>
            <a:ext cx="804672" cy="749808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59223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1FCEFFD-5DD4-4AE7-9B99-A250B3282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40" y="345440"/>
            <a:ext cx="10891520" cy="616712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1DE4C8BD-9AB9-4B89-A5EC-3A2E37503590}"/>
              </a:ext>
            </a:extLst>
          </p:cNvPr>
          <p:cNvGrpSpPr/>
          <p:nvPr/>
        </p:nvGrpSpPr>
        <p:grpSpPr>
          <a:xfrm>
            <a:off x="10727944" y="125984"/>
            <a:ext cx="2110232" cy="568040"/>
            <a:chOff x="9868408" y="308864"/>
            <a:chExt cx="2110232" cy="56804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0F53CDA-57A3-4198-BF19-554B2B62E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FA61C024-35F3-43D9-BDA6-61ED19D05E42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861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E254F319-BB13-45B6-9E9E-2D3036FEE90C}"/>
              </a:ext>
            </a:extLst>
          </p:cNvPr>
          <p:cNvGrpSpPr/>
          <p:nvPr/>
        </p:nvGrpSpPr>
        <p:grpSpPr>
          <a:xfrm>
            <a:off x="10626692" y="74690"/>
            <a:ext cx="2110232" cy="568040"/>
            <a:chOff x="9868408" y="308864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39B2E0AB-B91B-452B-B613-E72D41302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389F1FEA-6A80-4EC4-B1FC-D656172B27A4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95232C80-7727-44A7-801A-D18CE4C71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68" y="609507"/>
            <a:ext cx="10920368" cy="603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8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95943" y="496007"/>
            <a:ext cx="1176963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cs typeface="Calibri" panose="020F0502020204030204" pitchFamily="34" charset="0"/>
              </a:rPr>
              <a:t>Incidence of asymptomatic and symptomatic CRT by type of catheter in patients with cancer</a:t>
            </a:r>
          </a:p>
          <a:p>
            <a:endParaRPr lang="en-US" sz="2400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64A5DA"/>
                </a:solidFill>
              </a:rPr>
              <a:t>Catheter type 	Study type 	Thrombosis type 		Incidence 	</a:t>
            </a:r>
          </a:p>
          <a:p>
            <a:r>
              <a:rPr lang="it-IT" dirty="0">
                <a:solidFill>
                  <a:srgbClr val="000000"/>
                </a:solidFill>
              </a:rPr>
              <a:t>CICC 		</a:t>
            </a:r>
            <a:r>
              <a:rPr lang="it-IT" dirty="0" err="1">
                <a:solidFill>
                  <a:srgbClr val="000000"/>
                </a:solidFill>
              </a:rPr>
              <a:t>Retrospective</a:t>
            </a:r>
            <a:r>
              <a:rPr lang="it-IT" dirty="0">
                <a:solidFill>
                  <a:srgbClr val="000000"/>
                </a:solidFill>
              </a:rPr>
              <a:t> 	</a:t>
            </a:r>
            <a:r>
              <a:rPr lang="it-IT" dirty="0" err="1">
                <a:solidFill>
                  <a:srgbClr val="000000"/>
                </a:solidFill>
              </a:rPr>
              <a:t>Symptomatic</a:t>
            </a:r>
            <a:r>
              <a:rPr lang="it-IT" dirty="0">
                <a:solidFill>
                  <a:srgbClr val="000000"/>
                </a:solidFill>
              </a:rPr>
              <a:t> 		4.3% </a:t>
            </a:r>
          </a:p>
          <a:p>
            <a:r>
              <a:rPr lang="it-IT" dirty="0">
                <a:solidFill>
                  <a:srgbClr val="000000"/>
                </a:solidFill>
              </a:rPr>
              <a:t>CICC 		</a:t>
            </a:r>
            <a:r>
              <a:rPr lang="it-IT" dirty="0" err="1">
                <a:solidFill>
                  <a:srgbClr val="000000"/>
                </a:solidFill>
              </a:rPr>
              <a:t>Retrospective</a:t>
            </a:r>
            <a:r>
              <a:rPr lang="it-IT" dirty="0">
                <a:solidFill>
                  <a:srgbClr val="000000"/>
                </a:solidFill>
              </a:rPr>
              <a:t> 	</a:t>
            </a:r>
            <a:r>
              <a:rPr lang="it-IT" dirty="0" err="1">
                <a:solidFill>
                  <a:srgbClr val="000000"/>
                </a:solidFill>
              </a:rPr>
              <a:t>Symptomatic</a:t>
            </a:r>
            <a:r>
              <a:rPr lang="it-IT" dirty="0">
                <a:solidFill>
                  <a:srgbClr val="000000"/>
                </a:solidFill>
              </a:rPr>
              <a:t> 		22% </a:t>
            </a:r>
          </a:p>
          <a:p>
            <a:r>
              <a:rPr lang="it-IT" dirty="0">
                <a:solidFill>
                  <a:srgbClr val="000000"/>
                </a:solidFill>
              </a:rPr>
              <a:t>CICC 		</a:t>
            </a:r>
            <a:r>
              <a:rPr lang="it-IT" dirty="0" err="1">
                <a:solidFill>
                  <a:srgbClr val="000000"/>
                </a:solidFill>
              </a:rPr>
              <a:t>Prospective</a:t>
            </a:r>
            <a:r>
              <a:rPr lang="it-IT" dirty="0">
                <a:solidFill>
                  <a:srgbClr val="000000"/>
                </a:solidFill>
              </a:rPr>
              <a:t> 	</a:t>
            </a:r>
            <a:r>
              <a:rPr lang="it-IT" dirty="0" err="1">
                <a:solidFill>
                  <a:srgbClr val="000000"/>
                </a:solidFill>
              </a:rPr>
              <a:t>Symptomatic</a:t>
            </a:r>
            <a:r>
              <a:rPr lang="it-IT" dirty="0">
                <a:solidFill>
                  <a:srgbClr val="000000"/>
                </a:solidFill>
              </a:rPr>
              <a:t> 		6.5% </a:t>
            </a:r>
            <a:endParaRPr lang="it-IT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CICC 		Prospective	Asymptomatic 		24.8% </a:t>
            </a:r>
          </a:p>
          <a:p>
            <a:r>
              <a:rPr lang="it-IT" dirty="0">
                <a:solidFill>
                  <a:srgbClr val="000000"/>
                </a:solidFill>
              </a:rPr>
              <a:t>CICC 		</a:t>
            </a:r>
            <a:r>
              <a:rPr lang="it-IT" dirty="0" err="1">
                <a:solidFill>
                  <a:srgbClr val="000000"/>
                </a:solidFill>
              </a:rPr>
              <a:t>Prospective</a:t>
            </a:r>
            <a:r>
              <a:rPr lang="it-IT" dirty="0">
                <a:solidFill>
                  <a:srgbClr val="000000"/>
                </a:solidFill>
              </a:rPr>
              <a:t> 	</a:t>
            </a:r>
            <a:r>
              <a:rPr lang="it-IT" dirty="0" err="1">
                <a:solidFill>
                  <a:srgbClr val="000000"/>
                </a:solidFill>
              </a:rPr>
              <a:t>Symptomatic</a:t>
            </a:r>
            <a:r>
              <a:rPr lang="it-IT" dirty="0">
                <a:solidFill>
                  <a:srgbClr val="000000"/>
                </a:solidFill>
              </a:rPr>
              <a:t> 		12.4% </a:t>
            </a:r>
          </a:p>
          <a:p>
            <a:r>
              <a:rPr lang="fr-FR" dirty="0">
                <a:solidFill>
                  <a:srgbClr val="000000"/>
                </a:solidFill>
              </a:rPr>
              <a:t>Port 		Prospective 	</a:t>
            </a:r>
            <a:r>
              <a:rPr lang="fr-FR" dirty="0" err="1">
                <a:solidFill>
                  <a:srgbClr val="000000"/>
                </a:solidFill>
              </a:rPr>
              <a:t>Asymptomatic</a:t>
            </a:r>
            <a:r>
              <a:rPr lang="fr-FR" dirty="0">
                <a:solidFill>
                  <a:srgbClr val="000000"/>
                </a:solidFill>
              </a:rPr>
              <a:t> 		1.25%</a:t>
            </a:r>
          </a:p>
          <a:p>
            <a:r>
              <a:rPr lang="fr-FR" dirty="0">
                <a:solidFill>
                  <a:srgbClr val="000000"/>
                </a:solidFill>
              </a:rPr>
              <a:t>Port 		Prospective 	</a:t>
            </a:r>
            <a:r>
              <a:rPr lang="fr-FR" dirty="0" err="1">
                <a:solidFill>
                  <a:srgbClr val="000000"/>
                </a:solidFill>
              </a:rPr>
              <a:t>Asymptomatic</a:t>
            </a:r>
            <a:r>
              <a:rPr lang="fr-FR" dirty="0">
                <a:solidFill>
                  <a:srgbClr val="000000"/>
                </a:solidFill>
              </a:rPr>
              <a:t> 		11.7%</a:t>
            </a:r>
          </a:p>
          <a:p>
            <a:r>
              <a:rPr lang="fr-FR" dirty="0">
                <a:solidFill>
                  <a:srgbClr val="000000"/>
                </a:solidFill>
              </a:rPr>
              <a:t>Port 		Prospective 	</a:t>
            </a:r>
            <a:r>
              <a:rPr lang="fr-FR" dirty="0" err="1">
                <a:solidFill>
                  <a:srgbClr val="000000"/>
                </a:solidFill>
              </a:rPr>
              <a:t>Symptomatic</a:t>
            </a:r>
            <a:r>
              <a:rPr lang="fr-FR" dirty="0">
                <a:solidFill>
                  <a:srgbClr val="000000"/>
                </a:solidFill>
              </a:rPr>
              <a:t> 		0% </a:t>
            </a:r>
          </a:p>
          <a:p>
            <a:r>
              <a:rPr lang="fr-FR" dirty="0">
                <a:solidFill>
                  <a:srgbClr val="000000"/>
                </a:solidFill>
              </a:rPr>
              <a:t>Port 		Prospective 	</a:t>
            </a:r>
            <a:r>
              <a:rPr lang="fr-FR" dirty="0" err="1">
                <a:solidFill>
                  <a:srgbClr val="000000"/>
                </a:solidFill>
              </a:rPr>
              <a:t>Symptomatic</a:t>
            </a:r>
            <a:r>
              <a:rPr lang="fr-FR" dirty="0">
                <a:solidFill>
                  <a:srgbClr val="000000"/>
                </a:solidFill>
              </a:rPr>
              <a:t> 		3.4% </a:t>
            </a:r>
          </a:p>
          <a:p>
            <a:r>
              <a:rPr lang="en-US" dirty="0">
                <a:solidFill>
                  <a:srgbClr val="000000"/>
                </a:solidFill>
              </a:rPr>
              <a:t>PICC		Prospective 	Symptomatic 		25% </a:t>
            </a:r>
          </a:p>
          <a:p>
            <a:r>
              <a:rPr lang="en-US" dirty="0">
                <a:solidFill>
                  <a:srgbClr val="000000"/>
                </a:solidFill>
              </a:rPr>
              <a:t>PICC 		Prospective 	Symptomatic 		12.5% 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PICC 		Prospective 	Symptomatic 		9.7% 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PICC 		Retrospective 	Symptomatic 		0.15 per 1000 catheter-days</a:t>
            </a:r>
            <a:endParaRPr lang="it-IT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PICC 		Prospective 	Symptomatic 		18.7% 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1600" i="1" dirty="0">
                <a:solidFill>
                  <a:srgbClr val="000000"/>
                </a:solidFill>
              </a:rPr>
              <a:t>CICC, centrally inserted central catheter; CRT, catheter-related thrombosis; PICC, peripherally inserted central catheter.</a:t>
            </a:r>
            <a:endParaRPr lang="it-IT" sz="1600" i="1" dirty="0"/>
          </a:p>
        </p:txBody>
      </p:sp>
      <p:sp>
        <p:nvSpPr>
          <p:cNvPr id="3" name="Rettangolo 2"/>
          <p:cNvSpPr/>
          <p:nvPr/>
        </p:nvSpPr>
        <p:spPr>
          <a:xfrm>
            <a:off x="6049696" y="6495560"/>
            <a:ext cx="49714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b="1" dirty="0">
                <a:latin typeface="FrutigerLTPro-LightCn"/>
              </a:rPr>
              <a:t>Marin A, </a:t>
            </a:r>
            <a:r>
              <a:rPr lang="it-IT" sz="1200" b="1" dirty="0">
                <a:latin typeface="FrutigerLTPro-LightCnIta"/>
              </a:rPr>
              <a:t>et al</a:t>
            </a:r>
            <a:r>
              <a:rPr lang="it-IT" sz="1200" b="1" dirty="0">
                <a:latin typeface="FrutigerLTPro-LightCn"/>
              </a:rPr>
              <a:t>. </a:t>
            </a:r>
            <a:r>
              <a:rPr lang="it-IT" sz="1200" b="1" dirty="0">
                <a:latin typeface="FrutigerLTPro-LightCnIta"/>
              </a:rPr>
              <a:t>BMJ </a:t>
            </a:r>
            <a:r>
              <a:rPr lang="it-IT" sz="1200" b="1" dirty="0" err="1">
                <a:latin typeface="FrutigerLTPro-LightCnIta"/>
              </a:rPr>
              <a:t>Supportive</a:t>
            </a:r>
            <a:r>
              <a:rPr lang="it-IT" sz="1200" b="1" dirty="0">
                <a:latin typeface="FrutigerLTPro-LightCnIta"/>
              </a:rPr>
              <a:t> &amp; Palliative Care </a:t>
            </a:r>
            <a:r>
              <a:rPr lang="it-IT" sz="1200" b="1" dirty="0">
                <a:latin typeface="FrutigerLTPro-LightCn"/>
              </a:rPr>
              <a:t>2021;</a:t>
            </a:r>
            <a:r>
              <a:rPr lang="it-IT" sz="1200" b="1" dirty="0">
                <a:latin typeface="FrutigerLTPro-BoldCn"/>
              </a:rPr>
              <a:t>11</a:t>
            </a:r>
            <a:r>
              <a:rPr lang="it-IT" sz="1200" b="1" dirty="0">
                <a:latin typeface="FrutigerLTPro-LightCn"/>
              </a:rPr>
              <a:t>:371–380. 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1544270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B13014D9-4291-452E-843B-B7DB8648DF5B}"/>
              </a:ext>
            </a:extLst>
          </p:cNvPr>
          <p:cNvGrpSpPr/>
          <p:nvPr/>
        </p:nvGrpSpPr>
        <p:grpSpPr>
          <a:xfrm>
            <a:off x="9868408" y="213614"/>
            <a:ext cx="2110232" cy="568040"/>
            <a:chOff x="9868408" y="-224536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6A7357F9-E374-4DAD-823D-DFBA4DCB8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-224536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574C3D20-B2C8-4080-AE95-52CB35DCCBBC}"/>
                </a:ext>
              </a:extLst>
            </p:cNvPr>
            <p:cNvSpPr txBox="1"/>
            <p:nvPr/>
          </p:nvSpPr>
          <p:spPr>
            <a:xfrm>
              <a:off x="10588752" y="-20701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FDE305FC-2B5C-4623-BC70-147F5423B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45" y="610870"/>
            <a:ext cx="8290560" cy="163576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0213F62-73AA-405B-B5C0-D4D597E97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075" y="2033270"/>
            <a:ext cx="1422400" cy="31496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19BF7EA-E963-4D68-A3D3-16B091C05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55" y="2842559"/>
            <a:ext cx="8542020" cy="248733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1403958-16F5-444D-AA39-7A1AE5489007}"/>
              </a:ext>
            </a:extLst>
          </p:cNvPr>
          <p:cNvSpPr txBox="1"/>
          <p:nvPr/>
        </p:nvSpPr>
        <p:spPr>
          <a:xfrm>
            <a:off x="609600" y="2552473"/>
            <a:ext cx="864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baseline="0" dirty="0">
                <a:solidFill>
                  <a:schemeClr val="tx2"/>
                </a:solidFill>
                <a:latin typeface="Shaker2Lancet-Bold"/>
              </a:rPr>
              <a:t>Forest plot showing weighted frequency of peripherally inserted central catheter-related VTE risk, stratified by patient population</a:t>
            </a:r>
            <a:endParaRPr lang="it-IT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15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0E81FC6-2D07-4830-9BDD-B0A6B5EDF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299720"/>
            <a:ext cx="11094720" cy="625856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29EDA053-304F-4E57-9746-0E2899A04A5D}"/>
              </a:ext>
            </a:extLst>
          </p:cNvPr>
          <p:cNvGrpSpPr/>
          <p:nvPr/>
        </p:nvGrpSpPr>
        <p:grpSpPr>
          <a:xfrm>
            <a:off x="9868408" y="308864"/>
            <a:ext cx="2110232" cy="568040"/>
            <a:chOff x="9868408" y="308864"/>
            <a:chExt cx="2110232" cy="56804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D756889-CF63-429A-B291-C62283001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4DCD79C0-10AA-4EE7-8E90-4C54A1C6A015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045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905267-A968-4CE9-92CB-0867AEAE1FC2}"/>
              </a:ext>
            </a:extLst>
          </p:cNvPr>
          <p:cNvSpPr txBox="1"/>
          <p:nvPr/>
        </p:nvSpPr>
        <p:spPr>
          <a:xfrm>
            <a:off x="806825" y="457201"/>
            <a:ext cx="2844800" cy="3588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Nel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nostro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incontro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parleremo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di….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D984B4C-B8C7-41F0-8E06-EDEDC8B34725}"/>
              </a:ext>
            </a:extLst>
          </p:cNvPr>
          <p:cNvSpPr txBox="1"/>
          <p:nvPr/>
        </p:nvSpPr>
        <p:spPr>
          <a:xfrm>
            <a:off x="4037825" y="1298013"/>
            <a:ext cx="8023048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Trombosi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venosa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associata</a:t>
            </a:r>
            <a:r>
              <a:rPr lang="en-US" sz="2800" b="1" dirty="0">
                <a:solidFill>
                  <a:schemeClr val="tx2"/>
                </a:solidFill>
              </a:rPr>
              <a:t> a </a:t>
            </a:r>
            <a:r>
              <a:rPr lang="en-US" sz="2800" b="1" dirty="0" err="1">
                <a:solidFill>
                  <a:schemeClr val="tx2"/>
                </a:solidFill>
              </a:rPr>
              <a:t>catetere</a:t>
            </a:r>
            <a:r>
              <a:rPr lang="en-US" sz="2800" b="1" dirty="0">
                <a:solidFill>
                  <a:schemeClr val="tx2"/>
                </a:solidFill>
              </a:rPr>
              <a:t> (CRT): </a:t>
            </a:r>
            <a:r>
              <a:rPr lang="en-US" sz="2800" b="1" dirty="0" err="1">
                <a:solidFill>
                  <a:schemeClr val="tx2"/>
                </a:solidFill>
              </a:rPr>
              <a:t>dimensione</a:t>
            </a:r>
            <a:r>
              <a:rPr lang="en-US" sz="2800" b="1" dirty="0">
                <a:solidFill>
                  <a:schemeClr val="tx2"/>
                </a:solidFill>
              </a:rPr>
              <a:t> del </a:t>
            </a:r>
            <a:r>
              <a:rPr lang="en-US" sz="2800" b="1" dirty="0" err="1">
                <a:solidFill>
                  <a:schemeClr val="tx2"/>
                </a:solidFill>
              </a:rPr>
              <a:t>problema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Anticoagulanti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parenterali</a:t>
            </a:r>
            <a:r>
              <a:rPr lang="en-US" sz="2800" b="1" dirty="0">
                <a:solidFill>
                  <a:schemeClr val="tx2"/>
                </a:solidFill>
              </a:rPr>
              <a:t> e </a:t>
            </a:r>
            <a:r>
              <a:rPr lang="en-US" sz="2800" b="1" dirty="0" err="1">
                <a:solidFill>
                  <a:schemeClr val="tx2"/>
                </a:solidFill>
              </a:rPr>
              <a:t>anticoagulanti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orali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diretti</a:t>
            </a:r>
            <a:r>
              <a:rPr lang="en-US" sz="2800" b="1" dirty="0">
                <a:solidFill>
                  <a:schemeClr val="tx2"/>
                </a:solidFill>
              </a:rPr>
              <a:t> (NAO): </a:t>
            </a:r>
            <a:r>
              <a:rPr lang="en-US" sz="2800" b="1" dirty="0" err="1">
                <a:solidFill>
                  <a:schemeClr val="tx2"/>
                </a:solidFill>
              </a:rPr>
              <a:t>cosa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abbiamo</a:t>
            </a:r>
            <a:r>
              <a:rPr lang="en-US" sz="2800" b="1" dirty="0">
                <a:solidFill>
                  <a:schemeClr val="tx2"/>
                </a:solidFill>
              </a:rPr>
              <a:t> a </a:t>
            </a:r>
            <a:r>
              <a:rPr lang="en-US" sz="2800" b="1" dirty="0" err="1">
                <a:solidFill>
                  <a:schemeClr val="tx2"/>
                </a:solidFill>
              </a:rPr>
              <a:t>disposizione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</a:rPr>
              <a:t>NAO e CRT: </a:t>
            </a:r>
            <a:r>
              <a:rPr lang="en-US" sz="2800" b="1" dirty="0" err="1">
                <a:solidFill>
                  <a:schemeClr val="tx2"/>
                </a:solidFill>
              </a:rPr>
              <a:t>si</a:t>
            </a:r>
            <a:r>
              <a:rPr lang="en-US" sz="2800" b="1" dirty="0">
                <a:solidFill>
                  <a:schemeClr val="tx2"/>
                </a:solidFill>
              </a:rPr>
              <a:t>, no, </a:t>
            </a:r>
            <a:r>
              <a:rPr lang="en-US" sz="2800" b="1" dirty="0" err="1">
                <a:solidFill>
                  <a:schemeClr val="tx2"/>
                </a:solidFill>
              </a:rPr>
              <a:t>quali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evidenze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Messaggi</a:t>
            </a:r>
            <a:r>
              <a:rPr lang="en-US" sz="2800" b="1" dirty="0">
                <a:solidFill>
                  <a:schemeClr val="tx2"/>
                </a:solidFill>
              </a:rPr>
              <a:t> da </a:t>
            </a:r>
            <a:r>
              <a:rPr lang="en-US" sz="2800" b="1" dirty="0" err="1">
                <a:solidFill>
                  <a:schemeClr val="tx2"/>
                </a:solidFill>
              </a:rPr>
              <a:t>portare</a:t>
            </a:r>
            <a:r>
              <a:rPr lang="en-US" sz="2800" b="1" dirty="0">
                <a:solidFill>
                  <a:schemeClr val="tx2"/>
                </a:solidFill>
              </a:rPr>
              <a:t> a casa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3192190-94DE-4CB3-980A-70566152AED8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D2CD9A3-212B-42F2-8DDC-33C30E90A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CB9C4C4-EBAF-4B4E-8936-D426ED86B2BE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7081483C-F597-4025-918A-B088E06B3674}"/>
              </a:ext>
            </a:extLst>
          </p:cNvPr>
          <p:cNvGrpSpPr/>
          <p:nvPr/>
        </p:nvGrpSpPr>
        <p:grpSpPr>
          <a:xfrm>
            <a:off x="630226" y="4493134"/>
            <a:ext cx="2085295" cy="2085295"/>
            <a:chOff x="630226" y="4493134"/>
            <a:chExt cx="2085295" cy="2085295"/>
          </a:xfrm>
        </p:grpSpPr>
        <p:pic>
          <p:nvPicPr>
            <p:cNvPr id="1028" name="Picture 4" descr="Agenda - Free business icons">
              <a:extLst>
                <a:ext uri="{FF2B5EF4-FFF2-40B4-BE49-F238E27FC236}">
                  <a16:creationId xmlns:a16="http://schemas.microsoft.com/office/drawing/2014/main" id="{8DB0A330-D7BD-4F06-B659-BDFF36233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0226" y="4493134"/>
              <a:ext cx="2085295" cy="208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975E898-1B50-4BA6-8F52-CAE83440A220}"/>
                </a:ext>
              </a:extLst>
            </p:cNvPr>
            <p:cNvSpPr txBox="1"/>
            <p:nvPr/>
          </p:nvSpPr>
          <p:spPr>
            <a:xfrm>
              <a:off x="1038225" y="4914900"/>
              <a:ext cx="14573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solidFill>
                    <a:schemeClr val="bg1"/>
                  </a:solidFill>
                </a:rPr>
                <a:t>10/11/2023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957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FB6EE4C5-BEBA-424E-929D-C7F1E2BF7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194" y="787855"/>
            <a:ext cx="5256584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A50021"/>
                </a:solidFill>
              </a:rPr>
              <a:t>ANTICOAGULANTI INDIRETTI </a:t>
            </a:r>
          </a:p>
          <a:p>
            <a:pPr>
              <a:spcBef>
                <a:spcPct val="50000"/>
              </a:spcBef>
            </a:pPr>
            <a:endParaRPr lang="it-IT" sz="2800" b="1" dirty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000066"/>
                </a:solidFill>
              </a:rPr>
              <a:t>Eparina non frazionata</a:t>
            </a:r>
          </a:p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000066"/>
                </a:solidFill>
              </a:rPr>
              <a:t>Eparine a BPM (EBPM)</a:t>
            </a: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Fondaparinux</a:t>
            </a:r>
            <a:endParaRPr lang="it-IT" sz="2800" b="1" dirty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Warfarin</a:t>
            </a:r>
            <a:r>
              <a:rPr lang="it-IT" sz="2800" b="1" dirty="0">
                <a:solidFill>
                  <a:srgbClr val="000066"/>
                </a:solidFill>
              </a:rPr>
              <a:t> (</a:t>
            </a:r>
            <a:r>
              <a:rPr lang="it-IT" sz="2800" b="1" dirty="0" err="1">
                <a:solidFill>
                  <a:srgbClr val="000066"/>
                </a:solidFill>
              </a:rPr>
              <a:t>Coumadin</a:t>
            </a:r>
            <a:r>
              <a:rPr lang="it-IT" sz="2800" b="1" dirty="0">
                <a:solidFill>
                  <a:srgbClr val="000066"/>
                </a:solidFill>
              </a:rPr>
              <a:t>®)</a:t>
            </a: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Acenocumarolo</a:t>
            </a:r>
            <a:r>
              <a:rPr lang="it-IT" sz="2800" dirty="0">
                <a:solidFill>
                  <a:srgbClr val="A50021"/>
                </a:solidFill>
              </a:rPr>
              <a:t> </a:t>
            </a:r>
            <a:r>
              <a:rPr lang="it-IT" sz="2000" b="1" dirty="0">
                <a:solidFill>
                  <a:srgbClr val="000066"/>
                </a:solidFill>
              </a:rPr>
              <a:t>(</a:t>
            </a:r>
            <a:r>
              <a:rPr lang="it-IT" sz="2000" b="1" dirty="0" err="1">
                <a:solidFill>
                  <a:srgbClr val="000066"/>
                </a:solidFill>
              </a:rPr>
              <a:t>Sintrom</a:t>
            </a:r>
            <a:r>
              <a:rPr lang="it-IT" sz="2000" b="1" dirty="0">
                <a:solidFill>
                  <a:srgbClr val="000066"/>
                </a:solidFill>
              </a:rPr>
              <a:t>®)</a:t>
            </a:r>
          </a:p>
          <a:p>
            <a:pPr>
              <a:spcBef>
                <a:spcPct val="50000"/>
              </a:spcBef>
            </a:pPr>
            <a:endParaRPr lang="it-IT" sz="2800" dirty="0">
              <a:solidFill>
                <a:srgbClr val="A50021"/>
              </a:solidFill>
            </a:endParaRP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DDF3E904-4AF0-4392-8E5D-AF57C189E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0" y="2154584"/>
            <a:ext cx="4343400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A50021"/>
                </a:solidFill>
              </a:rPr>
              <a:t>ANTICOAGULANTI DIRETTI</a:t>
            </a:r>
          </a:p>
          <a:p>
            <a:pPr algn="ctr">
              <a:spcBef>
                <a:spcPct val="50000"/>
              </a:spcBef>
            </a:pPr>
            <a:r>
              <a:rPr lang="it-IT" sz="2800" b="1" dirty="0">
                <a:solidFill>
                  <a:srgbClr val="A50021"/>
                </a:solidFill>
              </a:rPr>
              <a:t>(DOAC/NAO)</a:t>
            </a: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Apixaban</a:t>
            </a:r>
            <a:r>
              <a:rPr lang="it-IT" sz="2800" b="1" dirty="0">
                <a:solidFill>
                  <a:srgbClr val="000066"/>
                </a:solidFill>
              </a:rPr>
              <a:t> (</a:t>
            </a:r>
            <a:r>
              <a:rPr lang="it-IT" sz="2800" b="1" dirty="0" err="1">
                <a:solidFill>
                  <a:srgbClr val="000066"/>
                </a:solidFill>
              </a:rPr>
              <a:t>Eliquis</a:t>
            </a:r>
            <a:r>
              <a:rPr lang="it-IT" sz="2800" b="1" dirty="0">
                <a:solidFill>
                  <a:srgbClr val="000066"/>
                </a:solidFill>
              </a:rPr>
              <a:t>®)</a:t>
            </a: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Dabigatran</a:t>
            </a:r>
            <a:r>
              <a:rPr lang="it-IT" sz="2800" b="1" dirty="0">
                <a:solidFill>
                  <a:srgbClr val="000066"/>
                </a:solidFill>
              </a:rPr>
              <a:t> (</a:t>
            </a:r>
            <a:r>
              <a:rPr lang="it-IT" sz="2800" b="1" dirty="0" err="1">
                <a:solidFill>
                  <a:srgbClr val="000066"/>
                </a:solidFill>
              </a:rPr>
              <a:t>Pradaxa</a:t>
            </a:r>
            <a:r>
              <a:rPr lang="it-IT" sz="2800" b="1" dirty="0">
                <a:solidFill>
                  <a:srgbClr val="000066"/>
                </a:solidFill>
              </a:rPr>
              <a:t>®)</a:t>
            </a: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Edoxaban</a:t>
            </a:r>
            <a:r>
              <a:rPr lang="it-IT" sz="2800" b="1" dirty="0">
                <a:solidFill>
                  <a:srgbClr val="000066"/>
                </a:solidFill>
              </a:rPr>
              <a:t> (</a:t>
            </a:r>
            <a:r>
              <a:rPr lang="it-IT" sz="2800" b="1" dirty="0" err="1">
                <a:solidFill>
                  <a:srgbClr val="000066"/>
                </a:solidFill>
              </a:rPr>
              <a:t>Lixiana</a:t>
            </a:r>
            <a:r>
              <a:rPr lang="it-IT" sz="2800" b="1" dirty="0">
                <a:solidFill>
                  <a:srgbClr val="000066"/>
                </a:solidFill>
              </a:rPr>
              <a:t>®)</a:t>
            </a:r>
          </a:p>
          <a:p>
            <a:pPr>
              <a:spcBef>
                <a:spcPct val="50000"/>
              </a:spcBef>
            </a:pPr>
            <a:r>
              <a:rPr lang="it-IT" sz="2800" b="1" dirty="0" err="1">
                <a:solidFill>
                  <a:srgbClr val="000066"/>
                </a:solidFill>
              </a:rPr>
              <a:t>Rivaroxaban</a:t>
            </a:r>
            <a:r>
              <a:rPr lang="it-IT" sz="2800" b="1" dirty="0">
                <a:solidFill>
                  <a:srgbClr val="000066"/>
                </a:solidFill>
              </a:rPr>
              <a:t> (</a:t>
            </a:r>
            <a:r>
              <a:rPr lang="it-IT" sz="2800" b="1" dirty="0" err="1">
                <a:solidFill>
                  <a:srgbClr val="000066"/>
                </a:solidFill>
              </a:rPr>
              <a:t>Xarelto</a:t>
            </a:r>
            <a:r>
              <a:rPr lang="it-IT" sz="2800" b="1" dirty="0">
                <a:solidFill>
                  <a:srgbClr val="000066"/>
                </a:solidFill>
              </a:rPr>
              <a:t>®)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D3BE5E2-CB3A-448F-8F1B-E5A2861CE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787" y="4055743"/>
            <a:ext cx="3791272" cy="1504528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2226128-0780-41CD-AE1C-8F345CF37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5131" y="2633746"/>
            <a:ext cx="3744416" cy="1272048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2095B26-E6A8-4195-8718-97985052C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666" y="3438897"/>
            <a:ext cx="3960440" cy="2592288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43A4B560-3E47-4B4C-9C8E-F4EF9E7CF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787" y="1820669"/>
            <a:ext cx="3754760" cy="708249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54E9C52C-F9A1-4D41-8B74-1C04E41250E1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CE666382-0158-4187-B386-2BACF3196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E491C59F-476C-45EC-9785-06782FB7616E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  <p:sp>
        <p:nvSpPr>
          <p:cNvPr id="11" name="Stella a 5 punte 10"/>
          <p:cNvSpPr/>
          <p:nvPr/>
        </p:nvSpPr>
        <p:spPr>
          <a:xfrm>
            <a:off x="4222375" y="3200400"/>
            <a:ext cx="537888" cy="524435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88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E85E21D-934C-4BC5-A915-F7C02552D2B6}"/>
              </a:ext>
            </a:extLst>
          </p:cNvPr>
          <p:cNvSpPr txBox="1"/>
          <p:nvPr/>
        </p:nvSpPr>
        <p:spPr>
          <a:xfrm>
            <a:off x="1227909" y="786418"/>
            <a:ext cx="1806951" cy="1631216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/>
              <a:t>Enoxaparina</a:t>
            </a:r>
            <a:endParaRPr lang="it-IT" sz="2000" b="1" dirty="0"/>
          </a:p>
          <a:p>
            <a:pPr algn="ctr"/>
            <a:r>
              <a:rPr lang="it-IT" sz="2000" dirty="0"/>
              <a:t> </a:t>
            </a:r>
            <a:r>
              <a:rPr lang="it-IT" sz="2000" dirty="0" err="1"/>
              <a:t>Clexane</a:t>
            </a:r>
            <a:r>
              <a:rPr lang="it-IT" sz="2000" dirty="0"/>
              <a:t>®</a:t>
            </a:r>
          </a:p>
          <a:p>
            <a:pPr algn="ctr"/>
            <a:r>
              <a:rPr lang="it-IT" sz="2000" dirty="0" err="1"/>
              <a:t>Ghemaxan</a:t>
            </a:r>
            <a:r>
              <a:rPr lang="it-IT" sz="2000" dirty="0"/>
              <a:t>®</a:t>
            </a:r>
          </a:p>
          <a:p>
            <a:pPr algn="ctr"/>
            <a:r>
              <a:rPr lang="it-IT" sz="2000" dirty="0" err="1"/>
              <a:t>Inhixa</a:t>
            </a:r>
            <a:r>
              <a:rPr lang="it-IT" sz="2000" dirty="0"/>
              <a:t>®</a:t>
            </a:r>
          </a:p>
          <a:p>
            <a:pPr algn="ctr"/>
            <a:r>
              <a:rPr lang="it-IT" sz="2000" dirty="0" err="1"/>
              <a:t>Enoxa</a:t>
            </a:r>
            <a:r>
              <a:rPr lang="it-IT" sz="2000" dirty="0"/>
              <a:t> Rovi®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F34416-67DF-427C-B49E-D70A60FD52E5}"/>
              </a:ext>
            </a:extLst>
          </p:cNvPr>
          <p:cNvSpPr txBox="1"/>
          <p:nvPr/>
        </p:nvSpPr>
        <p:spPr>
          <a:xfrm>
            <a:off x="1227909" y="2468503"/>
            <a:ext cx="1817462" cy="1631216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/>
              <a:t>Nadroparina</a:t>
            </a:r>
            <a:r>
              <a:rPr lang="it-IT" sz="2000" dirty="0"/>
              <a:t> </a:t>
            </a:r>
            <a:r>
              <a:rPr lang="it-IT" sz="2000" dirty="0" err="1"/>
              <a:t>Seleparina</a:t>
            </a:r>
            <a:r>
              <a:rPr lang="it-IT" sz="2000" dirty="0"/>
              <a:t>®</a:t>
            </a:r>
          </a:p>
          <a:p>
            <a:pPr algn="ctr"/>
            <a:r>
              <a:rPr lang="it-IT" sz="2000" b="1" dirty="0"/>
              <a:t>*</a:t>
            </a:r>
            <a:r>
              <a:rPr lang="it-IT" sz="2000" dirty="0" err="1"/>
              <a:t>Seledie</a:t>
            </a:r>
            <a:r>
              <a:rPr lang="it-IT" sz="2000" dirty="0"/>
              <a:t>®</a:t>
            </a:r>
          </a:p>
          <a:p>
            <a:pPr algn="ctr"/>
            <a:r>
              <a:rPr lang="it-IT" sz="2000" dirty="0" err="1"/>
              <a:t>Fraxiparina</a:t>
            </a:r>
            <a:r>
              <a:rPr lang="it-IT" sz="2000" dirty="0"/>
              <a:t>®</a:t>
            </a:r>
          </a:p>
          <a:p>
            <a:pPr algn="ctr"/>
            <a:r>
              <a:rPr lang="it-IT" sz="2000" b="1" dirty="0"/>
              <a:t>*</a:t>
            </a:r>
            <a:r>
              <a:rPr lang="it-IT" sz="2000" dirty="0" err="1"/>
              <a:t>Fraxodi</a:t>
            </a:r>
            <a:r>
              <a:rPr lang="it-IT" sz="2000" dirty="0"/>
              <a:t>®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D92058D-E89E-4361-8F3C-5EA0C7BD3DBB}"/>
              </a:ext>
            </a:extLst>
          </p:cNvPr>
          <p:cNvSpPr txBox="1"/>
          <p:nvPr/>
        </p:nvSpPr>
        <p:spPr>
          <a:xfrm>
            <a:off x="1227909" y="4168810"/>
            <a:ext cx="1817462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/>
              <a:t>Parnaparina</a:t>
            </a:r>
            <a:r>
              <a:rPr lang="it-IT" sz="2000" dirty="0"/>
              <a:t> </a:t>
            </a:r>
            <a:r>
              <a:rPr lang="it-IT" sz="2000" dirty="0" err="1"/>
              <a:t>Fluxum</a:t>
            </a:r>
            <a:r>
              <a:rPr lang="it-IT" sz="2000" dirty="0"/>
              <a:t>®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D0311F1-5C0F-491E-BB77-0F98D4AF51F5}"/>
              </a:ext>
            </a:extLst>
          </p:cNvPr>
          <p:cNvSpPr txBox="1"/>
          <p:nvPr/>
        </p:nvSpPr>
        <p:spPr>
          <a:xfrm>
            <a:off x="1227909" y="5056599"/>
            <a:ext cx="1807937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/>
              <a:t>Tinzaparina</a:t>
            </a:r>
            <a:r>
              <a:rPr lang="it-IT" sz="2000" dirty="0"/>
              <a:t> </a:t>
            </a:r>
          </a:p>
          <a:p>
            <a:pPr algn="ctr"/>
            <a:r>
              <a:rPr lang="it-IT" sz="2000" dirty="0" err="1"/>
              <a:t>Innohep</a:t>
            </a:r>
            <a:r>
              <a:rPr lang="it-IT" sz="2000" dirty="0"/>
              <a:t>®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AAE4736-4E58-4196-B77F-9D17BEB49557}"/>
              </a:ext>
            </a:extLst>
          </p:cNvPr>
          <p:cNvSpPr/>
          <p:nvPr/>
        </p:nvSpPr>
        <p:spPr>
          <a:xfrm>
            <a:off x="6429747" y="857655"/>
            <a:ext cx="2304256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3139AFE-ADFC-4CD6-81D2-A67B8FE1CD51}"/>
              </a:ext>
            </a:extLst>
          </p:cNvPr>
          <p:cNvSpPr/>
          <p:nvPr/>
        </p:nvSpPr>
        <p:spPr>
          <a:xfrm>
            <a:off x="3333403" y="862298"/>
            <a:ext cx="2952328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DEC65BE-4A54-4473-BD95-FC50F5FD05CE}"/>
              </a:ext>
            </a:extLst>
          </p:cNvPr>
          <p:cNvSpPr txBox="1"/>
          <p:nvPr/>
        </p:nvSpPr>
        <p:spPr>
          <a:xfrm>
            <a:off x="3333403" y="95435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100 UI /kg ogni 12 ore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0EDDDCA-9E98-4820-8060-71B80F435951}"/>
              </a:ext>
            </a:extLst>
          </p:cNvPr>
          <p:cNvSpPr/>
          <p:nvPr/>
        </p:nvSpPr>
        <p:spPr>
          <a:xfrm>
            <a:off x="6429747" y="2441540"/>
            <a:ext cx="2304256" cy="767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BD0678B-57C5-4B51-9BC6-5C0400EF5C76}"/>
              </a:ext>
            </a:extLst>
          </p:cNvPr>
          <p:cNvSpPr txBox="1"/>
          <p:nvPr/>
        </p:nvSpPr>
        <p:spPr>
          <a:xfrm>
            <a:off x="6573763" y="2649433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10 giorni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E764416-40C6-4417-AF0C-3BEEF79C828F}"/>
              </a:ext>
            </a:extLst>
          </p:cNvPr>
          <p:cNvSpPr/>
          <p:nvPr/>
        </p:nvSpPr>
        <p:spPr>
          <a:xfrm>
            <a:off x="3333403" y="2446184"/>
            <a:ext cx="2952328" cy="763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EB36403-9AF0-4386-9D57-DD1500BED1AA}"/>
              </a:ext>
            </a:extLst>
          </p:cNvPr>
          <p:cNvSpPr txBox="1"/>
          <p:nvPr/>
        </p:nvSpPr>
        <p:spPr>
          <a:xfrm>
            <a:off x="3333403" y="2551857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93 UI/kg ogni 12 ore</a:t>
            </a:r>
          </a:p>
          <a:p>
            <a:r>
              <a:rPr lang="it-IT" sz="2000" b="1" dirty="0"/>
              <a:t>*</a:t>
            </a:r>
            <a:r>
              <a:rPr lang="it-IT" sz="2000" dirty="0"/>
              <a:t> 171 UI/kg/die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8F90DCE-5A86-49A8-8AC6-F038DC19C82E}"/>
              </a:ext>
            </a:extLst>
          </p:cNvPr>
          <p:cNvSpPr/>
          <p:nvPr/>
        </p:nvSpPr>
        <p:spPr>
          <a:xfrm>
            <a:off x="6429747" y="5025355"/>
            <a:ext cx="2304256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2A84209-F096-4368-90FE-12B62F1EAF67}"/>
              </a:ext>
            </a:extLst>
          </p:cNvPr>
          <p:cNvSpPr txBox="1"/>
          <p:nvPr/>
        </p:nvSpPr>
        <p:spPr>
          <a:xfrm>
            <a:off x="6501755" y="5129301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6-14 giorni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4412AC3-65CD-40B8-9317-A798CDE03189}"/>
              </a:ext>
            </a:extLst>
          </p:cNvPr>
          <p:cNvSpPr/>
          <p:nvPr/>
        </p:nvSpPr>
        <p:spPr>
          <a:xfrm>
            <a:off x="3333403" y="5029998"/>
            <a:ext cx="2952328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44BACD1-97A6-48B2-A0B5-EE87014A205E}"/>
              </a:ext>
            </a:extLst>
          </p:cNvPr>
          <p:cNvSpPr txBox="1"/>
          <p:nvPr/>
        </p:nvSpPr>
        <p:spPr>
          <a:xfrm>
            <a:off x="3333403" y="5129301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175 UI/kg die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97832B63-2A5B-4D48-B18E-6D6DA9A3A999}"/>
              </a:ext>
            </a:extLst>
          </p:cNvPr>
          <p:cNvSpPr/>
          <p:nvPr/>
        </p:nvSpPr>
        <p:spPr>
          <a:xfrm>
            <a:off x="6429747" y="4168810"/>
            <a:ext cx="2304256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F0ABBE8-6F79-4D5F-B3F9-8A6FB08358A8}"/>
              </a:ext>
            </a:extLst>
          </p:cNvPr>
          <p:cNvSpPr txBox="1"/>
          <p:nvPr/>
        </p:nvSpPr>
        <p:spPr>
          <a:xfrm>
            <a:off x="6501755" y="427275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7-10 giorni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20288258-00FC-4192-88E5-BAA285E41541}"/>
              </a:ext>
            </a:extLst>
          </p:cNvPr>
          <p:cNvSpPr/>
          <p:nvPr/>
        </p:nvSpPr>
        <p:spPr>
          <a:xfrm>
            <a:off x="3333403" y="4173453"/>
            <a:ext cx="2952328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E20386A-4825-4F52-BF46-990E192059E4}"/>
              </a:ext>
            </a:extLst>
          </p:cNvPr>
          <p:cNvSpPr txBox="1"/>
          <p:nvPr/>
        </p:nvSpPr>
        <p:spPr>
          <a:xfrm>
            <a:off x="3261395" y="4272756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    0.6 ml  ogni 12 ore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60773FE-7BB7-4AC0-965D-14BF5C7CD994}"/>
              </a:ext>
            </a:extLst>
          </p:cNvPr>
          <p:cNvSpPr txBox="1"/>
          <p:nvPr/>
        </p:nvSpPr>
        <p:spPr>
          <a:xfrm>
            <a:off x="3261395" y="19533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Dosaggio in acuto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537AAB8C-6A7E-42F8-AE5E-85451520AAE5}"/>
              </a:ext>
            </a:extLst>
          </p:cNvPr>
          <p:cNvSpPr txBox="1"/>
          <p:nvPr/>
        </p:nvSpPr>
        <p:spPr>
          <a:xfrm>
            <a:off x="6357739" y="19533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Durata  di terapia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B83760A6-3427-41E4-BE19-306B4A62C390}"/>
              </a:ext>
            </a:extLst>
          </p:cNvPr>
          <p:cNvSpPr txBox="1"/>
          <p:nvPr/>
        </p:nvSpPr>
        <p:spPr>
          <a:xfrm>
            <a:off x="6573763" y="95435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7-10 giorni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E869792-B12F-432B-ADE2-72B9612DB984}"/>
              </a:ext>
            </a:extLst>
          </p:cNvPr>
          <p:cNvSpPr txBox="1"/>
          <p:nvPr/>
        </p:nvSpPr>
        <p:spPr>
          <a:xfrm>
            <a:off x="8878020" y="6200775"/>
            <a:ext cx="312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Atto n. G13949 15/11/2021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B80BCF8-92DD-4BDD-A22D-83E467A535CE}"/>
              </a:ext>
            </a:extLst>
          </p:cNvPr>
          <p:cNvSpPr txBox="1"/>
          <p:nvPr/>
        </p:nvSpPr>
        <p:spPr>
          <a:xfrm>
            <a:off x="1227909" y="5866224"/>
            <a:ext cx="1817461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/>
              <a:t>Fondaparinux</a:t>
            </a:r>
            <a:r>
              <a:rPr lang="it-IT" sz="2000" dirty="0"/>
              <a:t> </a:t>
            </a:r>
          </a:p>
          <a:p>
            <a:pPr algn="ctr"/>
            <a:r>
              <a:rPr lang="it-IT" sz="2000" dirty="0" err="1"/>
              <a:t>Arixtra</a:t>
            </a:r>
            <a:r>
              <a:rPr lang="it-IT" sz="2000" dirty="0"/>
              <a:t>®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2C54BC44-6272-443F-8602-2B161C5B1953}"/>
              </a:ext>
            </a:extLst>
          </p:cNvPr>
          <p:cNvSpPr/>
          <p:nvPr/>
        </p:nvSpPr>
        <p:spPr>
          <a:xfrm>
            <a:off x="6410697" y="5815930"/>
            <a:ext cx="2304256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B5A9383E-306A-4D74-8F18-8756FF076067}"/>
              </a:ext>
            </a:extLst>
          </p:cNvPr>
          <p:cNvSpPr txBox="1"/>
          <p:nvPr/>
        </p:nvSpPr>
        <p:spPr>
          <a:xfrm>
            <a:off x="6482705" y="5919876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7 giorni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D03DC4EC-5428-49DF-A8EE-033692B43A2F}"/>
              </a:ext>
            </a:extLst>
          </p:cNvPr>
          <p:cNvSpPr/>
          <p:nvPr/>
        </p:nvSpPr>
        <p:spPr>
          <a:xfrm>
            <a:off x="3314353" y="5820573"/>
            <a:ext cx="2952328" cy="707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D52356B5-1F01-44F5-A06F-3D66A1979051}"/>
              </a:ext>
            </a:extLst>
          </p:cNvPr>
          <p:cNvSpPr txBox="1"/>
          <p:nvPr/>
        </p:nvSpPr>
        <p:spPr>
          <a:xfrm>
            <a:off x="3295302" y="5745435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5 mg &lt; 50 kg</a:t>
            </a:r>
          </a:p>
          <a:p>
            <a:r>
              <a:rPr lang="it-IT" sz="2000" dirty="0"/>
              <a:t>50 &lt; 7.5 mg  &gt; 100 kg</a:t>
            </a:r>
          </a:p>
          <a:p>
            <a:endParaRPr lang="it-IT" sz="2000" dirty="0"/>
          </a:p>
        </p:txBody>
      </p: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FCE0A69-C5A3-4FDA-854B-AF1E5FB8EDE4}"/>
              </a:ext>
            </a:extLst>
          </p:cNvPr>
          <p:cNvGrpSpPr/>
          <p:nvPr/>
        </p:nvGrpSpPr>
        <p:grpSpPr>
          <a:xfrm>
            <a:off x="10275515" y="172285"/>
            <a:ext cx="2823584" cy="650535"/>
            <a:chOff x="9868409" y="308865"/>
            <a:chExt cx="2110231" cy="486183"/>
          </a:xfrm>
        </p:grpSpPr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401F6F25-ADFE-4DD4-AB69-BC86ABB14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9" y="308865"/>
              <a:ext cx="663496" cy="486183"/>
            </a:xfrm>
            <a:prstGeom prst="rect">
              <a:avLst/>
            </a:prstGeom>
          </p:spPr>
        </p:pic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B90D2DDB-18FA-4A9A-8177-2FBB6EE96D7E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345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24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b="1" dirty="0"/>
            </a:p>
          </p:txBody>
        </p:sp>
      </p:grpSp>
      <p:sp>
        <p:nvSpPr>
          <p:cNvPr id="2" name="Rettangolo 1"/>
          <p:cNvSpPr/>
          <p:nvPr/>
        </p:nvSpPr>
        <p:spPr>
          <a:xfrm>
            <a:off x="9166051" y="1336991"/>
            <a:ext cx="28354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ClassicalGaramondBT-Roman"/>
              </a:rPr>
              <a:t>International </a:t>
            </a:r>
            <a:r>
              <a:rPr lang="fr-FR" dirty="0" err="1">
                <a:solidFill>
                  <a:srgbClr val="C00000"/>
                </a:solidFill>
                <a:latin typeface="ClassicalGaramondBT-Roman"/>
              </a:rPr>
              <a:t>clinical</a:t>
            </a:r>
            <a:endParaRPr lang="fr-FR" dirty="0">
              <a:solidFill>
                <a:srgbClr val="C00000"/>
              </a:solidFill>
              <a:latin typeface="ClassicalGaramondBT-Roman"/>
            </a:endParaRPr>
          </a:p>
          <a:p>
            <a:r>
              <a:rPr lang="en-US" dirty="0">
                <a:solidFill>
                  <a:srgbClr val="C00000"/>
                </a:solidFill>
                <a:latin typeface="ClassicalGaramondBT-Roman"/>
              </a:rPr>
              <a:t>practice guidelines for the treatment and prophylaxis of CRT in patients</a:t>
            </a:r>
          </a:p>
          <a:p>
            <a:r>
              <a:rPr lang="en-US" dirty="0">
                <a:solidFill>
                  <a:srgbClr val="C00000"/>
                </a:solidFill>
                <a:latin typeface="ClassicalGaramondBT-Roman"/>
              </a:rPr>
              <a:t>with cancer. </a:t>
            </a:r>
          </a:p>
          <a:p>
            <a:r>
              <a:rPr lang="en-US" i="1" dirty="0">
                <a:solidFill>
                  <a:srgbClr val="C00000"/>
                </a:solidFill>
                <a:latin typeface="ClassicalGaramondBT-Roman"/>
              </a:rPr>
              <a:t>ISTH</a:t>
            </a:r>
          </a:p>
          <a:p>
            <a:r>
              <a:rPr lang="en-US" i="1" dirty="0">
                <a:solidFill>
                  <a:schemeClr val="tx2"/>
                </a:solidFill>
                <a:latin typeface="ClassicalGaramondBT-Italic"/>
              </a:rPr>
              <a:t>J </a:t>
            </a:r>
            <a:r>
              <a:rPr lang="en-US" i="1" dirty="0" err="1">
                <a:solidFill>
                  <a:schemeClr val="tx2"/>
                </a:solidFill>
                <a:latin typeface="ClassicalGaramondBT-Italic"/>
              </a:rPr>
              <a:t>Thromb</a:t>
            </a:r>
            <a:r>
              <a:rPr lang="en-US" i="1" dirty="0">
                <a:solidFill>
                  <a:schemeClr val="tx2"/>
                </a:solidFill>
                <a:latin typeface="ClassicalGaramondBT-Italic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ClassicalGaramondBT-Italic"/>
              </a:rPr>
              <a:t>Haemost</a:t>
            </a:r>
            <a:r>
              <a:rPr lang="en-US" i="1" dirty="0">
                <a:solidFill>
                  <a:schemeClr val="tx2"/>
                </a:solidFill>
                <a:latin typeface="ClassicalGaramondBT-Italic"/>
              </a:rPr>
              <a:t> </a:t>
            </a:r>
            <a:r>
              <a:rPr lang="en-US" dirty="0">
                <a:solidFill>
                  <a:srgbClr val="000000"/>
                </a:solidFill>
                <a:latin typeface="ClassicalGaramondBT-Roman"/>
              </a:rPr>
              <a:t>2013</a:t>
            </a:r>
            <a:endParaRPr lang="it-IT" dirty="0"/>
          </a:p>
        </p:txBody>
      </p:sp>
      <p:sp>
        <p:nvSpPr>
          <p:cNvPr id="3" name="Freccia in giù 2"/>
          <p:cNvSpPr/>
          <p:nvPr/>
        </p:nvSpPr>
        <p:spPr>
          <a:xfrm>
            <a:off x="10275515" y="3540034"/>
            <a:ext cx="383776" cy="7327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9535883" y="4416449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3 MESI DI TERAPIA</a:t>
            </a:r>
          </a:p>
        </p:txBody>
      </p:sp>
    </p:spTree>
    <p:extLst>
      <p:ext uri="{BB962C8B-B14F-4D97-AF65-F5344CB8AC3E}">
        <p14:creationId xmlns:p14="http://schemas.microsoft.com/office/powerpoint/2010/main" val="1160490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>
            <a:extLst>
              <a:ext uri="{FF2B5EF4-FFF2-40B4-BE49-F238E27FC236}">
                <a16:creationId xmlns:a16="http://schemas.microsoft.com/office/drawing/2014/main" id="{684C7640-45F5-4E06-B745-4AD76EFBA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066800"/>
            <a:ext cx="40576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8">
            <a:extLst>
              <a:ext uri="{FF2B5EF4-FFF2-40B4-BE49-F238E27FC236}">
                <a16:creationId xmlns:a16="http://schemas.microsoft.com/office/drawing/2014/main" id="{3F7A9688-7E3C-43E4-AA85-399836EF9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936750"/>
            <a:ext cx="8405813" cy="354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17FD03B4-A2B1-4519-9660-1A214347EC57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5118AA41-9BA3-4590-A9ED-36D8BA64C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B8607B5A-B961-4665-81D4-CC93A5B9EE3C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34973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861B68E-4E59-4594-8265-E17A4F2282E2}"/>
              </a:ext>
            </a:extLst>
          </p:cNvPr>
          <p:cNvSpPr/>
          <p:nvPr/>
        </p:nvSpPr>
        <p:spPr>
          <a:xfrm>
            <a:off x="660041" y="2767106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Antistasina dalle ghiandole salivari della </a:t>
            </a:r>
            <a:r>
              <a:rPr lang="en-US" sz="3400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Haementeria officinalis</a:t>
            </a: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https://media.licdn.com/mpr/mpr/AAEAAQAAAAAAAAMNAAAAJDJhZDNiOGIzLTE5MjMtNDA1Ny05ODBlLWQwNTcwOTdkNjI4Ng.jpg">
            <a:extLst>
              <a:ext uri="{FF2B5EF4-FFF2-40B4-BE49-F238E27FC236}">
                <a16:creationId xmlns:a16="http://schemas.microsoft.com/office/drawing/2014/main" id="{EE090330-29F2-4CD1-B3D7-6BA6EEED3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362955"/>
            <a:ext cx="7225748" cy="413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62CC05CC-64A2-42E8-8B38-48569399C734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5E449290-EC38-4D58-83CF-AB6B4B088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E8286D92-C128-4D64-AB41-8517ED297FEF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70769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Ixodus ricinus 5x.jpg">
            <a:extLst>
              <a:ext uri="{FF2B5EF4-FFF2-40B4-BE49-F238E27FC236}">
                <a16:creationId xmlns:a16="http://schemas.microsoft.com/office/drawing/2014/main" id="{2024D0F9-BCF0-4356-A69E-347618C9E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9" b="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A9BF74B-BCF4-460C-8A0E-D6F50CE5224C}"/>
              </a:ext>
            </a:extLst>
          </p:cNvPr>
          <p:cNvSpPr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Tickanticoagulant peptide</a:t>
            </a:r>
            <a:endParaRPr lang="en-US" sz="2000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6930044B-3F4A-4613-9A75-3E201A82858B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A77230C1-EB62-4A58-B9BA-255FC47F0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EBF938F1-2F5B-4451-983A-5716742D5A15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3022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2C0AF5A-88E4-4F86-9CD1-1B01515AF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0" y="269826"/>
            <a:ext cx="11573693" cy="631834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76108B3-8284-4EDA-A68F-E4E74219FE92}"/>
              </a:ext>
            </a:extLst>
          </p:cNvPr>
          <p:cNvSpPr txBox="1"/>
          <p:nvPr/>
        </p:nvSpPr>
        <p:spPr>
          <a:xfrm>
            <a:off x="6373368" y="6286607"/>
            <a:ext cx="53835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Stevens SM,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Woller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 SC,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Kreuziger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 LB, et al.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Antithrombotic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 therapy for VTE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disease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: second update of the CHEST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guideline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 and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expert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 panel report. </a:t>
            </a:r>
            <a:r>
              <a:rPr lang="it-IT" sz="1100" b="0" i="0" dirty="0" err="1">
                <a:solidFill>
                  <a:srgbClr val="232323"/>
                </a:solidFill>
                <a:effectLst/>
                <a:latin typeface="Fira Sans"/>
              </a:rPr>
              <a:t>Chest</a:t>
            </a:r>
            <a:r>
              <a:rPr lang="it-IT" sz="1100" b="0" i="0" dirty="0">
                <a:solidFill>
                  <a:srgbClr val="232323"/>
                </a:solidFill>
                <a:effectLst/>
                <a:latin typeface="Fira Sans"/>
              </a:rPr>
              <a:t>. 2021;160:e545–e608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309248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1 5">
            <a:extLst>
              <a:ext uri="{FF2B5EF4-FFF2-40B4-BE49-F238E27FC236}">
                <a16:creationId xmlns:a16="http://schemas.microsoft.com/office/drawing/2014/main" id="{F0F49153-7431-41A3-95EF-C1F6F4D08061}"/>
              </a:ext>
            </a:extLst>
          </p:cNvPr>
          <p:cNvCxnSpPr/>
          <p:nvPr/>
        </p:nvCxnSpPr>
        <p:spPr>
          <a:xfrm>
            <a:off x="1530225" y="679450"/>
            <a:ext cx="8783638" cy="0"/>
          </a:xfrm>
          <a:prstGeom prst="line">
            <a:avLst/>
          </a:prstGeom>
          <a:ln w="12700">
            <a:solidFill>
              <a:srgbClr val="440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6">
            <a:extLst>
              <a:ext uri="{FF2B5EF4-FFF2-40B4-BE49-F238E27FC236}">
                <a16:creationId xmlns:a16="http://schemas.microsoft.com/office/drawing/2014/main" id="{2198EA59-2156-4543-9814-574ECEBC7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7140" y="6325595"/>
            <a:ext cx="82740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1000" baseline="30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it-IT" sz="1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Rivaroxaban SmPC; </a:t>
            </a:r>
            <a:r>
              <a:rPr lang="en-US" altLang="it-IT" sz="1000" baseline="30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it-IT" sz="1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Apixaban SmPC; </a:t>
            </a:r>
            <a:r>
              <a:rPr lang="en-US" altLang="it-IT" sz="1000" baseline="30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en-US" altLang="it-IT" sz="1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Dabigatran SmPC; </a:t>
            </a:r>
            <a:r>
              <a:rPr lang="en-US" altLang="it-IT" sz="1000" baseline="30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n-US" altLang="it-IT" sz="1000">
                <a:solidFill>
                  <a:srgbClr val="59595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Edoxaban SmPC</a:t>
            </a:r>
          </a:p>
        </p:txBody>
      </p:sp>
      <p:cxnSp>
        <p:nvCxnSpPr>
          <p:cNvPr id="4" name="Egyenes összekötő 245">
            <a:extLst>
              <a:ext uri="{FF2B5EF4-FFF2-40B4-BE49-F238E27FC236}">
                <a16:creationId xmlns:a16="http://schemas.microsoft.com/office/drawing/2014/main" id="{A0F025E8-DB5B-45C0-B9E7-322BA60929D4}"/>
              </a:ext>
            </a:extLst>
          </p:cNvPr>
          <p:cNvCxnSpPr/>
          <p:nvPr/>
        </p:nvCxnSpPr>
        <p:spPr bwMode="auto">
          <a:xfrm>
            <a:off x="7045200" y="4323039"/>
            <a:ext cx="2251075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Egyenes összekötő 198">
            <a:extLst>
              <a:ext uri="{FF2B5EF4-FFF2-40B4-BE49-F238E27FC236}">
                <a16:creationId xmlns:a16="http://schemas.microsoft.com/office/drawing/2014/main" id="{E18533A7-8E54-490E-A84F-E2C319D558F5}"/>
              </a:ext>
            </a:extLst>
          </p:cNvPr>
          <p:cNvCxnSpPr/>
          <p:nvPr/>
        </p:nvCxnSpPr>
        <p:spPr bwMode="auto">
          <a:xfrm>
            <a:off x="6584825" y="1838601"/>
            <a:ext cx="240030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Lekerekített téglalap 10">
            <a:extLst>
              <a:ext uri="{FF2B5EF4-FFF2-40B4-BE49-F238E27FC236}">
                <a16:creationId xmlns:a16="http://schemas.microsoft.com/office/drawing/2014/main" id="{0B99C234-EEC0-4AD4-B78C-6D04B7781B82}"/>
              </a:ext>
            </a:extLst>
          </p:cNvPr>
          <p:cNvSpPr/>
          <p:nvPr/>
        </p:nvSpPr>
        <p:spPr bwMode="auto">
          <a:xfrm>
            <a:off x="2004888" y="2095776"/>
            <a:ext cx="900112" cy="179388"/>
          </a:xfrm>
          <a:prstGeom prst="roundRect">
            <a:avLst/>
          </a:prstGeom>
          <a:noFill/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&lt;15 ml/min</a:t>
            </a:r>
          </a:p>
        </p:txBody>
      </p:sp>
      <p:sp>
        <p:nvSpPr>
          <p:cNvPr id="7" name="Lekerekített téglalap 14">
            <a:extLst>
              <a:ext uri="{FF2B5EF4-FFF2-40B4-BE49-F238E27FC236}">
                <a16:creationId xmlns:a16="http://schemas.microsoft.com/office/drawing/2014/main" id="{8C9E9486-15D9-41E5-B6DE-D450C778B479}"/>
              </a:ext>
            </a:extLst>
          </p:cNvPr>
          <p:cNvSpPr/>
          <p:nvPr/>
        </p:nvSpPr>
        <p:spPr bwMode="auto">
          <a:xfrm>
            <a:off x="2004888" y="2479951"/>
            <a:ext cx="900112" cy="287338"/>
          </a:xfrm>
          <a:prstGeom prst="roundRect">
            <a:avLst/>
          </a:prstGeom>
          <a:noFill/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Not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recommended</a:t>
            </a:r>
          </a:p>
        </p:txBody>
      </p:sp>
      <p:sp>
        <p:nvSpPr>
          <p:cNvPr id="8" name="Lekerekített téglalap 9">
            <a:extLst>
              <a:ext uri="{FF2B5EF4-FFF2-40B4-BE49-F238E27FC236}">
                <a16:creationId xmlns:a16="http://schemas.microsoft.com/office/drawing/2014/main" id="{7CF370CE-FC55-49F7-8E37-E44DEE095A35}"/>
              </a:ext>
            </a:extLst>
          </p:cNvPr>
          <p:cNvSpPr/>
          <p:nvPr/>
        </p:nvSpPr>
        <p:spPr bwMode="auto">
          <a:xfrm>
            <a:off x="3535238" y="1557614"/>
            <a:ext cx="900112" cy="179387"/>
          </a:xfrm>
          <a:prstGeom prst="roundRect">
            <a:avLst/>
          </a:prstGeom>
          <a:noFill/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Estimate CrCl</a:t>
            </a:r>
          </a:p>
        </p:txBody>
      </p:sp>
      <p:sp>
        <p:nvSpPr>
          <p:cNvPr id="9" name="Lekerekített téglalap 11">
            <a:extLst>
              <a:ext uri="{FF2B5EF4-FFF2-40B4-BE49-F238E27FC236}">
                <a16:creationId xmlns:a16="http://schemas.microsoft.com/office/drawing/2014/main" id="{A7EEF86E-459E-4667-AEE1-EA6E2DBCAC9B}"/>
              </a:ext>
            </a:extLst>
          </p:cNvPr>
          <p:cNvSpPr/>
          <p:nvPr/>
        </p:nvSpPr>
        <p:spPr bwMode="auto">
          <a:xfrm>
            <a:off x="3535238" y="2095776"/>
            <a:ext cx="900112" cy="179388"/>
          </a:xfrm>
          <a:prstGeom prst="roundRect">
            <a:avLst/>
          </a:prstGeom>
          <a:noFill/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15–49 ml/min*</a:t>
            </a:r>
          </a:p>
        </p:txBody>
      </p:sp>
      <p:sp>
        <p:nvSpPr>
          <p:cNvPr id="10" name="Lekerekített téglalap 15">
            <a:extLst>
              <a:ext uri="{FF2B5EF4-FFF2-40B4-BE49-F238E27FC236}">
                <a16:creationId xmlns:a16="http://schemas.microsoft.com/office/drawing/2014/main" id="{BD762E03-8701-410F-B4CD-F67116331AE9}"/>
              </a:ext>
            </a:extLst>
          </p:cNvPr>
          <p:cNvSpPr/>
          <p:nvPr/>
        </p:nvSpPr>
        <p:spPr bwMode="auto">
          <a:xfrm>
            <a:off x="3535238" y="2479951"/>
            <a:ext cx="900112" cy="287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FFFFFF"/>
                </a:solidFill>
                <a:cs typeface="Arial" panose="020B0604020202020204" pitchFamily="34" charset="0"/>
              </a:rPr>
              <a:t>15 mg od</a:t>
            </a:r>
          </a:p>
        </p:txBody>
      </p:sp>
      <p:sp>
        <p:nvSpPr>
          <p:cNvPr id="11" name="Lekerekített téglalap 13">
            <a:extLst>
              <a:ext uri="{FF2B5EF4-FFF2-40B4-BE49-F238E27FC236}">
                <a16:creationId xmlns:a16="http://schemas.microsoft.com/office/drawing/2014/main" id="{4F426102-15C3-49A5-981A-461AC4DD404E}"/>
              </a:ext>
            </a:extLst>
          </p:cNvPr>
          <p:cNvSpPr/>
          <p:nvPr/>
        </p:nvSpPr>
        <p:spPr bwMode="auto">
          <a:xfrm>
            <a:off x="5065588" y="2095776"/>
            <a:ext cx="900112" cy="179388"/>
          </a:xfrm>
          <a:prstGeom prst="roundRect">
            <a:avLst/>
          </a:prstGeom>
          <a:noFill/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≥50 ml/min</a:t>
            </a:r>
          </a:p>
        </p:txBody>
      </p:sp>
      <p:sp>
        <p:nvSpPr>
          <p:cNvPr id="12" name="Lekerekített téglalap 16">
            <a:extLst>
              <a:ext uri="{FF2B5EF4-FFF2-40B4-BE49-F238E27FC236}">
                <a16:creationId xmlns:a16="http://schemas.microsoft.com/office/drawing/2014/main" id="{2C135C5C-83FF-4B82-A392-DEC8C86242E7}"/>
              </a:ext>
            </a:extLst>
          </p:cNvPr>
          <p:cNvSpPr/>
          <p:nvPr/>
        </p:nvSpPr>
        <p:spPr bwMode="auto">
          <a:xfrm>
            <a:off x="5065588" y="2479951"/>
            <a:ext cx="900112" cy="287338"/>
          </a:xfrm>
          <a:prstGeom prst="roundRect">
            <a:avLst/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50" dirty="0">
                <a:solidFill>
                  <a:srgbClr val="FFFFFF"/>
                </a:solidFill>
                <a:cs typeface="Arial" panose="020B0604020202020204" pitchFamily="34" charset="0"/>
              </a:rPr>
              <a:t>20 mg od</a:t>
            </a:r>
          </a:p>
        </p:txBody>
      </p:sp>
      <p:sp>
        <p:nvSpPr>
          <p:cNvPr id="13" name="Lekerekített téglalap 31">
            <a:extLst>
              <a:ext uri="{FF2B5EF4-FFF2-40B4-BE49-F238E27FC236}">
                <a16:creationId xmlns:a16="http://schemas.microsoft.com/office/drawing/2014/main" id="{BE3CB90B-C2C1-4CA5-9537-97A8798DF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188" y="4007126"/>
            <a:ext cx="677862" cy="180975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Estimate CrCl</a:t>
            </a:r>
          </a:p>
        </p:txBody>
      </p:sp>
      <p:sp>
        <p:nvSpPr>
          <p:cNvPr id="14" name="Lekerekített téglalap 32">
            <a:extLst>
              <a:ext uri="{FF2B5EF4-FFF2-40B4-BE49-F238E27FC236}">
                <a16:creationId xmlns:a16="http://schemas.microsoft.com/office/drawing/2014/main" id="{72F72499-4AE2-4D71-86F9-F5C151E9F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888" y="4424639"/>
            <a:ext cx="900112" cy="179387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&lt;30 ml/min</a:t>
            </a:r>
          </a:p>
        </p:txBody>
      </p:sp>
      <p:sp>
        <p:nvSpPr>
          <p:cNvPr id="15" name="Lekerekített téglalap 33">
            <a:extLst>
              <a:ext uri="{FF2B5EF4-FFF2-40B4-BE49-F238E27FC236}">
                <a16:creationId xmlns:a16="http://schemas.microsoft.com/office/drawing/2014/main" id="{D045C908-9560-4385-A580-FD999D7EE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000" y="4424639"/>
            <a:ext cx="900113" cy="179387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30–50 ml/min</a:t>
            </a:r>
          </a:p>
        </p:txBody>
      </p:sp>
      <p:sp>
        <p:nvSpPr>
          <p:cNvPr id="16" name="Lekerekített téglalap 34">
            <a:extLst>
              <a:ext uri="{FF2B5EF4-FFF2-40B4-BE49-F238E27FC236}">
                <a16:creationId xmlns:a16="http://schemas.microsoft.com/office/drawing/2014/main" id="{0F6BC29A-211B-4237-8ADD-50BBD71A0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000" y="4424639"/>
            <a:ext cx="900113" cy="179387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&gt;50 ml/min</a:t>
            </a:r>
          </a:p>
        </p:txBody>
      </p:sp>
      <p:sp>
        <p:nvSpPr>
          <p:cNvPr id="17" name="Lekerekített téglalap 36">
            <a:extLst>
              <a:ext uri="{FF2B5EF4-FFF2-40B4-BE49-F238E27FC236}">
                <a16:creationId xmlns:a16="http://schemas.microsoft.com/office/drawing/2014/main" id="{1B89D721-BFF8-4761-8088-06BA8FFC6B02}"/>
              </a:ext>
            </a:extLst>
          </p:cNvPr>
          <p:cNvSpPr/>
          <p:nvPr/>
        </p:nvSpPr>
        <p:spPr bwMode="auto">
          <a:xfrm>
            <a:off x="2663700" y="4686576"/>
            <a:ext cx="477838" cy="287338"/>
          </a:xfrm>
          <a:prstGeom prst="round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Age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&gt;80 years</a:t>
            </a:r>
          </a:p>
        </p:txBody>
      </p:sp>
      <p:sp>
        <p:nvSpPr>
          <p:cNvPr id="18" name="Lekerekített téglalap 37">
            <a:extLst>
              <a:ext uri="{FF2B5EF4-FFF2-40B4-BE49-F238E27FC236}">
                <a16:creationId xmlns:a16="http://schemas.microsoft.com/office/drawing/2014/main" id="{C25B15F7-A76A-4D56-85EC-D602FD1FF907}"/>
              </a:ext>
            </a:extLst>
          </p:cNvPr>
          <p:cNvSpPr/>
          <p:nvPr/>
        </p:nvSpPr>
        <p:spPr bwMode="auto">
          <a:xfrm>
            <a:off x="3201863" y="4686576"/>
            <a:ext cx="919162" cy="287338"/>
          </a:xfrm>
          <a:prstGeom prst="round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Age ≥75 years or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High risk of bleeding</a:t>
            </a:r>
          </a:p>
        </p:txBody>
      </p:sp>
      <p:sp>
        <p:nvSpPr>
          <p:cNvPr id="19" name="Lekerekített téglalap 38">
            <a:extLst>
              <a:ext uri="{FF2B5EF4-FFF2-40B4-BE49-F238E27FC236}">
                <a16:creationId xmlns:a16="http://schemas.microsoft.com/office/drawing/2014/main" id="{C553B904-A1D5-4DCF-8119-FF3ED8F1952A}"/>
              </a:ext>
            </a:extLst>
          </p:cNvPr>
          <p:cNvSpPr/>
          <p:nvPr/>
        </p:nvSpPr>
        <p:spPr bwMode="auto">
          <a:xfrm>
            <a:off x="4179763" y="4686576"/>
            <a:ext cx="490537" cy="287338"/>
          </a:xfrm>
          <a:prstGeom prst="round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Age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&lt;75 years</a:t>
            </a:r>
          </a:p>
        </p:txBody>
      </p:sp>
      <p:sp>
        <p:nvSpPr>
          <p:cNvPr id="20" name="Lekerekített téglalap 39">
            <a:extLst>
              <a:ext uri="{FF2B5EF4-FFF2-40B4-BE49-F238E27FC236}">
                <a16:creationId xmlns:a16="http://schemas.microsoft.com/office/drawing/2014/main" id="{54BD5BEA-88C3-4B82-83F9-5BCB7921524F}"/>
              </a:ext>
            </a:extLst>
          </p:cNvPr>
          <p:cNvSpPr/>
          <p:nvPr/>
        </p:nvSpPr>
        <p:spPr bwMode="auto">
          <a:xfrm>
            <a:off x="4730625" y="4686576"/>
            <a:ext cx="696913" cy="287338"/>
          </a:xfrm>
          <a:prstGeom prst="round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Age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75–80 years</a:t>
            </a:r>
          </a:p>
        </p:txBody>
      </p:sp>
      <p:sp>
        <p:nvSpPr>
          <p:cNvPr id="21" name="Lekerekített téglalap 41">
            <a:extLst>
              <a:ext uri="{FF2B5EF4-FFF2-40B4-BE49-F238E27FC236}">
                <a16:creationId xmlns:a16="http://schemas.microsoft.com/office/drawing/2014/main" id="{8843D9AD-DA7E-4FAD-8E86-9D7B8BF02D1E}"/>
              </a:ext>
            </a:extLst>
          </p:cNvPr>
          <p:cNvSpPr/>
          <p:nvPr/>
        </p:nvSpPr>
        <p:spPr bwMode="auto">
          <a:xfrm>
            <a:off x="5487863" y="4686576"/>
            <a:ext cx="477837" cy="287338"/>
          </a:xfrm>
          <a:prstGeom prst="round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Age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&gt;80 years</a:t>
            </a:r>
          </a:p>
        </p:txBody>
      </p:sp>
      <p:sp>
        <p:nvSpPr>
          <p:cNvPr id="22" name="Lekerekített téglalap 42">
            <a:extLst>
              <a:ext uri="{FF2B5EF4-FFF2-40B4-BE49-F238E27FC236}">
                <a16:creationId xmlns:a16="http://schemas.microsoft.com/office/drawing/2014/main" id="{0D5ACF8A-1229-442C-9E1A-931AAFCF2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6950" y="5472389"/>
            <a:ext cx="835025" cy="180975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Contraindicated</a:t>
            </a:r>
          </a:p>
        </p:txBody>
      </p:sp>
      <p:sp>
        <p:nvSpPr>
          <p:cNvPr id="23" name="Lekerekített téglalap 43">
            <a:extLst>
              <a:ext uri="{FF2B5EF4-FFF2-40B4-BE49-F238E27FC236}">
                <a16:creationId xmlns:a16="http://schemas.microsoft.com/office/drawing/2014/main" id="{E4F5C298-72CB-4F95-84E5-6FF27E3E7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675" y="5077101"/>
            <a:ext cx="844550" cy="576263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Low</a:t>
            </a:r>
          </a:p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thromboembolic</a:t>
            </a:r>
          </a:p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risk and high</a:t>
            </a:r>
          </a:p>
          <a:p>
            <a:pPr algn="ctr" eaLnBrk="1" hangingPunct="1"/>
            <a:r>
              <a:rPr lang="en-GB" altLang="it-IT" sz="800">
                <a:solidFill>
                  <a:srgbClr val="595959"/>
                </a:solidFill>
                <a:cs typeface="Arial" panose="020B0604020202020204" pitchFamily="34" charset="0"/>
              </a:rPr>
              <a:t>bleeding risk</a:t>
            </a:r>
          </a:p>
        </p:txBody>
      </p:sp>
      <p:sp>
        <p:nvSpPr>
          <p:cNvPr id="24" name="Lekerekített téglalap 44">
            <a:extLst>
              <a:ext uri="{FF2B5EF4-FFF2-40B4-BE49-F238E27FC236}">
                <a16:creationId xmlns:a16="http://schemas.microsoft.com/office/drawing/2014/main" id="{76069689-BFF2-4BC8-B3FE-26D8AC7F75FE}"/>
              </a:ext>
            </a:extLst>
          </p:cNvPr>
          <p:cNvSpPr/>
          <p:nvPr/>
        </p:nvSpPr>
        <p:spPr bwMode="auto">
          <a:xfrm>
            <a:off x="2663700" y="5739089"/>
            <a:ext cx="439738" cy="2873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110 mg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25" name="Lekerekített téglalap 45">
            <a:extLst>
              <a:ext uri="{FF2B5EF4-FFF2-40B4-BE49-F238E27FC236}">
                <a16:creationId xmlns:a16="http://schemas.microsoft.com/office/drawing/2014/main" id="{8ACAF986-02CD-4F88-B429-7F140BB3185F}"/>
              </a:ext>
            </a:extLst>
          </p:cNvPr>
          <p:cNvSpPr/>
          <p:nvPr/>
        </p:nvSpPr>
        <p:spPr bwMode="auto">
          <a:xfrm>
            <a:off x="3139950" y="5739089"/>
            <a:ext cx="441325" cy="2873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110 mg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26" name="Lekerekített téglalap 46">
            <a:extLst>
              <a:ext uri="{FF2B5EF4-FFF2-40B4-BE49-F238E27FC236}">
                <a16:creationId xmlns:a16="http://schemas.microsoft.com/office/drawing/2014/main" id="{182BE5AA-DD74-4187-9715-AC5D12FFF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7788" y="5739089"/>
            <a:ext cx="439737" cy="2873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262626"/>
                </a:solidFill>
                <a:cs typeface="Arial" panose="020B0604020202020204" pitchFamily="34" charset="0"/>
              </a:rPr>
              <a:t>150 mg</a:t>
            </a:r>
          </a:p>
          <a:p>
            <a:pPr algn="ctr" eaLnBrk="1" hangingPunct="1"/>
            <a:r>
              <a:rPr lang="en-GB" altLang="it-IT" sz="800">
                <a:solidFill>
                  <a:srgbClr val="262626"/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27" name="Lekerekített téglalap 47">
            <a:extLst>
              <a:ext uri="{FF2B5EF4-FFF2-40B4-BE49-F238E27FC236}">
                <a16:creationId xmlns:a16="http://schemas.microsoft.com/office/drawing/2014/main" id="{3CC156BD-FCDB-4FD5-B3CD-D262ECBDD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038" y="5739089"/>
            <a:ext cx="441325" cy="2873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262626"/>
                </a:solidFill>
                <a:cs typeface="Arial" panose="020B0604020202020204" pitchFamily="34" charset="0"/>
              </a:rPr>
              <a:t>150 mg</a:t>
            </a:r>
          </a:p>
          <a:p>
            <a:pPr algn="ctr" eaLnBrk="1" hangingPunct="1"/>
            <a:r>
              <a:rPr lang="en-GB" altLang="it-IT" sz="800">
                <a:solidFill>
                  <a:srgbClr val="262626"/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28" name="Lekerekített téglalap 49">
            <a:extLst>
              <a:ext uri="{FF2B5EF4-FFF2-40B4-BE49-F238E27FC236}">
                <a16:creationId xmlns:a16="http://schemas.microsoft.com/office/drawing/2014/main" id="{16626315-AE30-44B7-89B4-D18075C91829}"/>
              </a:ext>
            </a:extLst>
          </p:cNvPr>
          <p:cNvSpPr/>
          <p:nvPr/>
        </p:nvSpPr>
        <p:spPr bwMode="auto">
          <a:xfrm>
            <a:off x="4571875" y="5739089"/>
            <a:ext cx="439738" cy="2873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110 mg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29" name="Lekerekített téglalap 50">
            <a:extLst>
              <a:ext uri="{FF2B5EF4-FFF2-40B4-BE49-F238E27FC236}">
                <a16:creationId xmlns:a16="http://schemas.microsoft.com/office/drawing/2014/main" id="{B14B8853-0E55-4E83-8C84-6DA4A8A72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125" y="5739089"/>
            <a:ext cx="441325" cy="2873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it-IT" sz="800">
                <a:solidFill>
                  <a:srgbClr val="262626"/>
                </a:solidFill>
                <a:cs typeface="Arial" panose="020B0604020202020204" pitchFamily="34" charset="0"/>
              </a:rPr>
              <a:t>150 mg</a:t>
            </a:r>
          </a:p>
          <a:p>
            <a:pPr algn="ctr" eaLnBrk="1" hangingPunct="1"/>
            <a:r>
              <a:rPr lang="en-GB" altLang="it-IT" sz="800">
                <a:solidFill>
                  <a:srgbClr val="262626"/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30" name="Lekerekített téglalap 51">
            <a:extLst>
              <a:ext uri="{FF2B5EF4-FFF2-40B4-BE49-F238E27FC236}">
                <a16:creationId xmlns:a16="http://schemas.microsoft.com/office/drawing/2014/main" id="{5346C4CB-4939-4E52-BA98-6FBC9FF741A2}"/>
              </a:ext>
            </a:extLst>
          </p:cNvPr>
          <p:cNvSpPr/>
          <p:nvPr/>
        </p:nvSpPr>
        <p:spPr bwMode="auto">
          <a:xfrm>
            <a:off x="5525963" y="5739089"/>
            <a:ext cx="439737" cy="2873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110 mg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bid</a:t>
            </a:r>
          </a:p>
        </p:txBody>
      </p:sp>
      <p:sp>
        <p:nvSpPr>
          <p:cNvPr id="31" name="Lekerekített téglalap 68">
            <a:extLst>
              <a:ext uri="{FF2B5EF4-FFF2-40B4-BE49-F238E27FC236}">
                <a16:creationId xmlns:a16="http://schemas.microsoft.com/office/drawing/2014/main" id="{B7806871-9B80-4DE4-8E87-80EB7AB8B114}"/>
              </a:ext>
            </a:extLst>
          </p:cNvPr>
          <p:cNvSpPr/>
          <p:nvPr/>
        </p:nvSpPr>
        <p:spPr bwMode="auto">
          <a:xfrm>
            <a:off x="7046788" y="3119714"/>
            <a:ext cx="719137" cy="2873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2.5 mg bid</a:t>
            </a:r>
          </a:p>
        </p:txBody>
      </p:sp>
      <p:sp>
        <p:nvSpPr>
          <p:cNvPr id="32" name="Lekerekített téglalap 69">
            <a:extLst>
              <a:ext uri="{FF2B5EF4-FFF2-40B4-BE49-F238E27FC236}">
                <a16:creationId xmlns:a16="http://schemas.microsoft.com/office/drawing/2014/main" id="{829EB1D6-660D-4453-A6AC-2DCA708551A8}"/>
              </a:ext>
            </a:extLst>
          </p:cNvPr>
          <p:cNvSpPr/>
          <p:nvPr/>
        </p:nvSpPr>
        <p:spPr bwMode="auto">
          <a:xfrm>
            <a:off x="8080250" y="3129239"/>
            <a:ext cx="719138" cy="2873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2.5 mg bid</a:t>
            </a:r>
          </a:p>
        </p:txBody>
      </p:sp>
      <p:sp>
        <p:nvSpPr>
          <p:cNvPr id="33" name="Lekerekített téglalap 70">
            <a:extLst>
              <a:ext uri="{FF2B5EF4-FFF2-40B4-BE49-F238E27FC236}">
                <a16:creationId xmlns:a16="http://schemas.microsoft.com/office/drawing/2014/main" id="{15FD5413-9DB5-4A96-A547-95309D9DE246}"/>
              </a:ext>
            </a:extLst>
          </p:cNvPr>
          <p:cNvSpPr/>
          <p:nvPr/>
        </p:nvSpPr>
        <p:spPr bwMode="auto">
          <a:xfrm>
            <a:off x="9077200" y="3129239"/>
            <a:ext cx="720725" cy="287337"/>
          </a:xfrm>
          <a:prstGeom prst="roundRect">
            <a:avLst/>
          </a:prstGeom>
          <a:solidFill>
            <a:schemeClr val="accent3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FFFFFF"/>
                </a:solidFill>
                <a:cs typeface="Arial" panose="020B0604020202020204" pitchFamily="34" charset="0"/>
              </a:rPr>
              <a:t>5 mg bid</a:t>
            </a:r>
          </a:p>
        </p:txBody>
      </p:sp>
      <p:sp>
        <p:nvSpPr>
          <p:cNvPr id="34" name="Rechteck 11">
            <a:extLst>
              <a:ext uri="{FF2B5EF4-FFF2-40B4-BE49-F238E27FC236}">
                <a16:creationId xmlns:a16="http://schemas.microsoft.com/office/drawing/2014/main" id="{6127DE75-9D39-4476-AAC1-13D9C5210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888" y="1176614"/>
            <a:ext cx="39608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it-IT" sz="1400" b="1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Rivaroxaban</a:t>
            </a:r>
            <a:r>
              <a:rPr lang="en-GB" altLang="it-IT" sz="1400" b="1" baseline="30000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1</a:t>
            </a:r>
            <a:endParaRPr lang="en-GB" altLang="it-IT" sz="1400" baseline="30000">
              <a:solidFill>
                <a:srgbClr val="595959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5" name="Rechteck 11">
            <a:extLst>
              <a:ext uri="{FF2B5EF4-FFF2-40B4-BE49-F238E27FC236}">
                <a16:creationId xmlns:a16="http://schemas.microsoft.com/office/drawing/2014/main" id="{AC875C46-EDC0-41FD-B888-B79EC18B5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113" y="1176614"/>
            <a:ext cx="39608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it-IT" sz="1400" b="1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Apixaban</a:t>
            </a:r>
            <a:r>
              <a:rPr lang="en-GB" altLang="it-IT" sz="1400" b="1" baseline="30000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2</a:t>
            </a:r>
            <a:endParaRPr lang="en-GB" altLang="it-IT" sz="1400" baseline="30000">
              <a:solidFill>
                <a:srgbClr val="595959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6" name="Rechteck 11">
            <a:extLst>
              <a:ext uri="{FF2B5EF4-FFF2-40B4-BE49-F238E27FC236}">
                <a16:creationId xmlns:a16="http://schemas.microsoft.com/office/drawing/2014/main" id="{20426BB3-6783-4B6F-9B8A-18BE57904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888" y="3681689"/>
            <a:ext cx="39608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it-IT" sz="1400" b="1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Dabigatran</a:t>
            </a:r>
            <a:r>
              <a:rPr lang="en-GB" altLang="it-IT" sz="1400" b="1" baseline="30000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3</a:t>
            </a:r>
            <a:endParaRPr lang="en-GB" altLang="it-IT" sz="1400" baseline="30000">
              <a:solidFill>
                <a:srgbClr val="595959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7" name="Rechteck 11">
            <a:extLst>
              <a:ext uri="{FF2B5EF4-FFF2-40B4-BE49-F238E27FC236}">
                <a16:creationId xmlns:a16="http://schemas.microsoft.com/office/drawing/2014/main" id="{9BC1831F-940C-4620-8E1F-8640CEE3E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113" y="3681689"/>
            <a:ext cx="39608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it-IT" sz="1400" b="1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Edoxaban</a:t>
            </a:r>
            <a:r>
              <a:rPr lang="en-GB" altLang="it-IT" sz="1400" b="1" baseline="30000">
                <a:solidFill>
                  <a:srgbClr val="59595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4</a:t>
            </a:r>
            <a:endParaRPr lang="en-GB" altLang="it-IT" sz="1400" baseline="30000">
              <a:solidFill>
                <a:srgbClr val="595959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38" name="Egyenes összekötő 93">
            <a:extLst>
              <a:ext uri="{FF2B5EF4-FFF2-40B4-BE49-F238E27FC236}">
                <a16:creationId xmlns:a16="http://schemas.microsoft.com/office/drawing/2014/main" id="{990587B9-D734-4EE0-AABE-FFCFF02CEF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4888" y="3568976"/>
            <a:ext cx="828198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Egyenes összekötő 95">
            <a:extLst>
              <a:ext uri="{FF2B5EF4-FFF2-40B4-BE49-F238E27FC236}">
                <a16:creationId xmlns:a16="http://schemas.microsoft.com/office/drawing/2014/main" id="{761BC038-A842-4531-AB1B-6E072FA5054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4288" y="1141689"/>
            <a:ext cx="0" cy="48847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Egyenes összekötő 100">
            <a:extLst>
              <a:ext uri="{FF2B5EF4-FFF2-40B4-BE49-F238E27FC236}">
                <a16:creationId xmlns:a16="http://schemas.microsoft.com/office/drawing/2014/main" id="{BA2B4FBE-7D2F-4222-B1E2-DCC19E6F7393}"/>
              </a:ext>
            </a:extLst>
          </p:cNvPr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3986088" y="1737001"/>
            <a:ext cx="0" cy="358775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Egyenes összekötő 102">
            <a:extLst>
              <a:ext uri="{FF2B5EF4-FFF2-40B4-BE49-F238E27FC236}">
                <a16:creationId xmlns:a16="http://schemas.microsoft.com/office/drawing/2014/main" id="{F878E80F-4B91-4076-9AE7-A3EB82A2F00B}"/>
              </a:ext>
            </a:extLst>
          </p:cNvPr>
          <p:cNvCxnSpPr>
            <a:cxnSpLocks noChangeShapeType="1"/>
            <a:stCxn id="9" idx="2"/>
            <a:endCxn id="10" idx="0"/>
          </p:cNvCxnSpPr>
          <p:nvPr/>
        </p:nvCxnSpPr>
        <p:spPr bwMode="auto">
          <a:xfrm>
            <a:off x="3986088" y="2275164"/>
            <a:ext cx="0" cy="204787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Egyenes összekötő 104">
            <a:extLst>
              <a:ext uri="{FF2B5EF4-FFF2-40B4-BE49-F238E27FC236}">
                <a16:creationId xmlns:a16="http://schemas.microsoft.com/office/drawing/2014/main" id="{09C95F67-BFFA-4A4F-B077-F751CFC87C9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54150" y="1914801"/>
            <a:ext cx="3062288" cy="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Egyenes összekötő 106">
            <a:extLst>
              <a:ext uri="{FF2B5EF4-FFF2-40B4-BE49-F238E27FC236}">
                <a16:creationId xmlns:a16="http://schemas.microsoft.com/office/drawing/2014/main" id="{A708B743-821C-4198-A3A4-92D5FA75D3F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54150" y="1917976"/>
            <a:ext cx="1588" cy="174625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Egyenes összekötő 110">
            <a:extLst>
              <a:ext uri="{FF2B5EF4-FFF2-40B4-BE49-F238E27FC236}">
                <a16:creationId xmlns:a16="http://schemas.microsoft.com/office/drawing/2014/main" id="{5F2DAAEE-6A55-4FAB-B280-D05F3BF09809}"/>
              </a:ext>
            </a:extLst>
          </p:cNvPr>
          <p:cNvCxnSpPr>
            <a:cxnSpLocks noChangeShapeType="1"/>
            <a:endCxn id="11" idx="0"/>
          </p:cNvCxnSpPr>
          <p:nvPr/>
        </p:nvCxnSpPr>
        <p:spPr bwMode="auto">
          <a:xfrm>
            <a:off x="5516438" y="1916389"/>
            <a:ext cx="0" cy="179387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Egyenes összekötő 112">
            <a:extLst>
              <a:ext uri="{FF2B5EF4-FFF2-40B4-BE49-F238E27FC236}">
                <a16:creationId xmlns:a16="http://schemas.microsoft.com/office/drawing/2014/main" id="{11EB769F-ECCA-4152-8A95-C71EA2B27A81}"/>
              </a:ext>
            </a:extLst>
          </p:cNvPr>
          <p:cNvCxnSpPr>
            <a:cxnSpLocks noChangeShapeType="1"/>
            <a:stCxn id="6" idx="2"/>
            <a:endCxn id="7" idx="0"/>
          </p:cNvCxnSpPr>
          <p:nvPr/>
        </p:nvCxnSpPr>
        <p:spPr bwMode="auto">
          <a:xfrm>
            <a:off x="2454150" y="2275164"/>
            <a:ext cx="0" cy="204787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Egyenes összekötő 114">
            <a:extLst>
              <a:ext uri="{FF2B5EF4-FFF2-40B4-BE49-F238E27FC236}">
                <a16:creationId xmlns:a16="http://schemas.microsoft.com/office/drawing/2014/main" id="{EC8CDCA9-5FC5-4334-8981-07CC112CA0E0}"/>
              </a:ext>
            </a:extLst>
          </p:cNvPr>
          <p:cNvCxnSpPr>
            <a:cxnSpLocks noChangeShapeType="1"/>
            <a:stCxn id="11" idx="2"/>
            <a:endCxn id="12" idx="0"/>
          </p:cNvCxnSpPr>
          <p:nvPr/>
        </p:nvCxnSpPr>
        <p:spPr bwMode="auto">
          <a:xfrm>
            <a:off x="5516438" y="2275164"/>
            <a:ext cx="0" cy="204787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Egyenes összekötő 119">
            <a:extLst>
              <a:ext uri="{FF2B5EF4-FFF2-40B4-BE49-F238E27FC236}">
                <a16:creationId xmlns:a16="http://schemas.microsoft.com/office/drawing/2014/main" id="{DAA030CF-70AB-4F63-912F-CB9C7F9724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54150" y="4307164"/>
            <a:ext cx="2552700" cy="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Egyenes összekötő 121">
            <a:extLst>
              <a:ext uri="{FF2B5EF4-FFF2-40B4-BE49-F238E27FC236}">
                <a16:creationId xmlns:a16="http://schemas.microsoft.com/office/drawing/2014/main" id="{E70AAC44-37FA-43C1-9875-CC033AA3C514}"/>
              </a:ext>
            </a:extLst>
          </p:cNvPr>
          <p:cNvCxnSpPr>
            <a:cxnSpLocks noChangeShapeType="1"/>
            <a:stCxn id="13" idx="2"/>
          </p:cNvCxnSpPr>
          <p:nvPr/>
        </p:nvCxnSpPr>
        <p:spPr bwMode="auto">
          <a:xfrm>
            <a:off x="4236913" y="4188101"/>
            <a:ext cx="0" cy="119063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Egyenes összekötő 124">
            <a:extLst>
              <a:ext uri="{FF2B5EF4-FFF2-40B4-BE49-F238E27FC236}">
                <a16:creationId xmlns:a16="http://schemas.microsoft.com/office/drawing/2014/main" id="{DA6344D8-E258-4F9B-AC38-15C7A263086F}"/>
              </a:ext>
            </a:extLst>
          </p:cNvPr>
          <p:cNvCxnSpPr>
            <a:cxnSpLocks noChangeShapeType="1"/>
            <a:stCxn id="15" idx="0"/>
          </p:cNvCxnSpPr>
          <p:nvPr/>
        </p:nvCxnSpPr>
        <p:spPr bwMode="auto">
          <a:xfrm flipV="1">
            <a:off x="3482850" y="4307164"/>
            <a:ext cx="0" cy="117475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Egyenes összekötő 130">
            <a:extLst>
              <a:ext uri="{FF2B5EF4-FFF2-40B4-BE49-F238E27FC236}">
                <a16:creationId xmlns:a16="http://schemas.microsoft.com/office/drawing/2014/main" id="{36CBEF4D-87FA-4C96-8A62-B792C13E785D}"/>
              </a:ext>
            </a:extLst>
          </p:cNvPr>
          <p:cNvCxnSpPr>
            <a:cxnSpLocks noChangeShapeType="1"/>
            <a:stCxn id="16" idx="0"/>
          </p:cNvCxnSpPr>
          <p:nvPr/>
        </p:nvCxnSpPr>
        <p:spPr bwMode="auto">
          <a:xfrm flipV="1">
            <a:off x="5006850" y="4307164"/>
            <a:ext cx="0" cy="117475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Egyenes összekötő 134">
            <a:extLst>
              <a:ext uri="{FF2B5EF4-FFF2-40B4-BE49-F238E27FC236}">
                <a16:creationId xmlns:a16="http://schemas.microsoft.com/office/drawing/2014/main" id="{E6A8B224-08A4-430A-AE38-7B599574E9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454150" y="4307164"/>
            <a:ext cx="0" cy="119062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Egyenes összekötő 136">
            <a:extLst>
              <a:ext uri="{FF2B5EF4-FFF2-40B4-BE49-F238E27FC236}">
                <a16:creationId xmlns:a16="http://schemas.microsoft.com/office/drawing/2014/main" id="{3131C2CF-AFE5-4BA8-9507-3E9AF0401E03}"/>
              </a:ext>
            </a:extLst>
          </p:cNvPr>
          <p:cNvCxnSpPr>
            <a:cxnSpLocks noChangeShapeType="1"/>
            <a:stCxn id="15" idx="2"/>
          </p:cNvCxnSpPr>
          <p:nvPr/>
        </p:nvCxnSpPr>
        <p:spPr bwMode="auto">
          <a:xfrm>
            <a:off x="3482850" y="4604026"/>
            <a:ext cx="0" cy="8890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Egyenes összekötő 138">
            <a:extLst>
              <a:ext uri="{FF2B5EF4-FFF2-40B4-BE49-F238E27FC236}">
                <a16:creationId xmlns:a16="http://schemas.microsoft.com/office/drawing/2014/main" id="{50B7348D-60F4-4831-AE8B-E5B584F909D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98650" y="4645301"/>
            <a:ext cx="584200" cy="1588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Egyenes összekötő 140">
            <a:extLst>
              <a:ext uri="{FF2B5EF4-FFF2-40B4-BE49-F238E27FC236}">
                <a16:creationId xmlns:a16="http://schemas.microsoft.com/office/drawing/2014/main" id="{992B7DC1-DF95-4663-8C73-9FC20E3272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01825" y="4650064"/>
            <a:ext cx="0" cy="36512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Egyenes összekötő 145">
            <a:extLst>
              <a:ext uri="{FF2B5EF4-FFF2-40B4-BE49-F238E27FC236}">
                <a16:creationId xmlns:a16="http://schemas.microsoft.com/office/drawing/2014/main" id="{C9311039-65A0-41A8-B000-766957EE274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302000" y="4646889"/>
            <a:ext cx="1454150" cy="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Egyenes összekötő 150">
            <a:extLst>
              <a:ext uri="{FF2B5EF4-FFF2-40B4-BE49-F238E27FC236}">
                <a16:creationId xmlns:a16="http://schemas.microsoft.com/office/drawing/2014/main" id="{E998915B-2240-4760-8F6A-510D74AE86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57625" y="4600851"/>
            <a:ext cx="0" cy="4445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Egyenes összekötő 152">
            <a:extLst>
              <a:ext uri="{FF2B5EF4-FFF2-40B4-BE49-F238E27FC236}">
                <a16:creationId xmlns:a16="http://schemas.microsoft.com/office/drawing/2014/main" id="{C57F9A8E-259E-4C19-BC2C-B10BEF404289}"/>
              </a:ext>
            </a:extLst>
          </p:cNvPr>
          <p:cNvCxnSpPr>
            <a:cxnSpLocks noChangeShapeType="1"/>
            <a:stCxn id="20" idx="0"/>
          </p:cNvCxnSpPr>
          <p:nvPr/>
        </p:nvCxnSpPr>
        <p:spPr bwMode="auto">
          <a:xfrm flipV="1">
            <a:off x="5078288" y="4645301"/>
            <a:ext cx="1587" cy="41275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Egyenes összekötő 154">
            <a:extLst>
              <a:ext uri="{FF2B5EF4-FFF2-40B4-BE49-F238E27FC236}">
                <a16:creationId xmlns:a16="http://schemas.microsoft.com/office/drawing/2014/main" id="{B091D0CF-B4F1-4D51-B6A9-6A74849543F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752975" y="4642126"/>
            <a:ext cx="0" cy="4445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Egyenes összekötő 157">
            <a:extLst>
              <a:ext uri="{FF2B5EF4-FFF2-40B4-BE49-F238E27FC236}">
                <a16:creationId xmlns:a16="http://schemas.microsoft.com/office/drawing/2014/main" id="{5CE220D3-B99A-407E-8045-3C76B5613A7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305175" y="4648476"/>
            <a:ext cx="0" cy="3810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Egyenes összekötő 163">
            <a:extLst>
              <a:ext uri="{FF2B5EF4-FFF2-40B4-BE49-F238E27FC236}">
                <a16:creationId xmlns:a16="http://schemas.microsoft.com/office/drawing/2014/main" id="{6406B7A2-076D-4926-A2C8-3C5D6EEF7849}"/>
              </a:ext>
            </a:extLst>
          </p:cNvPr>
          <p:cNvCxnSpPr>
            <a:cxnSpLocks noChangeShapeType="1"/>
            <a:stCxn id="24" idx="0"/>
          </p:cNvCxnSpPr>
          <p:nvPr/>
        </p:nvCxnSpPr>
        <p:spPr bwMode="auto">
          <a:xfrm flipV="1">
            <a:off x="2884363" y="4975501"/>
            <a:ext cx="0" cy="763588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Egyenes összekötő 168">
            <a:extLst>
              <a:ext uri="{FF2B5EF4-FFF2-40B4-BE49-F238E27FC236}">
                <a16:creationId xmlns:a16="http://schemas.microsoft.com/office/drawing/2014/main" id="{3079689C-79AD-490E-9D2F-B8EF33366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79675" y="4975501"/>
            <a:ext cx="0" cy="763588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Egyenes összekötő 169">
            <a:extLst>
              <a:ext uri="{FF2B5EF4-FFF2-40B4-BE49-F238E27FC236}">
                <a16:creationId xmlns:a16="http://schemas.microsoft.com/office/drawing/2014/main" id="{18704CBF-7EE2-49B2-BF05-78FFA3290DC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836863" y="4975501"/>
            <a:ext cx="0" cy="763588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Egyenes összekötő 170">
            <a:extLst>
              <a:ext uri="{FF2B5EF4-FFF2-40B4-BE49-F238E27FC236}">
                <a16:creationId xmlns:a16="http://schemas.microsoft.com/office/drawing/2014/main" id="{C450069D-FD50-42EC-8F24-D8DD26B4F20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05175" y="4975501"/>
            <a:ext cx="1588" cy="763588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Egyenes összekötő 174">
            <a:extLst>
              <a:ext uri="{FF2B5EF4-FFF2-40B4-BE49-F238E27FC236}">
                <a16:creationId xmlns:a16="http://schemas.microsoft.com/office/drawing/2014/main" id="{093A304C-6C39-4A30-B34E-0B9595AD9A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0475" y="5024714"/>
            <a:ext cx="488950" cy="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Egyenes összekötő 176">
            <a:extLst>
              <a:ext uri="{FF2B5EF4-FFF2-40B4-BE49-F238E27FC236}">
                <a16:creationId xmlns:a16="http://schemas.microsoft.com/office/drawing/2014/main" id="{3E877967-704C-4327-9025-03F120AC92B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294188" y="5019951"/>
            <a:ext cx="0" cy="720725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Egyenes összekötő 178">
            <a:extLst>
              <a:ext uri="{FF2B5EF4-FFF2-40B4-BE49-F238E27FC236}">
                <a16:creationId xmlns:a16="http://schemas.microsoft.com/office/drawing/2014/main" id="{22A5887B-17C5-4A9F-AF93-9DDB6FC9A66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00475" y="5019951"/>
            <a:ext cx="0" cy="5715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Egyenes összekötő 182">
            <a:extLst>
              <a:ext uri="{FF2B5EF4-FFF2-40B4-BE49-F238E27FC236}">
                <a16:creationId xmlns:a16="http://schemas.microsoft.com/office/drawing/2014/main" id="{B26F3868-5896-4341-8FDE-9AB8E66722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3688" y="4970739"/>
            <a:ext cx="0" cy="58737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Egyenes összekötő 186">
            <a:extLst>
              <a:ext uri="{FF2B5EF4-FFF2-40B4-BE49-F238E27FC236}">
                <a16:creationId xmlns:a16="http://schemas.microsoft.com/office/drawing/2014/main" id="{8F462E49-B942-4533-8DB3-324C8FE9CA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51388" y="4973914"/>
            <a:ext cx="0" cy="765175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Egyenes összekötő 190">
            <a:extLst>
              <a:ext uri="{FF2B5EF4-FFF2-40B4-BE49-F238E27FC236}">
                <a16:creationId xmlns:a16="http://schemas.microsoft.com/office/drawing/2014/main" id="{99CD971A-AD37-476B-A802-A014831B77D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412875" y="4604026"/>
            <a:ext cx="0" cy="868363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Egyenes összekötő 192">
            <a:extLst>
              <a:ext uri="{FF2B5EF4-FFF2-40B4-BE49-F238E27FC236}">
                <a16:creationId xmlns:a16="http://schemas.microsoft.com/office/drawing/2014/main" id="{E94D37C7-4017-462C-8838-0A7ED452FE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97300" y="5653364"/>
            <a:ext cx="0" cy="88900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Egyenes összekötő 196">
            <a:extLst>
              <a:ext uri="{FF2B5EF4-FFF2-40B4-BE49-F238E27FC236}">
                <a16:creationId xmlns:a16="http://schemas.microsoft.com/office/drawing/2014/main" id="{5BF3B794-A628-4FD1-B182-00A767F72EB1}"/>
              </a:ext>
            </a:extLst>
          </p:cNvPr>
          <p:cNvCxnSpPr>
            <a:stCxn id="91" idx="2"/>
          </p:cNvCxnSpPr>
          <p:nvPr/>
        </p:nvCxnSpPr>
        <p:spPr bwMode="auto">
          <a:xfrm>
            <a:off x="7418263" y="1737001"/>
            <a:ext cx="0" cy="21590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Egyenes összekötő 200">
            <a:extLst>
              <a:ext uri="{FF2B5EF4-FFF2-40B4-BE49-F238E27FC236}">
                <a16:creationId xmlns:a16="http://schemas.microsoft.com/office/drawing/2014/main" id="{C0FEC6B7-A579-41C2-AEEE-7FD5E8F7B0F2}"/>
              </a:ext>
            </a:extLst>
          </p:cNvPr>
          <p:cNvCxnSpPr/>
          <p:nvPr/>
        </p:nvCxnSpPr>
        <p:spPr bwMode="auto">
          <a:xfrm>
            <a:off x="6592763" y="1838601"/>
            <a:ext cx="0" cy="11430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Egyenes összekötő 202">
            <a:extLst>
              <a:ext uri="{FF2B5EF4-FFF2-40B4-BE49-F238E27FC236}">
                <a16:creationId xmlns:a16="http://schemas.microsoft.com/office/drawing/2014/main" id="{CF56FAD7-B7A1-431A-9762-8EE2E5FD782C}"/>
              </a:ext>
            </a:extLst>
          </p:cNvPr>
          <p:cNvCxnSpPr/>
          <p:nvPr/>
        </p:nvCxnSpPr>
        <p:spPr bwMode="auto">
          <a:xfrm>
            <a:off x="8977188" y="1838601"/>
            <a:ext cx="0" cy="117475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Egyenes összekötő 205">
            <a:extLst>
              <a:ext uri="{FF2B5EF4-FFF2-40B4-BE49-F238E27FC236}">
                <a16:creationId xmlns:a16="http://schemas.microsoft.com/office/drawing/2014/main" id="{A50D4A02-D489-4735-B50F-B825BA7184FD}"/>
              </a:ext>
            </a:extLst>
          </p:cNvPr>
          <p:cNvCxnSpPr/>
          <p:nvPr/>
        </p:nvCxnSpPr>
        <p:spPr bwMode="auto">
          <a:xfrm>
            <a:off x="7418263" y="2129114"/>
            <a:ext cx="0" cy="1008062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Egyenes összekötő 206">
            <a:extLst>
              <a:ext uri="{FF2B5EF4-FFF2-40B4-BE49-F238E27FC236}">
                <a16:creationId xmlns:a16="http://schemas.microsoft.com/office/drawing/2014/main" id="{462869F4-4E74-4B1F-9A05-E6BBEA79A4AE}"/>
              </a:ext>
            </a:extLst>
          </p:cNvPr>
          <p:cNvCxnSpPr/>
          <p:nvPr/>
        </p:nvCxnSpPr>
        <p:spPr bwMode="auto">
          <a:xfrm>
            <a:off x="6586413" y="2129114"/>
            <a:ext cx="0" cy="1008062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Egyenes összekötő 207">
            <a:extLst>
              <a:ext uri="{FF2B5EF4-FFF2-40B4-BE49-F238E27FC236}">
                <a16:creationId xmlns:a16="http://schemas.microsoft.com/office/drawing/2014/main" id="{1F53B8E8-31DE-4589-BB3E-C9511BE76710}"/>
              </a:ext>
            </a:extLst>
          </p:cNvPr>
          <p:cNvCxnSpPr/>
          <p:nvPr/>
        </p:nvCxnSpPr>
        <p:spPr bwMode="auto">
          <a:xfrm>
            <a:off x="7945313" y="2175151"/>
            <a:ext cx="0" cy="71438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Egyenes összekötő 209">
            <a:extLst>
              <a:ext uri="{FF2B5EF4-FFF2-40B4-BE49-F238E27FC236}">
                <a16:creationId xmlns:a16="http://schemas.microsoft.com/office/drawing/2014/main" id="{759FAC24-0F77-44C5-B25F-C19AA094946B}"/>
              </a:ext>
            </a:extLst>
          </p:cNvPr>
          <p:cNvCxnSpPr/>
          <p:nvPr/>
        </p:nvCxnSpPr>
        <p:spPr bwMode="auto">
          <a:xfrm>
            <a:off x="7945313" y="2425976"/>
            <a:ext cx="0" cy="144463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Egyenes összekötő 210">
            <a:extLst>
              <a:ext uri="{FF2B5EF4-FFF2-40B4-BE49-F238E27FC236}">
                <a16:creationId xmlns:a16="http://schemas.microsoft.com/office/drawing/2014/main" id="{84901D5C-324F-4CEF-BF28-D43EBCF16EC0}"/>
              </a:ext>
            </a:extLst>
          </p:cNvPr>
          <p:cNvCxnSpPr/>
          <p:nvPr/>
        </p:nvCxnSpPr>
        <p:spPr bwMode="auto">
          <a:xfrm>
            <a:off x="7945313" y="2746651"/>
            <a:ext cx="0" cy="65088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Egyenes összekötő 211">
            <a:extLst>
              <a:ext uri="{FF2B5EF4-FFF2-40B4-BE49-F238E27FC236}">
                <a16:creationId xmlns:a16="http://schemas.microsoft.com/office/drawing/2014/main" id="{874901E4-B535-47E1-99A9-E013F43C6E69}"/>
              </a:ext>
            </a:extLst>
          </p:cNvPr>
          <p:cNvCxnSpPr/>
          <p:nvPr/>
        </p:nvCxnSpPr>
        <p:spPr bwMode="auto">
          <a:xfrm>
            <a:off x="7950075" y="2184676"/>
            <a:ext cx="2016125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Egyenes összekötő 215">
            <a:extLst>
              <a:ext uri="{FF2B5EF4-FFF2-40B4-BE49-F238E27FC236}">
                <a16:creationId xmlns:a16="http://schemas.microsoft.com/office/drawing/2014/main" id="{2C6EF800-5B3B-44B3-A716-EFC48ABC7ECC}"/>
              </a:ext>
            </a:extLst>
          </p:cNvPr>
          <p:cNvCxnSpPr/>
          <p:nvPr/>
        </p:nvCxnSpPr>
        <p:spPr bwMode="auto">
          <a:xfrm>
            <a:off x="9958263" y="2175151"/>
            <a:ext cx="0" cy="71438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Egyenes összekötő 216">
            <a:extLst>
              <a:ext uri="{FF2B5EF4-FFF2-40B4-BE49-F238E27FC236}">
                <a16:creationId xmlns:a16="http://schemas.microsoft.com/office/drawing/2014/main" id="{ED6F5460-E507-49BC-9DBA-38E67AAE6024}"/>
              </a:ext>
            </a:extLst>
          </p:cNvPr>
          <p:cNvCxnSpPr/>
          <p:nvPr/>
        </p:nvCxnSpPr>
        <p:spPr bwMode="auto">
          <a:xfrm>
            <a:off x="8942263" y="2127526"/>
            <a:ext cx="0" cy="10795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Egyenes összekötő 217">
            <a:extLst>
              <a:ext uri="{FF2B5EF4-FFF2-40B4-BE49-F238E27FC236}">
                <a16:creationId xmlns:a16="http://schemas.microsoft.com/office/drawing/2014/main" id="{30F35F1E-4FB5-44F1-AE2D-D262A844D550}"/>
              </a:ext>
            </a:extLst>
          </p:cNvPr>
          <p:cNvCxnSpPr/>
          <p:nvPr/>
        </p:nvCxnSpPr>
        <p:spPr bwMode="auto">
          <a:xfrm>
            <a:off x="8942263" y="2425976"/>
            <a:ext cx="0" cy="144463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Egyenes összekötő 220">
            <a:extLst>
              <a:ext uri="{FF2B5EF4-FFF2-40B4-BE49-F238E27FC236}">
                <a16:creationId xmlns:a16="http://schemas.microsoft.com/office/drawing/2014/main" id="{CB673EE5-5300-42C5-B74E-BBE6F3E24400}"/>
              </a:ext>
            </a:extLst>
          </p:cNvPr>
          <p:cNvCxnSpPr/>
          <p:nvPr/>
        </p:nvCxnSpPr>
        <p:spPr bwMode="auto">
          <a:xfrm>
            <a:off x="9958263" y="2505351"/>
            <a:ext cx="0" cy="71438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Egyenes összekötő 221">
            <a:extLst>
              <a:ext uri="{FF2B5EF4-FFF2-40B4-BE49-F238E27FC236}">
                <a16:creationId xmlns:a16="http://schemas.microsoft.com/office/drawing/2014/main" id="{07D291B5-6B10-4970-BE71-CA15FB7CE2CF}"/>
              </a:ext>
            </a:extLst>
          </p:cNvPr>
          <p:cNvCxnSpPr/>
          <p:nvPr/>
        </p:nvCxnSpPr>
        <p:spPr bwMode="auto">
          <a:xfrm>
            <a:off x="8940675" y="2746651"/>
            <a:ext cx="0" cy="65088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Egyenes összekötő 222">
            <a:extLst>
              <a:ext uri="{FF2B5EF4-FFF2-40B4-BE49-F238E27FC236}">
                <a16:creationId xmlns:a16="http://schemas.microsoft.com/office/drawing/2014/main" id="{59DB4D68-501C-43A5-B24C-E394E201B186}"/>
              </a:ext>
            </a:extLst>
          </p:cNvPr>
          <p:cNvCxnSpPr/>
          <p:nvPr/>
        </p:nvCxnSpPr>
        <p:spPr bwMode="auto">
          <a:xfrm>
            <a:off x="9955088" y="2746651"/>
            <a:ext cx="0" cy="65088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Egyenes összekötő 223">
            <a:extLst>
              <a:ext uri="{FF2B5EF4-FFF2-40B4-BE49-F238E27FC236}">
                <a16:creationId xmlns:a16="http://schemas.microsoft.com/office/drawing/2014/main" id="{ABEA5F3C-24ED-42BA-A4BB-BFBE3B7384BF}"/>
              </a:ext>
            </a:extLst>
          </p:cNvPr>
          <p:cNvCxnSpPr/>
          <p:nvPr/>
        </p:nvCxnSpPr>
        <p:spPr bwMode="auto">
          <a:xfrm>
            <a:off x="8450138" y="3049864"/>
            <a:ext cx="0" cy="73025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Egyenes összekötő 225">
            <a:extLst>
              <a:ext uri="{FF2B5EF4-FFF2-40B4-BE49-F238E27FC236}">
                <a16:creationId xmlns:a16="http://schemas.microsoft.com/office/drawing/2014/main" id="{2E75FD10-ABD2-44DF-823A-0E24A9DB8535}"/>
              </a:ext>
            </a:extLst>
          </p:cNvPr>
          <p:cNvCxnSpPr/>
          <p:nvPr/>
        </p:nvCxnSpPr>
        <p:spPr bwMode="auto">
          <a:xfrm>
            <a:off x="9458200" y="3049864"/>
            <a:ext cx="0" cy="73025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Egyenes összekötő 226">
            <a:extLst>
              <a:ext uri="{FF2B5EF4-FFF2-40B4-BE49-F238E27FC236}">
                <a16:creationId xmlns:a16="http://schemas.microsoft.com/office/drawing/2014/main" id="{9E13C4DE-3641-426F-9D46-D8804BB60B11}"/>
              </a:ext>
            </a:extLst>
          </p:cNvPr>
          <p:cNvCxnSpPr/>
          <p:nvPr/>
        </p:nvCxnSpPr>
        <p:spPr bwMode="auto">
          <a:xfrm>
            <a:off x="7950075" y="2810151"/>
            <a:ext cx="2005013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Egyenes összekötő 227">
            <a:extLst>
              <a:ext uri="{FF2B5EF4-FFF2-40B4-BE49-F238E27FC236}">
                <a16:creationId xmlns:a16="http://schemas.microsoft.com/office/drawing/2014/main" id="{1F975DD9-FD1E-43B9-820B-DE234D506C88}"/>
              </a:ext>
            </a:extLst>
          </p:cNvPr>
          <p:cNvCxnSpPr/>
          <p:nvPr/>
        </p:nvCxnSpPr>
        <p:spPr bwMode="auto">
          <a:xfrm>
            <a:off x="8450138" y="2811739"/>
            <a:ext cx="0" cy="73025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Egyenes összekötő 228">
            <a:extLst>
              <a:ext uri="{FF2B5EF4-FFF2-40B4-BE49-F238E27FC236}">
                <a16:creationId xmlns:a16="http://schemas.microsoft.com/office/drawing/2014/main" id="{4D9791C0-076C-4EA4-ADE9-2543304E0FCB}"/>
              </a:ext>
            </a:extLst>
          </p:cNvPr>
          <p:cNvCxnSpPr/>
          <p:nvPr/>
        </p:nvCxnSpPr>
        <p:spPr bwMode="auto">
          <a:xfrm>
            <a:off x="9458200" y="2811739"/>
            <a:ext cx="0" cy="73025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Lekerekített téglalap 53">
            <a:extLst>
              <a:ext uri="{FF2B5EF4-FFF2-40B4-BE49-F238E27FC236}">
                <a16:creationId xmlns:a16="http://schemas.microsoft.com/office/drawing/2014/main" id="{C68EC7FA-3F04-4EFB-AAE3-2B1A5765404A}"/>
              </a:ext>
            </a:extLst>
          </p:cNvPr>
          <p:cNvSpPr/>
          <p:nvPr/>
        </p:nvSpPr>
        <p:spPr bwMode="auto">
          <a:xfrm>
            <a:off x="6969000" y="1557614"/>
            <a:ext cx="898525" cy="179387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Estimate CrCl</a:t>
            </a:r>
          </a:p>
        </p:txBody>
      </p:sp>
      <p:sp>
        <p:nvSpPr>
          <p:cNvPr id="92" name="Lekerekített téglalap 54">
            <a:extLst>
              <a:ext uri="{FF2B5EF4-FFF2-40B4-BE49-F238E27FC236}">
                <a16:creationId xmlns:a16="http://schemas.microsoft.com/office/drawing/2014/main" id="{55B70295-EF59-42AC-9A05-1F85A3A8BC86}"/>
              </a:ext>
            </a:extLst>
          </p:cNvPr>
          <p:cNvSpPr/>
          <p:nvPr/>
        </p:nvSpPr>
        <p:spPr bwMode="auto">
          <a:xfrm>
            <a:off x="6218113" y="1949726"/>
            <a:ext cx="720725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&lt;15 ml/min</a:t>
            </a:r>
          </a:p>
        </p:txBody>
      </p:sp>
      <p:sp>
        <p:nvSpPr>
          <p:cNvPr id="93" name="Lekerekített téglalap 55">
            <a:extLst>
              <a:ext uri="{FF2B5EF4-FFF2-40B4-BE49-F238E27FC236}">
                <a16:creationId xmlns:a16="http://schemas.microsoft.com/office/drawing/2014/main" id="{40476589-1905-426B-96C8-E163125E790B}"/>
              </a:ext>
            </a:extLst>
          </p:cNvPr>
          <p:cNvSpPr/>
          <p:nvPr/>
        </p:nvSpPr>
        <p:spPr bwMode="auto">
          <a:xfrm>
            <a:off x="7046788" y="1949726"/>
            <a:ext cx="719137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15–29 ml/min</a:t>
            </a:r>
          </a:p>
        </p:txBody>
      </p:sp>
      <p:sp>
        <p:nvSpPr>
          <p:cNvPr id="94" name="Lekerekített téglalap 56">
            <a:extLst>
              <a:ext uri="{FF2B5EF4-FFF2-40B4-BE49-F238E27FC236}">
                <a16:creationId xmlns:a16="http://schemas.microsoft.com/office/drawing/2014/main" id="{227CF5D8-5B19-4DB6-9242-6052FF19740B}"/>
              </a:ext>
            </a:extLst>
          </p:cNvPr>
          <p:cNvSpPr/>
          <p:nvPr/>
        </p:nvSpPr>
        <p:spPr bwMode="auto">
          <a:xfrm>
            <a:off x="8572375" y="1949726"/>
            <a:ext cx="720725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≥30 ml/min</a:t>
            </a:r>
          </a:p>
        </p:txBody>
      </p:sp>
      <p:sp>
        <p:nvSpPr>
          <p:cNvPr id="95" name="Lekerekített téglalap 57">
            <a:extLst>
              <a:ext uri="{FF2B5EF4-FFF2-40B4-BE49-F238E27FC236}">
                <a16:creationId xmlns:a16="http://schemas.microsoft.com/office/drawing/2014/main" id="{DF868CBD-4425-4A9C-B7CA-5EB3D4200158}"/>
              </a:ext>
            </a:extLst>
          </p:cNvPr>
          <p:cNvSpPr/>
          <p:nvPr/>
        </p:nvSpPr>
        <p:spPr bwMode="auto">
          <a:xfrm>
            <a:off x="7572250" y="2243414"/>
            <a:ext cx="719138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Check age</a:t>
            </a:r>
          </a:p>
        </p:txBody>
      </p:sp>
      <p:sp>
        <p:nvSpPr>
          <p:cNvPr id="96" name="Lekerekített téglalap 58">
            <a:extLst>
              <a:ext uri="{FF2B5EF4-FFF2-40B4-BE49-F238E27FC236}">
                <a16:creationId xmlns:a16="http://schemas.microsoft.com/office/drawing/2014/main" id="{C6841D05-3CD9-474E-9411-8E6FCB7E0357}"/>
              </a:ext>
            </a:extLst>
          </p:cNvPr>
          <p:cNvSpPr/>
          <p:nvPr/>
        </p:nvSpPr>
        <p:spPr bwMode="auto">
          <a:xfrm>
            <a:off x="8572375" y="2243414"/>
            <a:ext cx="720725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Check weight</a:t>
            </a:r>
          </a:p>
        </p:txBody>
      </p:sp>
      <p:sp>
        <p:nvSpPr>
          <p:cNvPr id="97" name="Lekerekített téglalap 59">
            <a:extLst>
              <a:ext uri="{FF2B5EF4-FFF2-40B4-BE49-F238E27FC236}">
                <a16:creationId xmlns:a16="http://schemas.microsoft.com/office/drawing/2014/main" id="{757074D2-B866-408F-9BEB-E766E01F2840}"/>
              </a:ext>
            </a:extLst>
          </p:cNvPr>
          <p:cNvSpPr/>
          <p:nvPr/>
        </p:nvSpPr>
        <p:spPr bwMode="auto">
          <a:xfrm>
            <a:off x="9566150" y="2243414"/>
            <a:ext cx="720725" cy="268287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Check serum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creatinine</a:t>
            </a:r>
          </a:p>
        </p:txBody>
      </p:sp>
      <p:sp>
        <p:nvSpPr>
          <p:cNvPr id="98" name="Lekerekített téglalap 60">
            <a:extLst>
              <a:ext uri="{FF2B5EF4-FFF2-40B4-BE49-F238E27FC236}">
                <a16:creationId xmlns:a16="http://schemas.microsoft.com/office/drawing/2014/main" id="{DF27D020-5EAB-42CA-8100-BF8D59070814}"/>
              </a:ext>
            </a:extLst>
          </p:cNvPr>
          <p:cNvSpPr/>
          <p:nvPr/>
        </p:nvSpPr>
        <p:spPr bwMode="auto">
          <a:xfrm>
            <a:off x="7578600" y="2568851"/>
            <a:ext cx="719138" cy="179388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≥80 years</a:t>
            </a:r>
          </a:p>
        </p:txBody>
      </p:sp>
      <p:sp>
        <p:nvSpPr>
          <p:cNvPr id="99" name="Lekerekített téglalap 61">
            <a:extLst>
              <a:ext uri="{FF2B5EF4-FFF2-40B4-BE49-F238E27FC236}">
                <a16:creationId xmlns:a16="http://schemas.microsoft.com/office/drawing/2014/main" id="{3B5F2E4D-3127-426C-9141-69AD262AB477}"/>
              </a:ext>
            </a:extLst>
          </p:cNvPr>
          <p:cNvSpPr/>
          <p:nvPr/>
        </p:nvSpPr>
        <p:spPr bwMode="auto">
          <a:xfrm>
            <a:off x="8572375" y="2568851"/>
            <a:ext cx="720725" cy="179388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≤60 kg</a:t>
            </a:r>
          </a:p>
        </p:txBody>
      </p:sp>
      <p:sp>
        <p:nvSpPr>
          <p:cNvPr id="100" name="Lekerekített téglalap 64">
            <a:extLst>
              <a:ext uri="{FF2B5EF4-FFF2-40B4-BE49-F238E27FC236}">
                <a16:creationId xmlns:a16="http://schemas.microsoft.com/office/drawing/2014/main" id="{002934C9-2C3A-4145-996B-84AEEF8D64BC}"/>
              </a:ext>
            </a:extLst>
          </p:cNvPr>
          <p:cNvSpPr/>
          <p:nvPr/>
        </p:nvSpPr>
        <p:spPr bwMode="auto">
          <a:xfrm>
            <a:off x="9566150" y="2568851"/>
            <a:ext cx="720725" cy="179388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≥133 µmol/I</a:t>
            </a:r>
          </a:p>
        </p:txBody>
      </p:sp>
      <p:sp>
        <p:nvSpPr>
          <p:cNvPr id="101" name="Lekerekített téglalap 65">
            <a:extLst>
              <a:ext uri="{FF2B5EF4-FFF2-40B4-BE49-F238E27FC236}">
                <a16:creationId xmlns:a16="http://schemas.microsoft.com/office/drawing/2014/main" id="{6A8F109B-78EE-470E-8055-DD9C28FD7301}"/>
              </a:ext>
            </a:extLst>
          </p:cNvPr>
          <p:cNvSpPr/>
          <p:nvPr/>
        </p:nvSpPr>
        <p:spPr bwMode="auto">
          <a:xfrm>
            <a:off x="8080250" y="2865714"/>
            <a:ext cx="719138" cy="179387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If ≥2 features</a:t>
            </a:r>
          </a:p>
        </p:txBody>
      </p:sp>
      <p:sp>
        <p:nvSpPr>
          <p:cNvPr id="102" name="Lekerekített téglalap 66">
            <a:extLst>
              <a:ext uri="{FF2B5EF4-FFF2-40B4-BE49-F238E27FC236}">
                <a16:creationId xmlns:a16="http://schemas.microsoft.com/office/drawing/2014/main" id="{DA324726-64D6-4B36-BBF4-5DDF41F731A6}"/>
              </a:ext>
            </a:extLst>
          </p:cNvPr>
          <p:cNvSpPr/>
          <p:nvPr/>
        </p:nvSpPr>
        <p:spPr bwMode="auto">
          <a:xfrm>
            <a:off x="9077200" y="2865714"/>
            <a:ext cx="720725" cy="179387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If ≤1 features</a:t>
            </a:r>
          </a:p>
        </p:txBody>
      </p:sp>
      <p:sp>
        <p:nvSpPr>
          <p:cNvPr id="103" name="Lekerekített téglalap 67">
            <a:extLst>
              <a:ext uri="{FF2B5EF4-FFF2-40B4-BE49-F238E27FC236}">
                <a16:creationId xmlns:a16="http://schemas.microsoft.com/office/drawing/2014/main" id="{36916278-E23C-48E6-AA10-83179EBFCA90}"/>
              </a:ext>
            </a:extLst>
          </p:cNvPr>
          <p:cNvSpPr/>
          <p:nvPr/>
        </p:nvSpPr>
        <p:spPr bwMode="auto">
          <a:xfrm>
            <a:off x="6218113" y="3129239"/>
            <a:ext cx="720725" cy="28892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Not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8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recommended</a:t>
            </a:r>
          </a:p>
        </p:txBody>
      </p:sp>
      <p:cxnSp>
        <p:nvCxnSpPr>
          <p:cNvPr id="104" name="Egyenes összekötő 234">
            <a:extLst>
              <a:ext uri="{FF2B5EF4-FFF2-40B4-BE49-F238E27FC236}">
                <a16:creationId xmlns:a16="http://schemas.microsoft.com/office/drawing/2014/main" id="{96EFC745-A7F7-447C-A36A-081A54374475}"/>
              </a:ext>
            </a:extLst>
          </p:cNvPr>
          <p:cNvCxnSpPr/>
          <p:nvPr/>
        </p:nvCxnSpPr>
        <p:spPr bwMode="auto">
          <a:xfrm>
            <a:off x="8175500" y="4189689"/>
            <a:ext cx="0" cy="35560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Egyenes összekötő 235">
            <a:extLst>
              <a:ext uri="{FF2B5EF4-FFF2-40B4-BE49-F238E27FC236}">
                <a16:creationId xmlns:a16="http://schemas.microsoft.com/office/drawing/2014/main" id="{734B31E4-E2F8-4A20-A729-7B24848D21E1}"/>
              </a:ext>
            </a:extLst>
          </p:cNvPr>
          <p:cNvCxnSpPr/>
          <p:nvPr/>
        </p:nvCxnSpPr>
        <p:spPr bwMode="auto">
          <a:xfrm>
            <a:off x="7049963" y="4318276"/>
            <a:ext cx="0" cy="179388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Egyenes összekötő 237">
            <a:extLst>
              <a:ext uri="{FF2B5EF4-FFF2-40B4-BE49-F238E27FC236}">
                <a16:creationId xmlns:a16="http://schemas.microsoft.com/office/drawing/2014/main" id="{06E8772A-A776-45D8-9F8D-2C432B2E8AB0}"/>
              </a:ext>
            </a:extLst>
          </p:cNvPr>
          <p:cNvCxnSpPr/>
          <p:nvPr/>
        </p:nvCxnSpPr>
        <p:spPr bwMode="auto">
          <a:xfrm>
            <a:off x="9294688" y="4323039"/>
            <a:ext cx="0" cy="144462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Egyenes összekötő 247">
            <a:extLst>
              <a:ext uri="{FF2B5EF4-FFF2-40B4-BE49-F238E27FC236}">
                <a16:creationId xmlns:a16="http://schemas.microsoft.com/office/drawing/2014/main" id="{FEEDE6B7-1A6D-488C-AD14-8737C5985362}"/>
              </a:ext>
            </a:extLst>
          </p:cNvPr>
          <p:cNvCxnSpPr>
            <a:endCxn id="120" idx="0"/>
          </p:cNvCxnSpPr>
          <p:nvPr/>
        </p:nvCxnSpPr>
        <p:spPr bwMode="auto">
          <a:xfrm>
            <a:off x="7048375" y="4645301"/>
            <a:ext cx="3175" cy="636588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Egyenes összekötő 250">
            <a:extLst>
              <a:ext uri="{FF2B5EF4-FFF2-40B4-BE49-F238E27FC236}">
                <a16:creationId xmlns:a16="http://schemas.microsoft.com/office/drawing/2014/main" id="{37053DA7-124D-4354-92A0-A65E39E9A26C}"/>
              </a:ext>
            </a:extLst>
          </p:cNvPr>
          <p:cNvCxnSpPr>
            <a:endCxn id="121" idx="0"/>
          </p:cNvCxnSpPr>
          <p:nvPr/>
        </p:nvCxnSpPr>
        <p:spPr bwMode="auto">
          <a:xfrm flipH="1">
            <a:off x="8172325" y="4645301"/>
            <a:ext cx="3175" cy="636588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Egyenes összekötő 253">
            <a:extLst>
              <a:ext uri="{FF2B5EF4-FFF2-40B4-BE49-F238E27FC236}">
                <a16:creationId xmlns:a16="http://schemas.microsoft.com/office/drawing/2014/main" id="{02DE2845-29FD-4EEF-BC41-C7802370C10D}"/>
              </a:ext>
            </a:extLst>
          </p:cNvPr>
          <p:cNvCxnSpPr/>
          <p:nvPr/>
        </p:nvCxnSpPr>
        <p:spPr bwMode="auto">
          <a:xfrm>
            <a:off x="9293100" y="4645301"/>
            <a:ext cx="0" cy="130175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Egyenes összekötő 255">
            <a:extLst>
              <a:ext uri="{FF2B5EF4-FFF2-40B4-BE49-F238E27FC236}">
                <a16:creationId xmlns:a16="http://schemas.microsoft.com/office/drawing/2014/main" id="{B60166CA-88C4-4E39-B08A-3ADCEC5F7321}"/>
              </a:ext>
            </a:extLst>
          </p:cNvPr>
          <p:cNvCxnSpPr/>
          <p:nvPr/>
        </p:nvCxnSpPr>
        <p:spPr bwMode="auto">
          <a:xfrm>
            <a:off x="8978775" y="5161239"/>
            <a:ext cx="70485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Egyenes összekötő 258">
            <a:extLst>
              <a:ext uri="{FF2B5EF4-FFF2-40B4-BE49-F238E27FC236}">
                <a16:creationId xmlns:a16="http://schemas.microsoft.com/office/drawing/2014/main" id="{B1C40DCA-C5D0-47A9-91D0-A6784982817C}"/>
              </a:ext>
            </a:extLst>
          </p:cNvPr>
          <p:cNvCxnSpPr/>
          <p:nvPr/>
        </p:nvCxnSpPr>
        <p:spPr bwMode="auto">
          <a:xfrm>
            <a:off x="9293100" y="5058051"/>
            <a:ext cx="0" cy="106363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Egyenes összekötő 260">
            <a:extLst>
              <a:ext uri="{FF2B5EF4-FFF2-40B4-BE49-F238E27FC236}">
                <a16:creationId xmlns:a16="http://schemas.microsoft.com/office/drawing/2014/main" id="{8E5ACB2D-75F1-4B80-94BA-E20C5187A75D}"/>
              </a:ext>
            </a:extLst>
          </p:cNvPr>
          <p:cNvCxnSpPr/>
          <p:nvPr/>
        </p:nvCxnSpPr>
        <p:spPr bwMode="auto">
          <a:xfrm>
            <a:off x="8983538" y="5161239"/>
            <a:ext cx="0" cy="10795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Egyenes összekötő 263">
            <a:extLst>
              <a:ext uri="{FF2B5EF4-FFF2-40B4-BE49-F238E27FC236}">
                <a16:creationId xmlns:a16="http://schemas.microsoft.com/office/drawing/2014/main" id="{5C81C2C1-CF7F-4CD6-8B5C-986380C2E1E5}"/>
              </a:ext>
            </a:extLst>
          </p:cNvPr>
          <p:cNvCxnSpPr/>
          <p:nvPr/>
        </p:nvCxnSpPr>
        <p:spPr bwMode="auto">
          <a:xfrm>
            <a:off x="9682038" y="5154889"/>
            <a:ext cx="0" cy="10795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Egyenes összekötő 264">
            <a:extLst>
              <a:ext uri="{FF2B5EF4-FFF2-40B4-BE49-F238E27FC236}">
                <a16:creationId xmlns:a16="http://schemas.microsoft.com/office/drawing/2014/main" id="{43454309-6E67-4017-8CDF-C3628090795E}"/>
              </a:ext>
            </a:extLst>
          </p:cNvPr>
          <p:cNvCxnSpPr/>
          <p:nvPr/>
        </p:nvCxnSpPr>
        <p:spPr bwMode="auto">
          <a:xfrm>
            <a:off x="8986713" y="5550176"/>
            <a:ext cx="0" cy="21590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Egyenes összekötő 265">
            <a:extLst>
              <a:ext uri="{FF2B5EF4-FFF2-40B4-BE49-F238E27FC236}">
                <a16:creationId xmlns:a16="http://schemas.microsoft.com/office/drawing/2014/main" id="{FA953BFB-D243-4491-A6FC-77C1660B2E28}"/>
              </a:ext>
            </a:extLst>
          </p:cNvPr>
          <p:cNvCxnSpPr/>
          <p:nvPr/>
        </p:nvCxnSpPr>
        <p:spPr bwMode="auto">
          <a:xfrm>
            <a:off x="9672513" y="5550176"/>
            <a:ext cx="0" cy="21590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6" name="Lekerekített téglalap 18">
            <a:extLst>
              <a:ext uri="{FF2B5EF4-FFF2-40B4-BE49-F238E27FC236}">
                <a16:creationId xmlns:a16="http://schemas.microsoft.com/office/drawing/2014/main" id="{40FF22F0-022C-4510-993D-412FE3C81199}"/>
              </a:ext>
            </a:extLst>
          </p:cNvPr>
          <p:cNvSpPr/>
          <p:nvPr/>
        </p:nvSpPr>
        <p:spPr bwMode="auto">
          <a:xfrm>
            <a:off x="7805613" y="4007126"/>
            <a:ext cx="739775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Estimate CrCl</a:t>
            </a:r>
          </a:p>
        </p:txBody>
      </p:sp>
      <p:sp>
        <p:nvSpPr>
          <p:cNvPr id="117" name="Lekerekített téglalap 19">
            <a:extLst>
              <a:ext uri="{FF2B5EF4-FFF2-40B4-BE49-F238E27FC236}">
                <a16:creationId xmlns:a16="http://schemas.microsoft.com/office/drawing/2014/main" id="{004A6F54-4093-4EE1-ACC3-1C61E1802DCF}"/>
              </a:ext>
            </a:extLst>
          </p:cNvPr>
          <p:cNvSpPr/>
          <p:nvPr/>
        </p:nvSpPr>
        <p:spPr bwMode="auto">
          <a:xfrm>
            <a:off x="6748338" y="4469089"/>
            <a:ext cx="611187" cy="18097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&lt;15 ml/min</a:t>
            </a:r>
          </a:p>
        </p:txBody>
      </p:sp>
      <p:sp>
        <p:nvSpPr>
          <p:cNvPr id="118" name="Lekerekített téglalap 20">
            <a:extLst>
              <a:ext uri="{FF2B5EF4-FFF2-40B4-BE49-F238E27FC236}">
                <a16:creationId xmlns:a16="http://schemas.microsoft.com/office/drawing/2014/main" id="{2C5C8C2C-FF11-4508-ABF4-FC902858A6DC}"/>
              </a:ext>
            </a:extLst>
          </p:cNvPr>
          <p:cNvSpPr/>
          <p:nvPr/>
        </p:nvSpPr>
        <p:spPr bwMode="auto">
          <a:xfrm>
            <a:off x="7797675" y="4465914"/>
            <a:ext cx="755650" cy="179387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15–50 ml/min</a:t>
            </a:r>
          </a:p>
        </p:txBody>
      </p:sp>
      <p:sp>
        <p:nvSpPr>
          <p:cNvPr id="119" name="Lekerekített téglalap 21">
            <a:extLst>
              <a:ext uri="{FF2B5EF4-FFF2-40B4-BE49-F238E27FC236}">
                <a16:creationId xmlns:a16="http://schemas.microsoft.com/office/drawing/2014/main" id="{46F49988-B559-4283-A50E-012A1FA069E1}"/>
              </a:ext>
            </a:extLst>
          </p:cNvPr>
          <p:cNvSpPr/>
          <p:nvPr/>
        </p:nvSpPr>
        <p:spPr bwMode="auto">
          <a:xfrm>
            <a:off x="8978775" y="4462739"/>
            <a:ext cx="590550" cy="179387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&gt;50 ml/min</a:t>
            </a:r>
          </a:p>
        </p:txBody>
      </p:sp>
      <p:sp>
        <p:nvSpPr>
          <p:cNvPr id="120" name="Lekerekített téglalap 22">
            <a:extLst>
              <a:ext uri="{FF2B5EF4-FFF2-40B4-BE49-F238E27FC236}">
                <a16:creationId xmlns:a16="http://schemas.microsoft.com/office/drawing/2014/main" id="{74789346-E352-43EC-9399-68C384F4E639}"/>
              </a:ext>
            </a:extLst>
          </p:cNvPr>
          <p:cNvSpPr/>
          <p:nvPr/>
        </p:nvSpPr>
        <p:spPr bwMode="auto">
          <a:xfrm>
            <a:off x="6684838" y="5281889"/>
            <a:ext cx="733425" cy="288925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Not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recommended</a:t>
            </a:r>
          </a:p>
        </p:txBody>
      </p:sp>
      <p:sp>
        <p:nvSpPr>
          <p:cNvPr id="121" name="Lekerekített téglalap 23">
            <a:extLst>
              <a:ext uri="{FF2B5EF4-FFF2-40B4-BE49-F238E27FC236}">
                <a16:creationId xmlns:a16="http://schemas.microsoft.com/office/drawing/2014/main" id="{D0A0B51B-20EE-422D-B7F0-0284B859DEB2}"/>
              </a:ext>
            </a:extLst>
          </p:cNvPr>
          <p:cNvSpPr/>
          <p:nvPr/>
        </p:nvSpPr>
        <p:spPr bwMode="auto">
          <a:xfrm>
            <a:off x="7873875" y="5281889"/>
            <a:ext cx="596900" cy="2889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30 mg od</a:t>
            </a:r>
          </a:p>
        </p:txBody>
      </p:sp>
      <p:sp>
        <p:nvSpPr>
          <p:cNvPr id="122" name="Lekerekített téglalap 25">
            <a:extLst>
              <a:ext uri="{FF2B5EF4-FFF2-40B4-BE49-F238E27FC236}">
                <a16:creationId xmlns:a16="http://schemas.microsoft.com/office/drawing/2014/main" id="{273CB833-6CB0-4DFE-BAC9-F842971539E7}"/>
              </a:ext>
            </a:extLst>
          </p:cNvPr>
          <p:cNvSpPr/>
          <p:nvPr/>
        </p:nvSpPr>
        <p:spPr bwMode="auto">
          <a:xfrm>
            <a:off x="8669213" y="5739089"/>
            <a:ext cx="596900" cy="287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30 mg od</a:t>
            </a:r>
          </a:p>
        </p:txBody>
      </p:sp>
      <p:sp>
        <p:nvSpPr>
          <p:cNvPr id="123" name="Lekerekített téglalap 26">
            <a:extLst>
              <a:ext uri="{FF2B5EF4-FFF2-40B4-BE49-F238E27FC236}">
                <a16:creationId xmlns:a16="http://schemas.microsoft.com/office/drawing/2014/main" id="{41A459F1-61CD-45C4-9FAF-E9A200A9A20C}"/>
              </a:ext>
            </a:extLst>
          </p:cNvPr>
          <p:cNvSpPr/>
          <p:nvPr/>
        </p:nvSpPr>
        <p:spPr bwMode="auto">
          <a:xfrm>
            <a:off x="9366125" y="5739089"/>
            <a:ext cx="596900" cy="287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</a:rPr>
              <a:t>30 mg od</a:t>
            </a:r>
          </a:p>
        </p:txBody>
      </p:sp>
      <p:sp>
        <p:nvSpPr>
          <p:cNvPr id="124" name="Lekerekített téglalap 27">
            <a:extLst>
              <a:ext uri="{FF2B5EF4-FFF2-40B4-BE49-F238E27FC236}">
                <a16:creationId xmlns:a16="http://schemas.microsoft.com/office/drawing/2014/main" id="{39F77225-057A-401F-B57B-6CD27495190E}"/>
              </a:ext>
            </a:extLst>
          </p:cNvPr>
          <p:cNvSpPr/>
          <p:nvPr/>
        </p:nvSpPr>
        <p:spPr bwMode="auto">
          <a:xfrm>
            <a:off x="8969250" y="4777064"/>
            <a:ext cx="590550" cy="287337"/>
          </a:xfrm>
          <a:prstGeom prst="roundRect">
            <a:avLst/>
          </a:prstGeom>
          <a:solidFill>
            <a:schemeClr val="accent4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FFFFFF"/>
                </a:solidFill>
                <a:cs typeface="Arial" panose="020B0604020202020204" pitchFamily="34" charset="0"/>
              </a:rPr>
              <a:t>60 mg od</a:t>
            </a:r>
          </a:p>
        </p:txBody>
      </p:sp>
      <p:sp>
        <p:nvSpPr>
          <p:cNvPr id="125" name="Lekerekített téglalap 28">
            <a:extLst>
              <a:ext uri="{FF2B5EF4-FFF2-40B4-BE49-F238E27FC236}">
                <a16:creationId xmlns:a16="http://schemas.microsoft.com/office/drawing/2014/main" id="{328FEB7C-30CA-44A7-8559-30BEE11169C6}"/>
              </a:ext>
            </a:extLst>
          </p:cNvPr>
          <p:cNvSpPr/>
          <p:nvPr/>
        </p:nvSpPr>
        <p:spPr bwMode="auto">
          <a:xfrm>
            <a:off x="8672388" y="5273951"/>
            <a:ext cx="590550" cy="287338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7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≤60 kg</a:t>
            </a:r>
          </a:p>
        </p:txBody>
      </p:sp>
      <p:sp>
        <p:nvSpPr>
          <p:cNvPr id="126" name="Lekerekített téglalap 29">
            <a:extLst>
              <a:ext uri="{FF2B5EF4-FFF2-40B4-BE49-F238E27FC236}">
                <a16:creationId xmlns:a16="http://schemas.microsoft.com/office/drawing/2014/main" id="{533725B1-6C3F-4DD3-AF6E-B322B249755C}"/>
              </a:ext>
            </a:extLst>
          </p:cNvPr>
          <p:cNvSpPr/>
          <p:nvPr/>
        </p:nvSpPr>
        <p:spPr bwMode="auto">
          <a:xfrm>
            <a:off x="9366125" y="5270776"/>
            <a:ext cx="590550" cy="287338"/>
          </a:xfrm>
          <a:prstGeom prst="roundRect">
            <a:avLst/>
          </a:prstGeom>
          <a:solidFill>
            <a:schemeClr val="bg1"/>
          </a:solidFill>
          <a:ln w="12700" algn="ctr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/>
            </a:pPr>
            <a:r>
              <a:rPr lang="en-GB" sz="6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Potent P-gp</a:t>
            </a:r>
          </a:p>
          <a:p>
            <a:pPr algn="ctr">
              <a:spcBef>
                <a:spcPts val="0"/>
              </a:spcBef>
              <a:defRPr/>
            </a:pPr>
            <a:r>
              <a:rPr lang="en-GB" sz="65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inhibitors</a:t>
            </a:r>
          </a:p>
        </p:txBody>
      </p: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D8590FBB-1EAE-41BF-BC1D-975C246EEABD}"/>
              </a:ext>
            </a:extLst>
          </p:cNvPr>
          <p:cNvGrpSpPr/>
          <p:nvPr/>
        </p:nvGrpSpPr>
        <p:grpSpPr>
          <a:xfrm>
            <a:off x="10234136" y="73302"/>
            <a:ext cx="2823585" cy="760063"/>
            <a:chOff x="9868408" y="308864"/>
            <a:chExt cx="2110232" cy="568040"/>
          </a:xfrm>
        </p:grpSpPr>
        <p:pic>
          <p:nvPicPr>
            <p:cNvPr id="128" name="Immagine 127">
              <a:extLst>
                <a:ext uri="{FF2B5EF4-FFF2-40B4-BE49-F238E27FC236}">
                  <a16:creationId xmlns:a16="http://schemas.microsoft.com/office/drawing/2014/main" id="{EB36A956-C572-4824-B517-4A7494DE7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129" name="CasellaDiTesto 128">
              <a:extLst>
                <a:ext uri="{FF2B5EF4-FFF2-40B4-BE49-F238E27FC236}">
                  <a16:creationId xmlns:a16="http://schemas.microsoft.com/office/drawing/2014/main" id="{1E942F9D-3081-4096-A742-C248E9510846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  <p:sp>
        <p:nvSpPr>
          <p:cNvPr id="130" name="CasellaDiTesto 129"/>
          <p:cNvSpPr txBox="1"/>
          <p:nvPr/>
        </p:nvSpPr>
        <p:spPr>
          <a:xfrm>
            <a:off x="1687140" y="80842"/>
            <a:ext cx="8397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DISTINGUERE TRATTAMENTO DELLA TROMBOSI VENOSA PROFONDA </a:t>
            </a:r>
          </a:p>
          <a:p>
            <a:r>
              <a:rPr lang="it-IT" b="1" dirty="0">
                <a:solidFill>
                  <a:schemeClr val="tx2"/>
                </a:solidFill>
              </a:rPr>
              <a:t>E TRATTAMENTO DELLA FIBRILLAZIONE ATRIALE</a:t>
            </a:r>
          </a:p>
        </p:txBody>
      </p:sp>
      <p:sp>
        <p:nvSpPr>
          <p:cNvPr id="131" name="Rettangolo 130">
            <a:extLst>
              <a:ext uri="{FF2B5EF4-FFF2-40B4-BE49-F238E27FC236}">
                <a16:creationId xmlns:a16="http://schemas.microsoft.com/office/drawing/2014/main" id="{7DA912E8-D394-476E-B193-AA4E273A4F7F}"/>
              </a:ext>
            </a:extLst>
          </p:cNvPr>
          <p:cNvSpPr/>
          <p:nvPr/>
        </p:nvSpPr>
        <p:spPr>
          <a:xfrm>
            <a:off x="6164138" y="3639545"/>
            <a:ext cx="4692400" cy="27234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0601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905267-A968-4CE9-92CB-0867AEAE1FC2}"/>
              </a:ext>
            </a:extLst>
          </p:cNvPr>
          <p:cNvSpPr txBox="1"/>
          <p:nvPr/>
        </p:nvSpPr>
        <p:spPr>
          <a:xfrm>
            <a:off x="806825" y="457201"/>
            <a:ext cx="2844800" cy="3588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Nel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nostro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incontro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parleremo</a:t>
            </a: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di….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D984B4C-B8C7-41F0-8E06-EDEDC8B34725}"/>
              </a:ext>
            </a:extLst>
          </p:cNvPr>
          <p:cNvSpPr txBox="1"/>
          <p:nvPr/>
        </p:nvSpPr>
        <p:spPr>
          <a:xfrm>
            <a:off x="4037825" y="1298013"/>
            <a:ext cx="8023048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Trombosi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venosa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associata</a:t>
            </a:r>
            <a:r>
              <a:rPr lang="en-US" sz="2800" b="1" dirty="0">
                <a:solidFill>
                  <a:schemeClr val="tx2"/>
                </a:solidFill>
              </a:rPr>
              <a:t> a </a:t>
            </a:r>
            <a:r>
              <a:rPr lang="en-US" sz="2800" b="1" dirty="0" err="1">
                <a:solidFill>
                  <a:schemeClr val="tx2"/>
                </a:solidFill>
              </a:rPr>
              <a:t>catetere</a:t>
            </a:r>
            <a:r>
              <a:rPr lang="en-US" sz="2800" b="1" dirty="0">
                <a:solidFill>
                  <a:schemeClr val="tx2"/>
                </a:solidFill>
              </a:rPr>
              <a:t> (CRT): </a:t>
            </a:r>
            <a:r>
              <a:rPr lang="en-US" sz="2800" b="1" dirty="0" err="1">
                <a:solidFill>
                  <a:schemeClr val="tx2"/>
                </a:solidFill>
              </a:rPr>
              <a:t>dimensione</a:t>
            </a:r>
            <a:r>
              <a:rPr lang="en-US" sz="2800" b="1" dirty="0">
                <a:solidFill>
                  <a:schemeClr val="tx2"/>
                </a:solidFill>
              </a:rPr>
              <a:t> del </a:t>
            </a:r>
            <a:r>
              <a:rPr lang="en-US" sz="2800" b="1" dirty="0" err="1">
                <a:solidFill>
                  <a:schemeClr val="tx2"/>
                </a:solidFill>
              </a:rPr>
              <a:t>problema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Anticoagulanti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parenterali</a:t>
            </a:r>
            <a:r>
              <a:rPr lang="en-US" sz="2800" b="1" dirty="0">
                <a:solidFill>
                  <a:schemeClr val="tx2"/>
                </a:solidFill>
              </a:rPr>
              <a:t> e </a:t>
            </a:r>
            <a:r>
              <a:rPr lang="en-US" sz="2800" b="1" dirty="0" err="1">
                <a:solidFill>
                  <a:schemeClr val="tx2"/>
                </a:solidFill>
              </a:rPr>
              <a:t>anticoagulanti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orali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diretti</a:t>
            </a:r>
            <a:r>
              <a:rPr lang="en-US" sz="2800" b="1" dirty="0">
                <a:solidFill>
                  <a:schemeClr val="tx2"/>
                </a:solidFill>
              </a:rPr>
              <a:t> (NAO): </a:t>
            </a:r>
            <a:r>
              <a:rPr lang="en-US" sz="2800" b="1" dirty="0" err="1">
                <a:solidFill>
                  <a:schemeClr val="tx2"/>
                </a:solidFill>
              </a:rPr>
              <a:t>cosa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abbiamo</a:t>
            </a:r>
            <a:r>
              <a:rPr lang="en-US" sz="2800" b="1" dirty="0">
                <a:solidFill>
                  <a:schemeClr val="tx2"/>
                </a:solidFill>
              </a:rPr>
              <a:t> a </a:t>
            </a:r>
            <a:r>
              <a:rPr lang="en-US" sz="2800" b="1" dirty="0" err="1">
                <a:solidFill>
                  <a:schemeClr val="tx2"/>
                </a:solidFill>
              </a:rPr>
              <a:t>disposizione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</a:rPr>
              <a:t>NAO e CRT: </a:t>
            </a:r>
            <a:r>
              <a:rPr lang="en-US" sz="2800" b="1" dirty="0" err="1">
                <a:solidFill>
                  <a:schemeClr val="tx2"/>
                </a:solidFill>
              </a:rPr>
              <a:t>si</a:t>
            </a:r>
            <a:r>
              <a:rPr lang="en-US" sz="2800" b="1" dirty="0">
                <a:solidFill>
                  <a:schemeClr val="tx2"/>
                </a:solidFill>
              </a:rPr>
              <a:t>, no, </a:t>
            </a:r>
            <a:r>
              <a:rPr lang="en-US" sz="2800" b="1" dirty="0" err="1">
                <a:solidFill>
                  <a:schemeClr val="tx2"/>
                </a:solidFill>
              </a:rPr>
              <a:t>quali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evidenze</a:t>
            </a: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b="1" dirty="0">
              <a:solidFill>
                <a:schemeClr val="tx2"/>
              </a:solidFill>
            </a:endParaRPr>
          </a:p>
          <a:p>
            <a:pPr marL="6286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err="1">
                <a:solidFill>
                  <a:schemeClr val="tx2"/>
                </a:solidFill>
              </a:rPr>
              <a:t>Messaggi</a:t>
            </a:r>
            <a:r>
              <a:rPr lang="en-US" sz="2800" b="1" dirty="0">
                <a:solidFill>
                  <a:schemeClr val="tx2"/>
                </a:solidFill>
              </a:rPr>
              <a:t> da </a:t>
            </a:r>
            <a:r>
              <a:rPr lang="en-US" sz="2800" b="1" dirty="0" err="1">
                <a:solidFill>
                  <a:schemeClr val="tx2"/>
                </a:solidFill>
              </a:rPr>
              <a:t>portare</a:t>
            </a:r>
            <a:r>
              <a:rPr lang="en-US" sz="2800" b="1" dirty="0">
                <a:solidFill>
                  <a:schemeClr val="tx2"/>
                </a:solidFill>
              </a:rPr>
              <a:t> a casa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3192190-94DE-4CB3-980A-70566152AED8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D2CD9A3-212B-42F2-8DDC-33C30E90A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CB9C4C4-EBAF-4B4E-8936-D426ED86B2BE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/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7081483C-F597-4025-918A-B088E06B3674}"/>
              </a:ext>
            </a:extLst>
          </p:cNvPr>
          <p:cNvGrpSpPr/>
          <p:nvPr/>
        </p:nvGrpSpPr>
        <p:grpSpPr>
          <a:xfrm>
            <a:off x="630226" y="4493134"/>
            <a:ext cx="2085295" cy="2085295"/>
            <a:chOff x="630226" y="4493134"/>
            <a:chExt cx="2085295" cy="2085295"/>
          </a:xfrm>
        </p:grpSpPr>
        <p:pic>
          <p:nvPicPr>
            <p:cNvPr id="1028" name="Picture 4" descr="Agenda - Free business icons">
              <a:extLst>
                <a:ext uri="{FF2B5EF4-FFF2-40B4-BE49-F238E27FC236}">
                  <a16:creationId xmlns:a16="http://schemas.microsoft.com/office/drawing/2014/main" id="{8DB0A330-D7BD-4F06-B659-BDFF36233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0226" y="4493134"/>
              <a:ext cx="2085295" cy="208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975E898-1B50-4BA6-8F52-CAE83440A220}"/>
                </a:ext>
              </a:extLst>
            </p:cNvPr>
            <p:cNvSpPr txBox="1"/>
            <p:nvPr/>
          </p:nvSpPr>
          <p:spPr>
            <a:xfrm>
              <a:off x="1038225" y="4914900"/>
              <a:ext cx="14573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solidFill>
                    <a:schemeClr val="bg1"/>
                  </a:solidFill>
                </a:rPr>
                <a:t>10/11/2023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58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C047E3E-D03A-4363-BE78-20F57DDC4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730"/>
            <a:ext cx="11825180" cy="6646269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8D48F93E-21E9-442D-9B09-D33298210E77}"/>
              </a:ext>
            </a:extLst>
          </p:cNvPr>
          <p:cNvGrpSpPr/>
          <p:nvPr/>
        </p:nvGrpSpPr>
        <p:grpSpPr>
          <a:xfrm>
            <a:off x="9868408" y="308864"/>
            <a:ext cx="2110232" cy="568040"/>
            <a:chOff x="9868408" y="308864"/>
            <a:chExt cx="2110232" cy="56804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852D40AF-7EC0-45B4-8D63-3FDB25E2D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6B48615F-4D00-4CCC-A091-85DD56CADCF4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3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F3E5392-D06B-401F-91A9-DBF99CE96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5" y="0"/>
            <a:ext cx="12085675" cy="676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35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00794F3-CF69-4900-B511-0EE37B0A0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398" y="643466"/>
            <a:ext cx="7437203" cy="557106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8CA541C-1C1A-407F-9DB2-1DFFCDE03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0" y="2952750"/>
            <a:ext cx="1666240" cy="1930400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A6C48920-E552-46D2-AB17-83E49E3E3BEF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69FD4680-2784-4FE1-A55E-56971C5EA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149AFBEA-0CE1-4A28-89AE-4253CA32AAF3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63468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560E584-3C0F-4E60-A7F4-F40A4350C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258" y="0"/>
            <a:ext cx="9211483" cy="6858000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F0EBCBAA-6D1E-4440-A3EC-84D832B85B5F}"/>
              </a:ext>
            </a:extLst>
          </p:cNvPr>
          <p:cNvGrpSpPr/>
          <p:nvPr/>
        </p:nvGrpSpPr>
        <p:grpSpPr>
          <a:xfrm>
            <a:off x="10160831" y="172283"/>
            <a:ext cx="2823585" cy="760063"/>
            <a:chOff x="9868408" y="308864"/>
            <a:chExt cx="2110232" cy="568040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160B5490-35B8-4A8E-A2D6-379826930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C82D85E7-C1E2-4DF2-8422-A8F69C7BCCDC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51286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88720" y="2828836"/>
            <a:ext cx="100322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ASCO guidelines currently recommend the instillation of 2 mg of tissue plasminogen activator (ALTEPLASE) for the management of catheter-related </a:t>
            </a:r>
            <a:r>
              <a:rPr lang="it-IT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occlusions</a:t>
            </a: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047999" y="5389160"/>
            <a:ext cx="8486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rgbClr val="000000"/>
                </a:solidFill>
              </a:rPr>
              <a:t>Central </a:t>
            </a:r>
            <a:r>
              <a:rPr lang="fr-FR" sz="1600" i="1" dirty="0" err="1">
                <a:solidFill>
                  <a:srgbClr val="000000"/>
                </a:solidFill>
              </a:rPr>
              <a:t>venous</a:t>
            </a:r>
            <a:r>
              <a:rPr lang="fr-FR" sz="1600" i="1" dirty="0">
                <a:solidFill>
                  <a:srgbClr val="000000"/>
                </a:solidFill>
              </a:rPr>
              <a:t> </a:t>
            </a:r>
            <a:r>
              <a:rPr lang="en-US" sz="1600" i="1" dirty="0">
                <a:solidFill>
                  <a:srgbClr val="000000"/>
                </a:solidFill>
              </a:rPr>
              <a:t>catheter care for the patient with cancer: American Society of clinical oncology clinical practice guideline. </a:t>
            </a:r>
            <a:r>
              <a:rPr lang="en-US" sz="1600" i="1" dirty="0">
                <a:solidFill>
                  <a:srgbClr val="0000FF"/>
                </a:solidFill>
              </a:rPr>
              <a:t>JCO </a:t>
            </a:r>
            <a:r>
              <a:rPr lang="it-IT" sz="1600" i="1" dirty="0">
                <a:solidFill>
                  <a:srgbClr val="000000"/>
                </a:solidFill>
              </a:rPr>
              <a:t>2013</a:t>
            </a:r>
            <a:endParaRPr lang="it-IT" sz="1600" i="1" dirty="0"/>
          </a:p>
        </p:txBody>
      </p:sp>
      <p:sp>
        <p:nvSpPr>
          <p:cNvPr id="4" name="Rettangolo 3"/>
          <p:cNvSpPr/>
          <p:nvPr/>
        </p:nvSpPr>
        <p:spPr>
          <a:xfrm>
            <a:off x="1732814" y="1467784"/>
            <a:ext cx="7999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 OF INTRALUMINAL THROMBOSIS</a:t>
            </a:r>
            <a:endParaRPr lang="it-IT" sz="3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610ADCA-8A15-4517-9793-1824D9A29E3C}"/>
              </a:ext>
            </a:extLst>
          </p:cNvPr>
          <p:cNvGrpSpPr/>
          <p:nvPr/>
        </p:nvGrpSpPr>
        <p:grpSpPr>
          <a:xfrm>
            <a:off x="10160831" y="172283"/>
            <a:ext cx="2823585" cy="760063"/>
            <a:chOff x="9868408" y="308864"/>
            <a:chExt cx="2110232" cy="568040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C6575D0-FFE8-4F65-A414-1AFE6DBF9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45C91EB0-8F7E-4578-8034-9906E7C87916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01765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905267-A968-4CE9-92CB-0867AEAE1FC2}"/>
              </a:ext>
            </a:extLst>
          </p:cNvPr>
          <p:cNvSpPr txBox="1"/>
          <p:nvPr/>
        </p:nvSpPr>
        <p:spPr>
          <a:xfrm>
            <a:off x="806825" y="457201"/>
            <a:ext cx="2844800" cy="3588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Take Home Messages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D984B4C-B8C7-41F0-8E06-EDEDC8B34725}"/>
              </a:ext>
            </a:extLst>
          </p:cNvPr>
          <p:cNvSpPr txBox="1"/>
          <p:nvPr/>
        </p:nvSpPr>
        <p:spPr>
          <a:xfrm>
            <a:off x="4037825" y="1298013"/>
            <a:ext cx="8023048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3192190-94DE-4CB3-980A-70566152AED8}"/>
              </a:ext>
            </a:extLst>
          </p:cNvPr>
          <p:cNvGrpSpPr/>
          <p:nvPr/>
        </p:nvGrpSpPr>
        <p:grpSpPr>
          <a:xfrm>
            <a:off x="9237287" y="172283"/>
            <a:ext cx="2823585" cy="760063"/>
            <a:chOff x="9868408" y="308864"/>
            <a:chExt cx="2110232" cy="5680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D2CD9A3-212B-42F2-8DDC-33C30E90A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8408" y="308864"/>
              <a:ext cx="775208" cy="56804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CB9C4C4-EBAF-4B4E-8936-D426ED86B2BE}"/>
                </a:ext>
              </a:extLst>
            </p:cNvPr>
            <p:cNvSpPr txBox="1"/>
            <p:nvPr/>
          </p:nvSpPr>
          <p:spPr>
            <a:xfrm>
              <a:off x="10588752" y="345440"/>
              <a:ext cx="1389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152">
                <a:spcAft>
                  <a:spcPts val="600"/>
                </a:spcAft>
              </a:pPr>
              <a:r>
                <a:rPr lang="it-IT" sz="3192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2023</a:t>
              </a:r>
              <a:endParaRPr lang="it-IT" sz="2400" b="1" dirty="0"/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7081483C-F597-4025-918A-B088E06B3674}"/>
              </a:ext>
            </a:extLst>
          </p:cNvPr>
          <p:cNvGrpSpPr/>
          <p:nvPr/>
        </p:nvGrpSpPr>
        <p:grpSpPr>
          <a:xfrm>
            <a:off x="630226" y="4493134"/>
            <a:ext cx="2085295" cy="2085295"/>
            <a:chOff x="630226" y="4493134"/>
            <a:chExt cx="2085295" cy="2085295"/>
          </a:xfrm>
        </p:grpSpPr>
        <p:pic>
          <p:nvPicPr>
            <p:cNvPr id="1028" name="Picture 4" descr="Agenda - Free business icons">
              <a:extLst>
                <a:ext uri="{FF2B5EF4-FFF2-40B4-BE49-F238E27FC236}">
                  <a16:creationId xmlns:a16="http://schemas.microsoft.com/office/drawing/2014/main" id="{8DB0A330-D7BD-4F06-B659-BDFF36233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0226" y="4493134"/>
              <a:ext cx="2085295" cy="208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975E898-1B50-4BA6-8F52-CAE83440A220}"/>
                </a:ext>
              </a:extLst>
            </p:cNvPr>
            <p:cNvSpPr txBox="1"/>
            <p:nvPr/>
          </p:nvSpPr>
          <p:spPr>
            <a:xfrm>
              <a:off x="1038225" y="4914900"/>
              <a:ext cx="14573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solidFill>
                    <a:schemeClr val="bg1"/>
                  </a:solidFill>
                </a:rPr>
                <a:t>10/11/2023</a:t>
              </a:r>
            </a:p>
          </p:txBody>
        </p:sp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EFDB822-49A8-4362-97DB-3D0ECF65B401}"/>
              </a:ext>
            </a:extLst>
          </p:cNvPr>
          <p:cNvSpPr txBox="1"/>
          <p:nvPr/>
        </p:nvSpPr>
        <p:spPr>
          <a:xfrm>
            <a:off x="4302368" y="1547446"/>
            <a:ext cx="74793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Le EBPM e il </a:t>
            </a:r>
            <a:r>
              <a:rPr lang="it-IT" sz="2400" b="1" dirty="0" err="1">
                <a:solidFill>
                  <a:schemeClr val="tx2"/>
                </a:solidFill>
              </a:rPr>
              <a:t>fondaparinux</a:t>
            </a:r>
            <a:r>
              <a:rPr lang="it-IT" sz="2400" b="1" dirty="0">
                <a:solidFill>
                  <a:schemeClr val="tx2"/>
                </a:solidFill>
              </a:rPr>
              <a:t> restano al momento il </a:t>
            </a:r>
            <a:r>
              <a:rPr lang="it-IT" sz="2400" b="1" dirty="0" err="1">
                <a:solidFill>
                  <a:schemeClr val="tx2"/>
                </a:solidFill>
              </a:rPr>
              <a:t>gold</a:t>
            </a:r>
            <a:r>
              <a:rPr lang="it-IT" sz="2400" b="1" dirty="0">
                <a:solidFill>
                  <a:schemeClr val="tx2"/>
                </a:solidFill>
              </a:rPr>
              <a:t> standard per il trattamento (almeno 3 mesi) della CRT</a:t>
            </a:r>
          </a:p>
          <a:p>
            <a:endParaRPr lang="it-IT" sz="2400" b="1" dirty="0">
              <a:solidFill>
                <a:schemeClr val="tx2"/>
              </a:solidFill>
            </a:endParaRPr>
          </a:p>
          <a:p>
            <a:r>
              <a:rPr lang="it-IT" sz="2400" b="1" dirty="0">
                <a:solidFill>
                  <a:schemeClr val="tx2"/>
                </a:solidFill>
              </a:rPr>
              <a:t>L’uso degli AVK in prosecuzione della terapia è possibile se il rischio emorragico globale del paziente è basso</a:t>
            </a:r>
          </a:p>
          <a:p>
            <a:endParaRPr lang="it-IT" sz="2400" b="1" dirty="0">
              <a:solidFill>
                <a:schemeClr val="tx2"/>
              </a:solidFill>
            </a:endParaRPr>
          </a:p>
          <a:p>
            <a:r>
              <a:rPr lang="it-IT" sz="2400" b="1" dirty="0">
                <a:solidFill>
                  <a:schemeClr val="tx2"/>
                </a:solidFill>
              </a:rPr>
              <a:t>L’uso dei NAO nella trombosi dell’arto superiore si è dimostrato efficace e sicuro e senza dubbio migliora la qualità della vita del paziente (IIC) </a:t>
            </a:r>
          </a:p>
          <a:p>
            <a:endParaRPr lang="it-IT" sz="2400" b="1" dirty="0">
              <a:solidFill>
                <a:schemeClr val="tx2"/>
              </a:solidFill>
            </a:endParaRPr>
          </a:p>
          <a:p>
            <a:r>
              <a:rPr lang="it-IT" sz="2400" b="1" dirty="0">
                <a:solidFill>
                  <a:schemeClr val="tx2"/>
                </a:solidFill>
              </a:rPr>
              <a:t>Società Scientifiche autorevoli come la IVAS  possono indirizzare le prossime linee guida su questo tema importante</a:t>
            </a:r>
          </a:p>
        </p:txBody>
      </p:sp>
    </p:spTree>
    <p:extLst>
      <p:ext uri="{BB962C8B-B14F-4D97-AF65-F5344CB8AC3E}">
        <p14:creationId xmlns:p14="http://schemas.microsoft.com/office/powerpoint/2010/main" val="80686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752</Words>
  <Application>Microsoft Office PowerPoint</Application>
  <PresentationFormat>Widescreen</PresentationFormat>
  <Paragraphs>218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7" baseType="lpstr">
      <vt:lpstr>MS PGothic</vt:lpstr>
      <vt:lpstr>Arial</vt:lpstr>
      <vt:lpstr>Calibri</vt:lpstr>
      <vt:lpstr>Calibri Light</vt:lpstr>
      <vt:lpstr>ClassicalGaramondBT-Italic</vt:lpstr>
      <vt:lpstr>ClassicalGaramondBT-Roman</vt:lpstr>
      <vt:lpstr>Fira Sans</vt:lpstr>
      <vt:lpstr>FrutigerLTPro-BoldCn</vt:lpstr>
      <vt:lpstr>FrutigerLTPro-LightCn</vt:lpstr>
      <vt:lpstr>FrutigerLTPro-LightCnIta</vt:lpstr>
      <vt:lpstr>Shaker2Lancet-Bold</vt:lpstr>
      <vt:lpstr>Tahoma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Leonardo Di Gennaro</dc:creator>
  <cp:lastModifiedBy>Leonardo</cp:lastModifiedBy>
  <cp:revision>57</cp:revision>
  <dcterms:created xsi:type="dcterms:W3CDTF">2023-10-28T14:17:55Z</dcterms:created>
  <dcterms:modified xsi:type="dcterms:W3CDTF">2023-11-07T21:18:53Z</dcterms:modified>
</cp:coreProperties>
</file>