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handoutMasterIdLst>
    <p:handoutMasterId r:id="rId32"/>
  </p:handoutMasterIdLst>
  <p:sldIdLst>
    <p:sldId id="281" r:id="rId3"/>
    <p:sldId id="257" r:id="rId4"/>
    <p:sldId id="258" r:id="rId5"/>
    <p:sldId id="259" r:id="rId6"/>
    <p:sldId id="260" r:id="rId7"/>
    <p:sldId id="261" r:id="rId8"/>
    <p:sldId id="262" r:id="rId9"/>
    <p:sldId id="263" r:id="rId10"/>
    <p:sldId id="282" r:id="rId11"/>
    <p:sldId id="267" r:id="rId12"/>
    <p:sldId id="283" r:id="rId13"/>
    <p:sldId id="268" r:id="rId14"/>
    <p:sldId id="269" r:id="rId15"/>
    <p:sldId id="270" r:id="rId16"/>
    <p:sldId id="271" r:id="rId17"/>
    <p:sldId id="272" r:id="rId18"/>
    <p:sldId id="273" r:id="rId19"/>
    <p:sldId id="274" r:id="rId20"/>
    <p:sldId id="284" r:id="rId21"/>
    <p:sldId id="285" r:id="rId22"/>
    <p:sldId id="265" r:id="rId23"/>
    <p:sldId id="266" r:id="rId24"/>
    <p:sldId id="275" r:id="rId25"/>
    <p:sldId id="276" r:id="rId26"/>
    <p:sldId id="277" r:id="rId27"/>
    <p:sldId id="278" r:id="rId28"/>
    <p:sldId id="279" r:id="rId29"/>
    <p:sldId id="280" r:id="rId30"/>
  </p:sldIdLst>
  <p:sldSz cx="10080625" cy="7559675"/>
  <p:notesSz cx="7559675" cy="10691813"/>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88"/>
    <p:restoredTop sz="68006"/>
  </p:normalViewPr>
  <p:slideViewPr>
    <p:cSldViewPr snapToGrid="0">
      <p:cViewPr varScale="1">
        <p:scale>
          <a:sx n="52" d="100"/>
          <a:sy n="52" d="100"/>
        </p:scale>
        <p:origin x="2154" y="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Segnaposto immagine diapositiva 1">
            <a:extLst>
              <a:ext uri="{FF2B5EF4-FFF2-40B4-BE49-F238E27FC236}">
                <a16:creationId xmlns:a16="http://schemas.microsoft.com/office/drawing/2014/main" id="{8946C03F-5D09-D377-7FC0-B0F40124EE3D}"/>
              </a:ext>
            </a:extLst>
          </p:cNvPr>
          <p:cNvSpPr>
            <a:spLocks noGrp="1" noRot="1" noChangeAspect="1"/>
          </p:cNvSpPr>
          <p:nvPr>
            <p:ph type="sldImg" idx="2"/>
          </p:nvPr>
        </p:nvSpPr>
        <p:spPr bwMode="auto">
          <a:xfrm>
            <a:off x="1312863" y="1027113"/>
            <a:ext cx="4933950" cy="370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Segnaposto note 2">
            <a:extLst>
              <a:ext uri="{FF2B5EF4-FFF2-40B4-BE49-F238E27FC236}">
                <a16:creationId xmlns:a16="http://schemas.microsoft.com/office/drawing/2014/main" id="{7443E8E5-FB00-8D12-D3EF-ED7C7FC86D67}"/>
              </a:ext>
            </a:extLst>
          </p:cNvPr>
          <p:cNvSpPr txBox="1">
            <a:spLocks noGrp="1"/>
          </p:cNvSpPr>
          <p:nvPr>
            <p:ph type="body" sz="quarter" idx="3"/>
          </p:nvPr>
        </p:nvSpPr>
        <p:spPr>
          <a:xfrm>
            <a:off x="1169988" y="5086350"/>
            <a:ext cx="5226050" cy="4108450"/>
          </a:xfrm>
          <a:prstGeom prst="rect">
            <a:avLst/>
          </a:prstGeom>
          <a:noFill/>
          <a:ln>
            <a:noFill/>
          </a:ln>
        </p:spPr>
        <p:txBody>
          <a:bodyPr wrap="square" lIns="0" tIns="0" rIns="0" bIns="0" anchor="t" anchorCtr="0">
            <a:noAutofit/>
          </a:bodyPr>
          <a:lstStyle/>
          <a:p>
            <a:pPr lvl="0"/>
            <a:endParaRPr lang="it-IT" noProof="0"/>
          </a:p>
        </p:txBody>
      </p:sp>
    </p:spTree>
  </p:cSld>
  <p:clrMap bg1="lt1" tx1="dk1" bg2="lt2" tx2="dk2" accent1="accent1" accent2="accent2" accent3="accent3" accent4="accent4" accent5="accent5" accent6="accent6" hlink="hlink" folHlink="folHlink"/>
  <p:notesStyle>
    <a:lvl1pPr marL="215900" indent="-215900" algn="l" rtl="0" eaLnBrk="0" fontAlgn="base" hangingPunct="0">
      <a:spcBef>
        <a:spcPct val="30000"/>
      </a:spcBef>
      <a:spcAft>
        <a:spcPct val="0"/>
      </a:spcAft>
      <a:defRPr lang="it-IT" sz="2000" kern="1200">
        <a:solidFill>
          <a:schemeClr val="tx1"/>
        </a:solidFill>
        <a:latin typeface="Arial" pitchFamily="18"/>
        <a:ea typeface="Microsoft YaHei" pitchFamily="2"/>
        <a:cs typeface="Lucida Sans" pitchFamily="2"/>
      </a:defRPr>
    </a:lvl1pPr>
    <a:lvl2pPr marL="742950" indent="-285750" algn="l" rtl="0" eaLnBrk="0" fontAlgn="base" hangingPunct="0">
      <a:spcBef>
        <a:spcPct val="30000"/>
      </a:spcBef>
      <a:spcAft>
        <a:spcPct val="0"/>
      </a:spcAft>
      <a:defRPr sz="1200" kern="1200">
        <a:solidFill>
          <a:schemeClr val="tx1"/>
        </a:solidFill>
        <a:latin typeface="+mn-lt"/>
        <a:ea typeface="Microsoft YaHei" panose="020B0503020204020204" pitchFamily="34" charset="-122"/>
        <a:cs typeface="+mn-cs"/>
      </a:defRPr>
    </a:lvl2pPr>
    <a:lvl3pPr marL="1143000" indent="-228600" algn="l" rtl="0" eaLnBrk="0" fontAlgn="base" hangingPunct="0">
      <a:spcBef>
        <a:spcPct val="30000"/>
      </a:spcBef>
      <a:spcAft>
        <a:spcPct val="0"/>
      </a:spcAft>
      <a:defRPr sz="1200" kern="1200">
        <a:solidFill>
          <a:schemeClr val="tx1"/>
        </a:solidFill>
        <a:latin typeface="+mn-lt"/>
        <a:ea typeface="Microsoft YaHei" panose="020B0503020204020204" pitchFamily="34" charset="-122"/>
        <a:cs typeface="+mn-cs"/>
      </a:defRPr>
    </a:lvl3pPr>
    <a:lvl4pPr marL="1600200" indent="-228600" algn="l" rtl="0" eaLnBrk="0" fontAlgn="base" hangingPunct="0">
      <a:spcBef>
        <a:spcPct val="30000"/>
      </a:spcBef>
      <a:spcAft>
        <a:spcPct val="0"/>
      </a:spcAft>
      <a:defRPr sz="1200" kern="1200">
        <a:solidFill>
          <a:schemeClr val="tx1"/>
        </a:solidFill>
        <a:latin typeface="+mn-lt"/>
        <a:ea typeface="Microsoft YaHei" panose="020B0503020204020204" pitchFamily="34" charset="-122"/>
        <a:cs typeface="+mn-cs"/>
      </a:defRPr>
    </a:lvl4pPr>
    <a:lvl5pPr marL="2057400" indent="-228600" algn="l" rtl="0" eaLnBrk="0" fontAlgn="base" hangingPunct="0">
      <a:spcBef>
        <a:spcPct val="30000"/>
      </a:spcBef>
      <a:spcAft>
        <a:spcPct val="0"/>
      </a:spcAft>
      <a:defRPr sz="1200" kern="1200">
        <a:solidFill>
          <a:schemeClr val="tx1"/>
        </a:solidFill>
        <a:latin typeface="+mn-lt"/>
        <a:ea typeface="Microsoft YaHei"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4C287E90-F620-172F-DF61-84515177588F}"/>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18434" name="Notes Placeholder 2">
            <a:extLst>
              <a:ext uri="{FF2B5EF4-FFF2-40B4-BE49-F238E27FC236}">
                <a16:creationId xmlns:a16="http://schemas.microsoft.com/office/drawing/2014/main" id="{6520BAE5-4F52-682E-27B9-D147614DF335}"/>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E52A3FE4-F827-547D-3EEC-FF6223288CC9}"/>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20482" name="Notes Placeholder 2">
            <a:extLst>
              <a:ext uri="{FF2B5EF4-FFF2-40B4-BE49-F238E27FC236}">
                <a16:creationId xmlns:a16="http://schemas.microsoft.com/office/drawing/2014/main" id="{97770E38-7C70-04A5-BC6D-875300BF3D26}"/>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D777350F-6A98-2389-0614-FC35A3A4F6AB}"/>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22530" name="Notes Placeholder 2">
            <a:extLst>
              <a:ext uri="{FF2B5EF4-FFF2-40B4-BE49-F238E27FC236}">
                <a16:creationId xmlns:a16="http://schemas.microsoft.com/office/drawing/2014/main" id="{F566D0FE-E7A6-5E1B-1719-B0E9964C8ABB}"/>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9CEFDBD4-98AD-F109-E8D8-2F7D887FAE4F}"/>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24578" name="Notes Placeholder 2">
            <a:extLst>
              <a:ext uri="{FF2B5EF4-FFF2-40B4-BE49-F238E27FC236}">
                <a16:creationId xmlns:a16="http://schemas.microsoft.com/office/drawing/2014/main" id="{C46A6AED-D048-3CE8-BE97-EFE944B2238E}"/>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26031A13-02E7-8246-8FD1-A5ACFB8CBD4E}"/>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26626" name="Notes Placeholder 2">
            <a:extLst>
              <a:ext uri="{FF2B5EF4-FFF2-40B4-BE49-F238E27FC236}">
                <a16:creationId xmlns:a16="http://schemas.microsoft.com/office/drawing/2014/main" id="{DB574297-F14F-7585-848A-5B71875DCF5F}"/>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EA61F365-22EA-FB0D-16D9-7F40E473D9E1}"/>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28674" name="Notes Placeholder 2">
            <a:extLst>
              <a:ext uri="{FF2B5EF4-FFF2-40B4-BE49-F238E27FC236}">
                <a16:creationId xmlns:a16="http://schemas.microsoft.com/office/drawing/2014/main" id="{A1297664-59A3-4360-BC69-AF8B2AA3CFD2}"/>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3BC3737A-9151-6F38-D8F5-BFAAB79EA407}"/>
              </a:ext>
            </a:extLst>
          </p:cNvPr>
          <p:cNvSpPr/>
          <p:nvPr/>
        </p:nvSpPr>
        <p:spPr>
          <a:xfrm>
            <a:off x="1312863" y="1027113"/>
            <a:ext cx="4933950" cy="3700462"/>
          </a:xfrm>
          <a:prstGeom prst="rect">
            <a:avLst/>
          </a:prstGeom>
          <a:solidFill>
            <a:srgbClr val="4472C4"/>
          </a:solidFill>
          <a:ln w="12600" cap="flat">
            <a:solidFill>
              <a:srgbClr val="172C51"/>
            </a:solidFill>
            <a:prstDash val="solid"/>
            <a:miter/>
          </a:ln>
        </p:spPr>
        <p:txBody>
          <a:bodyPr lIns="96120" tIns="51120" rIns="96120" bIns="51120"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30722" name="Segnaposto note 2">
            <a:extLst>
              <a:ext uri="{FF2B5EF4-FFF2-40B4-BE49-F238E27FC236}">
                <a16:creationId xmlns:a16="http://schemas.microsoft.com/office/drawing/2014/main" id="{27183FE3-A362-2647-81E2-31BE4F3B82E9}"/>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E4CD75F-0D49-0073-7D88-ABFD31F7C133}"/>
              </a:ext>
            </a:extLst>
          </p:cNvPr>
          <p:cNvSpPr/>
          <p:nvPr/>
        </p:nvSpPr>
        <p:spPr>
          <a:xfrm>
            <a:off x="1312863" y="1027113"/>
            <a:ext cx="4933950" cy="3700462"/>
          </a:xfrm>
          <a:prstGeom prst="rect">
            <a:avLst/>
          </a:prstGeom>
          <a:solidFill>
            <a:srgbClr val="4472C4"/>
          </a:solidFill>
          <a:ln w="12600" cap="flat">
            <a:solidFill>
              <a:srgbClr val="172C51"/>
            </a:solidFill>
            <a:prstDash val="solid"/>
            <a:miter/>
          </a:ln>
        </p:spPr>
        <p:txBody>
          <a:bodyPr lIns="96120" tIns="51120" rIns="96120" bIns="51120"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32770" name="Segnaposto note 2">
            <a:extLst>
              <a:ext uri="{FF2B5EF4-FFF2-40B4-BE49-F238E27FC236}">
                <a16:creationId xmlns:a16="http://schemas.microsoft.com/office/drawing/2014/main" id="{608A1D56-6280-30FC-0110-56D0A76A40C3}"/>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3C82C90E-32C6-373A-A95F-AF6C011C0FBD}"/>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38914" name="Notes Placeholder 2">
            <a:extLst>
              <a:ext uri="{FF2B5EF4-FFF2-40B4-BE49-F238E27FC236}">
                <a16:creationId xmlns:a16="http://schemas.microsoft.com/office/drawing/2014/main" id="{56555E66-F535-67FD-F759-B2FB5397A78F}"/>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6000" dirty="0"/>
              <a:t>VEDIAMO COSA SUCCEDE NELL’AREA CUTANEA CHE VIENE DISINFETTATA. IMMAGINE 1 - PRIMA DELLA DISINFEZIONE LA CUTE È COLONIZZATA DA NUMEROSE COLONIE BATTERICHE. IMMAGINE 2 – IMMEDIATAMENTE DOPO  LA DISINFEZIONE LE COLONIE BATTERICHE SUPERFICIALI SONO QUASI </a:t>
            </a:r>
            <a:r>
              <a:rPr lang="it-IT" dirty="0"/>
              <a:t>SCOMPARSE MENTRE PERMANGONO QUELLE POPOLATE DAI BATTERI RESIDENTE CHE SI ANNIDANO NEGLI ANNESSI CUTANEI IMMAGINE 3 – IN UN PAIO DI GIORNI LA SITUAZIONE RITORNA A QUELLA DELLA FIGURA 1 PROPRIO PERCHÉ NONOSTANTE LA DISINFEZIONE E LA CORRETTA APPLICAZIONE DI UNA MEDICAZIONE I BATTERI RESIDENTI CHE ERANO SFUGGITI ALLA DISINFEZIONE, RISALGONO IN SUPERFICIE, SI MOLTIPLICANO E COLONIZZANO NUOVAMENTE LA CUTE. QUESTO FENOMENO CHE NON È MAI DEL TUTTO EVITABILE PUÒ ESSERE CONTRASTATO DA ALCUNE MISURE QUALI L’UTILIZZO DI MEMBRANE SEMIPERMEABILI TRASPARENTI CON UNA BUONA PERMEABILITÀ AL VAPORE IN MODO DA RIDURRE IL TASSO DI UMIDITÀ AI DI SOTTO DELLA MEDICAZIONE, L’UTILIZZO DELLE MEDICAZIONI A RILASCIO DI CLOREXIDINA CHE SONO IN GRADO DI RIDURRE LA COLONIZZAZIONE BATTERICA A LIVELLO DI QUELLA PRESENTE NELL’IMMAGINE 2 E IL RISPETTO DELLA TECNICA ANTT CHE VEDREMO PIÙ AVANTI.</a:t>
            </a:r>
          </a:p>
        </p:txBody>
      </p:sp>
    </p:spTree>
    <p:extLst>
      <p:ext uri="{BB962C8B-B14F-4D97-AF65-F5344CB8AC3E}">
        <p14:creationId xmlns:p14="http://schemas.microsoft.com/office/powerpoint/2010/main" val="4279354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CC9C9E3C-0786-40DB-5F61-41D3DFFEA0C2}"/>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40962" name="Notes Placeholder 2">
            <a:extLst>
              <a:ext uri="{FF2B5EF4-FFF2-40B4-BE49-F238E27FC236}">
                <a16:creationId xmlns:a16="http://schemas.microsoft.com/office/drawing/2014/main" id="{24666A7D-2834-BC39-65CC-952B82B672A2}"/>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57845E5C-048E-05E8-584B-1CCE26F69A5D}"/>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43010" name="Notes Placeholder 2">
            <a:extLst>
              <a:ext uri="{FF2B5EF4-FFF2-40B4-BE49-F238E27FC236}">
                <a16:creationId xmlns:a16="http://schemas.microsoft.com/office/drawing/2014/main" id="{B0FB461C-24CD-1E8D-0FD7-581F9DAB4548}"/>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C70090AB-895F-D4DF-B22C-E97A8EF5EC36}"/>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45058" name="Notes Placeholder 2">
            <a:extLst>
              <a:ext uri="{FF2B5EF4-FFF2-40B4-BE49-F238E27FC236}">
                <a16:creationId xmlns:a16="http://schemas.microsoft.com/office/drawing/2014/main" id="{6AE68EE5-527A-AF2F-AE23-544A032CD17F}"/>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4A4D10DE-AE8A-D108-2E8D-DE19A043FF74}"/>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47106" name="Notes Placeholder 2">
            <a:extLst>
              <a:ext uri="{FF2B5EF4-FFF2-40B4-BE49-F238E27FC236}">
                <a16:creationId xmlns:a16="http://schemas.microsoft.com/office/drawing/2014/main" id="{7409D124-E421-0384-AEAC-3A0676D5EFF2}"/>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a:extLst>
              <a:ext uri="{FF2B5EF4-FFF2-40B4-BE49-F238E27FC236}">
                <a16:creationId xmlns:a16="http://schemas.microsoft.com/office/drawing/2014/main" id="{3CE0A41D-2F29-04BF-0861-9B38BA45F8BD}"/>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49154" name="Notes Placeholder 2">
            <a:extLst>
              <a:ext uri="{FF2B5EF4-FFF2-40B4-BE49-F238E27FC236}">
                <a16:creationId xmlns:a16="http://schemas.microsoft.com/office/drawing/2014/main" id="{CF2ECAC6-8D9D-B6DD-6472-369AEB78E970}"/>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332B62E0-9D25-D84B-C623-82E8EA2FC3E3}"/>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51202" name="Notes Placeholder 2">
            <a:extLst>
              <a:ext uri="{FF2B5EF4-FFF2-40B4-BE49-F238E27FC236}">
                <a16:creationId xmlns:a16="http://schemas.microsoft.com/office/drawing/2014/main" id="{8896B170-C2A7-4CC5-69C0-7172048A1349}"/>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E52EC467-A040-3D2A-C2A2-80D097448C66}"/>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53250" name="Notes Placeholder 2">
            <a:extLst>
              <a:ext uri="{FF2B5EF4-FFF2-40B4-BE49-F238E27FC236}">
                <a16:creationId xmlns:a16="http://schemas.microsoft.com/office/drawing/2014/main" id="{D3C3F202-2588-6D99-9AEB-5FC8D86F11AB}"/>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TECNICA ANTT ADOTTATA ORMAI DA MOLTI SISTEMI SANITARI QUALI QUELLO INGLESE E QUELLO AUSTRALIANO, HA LOS COPO DI PROMUOVERE L’ASEPSI IN PROCEDURE QUALI LA GESTIONE DEI DISPOSITIVI PER ACCESSO VASCOLARE E DEI CATETERI VESCICALI AL FINE DI RIDURRE IL RISCHIO DI SEPSI.</a:t>
            </a:r>
          </a:p>
          <a:p>
            <a:r>
              <a:rPr lang="it-IT" dirty="0"/>
              <a:t>E’ DI FACILE COMPRENSIONE ED UTILIZZABILE DA TUTTI GRAZIE ALLA SUA SEMPLICITA’ CONCETTUALE PER CUI VENGONO IDENTIFICATI PER TUTTI I DISPOSITIVI IN USO DELLE PARRI CHIAVE E DEI PUNTI CHIAVE.</a:t>
            </a:r>
          </a:p>
          <a:p>
            <a:r>
              <a:rPr lang="it-IT" dirty="0"/>
              <a:t>QUESTI PUNTI NON VANNO TOCCATI MAI.</a:t>
            </a:r>
          </a:p>
        </p:txBody>
      </p:sp>
    </p:spTree>
    <p:extLst>
      <p:ext uri="{BB962C8B-B14F-4D97-AF65-F5344CB8AC3E}">
        <p14:creationId xmlns:p14="http://schemas.microsoft.com/office/powerpoint/2010/main" val="3339534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I DISPOSITIVI PER ACCESSO VENOSO E PER LE SACCHE DA INFUSIONE, LE FIALE ECC. I PUNTI CHIAVE I PUNTI E LE PARTI CHIAVE SONO IL CATETERE ALL’EMERGENZA DALLA CUTE, I CONNETTORI E I RACCORDI TRA LINEA VENOSA </a:t>
            </a:r>
            <a:r>
              <a:rPr lang="it-IT"/>
              <a:t>E SACCA.</a:t>
            </a:r>
            <a:endParaRPr lang="it-IT" dirty="0"/>
          </a:p>
        </p:txBody>
      </p:sp>
    </p:spTree>
    <p:extLst>
      <p:ext uri="{BB962C8B-B14F-4D97-AF65-F5344CB8AC3E}">
        <p14:creationId xmlns:p14="http://schemas.microsoft.com/office/powerpoint/2010/main" val="3445376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49872990-32B7-78CF-3D26-3313B121DE4D}"/>
              </a:ext>
            </a:extLst>
          </p:cNvPr>
          <p:cNvSpPr/>
          <p:nvPr/>
        </p:nvSpPr>
        <p:spPr>
          <a:xfrm>
            <a:off x="1312863" y="1027113"/>
            <a:ext cx="4933950" cy="3700462"/>
          </a:xfrm>
          <a:prstGeom prst="rect">
            <a:avLst/>
          </a:prstGeom>
          <a:solidFill>
            <a:srgbClr val="4472C4"/>
          </a:solidFill>
          <a:ln w="12600" cap="flat">
            <a:solidFill>
              <a:srgbClr val="172C51"/>
            </a:solidFill>
            <a:prstDash val="solid"/>
            <a:miter/>
          </a:ln>
        </p:spPr>
        <p:txBody>
          <a:bodyPr lIns="96120" tIns="51120" rIns="96120" bIns="51120"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34818" name="Segnaposto note 2">
            <a:extLst>
              <a:ext uri="{FF2B5EF4-FFF2-40B4-BE49-F238E27FC236}">
                <a16:creationId xmlns:a16="http://schemas.microsoft.com/office/drawing/2014/main" id="{1D2E36A2-3999-9DDF-1B88-5ABB4E1DE196}"/>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0F8F4B3-2C14-E89E-4C6B-BB3D7F23AEE2}"/>
              </a:ext>
            </a:extLst>
          </p:cNvPr>
          <p:cNvSpPr/>
          <p:nvPr/>
        </p:nvSpPr>
        <p:spPr>
          <a:xfrm>
            <a:off x="1312863" y="1027113"/>
            <a:ext cx="4933950" cy="3700462"/>
          </a:xfrm>
          <a:prstGeom prst="rect">
            <a:avLst/>
          </a:prstGeom>
          <a:solidFill>
            <a:srgbClr val="4472C4"/>
          </a:solidFill>
          <a:ln w="12600" cap="flat">
            <a:solidFill>
              <a:srgbClr val="172C51"/>
            </a:solidFill>
            <a:prstDash val="solid"/>
            <a:miter/>
          </a:ln>
        </p:spPr>
        <p:txBody>
          <a:bodyPr lIns="96120" tIns="51120" rIns="96120" bIns="51120"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36866" name="Segnaposto note 2">
            <a:extLst>
              <a:ext uri="{FF2B5EF4-FFF2-40B4-BE49-F238E27FC236}">
                <a16:creationId xmlns:a16="http://schemas.microsoft.com/office/drawing/2014/main" id="{C480A73C-99B6-89FA-31BF-912E50B20498}"/>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1CC3694D-3607-BD0C-47BF-73CA8A9E7E0A}"/>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55298" name="Notes Placeholder 2">
            <a:extLst>
              <a:ext uri="{FF2B5EF4-FFF2-40B4-BE49-F238E27FC236}">
                <a16:creationId xmlns:a16="http://schemas.microsoft.com/office/drawing/2014/main" id="{FD434942-3D3A-B5BE-7765-FED190E4E055}"/>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7CAAE82D-0A39-868D-3701-44DFEEC18FC0}"/>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57346" name="Notes Placeholder 2">
            <a:extLst>
              <a:ext uri="{FF2B5EF4-FFF2-40B4-BE49-F238E27FC236}">
                <a16:creationId xmlns:a16="http://schemas.microsoft.com/office/drawing/2014/main" id="{2F3DB8CB-CCB4-ABC5-6418-9B3DFFCABE90}"/>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a:extLst>
              <a:ext uri="{FF2B5EF4-FFF2-40B4-BE49-F238E27FC236}">
                <a16:creationId xmlns:a16="http://schemas.microsoft.com/office/drawing/2014/main" id="{8D349D15-7595-4B1D-05AD-94522B011DC1}"/>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59394" name="Notes Placeholder 2">
            <a:extLst>
              <a:ext uri="{FF2B5EF4-FFF2-40B4-BE49-F238E27FC236}">
                <a16:creationId xmlns:a16="http://schemas.microsoft.com/office/drawing/2014/main" id="{4A4118E0-7589-3831-60BC-15448D9E88CD}"/>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F1DE4D2-7BE3-B732-2854-2F812F615505}"/>
              </a:ext>
            </a:extLst>
          </p:cNvPr>
          <p:cNvSpPr/>
          <p:nvPr/>
        </p:nvSpPr>
        <p:spPr>
          <a:xfrm>
            <a:off x="1312863" y="1027113"/>
            <a:ext cx="4933950" cy="3700462"/>
          </a:xfrm>
          <a:prstGeom prst="rect">
            <a:avLst/>
          </a:prstGeom>
          <a:solidFill>
            <a:srgbClr val="4472C4"/>
          </a:solidFill>
          <a:ln w="12600" cap="flat">
            <a:solidFill>
              <a:srgbClr val="172C51"/>
            </a:solidFill>
            <a:prstDash val="solid"/>
            <a:miter/>
          </a:ln>
        </p:spPr>
        <p:txBody>
          <a:bodyPr lIns="96120" tIns="51120" rIns="96120" bIns="51120"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61442" name="Segnaposto note 2">
            <a:extLst>
              <a:ext uri="{FF2B5EF4-FFF2-40B4-BE49-F238E27FC236}">
                <a16:creationId xmlns:a16="http://schemas.microsoft.com/office/drawing/2014/main" id="{A0722DBB-69FE-6188-058B-B1E974C7FBFD}"/>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C65174EC-5322-1ADC-92D9-CA9BE0B2F304}"/>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63490" name="Notes Placeholder 2">
            <a:extLst>
              <a:ext uri="{FF2B5EF4-FFF2-40B4-BE49-F238E27FC236}">
                <a16:creationId xmlns:a16="http://schemas.microsoft.com/office/drawing/2014/main" id="{03005607-409F-5E7C-48A5-AA436EFF0ED7}"/>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10E8857E-750C-8891-3AF5-AF99B0475DFA}"/>
              </a:ext>
            </a:extLst>
          </p:cNvPr>
          <p:cNvSpPr>
            <a:spLocks noGrp="1" noRot="1" noChangeAspect="1" noTextEdit="1"/>
          </p:cNvSpPr>
          <p:nvPr>
            <p:ph type="sldImg"/>
          </p:nvPr>
        </p:nvSpPr>
        <p:spPr>
          <a:xfrm>
            <a:off x="1106488" y="812800"/>
            <a:ext cx="5346700" cy="4008438"/>
          </a:xfrm>
          <a:solidFill>
            <a:srgbClr val="4472C4"/>
          </a:solidFill>
          <a:ln w="12600" cap="flat">
            <a:solidFill>
              <a:srgbClr val="172C51"/>
            </a:solidFill>
            <a:miter lim="800000"/>
            <a:headEnd/>
            <a:tailEnd/>
          </a:ln>
        </p:spPr>
      </p:sp>
      <p:sp>
        <p:nvSpPr>
          <p:cNvPr id="65538" name="Notes Placeholder 2">
            <a:extLst>
              <a:ext uri="{FF2B5EF4-FFF2-40B4-BE49-F238E27FC236}">
                <a16:creationId xmlns:a16="http://schemas.microsoft.com/office/drawing/2014/main" id="{B1E28A34-F52C-D584-BC45-AFC912EC810B}"/>
              </a:ext>
            </a:extLst>
          </p:cNvPr>
          <p:cNvSpPr txBox="1">
            <a:spLocks noGrp="1"/>
          </p:cNvSpPr>
          <p:nvPr>
            <p:ph type="body" sz="quarter" idx="1"/>
          </p:nvPr>
        </p:nvSpPr>
        <p:spPr bwMode="auto">
          <a:xfrm>
            <a:off x="755650" y="5078413"/>
            <a:ext cx="6046788" cy="481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spAutoFit/>
          </a:bodyPr>
          <a:lstStyle/>
          <a:p>
            <a:pPr eaLnBrk="1">
              <a:spcBef>
                <a:spcPct val="0"/>
              </a:spcBef>
            </a:pPr>
            <a:endParaRPr altLang="it-IT">
              <a:solidFill>
                <a:srgbClr val="00000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txBox="1">
            <a:spLocks noGrp="1"/>
          </p:cNvSpPr>
          <p:nvPr>
            <p:ph type="ctrTitle"/>
          </p:nvPr>
        </p:nvSpPr>
        <p:spPr>
          <a:xfrm>
            <a:off x="1260360" y="1236599"/>
            <a:ext cx="7559640" cy="2631960"/>
          </a:xfrm>
        </p:spPr>
        <p:txBody>
          <a:bodyPr anchor="b"/>
          <a:lstStyle>
            <a:lvl1pPr marL="0" marR="0" indent="0">
              <a:lnSpc>
                <a:spcPct val="100000"/>
              </a:lnSpc>
              <a:spcBef>
                <a:spcPts val="0"/>
              </a:spcBef>
              <a:spcAft>
                <a:spcPts val="0"/>
              </a:spcAft>
              <a:defRPr sz="6000" b="1" i="1" kern="0" spc="0" baseline="0">
                <a:solidFill>
                  <a:srgbClr val="E6E6E6"/>
                </a:solidFill>
                <a:latin typeface="Albany" pitchFamily="34"/>
              </a:defRPr>
            </a:lvl1pPr>
          </a:lstStyle>
          <a:p>
            <a:pPr lvl="0"/>
            <a:r>
              <a:rPr lang="it-IT"/>
              <a:t>Fare clic per modificare lo stile del titolo dello schema</a:t>
            </a:r>
          </a:p>
        </p:txBody>
      </p:sp>
      <p:sp>
        <p:nvSpPr>
          <p:cNvPr id="3" name="Sottotitolo 2"/>
          <p:cNvSpPr txBox="1">
            <a:spLocks noGrp="1"/>
          </p:cNvSpPr>
          <p:nvPr>
            <p:ph type="subTitle" idx="1"/>
          </p:nvPr>
        </p:nvSpPr>
        <p:spPr>
          <a:xfrm>
            <a:off x="1260360" y="3970440"/>
            <a:ext cx="7559640" cy="1825560"/>
          </a:xfrm>
        </p:spPr>
        <p:txBody>
          <a:bodyPr anchorCtr="1"/>
          <a:lstStyle>
            <a:lvl1pPr algn="ctr">
              <a:defRPr sz="2400"/>
            </a:lvl1pPr>
          </a:lstStyle>
          <a:p>
            <a:pPr lvl="0"/>
            <a:r>
              <a:rPr lang="it-IT"/>
              <a:t>Fare clic per modificare lo stile del sottotitolo dello schema</a:t>
            </a:r>
          </a:p>
        </p:txBody>
      </p:sp>
    </p:spTree>
    <p:extLst>
      <p:ext uri="{BB962C8B-B14F-4D97-AF65-F5344CB8AC3E}">
        <p14:creationId xmlns:p14="http://schemas.microsoft.com/office/powerpoint/2010/main" val="299362043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marL="0" marR="0" indent="0">
              <a:lnSpc>
                <a:spcPct val="100000"/>
              </a:lnSpc>
              <a:spcBef>
                <a:spcPts val="0"/>
              </a:spcBef>
              <a:spcAft>
                <a:spcPts val="0"/>
              </a:spcAft>
              <a:defRPr sz="40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contenuto 2"/>
          <p:cNvSpPr txBox="1">
            <a:spLocks noGrp="1"/>
          </p:cNvSpPr>
          <p:nvPr>
            <p:ph type="title" idx="4294967295"/>
          </p:nvPr>
        </p:nvSpPr>
        <p:spPr>
          <a:xfrm>
            <a:off x="1088280" y="2224080"/>
            <a:ext cx="8477280" cy="4762799"/>
          </a:xfrm>
        </p:spPr>
        <p:txBody>
          <a:bodyPr anchor="t" anchorCtr="0"/>
          <a:lstStyle>
            <a:lvl1pPr marL="0" marR="0" indent="0" algn="l">
              <a:lnSpc>
                <a:spcPct val="100000"/>
              </a:lnSpc>
              <a:spcBef>
                <a:spcPts val="0"/>
              </a:spcBef>
              <a:spcAft>
                <a:spcPts val="0"/>
              </a:spcAft>
              <a:defRPr sz="3200" kern="0" spc="0" baseline="0">
                <a:solidFill>
                  <a:srgbClr val="E6E6E6"/>
                </a:solidFill>
                <a:latin typeface="Albany" pitchFamily="34"/>
              </a:defRPr>
            </a:lvl1pPr>
          </a:lstStyle>
          <a:p>
            <a:pPr lvl="0"/>
            <a:r>
              <a:rPr lang="it-IT"/>
              <a:t>Fare clic per modificare gli stili del testo dello schema</a:t>
            </a:r>
            <a:br>
              <a:rPr lang="it-IT"/>
            </a:br>
            <a:r>
              <a:rPr lang="it-IT"/>
              <a:t>Secondo livello</a:t>
            </a:r>
            <a:br>
              <a:rPr lang="it-IT"/>
            </a:br>
            <a:r>
              <a:rPr lang="it-IT"/>
              <a:t>Terzo livello</a:t>
            </a:r>
            <a:br>
              <a:rPr lang="it-IT"/>
            </a:br>
            <a:r>
              <a:rPr lang="it-IT"/>
              <a:t>Quarto livello</a:t>
            </a:r>
            <a:br>
              <a:rPr lang="it-IT"/>
            </a:br>
            <a:r>
              <a:rPr lang="it-IT"/>
              <a:t>Quinto livello</a:t>
            </a:r>
          </a:p>
        </p:txBody>
      </p:sp>
    </p:spTree>
    <p:extLst>
      <p:ext uri="{BB962C8B-B14F-4D97-AF65-F5344CB8AC3E}">
        <p14:creationId xmlns:p14="http://schemas.microsoft.com/office/powerpoint/2010/main" val="322968322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txBox="1">
            <a:spLocks noGrp="1"/>
          </p:cNvSpPr>
          <p:nvPr>
            <p:ph type="title"/>
          </p:nvPr>
        </p:nvSpPr>
        <p:spPr>
          <a:xfrm>
            <a:off x="687239" y="1884240"/>
            <a:ext cx="8694720" cy="3144959"/>
          </a:xfrm>
        </p:spPr>
        <p:txBody>
          <a:bodyPr anchor="b"/>
          <a:lstStyle>
            <a:lvl1pPr marL="0" marR="0" indent="0">
              <a:lnSpc>
                <a:spcPct val="100000"/>
              </a:lnSpc>
              <a:spcBef>
                <a:spcPts val="0"/>
              </a:spcBef>
              <a:spcAft>
                <a:spcPts val="0"/>
              </a:spcAft>
              <a:defRPr sz="60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testo 2"/>
          <p:cNvSpPr txBox="1">
            <a:spLocks noGrp="1"/>
          </p:cNvSpPr>
          <p:nvPr>
            <p:ph type="body" idx="1"/>
          </p:nvPr>
        </p:nvSpPr>
        <p:spPr>
          <a:xfrm>
            <a:off x="687239" y="5059440"/>
            <a:ext cx="8694720" cy="1652760"/>
          </a:xfrm>
        </p:spPr>
        <p:txBody>
          <a:bodyPr/>
          <a:lstStyle>
            <a:lvl1pPr>
              <a:defRPr sz="2400">
                <a:solidFill>
                  <a:srgbClr val="898989"/>
                </a:solidFill>
              </a:defRPr>
            </a:lvl1pPr>
          </a:lstStyle>
          <a:p>
            <a:pPr lvl="0"/>
            <a:r>
              <a:rPr lang="it-IT"/>
              <a:t>Fare clic per modificare gli stili del testo dello schema</a:t>
            </a:r>
          </a:p>
        </p:txBody>
      </p:sp>
    </p:spTree>
    <p:extLst>
      <p:ext uri="{BB962C8B-B14F-4D97-AF65-F5344CB8AC3E}">
        <p14:creationId xmlns:p14="http://schemas.microsoft.com/office/powerpoint/2010/main" val="986307876"/>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marL="0" marR="0" indent="0">
              <a:lnSpc>
                <a:spcPct val="100000"/>
              </a:lnSpc>
              <a:spcBef>
                <a:spcPts val="0"/>
              </a:spcBef>
              <a:spcAft>
                <a:spcPts val="0"/>
              </a:spcAft>
              <a:defRPr sz="40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contenuto 2"/>
          <p:cNvSpPr txBox="1">
            <a:spLocks noGrp="1"/>
          </p:cNvSpPr>
          <p:nvPr>
            <p:ph type="title" idx="4294967295"/>
          </p:nvPr>
        </p:nvSpPr>
        <p:spPr>
          <a:xfrm>
            <a:off x="1089000" y="2224080"/>
            <a:ext cx="4162320" cy="4762440"/>
          </a:xfrm>
        </p:spPr>
        <p:txBody>
          <a:bodyPr anchor="t" anchorCtr="0"/>
          <a:lstStyle>
            <a:lvl1pPr marL="0" marR="0" indent="0" algn="l">
              <a:lnSpc>
                <a:spcPct val="100000"/>
              </a:lnSpc>
              <a:spcBef>
                <a:spcPts val="0"/>
              </a:spcBef>
              <a:spcAft>
                <a:spcPts val="0"/>
              </a:spcAft>
              <a:defRPr sz="3200" kern="0" spc="0" baseline="0">
                <a:solidFill>
                  <a:srgbClr val="E6E6E6"/>
                </a:solidFill>
                <a:latin typeface="Albany" pitchFamily="34"/>
              </a:defRPr>
            </a:lvl1pPr>
          </a:lstStyle>
          <a:p>
            <a:pPr lvl="0"/>
            <a:r>
              <a:rPr lang="it-IT"/>
              <a:t>Fare clic per modificare gli stili del testo dello schema</a:t>
            </a:r>
            <a:br>
              <a:rPr lang="it-IT"/>
            </a:br>
            <a:r>
              <a:rPr lang="it-IT"/>
              <a:t>Secondo livello</a:t>
            </a:r>
            <a:br>
              <a:rPr lang="it-IT"/>
            </a:br>
            <a:r>
              <a:rPr lang="it-IT"/>
              <a:t>Terzo livello</a:t>
            </a:r>
            <a:br>
              <a:rPr lang="it-IT"/>
            </a:br>
            <a:r>
              <a:rPr lang="it-IT"/>
              <a:t>Quarto livello</a:t>
            </a:r>
            <a:br>
              <a:rPr lang="it-IT"/>
            </a:br>
            <a:r>
              <a:rPr lang="it-IT"/>
              <a:t>Quinto livello</a:t>
            </a:r>
          </a:p>
        </p:txBody>
      </p:sp>
      <p:sp>
        <p:nvSpPr>
          <p:cNvPr id="4" name="Segnaposto contenuto 3"/>
          <p:cNvSpPr txBox="1">
            <a:spLocks noGrp="1"/>
          </p:cNvSpPr>
          <p:nvPr>
            <p:ph type="title" idx="4294967295"/>
          </p:nvPr>
        </p:nvSpPr>
        <p:spPr>
          <a:xfrm>
            <a:off x="5403960" y="2224080"/>
            <a:ext cx="4162320" cy="4762440"/>
          </a:xfrm>
        </p:spPr>
        <p:txBody>
          <a:bodyPr anchor="t" anchorCtr="0"/>
          <a:lstStyle>
            <a:lvl1pPr marL="0" marR="0" indent="0" algn="l">
              <a:lnSpc>
                <a:spcPct val="100000"/>
              </a:lnSpc>
              <a:spcBef>
                <a:spcPts val="0"/>
              </a:spcBef>
              <a:spcAft>
                <a:spcPts val="0"/>
              </a:spcAft>
              <a:defRPr sz="3200" kern="0" spc="0" baseline="0">
                <a:solidFill>
                  <a:srgbClr val="E6E6E6"/>
                </a:solidFill>
                <a:latin typeface="Albany" pitchFamily="34"/>
              </a:defRPr>
            </a:lvl1pPr>
          </a:lstStyle>
          <a:p>
            <a:pPr lvl="0"/>
            <a:r>
              <a:rPr lang="it-IT"/>
              <a:t>Fare clic per modificare gli stili del testo dello schema</a:t>
            </a:r>
            <a:br>
              <a:rPr lang="it-IT"/>
            </a:br>
            <a:r>
              <a:rPr lang="it-IT"/>
              <a:t>Secondo livello</a:t>
            </a:r>
            <a:br>
              <a:rPr lang="it-IT"/>
            </a:br>
            <a:r>
              <a:rPr lang="it-IT"/>
              <a:t>Terzo livello</a:t>
            </a:r>
            <a:br>
              <a:rPr lang="it-IT"/>
            </a:br>
            <a:r>
              <a:rPr lang="it-IT"/>
              <a:t>Quarto livello</a:t>
            </a:r>
            <a:br>
              <a:rPr lang="it-IT"/>
            </a:br>
            <a:r>
              <a:rPr lang="it-IT"/>
              <a:t>Quinto livello</a:t>
            </a:r>
          </a:p>
        </p:txBody>
      </p:sp>
    </p:spTree>
    <p:extLst>
      <p:ext uri="{BB962C8B-B14F-4D97-AF65-F5344CB8AC3E}">
        <p14:creationId xmlns:p14="http://schemas.microsoft.com/office/powerpoint/2010/main" val="1988438144"/>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txBox="1">
            <a:spLocks noGrp="1"/>
          </p:cNvSpPr>
          <p:nvPr>
            <p:ph type="title"/>
          </p:nvPr>
        </p:nvSpPr>
        <p:spPr>
          <a:xfrm>
            <a:off x="693719" y="403200"/>
            <a:ext cx="8694720" cy="1460519"/>
          </a:xfrm>
        </p:spPr>
        <p:txBody>
          <a:bodyPr/>
          <a:lstStyle>
            <a:lvl1pPr marL="0" marR="0" indent="0">
              <a:lnSpc>
                <a:spcPct val="100000"/>
              </a:lnSpc>
              <a:spcBef>
                <a:spcPts val="0"/>
              </a:spcBef>
              <a:spcAft>
                <a:spcPts val="0"/>
              </a:spcAft>
              <a:defRPr sz="40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testo 2"/>
          <p:cNvSpPr txBox="1">
            <a:spLocks noGrp="1"/>
          </p:cNvSpPr>
          <p:nvPr>
            <p:ph type="body" idx="1"/>
          </p:nvPr>
        </p:nvSpPr>
        <p:spPr>
          <a:xfrm>
            <a:off x="693719" y="1852560"/>
            <a:ext cx="4265640" cy="907919"/>
          </a:xfrm>
        </p:spPr>
        <p:txBody>
          <a:bodyPr anchor="b"/>
          <a:lstStyle>
            <a:lvl1pPr>
              <a:defRPr sz="2400" b="1"/>
            </a:lvl1pPr>
          </a:lstStyle>
          <a:p>
            <a:pPr lvl="0"/>
            <a:r>
              <a:rPr lang="it-IT"/>
              <a:t>Fare clic per modificare gli stili del testo dello schema</a:t>
            </a:r>
          </a:p>
        </p:txBody>
      </p:sp>
      <p:sp>
        <p:nvSpPr>
          <p:cNvPr id="4" name="Segnaposto contenuto 3"/>
          <p:cNvSpPr txBox="1">
            <a:spLocks noGrp="1"/>
          </p:cNvSpPr>
          <p:nvPr>
            <p:ph type="title" idx="4294967295"/>
          </p:nvPr>
        </p:nvSpPr>
        <p:spPr>
          <a:xfrm>
            <a:off x="693719" y="2760840"/>
            <a:ext cx="4265640" cy="4062239"/>
          </a:xfrm>
        </p:spPr>
        <p:txBody>
          <a:bodyPr anchor="t" anchorCtr="0"/>
          <a:lstStyle>
            <a:lvl1pPr marL="0" marR="0" indent="0" algn="l">
              <a:lnSpc>
                <a:spcPct val="100000"/>
              </a:lnSpc>
              <a:spcBef>
                <a:spcPts val="0"/>
              </a:spcBef>
              <a:spcAft>
                <a:spcPts val="0"/>
              </a:spcAft>
              <a:defRPr sz="3200" kern="0" spc="0" baseline="0">
                <a:solidFill>
                  <a:srgbClr val="E6E6E6"/>
                </a:solidFill>
                <a:latin typeface="Albany" pitchFamily="34"/>
              </a:defRPr>
            </a:lvl1pPr>
          </a:lstStyle>
          <a:p>
            <a:pPr lvl="0"/>
            <a:r>
              <a:rPr lang="it-IT"/>
              <a:t>Fare clic per modificare gli stili del testo dello schema</a:t>
            </a:r>
            <a:br>
              <a:rPr lang="it-IT"/>
            </a:br>
            <a:r>
              <a:rPr lang="it-IT"/>
              <a:t>Secondo livello</a:t>
            </a:r>
            <a:br>
              <a:rPr lang="it-IT"/>
            </a:br>
            <a:r>
              <a:rPr lang="it-IT"/>
              <a:t>Terzo livello</a:t>
            </a:r>
            <a:br>
              <a:rPr lang="it-IT"/>
            </a:br>
            <a:r>
              <a:rPr lang="it-IT"/>
              <a:t>Quarto livello</a:t>
            </a:r>
            <a:br>
              <a:rPr lang="it-IT"/>
            </a:br>
            <a:r>
              <a:rPr lang="it-IT"/>
              <a:t>Quinto livello</a:t>
            </a:r>
          </a:p>
        </p:txBody>
      </p:sp>
      <p:sp>
        <p:nvSpPr>
          <p:cNvPr id="5" name="Segnaposto testo 4"/>
          <p:cNvSpPr txBox="1">
            <a:spLocks noGrp="1"/>
          </p:cNvSpPr>
          <p:nvPr>
            <p:ph type="body" idx="3"/>
          </p:nvPr>
        </p:nvSpPr>
        <p:spPr>
          <a:xfrm>
            <a:off x="5103720" y="1852560"/>
            <a:ext cx="4284720" cy="907919"/>
          </a:xfrm>
        </p:spPr>
        <p:txBody>
          <a:bodyPr anchor="b"/>
          <a:lstStyle>
            <a:lvl1pPr>
              <a:defRPr sz="2400" b="1"/>
            </a:lvl1pPr>
          </a:lstStyle>
          <a:p>
            <a:pPr lvl="0"/>
            <a:r>
              <a:rPr lang="it-IT"/>
              <a:t>Fare clic per modificare gli stili del testo dello schema</a:t>
            </a:r>
          </a:p>
        </p:txBody>
      </p:sp>
      <p:sp>
        <p:nvSpPr>
          <p:cNvPr id="6" name="Segnaposto contenuto 5"/>
          <p:cNvSpPr txBox="1">
            <a:spLocks noGrp="1"/>
          </p:cNvSpPr>
          <p:nvPr>
            <p:ph type="title" idx="4294967295"/>
          </p:nvPr>
        </p:nvSpPr>
        <p:spPr>
          <a:xfrm>
            <a:off x="5103720" y="2760840"/>
            <a:ext cx="4284720" cy="4062239"/>
          </a:xfrm>
        </p:spPr>
        <p:txBody>
          <a:bodyPr anchor="t" anchorCtr="0"/>
          <a:lstStyle>
            <a:lvl1pPr marL="0" marR="0" indent="0" algn="l">
              <a:lnSpc>
                <a:spcPct val="100000"/>
              </a:lnSpc>
              <a:spcBef>
                <a:spcPts val="0"/>
              </a:spcBef>
              <a:spcAft>
                <a:spcPts val="0"/>
              </a:spcAft>
              <a:defRPr sz="3200" kern="0" spc="0" baseline="0">
                <a:solidFill>
                  <a:srgbClr val="E6E6E6"/>
                </a:solidFill>
                <a:latin typeface="Albany" pitchFamily="34"/>
              </a:defRPr>
            </a:lvl1pPr>
          </a:lstStyle>
          <a:p>
            <a:pPr lvl="0"/>
            <a:r>
              <a:rPr lang="it-IT"/>
              <a:t>Fare clic per modificare gli stili del testo dello schema</a:t>
            </a:r>
            <a:br>
              <a:rPr lang="it-IT"/>
            </a:br>
            <a:r>
              <a:rPr lang="it-IT"/>
              <a:t>Secondo livello</a:t>
            </a:r>
            <a:br>
              <a:rPr lang="it-IT"/>
            </a:br>
            <a:r>
              <a:rPr lang="it-IT"/>
              <a:t>Terzo livello</a:t>
            </a:r>
            <a:br>
              <a:rPr lang="it-IT"/>
            </a:br>
            <a:r>
              <a:rPr lang="it-IT"/>
              <a:t>Quarto livello</a:t>
            </a:r>
            <a:br>
              <a:rPr lang="it-IT"/>
            </a:br>
            <a:r>
              <a:rPr lang="it-IT"/>
              <a:t>Quinto livello</a:t>
            </a:r>
          </a:p>
        </p:txBody>
      </p:sp>
    </p:spTree>
    <p:extLst>
      <p:ext uri="{BB962C8B-B14F-4D97-AF65-F5344CB8AC3E}">
        <p14:creationId xmlns:p14="http://schemas.microsoft.com/office/powerpoint/2010/main" val="1773489892"/>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marL="0" marR="0" indent="0">
              <a:lnSpc>
                <a:spcPct val="100000"/>
              </a:lnSpc>
              <a:spcBef>
                <a:spcPts val="0"/>
              </a:spcBef>
              <a:spcAft>
                <a:spcPts val="0"/>
              </a:spcAft>
              <a:defRPr sz="4000" b="1" i="1" kern="0" spc="0" baseline="0">
                <a:solidFill>
                  <a:srgbClr val="E6E6E6"/>
                </a:solidFill>
                <a:latin typeface="Albany" pitchFamily="34"/>
              </a:defRPr>
            </a:lvl1pPr>
          </a:lstStyle>
          <a:p>
            <a:pPr lvl="0"/>
            <a:r>
              <a:rPr lang="it-IT"/>
              <a:t>Fare clic per modificare lo stile del titolo dello schema</a:t>
            </a:r>
          </a:p>
        </p:txBody>
      </p:sp>
    </p:spTree>
    <p:extLst>
      <p:ext uri="{BB962C8B-B14F-4D97-AF65-F5344CB8AC3E}">
        <p14:creationId xmlns:p14="http://schemas.microsoft.com/office/powerpoint/2010/main" val="3410484769"/>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301320"/>
            <a:ext cx="9072000" cy="1261800"/>
          </a:xfrm>
        </p:spPr>
        <p:txBody>
          <a:bodyPr/>
          <a:lstStyle>
            <a:lvl1pPr>
              <a:defRPr/>
            </a:lvl1pPr>
          </a:lstStyle>
          <a:p>
            <a:endParaRPr lang="it-IT"/>
          </a:p>
        </p:txBody>
      </p:sp>
      <p:sp>
        <p:nvSpPr>
          <p:cNvPr id="3" name="Text Placeholder 2"/>
          <p:cNvSpPr txBox="1">
            <a:spLocks noGrp="1"/>
          </p:cNvSpPr>
          <p:nvPr>
            <p:ph type="body" idx="4294967295"/>
          </p:nvPr>
        </p:nvSpPr>
        <p:spPr>
          <a:xfrm>
            <a:off x="503999" y="1768680"/>
            <a:ext cx="9072000" cy="4988880"/>
          </a:xfrm>
        </p:spPr>
        <p:txBody>
          <a:bodyPr/>
          <a:lstStyle>
            <a:lvl1pPr>
              <a:spcAft>
                <a:spcPts val="1417"/>
              </a:spcAft>
              <a:defRPr kern="1200">
                <a:latin typeface="Arial" pitchFamily="18"/>
              </a:defRPr>
            </a:lvl1pPr>
          </a:lstStyle>
          <a:p>
            <a:endParaRPr lang="it-IT"/>
          </a:p>
        </p:txBody>
      </p:sp>
    </p:spTree>
    <p:extLst>
      <p:ext uri="{BB962C8B-B14F-4D97-AF65-F5344CB8AC3E}">
        <p14:creationId xmlns:p14="http://schemas.microsoft.com/office/powerpoint/2010/main" val="402191067"/>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693719" y="503280"/>
            <a:ext cx="3251159" cy="1765440"/>
          </a:xfrm>
        </p:spPr>
        <p:txBody>
          <a:bodyPr anchor="b"/>
          <a:lstStyle>
            <a:lvl1pPr marL="0" marR="0" indent="0">
              <a:lnSpc>
                <a:spcPct val="100000"/>
              </a:lnSpc>
              <a:spcBef>
                <a:spcPts val="0"/>
              </a:spcBef>
              <a:spcAft>
                <a:spcPts val="0"/>
              </a:spcAft>
              <a:defRPr sz="32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contenuto 2"/>
          <p:cNvSpPr txBox="1">
            <a:spLocks noGrp="1"/>
          </p:cNvSpPr>
          <p:nvPr>
            <p:ph type="title" idx="4294967295"/>
          </p:nvPr>
        </p:nvSpPr>
        <p:spPr>
          <a:xfrm>
            <a:off x="4286160" y="1089000"/>
            <a:ext cx="5102280" cy="5372280"/>
          </a:xfrm>
        </p:spPr>
        <p:txBody>
          <a:bodyPr anchor="t" anchorCtr="0"/>
          <a:lstStyle>
            <a:lvl1pPr marL="0" marR="0" indent="0" algn="l">
              <a:lnSpc>
                <a:spcPct val="100000"/>
              </a:lnSpc>
              <a:spcBef>
                <a:spcPts val="0"/>
              </a:spcBef>
              <a:spcAft>
                <a:spcPts val="0"/>
              </a:spcAft>
              <a:defRPr sz="3200" kern="0" spc="0" baseline="0">
                <a:solidFill>
                  <a:srgbClr val="E6E6E6"/>
                </a:solidFill>
                <a:latin typeface="Albany" pitchFamily="34"/>
              </a:defRPr>
            </a:lvl1pPr>
          </a:lstStyle>
          <a:p>
            <a:pPr lvl="0"/>
            <a:r>
              <a:rPr lang="it-IT"/>
              <a:t>Fare clic per modificare gli stili del testo dello schema</a:t>
            </a:r>
            <a:br>
              <a:rPr lang="it-IT"/>
            </a:br>
            <a:r>
              <a:rPr lang="it-IT"/>
              <a:t>Secondo livello</a:t>
            </a:r>
            <a:br>
              <a:rPr lang="it-IT"/>
            </a:br>
            <a:r>
              <a:rPr lang="it-IT"/>
              <a:t>Terzo livello</a:t>
            </a:r>
            <a:br>
              <a:rPr lang="it-IT"/>
            </a:br>
            <a:r>
              <a:rPr lang="it-IT"/>
              <a:t>Quarto livello</a:t>
            </a:r>
            <a:br>
              <a:rPr lang="it-IT"/>
            </a:br>
            <a:r>
              <a:rPr lang="it-IT"/>
              <a:t>Quinto livello</a:t>
            </a:r>
          </a:p>
        </p:txBody>
      </p:sp>
      <p:sp>
        <p:nvSpPr>
          <p:cNvPr id="4" name="Segnaposto testo 3"/>
          <p:cNvSpPr txBox="1">
            <a:spLocks noGrp="1"/>
          </p:cNvSpPr>
          <p:nvPr>
            <p:ph type="body" idx="2"/>
          </p:nvPr>
        </p:nvSpPr>
        <p:spPr>
          <a:xfrm>
            <a:off x="693719" y="2268360"/>
            <a:ext cx="3251159" cy="4200480"/>
          </a:xfrm>
        </p:spPr>
        <p:txBody>
          <a:bodyPr/>
          <a:lstStyle>
            <a:lvl1pPr>
              <a:defRPr sz="1600"/>
            </a:lvl1pPr>
          </a:lstStyle>
          <a:p>
            <a:pPr lvl="0"/>
            <a:r>
              <a:rPr lang="it-IT"/>
              <a:t>Fare clic per modificare gli stili del testo dello schema</a:t>
            </a:r>
          </a:p>
        </p:txBody>
      </p:sp>
    </p:spTree>
    <p:extLst>
      <p:ext uri="{BB962C8B-B14F-4D97-AF65-F5344CB8AC3E}">
        <p14:creationId xmlns:p14="http://schemas.microsoft.com/office/powerpoint/2010/main" val="2212262169"/>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693719" y="503280"/>
            <a:ext cx="3251159" cy="1765440"/>
          </a:xfrm>
        </p:spPr>
        <p:txBody>
          <a:bodyPr anchor="b"/>
          <a:lstStyle>
            <a:lvl1pPr marL="0" marR="0" indent="0">
              <a:lnSpc>
                <a:spcPct val="100000"/>
              </a:lnSpc>
              <a:spcBef>
                <a:spcPts val="0"/>
              </a:spcBef>
              <a:spcAft>
                <a:spcPts val="0"/>
              </a:spcAft>
              <a:defRPr sz="32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immagine 2"/>
          <p:cNvSpPr txBox="1">
            <a:spLocks noGrp="1"/>
          </p:cNvSpPr>
          <p:nvPr>
            <p:ph type="title" idx="4294967295"/>
          </p:nvPr>
        </p:nvSpPr>
        <p:spPr>
          <a:xfrm>
            <a:off x="4286160" y="1089000"/>
            <a:ext cx="5102280" cy="5372280"/>
          </a:xfrm>
        </p:spPr>
        <p:txBody>
          <a:bodyPr anchor="t" anchorCtr="0"/>
          <a:lstStyle>
            <a:lvl1pPr>
              <a:defRPr/>
            </a:lvl1pPr>
          </a:lstStyle>
          <a:p>
            <a:pPr lvl="0"/>
            <a:endParaRPr lang="it-IT"/>
          </a:p>
        </p:txBody>
      </p:sp>
      <p:sp>
        <p:nvSpPr>
          <p:cNvPr id="4" name="Segnaposto testo 3"/>
          <p:cNvSpPr txBox="1">
            <a:spLocks noGrp="1"/>
          </p:cNvSpPr>
          <p:nvPr>
            <p:ph type="body" idx="2"/>
          </p:nvPr>
        </p:nvSpPr>
        <p:spPr>
          <a:xfrm>
            <a:off x="693719" y="2268360"/>
            <a:ext cx="3251159" cy="4200480"/>
          </a:xfrm>
        </p:spPr>
        <p:txBody>
          <a:bodyPr/>
          <a:lstStyle>
            <a:lvl1pPr>
              <a:defRPr sz="1600"/>
            </a:lvl1pPr>
          </a:lstStyle>
          <a:p>
            <a:pPr lvl="0"/>
            <a:r>
              <a:rPr lang="it-IT"/>
              <a:t>Fare clic per modificare gli stili del testo dello schema</a:t>
            </a:r>
          </a:p>
        </p:txBody>
      </p:sp>
    </p:spTree>
    <p:extLst>
      <p:ext uri="{BB962C8B-B14F-4D97-AF65-F5344CB8AC3E}">
        <p14:creationId xmlns:p14="http://schemas.microsoft.com/office/powerpoint/2010/main" val="1041327908"/>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marL="0" marR="0" indent="0">
              <a:lnSpc>
                <a:spcPct val="100000"/>
              </a:lnSpc>
              <a:spcBef>
                <a:spcPts val="0"/>
              </a:spcBef>
              <a:spcAft>
                <a:spcPts val="0"/>
              </a:spcAft>
              <a:defRPr sz="40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testo verticale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265634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txBox="1">
            <a:spLocks noGrp="1"/>
          </p:cNvSpPr>
          <p:nvPr>
            <p:ph type="title" orient="vert"/>
          </p:nvPr>
        </p:nvSpPr>
        <p:spPr>
          <a:xfrm>
            <a:off x="7361279" y="117360"/>
            <a:ext cx="2204999" cy="6869160"/>
          </a:xfrm>
        </p:spPr>
        <p:txBody>
          <a:bodyPr vert="eaVert"/>
          <a:lstStyle>
            <a:lvl1pPr marL="0" marR="0" indent="0">
              <a:lnSpc>
                <a:spcPct val="100000"/>
              </a:lnSpc>
              <a:spcBef>
                <a:spcPts val="0"/>
              </a:spcBef>
              <a:spcAft>
                <a:spcPts val="0"/>
              </a:spcAft>
              <a:defRPr sz="4000" b="1" i="1" kern="0" spc="0" baseline="0">
                <a:solidFill>
                  <a:srgbClr val="E6E6E6"/>
                </a:solidFill>
                <a:latin typeface="Albany" pitchFamily="34"/>
              </a:defRPr>
            </a:lvl1pPr>
          </a:lstStyle>
          <a:p>
            <a:pPr lvl="0"/>
            <a:r>
              <a:rPr lang="it-IT"/>
              <a:t>Fare clic per modificare lo stile del titolo dello schema</a:t>
            </a:r>
          </a:p>
        </p:txBody>
      </p:sp>
      <p:sp>
        <p:nvSpPr>
          <p:cNvPr id="3" name="Segnaposto testo verticale 2"/>
          <p:cNvSpPr txBox="1">
            <a:spLocks noGrp="1"/>
          </p:cNvSpPr>
          <p:nvPr>
            <p:ph type="body" orient="vert" idx="1"/>
          </p:nvPr>
        </p:nvSpPr>
        <p:spPr>
          <a:xfrm>
            <a:off x="741239" y="117360"/>
            <a:ext cx="6467399" cy="6869160"/>
          </a:xfrm>
        </p:spPr>
        <p:txBody>
          <a:bodyPr vert="eaVert"/>
          <a:lstStyle>
            <a:lvl1pPr>
              <a:defRPr/>
            </a:lvl1pPr>
            <a:lvl2pPr>
              <a:defRPr/>
            </a:lvl2pPr>
            <a:lvl3pPr>
              <a:defRPr/>
            </a:lvl3pPr>
            <a:lvl4pPr>
              <a:defRPr/>
            </a:lvl4pPr>
            <a:lvl5pPr>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028236077"/>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11F47B-1C1E-5556-3ECB-108040640086}"/>
              </a:ext>
            </a:extLst>
          </p:cNvPr>
          <p:cNvSpPr txBox="1">
            <a:spLocks noGrp="1"/>
          </p:cNvSpPr>
          <p:nvPr>
            <p:ph type="dt" sz="half" idx="10"/>
          </p:nvPr>
        </p:nvSpPr>
        <p:spPr>
          <a:ln/>
        </p:spPr>
        <p:txBody>
          <a:bodyPr/>
          <a:lstStyle>
            <a:lvl1pPr>
              <a:defRPr/>
            </a:lvl1pPr>
          </a:lstStyle>
          <a:p>
            <a:pPr>
              <a:defRPr/>
            </a:pPr>
            <a:endParaRPr/>
          </a:p>
        </p:txBody>
      </p:sp>
      <p:sp>
        <p:nvSpPr>
          <p:cNvPr id="5" name="Footer Placeholder 4">
            <a:extLst>
              <a:ext uri="{FF2B5EF4-FFF2-40B4-BE49-F238E27FC236}">
                <a16:creationId xmlns:a16="http://schemas.microsoft.com/office/drawing/2014/main" id="{5E83D3CB-3DB8-E909-F302-65B198818ED8}"/>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BA59901F-50A4-F618-A0A2-80685FF2B906}"/>
              </a:ext>
            </a:extLst>
          </p:cNvPr>
          <p:cNvSpPr txBox="1">
            <a:spLocks noGrp="1"/>
          </p:cNvSpPr>
          <p:nvPr>
            <p:ph type="sldNum" sz="quarter" idx="12"/>
          </p:nvPr>
        </p:nvSpPr>
        <p:spPr>
          <a:ln/>
        </p:spPr>
        <p:txBody>
          <a:bodyPr/>
          <a:lstStyle>
            <a:lvl1pPr>
              <a:defRPr/>
            </a:lvl1pPr>
          </a:lstStyle>
          <a:p>
            <a:fld id="{961805BD-329D-5445-A8D1-3CF8718AF162}" type="slidenum">
              <a:rPr lang="it-IT" altLang="it-IT"/>
              <a:pPr/>
              <a:t>‹N›</a:t>
            </a:fld>
            <a:endParaRPr lang="it-IT" altLang="it-IT"/>
          </a:p>
        </p:txBody>
      </p:sp>
    </p:spTree>
    <p:extLst>
      <p:ext uri="{BB962C8B-B14F-4D97-AF65-F5344CB8AC3E}">
        <p14:creationId xmlns:p14="http://schemas.microsoft.com/office/powerpoint/2010/main" val="3711626080"/>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1442E-B986-8AD3-A984-9C5DDFE7830B}"/>
              </a:ext>
            </a:extLst>
          </p:cNvPr>
          <p:cNvSpPr txBox="1">
            <a:spLocks noGrp="1"/>
          </p:cNvSpPr>
          <p:nvPr>
            <p:ph type="dt" sz="half" idx="10"/>
          </p:nvPr>
        </p:nvSpPr>
        <p:spPr>
          <a:ln/>
        </p:spPr>
        <p:txBody>
          <a:bodyPr/>
          <a:lstStyle>
            <a:lvl1pPr>
              <a:defRPr/>
            </a:lvl1pPr>
          </a:lstStyle>
          <a:p>
            <a:pPr>
              <a:defRPr/>
            </a:pPr>
            <a:endParaRPr/>
          </a:p>
        </p:txBody>
      </p:sp>
      <p:sp>
        <p:nvSpPr>
          <p:cNvPr id="5" name="Footer Placeholder 4">
            <a:extLst>
              <a:ext uri="{FF2B5EF4-FFF2-40B4-BE49-F238E27FC236}">
                <a16:creationId xmlns:a16="http://schemas.microsoft.com/office/drawing/2014/main" id="{45A8E172-44AA-DB95-079D-AF19AFBB0EC0}"/>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2F261889-73AB-CAA5-60C2-4F3E216C026A}"/>
              </a:ext>
            </a:extLst>
          </p:cNvPr>
          <p:cNvSpPr txBox="1">
            <a:spLocks noGrp="1"/>
          </p:cNvSpPr>
          <p:nvPr>
            <p:ph type="sldNum" sz="quarter" idx="12"/>
          </p:nvPr>
        </p:nvSpPr>
        <p:spPr>
          <a:ln/>
        </p:spPr>
        <p:txBody>
          <a:bodyPr/>
          <a:lstStyle>
            <a:lvl1pPr>
              <a:defRPr/>
            </a:lvl1pPr>
          </a:lstStyle>
          <a:p>
            <a:fld id="{18ABA278-9392-AD4E-ADA5-54D35F2756B4}" type="slidenum">
              <a:rPr lang="it-IT" altLang="it-IT"/>
              <a:pPr/>
              <a:t>‹N›</a:t>
            </a:fld>
            <a:endParaRPr lang="it-IT" altLang="it-IT"/>
          </a:p>
        </p:txBody>
      </p:sp>
    </p:spTree>
    <p:extLst>
      <p:ext uri="{BB962C8B-B14F-4D97-AF65-F5344CB8AC3E}">
        <p14:creationId xmlns:p14="http://schemas.microsoft.com/office/powerpoint/2010/main" val="1029176800"/>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0A8C02-A5A3-31A5-94BC-8E0907B26AF4}"/>
              </a:ext>
            </a:extLst>
          </p:cNvPr>
          <p:cNvSpPr txBox="1">
            <a:spLocks noGrp="1"/>
          </p:cNvSpPr>
          <p:nvPr>
            <p:ph type="dt" sz="half" idx="10"/>
          </p:nvPr>
        </p:nvSpPr>
        <p:spPr>
          <a:ln/>
        </p:spPr>
        <p:txBody>
          <a:bodyPr/>
          <a:lstStyle>
            <a:lvl1pPr>
              <a:defRPr/>
            </a:lvl1pPr>
          </a:lstStyle>
          <a:p>
            <a:pPr>
              <a:defRPr/>
            </a:pPr>
            <a:endParaRPr/>
          </a:p>
        </p:txBody>
      </p:sp>
      <p:sp>
        <p:nvSpPr>
          <p:cNvPr id="5" name="Footer Placeholder 4">
            <a:extLst>
              <a:ext uri="{FF2B5EF4-FFF2-40B4-BE49-F238E27FC236}">
                <a16:creationId xmlns:a16="http://schemas.microsoft.com/office/drawing/2014/main" id="{41A98171-69E4-845B-3334-396FBA6F1719}"/>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0555F18E-904E-40B0-A7B2-1606547EBF48}"/>
              </a:ext>
            </a:extLst>
          </p:cNvPr>
          <p:cNvSpPr txBox="1">
            <a:spLocks noGrp="1"/>
          </p:cNvSpPr>
          <p:nvPr>
            <p:ph type="sldNum" sz="quarter" idx="12"/>
          </p:nvPr>
        </p:nvSpPr>
        <p:spPr>
          <a:ln/>
        </p:spPr>
        <p:txBody>
          <a:bodyPr/>
          <a:lstStyle>
            <a:lvl1pPr>
              <a:defRPr/>
            </a:lvl1pPr>
          </a:lstStyle>
          <a:p>
            <a:fld id="{FEADF2EC-60B1-8E4C-9985-0602F90AC971}" type="slidenum">
              <a:rPr lang="it-IT" altLang="it-IT"/>
              <a:pPr/>
              <a:t>‹N›</a:t>
            </a:fld>
            <a:endParaRPr lang="it-IT" altLang="it-IT"/>
          </a:p>
        </p:txBody>
      </p:sp>
    </p:spTree>
    <p:extLst>
      <p:ext uri="{BB962C8B-B14F-4D97-AF65-F5344CB8AC3E}">
        <p14:creationId xmlns:p14="http://schemas.microsoft.com/office/powerpoint/2010/main" val="1975662294"/>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768475"/>
            <a:ext cx="4459287" cy="49895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4925" y="1768475"/>
            <a:ext cx="4460875" cy="49895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B135ECF-DDA5-48AE-FBB1-CEE9D503DA5C}"/>
              </a:ext>
            </a:extLst>
          </p:cNvPr>
          <p:cNvSpPr txBox="1">
            <a:spLocks noGrp="1"/>
          </p:cNvSpPr>
          <p:nvPr>
            <p:ph type="dt" sz="half" idx="10"/>
          </p:nvPr>
        </p:nvSpPr>
        <p:spPr>
          <a:ln/>
        </p:spPr>
        <p:txBody>
          <a:bodyPr/>
          <a:lstStyle>
            <a:lvl1pPr>
              <a:defRPr/>
            </a:lvl1pPr>
          </a:lstStyle>
          <a:p>
            <a:pPr>
              <a:defRPr/>
            </a:pPr>
            <a:endParaRPr/>
          </a:p>
        </p:txBody>
      </p:sp>
      <p:sp>
        <p:nvSpPr>
          <p:cNvPr id="6" name="Footer Placeholder 4">
            <a:extLst>
              <a:ext uri="{FF2B5EF4-FFF2-40B4-BE49-F238E27FC236}">
                <a16:creationId xmlns:a16="http://schemas.microsoft.com/office/drawing/2014/main" id="{694AB533-10D0-24B8-F8B2-4B090C915D77}"/>
              </a:ext>
            </a:extLst>
          </p:cNvPr>
          <p:cNvSpPr txBox="1">
            <a:spLocks noGrp="1"/>
          </p:cNvSpPr>
          <p:nvPr>
            <p:ph type="ftr" sz="quarter" idx="11"/>
          </p:nvPr>
        </p:nvSpPr>
        <p:spPr>
          <a:ln/>
        </p:spPr>
        <p:txBody>
          <a:bodyPr/>
          <a:lstStyle>
            <a:lvl1pPr>
              <a:defRPr/>
            </a:lvl1pPr>
          </a:lstStyle>
          <a:p>
            <a:pPr>
              <a:defRPr/>
            </a:pPr>
            <a:endParaRPr/>
          </a:p>
        </p:txBody>
      </p:sp>
      <p:sp>
        <p:nvSpPr>
          <p:cNvPr id="7" name="Slide Number Placeholder 5">
            <a:extLst>
              <a:ext uri="{FF2B5EF4-FFF2-40B4-BE49-F238E27FC236}">
                <a16:creationId xmlns:a16="http://schemas.microsoft.com/office/drawing/2014/main" id="{802BAD07-9FB5-B157-85FD-77D354A2161F}"/>
              </a:ext>
            </a:extLst>
          </p:cNvPr>
          <p:cNvSpPr txBox="1">
            <a:spLocks noGrp="1"/>
          </p:cNvSpPr>
          <p:nvPr>
            <p:ph type="sldNum" sz="quarter" idx="12"/>
          </p:nvPr>
        </p:nvSpPr>
        <p:spPr>
          <a:ln/>
        </p:spPr>
        <p:txBody>
          <a:bodyPr/>
          <a:lstStyle>
            <a:lvl1pPr>
              <a:defRPr/>
            </a:lvl1pPr>
          </a:lstStyle>
          <a:p>
            <a:fld id="{F4738F0D-455F-7449-93A4-7BA42CB114CB}" type="slidenum">
              <a:rPr lang="it-IT" altLang="it-IT"/>
              <a:pPr/>
              <a:t>‹N›</a:t>
            </a:fld>
            <a:endParaRPr lang="it-IT" altLang="it-IT"/>
          </a:p>
        </p:txBody>
      </p:sp>
    </p:spTree>
    <p:extLst>
      <p:ext uri="{BB962C8B-B14F-4D97-AF65-F5344CB8AC3E}">
        <p14:creationId xmlns:p14="http://schemas.microsoft.com/office/powerpoint/2010/main" val="256005801"/>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a:t>Click to edit Master title style</a:t>
            </a:r>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33E52F2-CD63-F020-E1C7-A87C390A95E7}"/>
              </a:ext>
            </a:extLst>
          </p:cNvPr>
          <p:cNvSpPr txBox="1">
            <a:spLocks noGrp="1"/>
          </p:cNvSpPr>
          <p:nvPr>
            <p:ph type="dt" sz="half" idx="10"/>
          </p:nvPr>
        </p:nvSpPr>
        <p:spPr>
          <a:ln/>
        </p:spPr>
        <p:txBody>
          <a:bodyPr/>
          <a:lstStyle>
            <a:lvl1pPr>
              <a:defRPr/>
            </a:lvl1pPr>
          </a:lstStyle>
          <a:p>
            <a:pPr>
              <a:defRPr/>
            </a:pPr>
            <a:endParaRPr/>
          </a:p>
        </p:txBody>
      </p:sp>
      <p:sp>
        <p:nvSpPr>
          <p:cNvPr id="8" name="Footer Placeholder 4">
            <a:extLst>
              <a:ext uri="{FF2B5EF4-FFF2-40B4-BE49-F238E27FC236}">
                <a16:creationId xmlns:a16="http://schemas.microsoft.com/office/drawing/2014/main" id="{FF2460BA-F70C-3AFE-5139-90DFE0E4A8EF}"/>
              </a:ext>
            </a:extLst>
          </p:cNvPr>
          <p:cNvSpPr txBox="1">
            <a:spLocks noGrp="1"/>
          </p:cNvSpPr>
          <p:nvPr>
            <p:ph type="ftr" sz="quarter" idx="11"/>
          </p:nvPr>
        </p:nvSpPr>
        <p:spPr>
          <a:ln/>
        </p:spPr>
        <p:txBody>
          <a:bodyPr/>
          <a:lstStyle>
            <a:lvl1pPr>
              <a:defRPr/>
            </a:lvl1pPr>
          </a:lstStyle>
          <a:p>
            <a:pPr>
              <a:defRPr/>
            </a:pPr>
            <a:endParaRPr/>
          </a:p>
        </p:txBody>
      </p:sp>
      <p:sp>
        <p:nvSpPr>
          <p:cNvPr id="9" name="Slide Number Placeholder 5">
            <a:extLst>
              <a:ext uri="{FF2B5EF4-FFF2-40B4-BE49-F238E27FC236}">
                <a16:creationId xmlns:a16="http://schemas.microsoft.com/office/drawing/2014/main" id="{406588CA-3334-0899-98B2-3846D97FFD3C}"/>
              </a:ext>
            </a:extLst>
          </p:cNvPr>
          <p:cNvSpPr txBox="1">
            <a:spLocks noGrp="1"/>
          </p:cNvSpPr>
          <p:nvPr>
            <p:ph type="sldNum" sz="quarter" idx="12"/>
          </p:nvPr>
        </p:nvSpPr>
        <p:spPr>
          <a:ln/>
        </p:spPr>
        <p:txBody>
          <a:bodyPr/>
          <a:lstStyle>
            <a:lvl1pPr>
              <a:defRPr/>
            </a:lvl1pPr>
          </a:lstStyle>
          <a:p>
            <a:fld id="{C45A9DF7-8A57-644E-A00B-5FE45C7FE0D7}" type="slidenum">
              <a:rPr lang="it-IT" altLang="it-IT"/>
              <a:pPr/>
              <a:t>‹N›</a:t>
            </a:fld>
            <a:endParaRPr lang="it-IT" altLang="it-IT"/>
          </a:p>
        </p:txBody>
      </p:sp>
    </p:spTree>
    <p:extLst>
      <p:ext uri="{BB962C8B-B14F-4D97-AF65-F5344CB8AC3E}">
        <p14:creationId xmlns:p14="http://schemas.microsoft.com/office/powerpoint/2010/main" val="1468555030"/>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4A1B1AE-5DB2-3199-B1B1-9EC9B5563F5A}"/>
              </a:ext>
            </a:extLst>
          </p:cNvPr>
          <p:cNvSpPr txBox="1">
            <a:spLocks noGrp="1"/>
          </p:cNvSpPr>
          <p:nvPr>
            <p:ph type="dt" sz="half" idx="10"/>
          </p:nvPr>
        </p:nvSpPr>
        <p:spPr>
          <a:ln/>
        </p:spPr>
        <p:txBody>
          <a:bodyPr/>
          <a:lstStyle>
            <a:lvl1pPr>
              <a:defRPr/>
            </a:lvl1pPr>
          </a:lstStyle>
          <a:p>
            <a:pPr>
              <a:defRPr/>
            </a:pPr>
            <a:endParaRPr/>
          </a:p>
        </p:txBody>
      </p:sp>
      <p:sp>
        <p:nvSpPr>
          <p:cNvPr id="4" name="Footer Placeholder 4">
            <a:extLst>
              <a:ext uri="{FF2B5EF4-FFF2-40B4-BE49-F238E27FC236}">
                <a16:creationId xmlns:a16="http://schemas.microsoft.com/office/drawing/2014/main" id="{89B1B2D5-A48A-EE39-5349-AC50D6FA690C}"/>
              </a:ext>
            </a:extLst>
          </p:cNvPr>
          <p:cNvSpPr txBox="1">
            <a:spLocks noGrp="1"/>
          </p:cNvSpPr>
          <p:nvPr>
            <p:ph type="ftr" sz="quarter" idx="11"/>
          </p:nvPr>
        </p:nvSpPr>
        <p:spPr>
          <a:ln/>
        </p:spPr>
        <p:txBody>
          <a:bodyPr/>
          <a:lstStyle>
            <a:lvl1pPr>
              <a:defRPr/>
            </a:lvl1pPr>
          </a:lstStyle>
          <a:p>
            <a:pPr>
              <a:defRPr/>
            </a:pPr>
            <a:endParaRPr/>
          </a:p>
        </p:txBody>
      </p:sp>
      <p:sp>
        <p:nvSpPr>
          <p:cNvPr id="5" name="Slide Number Placeholder 5">
            <a:extLst>
              <a:ext uri="{FF2B5EF4-FFF2-40B4-BE49-F238E27FC236}">
                <a16:creationId xmlns:a16="http://schemas.microsoft.com/office/drawing/2014/main" id="{8E26F0E7-297D-7FA9-4E89-628AEEEB6227}"/>
              </a:ext>
            </a:extLst>
          </p:cNvPr>
          <p:cNvSpPr txBox="1">
            <a:spLocks noGrp="1"/>
          </p:cNvSpPr>
          <p:nvPr>
            <p:ph type="sldNum" sz="quarter" idx="12"/>
          </p:nvPr>
        </p:nvSpPr>
        <p:spPr>
          <a:ln/>
        </p:spPr>
        <p:txBody>
          <a:bodyPr/>
          <a:lstStyle>
            <a:lvl1pPr>
              <a:defRPr/>
            </a:lvl1pPr>
          </a:lstStyle>
          <a:p>
            <a:fld id="{4580408F-9795-E14A-B720-F42703844C07}" type="slidenum">
              <a:rPr lang="it-IT" altLang="it-IT"/>
              <a:pPr/>
              <a:t>‹N›</a:t>
            </a:fld>
            <a:endParaRPr lang="it-IT" altLang="it-IT"/>
          </a:p>
        </p:txBody>
      </p:sp>
    </p:spTree>
    <p:extLst>
      <p:ext uri="{BB962C8B-B14F-4D97-AF65-F5344CB8AC3E}">
        <p14:creationId xmlns:p14="http://schemas.microsoft.com/office/powerpoint/2010/main" val="2099589176"/>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035EE36-6B70-D169-2E35-CE12B8BF39BD}"/>
              </a:ext>
            </a:extLst>
          </p:cNvPr>
          <p:cNvSpPr txBox="1">
            <a:spLocks noGrp="1"/>
          </p:cNvSpPr>
          <p:nvPr>
            <p:ph type="dt" sz="half" idx="10"/>
          </p:nvPr>
        </p:nvSpPr>
        <p:spPr>
          <a:ln/>
        </p:spPr>
        <p:txBody>
          <a:bodyPr/>
          <a:lstStyle>
            <a:lvl1pPr>
              <a:defRPr/>
            </a:lvl1pPr>
          </a:lstStyle>
          <a:p>
            <a:pPr>
              <a:defRPr/>
            </a:pPr>
            <a:endParaRPr/>
          </a:p>
        </p:txBody>
      </p:sp>
      <p:sp>
        <p:nvSpPr>
          <p:cNvPr id="3" name="Footer Placeholder 4">
            <a:extLst>
              <a:ext uri="{FF2B5EF4-FFF2-40B4-BE49-F238E27FC236}">
                <a16:creationId xmlns:a16="http://schemas.microsoft.com/office/drawing/2014/main" id="{46FF9B45-C328-0957-B855-870221339466}"/>
              </a:ext>
            </a:extLst>
          </p:cNvPr>
          <p:cNvSpPr txBox="1">
            <a:spLocks noGrp="1"/>
          </p:cNvSpPr>
          <p:nvPr>
            <p:ph type="ftr" sz="quarter" idx="11"/>
          </p:nvPr>
        </p:nvSpPr>
        <p:spPr>
          <a:ln/>
        </p:spPr>
        <p:txBody>
          <a:bodyPr/>
          <a:lstStyle>
            <a:lvl1pPr>
              <a:defRPr/>
            </a:lvl1pPr>
          </a:lstStyle>
          <a:p>
            <a:pPr>
              <a:defRPr/>
            </a:pPr>
            <a:endParaRPr/>
          </a:p>
        </p:txBody>
      </p:sp>
      <p:sp>
        <p:nvSpPr>
          <p:cNvPr id="4" name="Slide Number Placeholder 5">
            <a:extLst>
              <a:ext uri="{FF2B5EF4-FFF2-40B4-BE49-F238E27FC236}">
                <a16:creationId xmlns:a16="http://schemas.microsoft.com/office/drawing/2014/main" id="{A967011C-D0D1-137B-8BA4-2B081C37D036}"/>
              </a:ext>
            </a:extLst>
          </p:cNvPr>
          <p:cNvSpPr txBox="1">
            <a:spLocks noGrp="1"/>
          </p:cNvSpPr>
          <p:nvPr>
            <p:ph type="sldNum" sz="quarter" idx="12"/>
          </p:nvPr>
        </p:nvSpPr>
        <p:spPr>
          <a:ln/>
        </p:spPr>
        <p:txBody>
          <a:bodyPr/>
          <a:lstStyle>
            <a:lvl1pPr>
              <a:defRPr/>
            </a:lvl1pPr>
          </a:lstStyle>
          <a:p>
            <a:fld id="{A81451AC-C231-F342-929A-5E6F2966E018}" type="slidenum">
              <a:rPr lang="it-IT" altLang="it-IT"/>
              <a:pPr/>
              <a:t>‹N›</a:t>
            </a:fld>
            <a:endParaRPr lang="it-IT" altLang="it-IT"/>
          </a:p>
        </p:txBody>
      </p:sp>
    </p:spTree>
    <p:extLst>
      <p:ext uri="{BB962C8B-B14F-4D97-AF65-F5344CB8AC3E}">
        <p14:creationId xmlns:p14="http://schemas.microsoft.com/office/powerpoint/2010/main" val="159655633"/>
      </p:ext>
    </p:extLst>
  </p:cSld>
  <p:clrMapOvr>
    <a:masterClrMapping/>
  </p:clrMapOvr>
  <p:transition spd="slow"/>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9D663B03-0CE3-CEC9-919F-BD19C8E04E3F}"/>
              </a:ext>
            </a:extLst>
          </p:cNvPr>
          <p:cNvSpPr txBox="1">
            <a:spLocks noGrp="1"/>
          </p:cNvSpPr>
          <p:nvPr>
            <p:ph type="dt" sz="half" idx="10"/>
          </p:nvPr>
        </p:nvSpPr>
        <p:spPr>
          <a:ln/>
        </p:spPr>
        <p:txBody>
          <a:bodyPr/>
          <a:lstStyle>
            <a:lvl1pPr>
              <a:defRPr/>
            </a:lvl1pPr>
          </a:lstStyle>
          <a:p>
            <a:pPr>
              <a:defRPr/>
            </a:pPr>
            <a:endParaRPr/>
          </a:p>
        </p:txBody>
      </p:sp>
      <p:sp>
        <p:nvSpPr>
          <p:cNvPr id="6" name="Footer Placeholder 4">
            <a:extLst>
              <a:ext uri="{FF2B5EF4-FFF2-40B4-BE49-F238E27FC236}">
                <a16:creationId xmlns:a16="http://schemas.microsoft.com/office/drawing/2014/main" id="{354D5739-CFCE-F636-810B-5998613A572F}"/>
              </a:ext>
            </a:extLst>
          </p:cNvPr>
          <p:cNvSpPr txBox="1">
            <a:spLocks noGrp="1"/>
          </p:cNvSpPr>
          <p:nvPr>
            <p:ph type="ftr" sz="quarter" idx="11"/>
          </p:nvPr>
        </p:nvSpPr>
        <p:spPr>
          <a:ln/>
        </p:spPr>
        <p:txBody>
          <a:bodyPr/>
          <a:lstStyle>
            <a:lvl1pPr>
              <a:defRPr/>
            </a:lvl1pPr>
          </a:lstStyle>
          <a:p>
            <a:pPr>
              <a:defRPr/>
            </a:pPr>
            <a:endParaRPr/>
          </a:p>
        </p:txBody>
      </p:sp>
      <p:sp>
        <p:nvSpPr>
          <p:cNvPr id="7" name="Slide Number Placeholder 5">
            <a:extLst>
              <a:ext uri="{FF2B5EF4-FFF2-40B4-BE49-F238E27FC236}">
                <a16:creationId xmlns:a16="http://schemas.microsoft.com/office/drawing/2014/main" id="{D50AAFF9-56B8-B97B-7080-2F735EB816B6}"/>
              </a:ext>
            </a:extLst>
          </p:cNvPr>
          <p:cNvSpPr txBox="1">
            <a:spLocks noGrp="1"/>
          </p:cNvSpPr>
          <p:nvPr>
            <p:ph type="sldNum" sz="quarter" idx="12"/>
          </p:nvPr>
        </p:nvSpPr>
        <p:spPr>
          <a:ln/>
        </p:spPr>
        <p:txBody>
          <a:bodyPr/>
          <a:lstStyle>
            <a:lvl1pPr>
              <a:defRPr/>
            </a:lvl1pPr>
          </a:lstStyle>
          <a:p>
            <a:fld id="{39802F62-B50F-434B-928C-68F66C07FE29}" type="slidenum">
              <a:rPr lang="it-IT" altLang="it-IT"/>
              <a:pPr/>
              <a:t>‹N›</a:t>
            </a:fld>
            <a:endParaRPr lang="it-IT" altLang="it-IT"/>
          </a:p>
        </p:txBody>
      </p:sp>
    </p:spTree>
    <p:extLst>
      <p:ext uri="{BB962C8B-B14F-4D97-AF65-F5344CB8AC3E}">
        <p14:creationId xmlns:p14="http://schemas.microsoft.com/office/powerpoint/2010/main" val="1454777936"/>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C9816F33-3716-ECD0-C5C8-9E5A82953C13}"/>
              </a:ext>
            </a:extLst>
          </p:cNvPr>
          <p:cNvSpPr txBox="1">
            <a:spLocks noGrp="1"/>
          </p:cNvSpPr>
          <p:nvPr>
            <p:ph type="dt" sz="half" idx="10"/>
          </p:nvPr>
        </p:nvSpPr>
        <p:spPr>
          <a:ln/>
        </p:spPr>
        <p:txBody>
          <a:bodyPr/>
          <a:lstStyle>
            <a:lvl1pPr>
              <a:defRPr/>
            </a:lvl1pPr>
          </a:lstStyle>
          <a:p>
            <a:pPr>
              <a:defRPr/>
            </a:pPr>
            <a:endParaRPr/>
          </a:p>
        </p:txBody>
      </p:sp>
      <p:sp>
        <p:nvSpPr>
          <p:cNvPr id="6" name="Footer Placeholder 4">
            <a:extLst>
              <a:ext uri="{FF2B5EF4-FFF2-40B4-BE49-F238E27FC236}">
                <a16:creationId xmlns:a16="http://schemas.microsoft.com/office/drawing/2014/main" id="{F3EF3210-4592-8E3A-5632-D12A6A418DB8}"/>
              </a:ext>
            </a:extLst>
          </p:cNvPr>
          <p:cNvSpPr txBox="1">
            <a:spLocks noGrp="1"/>
          </p:cNvSpPr>
          <p:nvPr>
            <p:ph type="ftr" sz="quarter" idx="11"/>
          </p:nvPr>
        </p:nvSpPr>
        <p:spPr>
          <a:ln/>
        </p:spPr>
        <p:txBody>
          <a:bodyPr/>
          <a:lstStyle>
            <a:lvl1pPr>
              <a:defRPr/>
            </a:lvl1pPr>
          </a:lstStyle>
          <a:p>
            <a:pPr>
              <a:defRPr/>
            </a:pPr>
            <a:endParaRPr/>
          </a:p>
        </p:txBody>
      </p:sp>
      <p:sp>
        <p:nvSpPr>
          <p:cNvPr id="7" name="Slide Number Placeholder 5">
            <a:extLst>
              <a:ext uri="{FF2B5EF4-FFF2-40B4-BE49-F238E27FC236}">
                <a16:creationId xmlns:a16="http://schemas.microsoft.com/office/drawing/2014/main" id="{03570439-F65F-6101-CEE5-6065E7DDDABA}"/>
              </a:ext>
            </a:extLst>
          </p:cNvPr>
          <p:cNvSpPr txBox="1">
            <a:spLocks noGrp="1"/>
          </p:cNvSpPr>
          <p:nvPr>
            <p:ph type="sldNum" sz="quarter" idx="12"/>
          </p:nvPr>
        </p:nvSpPr>
        <p:spPr>
          <a:ln/>
        </p:spPr>
        <p:txBody>
          <a:bodyPr/>
          <a:lstStyle>
            <a:lvl1pPr>
              <a:defRPr/>
            </a:lvl1pPr>
          </a:lstStyle>
          <a:p>
            <a:fld id="{34C85B84-85F0-FE4B-8A1C-3ED80CCC71D4}" type="slidenum">
              <a:rPr lang="it-IT" altLang="it-IT"/>
              <a:pPr/>
              <a:t>‹N›</a:t>
            </a:fld>
            <a:endParaRPr lang="it-IT" altLang="it-IT"/>
          </a:p>
        </p:txBody>
      </p:sp>
    </p:spTree>
    <p:extLst>
      <p:ext uri="{BB962C8B-B14F-4D97-AF65-F5344CB8AC3E}">
        <p14:creationId xmlns:p14="http://schemas.microsoft.com/office/powerpoint/2010/main" val="1307216910"/>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66298-915B-377D-BDA7-09BD094DDA5F}"/>
              </a:ext>
            </a:extLst>
          </p:cNvPr>
          <p:cNvSpPr txBox="1">
            <a:spLocks noGrp="1"/>
          </p:cNvSpPr>
          <p:nvPr>
            <p:ph type="dt" sz="half" idx="10"/>
          </p:nvPr>
        </p:nvSpPr>
        <p:spPr>
          <a:ln/>
        </p:spPr>
        <p:txBody>
          <a:bodyPr/>
          <a:lstStyle>
            <a:lvl1pPr>
              <a:defRPr/>
            </a:lvl1pPr>
          </a:lstStyle>
          <a:p>
            <a:pPr>
              <a:defRPr/>
            </a:pPr>
            <a:endParaRPr/>
          </a:p>
        </p:txBody>
      </p:sp>
      <p:sp>
        <p:nvSpPr>
          <p:cNvPr id="5" name="Footer Placeholder 4">
            <a:extLst>
              <a:ext uri="{FF2B5EF4-FFF2-40B4-BE49-F238E27FC236}">
                <a16:creationId xmlns:a16="http://schemas.microsoft.com/office/drawing/2014/main" id="{6BA8F13C-5BF1-AA27-8ED1-571152D94E8D}"/>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ADC21EF7-E296-95BA-7C0A-7F1CB96CB966}"/>
              </a:ext>
            </a:extLst>
          </p:cNvPr>
          <p:cNvSpPr txBox="1">
            <a:spLocks noGrp="1"/>
          </p:cNvSpPr>
          <p:nvPr>
            <p:ph type="sldNum" sz="quarter" idx="12"/>
          </p:nvPr>
        </p:nvSpPr>
        <p:spPr>
          <a:ln/>
        </p:spPr>
        <p:txBody>
          <a:bodyPr/>
          <a:lstStyle>
            <a:lvl1pPr>
              <a:defRPr/>
            </a:lvl1pPr>
          </a:lstStyle>
          <a:p>
            <a:fld id="{97F19E55-F6A2-5D46-BAFF-F305A9A3AE2D}" type="slidenum">
              <a:rPr lang="it-IT" altLang="it-IT"/>
              <a:pPr/>
              <a:t>‹N›</a:t>
            </a:fld>
            <a:endParaRPr lang="it-IT" altLang="it-IT"/>
          </a:p>
        </p:txBody>
      </p:sp>
    </p:spTree>
    <p:extLst>
      <p:ext uri="{BB962C8B-B14F-4D97-AF65-F5344CB8AC3E}">
        <p14:creationId xmlns:p14="http://schemas.microsoft.com/office/powerpoint/2010/main" val="117793176"/>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850" y="301625"/>
            <a:ext cx="2266950" cy="6456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01625"/>
            <a:ext cx="6653212" cy="64563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C1ECA7-BB1B-CAF4-3087-B57CB2E3AFC0}"/>
              </a:ext>
            </a:extLst>
          </p:cNvPr>
          <p:cNvSpPr txBox="1">
            <a:spLocks noGrp="1"/>
          </p:cNvSpPr>
          <p:nvPr>
            <p:ph type="dt" sz="half" idx="10"/>
          </p:nvPr>
        </p:nvSpPr>
        <p:spPr>
          <a:ln/>
        </p:spPr>
        <p:txBody>
          <a:bodyPr/>
          <a:lstStyle>
            <a:lvl1pPr>
              <a:defRPr/>
            </a:lvl1pPr>
          </a:lstStyle>
          <a:p>
            <a:pPr>
              <a:defRPr/>
            </a:pPr>
            <a:endParaRPr/>
          </a:p>
        </p:txBody>
      </p:sp>
      <p:sp>
        <p:nvSpPr>
          <p:cNvPr id="5" name="Footer Placeholder 4">
            <a:extLst>
              <a:ext uri="{FF2B5EF4-FFF2-40B4-BE49-F238E27FC236}">
                <a16:creationId xmlns:a16="http://schemas.microsoft.com/office/drawing/2014/main" id="{7FE85127-34BF-602C-2227-4DAFE54FAB47}"/>
              </a:ext>
            </a:extLst>
          </p:cNvPr>
          <p:cNvSpPr txBox="1">
            <a:spLocks noGrp="1"/>
          </p:cNvSpPr>
          <p:nvPr>
            <p:ph type="ftr" sz="quarter" idx="11"/>
          </p:nvPr>
        </p:nvSpPr>
        <p:spPr>
          <a:ln/>
        </p:spPr>
        <p:txBody>
          <a:bodyPr/>
          <a:lstStyle>
            <a:lvl1pPr>
              <a:defRPr/>
            </a:lvl1pPr>
          </a:lstStyle>
          <a:p>
            <a:pPr>
              <a:defRPr/>
            </a:pPr>
            <a:endParaRPr/>
          </a:p>
        </p:txBody>
      </p:sp>
      <p:sp>
        <p:nvSpPr>
          <p:cNvPr id="6" name="Slide Number Placeholder 5">
            <a:extLst>
              <a:ext uri="{FF2B5EF4-FFF2-40B4-BE49-F238E27FC236}">
                <a16:creationId xmlns:a16="http://schemas.microsoft.com/office/drawing/2014/main" id="{2167761A-235D-49C9-A3B7-CD411C4BFBEF}"/>
              </a:ext>
            </a:extLst>
          </p:cNvPr>
          <p:cNvSpPr txBox="1">
            <a:spLocks noGrp="1"/>
          </p:cNvSpPr>
          <p:nvPr>
            <p:ph type="sldNum" sz="quarter" idx="12"/>
          </p:nvPr>
        </p:nvSpPr>
        <p:spPr>
          <a:ln/>
        </p:spPr>
        <p:txBody>
          <a:bodyPr/>
          <a:lstStyle>
            <a:lvl1pPr>
              <a:defRPr/>
            </a:lvl1pPr>
          </a:lstStyle>
          <a:p>
            <a:fld id="{F71D6DEB-52C2-E84F-AB5D-F3DE928FA5B6}" type="slidenum">
              <a:rPr lang="it-IT" altLang="it-IT"/>
              <a:pPr/>
              <a:t>‹N›</a:t>
            </a:fld>
            <a:endParaRPr lang="it-IT" altLang="it-IT"/>
          </a:p>
        </p:txBody>
      </p:sp>
    </p:spTree>
    <p:extLst>
      <p:ext uri="{BB962C8B-B14F-4D97-AF65-F5344CB8AC3E}">
        <p14:creationId xmlns:p14="http://schemas.microsoft.com/office/powerpoint/2010/main" val="2409244188"/>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Segnaposto titolo 1">
            <a:extLst>
              <a:ext uri="{FF2B5EF4-FFF2-40B4-BE49-F238E27FC236}">
                <a16:creationId xmlns:a16="http://schemas.microsoft.com/office/drawing/2014/main" id="{50F02E3C-7984-C450-18F6-75A3A6147D91}"/>
              </a:ext>
            </a:extLst>
          </p:cNvPr>
          <p:cNvSpPr txBox="1">
            <a:spLocks noGrp="1"/>
          </p:cNvSpPr>
          <p:nvPr>
            <p:ph type="title"/>
          </p:nvPr>
        </p:nvSpPr>
        <p:spPr bwMode="auto">
          <a:xfrm>
            <a:off x="741363" y="117475"/>
            <a:ext cx="860742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1" compatLnSpc="1">
            <a:prstTxWarp prst="textNoShape">
              <a:avLst/>
            </a:prstTxWarp>
          </a:bodyPr>
          <a:lstStyle/>
          <a:p>
            <a:pPr lvl="0"/>
            <a:endParaRPr lang="it-IT" altLang="it-IT"/>
          </a:p>
        </p:txBody>
      </p:sp>
      <p:sp>
        <p:nvSpPr>
          <p:cNvPr id="1027" name="Segnaposto testo 2">
            <a:extLst>
              <a:ext uri="{FF2B5EF4-FFF2-40B4-BE49-F238E27FC236}">
                <a16:creationId xmlns:a16="http://schemas.microsoft.com/office/drawing/2014/main" id="{CE10255B-496B-AC00-F647-E0C681137413}"/>
              </a:ext>
            </a:extLst>
          </p:cNvPr>
          <p:cNvSpPr txBox="1">
            <a:spLocks noGrp="1"/>
          </p:cNvSpPr>
          <p:nvPr>
            <p:ph type="body" idx="1"/>
          </p:nvPr>
        </p:nvSpPr>
        <p:spPr bwMode="auto">
          <a:xfrm>
            <a:off x="1089025" y="2224088"/>
            <a:ext cx="8477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pic>
        <p:nvPicPr>
          <p:cNvPr id="1028" name="Picture 4">
            <a:extLst>
              <a:ext uri="{FF2B5EF4-FFF2-40B4-BE49-F238E27FC236}">
                <a16:creationId xmlns:a16="http://schemas.microsoft.com/office/drawing/2014/main" id="{D402E776-E747-91D9-7F7E-5E89406FA607}"/>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937500" y="6251575"/>
            <a:ext cx="19685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txStyles>
    <p:titleStyle>
      <a:lvl1pPr algn="ctr" rtl="0" eaLnBrk="0" fontAlgn="base" hangingPunct="0">
        <a:spcBef>
          <a:spcPct val="0"/>
        </a:spcBef>
        <a:spcAft>
          <a:spcPct val="0"/>
        </a:spcAft>
        <a:defRPr lang="it-IT" sz="4400" kern="1200">
          <a:solidFill>
            <a:schemeClr val="tx2"/>
          </a:solidFill>
          <a:latin typeface="Arial" pitchFamily="18"/>
          <a:ea typeface="Microsoft YaHei" pitchFamily="2"/>
          <a:cs typeface="Lucida Sans" pitchFamily="2"/>
        </a:defRPr>
      </a:lvl1pPr>
      <a:lvl2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Lucida Sans" panose="020B0602030504020204" pitchFamily="34" charset="0"/>
        </a:defRPr>
      </a:lvl9pPr>
    </p:titleStyle>
    <p:bodyStyle>
      <a:lvl1pPr algn="l" rtl="0" eaLnBrk="0" fontAlgn="base" hangingPunct="0">
        <a:spcBef>
          <a:spcPct val="0"/>
        </a:spcBef>
        <a:spcAft>
          <a:spcPct val="0"/>
        </a:spcAft>
        <a:defRPr lang="it-IT" sz="3200">
          <a:solidFill>
            <a:srgbClr val="E6E6E6"/>
          </a:solidFill>
          <a:latin typeface="Albany" pitchFamily="34"/>
          <a:ea typeface="Microsoft YaHei" pitchFamily="2"/>
          <a:cs typeface="Lucida Sans" pitchFamily="2"/>
        </a:defRPr>
      </a:lvl1pPr>
      <a:lvl2pPr marL="684213" lvl="1" indent="-228600" algn="l" rtl="0" eaLnBrk="0" fontAlgn="base" hangingPunct="0">
        <a:lnSpc>
          <a:spcPct val="90000"/>
        </a:lnSpc>
        <a:spcBef>
          <a:spcPts val="500"/>
        </a:spcBef>
        <a:spcAft>
          <a:spcPct val="0"/>
        </a:spcAft>
        <a:buSzPct val="100000"/>
        <a:buFont typeface="Arial" panose="020B0604020202020204" pitchFamily="34" charset="0"/>
        <a:buChar char="•"/>
        <a:defRPr lang="it-IT" sz="2400" kern="1200">
          <a:solidFill>
            <a:srgbClr val="000000"/>
          </a:solidFill>
          <a:latin typeface="Calibri" pitchFamily="18"/>
          <a:ea typeface="Microsoft YaHei" pitchFamily="2"/>
          <a:cs typeface="Lucida Sans" pitchFamily="2"/>
        </a:defRPr>
      </a:lvl2pPr>
      <a:lvl3pPr marL="1143000" lvl="2" indent="-228600" algn="l" rtl="0" eaLnBrk="0" fontAlgn="base" hangingPunct="0">
        <a:lnSpc>
          <a:spcPct val="90000"/>
        </a:lnSpc>
        <a:spcBef>
          <a:spcPts val="500"/>
        </a:spcBef>
        <a:spcAft>
          <a:spcPct val="0"/>
        </a:spcAft>
        <a:buSzPct val="100000"/>
        <a:buFont typeface="Arial" panose="020B0604020202020204" pitchFamily="34" charset="0"/>
        <a:buChar char="•"/>
        <a:defRPr lang="it-IT" sz="2000" kern="1200">
          <a:solidFill>
            <a:srgbClr val="000000"/>
          </a:solidFill>
          <a:latin typeface="Calibri" pitchFamily="18"/>
          <a:ea typeface="Microsoft YaHei" pitchFamily="2"/>
          <a:cs typeface="Lucida Sans" pitchFamily="2"/>
        </a:defRPr>
      </a:lvl3pPr>
      <a:lvl4pPr marL="1600200" lvl="3" indent="-228600" algn="l" rtl="0" eaLnBrk="0" fontAlgn="base" hangingPunct="0">
        <a:lnSpc>
          <a:spcPct val="90000"/>
        </a:lnSpc>
        <a:spcBef>
          <a:spcPts val="500"/>
        </a:spcBef>
        <a:spcAft>
          <a:spcPct val="0"/>
        </a:spcAft>
        <a:buSzPct val="100000"/>
        <a:buFont typeface="Arial" panose="020B0604020202020204" pitchFamily="34" charset="0"/>
        <a:buChar char="•"/>
        <a:defRPr lang="it-IT" kern="1200">
          <a:solidFill>
            <a:srgbClr val="000000"/>
          </a:solidFill>
          <a:latin typeface="Calibri" pitchFamily="18"/>
          <a:ea typeface="Microsoft YaHei" pitchFamily="2"/>
          <a:cs typeface="Lucida Sans" pitchFamily="2"/>
        </a:defRPr>
      </a:lvl4pPr>
      <a:lvl5pPr marL="2057400" lvl="4" indent="-228600" algn="l" rtl="0" eaLnBrk="0" fontAlgn="base" hangingPunct="0">
        <a:lnSpc>
          <a:spcPct val="90000"/>
        </a:lnSpc>
        <a:spcBef>
          <a:spcPts val="500"/>
        </a:spcBef>
        <a:spcAft>
          <a:spcPct val="0"/>
        </a:spcAft>
        <a:buSzPct val="100000"/>
        <a:buFont typeface="Arial" panose="020B0604020202020204" pitchFamily="34" charset="0"/>
        <a:buChar char="•"/>
        <a:defRPr lang="it-IT" kern="1200">
          <a:solidFill>
            <a:srgbClr val="000000"/>
          </a:solidFill>
          <a:latin typeface="Calibri" pitchFamily="18"/>
          <a:ea typeface="Microsoft YaHei" pitchFamily="2"/>
          <a:cs typeface="Lucida Sans"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B23A34F2-9DB4-D044-BF84-5D0E9CF6743D}"/>
              </a:ext>
            </a:extLst>
          </p:cNvPr>
          <p:cNvSpPr txBox="1">
            <a:spLocks noGrp="1"/>
          </p:cNvSpPr>
          <p:nvPr>
            <p:ph type="title"/>
          </p:nvPr>
        </p:nvSpPr>
        <p:spPr bwMode="auto">
          <a:xfrm>
            <a:off x="503238" y="301625"/>
            <a:ext cx="9072562"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endParaRPr lang="it-IT" altLang="it-IT"/>
          </a:p>
        </p:txBody>
      </p:sp>
      <p:sp>
        <p:nvSpPr>
          <p:cNvPr id="2051" name="Text Placeholder 2">
            <a:extLst>
              <a:ext uri="{FF2B5EF4-FFF2-40B4-BE49-F238E27FC236}">
                <a16:creationId xmlns:a16="http://schemas.microsoft.com/office/drawing/2014/main" id="{2488ECE1-855D-3524-2BEA-BF6424CE17B7}"/>
              </a:ext>
            </a:extLst>
          </p:cNvPr>
          <p:cNvSpPr txBox="1">
            <a:spLocks noGrp="1"/>
          </p:cNvSpPr>
          <p:nvPr>
            <p:ph type="body" idx="1"/>
          </p:nvPr>
        </p:nvSpPr>
        <p:spPr bwMode="auto">
          <a:xfrm>
            <a:off x="503238" y="1768475"/>
            <a:ext cx="9072562" cy="498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it-IT"/>
              <a:t>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endParaRPr lang="it-IT" altLang="it-IT"/>
          </a:p>
        </p:txBody>
      </p:sp>
      <p:sp>
        <p:nvSpPr>
          <p:cNvPr id="4" name="Date Placeholder 3">
            <a:extLst>
              <a:ext uri="{FF2B5EF4-FFF2-40B4-BE49-F238E27FC236}">
                <a16:creationId xmlns:a16="http://schemas.microsoft.com/office/drawing/2014/main" id="{FD88DB2B-BEA9-1CDA-401D-7F31ECB3BAC7}"/>
              </a:ext>
            </a:extLst>
          </p:cNvPr>
          <p:cNvSpPr txBox="1">
            <a:spLocks noGrp="1"/>
          </p:cNvSpPr>
          <p:nvPr>
            <p:ph type="dt" sz="half" idx="2"/>
          </p:nvPr>
        </p:nvSpPr>
        <p:spPr>
          <a:xfrm>
            <a:off x="503238" y="6886575"/>
            <a:ext cx="2349500" cy="520700"/>
          </a:xfrm>
          <a:prstGeom prst="rect">
            <a:avLst/>
          </a:prstGeom>
          <a:noFill/>
          <a:ln>
            <a:noFill/>
          </a:ln>
        </p:spPr>
        <p:txBody>
          <a:bodyPr lIns="0" tIns="0" rIns="0" bIns="0" anchorCtr="0">
            <a:noAutofit/>
          </a:bodyPr>
          <a:lstStyle>
            <a:lvl1pPr lvl="0" rtl="0" eaLnBrk="1" fontAlgn="auto" hangingPunct="0">
              <a:spcBef>
                <a:spcPts val="0"/>
              </a:spcBef>
              <a:spcAft>
                <a:spcPts val="0"/>
              </a:spcAft>
              <a:buNone/>
              <a:tabLst/>
              <a:defRPr lang="it-IT" sz="1400" kern="1200">
                <a:latin typeface="Times New Roman" pitchFamily="18"/>
                <a:ea typeface="Arial Unicode MS" pitchFamily="2"/>
                <a:cs typeface="Tahoma" pitchFamily="2"/>
              </a:defRPr>
            </a:lvl1pPr>
          </a:lstStyle>
          <a:p>
            <a:pPr>
              <a:defRPr/>
            </a:pPr>
            <a:endParaRPr/>
          </a:p>
        </p:txBody>
      </p:sp>
      <p:sp>
        <p:nvSpPr>
          <p:cNvPr id="5" name="Footer Placeholder 4">
            <a:extLst>
              <a:ext uri="{FF2B5EF4-FFF2-40B4-BE49-F238E27FC236}">
                <a16:creationId xmlns:a16="http://schemas.microsoft.com/office/drawing/2014/main" id="{887BF69C-FB17-20A4-9717-3DD1D0F37752}"/>
              </a:ext>
            </a:extLst>
          </p:cNvPr>
          <p:cNvSpPr txBox="1">
            <a:spLocks noGrp="1"/>
          </p:cNvSpPr>
          <p:nvPr>
            <p:ph type="ftr" sz="quarter" idx="3"/>
          </p:nvPr>
        </p:nvSpPr>
        <p:spPr>
          <a:xfrm>
            <a:off x="3448050" y="6886575"/>
            <a:ext cx="3194050" cy="520700"/>
          </a:xfrm>
          <a:prstGeom prst="rect">
            <a:avLst/>
          </a:prstGeom>
          <a:noFill/>
          <a:ln>
            <a:noFill/>
          </a:ln>
        </p:spPr>
        <p:txBody>
          <a:bodyPr lIns="0" tIns="0" rIns="0" bIns="0" anchorCtr="0">
            <a:noAutofit/>
          </a:bodyPr>
          <a:lstStyle>
            <a:lvl1pPr lvl="0" algn="ctr" rtl="0" eaLnBrk="1" fontAlgn="auto" hangingPunct="0">
              <a:spcBef>
                <a:spcPts val="0"/>
              </a:spcBef>
              <a:spcAft>
                <a:spcPts val="0"/>
              </a:spcAft>
              <a:buNone/>
              <a:tabLst/>
              <a:defRPr lang="it-IT" sz="1400" kern="1200">
                <a:latin typeface="Times New Roman" pitchFamily="18"/>
                <a:ea typeface="Arial Unicode MS" pitchFamily="2"/>
                <a:cs typeface="Tahoma" pitchFamily="2"/>
              </a:defRPr>
            </a:lvl1pPr>
          </a:lstStyle>
          <a:p>
            <a:pPr>
              <a:defRPr/>
            </a:pPr>
            <a:endParaRPr/>
          </a:p>
        </p:txBody>
      </p:sp>
      <p:sp>
        <p:nvSpPr>
          <p:cNvPr id="6" name="Slide Number Placeholder 5">
            <a:extLst>
              <a:ext uri="{FF2B5EF4-FFF2-40B4-BE49-F238E27FC236}">
                <a16:creationId xmlns:a16="http://schemas.microsoft.com/office/drawing/2014/main" id="{93438064-B9DF-CCC2-9EE1-D38878950C47}"/>
              </a:ext>
            </a:extLst>
          </p:cNvPr>
          <p:cNvSpPr txBox="1">
            <a:spLocks noGrp="1"/>
          </p:cNvSpPr>
          <p:nvPr>
            <p:ph type="sldNum" sz="quarter" idx="4"/>
          </p:nvPr>
        </p:nvSpPr>
        <p:spPr>
          <a:xfrm>
            <a:off x="7227888" y="6886575"/>
            <a:ext cx="2347912" cy="520700"/>
          </a:xfrm>
          <a:prstGeom prst="rect">
            <a:avLst/>
          </a:prstGeom>
          <a:noFill/>
          <a:ln>
            <a:noFill/>
          </a:ln>
        </p:spPr>
        <p:txBody>
          <a:bodyPr vert="horz" wrap="square" lIns="0" tIns="0" rIns="0" bIns="0" numCol="1" anchor="t" anchorCtr="0" compatLnSpc="1">
            <a:prstTxWarp prst="textNoShape">
              <a:avLst/>
            </a:prstTxWarp>
            <a:noAutofit/>
          </a:bodyPr>
          <a:lstStyle>
            <a:lvl1pPr algn="r" eaLnBrk="1">
              <a:defRPr sz="1400">
                <a:latin typeface="Times New Roman" panose="02020603050405020304" pitchFamily="18" charset="0"/>
                <a:ea typeface="Arial Unicode MS" panose="020B0604020202020204" pitchFamily="34" charset="-128"/>
                <a:cs typeface="Tahoma" panose="020B0604030504040204" pitchFamily="34" charset="0"/>
              </a:defRPr>
            </a:lvl1pPr>
          </a:lstStyle>
          <a:p>
            <a:fld id="{4F452EEC-5E25-7047-8CB1-CE3A0B9043DD}"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spd="slow"/>
  <p:txStyles>
    <p:titleStyle>
      <a:lvl1pPr algn="ctr" rtl="0" eaLnBrk="0" fontAlgn="base" hangingPunct="0">
        <a:spcBef>
          <a:spcPct val="0"/>
        </a:spcBef>
        <a:spcAft>
          <a:spcPct val="0"/>
        </a:spcAft>
        <a:defRPr lang="it-IT" sz="4400" kern="1200">
          <a:solidFill>
            <a:schemeClr val="tx2"/>
          </a:solidFill>
          <a:latin typeface="Arial" pitchFamily="18"/>
          <a:ea typeface="Microsoft YaHei" pitchFamily="2"/>
          <a:cs typeface="Arial" pitchFamily="2"/>
        </a:defRPr>
      </a:lvl1pPr>
      <a:lvl2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Microsoft YaHei" panose="020B0503020204020204" pitchFamily="34" charset="-122"/>
          <a:cs typeface="Arial" panose="020B0604020202020204" pitchFamily="34" charset="0"/>
        </a:defRPr>
      </a:lvl9pPr>
    </p:titleStyle>
    <p:bodyStyle>
      <a:lvl1pPr algn="l" rtl="0" eaLnBrk="0" fontAlgn="base" hangingPunct="0">
        <a:spcBef>
          <a:spcPct val="0"/>
        </a:spcBef>
        <a:spcAft>
          <a:spcPts val="1413"/>
        </a:spcAft>
        <a:defRPr lang="it-IT" sz="3200" kern="1200">
          <a:solidFill>
            <a:schemeClr val="tx1"/>
          </a:solidFill>
          <a:latin typeface="Arial" pitchFamily="18"/>
          <a:ea typeface="Microsoft YaHei" pitchFamily="2"/>
          <a:cs typeface="Arial" pitchFamily="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icrosoft YaHei" panose="020B0503020204020204" pitchFamily="34"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icrosoft YaHei" panose="020B0503020204020204" pitchFamily="34"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icrosoft YaHei" panose="020B0503020204020204" pitchFamily="34"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6DF40D-EDCD-C770-B48C-80331DCD231F}"/>
              </a:ext>
            </a:extLst>
          </p:cNvPr>
          <p:cNvSpPr>
            <a:spLocks noGrp="1"/>
          </p:cNvSpPr>
          <p:nvPr>
            <p:ph type="ctrTitle"/>
          </p:nvPr>
        </p:nvSpPr>
        <p:spPr>
          <a:xfrm>
            <a:off x="428625" y="1751013"/>
            <a:ext cx="4151313" cy="1600200"/>
          </a:xfrm>
        </p:spPr>
        <p:txBody>
          <a:bodyPr lIns="75605" tIns="37802" rIns="75605" bIns="37802" rtlCol="0" anchor="t">
            <a:normAutofit/>
          </a:bodyPr>
          <a:lstStyle/>
          <a:p>
            <a:pPr>
              <a:lnSpc>
                <a:spcPct val="90000"/>
              </a:lnSpc>
              <a:defRPr/>
            </a:pPr>
            <a:r>
              <a:rPr lang="en-US" sz="3721" dirty="0"/>
              <a:t>IV CONGRESSO NAZIONALE IVAS</a:t>
            </a:r>
            <a:br>
              <a:rPr lang="en-US" sz="2150" dirty="0"/>
            </a:br>
            <a:endParaRPr lang="en-US" sz="2150" dirty="0"/>
          </a:p>
        </p:txBody>
      </p:sp>
      <p:sp>
        <p:nvSpPr>
          <p:cNvPr id="3" name="Sottotitolo 2">
            <a:extLst>
              <a:ext uri="{FF2B5EF4-FFF2-40B4-BE49-F238E27FC236}">
                <a16:creationId xmlns:a16="http://schemas.microsoft.com/office/drawing/2014/main" id="{B1DCB15E-CB9C-0A9C-1A8A-03E4A034B77B}"/>
              </a:ext>
            </a:extLst>
          </p:cNvPr>
          <p:cNvSpPr>
            <a:spLocks noGrp="1"/>
          </p:cNvSpPr>
          <p:nvPr>
            <p:ph type="subTitle" idx="1"/>
          </p:nvPr>
        </p:nvSpPr>
        <p:spPr>
          <a:xfrm>
            <a:off x="490538" y="2867025"/>
            <a:ext cx="4089400" cy="252413"/>
          </a:xfrm>
        </p:spPr>
        <p:txBody>
          <a:bodyPr lIns="75605" tIns="37802" rIns="75605" bIns="37802" rtlCol="0">
            <a:noAutofit/>
          </a:bodyPr>
          <a:lstStyle/>
          <a:p>
            <a:pPr>
              <a:lnSpc>
                <a:spcPct val="110000"/>
              </a:lnSpc>
              <a:defRPr/>
            </a:pPr>
            <a:r>
              <a:rPr lang="en-US" sz="1323" dirty="0"/>
              <a:t>10 - 11 </a:t>
            </a:r>
            <a:r>
              <a:rPr lang="en-US" sz="1323" dirty="0" err="1"/>
              <a:t>Novembre</a:t>
            </a:r>
            <a:r>
              <a:rPr lang="en-US" sz="1323" dirty="0"/>
              <a:t> 2023</a:t>
            </a:r>
          </a:p>
        </p:txBody>
      </p:sp>
      <p:pic>
        <p:nvPicPr>
          <p:cNvPr id="16387" name="Immagine 6" descr="Immagine che contiene testo, arte, statua, scultura&#10;&#10;Descrizione generata automaticamente">
            <a:extLst>
              <a:ext uri="{FF2B5EF4-FFF2-40B4-BE49-F238E27FC236}">
                <a16:creationId xmlns:a16="http://schemas.microsoft.com/office/drawing/2014/main" id="{F4E525B1-2CB9-883F-7D09-CBF3EE0DB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365250"/>
            <a:ext cx="4992688"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a:extLst>
              <a:ext uri="{FF2B5EF4-FFF2-40B4-BE49-F238E27FC236}">
                <a16:creationId xmlns:a16="http://schemas.microsoft.com/office/drawing/2014/main" id="{C5C893F2-5D5F-57F6-4E95-F5D0EF1AE206}"/>
              </a:ext>
            </a:extLst>
          </p:cNvPr>
          <p:cNvSpPr txBox="1"/>
          <p:nvPr/>
        </p:nvSpPr>
        <p:spPr>
          <a:xfrm>
            <a:off x="428625" y="3455988"/>
            <a:ext cx="5041900" cy="647700"/>
          </a:xfrm>
          <a:prstGeom prst="rect">
            <a:avLst/>
          </a:prstGeom>
          <a:noFill/>
        </p:spPr>
        <p:txBody>
          <a:bodyPr>
            <a:spAutoFit/>
          </a:bodyPr>
          <a:lstStyle/>
          <a:p>
            <a:pPr>
              <a:defRPr/>
            </a:pPr>
            <a:r>
              <a:rPr lang="it-IT" sz="3600" b="1" kern="0" dirty="0">
                <a:solidFill>
                  <a:srgbClr val="FF0000"/>
                </a:solidFill>
                <a:latin typeface="Arial" pitchFamily="34"/>
              </a:rPr>
              <a:t>Antisepsi cutanea</a:t>
            </a:r>
            <a:endParaRPr lang="it-IT" sz="3600" dirty="0"/>
          </a:p>
        </p:txBody>
      </p:sp>
      <p:sp>
        <p:nvSpPr>
          <p:cNvPr id="8" name="CasellaDiTesto 7">
            <a:extLst>
              <a:ext uri="{FF2B5EF4-FFF2-40B4-BE49-F238E27FC236}">
                <a16:creationId xmlns:a16="http://schemas.microsoft.com/office/drawing/2014/main" id="{A42D89A4-7845-D90D-81A0-B17028A30FF6}"/>
              </a:ext>
            </a:extLst>
          </p:cNvPr>
          <p:cNvSpPr txBox="1"/>
          <p:nvPr/>
        </p:nvSpPr>
        <p:spPr>
          <a:xfrm>
            <a:off x="93663" y="4103688"/>
            <a:ext cx="5041900" cy="460375"/>
          </a:xfrm>
          <a:prstGeom prst="rect">
            <a:avLst/>
          </a:prstGeom>
          <a:noFill/>
        </p:spPr>
        <p:txBody>
          <a:bodyPr>
            <a:spAutoFit/>
          </a:bodyPr>
          <a:lstStyle/>
          <a:p>
            <a:pPr algn="ctr" eaLnBrk="1" fontAlgn="auto">
              <a:spcBef>
                <a:spcPts val="0"/>
              </a:spcBef>
              <a:spcAft>
                <a:spcPts val="0"/>
              </a:spcAft>
              <a:defRPr/>
            </a:pPr>
            <a:r>
              <a:rPr lang="it-IT" sz="1200" dirty="0">
                <a:ln w="0"/>
                <a:effectLst>
                  <a:outerShdw blurRad="38100" dist="19050" dir="2700000" algn="tl" rotWithShape="0">
                    <a:schemeClr val="dk1">
                      <a:alpha val="40000"/>
                    </a:schemeClr>
                  </a:outerShdw>
                </a:effectLst>
                <a:latin typeface="Arial" pitchFamily="18"/>
                <a:ea typeface="Microsoft YaHei" pitchFamily="2"/>
                <a:cs typeface="Lucida Sans" pitchFamily="2"/>
              </a:rPr>
              <a:t>Fuzzi Raffaella</a:t>
            </a:r>
          </a:p>
          <a:p>
            <a:pPr algn="ctr" eaLnBrk="1" fontAlgn="auto">
              <a:spcBef>
                <a:spcPts val="0"/>
              </a:spcBef>
              <a:spcAft>
                <a:spcPts val="0"/>
              </a:spcAft>
              <a:defRPr/>
            </a:pPr>
            <a:r>
              <a:rPr lang="it-IT" sz="1200" dirty="0">
                <a:ln w="0"/>
                <a:effectLst>
                  <a:outerShdw blurRad="38100" dist="19050" dir="2700000" algn="tl" rotWithShape="0">
                    <a:schemeClr val="dk1">
                      <a:alpha val="40000"/>
                    </a:schemeClr>
                  </a:outerShdw>
                </a:effectLst>
                <a:latin typeface="Arial" pitchFamily="18"/>
                <a:ea typeface="Microsoft YaHei" pitchFamily="2"/>
                <a:cs typeface="Lucida Sans" pitchFamily="2"/>
              </a:rPr>
              <a:t>Infermiere TAV </a:t>
            </a:r>
            <a:r>
              <a:rPr lang="it-IT" sz="1200" dirty="0" err="1">
                <a:ln w="0"/>
                <a:effectLst>
                  <a:outerShdw blurRad="38100" dist="19050" dir="2700000" algn="tl" rotWithShape="0">
                    <a:schemeClr val="dk1">
                      <a:alpha val="40000"/>
                    </a:schemeClr>
                  </a:outerShdw>
                </a:effectLst>
                <a:latin typeface="Arial" pitchFamily="18"/>
                <a:ea typeface="Microsoft YaHei" pitchFamily="2"/>
                <a:cs typeface="Lucida Sans" pitchFamily="2"/>
              </a:rPr>
              <a:t>Ausl</a:t>
            </a:r>
            <a:r>
              <a:rPr lang="it-IT" sz="1200" dirty="0">
                <a:ln w="0"/>
                <a:effectLst>
                  <a:outerShdw blurRad="38100" dist="19050" dir="2700000" algn="tl" rotWithShape="0">
                    <a:schemeClr val="dk1">
                      <a:alpha val="40000"/>
                    </a:schemeClr>
                  </a:outerShdw>
                </a:effectLst>
                <a:latin typeface="Arial" pitchFamily="18"/>
                <a:ea typeface="Microsoft YaHei" pitchFamily="2"/>
                <a:cs typeface="Lucida Sans" pitchFamily="2"/>
              </a:rPr>
              <a:t> Romagna sede di Forlì</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129081-D66E-E837-1E33-AB072B472656}"/>
              </a:ext>
            </a:extLst>
          </p:cNvPr>
          <p:cNvSpPr txBox="1"/>
          <p:nvPr/>
        </p:nvSpPr>
        <p:spPr>
          <a:xfrm>
            <a:off x="12700" y="3275013"/>
            <a:ext cx="10067925" cy="2916237"/>
          </a:xfrm>
          <a:prstGeom prst="rect">
            <a:avLst/>
          </a:prstGeom>
          <a:noFill/>
          <a:ln cap="flat">
            <a:noFill/>
          </a:ln>
        </p:spPr>
        <p:txBody>
          <a:bodyPr lIns="90000" tIns="45000" rIns="90000" bIns="45000" compatLnSpc="0"/>
          <a:lstStyle/>
          <a:p>
            <a:pPr algn="just" eaLnBrk="1" fontAlgn="auto">
              <a:lnSpc>
                <a:spcPct val="150000"/>
              </a:lnSpc>
              <a:spcBef>
                <a:spcPts val="0"/>
              </a:spcBef>
              <a:spcAft>
                <a:spcPts val="0"/>
              </a:spcAft>
              <a:defRPr/>
            </a:pPr>
            <a:r>
              <a:rPr lang="it-IT" dirty="0">
                <a:solidFill>
                  <a:srgbClr val="000000"/>
                </a:solidFill>
                <a:latin typeface="Arial" pitchFamily="18"/>
                <a:ea typeface="Microsoft YaHei" pitchFamily="2"/>
                <a:cs typeface="Lucida Sans" pitchFamily="2"/>
              </a:rPr>
              <a:t>Le infezioni ematiche rappresentano circa il 7,3% del totale delle IOS </a:t>
            </a:r>
            <a:r>
              <a:rPr lang="it-IT" sz="1400" dirty="0">
                <a:solidFill>
                  <a:srgbClr val="000000"/>
                </a:solidFill>
                <a:latin typeface="Arial" pitchFamily="18"/>
                <a:ea typeface="Microsoft YaHei" pitchFamily="2"/>
                <a:cs typeface="Lucida Sans" pitchFamily="2"/>
              </a:rPr>
              <a:t>(Guest et al, 2020)</a:t>
            </a:r>
            <a:r>
              <a:rPr lang="it-IT" dirty="0">
                <a:solidFill>
                  <a:srgbClr val="000000"/>
                </a:solidFill>
                <a:latin typeface="Arial" pitchFamily="18"/>
                <a:ea typeface="Microsoft YaHei" pitchFamily="2"/>
                <a:cs typeface="Lucida Sans" pitchFamily="2"/>
              </a:rPr>
              <a:t> con ben il </a:t>
            </a:r>
            <a:r>
              <a:rPr lang="it-IT" b="1" dirty="0">
                <a:solidFill>
                  <a:srgbClr val="FF3333"/>
                </a:solidFill>
                <a:latin typeface="Arial" pitchFamily="18"/>
                <a:ea typeface="Microsoft YaHei" pitchFamily="2"/>
                <a:cs typeface="Lucida Sans" pitchFamily="2"/>
              </a:rPr>
              <a:t>70% delle infezioni associate a catetere (CLABSI) ritenute prevenibili </a:t>
            </a:r>
            <a:r>
              <a:rPr lang="it-IT" dirty="0">
                <a:solidFill>
                  <a:srgbClr val="000000"/>
                </a:solidFill>
                <a:latin typeface="Arial" pitchFamily="18"/>
                <a:ea typeface="Microsoft YaHei" pitchFamily="2"/>
                <a:cs typeface="Lucida Sans" pitchFamily="2"/>
              </a:rPr>
              <a:t>(</a:t>
            </a:r>
            <a:r>
              <a:rPr lang="it-IT" sz="1400" dirty="0" err="1">
                <a:solidFill>
                  <a:srgbClr val="000000"/>
                </a:solidFill>
                <a:latin typeface="Arial" pitchFamily="18"/>
                <a:ea typeface="Microsoft YaHei" pitchFamily="2"/>
                <a:cs typeface="Lucida Sans" pitchFamily="2"/>
              </a:rPr>
              <a:t>Umscheid</a:t>
            </a:r>
            <a:r>
              <a:rPr lang="it-IT" sz="1400" dirty="0">
                <a:solidFill>
                  <a:srgbClr val="000000"/>
                </a:solidFill>
                <a:latin typeface="Arial" pitchFamily="18"/>
                <a:ea typeface="Microsoft YaHei" pitchFamily="2"/>
                <a:cs typeface="Lucida Sans" pitchFamily="2"/>
              </a:rPr>
              <a:t> et al, 2011).</a:t>
            </a:r>
          </a:p>
          <a:p>
            <a:pPr algn="just" eaLnBrk="1" fontAlgn="auto">
              <a:lnSpc>
                <a:spcPct val="150000"/>
              </a:lnSpc>
              <a:spcBef>
                <a:spcPts val="0"/>
              </a:spcBef>
              <a:spcAft>
                <a:spcPts val="0"/>
              </a:spcAft>
              <a:defRPr/>
            </a:pPr>
            <a:r>
              <a:rPr lang="it-IT" dirty="0">
                <a:solidFill>
                  <a:srgbClr val="000000"/>
                </a:solidFill>
                <a:latin typeface="Arial" pitchFamily="18"/>
                <a:ea typeface="Microsoft YaHei" pitchFamily="2"/>
              </a:rPr>
              <a:t>Tra i dispositivi utilizzati nella pratica clinica, i cateteri endovenosi periferici (PIVC) ad esempio sono, tra quelli invasivi, i più frequentemente utilizzati </a:t>
            </a:r>
            <a:r>
              <a:rPr lang="it-IT" dirty="0">
                <a:solidFill>
                  <a:srgbClr val="000000"/>
                </a:solidFill>
                <a:latin typeface="Arial" pitchFamily="18"/>
                <a:ea typeface="Microsoft YaHei" pitchFamily="2"/>
                <a:cs typeface="Lucida Sans" pitchFamily="2"/>
              </a:rPr>
              <a:t>negli ospedali visto che fino al 70% di tutti i pazienti ricoverati richiedono un PIVC durante la loro permanenza nell'ambiente ospedaliero </a:t>
            </a:r>
            <a:r>
              <a:rPr lang="it-IT" sz="1400" dirty="0">
                <a:solidFill>
                  <a:srgbClr val="000000"/>
                </a:solidFill>
                <a:latin typeface="Arial" pitchFamily="18"/>
                <a:ea typeface="Microsoft YaHei" pitchFamily="2"/>
                <a:cs typeface="Lucida Sans" pitchFamily="2"/>
              </a:rPr>
              <a:t>(</a:t>
            </a:r>
            <a:r>
              <a:rPr lang="it-IT" sz="1400" dirty="0" err="1">
                <a:solidFill>
                  <a:srgbClr val="000000"/>
                </a:solidFill>
                <a:latin typeface="Arial" pitchFamily="18"/>
                <a:ea typeface="Microsoft YaHei" pitchFamily="2"/>
                <a:cs typeface="Lucida Sans" pitchFamily="2"/>
              </a:rPr>
              <a:t>Zingg</a:t>
            </a:r>
            <a:r>
              <a:rPr lang="it-IT" sz="1400" dirty="0">
                <a:solidFill>
                  <a:srgbClr val="000000"/>
                </a:solidFill>
                <a:latin typeface="Arial" pitchFamily="18"/>
                <a:ea typeface="Microsoft YaHei" pitchFamily="2"/>
                <a:cs typeface="Lucida Sans" pitchFamily="2"/>
              </a:rPr>
              <a:t> et al, 2009).</a:t>
            </a:r>
          </a:p>
          <a:p>
            <a:pPr algn="just" eaLnBrk="1" fontAlgn="auto">
              <a:spcBef>
                <a:spcPts val="0"/>
              </a:spcBef>
              <a:spcAft>
                <a:spcPts val="0"/>
              </a:spcAft>
              <a:defRPr/>
            </a:pPr>
            <a:endParaRPr lang="it-IT" sz="1400" dirty="0">
              <a:solidFill>
                <a:srgbClr val="000000"/>
              </a:solidFill>
              <a:latin typeface="Arial" pitchFamily="18"/>
              <a:ea typeface="Microsoft YaHei" pitchFamily="2"/>
              <a:cs typeface="Lucida Sans" pitchFamily="2"/>
            </a:endParaRPr>
          </a:p>
        </p:txBody>
      </p:sp>
      <p:sp>
        <p:nvSpPr>
          <p:cNvPr id="3" name="TextBox 2">
            <a:extLst>
              <a:ext uri="{FF2B5EF4-FFF2-40B4-BE49-F238E27FC236}">
                <a16:creationId xmlns:a16="http://schemas.microsoft.com/office/drawing/2014/main" id="{E63976FF-83E7-37FD-88C3-68C94E1427D7}"/>
              </a:ext>
            </a:extLst>
          </p:cNvPr>
          <p:cNvSpPr txBox="1"/>
          <p:nvPr/>
        </p:nvSpPr>
        <p:spPr>
          <a:xfrm>
            <a:off x="3252788" y="1816100"/>
            <a:ext cx="3074987" cy="681038"/>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sz="4000" b="1" dirty="0">
                <a:solidFill>
                  <a:srgbClr val="FF0000"/>
                </a:solidFill>
                <a:latin typeface="Arial" pitchFamily="18"/>
                <a:ea typeface="Microsoft YaHei" pitchFamily="2"/>
                <a:cs typeface="Lucida Sans" pitchFamily="2"/>
              </a:rPr>
              <a:t>Premessa</a:t>
            </a:r>
          </a:p>
        </p:txBody>
      </p:sp>
      <p:pic>
        <p:nvPicPr>
          <p:cNvPr id="17411" name="Picture 4">
            <a:extLst>
              <a:ext uri="{FF2B5EF4-FFF2-40B4-BE49-F238E27FC236}">
                <a16:creationId xmlns:a16="http://schemas.microsoft.com/office/drawing/2014/main" id="{F7015EB4-886D-E288-AFE4-32CF96B4BB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9675" y="0"/>
            <a:ext cx="2476500"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DCB374-B098-3807-E8D4-FD6B2273FD65}"/>
              </a:ext>
            </a:extLst>
          </p:cNvPr>
          <p:cNvSpPr txBox="1"/>
          <p:nvPr/>
        </p:nvSpPr>
        <p:spPr>
          <a:xfrm>
            <a:off x="0" y="3385349"/>
            <a:ext cx="10080625" cy="3941763"/>
          </a:xfrm>
          <a:prstGeom prst="rect">
            <a:avLst/>
          </a:prstGeom>
          <a:noFill/>
          <a:ln cap="flat">
            <a:noFill/>
          </a:ln>
        </p:spPr>
        <p:txBody>
          <a:bodyPr lIns="90000" tIns="45000" rIns="90000" bIns="45000" compatLnSpc="0"/>
          <a:lstStyle/>
          <a:p>
            <a:pPr algn="just" eaLnBrk="1" fontAlgn="auto">
              <a:lnSpc>
                <a:spcPct val="150000"/>
              </a:lnSpc>
              <a:spcBef>
                <a:spcPts val="0"/>
              </a:spcBef>
              <a:spcAft>
                <a:spcPts val="0"/>
              </a:spcAft>
              <a:defRPr/>
            </a:pPr>
            <a:r>
              <a:rPr lang="it-IT" dirty="0">
                <a:solidFill>
                  <a:srgbClr val="FF3333"/>
                </a:solidFill>
                <a:latin typeface="Arial" pitchFamily="18"/>
                <a:ea typeface="Microsoft YaHei" pitchFamily="2"/>
                <a:cs typeface="Lucida Sans" pitchFamily="2"/>
              </a:rPr>
              <a:t>Per quanto riguarda le infezioni da catetere solo in terapia intensiva l’incidenza di questo tipo di infezione è di 8.500 casi e di questi, purtroppo, 1.500 sono fatali, comportando attualmente, inoltre, un costo per singolo episodio di sepsi catetere-correlata di circa 13.000 euro e un prolungamento medio della degenza di oltre 12 giorni.</a:t>
            </a:r>
          </a:p>
          <a:p>
            <a:pPr algn="just" eaLnBrk="1" fontAlgn="auto">
              <a:lnSpc>
                <a:spcPct val="150000"/>
              </a:lnSpc>
              <a:spcBef>
                <a:spcPts val="0"/>
              </a:spcBef>
              <a:spcAft>
                <a:spcPts val="0"/>
              </a:spcAft>
              <a:defRPr/>
            </a:pPr>
            <a:endParaRPr lang="it-IT" dirty="0">
              <a:latin typeface="Arial" pitchFamily="18"/>
              <a:ea typeface="Microsoft YaHei" pitchFamily="2"/>
              <a:cs typeface="Lucida Sans" pitchFamily="2"/>
            </a:endParaRPr>
          </a:p>
          <a:p>
            <a:pPr algn="just" eaLnBrk="1" fontAlgn="auto">
              <a:lnSpc>
                <a:spcPct val="150000"/>
              </a:lnSpc>
              <a:spcBef>
                <a:spcPts val="0"/>
              </a:spcBef>
              <a:spcAft>
                <a:spcPts val="0"/>
              </a:spcAft>
              <a:defRPr/>
            </a:pPr>
            <a:r>
              <a:rPr lang="it-IT" b="1" dirty="0">
                <a:solidFill>
                  <a:srgbClr val="FF3333"/>
                </a:solidFill>
                <a:latin typeface="Arial" pitchFamily="18"/>
                <a:ea typeface="Microsoft YaHei" pitchFamily="2"/>
                <a:cs typeface="Lucida Sans" pitchFamily="2"/>
              </a:rPr>
              <a:t>Il costo per il SSN è stato valutato intorno a 82 milioni di euro/anno.</a:t>
            </a:r>
            <a:r>
              <a:rPr lang="it-IT" dirty="0">
                <a:latin typeface="Arial" pitchFamily="18"/>
                <a:ea typeface="Microsoft YaHei" pitchFamily="2"/>
                <a:cs typeface="Lucida Sans" pitchFamily="2"/>
              </a:rPr>
              <a:t> L’incidenza è, comunque, estremamente variabile da luogo a luogo e anche nello stesso ospedale, addirittura, da reparto a reparto. I cateteri venosi ad inserzione centrale (CICC-FICC) presentano una incidenza di infezioni catetere-correlata che varia dal 2,9 a 11,9 episodi per 1000 giorni di cateterismo.</a:t>
            </a:r>
          </a:p>
        </p:txBody>
      </p:sp>
      <p:sp>
        <p:nvSpPr>
          <p:cNvPr id="3" name="TextBox 2">
            <a:extLst>
              <a:ext uri="{FF2B5EF4-FFF2-40B4-BE49-F238E27FC236}">
                <a16:creationId xmlns:a16="http://schemas.microsoft.com/office/drawing/2014/main" id="{8410368C-E33D-4DF0-4D63-827A639BDAEB}"/>
              </a:ext>
            </a:extLst>
          </p:cNvPr>
          <p:cNvSpPr txBox="1"/>
          <p:nvPr/>
        </p:nvSpPr>
        <p:spPr>
          <a:xfrm>
            <a:off x="2737511" y="232563"/>
            <a:ext cx="2982912" cy="681038"/>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sz="4000" b="1" dirty="0">
                <a:solidFill>
                  <a:srgbClr val="FF0000"/>
                </a:solidFill>
                <a:latin typeface="Arial" pitchFamily="18"/>
                <a:ea typeface="Microsoft YaHei" pitchFamily="2"/>
                <a:cs typeface="Lucida Sans" pitchFamily="2"/>
              </a:rPr>
              <a:t>Premessa</a:t>
            </a:r>
          </a:p>
        </p:txBody>
      </p:sp>
      <p:pic>
        <p:nvPicPr>
          <p:cNvPr id="19459" name="Picture 4">
            <a:extLst>
              <a:ext uri="{FF2B5EF4-FFF2-40B4-BE49-F238E27FC236}">
                <a16:creationId xmlns:a16="http://schemas.microsoft.com/office/drawing/2014/main" id="{C8E1ED79-31C1-6792-D526-3B0A06FDEE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30122" y="67474"/>
            <a:ext cx="2476500"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a:extLst>
              <a:ext uri="{FF2B5EF4-FFF2-40B4-BE49-F238E27FC236}">
                <a16:creationId xmlns:a16="http://schemas.microsoft.com/office/drawing/2014/main" id="{A291E339-2902-8FE7-1E2F-3D69F3C82D5C}"/>
              </a:ext>
            </a:extLst>
          </p:cNvPr>
          <p:cNvSpPr txBox="1"/>
          <p:nvPr/>
        </p:nvSpPr>
        <p:spPr>
          <a:xfrm>
            <a:off x="0" y="940298"/>
            <a:ext cx="6681127" cy="2118465"/>
          </a:xfrm>
          <a:prstGeom prst="rect">
            <a:avLst/>
          </a:prstGeom>
          <a:noFill/>
        </p:spPr>
        <p:txBody>
          <a:bodyPr wrap="square" rtlCol="0">
            <a:spAutoFit/>
          </a:bodyPr>
          <a:lstStyle/>
          <a:p>
            <a:pPr algn="just">
              <a:lnSpc>
                <a:spcPct val="150000"/>
              </a:lnSpc>
            </a:pPr>
            <a:r>
              <a:rPr lang="it-IT" dirty="0">
                <a:latin typeface="Arial" pitchFamily="18"/>
                <a:ea typeface="Microsoft YaHei" pitchFamily="2"/>
                <a:cs typeface="Lucida Sans" pitchFamily="2"/>
              </a:rPr>
              <a:t>In Italia, ma i dati sono sovrapponibili a quelli europei, si stima che ogni anno circa il 12% dei pazienti ricoverati contragga una infezione ospedaliera, cioè circa 700 mila, e di questi 7 mila sono i decessi, rappresentando un problema grave quanto quello relativo alle perdite in termini di vita per incidenti stradali.</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pic>
        <p:nvPicPr>
          <p:cNvPr id="21505" name="Picture 2">
            <a:extLst>
              <a:ext uri="{FF2B5EF4-FFF2-40B4-BE49-F238E27FC236}">
                <a16:creationId xmlns:a16="http://schemas.microsoft.com/office/drawing/2014/main" id="{0863005B-1FA8-1CFD-80CC-BBB45C74B2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2163" y="1152525"/>
            <a:ext cx="7991475"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Picture 3">
            <a:extLst>
              <a:ext uri="{FF2B5EF4-FFF2-40B4-BE49-F238E27FC236}">
                <a16:creationId xmlns:a16="http://schemas.microsoft.com/office/drawing/2014/main" id="{470DF620-91F7-1503-AA58-EF1423E7460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72338" y="3240088"/>
            <a:ext cx="23717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646C66A-1245-FC3C-EFE4-9A2E9D7CE7CD}"/>
              </a:ext>
            </a:extLst>
          </p:cNvPr>
          <p:cNvSpPr txBox="1"/>
          <p:nvPr/>
        </p:nvSpPr>
        <p:spPr>
          <a:xfrm>
            <a:off x="3527425" y="5256213"/>
            <a:ext cx="6175375" cy="812800"/>
          </a:xfrm>
          <a:prstGeom prst="rect">
            <a:avLst/>
          </a:prstGeom>
          <a:noFill/>
          <a:ln cap="flat">
            <a:noFill/>
          </a:ln>
        </p:spPr>
        <p:txBody>
          <a:bodyPr lIns="90000" tIns="45000" rIns="90000" bIns="45000" compatLnSpc="0"/>
          <a:lstStyle/>
          <a:p>
            <a:pPr eaLnBrk="1" fontAlgn="auto">
              <a:spcBef>
                <a:spcPts val="0"/>
              </a:spcBef>
              <a:spcAft>
                <a:spcPts val="0"/>
              </a:spcAft>
              <a:defRPr/>
            </a:pPr>
            <a:r>
              <a:rPr lang="it-IT" b="1" i="1">
                <a:latin typeface="Arial" pitchFamily="18"/>
                <a:ea typeface="Microsoft YaHei" pitchFamily="2"/>
                <a:cs typeface="Lucida Sans" pitchFamily="2"/>
              </a:rPr>
              <a:t>Buone pratiche per la gestione degli accesi venosi “</a:t>
            </a:r>
          </a:p>
          <a:p>
            <a:pPr eaLnBrk="1" fontAlgn="auto">
              <a:spcBef>
                <a:spcPts val="0"/>
              </a:spcBef>
              <a:spcAft>
                <a:spcPts val="0"/>
              </a:spcAft>
              <a:defRPr/>
            </a:pPr>
            <a:r>
              <a:rPr lang="it-IT" sz="1400" i="1">
                <a:latin typeface="Arial" pitchFamily="18"/>
                <a:ea typeface="Microsoft YaHei" pitchFamily="2"/>
                <a:cs typeface="Lucida Sans" pitchFamily="2"/>
              </a:rPr>
              <a:t>Pubblicato il 13.07.23</a:t>
            </a:r>
          </a:p>
        </p:txBody>
      </p:sp>
      <p:pic>
        <p:nvPicPr>
          <p:cNvPr id="21508" name="Picture 5">
            <a:extLst>
              <a:ext uri="{FF2B5EF4-FFF2-40B4-BE49-F238E27FC236}">
                <a16:creationId xmlns:a16="http://schemas.microsoft.com/office/drawing/2014/main" id="{8B18D791-3DA8-2497-ED66-337302E53BE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5900" y="477520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6">
            <a:extLst>
              <a:ext uri="{FF2B5EF4-FFF2-40B4-BE49-F238E27FC236}">
                <a16:creationId xmlns:a16="http://schemas.microsoft.com/office/drawing/2014/main" id="{9E68433A-826F-3C70-0443-5D05D10967B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80175" y="360363"/>
            <a:ext cx="331152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7">
            <a:extLst>
              <a:ext uri="{FF2B5EF4-FFF2-40B4-BE49-F238E27FC236}">
                <a16:creationId xmlns:a16="http://schemas.microsoft.com/office/drawing/2014/main" id="{BEBA926A-A9BD-9EDE-743C-F38B1CF0474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637213" y="1511300"/>
            <a:ext cx="2354262"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8">
            <a:extLst>
              <a:ext uri="{FF2B5EF4-FFF2-40B4-BE49-F238E27FC236}">
                <a16:creationId xmlns:a16="http://schemas.microsoft.com/office/drawing/2014/main" id="{43596AA4-7476-0E91-2482-29D14973912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135938" y="1439863"/>
            <a:ext cx="1871662"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9">
            <a:extLst>
              <a:ext uri="{FF2B5EF4-FFF2-40B4-BE49-F238E27FC236}">
                <a16:creationId xmlns:a16="http://schemas.microsoft.com/office/drawing/2014/main" id="{76FEFA32-FCAC-8494-AABA-3C69D0700319}"/>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4288" y="3168650"/>
            <a:ext cx="1714500"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10">
            <a:extLst>
              <a:ext uri="{FF2B5EF4-FFF2-40B4-BE49-F238E27FC236}">
                <a16:creationId xmlns:a16="http://schemas.microsoft.com/office/drawing/2014/main" id="{A082003C-D0F9-1187-4D3F-3B16AD39282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816350" y="6335713"/>
            <a:ext cx="1655763"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11">
            <a:extLst>
              <a:ext uri="{FF2B5EF4-FFF2-40B4-BE49-F238E27FC236}">
                <a16:creationId xmlns:a16="http://schemas.microsoft.com/office/drawing/2014/main" id="{48539500-5DCE-2D2A-24C6-A88CDD916D7B}"/>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15900" y="2081213"/>
            <a:ext cx="12858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12">
            <a:extLst>
              <a:ext uri="{FF2B5EF4-FFF2-40B4-BE49-F238E27FC236}">
                <a16:creationId xmlns:a16="http://schemas.microsoft.com/office/drawing/2014/main" id="{F49176A1-9611-11A7-EA0C-EEEB62539144}"/>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655763" y="1812925"/>
            <a:ext cx="259238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13">
            <a:extLst>
              <a:ext uri="{FF2B5EF4-FFF2-40B4-BE49-F238E27FC236}">
                <a16:creationId xmlns:a16="http://schemas.microsoft.com/office/drawing/2014/main" id="{C74C4273-8AC3-BAC3-292C-6146C823ACD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144463"/>
            <a:ext cx="3048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Picture 14">
            <a:extLst>
              <a:ext uri="{FF2B5EF4-FFF2-40B4-BE49-F238E27FC236}">
                <a16:creationId xmlns:a16="http://schemas.microsoft.com/office/drawing/2014/main" id="{79099A8C-68F7-1AB0-7B8E-320C07EAFEF7}"/>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048000" y="230188"/>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Picture 15">
            <a:extLst>
              <a:ext uri="{FF2B5EF4-FFF2-40B4-BE49-F238E27FC236}">
                <a16:creationId xmlns:a16="http://schemas.microsoft.com/office/drawing/2014/main" id="{CDD3E2DC-47F0-DC5C-5C3B-67855E7E6ABB}"/>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264275" y="5748338"/>
            <a:ext cx="11509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A5E0EC-9E08-4E66-1C9A-E1D7394D7352}"/>
              </a:ext>
            </a:extLst>
          </p:cNvPr>
          <p:cNvSpPr txBox="1"/>
          <p:nvPr/>
        </p:nvSpPr>
        <p:spPr>
          <a:xfrm>
            <a:off x="287338" y="126816"/>
            <a:ext cx="9288462" cy="7648760"/>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sz="4000" b="1" dirty="0">
                <a:solidFill>
                  <a:srgbClr val="FF0000"/>
                </a:solidFill>
                <a:latin typeface="Arial" pitchFamily="18"/>
                <a:ea typeface="Microsoft YaHei" pitchFamily="2"/>
              </a:rPr>
              <a:t>Cute e flora cutanea</a:t>
            </a:r>
          </a:p>
          <a:p>
            <a:pPr algn="ctr" eaLnBrk="1" fontAlgn="auto">
              <a:spcBef>
                <a:spcPts val="0"/>
              </a:spcBef>
              <a:spcAft>
                <a:spcPts val="0"/>
              </a:spcAft>
              <a:defRPr/>
            </a:pPr>
            <a:r>
              <a:rPr lang="it-IT" b="1" dirty="0">
                <a:solidFill>
                  <a:srgbClr val="FF0000"/>
                </a:solidFill>
                <a:latin typeface="Arial" pitchFamily="18"/>
                <a:ea typeface="Microsoft YaHei" pitchFamily="2"/>
              </a:rPr>
              <a:t>( nel contesto dei PIVC)</a:t>
            </a:r>
          </a:p>
          <a:p>
            <a:pPr algn="ctr" eaLnBrk="1" fontAlgn="auto">
              <a:spcBef>
                <a:spcPts val="0"/>
              </a:spcBef>
              <a:spcAft>
                <a:spcPts val="0"/>
              </a:spcAft>
              <a:defRPr/>
            </a:pPr>
            <a:endParaRPr lang="it-IT" sz="2200" b="1" dirty="0">
              <a:latin typeface="Arial" pitchFamily="18"/>
              <a:ea typeface="Microsoft YaHei" pitchFamily="2"/>
              <a:cs typeface="Lucida Sans" pitchFamily="2"/>
            </a:endParaRPr>
          </a:p>
          <a:p>
            <a:pPr eaLnBrk="1" fontAlgn="auto">
              <a:lnSpc>
                <a:spcPct val="150000"/>
              </a:lnSpc>
              <a:spcBef>
                <a:spcPts val="0"/>
              </a:spcBef>
              <a:spcAft>
                <a:spcPts val="0"/>
              </a:spcAft>
              <a:defRPr/>
            </a:pPr>
            <a:r>
              <a:rPr lang="it-IT" sz="1600" dirty="0">
                <a:latin typeface="Arial" pitchFamily="18"/>
                <a:ea typeface="Microsoft YaHei" pitchFamily="2"/>
                <a:cs typeface="Lucida Sans" pitchFamily="2"/>
              </a:rPr>
              <a:t>La pelle umana adulta copra un’area di circa due metri quadrati di superficie e pesa circa 3,6 kg. Rappresenta a tutti gli effetti un organo di difesa primaria contro i microrganismi patogeni e può essere indebolita ed andare incontro ad infezioni quando viene violata o disturbata dall'accesso venoso.</a:t>
            </a:r>
          </a:p>
          <a:p>
            <a:pPr eaLnBrk="1" fontAlgn="auto">
              <a:spcBef>
                <a:spcPts val="0"/>
              </a:spcBef>
              <a:spcAft>
                <a:spcPts val="0"/>
              </a:spcAft>
              <a:defRPr/>
            </a:pPr>
            <a:endParaRPr lang="it-IT" sz="1600" dirty="0">
              <a:latin typeface="Arial" pitchFamily="18"/>
              <a:ea typeface="Microsoft YaHei" pitchFamily="2"/>
              <a:cs typeface="Lucida Sans" pitchFamily="2"/>
            </a:endParaRP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endParaRPr lang="it-IT" b="1" dirty="0">
              <a:latin typeface="Arial" pitchFamily="18"/>
              <a:ea typeface="Microsoft YaHei" pitchFamily="2"/>
              <a:cs typeface="Lucida Sans" pitchFamily="2"/>
            </a:endParaRPr>
          </a:p>
          <a:p>
            <a:pPr eaLnBrk="1" fontAlgn="auto">
              <a:spcBef>
                <a:spcPts val="0"/>
              </a:spcBef>
              <a:spcAft>
                <a:spcPts val="0"/>
              </a:spcAft>
              <a:defRPr/>
            </a:pPr>
            <a:endParaRPr lang="it-IT" b="1" dirty="0">
              <a:latin typeface="Arial" pitchFamily="18"/>
              <a:ea typeface="Microsoft YaHei" pitchFamily="2"/>
              <a:cs typeface="Lucida Sans" pitchFamily="2"/>
            </a:endParaRPr>
          </a:p>
          <a:p>
            <a:pPr eaLnBrk="1" fontAlgn="auto">
              <a:spcBef>
                <a:spcPts val="0"/>
              </a:spcBef>
              <a:spcAft>
                <a:spcPts val="0"/>
              </a:spcAft>
              <a:defRPr/>
            </a:pPr>
            <a:endParaRPr lang="it-IT" b="1" dirty="0">
              <a:latin typeface="Arial" pitchFamily="18"/>
              <a:ea typeface="Microsoft YaHei" pitchFamily="2"/>
              <a:cs typeface="Lucida Sans" pitchFamily="2"/>
            </a:endParaRPr>
          </a:p>
          <a:p>
            <a:pPr eaLnBrk="1" fontAlgn="auto">
              <a:spcBef>
                <a:spcPts val="0"/>
              </a:spcBef>
              <a:spcAft>
                <a:spcPts val="0"/>
              </a:spcAft>
              <a:defRPr/>
            </a:pPr>
            <a:endParaRPr lang="it-IT" b="1" dirty="0">
              <a:latin typeface="Arial" pitchFamily="18"/>
              <a:ea typeface="Microsoft YaHei" pitchFamily="2"/>
              <a:cs typeface="Lucida Sans" pitchFamily="2"/>
            </a:endParaRPr>
          </a:p>
          <a:p>
            <a:pPr eaLnBrk="1" fontAlgn="auto">
              <a:spcBef>
                <a:spcPts val="0"/>
              </a:spcBef>
              <a:spcAft>
                <a:spcPts val="0"/>
              </a:spcAft>
              <a:defRPr/>
            </a:pPr>
            <a:endParaRPr lang="it-IT" dirty="0">
              <a:latin typeface="Arial" pitchFamily="18"/>
              <a:ea typeface="Microsoft YaHei" pitchFamily="2"/>
              <a:cs typeface="Lucida Sans" pitchFamily="2"/>
            </a:endParaRPr>
          </a:p>
        </p:txBody>
      </p:sp>
      <p:sp>
        <p:nvSpPr>
          <p:cNvPr id="3" name="TextBox 2">
            <a:extLst>
              <a:ext uri="{FF2B5EF4-FFF2-40B4-BE49-F238E27FC236}">
                <a16:creationId xmlns:a16="http://schemas.microsoft.com/office/drawing/2014/main" id="{B23063E4-7EBD-599F-2881-95A0548B217F}"/>
              </a:ext>
            </a:extLst>
          </p:cNvPr>
          <p:cNvSpPr txBox="1"/>
          <p:nvPr/>
        </p:nvSpPr>
        <p:spPr>
          <a:xfrm>
            <a:off x="287338" y="2746746"/>
            <a:ext cx="9723437" cy="2520950"/>
          </a:xfrm>
          <a:prstGeom prst="rect">
            <a:avLst/>
          </a:prstGeom>
          <a:noFill/>
          <a:ln cap="flat">
            <a:noFill/>
          </a:ln>
        </p:spPr>
        <p:txBody>
          <a:bodyPr lIns="90000" tIns="45000" rIns="90000" bIns="45000" compatLnSpc="0"/>
          <a:lstStyle/>
          <a:p>
            <a:pPr algn="just" eaLnBrk="1" fontAlgn="auto">
              <a:spcBef>
                <a:spcPts val="0"/>
              </a:spcBef>
              <a:spcAft>
                <a:spcPts val="0"/>
              </a:spcAft>
              <a:defRPr/>
            </a:pPr>
            <a:r>
              <a:rPr lang="it-IT" sz="1600" b="1" dirty="0">
                <a:latin typeface="Arial" pitchFamily="18"/>
                <a:ea typeface="Microsoft YaHei" pitchFamily="2"/>
                <a:cs typeface="Lucida Sans" pitchFamily="2"/>
              </a:rPr>
              <a:t>Le principali funzioni della cute sono:</a:t>
            </a:r>
          </a:p>
          <a:p>
            <a:pPr algn="just" eaLnBrk="1" fontAlgn="auto">
              <a:lnSpc>
                <a:spcPct val="150000"/>
              </a:lnSpc>
              <a:spcBef>
                <a:spcPts val="0"/>
              </a:spcBef>
              <a:spcAft>
                <a:spcPts val="0"/>
              </a:spcAft>
              <a:buSzPct val="45000"/>
              <a:buFont typeface="StarSymbol"/>
              <a:buChar char="●"/>
              <a:defRPr/>
            </a:pPr>
            <a:r>
              <a:rPr lang="it-IT" sz="1600" dirty="0">
                <a:latin typeface="Arial" pitchFamily="18"/>
                <a:ea typeface="Microsoft YaHei" pitchFamily="2"/>
                <a:cs typeface="Lucida Sans" pitchFamily="2"/>
              </a:rPr>
              <a:t>protezione dagli agenti esterni (meccanici, come stiramenti o colpi);</a:t>
            </a:r>
          </a:p>
          <a:p>
            <a:pPr algn="just" eaLnBrk="1" fontAlgn="auto">
              <a:lnSpc>
                <a:spcPct val="150000"/>
              </a:lnSpc>
              <a:spcBef>
                <a:spcPts val="0"/>
              </a:spcBef>
              <a:spcAft>
                <a:spcPts val="0"/>
              </a:spcAft>
              <a:buSzPct val="45000"/>
              <a:buFont typeface="StarSymbol"/>
              <a:buChar char="●"/>
              <a:defRPr/>
            </a:pPr>
            <a:r>
              <a:rPr lang="it-IT" sz="1600" dirty="0">
                <a:latin typeface="Arial" pitchFamily="18"/>
                <a:ea typeface="Microsoft YaHei" pitchFamily="2"/>
                <a:cs typeface="Lucida Sans" pitchFamily="2"/>
              </a:rPr>
              <a:t>protezione da microbi (per mezzo di un film acido);</a:t>
            </a:r>
          </a:p>
          <a:p>
            <a:pPr algn="just" eaLnBrk="1" fontAlgn="auto">
              <a:lnSpc>
                <a:spcPct val="150000"/>
              </a:lnSpc>
              <a:spcBef>
                <a:spcPts val="0"/>
              </a:spcBef>
              <a:spcAft>
                <a:spcPts val="0"/>
              </a:spcAft>
              <a:buSzPct val="45000"/>
              <a:buFont typeface="StarSymbol"/>
              <a:buChar char="●"/>
              <a:defRPr/>
            </a:pPr>
            <a:r>
              <a:rPr lang="it-IT" sz="1600" dirty="0">
                <a:latin typeface="Arial" pitchFamily="18"/>
                <a:ea typeface="Microsoft YaHei" pitchFamily="2"/>
                <a:cs typeface="Lucida Sans" pitchFamily="2"/>
              </a:rPr>
              <a:t>regolazione degli scambi termici (la sudorazione permette l’abbassamento della temperatura attraverso l’evaporazione del sudore);</a:t>
            </a:r>
          </a:p>
          <a:p>
            <a:pPr algn="just" eaLnBrk="1" fontAlgn="auto">
              <a:lnSpc>
                <a:spcPct val="150000"/>
              </a:lnSpc>
              <a:spcBef>
                <a:spcPts val="0"/>
              </a:spcBef>
              <a:spcAft>
                <a:spcPts val="0"/>
              </a:spcAft>
              <a:buSzPct val="45000"/>
              <a:buFont typeface="StarSymbol"/>
              <a:buChar char="●"/>
              <a:defRPr/>
            </a:pPr>
            <a:r>
              <a:rPr lang="it-IT" sz="1600" dirty="0">
                <a:latin typeface="Arial" pitchFamily="18"/>
                <a:ea typeface="Microsoft YaHei" pitchFamily="2"/>
                <a:cs typeface="Lucida Sans" pitchFamily="2"/>
              </a:rPr>
              <a:t>depurazione da tossine attraverso il sudore ed il sebo;</a:t>
            </a:r>
          </a:p>
          <a:p>
            <a:pPr algn="just" eaLnBrk="1" fontAlgn="auto">
              <a:lnSpc>
                <a:spcPct val="150000"/>
              </a:lnSpc>
              <a:spcBef>
                <a:spcPts val="0"/>
              </a:spcBef>
              <a:spcAft>
                <a:spcPts val="0"/>
              </a:spcAft>
              <a:buSzPct val="45000"/>
              <a:buFont typeface="StarSymbol"/>
              <a:buChar char="●"/>
              <a:defRPr/>
            </a:pPr>
            <a:r>
              <a:rPr lang="it-IT" sz="1600" dirty="0">
                <a:latin typeface="Arial" pitchFamily="18"/>
                <a:ea typeface="Microsoft YaHei" pitchFamily="2"/>
                <a:cs typeface="Lucida Sans" pitchFamily="2"/>
              </a:rPr>
              <a:t>percezione dell’ambiente esterno (strutture sensoriali).</a:t>
            </a:r>
          </a:p>
          <a:p>
            <a:pPr algn="just" eaLnBrk="1" fontAlgn="auto">
              <a:spcBef>
                <a:spcPts val="0"/>
              </a:spcBef>
              <a:spcAft>
                <a:spcPts val="0"/>
              </a:spcAft>
              <a:buSzPct val="45000"/>
              <a:buFont typeface="StarSymbol"/>
              <a:buChar char="●"/>
              <a:defRPr/>
            </a:pPr>
            <a:endParaRPr lang="it-IT" dirty="0">
              <a:latin typeface="Arial" pitchFamily="18"/>
              <a:ea typeface="Microsoft YaHei" pitchFamily="2"/>
              <a:cs typeface="Lucida Sans" pitchFamily="2"/>
            </a:endParaRPr>
          </a:p>
        </p:txBody>
      </p:sp>
      <p:sp>
        <p:nvSpPr>
          <p:cNvPr id="4" name="TextBox 3">
            <a:extLst>
              <a:ext uri="{FF2B5EF4-FFF2-40B4-BE49-F238E27FC236}">
                <a16:creationId xmlns:a16="http://schemas.microsoft.com/office/drawing/2014/main" id="{678A177C-19A9-7CF1-B4BD-B5D025D20B0B}"/>
              </a:ext>
            </a:extLst>
          </p:cNvPr>
          <p:cNvSpPr txBox="1"/>
          <p:nvPr/>
        </p:nvSpPr>
        <p:spPr>
          <a:xfrm>
            <a:off x="383910" y="5361057"/>
            <a:ext cx="7696200" cy="2147621"/>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sz="1500" b="1" dirty="0">
                <a:latin typeface="Arial" pitchFamily="18"/>
                <a:ea typeface="Microsoft YaHei" pitchFamily="2"/>
                <a:cs typeface="Lucida Sans" pitchFamily="2"/>
              </a:rPr>
              <a:t>Nella cute distinguiamo tre strati sovrapposti</a:t>
            </a:r>
          </a:p>
          <a:p>
            <a:pPr algn="ctr" eaLnBrk="1" fontAlgn="auto">
              <a:spcBef>
                <a:spcPts val="0"/>
              </a:spcBef>
              <a:spcAft>
                <a:spcPts val="0"/>
              </a:spcAft>
              <a:defRPr/>
            </a:pPr>
            <a:endParaRPr lang="it-IT" sz="1500" b="1" i="1" dirty="0">
              <a:solidFill>
                <a:srgbClr val="9999FF"/>
              </a:solidFill>
              <a:latin typeface="Arial" pitchFamily="18"/>
              <a:ea typeface="Microsoft YaHei" pitchFamily="2"/>
              <a:cs typeface="Lucida Sans" pitchFamily="2"/>
            </a:endParaRPr>
          </a:p>
          <a:p>
            <a:pPr eaLnBrk="1" fontAlgn="auto">
              <a:spcBef>
                <a:spcPts val="0"/>
              </a:spcBef>
              <a:spcAft>
                <a:spcPts val="0"/>
              </a:spcAft>
              <a:defRPr/>
            </a:pPr>
            <a:r>
              <a:rPr lang="it-IT" sz="1500" i="1" dirty="0">
                <a:solidFill>
                  <a:srgbClr val="9999FF"/>
                </a:solidFill>
                <a:latin typeface="Arial" pitchFamily="18"/>
                <a:ea typeface="Microsoft YaHei" pitchFamily="2"/>
                <a:cs typeface="Lucida Sans" pitchFamily="2"/>
              </a:rPr>
              <a:t>1.</a:t>
            </a:r>
            <a:r>
              <a:rPr lang="it-IT" sz="1500" dirty="0">
                <a:solidFill>
                  <a:srgbClr val="9999FF"/>
                </a:solidFill>
                <a:latin typeface="Arial" pitchFamily="18"/>
                <a:ea typeface="Microsoft YaHei" pitchFamily="2"/>
                <a:cs typeface="Lucida Sans" pitchFamily="2"/>
              </a:rPr>
              <a:t> Epidermide,</a:t>
            </a:r>
            <a:r>
              <a:rPr lang="it-IT" sz="1500" i="1" dirty="0">
                <a:latin typeface="Arial" pitchFamily="18"/>
                <a:ea typeface="Microsoft YaHei" pitchFamily="2"/>
                <a:cs typeface="Lucida Sans" pitchFamily="2"/>
              </a:rPr>
              <a:t> composta da epitelio pavimentoso pluristratificato</a:t>
            </a:r>
          </a:p>
          <a:p>
            <a:pPr eaLnBrk="1" fontAlgn="auto">
              <a:spcBef>
                <a:spcPts val="0"/>
              </a:spcBef>
              <a:spcAft>
                <a:spcPts val="0"/>
              </a:spcAft>
              <a:defRPr/>
            </a:pPr>
            <a:endParaRPr lang="it-IT" sz="1500" i="1" dirty="0">
              <a:latin typeface="Arial" pitchFamily="18"/>
              <a:ea typeface="Microsoft YaHei" pitchFamily="2"/>
              <a:cs typeface="Lucida Sans" pitchFamily="2"/>
            </a:endParaRPr>
          </a:p>
          <a:p>
            <a:pPr eaLnBrk="1" fontAlgn="auto">
              <a:spcBef>
                <a:spcPts val="0"/>
              </a:spcBef>
              <a:spcAft>
                <a:spcPts val="0"/>
              </a:spcAft>
              <a:defRPr/>
            </a:pPr>
            <a:r>
              <a:rPr lang="it-IT" sz="1500" dirty="0">
                <a:solidFill>
                  <a:srgbClr val="9999FF"/>
                </a:solidFill>
                <a:latin typeface="Arial" pitchFamily="18"/>
                <a:ea typeface="Microsoft YaHei" pitchFamily="2"/>
                <a:cs typeface="Lucida Sans" pitchFamily="2"/>
              </a:rPr>
              <a:t>2. Derma</a:t>
            </a:r>
            <a:r>
              <a:rPr lang="it-IT" sz="1500" i="1" dirty="0">
                <a:latin typeface="Arial" pitchFamily="18"/>
                <a:ea typeface="Microsoft YaHei" pitchFamily="2"/>
                <a:cs typeface="Lucida Sans" pitchFamily="2"/>
              </a:rPr>
              <a:t>, costituito da tessuto connettivo denso</a:t>
            </a:r>
          </a:p>
          <a:p>
            <a:pPr eaLnBrk="1" fontAlgn="auto">
              <a:spcBef>
                <a:spcPts val="0"/>
              </a:spcBef>
              <a:spcAft>
                <a:spcPts val="0"/>
              </a:spcAft>
              <a:defRPr/>
            </a:pPr>
            <a:endParaRPr lang="it-IT" sz="1500" i="1" dirty="0">
              <a:latin typeface="Arial" pitchFamily="18"/>
              <a:ea typeface="Microsoft YaHei" pitchFamily="2"/>
              <a:cs typeface="Lucida Sans" pitchFamily="2"/>
            </a:endParaRPr>
          </a:p>
          <a:p>
            <a:pPr eaLnBrk="1" fontAlgn="auto">
              <a:spcBef>
                <a:spcPts val="0"/>
              </a:spcBef>
              <a:spcAft>
                <a:spcPts val="0"/>
              </a:spcAft>
              <a:defRPr/>
            </a:pPr>
            <a:r>
              <a:rPr lang="it-IT" sz="1500" dirty="0">
                <a:solidFill>
                  <a:srgbClr val="9999FF"/>
                </a:solidFill>
                <a:latin typeface="Arial" pitchFamily="18"/>
                <a:ea typeface="Microsoft YaHei" pitchFamily="2"/>
                <a:cs typeface="Lucida Sans" pitchFamily="2"/>
              </a:rPr>
              <a:t>3. Ipoderma</a:t>
            </a:r>
            <a:r>
              <a:rPr lang="it-IT" sz="1500" i="1" dirty="0">
                <a:latin typeface="Arial" pitchFamily="18"/>
                <a:ea typeface="Microsoft YaHei" pitchFamily="2"/>
                <a:cs typeface="Lucida Sans" pitchFamily="2"/>
              </a:rPr>
              <a:t> caratterizzato da tessuto lasso areolare, tessuto adiposo.</a:t>
            </a:r>
          </a:p>
          <a:p>
            <a:pPr eaLnBrk="1" fontAlgn="auto">
              <a:spcBef>
                <a:spcPts val="0"/>
              </a:spcBef>
              <a:spcAft>
                <a:spcPts val="0"/>
              </a:spcAft>
              <a:defRPr/>
            </a:pPr>
            <a:r>
              <a:rPr lang="it-IT" sz="1500" i="1" dirty="0">
                <a:latin typeface="Arial" pitchFamily="18"/>
                <a:ea typeface="Microsoft YaHei" pitchFamily="2"/>
                <a:cs typeface="Lucida Sans" pitchFamily="2"/>
              </a:rPr>
              <a:t>                       Vi ritroviamo vasi sanguigni e terminazioni nervose.</a:t>
            </a:r>
          </a:p>
          <a:p>
            <a:pPr eaLnBrk="1" fontAlgn="auto">
              <a:spcBef>
                <a:spcPts val="0"/>
              </a:spcBef>
              <a:spcAft>
                <a:spcPts val="0"/>
              </a:spcAft>
              <a:defRPr/>
            </a:pPr>
            <a:r>
              <a:rPr lang="it-IT" sz="1500" i="1" dirty="0">
                <a:latin typeface="Arial" pitchFamily="18"/>
                <a:ea typeface="Microsoft YaHei" pitchFamily="2"/>
                <a:cs typeface="Lucida Sans" pitchFamily="2"/>
              </a:rPr>
              <a:t>                      Tale strato connette la cute ai tessuti e agli organi sottostanti</a:t>
            </a:r>
          </a:p>
        </p:txBody>
      </p:sp>
      <p:pic>
        <p:nvPicPr>
          <p:cNvPr id="5" name="Picture 4">
            <a:extLst>
              <a:ext uri="{FF2B5EF4-FFF2-40B4-BE49-F238E27FC236}">
                <a16:creationId xmlns:a16="http://schemas.microsoft.com/office/drawing/2014/main" id="{B7434626-9FAC-2EBA-03DA-306FAED08E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61453" y="4955584"/>
            <a:ext cx="27352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E8DED4-E57D-205D-C2D8-45AA8F92D22A}"/>
              </a:ext>
            </a:extLst>
          </p:cNvPr>
          <p:cNvSpPr txBox="1"/>
          <p:nvPr/>
        </p:nvSpPr>
        <p:spPr>
          <a:xfrm>
            <a:off x="122034" y="475983"/>
            <a:ext cx="9836555" cy="3303854"/>
          </a:xfrm>
          <a:prstGeom prst="rect">
            <a:avLst/>
          </a:prstGeom>
          <a:noFill/>
          <a:ln cap="flat">
            <a:noFill/>
          </a:ln>
        </p:spPr>
        <p:txBody>
          <a:bodyPr lIns="90000" tIns="45000" rIns="90000" bIns="45000" compatLnSpc="0"/>
          <a:lstStyle/>
          <a:p>
            <a:pPr eaLnBrk="1" fontAlgn="auto">
              <a:lnSpc>
                <a:spcPct val="150000"/>
              </a:lnSpc>
              <a:spcBef>
                <a:spcPts val="0"/>
              </a:spcBef>
              <a:spcAft>
                <a:spcPts val="0"/>
              </a:spcAft>
              <a:defRPr/>
            </a:pPr>
            <a:r>
              <a:rPr lang="it-IT" sz="1600" dirty="0">
                <a:solidFill>
                  <a:srgbClr val="000000"/>
                </a:solidFill>
                <a:latin typeface="Arial" pitchFamily="18"/>
                <a:ea typeface="Microsoft YaHei" pitchFamily="2"/>
                <a:cs typeface="Lucida Sans" pitchFamily="2"/>
              </a:rPr>
              <a:t>L' epidermide, in particolare le sue cellule più esterne, sono normalmente colonizzate da microbi (batteri e funghi) che nell’insieme formano la flora batterica. Si distinguono due tipi di flora batterica:</a:t>
            </a:r>
          </a:p>
          <a:p>
            <a:pPr eaLnBrk="1" fontAlgn="auto">
              <a:lnSpc>
                <a:spcPct val="150000"/>
              </a:lnSpc>
              <a:spcBef>
                <a:spcPts val="0"/>
              </a:spcBef>
              <a:spcAft>
                <a:spcPts val="0"/>
              </a:spcAft>
              <a:defRPr/>
            </a:pPr>
            <a:endParaRPr lang="it-IT" sz="1600" dirty="0">
              <a:solidFill>
                <a:srgbClr val="000000"/>
              </a:solidFill>
              <a:latin typeface="Arial" pitchFamily="18"/>
              <a:ea typeface="Microsoft YaHei" pitchFamily="2"/>
              <a:cs typeface="Lucida Sans" pitchFamily="2"/>
            </a:endParaRPr>
          </a:p>
          <a:p>
            <a:pPr eaLnBrk="1" fontAlgn="auto">
              <a:lnSpc>
                <a:spcPct val="150000"/>
              </a:lnSpc>
              <a:spcBef>
                <a:spcPts val="0"/>
              </a:spcBef>
              <a:spcAft>
                <a:spcPts val="0"/>
              </a:spcAft>
              <a:buSzPct val="45000"/>
              <a:buFont typeface="StarSymbol"/>
              <a:buChar char="●"/>
              <a:defRPr/>
            </a:pPr>
            <a:r>
              <a:rPr lang="it-IT" sz="1600" dirty="0">
                <a:solidFill>
                  <a:srgbClr val="0000CC"/>
                </a:solidFill>
                <a:latin typeface="Arial" pitchFamily="18"/>
                <a:ea typeface="Microsoft YaHei" pitchFamily="2"/>
                <a:cs typeface="Lucida Sans" pitchFamily="2"/>
              </a:rPr>
              <a:t> </a:t>
            </a:r>
            <a:r>
              <a:rPr lang="it-IT" sz="1600" dirty="0">
                <a:solidFill>
                  <a:srgbClr val="FF6600"/>
                </a:solidFill>
                <a:latin typeface="Arial" pitchFamily="18"/>
                <a:ea typeface="Microsoft YaHei" pitchFamily="2"/>
                <a:cs typeface="Lucida Sans" pitchFamily="2"/>
              </a:rPr>
              <a:t>quella residente</a:t>
            </a:r>
          </a:p>
          <a:p>
            <a:pPr eaLnBrk="1" fontAlgn="auto">
              <a:lnSpc>
                <a:spcPct val="150000"/>
              </a:lnSpc>
              <a:spcBef>
                <a:spcPts val="0"/>
              </a:spcBef>
              <a:spcAft>
                <a:spcPts val="0"/>
              </a:spcAft>
              <a:buSzPct val="45000"/>
              <a:buFont typeface="StarSymbol"/>
              <a:buChar char="●"/>
              <a:defRPr/>
            </a:pPr>
            <a:r>
              <a:rPr lang="it-IT" sz="1600" dirty="0">
                <a:solidFill>
                  <a:srgbClr val="FF6600"/>
                </a:solidFill>
                <a:latin typeface="Arial" pitchFamily="18"/>
                <a:ea typeface="Microsoft YaHei" pitchFamily="2"/>
                <a:cs typeface="Lucida Sans" pitchFamily="2"/>
              </a:rPr>
              <a:t> quella transitoria</a:t>
            </a:r>
          </a:p>
          <a:p>
            <a:pPr eaLnBrk="1" fontAlgn="auto">
              <a:lnSpc>
                <a:spcPct val="150000"/>
              </a:lnSpc>
              <a:spcBef>
                <a:spcPts val="0"/>
              </a:spcBef>
              <a:spcAft>
                <a:spcPts val="0"/>
              </a:spcAft>
              <a:buSzPct val="45000"/>
              <a:defRPr/>
            </a:pPr>
            <a:endParaRPr lang="it-IT" sz="1600" dirty="0">
              <a:solidFill>
                <a:srgbClr val="FF6600"/>
              </a:solidFill>
              <a:latin typeface="Arial" pitchFamily="18"/>
              <a:ea typeface="Microsoft YaHei" pitchFamily="2"/>
              <a:cs typeface="Lucida Sans" pitchFamily="2"/>
            </a:endParaRPr>
          </a:p>
          <a:p>
            <a:pPr eaLnBrk="1" fontAlgn="auto">
              <a:lnSpc>
                <a:spcPct val="150000"/>
              </a:lnSpc>
              <a:spcBef>
                <a:spcPts val="0"/>
              </a:spcBef>
              <a:spcAft>
                <a:spcPts val="0"/>
              </a:spcAft>
              <a:buSzPct val="45000"/>
              <a:buFont typeface="StarSymbol"/>
              <a:buChar char="●"/>
              <a:defRPr/>
            </a:pPr>
            <a:r>
              <a:rPr lang="it-IT" sz="1600" dirty="0">
                <a:solidFill>
                  <a:srgbClr val="9999CC"/>
                </a:solidFill>
                <a:latin typeface="Arial" pitchFamily="18"/>
                <a:ea typeface="Microsoft YaHei" pitchFamily="2"/>
                <a:cs typeface="Lucida Sans" pitchFamily="2"/>
              </a:rPr>
              <a:t> La prima non causa infezioni, anzi, contribuisce alla capacità di barriera della pelle ostacolando la crescita di microbi in grado di determinare malattie (patogeni). La flora batterica residente diventa responsabile di infezioni quando si propaga a sedi del corpo in cui non è normalmente presente, colonizzandole.</a:t>
            </a:r>
            <a:endParaRPr lang="it-IT" sz="1200" dirty="0">
              <a:latin typeface="Arial" pitchFamily="18"/>
              <a:ea typeface="Microsoft YaHei" pitchFamily="2"/>
              <a:cs typeface="Lucida Sans" pitchFamily="2"/>
            </a:endParaRPr>
          </a:p>
          <a:p>
            <a:pPr eaLnBrk="1" fontAlgn="auto">
              <a:lnSpc>
                <a:spcPct val="150000"/>
              </a:lnSpc>
              <a:spcBef>
                <a:spcPts val="0"/>
              </a:spcBef>
              <a:spcAft>
                <a:spcPts val="0"/>
              </a:spcAft>
              <a:defRPr/>
            </a:pPr>
            <a:endParaRPr lang="it-IT" sz="1200" dirty="0">
              <a:latin typeface="Arial" pitchFamily="18"/>
              <a:ea typeface="Microsoft YaHei" pitchFamily="2"/>
              <a:cs typeface="Lucida Sans" pitchFamily="2"/>
            </a:endParaRPr>
          </a:p>
        </p:txBody>
      </p:sp>
      <p:sp>
        <p:nvSpPr>
          <p:cNvPr id="3" name="TextBox 2">
            <a:extLst>
              <a:ext uri="{FF2B5EF4-FFF2-40B4-BE49-F238E27FC236}">
                <a16:creationId xmlns:a16="http://schemas.microsoft.com/office/drawing/2014/main" id="{821A929D-8611-79C2-F79A-760D61FFE11A}"/>
              </a:ext>
            </a:extLst>
          </p:cNvPr>
          <p:cNvSpPr txBox="1"/>
          <p:nvPr/>
        </p:nvSpPr>
        <p:spPr>
          <a:xfrm>
            <a:off x="122034" y="3991207"/>
            <a:ext cx="10053638" cy="1515216"/>
          </a:xfrm>
          <a:prstGeom prst="rect">
            <a:avLst/>
          </a:prstGeom>
          <a:noFill/>
          <a:ln cap="flat">
            <a:noFill/>
          </a:ln>
          <a:effectLst>
            <a:outerShdw dist="101823" dir="2700000" algn="tl">
              <a:srgbClr val="FFFF66"/>
            </a:outerShdw>
          </a:effectLst>
        </p:spPr>
        <p:txBody>
          <a:bodyPr lIns="90000" tIns="45000" rIns="90000" bIns="45000" compatLnSpc="0"/>
          <a:lstStyle/>
          <a:p>
            <a:pPr eaLnBrk="1" fontAlgn="auto">
              <a:lnSpc>
                <a:spcPct val="150000"/>
              </a:lnSpc>
              <a:spcBef>
                <a:spcPts val="0"/>
              </a:spcBef>
              <a:spcAft>
                <a:spcPts val="0"/>
              </a:spcAft>
              <a:defRPr/>
            </a:pPr>
            <a:r>
              <a:rPr lang="it-IT" sz="1600" b="1" dirty="0">
                <a:latin typeface="Arial" pitchFamily="18"/>
                <a:ea typeface="Microsoft YaHei" pitchFamily="2"/>
                <a:cs typeface="Lucida Sans" pitchFamily="2"/>
              </a:rPr>
              <a:t>Ogni volta che si inserisce, si accede o si gestisce un dispositivo di accesso vascolare (VAD) (applicando o cambiando una medicazione), i fallimenti nella tecnica asettica rendono il paziente vulnerabile alla migrazione microbica sia dalla propria pelle che dall'ambiente sanitario (il professionista sanitario , l'ambiente fisico e l'ambiente aereo).</a:t>
            </a:r>
          </a:p>
        </p:txBody>
      </p:sp>
      <p:pic>
        <p:nvPicPr>
          <p:cNvPr id="4" name="Picture 6">
            <a:extLst>
              <a:ext uri="{FF2B5EF4-FFF2-40B4-BE49-F238E27FC236}">
                <a16:creationId xmlns:a16="http://schemas.microsoft.com/office/drawing/2014/main" id="{555AC7D0-93BA-EB82-CF07-7B03822029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6525" y="5615781"/>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7C119835-57B9-7AB5-0748-D5239B9EAC6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8755" y="5968999"/>
            <a:ext cx="128111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3C86DFC0-A7EA-0DBA-A80A-B8FB02ABD5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34258" y="5615780"/>
            <a:ext cx="20161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3A9F04-40CF-BB9B-81D1-45BC72BEB708}"/>
              </a:ext>
            </a:extLst>
          </p:cNvPr>
          <p:cNvSpPr txBox="1"/>
          <p:nvPr/>
        </p:nvSpPr>
        <p:spPr>
          <a:xfrm>
            <a:off x="287338" y="2079625"/>
            <a:ext cx="9288462" cy="4687888"/>
          </a:xfrm>
          <a:prstGeom prst="rect">
            <a:avLst/>
          </a:prstGeom>
          <a:noFill/>
          <a:ln cap="flat">
            <a:noFill/>
          </a:ln>
        </p:spPr>
        <p:txBody>
          <a:bodyPr lIns="90000" tIns="45000" rIns="90000" bIns="45000" compatLnSpc="0"/>
          <a:lstStyle/>
          <a:p>
            <a:pPr eaLnBrk="1" fontAlgn="auto">
              <a:spcBef>
                <a:spcPts val="0"/>
              </a:spcBef>
              <a:spcAft>
                <a:spcPts val="0"/>
              </a:spcAft>
              <a:defRPr/>
            </a:pPr>
            <a:endParaRPr lang="it-IT" sz="2200">
              <a:latin typeface="Arial" pitchFamily="18"/>
              <a:ea typeface="Microsoft YaHei" pitchFamily="2"/>
              <a:cs typeface="Lucida Sans" pitchFamily="2"/>
            </a:endParaRPr>
          </a:p>
          <a:p>
            <a:pPr eaLnBrk="1" fontAlgn="auto">
              <a:spcBef>
                <a:spcPts val="0"/>
              </a:spcBef>
              <a:spcAft>
                <a:spcPts val="0"/>
              </a:spcAft>
              <a:defRPr/>
            </a:pPr>
            <a:endParaRPr lang="it-IT" sz="2200">
              <a:latin typeface="Arial" pitchFamily="18"/>
              <a:ea typeface="Microsoft YaHei" pitchFamily="2"/>
              <a:cs typeface="Lucida Sans" pitchFamily="2"/>
            </a:endParaRPr>
          </a:p>
          <a:p>
            <a:pPr algn="ctr" eaLnBrk="1" fontAlgn="auto">
              <a:spcBef>
                <a:spcPts val="0"/>
              </a:spcBef>
              <a:spcAft>
                <a:spcPts val="0"/>
              </a:spcAft>
              <a:defRPr/>
            </a:pPr>
            <a:endParaRPr lang="it-IT" b="1" i="1">
              <a:latin typeface="Arial" pitchFamily="18"/>
              <a:ea typeface="Microsoft YaHei" pitchFamily="2"/>
              <a:cs typeface="Lucida Sans" pitchFamily="2"/>
            </a:endParaRPr>
          </a:p>
        </p:txBody>
      </p:sp>
      <p:sp>
        <p:nvSpPr>
          <p:cNvPr id="3" name="TextBox 2">
            <a:extLst>
              <a:ext uri="{FF2B5EF4-FFF2-40B4-BE49-F238E27FC236}">
                <a16:creationId xmlns:a16="http://schemas.microsoft.com/office/drawing/2014/main" id="{5A885259-E3A6-58A9-D9AB-DF3B2C800ABC}"/>
              </a:ext>
            </a:extLst>
          </p:cNvPr>
          <p:cNvSpPr txBox="1"/>
          <p:nvPr/>
        </p:nvSpPr>
        <p:spPr>
          <a:xfrm>
            <a:off x="63500" y="3779837"/>
            <a:ext cx="9485312" cy="3076042"/>
          </a:xfrm>
          <a:prstGeom prst="rect">
            <a:avLst/>
          </a:prstGeom>
          <a:noFill/>
          <a:ln cap="flat">
            <a:noFill/>
          </a:ln>
        </p:spPr>
        <p:txBody>
          <a:bodyPr lIns="90000" tIns="45000" rIns="90000" bIns="45000" compatLnSpc="0"/>
          <a:lstStyle/>
          <a:p>
            <a:pPr algn="just" eaLnBrk="1" fontAlgn="auto">
              <a:lnSpc>
                <a:spcPct val="150000"/>
              </a:lnSpc>
              <a:spcBef>
                <a:spcPts val="0"/>
              </a:spcBef>
              <a:spcAft>
                <a:spcPts val="0"/>
              </a:spcAft>
              <a:defRPr/>
            </a:pPr>
            <a:r>
              <a:rPr lang="it-IT" dirty="0">
                <a:latin typeface="Arial" pitchFamily="18"/>
                <a:ea typeface="Microsoft YaHei" pitchFamily="2"/>
                <a:cs typeface="Lucida Sans" pitchFamily="2"/>
              </a:rPr>
              <a:t>.</a:t>
            </a:r>
            <a:r>
              <a:rPr lang="it-IT" b="1" dirty="0">
                <a:latin typeface="Arial" pitchFamily="18"/>
                <a:ea typeface="Microsoft YaHei" pitchFamily="2"/>
                <a:cs typeface="Lucida Sans" pitchFamily="2"/>
              </a:rPr>
              <a:t>. la pelle è sia un importante fattore di protezione che una causa delle infezioni nosocomiali (HAI) catetere-correlate</a:t>
            </a:r>
            <a:r>
              <a:rPr lang="it-IT" dirty="0">
                <a:latin typeface="Arial" pitchFamily="18"/>
                <a:ea typeface="Microsoft YaHei" pitchFamily="2"/>
                <a:cs typeface="Lucida Sans" pitchFamily="2"/>
              </a:rPr>
              <a:t>. Negli Stati Uniti, è stato stimato che il 60% delle CLABSI sono causate da microrganismi provenienti dalla cute del paziente (Safdar e Maki, 2004; Maki et al, 2006)  Numerosi microrganismi sono considerati parte della normale flora cutanea umana, tra cui Staphylococcus epidermidis e Staphylococcus aureus. </a:t>
            </a:r>
            <a:r>
              <a:rPr lang="it-IT" b="1" dirty="0">
                <a:solidFill>
                  <a:srgbClr val="9999FF"/>
                </a:solidFill>
                <a:latin typeface="Arial" pitchFamily="18"/>
                <a:ea typeface="Microsoft YaHei" pitchFamily="2"/>
                <a:cs typeface="Lucida Sans" pitchFamily="2"/>
              </a:rPr>
              <a:t>Vale la pena notare che i PIVC sono una delle fonti più comuni di batteriemia da Staphylococcus aureus (</a:t>
            </a:r>
            <a:r>
              <a:rPr lang="it-IT" b="1" dirty="0" err="1">
                <a:solidFill>
                  <a:srgbClr val="9999FF"/>
                </a:solidFill>
                <a:latin typeface="Arial" pitchFamily="18"/>
                <a:ea typeface="Microsoft YaHei" pitchFamily="2"/>
                <a:cs typeface="Lucida Sans" pitchFamily="2"/>
              </a:rPr>
              <a:t>Blauw</a:t>
            </a:r>
            <a:r>
              <a:rPr lang="it-IT" b="1" dirty="0">
                <a:solidFill>
                  <a:srgbClr val="9999FF"/>
                </a:solidFill>
                <a:latin typeface="Arial" pitchFamily="18"/>
                <a:ea typeface="Microsoft YaHei" pitchFamily="2"/>
                <a:cs typeface="Lucida Sans" pitchFamily="2"/>
              </a:rPr>
              <a:t> et al, 2019).</a:t>
            </a:r>
          </a:p>
        </p:txBody>
      </p:sp>
      <p:sp>
        <p:nvSpPr>
          <p:cNvPr id="4" name="TextBox 3">
            <a:extLst>
              <a:ext uri="{FF2B5EF4-FFF2-40B4-BE49-F238E27FC236}">
                <a16:creationId xmlns:a16="http://schemas.microsoft.com/office/drawing/2014/main" id="{1B19F99B-32F5-9F93-7FFE-1A689B67C668}"/>
              </a:ext>
            </a:extLst>
          </p:cNvPr>
          <p:cNvSpPr txBox="1"/>
          <p:nvPr/>
        </p:nvSpPr>
        <p:spPr>
          <a:xfrm>
            <a:off x="63500" y="1008063"/>
            <a:ext cx="9512300" cy="2155628"/>
          </a:xfrm>
          <a:prstGeom prst="rect">
            <a:avLst/>
          </a:prstGeom>
          <a:noFill/>
          <a:ln cap="flat">
            <a:noFill/>
          </a:ln>
        </p:spPr>
        <p:txBody>
          <a:bodyPr lIns="90000" tIns="45000" rIns="90000" bIns="45000" compatLnSpc="0"/>
          <a:lstStyle/>
          <a:p>
            <a:pPr algn="just" eaLnBrk="1" fontAlgn="auto">
              <a:lnSpc>
                <a:spcPct val="150000"/>
              </a:lnSpc>
              <a:spcBef>
                <a:spcPts val="0"/>
              </a:spcBef>
              <a:spcAft>
                <a:spcPts val="0"/>
              </a:spcAft>
              <a:defRPr/>
            </a:pPr>
            <a:r>
              <a:rPr lang="it-IT" b="1" dirty="0">
                <a:solidFill>
                  <a:srgbClr val="FF3333"/>
                </a:solidFill>
                <a:latin typeface="Arial" pitchFamily="18"/>
                <a:ea typeface="Microsoft YaHei" pitchFamily="2"/>
                <a:cs typeface="Lucida Sans" pitchFamily="2"/>
              </a:rPr>
              <a:t>Un'area di circa 1cm di cute può ospitare fino a 10 milioni di batteri aerobici</a:t>
            </a:r>
            <a:r>
              <a:rPr lang="it-IT" dirty="0">
                <a:latin typeface="Arial" pitchFamily="18"/>
                <a:ea typeface="Microsoft YaHei" pitchFamily="2"/>
                <a:cs typeface="Lucida Sans" pitchFamily="2"/>
              </a:rPr>
              <a:t>, che sono una delle principali cause di IOS (</a:t>
            </a:r>
            <a:r>
              <a:rPr lang="it-IT" dirty="0" err="1">
                <a:latin typeface="Arial" pitchFamily="18"/>
                <a:ea typeface="Microsoft YaHei" pitchFamily="2"/>
                <a:cs typeface="Lucida Sans" pitchFamily="2"/>
              </a:rPr>
              <a:t>Hibbard</a:t>
            </a:r>
            <a:r>
              <a:rPr lang="it-IT" dirty="0">
                <a:latin typeface="Arial" pitchFamily="18"/>
                <a:ea typeface="Microsoft YaHei" pitchFamily="2"/>
                <a:cs typeface="Lucida Sans" pitchFamily="2"/>
              </a:rPr>
              <a:t>, 2005). È importante sottolineare che, </a:t>
            </a:r>
            <a:r>
              <a:rPr lang="it-IT" b="1" dirty="0">
                <a:latin typeface="Arial" pitchFamily="18"/>
                <a:ea typeface="Microsoft YaHei" pitchFamily="2"/>
                <a:cs typeface="Lucida Sans" pitchFamily="2"/>
              </a:rPr>
              <a:t>poiché circa l'80% della flora cutanea risiede nei primi cinque strati cellulari della pelle</a:t>
            </a:r>
            <a:r>
              <a:rPr lang="it-IT" dirty="0">
                <a:latin typeface="Arial" pitchFamily="18"/>
                <a:ea typeface="Microsoft YaHei" pitchFamily="2"/>
                <a:cs typeface="Lucida Sans" pitchFamily="2"/>
              </a:rPr>
              <a:t> </a:t>
            </a:r>
            <a:r>
              <a:rPr lang="it-IT" sz="1400" dirty="0">
                <a:latin typeface="Arial" pitchFamily="18"/>
                <a:ea typeface="Microsoft YaHei" pitchFamily="2"/>
                <a:cs typeface="Lucida Sans" pitchFamily="2"/>
              </a:rPr>
              <a:t>(</a:t>
            </a:r>
            <a:r>
              <a:rPr lang="it-IT" dirty="0" err="1">
                <a:latin typeface="Arial" pitchFamily="18"/>
                <a:ea typeface="Microsoft YaHei" pitchFamily="2"/>
              </a:rPr>
              <a:t>Brown</a:t>
            </a:r>
            <a:r>
              <a:rPr lang="it-IT" sz="1400" dirty="0">
                <a:latin typeface="Arial" pitchFamily="18"/>
                <a:ea typeface="Microsoft YaHei" pitchFamily="2"/>
                <a:cs typeface="Lucida Sans" pitchFamily="2"/>
              </a:rPr>
              <a:t>, </a:t>
            </a:r>
            <a:r>
              <a:rPr lang="it-IT" dirty="0">
                <a:latin typeface="Arial" pitchFamily="18"/>
                <a:ea typeface="Microsoft YaHei" pitchFamily="2"/>
              </a:rPr>
              <a:t>1989</a:t>
            </a:r>
            <a:r>
              <a:rPr lang="it-IT" sz="1400" dirty="0">
                <a:latin typeface="Arial" pitchFamily="18"/>
                <a:ea typeface="Microsoft YaHei" pitchFamily="2"/>
                <a:cs typeface="Lucida Sans" pitchFamily="2"/>
              </a:rPr>
              <a:t>)</a:t>
            </a:r>
            <a:r>
              <a:rPr lang="it-IT" b="1" dirty="0">
                <a:latin typeface="Arial" pitchFamily="18"/>
                <a:ea typeface="Microsoft YaHei" pitchFamily="2"/>
                <a:cs typeface="Lucida Sans" pitchFamily="2"/>
              </a:rPr>
              <a:t>, quando essa è incisa o incannulata, il tessuto esposto è a rischio di contaminazione.</a:t>
            </a:r>
          </a:p>
          <a:p>
            <a:pPr algn="just" eaLnBrk="1" fontAlgn="auto">
              <a:lnSpc>
                <a:spcPct val="150000"/>
              </a:lnSpc>
              <a:spcBef>
                <a:spcPts val="0"/>
              </a:spcBef>
              <a:spcAft>
                <a:spcPts val="0"/>
              </a:spcAft>
              <a:defRPr/>
            </a:pPr>
            <a:endParaRPr lang="it-IT" b="1" dirty="0">
              <a:latin typeface="Arial" pitchFamily="18"/>
              <a:ea typeface="Microsoft YaHei" pitchFamily="2"/>
              <a:cs typeface="Lucida Sans" pitchFamily="2"/>
            </a:endParaRPr>
          </a:p>
          <a:p>
            <a:pPr algn="just" eaLnBrk="1" fontAlgn="auto">
              <a:lnSpc>
                <a:spcPct val="150000"/>
              </a:lnSpc>
              <a:spcBef>
                <a:spcPts val="0"/>
              </a:spcBef>
              <a:spcAft>
                <a:spcPts val="0"/>
              </a:spcAft>
              <a:defRPr/>
            </a:pPr>
            <a:endParaRPr lang="it-IT" dirty="0">
              <a:latin typeface="Arial" pitchFamily="18"/>
              <a:ea typeface="Microsoft YaHei" pitchFamily="2"/>
              <a:cs typeface="Lucida Sans" pitchFamily="2"/>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name="Panoramic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A3C8E9-9961-789C-2931-DEC45D486C5B}"/>
              </a:ext>
            </a:extLst>
          </p:cNvPr>
          <p:cNvSpPr txBox="1">
            <a:spLocks noGrp="1"/>
          </p:cNvSpPr>
          <p:nvPr>
            <p:ph type="title" idx="4294967295"/>
          </p:nvPr>
        </p:nvSpPr>
        <p:spPr>
          <a:xfrm>
            <a:off x="741363" y="471488"/>
            <a:ext cx="8607425" cy="554037"/>
          </a:xfrm>
        </p:spPr>
        <p:txBody>
          <a:bodyPr anchorCtr="1">
            <a:spAutoFit/>
          </a:bodyPr>
          <a:lstStyle/>
          <a:p>
            <a:pPr marL="216000" indent="-360000" eaLnBrk="1" fontAlgn="auto">
              <a:spcBef>
                <a:spcPts val="0"/>
              </a:spcBef>
              <a:spcAft>
                <a:spcPts val="0"/>
              </a:spcAft>
              <a:defRPr/>
            </a:pPr>
            <a:r>
              <a:rPr sz="3600" b="1" kern="0" dirty="0">
                <a:solidFill>
                  <a:srgbClr val="FF0000"/>
                </a:solidFill>
                <a:latin typeface="Albany" pitchFamily="34"/>
              </a:rPr>
              <a:t>Definizioni</a:t>
            </a:r>
          </a:p>
        </p:txBody>
      </p:sp>
      <p:sp>
        <p:nvSpPr>
          <p:cNvPr id="3" name="Segnaposto testo 2">
            <a:extLst>
              <a:ext uri="{FF2B5EF4-FFF2-40B4-BE49-F238E27FC236}">
                <a16:creationId xmlns:a16="http://schemas.microsoft.com/office/drawing/2014/main" id="{8BA26BF3-1A95-F521-34DB-37D03C111F71}"/>
              </a:ext>
            </a:extLst>
          </p:cNvPr>
          <p:cNvSpPr txBox="1">
            <a:spLocks noGrp="1"/>
          </p:cNvSpPr>
          <p:nvPr>
            <p:ph type="body" idx="4294967295"/>
          </p:nvPr>
        </p:nvSpPr>
        <p:spPr>
          <a:xfrm>
            <a:off x="71438" y="1379538"/>
            <a:ext cx="9864725" cy="5976937"/>
          </a:xfrm>
        </p:spPr>
        <p:txBody>
          <a:bodyPr>
            <a:noAutofit/>
          </a:bodyPr>
          <a:lstStyle/>
          <a:p>
            <a:pPr eaLnBrk="1" fontAlgn="auto">
              <a:spcBef>
                <a:spcPts val="0"/>
              </a:spcBef>
              <a:spcAft>
                <a:spcPts val="0"/>
              </a:spcAft>
              <a:buClr>
                <a:srgbClr val="FF9966"/>
              </a:buClr>
              <a:buSzPct val="75000"/>
              <a:buFont typeface="StarSymbol"/>
              <a:buChar char="➲"/>
              <a:defRPr/>
            </a:pPr>
            <a:r>
              <a:rPr sz="2400" kern="0" dirty="0">
                <a:latin typeface="Albany" pitchFamily="34"/>
              </a:rPr>
              <a:t> Per</a:t>
            </a:r>
            <a:r>
              <a:rPr sz="2400" b="1" kern="0" dirty="0">
                <a:solidFill>
                  <a:srgbClr val="E6E6E6"/>
                </a:solidFill>
                <a:latin typeface="Albany" pitchFamily="34"/>
              </a:rPr>
              <a:t> </a:t>
            </a:r>
            <a:r>
              <a:rPr sz="2400" b="1" kern="0" dirty="0">
                <a:solidFill>
                  <a:srgbClr val="FF0000"/>
                </a:solidFill>
                <a:latin typeface="Albany" pitchFamily="34"/>
              </a:rPr>
              <a:t>DISINFEZIONE</a:t>
            </a:r>
            <a:r>
              <a:rPr sz="2000" kern="0" dirty="0">
                <a:solidFill>
                  <a:srgbClr val="E6E6E6"/>
                </a:solidFill>
                <a:latin typeface="Albany" pitchFamily="34"/>
              </a:rPr>
              <a:t> </a:t>
            </a:r>
            <a:r>
              <a:rPr sz="2000" kern="0" dirty="0">
                <a:latin typeface="Albany" pitchFamily="34"/>
              </a:rPr>
              <a:t>si intende il procedimento chimico o fisico che si propone di abbassare il numero dei microrganismi patogeni a livelli di sicurezza, ad eccezione delle spore batteriche, presenti</a:t>
            </a:r>
            <a:r>
              <a:rPr sz="2000" u="sng" kern="0" dirty="0">
                <a:latin typeface="Albany" pitchFamily="34"/>
              </a:rPr>
              <a:t> </a:t>
            </a:r>
            <a:r>
              <a:rPr sz="2000" u="sng" kern="0" dirty="0">
                <a:solidFill>
                  <a:srgbClr val="00B0F0"/>
                </a:solidFill>
                <a:latin typeface="Albany" pitchFamily="34"/>
              </a:rPr>
              <a:t>su superfici ed oggetti inanimati</a:t>
            </a:r>
            <a:r>
              <a:rPr sz="2000" kern="0" dirty="0">
                <a:latin typeface="Albany" pitchFamily="34"/>
              </a:rPr>
              <a:t>, nello specifico dei</a:t>
            </a:r>
            <a:r>
              <a:rPr sz="2000" kern="0" dirty="0">
                <a:solidFill>
                  <a:srgbClr val="00B0F0"/>
                </a:solidFill>
                <a:latin typeface="Albany" pitchFamily="34"/>
              </a:rPr>
              <a:t> Dispositivi Medici</a:t>
            </a:r>
          </a:p>
          <a:p>
            <a:pPr eaLnBrk="1" fontAlgn="auto">
              <a:spcBef>
                <a:spcPts val="0"/>
              </a:spcBef>
              <a:spcAft>
                <a:spcPts val="0"/>
              </a:spcAft>
              <a:buClr>
                <a:srgbClr val="FF9966"/>
              </a:buClr>
              <a:buSzPct val="75000"/>
              <a:buFont typeface="StarSymbol"/>
              <a:buChar char="➲"/>
              <a:defRPr/>
            </a:pPr>
            <a:endParaRPr sz="2000" kern="0" dirty="0">
              <a:solidFill>
                <a:srgbClr val="FFFF66"/>
              </a:solidFill>
              <a:latin typeface="Albany" pitchFamily="34"/>
            </a:endParaRPr>
          </a:p>
          <a:p>
            <a:pPr eaLnBrk="1" fontAlgn="auto">
              <a:spcBef>
                <a:spcPts val="0"/>
              </a:spcBef>
              <a:spcAft>
                <a:spcPts val="0"/>
              </a:spcAft>
              <a:buClr>
                <a:srgbClr val="FF9966"/>
              </a:buClr>
              <a:buSzPct val="75000"/>
              <a:buFont typeface="StarSymbol"/>
              <a:buChar char="➲"/>
              <a:defRPr/>
            </a:pPr>
            <a:endParaRPr sz="2000" kern="0" dirty="0">
              <a:solidFill>
                <a:srgbClr val="FFFF66"/>
              </a:solidFill>
              <a:latin typeface="Albany" pitchFamily="34"/>
            </a:endParaRPr>
          </a:p>
          <a:p>
            <a:pPr eaLnBrk="1" fontAlgn="auto">
              <a:spcBef>
                <a:spcPts val="0"/>
              </a:spcBef>
              <a:spcAft>
                <a:spcPts val="0"/>
              </a:spcAft>
              <a:buClr>
                <a:srgbClr val="FF9966"/>
              </a:buClr>
              <a:buSzPct val="75000"/>
              <a:buFont typeface="StarSymbol"/>
              <a:buChar char="➲"/>
              <a:defRPr/>
            </a:pPr>
            <a:endParaRPr sz="2000" kern="0" dirty="0">
              <a:solidFill>
                <a:srgbClr val="FFFF66"/>
              </a:solidFill>
              <a:latin typeface="Albany" pitchFamily="34"/>
            </a:endParaRPr>
          </a:p>
          <a:p>
            <a:pPr eaLnBrk="1" fontAlgn="auto">
              <a:spcBef>
                <a:spcPts val="0"/>
              </a:spcBef>
              <a:spcAft>
                <a:spcPts val="0"/>
              </a:spcAft>
              <a:buClr>
                <a:srgbClr val="FF9966"/>
              </a:buClr>
              <a:buSzPct val="75000"/>
              <a:buFont typeface="StarSymbol"/>
              <a:buChar char="➲"/>
              <a:defRPr/>
            </a:pPr>
            <a:r>
              <a:rPr sz="2400" kern="0" dirty="0">
                <a:latin typeface="Albany" pitchFamily="34"/>
              </a:rPr>
              <a:t> Per</a:t>
            </a:r>
            <a:r>
              <a:rPr sz="2400" kern="0" dirty="0">
                <a:solidFill>
                  <a:srgbClr val="FFFFFF"/>
                </a:solidFill>
                <a:latin typeface="Albany" pitchFamily="34"/>
              </a:rPr>
              <a:t> </a:t>
            </a:r>
            <a:r>
              <a:rPr sz="2400" b="1" kern="0" dirty="0">
                <a:solidFill>
                  <a:srgbClr val="FF0000"/>
                </a:solidFill>
                <a:latin typeface="Albany" pitchFamily="34"/>
              </a:rPr>
              <a:t>ANTISEPSI</a:t>
            </a:r>
            <a:r>
              <a:rPr sz="2400" kern="0" dirty="0">
                <a:solidFill>
                  <a:srgbClr val="FFFFFF"/>
                </a:solidFill>
                <a:latin typeface="Albany" pitchFamily="34"/>
              </a:rPr>
              <a:t>  </a:t>
            </a:r>
            <a:r>
              <a:rPr sz="2400" kern="0" dirty="0">
                <a:latin typeface="Albany" pitchFamily="34"/>
              </a:rPr>
              <a:t>si intende la procedura che distrugge o inibisce la moltiplicazione dei microrganismi presenti</a:t>
            </a:r>
            <a:r>
              <a:rPr sz="2400" u="sng" kern="0" dirty="0">
                <a:latin typeface="Albany" pitchFamily="34"/>
              </a:rPr>
              <a:t> </a:t>
            </a:r>
            <a:r>
              <a:rPr sz="2400" u="sng" kern="0" dirty="0">
                <a:solidFill>
                  <a:srgbClr val="00B0F0"/>
                </a:solidFill>
                <a:latin typeface="Albany" pitchFamily="34"/>
              </a:rPr>
              <a:t>su tessuti viventi</a:t>
            </a:r>
          </a:p>
          <a:p>
            <a:pPr eaLnBrk="1" fontAlgn="auto">
              <a:spcBef>
                <a:spcPts val="0"/>
              </a:spcBef>
              <a:spcAft>
                <a:spcPts val="0"/>
              </a:spcAft>
              <a:buClr>
                <a:srgbClr val="FF9966"/>
              </a:buClr>
              <a:buSzPct val="75000"/>
              <a:buFont typeface="StarSymbol"/>
              <a:buChar char="➲"/>
              <a:defRPr/>
            </a:pPr>
            <a:endParaRPr sz="2400" u="sng" kern="0" dirty="0">
              <a:solidFill>
                <a:srgbClr val="FFFFFF"/>
              </a:solidFill>
              <a:latin typeface="Albany" pitchFamily="34"/>
            </a:endParaRPr>
          </a:p>
          <a:p>
            <a:pPr eaLnBrk="1" fontAlgn="auto">
              <a:spcBef>
                <a:spcPts val="0"/>
              </a:spcBef>
              <a:spcAft>
                <a:spcPts val="0"/>
              </a:spcAft>
              <a:buClr>
                <a:srgbClr val="FF9966"/>
              </a:buClr>
              <a:buSzPct val="75000"/>
              <a:buFont typeface="StarSymbol"/>
              <a:buChar char="➲"/>
              <a:defRPr/>
            </a:pPr>
            <a:endParaRPr sz="2400" u="sng" kern="0" dirty="0">
              <a:solidFill>
                <a:srgbClr val="FFFFFF"/>
              </a:solidFill>
              <a:latin typeface="Albany" pitchFamily="34"/>
            </a:endParaRPr>
          </a:p>
          <a:p>
            <a:pPr eaLnBrk="1" fontAlgn="auto">
              <a:spcBef>
                <a:spcPts val="0"/>
              </a:spcBef>
              <a:spcAft>
                <a:spcPts val="0"/>
              </a:spcAft>
              <a:buClr>
                <a:srgbClr val="FF9966"/>
              </a:buClr>
              <a:buSzPct val="75000"/>
              <a:buFont typeface="StarSymbol"/>
              <a:buChar char="➲"/>
              <a:defRPr/>
            </a:pPr>
            <a:endParaRPr sz="2400" u="sng" kern="0" dirty="0">
              <a:solidFill>
                <a:srgbClr val="FFFFFF"/>
              </a:solidFill>
              <a:latin typeface="Albany" pitchFamily="34"/>
            </a:endParaRPr>
          </a:p>
          <a:p>
            <a:pPr eaLnBrk="1" fontAlgn="auto">
              <a:spcBef>
                <a:spcPts val="0"/>
              </a:spcBef>
              <a:spcAft>
                <a:spcPts val="0"/>
              </a:spcAft>
              <a:buClr>
                <a:srgbClr val="FF9966"/>
              </a:buClr>
              <a:buSzPct val="75000"/>
              <a:buFont typeface="StarSymbol"/>
              <a:buChar char="➲"/>
              <a:defRPr/>
            </a:pPr>
            <a:r>
              <a:rPr sz="2400" kern="0" dirty="0">
                <a:latin typeface="Albany" pitchFamily="34"/>
              </a:rPr>
              <a:t> Per</a:t>
            </a:r>
            <a:r>
              <a:rPr sz="2400" kern="0" dirty="0">
                <a:solidFill>
                  <a:srgbClr val="FFFFFF"/>
                </a:solidFill>
                <a:latin typeface="Albany" pitchFamily="34"/>
              </a:rPr>
              <a:t> </a:t>
            </a:r>
            <a:r>
              <a:rPr sz="2400" b="1" kern="0" dirty="0">
                <a:solidFill>
                  <a:srgbClr val="FF0000"/>
                </a:solidFill>
                <a:latin typeface="Albany" pitchFamily="34"/>
              </a:rPr>
              <a:t>SANITIZZAZIONE </a:t>
            </a:r>
            <a:r>
              <a:rPr sz="2400" kern="0" dirty="0">
                <a:latin typeface="Albany" pitchFamily="34"/>
              </a:rPr>
              <a:t>si intende il procedimento chimico che si propone di abbassare il numero di microrganismi patogeni a livelli di sicurezza, ad eccezione delle spore batteriche, presenti </a:t>
            </a:r>
            <a:r>
              <a:rPr sz="2400" u="sng" kern="0" dirty="0">
                <a:solidFill>
                  <a:srgbClr val="00B0F0"/>
                </a:solidFill>
                <a:latin typeface="Albany" pitchFamily="34"/>
              </a:rPr>
              <a:t>su superfici Ambientali</a:t>
            </a:r>
          </a:p>
        </p:txBody>
      </p:sp>
      <p:sp>
        <p:nvSpPr>
          <p:cNvPr id="4" name="Straight Connector 3">
            <a:extLst>
              <a:ext uri="{FF2B5EF4-FFF2-40B4-BE49-F238E27FC236}">
                <a16:creationId xmlns:a16="http://schemas.microsoft.com/office/drawing/2014/main" id="{8AF0A364-2320-7BE6-41F4-1AE08C0A9599}"/>
              </a:ext>
            </a:extLst>
          </p:cNvPr>
          <p:cNvSpPr/>
          <p:nvPr/>
        </p:nvSpPr>
        <p:spPr>
          <a:xfrm>
            <a:off x="144463" y="4346575"/>
            <a:ext cx="9720262" cy="0"/>
          </a:xfrm>
          <a:prstGeom prst="line">
            <a:avLst/>
          </a:prstGeom>
          <a:noFill/>
          <a:ln w="0" cap="flat">
            <a:solidFill>
              <a:srgbClr val="000000"/>
            </a:solidFill>
            <a:prstDash val="solid"/>
            <a:miter/>
            <a:tailEnd type="arrow"/>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5" name="Straight Connector 4">
            <a:extLst>
              <a:ext uri="{FF2B5EF4-FFF2-40B4-BE49-F238E27FC236}">
                <a16:creationId xmlns:a16="http://schemas.microsoft.com/office/drawing/2014/main" id="{27EF0E37-4A4A-9CFE-6D1C-F408B4E4E142}"/>
              </a:ext>
            </a:extLst>
          </p:cNvPr>
          <p:cNvSpPr/>
          <p:nvPr/>
        </p:nvSpPr>
        <p:spPr>
          <a:xfrm flipV="1">
            <a:off x="9864725" y="3527425"/>
            <a:ext cx="0" cy="936625"/>
          </a:xfrm>
          <a:prstGeom prst="line">
            <a:avLst/>
          </a:prstGeom>
          <a:noFill/>
          <a:ln w="0" cap="flat">
            <a:solidFill>
              <a:srgbClr val="000000"/>
            </a:solidFill>
            <a:prstDash val="solid"/>
            <a:miter/>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6" name="Straight Connector 5">
            <a:extLst>
              <a:ext uri="{FF2B5EF4-FFF2-40B4-BE49-F238E27FC236}">
                <a16:creationId xmlns:a16="http://schemas.microsoft.com/office/drawing/2014/main" id="{A1D7A914-6351-E85B-011D-2856E0E81368}"/>
              </a:ext>
            </a:extLst>
          </p:cNvPr>
          <p:cNvSpPr/>
          <p:nvPr/>
        </p:nvSpPr>
        <p:spPr>
          <a:xfrm flipV="1">
            <a:off x="71438" y="3482975"/>
            <a:ext cx="0" cy="863600"/>
          </a:xfrm>
          <a:prstGeom prst="line">
            <a:avLst/>
          </a:prstGeom>
          <a:noFill/>
          <a:ln w="0" cap="flat">
            <a:solidFill>
              <a:srgbClr val="000000"/>
            </a:solidFill>
            <a:prstDash val="solid"/>
            <a:miter/>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7" name="Straight Connector 6">
            <a:extLst>
              <a:ext uri="{FF2B5EF4-FFF2-40B4-BE49-F238E27FC236}">
                <a16:creationId xmlns:a16="http://schemas.microsoft.com/office/drawing/2014/main" id="{CF12ABD8-53A3-96AA-92D7-CA1F21EAC97B}"/>
              </a:ext>
            </a:extLst>
          </p:cNvPr>
          <p:cNvSpPr/>
          <p:nvPr/>
        </p:nvSpPr>
        <p:spPr>
          <a:xfrm>
            <a:off x="71438" y="3455988"/>
            <a:ext cx="9793287" cy="71437"/>
          </a:xfrm>
          <a:prstGeom prst="line">
            <a:avLst/>
          </a:prstGeom>
          <a:noFill/>
          <a:ln w="0" cap="flat">
            <a:solidFill>
              <a:srgbClr val="000000"/>
            </a:solidFill>
            <a:prstDash val="solid"/>
            <a:miter/>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0A6C84-D186-E385-A592-61E8DD74066C}"/>
              </a:ext>
            </a:extLst>
          </p:cNvPr>
          <p:cNvSpPr txBox="1">
            <a:spLocks noGrp="1"/>
          </p:cNvSpPr>
          <p:nvPr>
            <p:ph type="title" idx="4294967295"/>
          </p:nvPr>
        </p:nvSpPr>
        <p:spPr>
          <a:xfrm>
            <a:off x="736600" y="695325"/>
            <a:ext cx="8607425" cy="554038"/>
          </a:xfrm>
        </p:spPr>
        <p:txBody>
          <a:bodyPr anchorCtr="1">
            <a:spAutoFit/>
          </a:bodyPr>
          <a:lstStyle/>
          <a:p>
            <a:pPr eaLnBrk="1" fontAlgn="auto">
              <a:spcBef>
                <a:spcPts val="0"/>
              </a:spcBef>
              <a:spcAft>
                <a:spcPts val="0"/>
              </a:spcAft>
              <a:defRPr/>
            </a:pPr>
            <a:r>
              <a:rPr sz="3600" b="1" kern="0" dirty="0">
                <a:solidFill>
                  <a:srgbClr val="FF0000"/>
                </a:solidFill>
                <a:latin typeface="Albany" pitchFamily="34"/>
              </a:rPr>
              <a:t>Definizioni</a:t>
            </a:r>
          </a:p>
        </p:txBody>
      </p:sp>
      <p:grpSp>
        <p:nvGrpSpPr>
          <p:cNvPr id="31746" name="Gruppo 11">
            <a:extLst>
              <a:ext uri="{FF2B5EF4-FFF2-40B4-BE49-F238E27FC236}">
                <a16:creationId xmlns:a16="http://schemas.microsoft.com/office/drawing/2014/main" id="{7A356354-4F38-FA08-9147-3E5CBF9AEB8C}"/>
              </a:ext>
            </a:extLst>
          </p:cNvPr>
          <p:cNvGrpSpPr>
            <a:grpSpLocks/>
          </p:cNvGrpSpPr>
          <p:nvPr/>
        </p:nvGrpSpPr>
        <p:grpSpPr bwMode="auto">
          <a:xfrm>
            <a:off x="174625" y="1852613"/>
            <a:ext cx="9847263" cy="4524375"/>
            <a:chOff x="174966" y="1852719"/>
            <a:chExt cx="9846823" cy="4524315"/>
          </a:xfrm>
        </p:grpSpPr>
        <p:sp>
          <p:nvSpPr>
            <p:cNvPr id="31747" name="CasellaDiTesto 2">
              <a:extLst>
                <a:ext uri="{FF2B5EF4-FFF2-40B4-BE49-F238E27FC236}">
                  <a16:creationId xmlns:a16="http://schemas.microsoft.com/office/drawing/2014/main" id="{350DD7F1-C5DD-9D85-19C9-3D5F6998F992}"/>
                </a:ext>
              </a:extLst>
            </p:cNvPr>
            <p:cNvSpPr txBox="1">
              <a:spLocks noChangeArrowheads="1"/>
            </p:cNvSpPr>
            <p:nvPr/>
          </p:nvSpPr>
          <p:spPr bwMode="auto">
            <a:xfrm>
              <a:off x="174966" y="1852719"/>
              <a:ext cx="974796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it-IT" altLang="it-IT" sz="3200"/>
                <a:t>Disinfettante		Oggetti inanimati </a:t>
              </a:r>
              <a:r>
                <a:rPr lang="it-IT" altLang="it-IT" sz="1200">
                  <a:latin typeface="Albany"/>
                  <a:cs typeface="Arial" panose="020B0604020202020204" pitchFamily="34" charset="0"/>
                </a:rPr>
                <a:t>(dlgs 46/97 a recepi mento della direttiva 							Comunitaria 93/42/CE)</a:t>
              </a:r>
            </a:p>
            <a:p>
              <a:endParaRPr lang="it-IT" altLang="it-IT" sz="1200">
                <a:latin typeface="Albany"/>
                <a:cs typeface="Arial" panose="020B0604020202020204" pitchFamily="34" charset="0"/>
              </a:endParaRPr>
            </a:p>
            <a:p>
              <a:endParaRPr lang="it-IT" altLang="it-IT" sz="1200">
                <a:latin typeface="Albany"/>
                <a:cs typeface="Arial" panose="020B0604020202020204" pitchFamily="34" charset="0"/>
              </a:endParaRPr>
            </a:p>
            <a:p>
              <a:endParaRPr lang="it-IT" altLang="it-IT" sz="3200"/>
            </a:p>
            <a:p>
              <a:r>
                <a:rPr lang="it-IT" altLang="it-IT" sz="3200"/>
                <a:t>Antisettico			Tessuti viventi</a:t>
              </a:r>
            </a:p>
            <a:p>
              <a:endParaRPr lang="it-IT" altLang="it-IT" sz="3200"/>
            </a:p>
            <a:p>
              <a:endParaRPr lang="it-IT" altLang="it-IT" sz="3200"/>
            </a:p>
            <a:p>
              <a:r>
                <a:rPr lang="it-IT" altLang="it-IT" sz="3200"/>
                <a:t>Sanitizzante		Ambiente</a:t>
              </a:r>
              <a:r>
                <a:rPr lang="it-IT" altLang="it-IT" sz="4800">
                  <a:latin typeface="Arial" panose="020B0604020202020204" pitchFamily="34" charset="0"/>
                  <a:ea typeface="Microsoft YaHei" panose="020B0503020204020204" pitchFamily="34" charset="-122"/>
                  <a:cs typeface="Lucida Sans" panose="020B0602030504020204" pitchFamily="34" charset="77"/>
                </a:rPr>
                <a:t> </a:t>
              </a:r>
              <a:r>
                <a:rPr lang="it-IT" altLang="it-IT" sz="1200">
                  <a:latin typeface="Albany"/>
                  <a:cs typeface="Arial" panose="020B0604020202020204" pitchFamily="34" charset="0"/>
                </a:rPr>
                <a:t>(D lgs 174/2000 A recepimento della direttiva Comunitaria 						8/8/98)</a:t>
              </a:r>
            </a:p>
            <a:p>
              <a:endParaRPr lang="it-IT" altLang="it-IT" sz="3200"/>
            </a:p>
          </p:txBody>
        </p:sp>
        <p:sp>
          <p:nvSpPr>
            <p:cNvPr id="4" name="Straight Connector 3">
              <a:extLst>
                <a:ext uri="{FF2B5EF4-FFF2-40B4-BE49-F238E27FC236}">
                  <a16:creationId xmlns:a16="http://schemas.microsoft.com/office/drawing/2014/main" id="{C42806BB-85AD-74AC-EA59-2F3387591FD6}"/>
                </a:ext>
              </a:extLst>
            </p:cNvPr>
            <p:cNvSpPr/>
            <p:nvPr/>
          </p:nvSpPr>
          <p:spPr>
            <a:xfrm>
              <a:off x="2506900" y="5386447"/>
              <a:ext cx="868323" cy="0"/>
            </a:xfrm>
            <a:prstGeom prst="line">
              <a:avLst/>
            </a:prstGeom>
            <a:noFill/>
            <a:ln w="0" cap="flat">
              <a:solidFill>
                <a:srgbClr val="000000"/>
              </a:solidFill>
              <a:prstDash val="solid"/>
              <a:miter/>
              <a:tailEnd type="arrow"/>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sp>
          <p:nvSpPr>
            <p:cNvPr id="5" name="Freeform 4">
              <a:extLst>
                <a:ext uri="{FF2B5EF4-FFF2-40B4-BE49-F238E27FC236}">
                  <a16:creationId xmlns:a16="http://schemas.microsoft.com/office/drawing/2014/main" id="{9BD1CB4D-DB35-9733-307A-20E52E9E21E2}"/>
                </a:ext>
              </a:extLst>
            </p:cNvPr>
            <p:cNvSpPr/>
            <p:nvPr/>
          </p:nvSpPr>
          <p:spPr>
            <a:xfrm rot="27600">
              <a:off x="6665964" y="2702020"/>
              <a:ext cx="1655688" cy="792152"/>
            </a:xfrm>
            <a:custGeom>
              <a:avLst/>
              <a:gdLst>
                <a:gd name="idx" fmla="cos wd2 2700000"/>
                <a:gd name="idy" fmla="sin hd2 2700000"/>
                <a:gd name="il" fmla="+- hc 0 idx"/>
                <a:gd name="ir" fmla="+- hc idx 0"/>
                <a:gd name="it" fmla="+- vc 0 idy"/>
                <a:gd name="ib" fmla="+- vc idy 0"/>
              </a:gdLst>
              <a:ahLst/>
              <a:cxnLst>
                <a:cxn ang="3cd4">
                  <a:pos x="hc" y="t"/>
                </a:cxn>
                <a:cxn ang="cd2">
                  <a:pos x="l" y="vc"/>
                </a:cxn>
                <a:cxn ang="cd4">
                  <a:pos x="hc" y="b"/>
                </a:cxn>
                <a:cxn ang="0">
                  <a:pos x="r" y="vc"/>
                </a:cxn>
              </a:cxnLst>
              <a:rect l="il" t="it" r="ir" b="ib"/>
              <a:pathLst>
                <a:path>
                  <a:moveTo>
                    <a:pt x="l" y="vc"/>
                  </a:moveTo>
                  <a:arcTo wR="wd2" hR="hd2" stAng="cd2" swAng="cd4"/>
                  <a:arcTo wR="wd2" hR="hd2" stAng="3cd4" swAng="cd4"/>
                  <a:arcTo wR="wd2" hR="hd2" stAng="0" swAng="cd4"/>
                  <a:arcTo wR="wd2" hR="hd2" stAng="cd4" swAng="cd4"/>
                  <a:close/>
                </a:path>
              </a:pathLst>
            </a:custGeom>
            <a:solidFill>
              <a:srgbClr val="CFE7F5"/>
            </a:solidFill>
            <a:ln w="0" cap="flat">
              <a:solidFill>
                <a:srgbClr val="808080"/>
              </a:solidFill>
              <a:prstDash val="solid"/>
              <a:miter/>
            </a:ln>
          </p:spPr>
          <p:txBody>
            <a:bodyPr lIns="90000" tIns="45000" rIns="90000" bIns="45000" anchor="ctr" compatLnSpc="0"/>
            <a:lstStyle/>
            <a:p>
              <a:pPr algn="ctr" eaLnBrk="1" fontAlgn="auto">
                <a:spcBef>
                  <a:spcPts val="0"/>
                </a:spcBef>
                <a:spcAft>
                  <a:spcPts val="0"/>
                </a:spcAft>
                <a:defRPr/>
              </a:pPr>
              <a:r>
                <a:rPr lang="it-IT">
                  <a:latin typeface="Arial" pitchFamily="18"/>
                  <a:ea typeface="Microsoft YaHei" pitchFamily="2"/>
                  <a:cs typeface="Lucida Sans" pitchFamily="2"/>
                </a:rPr>
                <a:t>Cute integra</a:t>
              </a:r>
            </a:p>
          </p:txBody>
        </p:sp>
        <p:sp>
          <p:nvSpPr>
            <p:cNvPr id="6" name="Freeform 5">
              <a:extLst>
                <a:ext uri="{FF2B5EF4-FFF2-40B4-BE49-F238E27FC236}">
                  <a16:creationId xmlns:a16="http://schemas.microsoft.com/office/drawing/2014/main" id="{2A822BA4-BFCB-B2B1-C33E-2ABDFED45C2F}"/>
                </a:ext>
              </a:extLst>
            </p:cNvPr>
            <p:cNvSpPr/>
            <p:nvPr/>
          </p:nvSpPr>
          <p:spPr>
            <a:xfrm>
              <a:off x="6662789" y="3741819"/>
              <a:ext cx="1662038" cy="887400"/>
            </a:xfrm>
            <a:custGeom>
              <a:avLst/>
              <a:gdLst>
                <a:gd name="idx" fmla="cos wd2 2700000"/>
                <a:gd name="idy" fmla="sin hd2 2700000"/>
                <a:gd name="il" fmla="+- hc 0 idx"/>
                <a:gd name="ir" fmla="+- hc idx 0"/>
                <a:gd name="it" fmla="+- vc 0 idy"/>
                <a:gd name="ib" fmla="+- vc idy 0"/>
              </a:gdLst>
              <a:ahLst/>
              <a:cxnLst>
                <a:cxn ang="3cd4">
                  <a:pos x="hc" y="t"/>
                </a:cxn>
                <a:cxn ang="cd2">
                  <a:pos x="l" y="vc"/>
                </a:cxn>
                <a:cxn ang="cd4">
                  <a:pos x="hc" y="b"/>
                </a:cxn>
                <a:cxn ang="0">
                  <a:pos x="r" y="vc"/>
                </a:cxn>
              </a:cxnLst>
              <a:rect l="il" t="it" r="ir" b="ib"/>
              <a:pathLst>
                <a:path>
                  <a:moveTo>
                    <a:pt x="l" y="vc"/>
                  </a:moveTo>
                  <a:arcTo wR="wd2" hR="hd2" stAng="cd2" swAng="cd4"/>
                  <a:arcTo wR="wd2" hR="hd2" stAng="3cd4" swAng="cd4"/>
                  <a:arcTo wR="wd2" hR="hd2" stAng="0" swAng="cd4"/>
                  <a:arcTo wR="wd2" hR="hd2" stAng="cd4" swAng="cd4"/>
                  <a:close/>
                </a:path>
              </a:pathLst>
            </a:custGeom>
            <a:solidFill>
              <a:srgbClr val="CFE7F5"/>
            </a:solidFill>
            <a:ln w="0" cap="flat">
              <a:solidFill>
                <a:srgbClr val="808080"/>
              </a:solidFill>
              <a:prstDash val="solid"/>
              <a:miter/>
            </a:ln>
          </p:spPr>
          <p:txBody>
            <a:bodyPr lIns="90000" tIns="45000" rIns="90000" bIns="45000" anchor="ctr" compatLnSpc="0"/>
            <a:lstStyle/>
            <a:p>
              <a:pPr algn="ctr" eaLnBrk="1" fontAlgn="auto">
                <a:spcBef>
                  <a:spcPts val="0"/>
                </a:spcBef>
                <a:spcAft>
                  <a:spcPts val="0"/>
                </a:spcAft>
                <a:defRPr/>
              </a:pPr>
              <a:r>
                <a:rPr lang="it-IT" dirty="0">
                  <a:latin typeface="Arial" pitchFamily="18"/>
                  <a:ea typeface="Microsoft YaHei" pitchFamily="2"/>
                  <a:cs typeface="Lucida Sans" pitchFamily="2"/>
                </a:rPr>
                <a:t>Cute lesa e</a:t>
              </a:r>
            </a:p>
            <a:p>
              <a:pPr algn="ctr" eaLnBrk="1" fontAlgn="auto">
                <a:spcBef>
                  <a:spcPts val="0"/>
                </a:spcBef>
                <a:spcAft>
                  <a:spcPts val="0"/>
                </a:spcAft>
                <a:defRPr/>
              </a:pPr>
              <a:r>
                <a:rPr lang="it-IT" dirty="0">
                  <a:latin typeface="Arial" pitchFamily="18"/>
                  <a:ea typeface="Microsoft YaHei" pitchFamily="2"/>
                  <a:cs typeface="Lucida Sans" pitchFamily="2"/>
                </a:rPr>
                <a:t> mucose</a:t>
              </a:r>
            </a:p>
          </p:txBody>
        </p:sp>
        <p:sp>
          <p:nvSpPr>
            <p:cNvPr id="7" name="TextBox 6">
              <a:extLst>
                <a:ext uri="{FF2B5EF4-FFF2-40B4-BE49-F238E27FC236}">
                  <a16:creationId xmlns:a16="http://schemas.microsoft.com/office/drawing/2014/main" id="{ABCFD6A6-907D-AE19-F664-6B0F3E82F7BE}"/>
                </a:ext>
              </a:extLst>
            </p:cNvPr>
            <p:cNvSpPr txBox="1"/>
            <p:nvPr/>
          </p:nvSpPr>
          <p:spPr>
            <a:xfrm>
              <a:off x="8693110" y="2887755"/>
              <a:ext cx="873086" cy="355595"/>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dirty="0">
                  <a:latin typeface="Arial" pitchFamily="18"/>
                  <a:ea typeface="Microsoft YaHei" pitchFamily="2"/>
                  <a:cs typeface="Lucida Sans" pitchFamily="2"/>
                </a:rPr>
                <a:t>PMC</a:t>
              </a:r>
            </a:p>
          </p:txBody>
        </p:sp>
        <p:sp>
          <p:nvSpPr>
            <p:cNvPr id="8" name="TextBox 7">
              <a:extLst>
                <a:ext uri="{FF2B5EF4-FFF2-40B4-BE49-F238E27FC236}">
                  <a16:creationId xmlns:a16="http://schemas.microsoft.com/office/drawing/2014/main" id="{946CE8B4-DC8F-B323-A6EB-9948552D9660}"/>
                </a:ext>
              </a:extLst>
            </p:cNvPr>
            <p:cNvSpPr txBox="1"/>
            <p:nvPr/>
          </p:nvSpPr>
          <p:spPr>
            <a:xfrm>
              <a:off x="8626438" y="3779918"/>
              <a:ext cx="1395351" cy="887400"/>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dirty="0">
                  <a:latin typeface="Arial" pitchFamily="18"/>
                  <a:ea typeface="Microsoft YaHei" pitchFamily="2"/>
                  <a:cs typeface="Lucida Sans" pitchFamily="2"/>
                </a:rPr>
                <a:t>Farmaco</a:t>
              </a: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r>
                <a:rPr lang="it-IT" dirty="0">
                  <a:latin typeface="Arial" pitchFamily="18"/>
                  <a:ea typeface="Microsoft YaHei" pitchFamily="2"/>
                  <a:cs typeface="Lucida Sans" pitchFamily="2"/>
                </a:rPr>
                <a:t>   AIC</a:t>
              </a:r>
            </a:p>
          </p:txBody>
        </p:sp>
        <p:sp>
          <p:nvSpPr>
            <p:cNvPr id="10" name="Straight Connector 9">
              <a:extLst>
                <a:ext uri="{FF2B5EF4-FFF2-40B4-BE49-F238E27FC236}">
                  <a16:creationId xmlns:a16="http://schemas.microsoft.com/office/drawing/2014/main" id="{BB1EE0D8-DF0C-AFA4-6E06-68AC7F4B9270}"/>
                </a:ext>
              </a:extLst>
            </p:cNvPr>
            <p:cNvSpPr/>
            <p:nvPr/>
          </p:nvSpPr>
          <p:spPr>
            <a:xfrm>
              <a:off x="2600558" y="3741819"/>
              <a:ext cx="774665" cy="0"/>
            </a:xfrm>
            <a:prstGeom prst="line">
              <a:avLst/>
            </a:prstGeom>
            <a:noFill/>
            <a:ln w="0" cap="flat">
              <a:solidFill>
                <a:srgbClr val="000000"/>
              </a:solidFill>
              <a:prstDash val="solid"/>
              <a:miter/>
              <a:tailEnd type="arrow"/>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cxnSp>
          <p:nvCxnSpPr>
            <p:cNvPr id="15" name="Connettore 2 14">
              <a:extLst>
                <a:ext uri="{FF2B5EF4-FFF2-40B4-BE49-F238E27FC236}">
                  <a16:creationId xmlns:a16="http://schemas.microsoft.com/office/drawing/2014/main" id="{7175B9A5-34ED-4C56-ED1B-E1C903852EF9}"/>
                </a:ext>
              </a:extLst>
            </p:cNvPr>
            <p:cNvCxnSpPr/>
            <p:nvPr/>
          </p:nvCxnSpPr>
          <p:spPr>
            <a:xfrm>
              <a:off x="2600558" y="2163865"/>
              <a:ext cx="70640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82AB13-5C9F-3BEB-5B1C-A8C0D34EE7AC}"/>
              </a:ext>
            </a:extLst>
          </p:cNvPr>
          <p:cNvSpPr txBox="1"/>
          <p:nvPr/>
        </p:nvSpPr>
        <p:spPr>
          <a:xfrm>
            <a:off x="0" y="719138"/>
            <a:ext cx="10080625" cy="5432425"/>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sz="2600" b="1" dirty="0">
                <a:solidFill>
                  <a:srgbClr val="FF0000"/>
                </a:solidFill>
                <a:latin typeface="Arial" pitchFamily="18"/>
                <a:ea typeface="Microsoft YaHei" pitchFamily="2"/>
                <a:cs typeface="Lucida Sans" pitchFamily="2"/>
              </a:rPr>
              <a:t>Antisepsi della cute e delle mucose</a:t>
            </a:r>
          </a:p>
          <a:p>
            <a:pPr algn="ctr" eaLnBrk="1" fontAlgn="auto">
              <a:spcBef>
                <a:spcPts val="0"/>
              </a:spcBef>
              <a:spcAft>
                <a:spcPts val="0"/>
              </a:spcAft>
              <a:defRPr/>
            </a:pPr>
            <a:endParaRPr lang="it-IT" dirty="0">
              <a:solidFill>
                <a:srgbClr val="FF0000"/>
              </a:solidFill>
              <a:latin typeface="Arial" pitchFamily="18"/>
              <a:ea typeface="Microsoft YaHei" pitchFamily="2"/>
              <a:cs typeface="Lucida Sans" pitchFamily="2"/>
            </a:endParaRPr>
          </a:p>
          <a:p>
            <a:pPr eaLnBrk="1" fontAlgn="auto">
              <a:spcBef>
                <a:spcPts val="0"/>
              </a:spcBef>
              <a:spcAft>
                <a:spcPts val="0"/>
              </a:spcAft>
              <a:defRPr/>
            </a:pPr>
            <a:r>
              <a:rPr lang="it-IT" sz="1600" dirty="0">
                <a:latin typeface="Arial" pitchFamily="18"/>
                <a:ea typeface="Microsoft YaHei" pitchFamily="2"/>
                <a:cs typeface="Lucida Sans" pitchFamily="2"/>
              </a:rPr>
              <a:t>La corretta antisepsi della cute e delle mucose del paziente sono una delle misure principali per la prevenzione della trasmissione di patogeni infettivi durante le pratiche assistenziali quotidiane.</a:t>
            </a:r>
          </a:p>
          <a:p>
            <a:pPr eaLnBrk="1" fontAlgn="auto">
              <a:spcBef>
                <a:spcPts val="0"/>
              </a:spcBef>
              <a:spcAft>
                <a:spcPts val="0"/>
              </a:spcAft>
              <a:defRPr/>
            </a:pPr>
            <a:endParaRPr lang="it-IT" sz="1600" dirty="0">
              <a:latin typeface="Arial" pitchFamily="18"/>
              <a:ea typeface="Microsoft YaHei" pitchFamily="2"/>
              <a:cs typeface="Lucida Sans" pitchFamily="2"/>
            </a:endParaRPr>
          </a:p>
          <a:p>
            <a:pPr eaLnBrk="1" fontAlgn="auto">
              <a:spcBef>
                <a:spcPts val="0"/>
              </a:spcBef>
              <a:spcAft>
                <a:spcPts val="0"/>
              </a:spcAft>
              <a:defRPr/>
            </a:pPr>
            <a:endParaRPr lang="it-IT" sz="1600" dirty="0">
              <a:latin typeface="Arial" pitchFamily="18"/>
              <a:ea typeface="Microsoft YaHei" pitchFamily="2"/>
              <a:cs typeface="Lucida Sans" pitchFamily="2"/>
            </a:endParaRPr>
          </a:p>
          <a:p>
            <a:pPr eaLnBrk="1" fontAlgn="auto">
              <a:spcBef>
                <a:spcPts val="0"/>
              </a:spcBef>
              <a:spcAft>
                <a:spcPts val="0"/>
              </a:spcAft>
              <a:defRPr/>
            </a:pPr>
            <a:r>
              <a:rPr lang="it-IT" sz="1600" dirty="0">
                <a:latin typeface="Arial" pitchFamily="18"/>
                <a:ea typeface="Microsoft YaHei" pitchFamily="2"/>
                <a:cs typeface="Lucida Sans" pitchFamily="2"/>
              </a:rPr>
              <a:t> </a:t>
            </a:r>
          </a:p>
          <a:p>
            <a:pPr algn="ctr" eaLnBrk="1" fontAlgn="auto">
              <a:spcBef>
                <a:spcPts val="0"/>
              </a:spcBef>
              <a:spcAft>
                <a:spcPts val="0"/>
              </a:spcAft>
              <a:defRPr/>
            </a:pPr>
            <a:r>
              <a:rPr lang="it-IT" sz="4400" b="1" dirty="0">
                <a:solidFill>
                  <a:srgbClr val="FF3333"/>
                </a:solidFill>
                <a:latin typeface="Arial" pitchFamily="18"/>
                <a:ea typeface="Microsoft YaHei" pitchFamily="2"/>
                <a:cs typeface="Lucida Sans" pitchFamily="2"/>
              </a:rPr>
              <a:t>! </a:t>
            </a:r>
            <a:r>
              <a:rPr lang="it-IT" sz="2400" b="1" dirty="0">
                <a:solidFill>
                  <a:srgbClr val="FF3333"/>
                </a:solidFill>
                <a:latin typeface="Arial" pitchFamily="18"/>
                <a:ea typeface="Microsoft YaHei" pitchFamily="2"/>
                <a:cs typeface="Lucida Sans" pitchFamily="2"/>
              </a:rPr>
              <a:t>L</a:t>
            </a:r>
            <a:r>
              <a:rPr lang="it-IT" sz="2000" b="1" dirty="0">
                <a:solidFill>
                  <a:srgbClr val="FF3333"/>
                </a:solidFill>
                <a:latin typeface="Arial" pitchFamily="18"/>
                <a:ea typeface="Microsoft YaHei" pitchFamily="2"/>
                <a:cs typeface="Lucida Sans" pitchFamily="2"/>
              </a:rPr>
              <a:t>a cute e le mucose del paziente devono essere preventivamente deterse/pulite per ottenere una buona pratica di antisepsi</a:t>
            </a:r>
            <a:r>
              <a:rPr lang="it-IT" dirty="0">
                <a:solidFill>
                  <a:srgbClr val="FF3333"/>
                </a:solidFill>
                <a:latin typeface="Arial" pitchFamily="18"/>
                <a:ea typeface="Microsoft YaHei" pitchFamily="2"/>
                <a:cs typeface="Lucida Sans" pitchFamily="2"/>
              </a:rPr>
              <a:t>.</a:t>
            </a:r>
          </a:p>
          <a:p>
            <a:pPr algn="ctr" eaLnBrk="1" fontAlgn="auto">
              <a:spcBef>
                <a:spcPts val="0"/>
              </a:spcBef>
              <a:spcAft>
                <a:spcPts val="0"/>
              </a:spcAft>
              <a:defRPr/>
            </a:pPr>
            <a:endParaRPr lang="it-IT" dirty="0">
              <a:solidFill>
                <a:srgbClr val="FF3333"/>
              </a:solidFill>
              <a:latin typeface="Arial" pitchFamily="18"/>
              <a:ea typeface="Microsoft YaHei" pitchFamily="2"/>
              <a:cs typeface="Lucida Sans" pitchFamily="2"/>
            </a:endParaRPr>
          </a:p>
          <a:p>
            <a:pPr algn="ctr" eaLnBrk="1" fontAlgn="auto">
              <a:spcBef>
                <a:spcPts val="0"/>
              </a:spcBef>
              <a:spcAft>
                <a:spcPts val="0"/>
              </a:spcAft>
              <a:defRPr/>
            </a:pPr>
            <a:r>
              <a:rPr lang="it-IT" sz="4400" dirty="0">
                <a:latin typeface="Arial" pitchFamily="18"/>
                <a:ea typeface="Microsoft YaHei" pitchFamily="2"/>
                <a:cs typeface="Lucida Sans" pitchFamily="2"/>
              </a:rPr>
              <a:t>! </a:t>
            </a:r>
            <a:r>
              <a:rPr lang="it-IT" dirty="0">
                <a:latin typeface="Arial" pitchFamily="18"/>
                <a:ea typeface="Microsoft YaHei" pitchFamily="2"/>
                <a:cs typeface="Lucida Sans" pitchFamily="2"/>
              </a:rPr>
              <a:t>  </a:t>
            </a:r>
            <a:r>
              <a:rPr lang="it-IT" b="1" dirty="0">
                <a:latin typeface="Arial" pitchFamily="18"/>
                <a:ea typeface="Microsoft YaHei" pitchFamily="2"/>
                <a:cs typeface="Lucida Sans" pitchFamily="2"/>
              </a:rPr>
              <a:t>Prima di eseguire la pratica dell’antisepsi, gli operatori eseguano</a:t>
            </a:r>
          </a:p>
          <a:p>
            <a:pPr algn="ctr" eaLnBrk="1" fontAlgn="auto">
              <a:spcBef>
                <a:spcPts val="0"/>
              </a:spcBef>
              <a:spcAft>
                <a:spcPts val="0"/>
              </a:spcAft>
              <a:defRPr/>
            </a:pPr>
            <a:r>
              <a:rPr lang="it-IT" b="1" dirty="0">
                <a:latin typeface="Arial" pitchFamily="18"/>
                <a:ea typeface="Microsoft YaHei" pitchFamily="2"/>
                <a:cs typeface="Lucida Sans" pitchFamily="2"/>
              </a:rPr>
              <a:t> una adeguata igiene delle mani</a:t>
            </a:r>
          </a:p>
        </p:txBody>
      </p:sp>
      <p:pic>
        <p:nvPicPr>
          <p:cNvPr id="37890" name="Picture 3">
            <a:extLst>
              <a:ext uri="{FF2B5EF4-FFF2-40B4-BE49-F238E27FC236}">
                <a16:creationId xmlns:a16="http://schemas.microsoft.com/office/drawing/2014/main" id="{408C5641-C4BE-2280-6F89-865E3C2453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4608513"/>
            <a:ext cx="1724025"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4">
            <a:extLst>
              <a:ext uri="{FF2B5EF4-FFF2-40B4-BE49-F238E27FC236}">
                <a16:creationId xmlns:a16="http://schemas.microsoft.com/office/drawing/2014/main" id="{8BAC5032-0435-D6FD-3247-2347BC8A67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06775" y="5240338"/>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5">
            <a:extLst>
              <a:ext uri="{FF2B5EF4-FFF2-40B4-BE49-F238E27FC236}">
                <a16:creationId xmlns:a16="http://schemas.microsoft.com/office/drawing/2014/main" id="{1F3D2EB5-C2CC-1A6C-AD2B-FE389B5BB96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43663" y="5378450"/>
            <a:ext cx="3457575" cy="1323975"/>
          </a:xfrm>
          <a:prstGeom prst="rect">
            <a:avLst/>
          </a:prstGeom>
          <a:noFill/>
          <a:ln w="0">
            <a:solidFill>
              <a:srgbClr val="999999"/>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AD0D7C12-65D7-206C-55E2-B30B638CFEFC}"/>
              </a:ext>
            </a:extLst>
          </p:cNvPr>
          <p:cNvSpPr txBox="1">
            <a:spLocks noChangeArrowheads="1"/>
          </p:cNvSpPr>
          <p:nvPr/>
        </p:nvSpPr>
        <p:spPr bwMode="auto">
          <a:xfrm>
            <a:off x="813056" y="1747703"/>
            <a:ext cx="7873944" cy="1015663"/>
          </a:xfrm>
          <a:prstGeom prst="rect">
            <a:avLst/>
          </a:prstGeom>
          <a:noFill/>
          <a:ln w="9525">
            <a:noFill/>
            <a:miter lim="800000"/>
            <a:headEnd/>
            <a:tailEnd/>
          </a:ln>
        </p:spPr>
        <p:txBody>
          <a:bodyPr wrap="square">
            <a:spAutoFit/>
          </a:bodyPr>
          <a:lstStyle/>
          <a:p>
            <a:pPr algn="just"/>
            <a:r>
              <a:rPr lang="en-GB" sz="2000" dirty="0">
                <a:solidFill>
                  <a:schemeClr val="accent1"/>
                </a:solidFill>
                <a:latin typeface="Arial" panose="020B0604020202020204" pitchFamily="34" charset="0"/>
                <a:cs typeface="Arial" panose="020B0604020202020204" pitchFamily="34" charset="0"/>
              </a:rPr>
              <a:t>Il </a:t>
            </a:r>
            <a:r>
              <a:rPr lang="en-GB" sz="2000" u="sng" dirty="0">
                <a:solidFill>
                  <a:schemeClr val="accent1"/>
                </a:solidFill>
                <a:latin typeface="Arial" panose="020B0604020202020204" pitchFamily="34" charset="0"/>
                <a:cs typeface="Arial" panose="020B0604020202020204" pitchFamily="34" charset="0"/>
              </a:rPr>
              <a:t>Razionale</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è</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quello</a:t>
            </a:r>
            <a:r>
              <a:rPr lang="en-GB" sz="2000" dirty="0">
                <a:solidFill>
                  <a:schemeClr val="accent1"/>
                </a:solidFill>
                <a:latin typeface="Arial" panose="020B0604020202020204" pitchFamily="34" charset="0"/>
                <a:cs typeface="Arial" panose="020B0604020202020204" pitchFamily="34" charset="0"/>
              </a:rPr>
              <a:t> di </a:t>
            </a:r>
            <a:r>
              <a:rPr lang="en-GB" sz="2000" dirty="0" err="1">
                <a:solidFill>
                  <a:schemeClr val="accent1"/>
                </a:solidFill>
                <a:latin typeface="Arial" panose="020B0604020202020204" pitchFamily="34" charset="0"/>
                <a:cs typeface="Arial" panose="020B0604020202020204" pitchFamily="34" charset="0"/>
              </a:rPr>
              <a:t>ridurre</a:t>
            </a:r>
            <a:r>
              <a:rPr lang="en-GB" sz="2000" dirty="0">
                <a:solidFill>
                  <a:schemeClr val="accent1"/>
                </a:solidFill>
                <a:latin typeface="Arial" panose="020B0604020202020204" pitchFamily="34" charset="0"/>
                <a:cs typeface="Arial" panose="020B0604020202020204" pitchFamily="34" charset="0"/>
              </a:rPr>
              <a:t> la </a:t>
            </a:r>
            <a:r>
              <a:rPr lang="en-GB" dirty="0">
                <a:solidFill>
                  <a:schemeClr val="accent1"/>
                </a:solidFill>
                <a:latin typeface="Arial" panose="020B0604020202020204" pitchFamily="34" charset="0"/>
                <a:cs typeface="Arial" panose="020B0604020202020204" pitchFamily="34" charset="0"/>
              </a:rPr>
              <a:t>contaminazione</a:t>
            </a:r>
            <a:r>
              <a:rPr lang="en-GB" sz="2000" dirty="0">
                <a:solidFill>
                  <a:schemeClr val="accent1"/>
                </a:solidFill>
                <a:latin typeface="Arial" panose="020B0604020202020204" pitchFamily="34" charset="0"/>
                <a:cs typeface="Arial" panose="020B0604020202020204" pitchFamily="34" charset="0"/>
              </a:rPr>
              <a:t> ‘extraluminale’, </a:t>
            </a:r>
            <a:r>
              <a:rPr lang="en-GB" sz="2000" dirty="0" err="1">
                <a:solidFill>
                  <a:schemeClr val="accent1"/>
                </a:solidFill>
                <a:latin typeface="Arial" panose="020B0604020202020204" pitchFamily="34" charset="0"/>
                <a:cs typeface="Arial" panose="020B0604020202020204" pitchFamily="34" charset="0"/>
              </a:rPr>
              <a:t>ovvero</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che</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i</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batteri</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provenienti</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dalla</a:t>
            </a:r>
            <a:r>
              <a:rPr lang="en-GB" sz="2000" dirty="0">
                <a:solidFill>
                  <a:schemeClr val="accent1"/>
                </a:solidFill>
                <a:latin typeface="Arial" panose="020B0604020202020204" pitchFamily="34" charset="0"/>
                <a:cs typeface="Arial" panose="020B0604020202020204" pitchFamily="34" charset="0"/>
              </a:rPr>
              <a:t> cute </a:t>
            </a:r>
            <a:r>
              <a:rPr lang="en-GB" sz="2000" dirty="0" err="1">
                <a:solidFill>
                  <a:schemeClr val="accent1"/>
                </a:solidFill>
                <a:latin typeface="Arial" panose="020B0604020202020204" pitchFamily="34" charset="0"/>
                <a:cs typeface="Arial" panose="020B0604020202020204" pitchFamily="34" charset="0"/>
              </a:rPr>
              <a:t>circostante</a:t>
            </a:r>
            <a:r>
              <a:rPr lang="en-GB" sz="2000" dirty="0">
                <a:solidFill>
                  <a:schemeClr val="accent1"/>
                </a:solidFill>
                <a:latin typeface="Arial" panose="020B0604020202020204" pitchFamily="34" charset="0"/>
                <a:cs typeface="Arial" panose="020B0604020202020204" pitchFamily="34" charset="0"/>
              </a:rPr>
              <a:t> </a:t>
            </a:r>
            <a:r>
              <a:rPr lang="en-GB" sz="2000" dirty="0" err="1">
                <a:solidFill>
                  <a:schemeClr val="accent1"/>
                </a:solidFill>
                <a:latin typeface="Arial" panose="020B0604020202020204" pitchFamily="34" charset="0"/>
                <a:cs typeface="Arial" panose="020B0604020202020204" pitchFamily="34" charset="0"/>
              </a:rPr>
              <a:t>invadano</a:t>
            </a:r>
            <a:r>
              <a:rPr lang="en-GB" sz="2000" dirty="0">
                <a:solidFill>
                  <a:schemeClr val="accent1"/>
                </a:solidFill>
                <a:latin typeface="Arial" panose="020B0604020202020204" pitchFamily="34" charset="0"/>
                <a:cs typeface="Arial" panose="020B0604020202020204" pitchFamily="34" charset="0"/>
              </a:rPr>
              <a:t> il </a:t>
            </a:r>
            <a:r>
              <a:rPr lang="en-GB" sz="2000" dirty="0" err="1">
                <a:solidFill>
                  <a:schemeClr val="accent1"/>
                </a:solidFill>
                <a:latin typeface="Arial" panose="020B0604020202020204" pitchFamily="34" charset="0"/>
                <a:cs typeface="Arial" panose="020B0604020202020204" pitchFamily="34" charset="0"/>
              </a:rPr>
              <a:t>sito</a:t>
            </a:r>
            <a:r>
              <a:rPr lang="en-GB" sz="2000" dirty="0">
                <a:solidFill>
                  <a:schemeClr val="accent1"/>
                </a:solidFill>
                <a:latin typeface="Arial" panose="020B0604020202020204" pitchFamily="34" charset="0"/>
                <a:cs typeface="Arial" panose="020B0604020202020204" pitchFamily="34" charset="0"/>
              </a:rPr>
              <a:t> di </a:t>
            </a:r>
            <a:r>
              <a:rPr lang="en-GB" sz="2000" dirty="0" err="1">
                <a:solidFill>
                  <a:schemeClr val="accent1"/>
                </a:solidFill>
                <a:latin typeface="Arial" panose="020B0604020202020204" pitchFamily="34" charset="0"/>
                <a:cs typeface="Arial" panose="020B0604020202020204" pitchFamily="34" charset="0"/>
              </a:rPr>
              <a:t>ingresso</a:t>
            </a:r>
            <a:endParaRPr lang="it-IT" sz="2000" dirty="0">
              <a:solidFill>
                <a:schemeClr val="accent1"/>
              </a:solidFill>
              <a:latin typeface="Arial" panose="020B0604020202020204" pitchFamily="34" charset="0"/>
              <a:cs typeface="Arial" panose="020B0604020202020204" pitchFamily="34" charset="0"/>
            </a:endParaRPr>
          </a:p>
        </p:txBody>
      </p:sp>
      <p:sp>
        <p:nvSpPr>
          <p:cNvPr id="6" name="Titolo 1">
            <a:extLst>
              <a:ext uri="{FF2B5EF4-FFF2-40B4-BE49-F238E27FC236}">
                <a16:creationId xmlns:a16="http://schemas.microsoft.com/office/drawing/2014/main" id="{461B6304-2CC8-25F9-CA50-DDEFD5F264D2}"/>
              </a:ext>
            </a:extLst>
          </p:cNvPr>
          <p:cNvSpPr txBox="1">
            <a:spLocks/>
          </p:cNvSpPr>
          <p:nvPr/>
        </p:nvSpPr>
        <p:spPr>
          <a:xfrm>
            <a:off x="323474" y="246955"/>
            <a:ext cx="8713734" cy="1015662"/>
          </a:xfrm>
          <a:prstGeom prst="rect">
            <a:avLst/>
          </a:prstGeom>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it-IT" sz="4000" b="1" dirty="0">
                <a:solidFill>
                  <a:srgbClr val="FF3333"/>
                </a:solidFill>
                <a:latin typeface="Arial" pitchFamily="18"/>
                <a:ea typeface="Microsoft YaHei" pitchFamily="2"/>
              </a:rPr>
              <a:t>DISINFEZIONE</a:t>
            </a:r>
            <a:r>
              <a:rPr lang="it-IT" sz="7200" b="1" dirty="0">
                <a:solidFill>
                  <a:schemeClr val="accent1"/>
                </a:solidFill>
              </a:rPr>
              <a:t> </a:t>
            </a:r>
            <a:r>
              <a:rPr lang="it-IT" sz="4000" b="1" dirty="0">
                <a:solidFill>
                  <a:srgbClr val="FF3333"/>
                </a:solidFill>
                <a:latin typeface="Arial" pitchFamily="18"/>
                <a:ea typeface="Microsoft YaHei" pitchFamily="2"/>
              </a:rPr>
              <a:t>CUTANEA</a:t>
            </a:r>
          </a:p>
        </p:txBody>
      </p:sp>
      <p:grpSp>
        <p:nvGrpSpPr>
          <p:cNvPr id="13" name="Gruppo 12">
            <a:extLst>
              <a:ext uri="{FF2B5EF4-FFF2-40B4-BE49-F238E27FC236}">
                <a16:creationId xmlns:a16="http://schemas.microsoft.com/office/drawing/2014/main" id="{1E29CFBD-8355-F0F5-C91F-D0B6E9B91D3A}"/>
              </a:ext>
            </a:extLst>
          </p:cNvPr>
          <p:cNvGrpSpPr/>
          <p:nvPr/>
        </p:nvGrpSpPr>
        <p:grpSpPr>
          <a:xfrm>
            <a:off x="813056" y="2947011"/>
            <a:ext cx="2091718" cy="2587962"/>
            <a:chOff x="813056" y="2947011"/>
            <a:chExt cx="2091718" cy="2587962"/>
          </a:xfrm>
        </p:grpSpPr>
        <p:pic>
          <p:nvPicPr>
            <p:cNvPr id="4" name="Picture 2" descr="CAMFSXMZ">
              <a:extLst>
                <a:ext uri="{FF2B5EF4-FFF2-40B4-BE49-F238E27FC236}">
                  <a16:creationId xmlns:a16="http://schemas.microsoft.com/office/drawing/2014/main" id="{324551E3-9A2D-5E16-1B22-25854E87773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3056" y="3316343"/>
              <a:ext cx="2088266" cy="2153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asellaDiTesto 6">
              <a:extLst>
                <a:ext uri="{FF2B5EF4-FFF2-40B4-BE49-F238E27FC236}">
                  <a16:creationId xmlns:a16="http://schemas.microsoft.com/office/drawing/2014/main" id="{E0C12190-A9AE-6D55-C842-EA9C81DE398B}"/>
                </a:ext>
              </a:extLst>
            </p:cNvPr>
            <p:cNvSpPr txBox="1"/>
            <p:nvPr/>
          </p:nvSpPr>
          <p:spPr>
            <a:xfrm>
              <a:off x="816508" y="4796309"/>
              <a:ext cx="2088266" cy="738664"/>
            </a:xfrm>
            <a:prstGeom prst="rect">
              <a:avLst/>
            </a:prstGeom>
            <a:solidFill>
              <a:schemeClr val="bg1"/>
            </a:solidFill>
          </p:spPr>
          <p:txBody>
            <a:bodyPr wrap="square" rtlCol="0">
              <a:spAutoFit/>
            </a:bodyPr>
            <a:lstStyle/>
            <a:p>
              <a:r>
                <a:rPr lang="it-IT" sz="1050" b="1" dirty="0"/>
                <a:t>Post-disinfezione (entro 1-2 giorni dall’applicazione dell’antisettico)</a:t>
              </a:r>
            </a:p>
            <a:p>
              <a:r>
                <a:rPr lang="it-IT" sz="1050" dirty="0"/>
                <a:t>I batteri residenti cominciano a ricolonizzare la superfice cutanea.</a:t>
              </a:r>
            </a:p>
          </p:txBody>
        </p:sp>
        <p:sp>
          <p:nvSpPr>
            <p:cNvPr id="10" name="CasellaDiTesto 9">
              <a:extLst>
                <a:ext uri="{FF2B5EF4-FFF2-40B4-BE49-F238E27FC236}">
                  <a16:creationId xmlns:a16="http://schemas.microsoft.com/office/drawing/2014/main" id="{6530002D-9A2F-8930-F8F6-D6D149BFCCB0}"/>
                </a:ext>
              </a:extLst>
            </p:cNvPr>
            <p:cNvSpPr txBox="1"/>
            <p:nvPr/>
          </p:nvSpPr>
          <p:spPr>
            <a:xfrm>
              <a:off x="1706346" y="2947011"/>
              <a:ext cx="301686" cy="369332"/>
            </a:xfrm>
            <a:prstGeom prst="rect">
              <a:avLst/>
            </a:prstGeom>
            <a:noFill/>
          </p:spPr>
          <p:txBody>
            <a:bodyPr wrap="none" rtlCol="0">
              <a:spAutoFit/>
            </a:bodyPr>
            <a:lstStyle/>
            <a:p>
              <a:r>
                <a:rPr lang="it-IT" b="1" dirty="0"/>
                <a:t>1</a:t>
              </a:r>
            </a:p>
          </p:txBody>
        </p:sp>
      </p:grpSp>
      <p:grpSp>
        <p:nvGrpSpPr>
          <p:cNvPr id="14" name="Gruppo 13">
            <a:extLst>
              <a:ext uri="{FF2B5EF4-FFF2-40B4-BE49-F238E27FC236}">
                <a16:creationId xmlns:a16="http://schemas.microsoft.com/office/drawing/2014/main" id="{1BF62A6C-A109-FF5D-27DD-E926E8184848}"/>
              </a:ext>
            </a:extLst>
          </p:cNvPr>
          <p:cNvGrpSpPr/>
          <p:nvPr/>
        </p:nvGrpSpPr>
        <p:grpSpPr>
          <a:xfrm>
            <a:off x="3684311" y="2947011"/>
            <a:ext cx="1925316" cy="3225303"/>
            <a:chOff x="3684311" y="2947011"/>
            <a:chExt cx="1925316" cy="3225303"/>
          </a:xfrm>
        </p:grpSpPr>
        <p:pic>
          <p:nvPicPr>
            <p:cNvPr id="3" name="Picture 2" descr="CAG7AFYN">
              <a:extLst>
                <a:ext uri="{FF2B5EF4-FFF2-40B4-BE49-F238E27FC236}">
                  <a16:creationId xmlns:a16="http://schemas.microsoft.com/office/drawing/2014/main" id="{5E799262-BC81-F9C7-0FA1-8BCF7AA321C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l="1193" t="104" r="-2" b="964"/>
            <a:stretch>
              <a:fillRect/>
            </a:stretch>
          </p:blipFill>
          <p:spPr>
            <a:xfrm>
              <a:off x="3684311" y="3316343"/>
              <a:ext cx="1925316" cy="2153446"/>
            </a:xfrm>
            <a:prstGeom prst="rect">
              <a:avLst/>
            </a:prstGeom>
            <a:noFill/>
          </p:spPr>
        </p:pic>
        <p:sp>
          <p:nvSpPr>
            <p:cNvPr id="8" name="CasellaDiTesto 7">
              <a:extLst>
                <a:ext uri="{FF2B5EF4-FFF2-40B4-BE49-F238E27FC236}">
                  <a16:creationId xmlns:a16="http://schemas.microsoft.com/office/drawing/2014/main" id="{72F10170-7AB8-D94A-25C4-1DD90E09833C}"/>
                </a:ext>
              </a:extLst>
            </p:cNvPr>
            <p:cNvSpPr txBox="1"/>
            <p:nvPr/>
          </p:nvSpPr>
          <p:spPr>
            <a:xfrm>
              <a:off x="3684311" y="4787319"/>
              <a:ext cx="1925316" cy="1384995"/>
            </a:xfrm>
            <a:prstGeom prst="rect">
              <a:avLst/>
            </a:prstGeom>
            <a:solidFill>
              <a:schemeClr val="bg1"/>
            </a:solidFill>
          </p:spPr>
          <p:txBody>
            <a:bodyPr wrap="square" rtlCol="0">
              <a:spAutoFit/>
            </a:bodyPr>
            <a:lstStyle/>
            <a:p>
              <a:r>
                <a:rPr lang="it-IT" sz="1050" b="1" dirty="0"/>
                <a:t>Post-disinfezione (immediatamente dopo l’applicazione dell’antisettico)</a:t>
              </a:r>
            </a:p>
            <a:p>
              <a:r>
                <a:rPr lang="it-IT" sz="1050" dirty="0"/>
                <a:t>La disinfezione riduce il numero di colonie batteriche presenti sulla superfice cutanea senza mai disinfettare completamente la cute.</a:t>
              </a:r>
            </a:p>
          </p:txBody>
        </p:sp>
        <p:sp>
          <p:nvSpPr>
            <p:cNvPr id="11" name="CasellaDiTesto 10">
              <a:extLst>
                <a:ext uri="{FF2B5EF4-FFF2-40B4-BE49-F238E27FC236}">
                  <a16:creationId xmlns:a16="http://schemas.microsoft.com/office/drawing/2014/main" id="{0F1AE0E8-7630-75DF-173D-AD2132CC0453}"/>
                </a:ext>
              </a:extLst>
            </p:cNvPr>
            <p:cNvSpPr txBox="1"/>
            <p:nvPr/>
          </p:nvSpPr>
          <p:spPr>
            <a:xfrm>
              <a:off x="4529498" y="2947011"/>
              <a:ext cx="301686" cy="369332"/>
            </a:xfrm>
            <a:prstGeom prst="rect">
              <a:avLst/>
            </a:prstGeom>
            <a:noFill/>
          </p:spPr>
          <p:txBody>
            <a:bodyPr wrap="none" rtlCol="0">
              <a:spAutoFit/>
            </a:bodyPr>
            <a:lstStyle/>
            <a:p>
              <a:r>
                <a:rPr lang="it-IT" b="1" dirty="0"/>
                <a:t>2</a:t>
              </a:r>
            </a:p>
          </p:txBody>
        </p:sp>
      </p:grpSp>
      <p:grpSp>
        <p:nvGrpSpPr>
          <p:cNvPr id="15" name="Gruppo 14">
            <a:extLst>
              <a:ext uri="{FF2B5EF4-FFF2-40B4-BE49-F238E27FC236}">
                <a16:creationId xmlns:a16="http://schemas.microsoft.com/office/drawing/2014/main" id="{92741ACE-289F-FBC8-FE1A-FB6C755FBB02}"/>
              </a:ext>
            </a:extLst>
          </p:cNvPr>
          <p:cNvGrpSpPr/>
          <p:nvPr/>
        </p:nvGrpSpPr>
        <p:grpSpPr>
          <a:xfrm>
            <a:off x="6588706" y="2960359"/>
            <a:ext cx="2098294" cy="2576466"/>
            <a:chOff x="6588706" y="2960359"/>
            <a:chExt cx="2098294" cy="2576466"/>
          </a:xfrm>
        </p:grpSpPr>
        <p:pic>
          <p:nvPicPr>
            <p:cNvPr id="2" name="Picture 2" descr="CAMFSXMZ">
              <a:extLst>
                <a:ext uri="{FF2B5EF4-FFF2-40B4-BE49-F238E27FC236}">
                  <a16:creationId xmlns:a16="http://schemas.microsoft.com/office/drawing/2014/main" id="{052036D9-E961-D3D2-F5E2-60408CDCC6A1}"/>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588706" y="3316343"/>
              <a:ext cx="2098294" cy="2163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CasellaDiTesto 8">
              <a:extLst>
                <a:ext uri="{FF2B5EF4-FFF2-40B4-BE49-F238E27FC236}">
                  <a16:creationId xmlns:a16="http://schemas.microsoft.com/office/drawing/2014/main" id="{D950775B-8341-4529-3EAA-1EAF3DDBF265}"/>
                </a:ext>
              </a:extLst>
            </p:cNvPr>
            <p:cNvSpPr txBox="1"/>
            <p:nvPr/>
          </p:nvSpPr>
          <p:spPr>
            <a:xfrm>
              <a:off x="6588706" y="4798161"/>
              <a:ext cx="2088266" cy="738664"/>
            </a:xfrm>
            <a:prstGeom prst="rect">
              <a:avLst/>
            </a:prstGeom>
            <a:solidFill>
              <a:schemeClr val="bg1"/>
            </a:solidFill>
          </p:spPr>
          <p:txBody>
            <a:bodyPr wrap="square" rtlCol="0">
              <a:spAutoFit/>
            </a:bodyPr>
            <a:lstStyle/>
            <a:p>
              <a:r>
                <a:rPr lang="it-IT" sz="1050" b="1" dirty="0"/>
                <a:t>Post-disinfezione (entro 1-2 giorni dall’applicazione dell’antisettico)</a:t>
              </a:r>
            </a:p>
            <a:p>
              <a:r>
                <a:rPr lang="it-IT" sz="1050" dirty="0"/>
                <a:t>I batteri residenti cominciano a ricolonizzare la superfice cutanea.</a:t>
              </a:r>
            </a:p>
          </p:txBody>
        </p:sp>
        <p:sp>
          <p:nvSpPr>
            <p:cNvPr id="12" name="CasellaDiTesto 11">
              <a:extLst>
                <a:ext uri="{FF2B5EF4-FFF2-40B4-BE49-F238E27FC236}">
                  <a16:creationId xmlns:a16="http://schemas.microsoft.com/office/drawing/2014/main" id="{62EB569B-F54D-5836-6A2A-7C6F50FC750F}"/>
                </a:ext>
              </a:extLst>
            </p:cNvPr>
            <p:cNvSpPr txBox="1"/>
            <p:nvPr/>
          </p:nvSpPr>
          <p:spPr>
            <a:xfrm>
              <a:off x="7481996" y="2960359"/>
              <a:ext cx="301686" cy="369332"/>
            </a:xfrm>
            <a:prstGeom prst="rect">
              <a:avLst/>
            </a:prstGeom>
            <a:noFill/>
          </p:spPr>
          <p:txBody>
            <a:bodyPr wrap="none" rtlCol="0">
              <a:spAutoFit/>
            </a:bodyPr>
            <a:lstStyle/>
            <a:p>
              <a:r>
                <a:rPr lang="it-IT" b="1" dirty="0"/>
                <a:t>3</a:t>
              </a:r>
            </a:p>
          </p:txBody>
        </p:sp>
      </p:grpSp>
    </p:spTree>
    <p:extLst>
      <p:ext uri="{BB962C8B-B14F-4D97-AF65-F5344CB8AC3E}">
        <p14:creationId xmlns:p14="http://schemas.microsoft.com/office/powerpoint/2010/main" val="149124271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3933CB-2CEF-EF02-6A0C-D09721265DC7}"/>
              </a:ext>
            </a:extLst>
          </p:cNvPr>
          <p:cNvSpPr txBox="1"/>
          <p:nvPr/>
        </p:nvSpPr>
        <p:spPr>
          <a:xfrm>
            <a:off x="3538538" y="144463"/>
            <a:ext cx="2936875" cy="576262"/>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sz="2600" b="1">
                <a:solidFill>
                  <a:srgbClr val="FF3333"/>
                </a:solidFill>
                <a:latin typeface="Arial" pitchFamily="18"/>
                <a:ea typeface="Microsoft YaHei" pitchFamily="2"/>
                <a:cs typeface="Lucida Sans" pitchFamily="2"/>
              </a:rPr>
              <a:t>Quali antisettici ?</a:t>
            </a:r>
          </a:p>
        </p:txBody>
      </p:sp>
      <p:sp>
        <p:nvSpPr>
          <p:cNvPr id="3" name="TextBox 2">
            <a:extLst>
              <a:ext uri="{FF2B5EF4-FFF2-40B4-BE49-F238E27FC236}">
                <a16:creationId xmlns:a16="http://schemas.microsoft.com/office/drawing/2014/main" id="{B7B544C6-D372-633E-BC0F-658E308FEAA2}"/>
              </a:ext>
            </a:extLst>
          </p:cNvPr>
          <p:cNvSpPr txBox="1"/>
          <p:nvPr/>
        </p:nvSpPr>
        <p:spPr>
          <a:xfrm>
            <a:off x="144463" y="647700"/>
            <a:ext cx="9932987" cy="1371600"/>
          </a:xfrm>
          <a:prstGeom prst="rect">
            <a:avLst/>
          </a:prstGeom>
          <a:noFill/>
          <a:ln cap="flat">
            <a:noFill/>
          </a:ln>
        </p:spPr>
        <p:txBody>
          <a:bodyPr lIns="90000" tIns="45000" rIns="90000" bIns="45000" compatLnSpc="0"/>
          <a:lstStyle/>
          <a:p>
            <a:pPr eaLnBrk="1" fontAlgn="auto">
              <a:spcBef>
                <a:spcPts val="0"/>
              </a:spcBef>
              <a:spcAft>
                <a:spcPts val="0"/>
              </a:spcAft>
              <a:defRPr/>
            </a:pPr>
            <a:r>
              <a:rPr lang="it-IT">
                <a:latin typeface="Arial" pitchFamily="18"/>
                <a:ea typeface="Microsoft YaHei" pitchFamily="2"/>
                <a:cs typeface="Lucida Sans" pitchFamily="2"/>
              </a:rPr>
              <a:t>Un'antisepsi cutanea efficace, svolge un ruolo fondamentale nella protezione dei pazienti dalle infezioni durante le procedure cliniche invasive, in particolare durante il posizionamento di VAD a permanenza </a:t>
            </a:r>
            <a:r>
              <a:rPr lang="it-IT" sz="1400">
                <a:latin typeface="Arial" pitchFamily="18"/>
                <a:ea typeface="Microsoft YaHei" pitchFamily="2"/>
                <a:cs typeface="Lucida Sans" pitchFamily="2"/>
              </a:rPr>
              <a:t>(Zhang et al, 2016).</a:t>
            </a:r>
          </a:p>
          <a:p>
            <a:pPr eaLnBrk="1" fontAlgn="auto">
              <a:spcBef>
                <a:spcPts val="0"/>
              </a:spcBef>
              <a:spcAft>
                <a:spcPts val="0"/>
              </a:spcAft>
              <a:defRPr/>
            </a:pPr>
            <a:endParaRPr lang="it-IT">
              <a:latin typeface="Arial" pitchFamily="18"/>
              <a:ea typeface="Microsoft YaHei" pitchFamily="2"/>
              <a:cs typeface="Lucida Sans" pitchFamily="2"/>
            </a:endParaRPr>
          </a:p>
          <a:p>
            <a:pPr algn="ctr" eaLnBrk="1" fontAlgn="auto">
              <a:spcBef>
                <a:spcPts val="0"/>
              </a:spcBef>
              <a:spcAft>
                <a:spcPts val="0"/>
              </a:spcAft>
              <a:defRPr/>
            </a:pPr>
            <a:r>
              <a:rPr lang="it-IT">
                <a:solidFill>
                  <a:srgbClr val="000000"/>
                </a:solidFill>
                <a:latin typeface="Arial" pitchFamily="18"/>
                <a:ea typeface="Microsoft YaHei" pitchFamily="2"/>
                <a:cs typeface="Lucida Sans" pitchFamily="2"/>
              </a:rPr>
              <a:t> </a:t>
            </a:r>
          </a:p>
        </p:txBody>
      </p:sp>
      <p:sp>
        <p:nvSpPr>
          <p:cNvPr id="4" name="TextBox 3">
            <a:extLst>
              <a:ext uri="{FF2B5EF4-FFF2-40B4-BE49-F238E27FC236}">
                <a16:creationId xmlns:a16="http://schemas.microsoft.com/office/drawing/2014/main" id="{8B59F64D-6B68-6DE2-51FF-9336285ADA8C}"/>
              </a:ext>
            </a:extLst>
          </p:cNvPr>
          <p:cNvSpPr txBox="1"/>
          <p:nvPr/>
        </p:nvSpPr>
        <p:spPr>
          <a:xfrm>
            <a:off x="71438" y="1912938"/>
            <a:ext cx="9896475" cy="2444750"/>
          </a:xfrm>
          <a:prstGeom prst="rect">
            <a:avLst/>
          </a:prstGeom>
          <a:gradFill>
            <a:gsLst>
              <a:gs pos="0">
                <a:srgbClr val="EEEEEE"/>
              </a:gs>
              <a:gs pos="100000">
                <a:srgbClr val="999999"/>
              </a:gs>
            </a:gsLst>
            <a:lin ang="2700000"/>
          </a:gradFill>
          <a:ln w="0" cap="flat">
            <a:solidFill>
              <a:srgbClr val="808080"/>
            </a:solidFill>
            <a:prstDash val="solid"/>
            <a:miter/>
          </a:ln>
        </p:spPr>
        <p:txBody>
          <a:bodyPr lIns="90000" tIns="45000" rIns="90000" bIns="45000" compatLnSpc="0"/>
          <a:lstStyle/>
          <a:p>
            <a:pPr algn="ctr" eaLnBrk="1" fontAlgn="auto">
              <a:spcBef>
                <a:spcPts val="0"/>
              </a:spcBef>
              <a:spcAft>
                <a:spcPts val="0"/>
              </a:spcAft>
              <a:defRPr/>
            </a:pPr>
            <a:r>
              <a:rPr lang="it-IT" sz="2000" b="1" dirty="0">
                <a:solidFill>
                  <a:srgbClr val="9999FF"/>
                </a:solidFill>
                <a:latin typeface="Arial" pitchFamily="18"/>
                <a:ea typeface="Microsoft YaHei" pitchFamily="2"/>
                <a:cs typeface="Lucida Sans" pitchFamily="2"/>
              </a:rPr>
              <a:t>Tutte le linee-guida sono concordi nel raccomandare</a:t>
            </a:r>
          </a:p>
          <a:p>
            <a:pPr eaLnBrk="1" fontAlgn="auto">
              <a:spcBef>
                <a:spcPts val="0"/>
              </a:spcBef>
              <a:spcAft>
                <a:spcPts val="0"/>
              </a:spcAft>
              <a:defRPr/>
            </a:pPr>
            <a:endParaRPr lang="it-IT" sz="2000" dirty="0">
              <a:latin typeface="Arial" pitchFamily="18"/>
              <a:ea typeface="Microsoft YaHei" pitchFamily="2"/>
              <a:cs typeface="Lucida Sans" pitchFamily="2"/>
            </a:endParaRPr>
          </a:p>
          <a:p>
            <a:pPr eaLnBrk="1" fontAlgn="auto">
              <a:spcBef>
                <a:spcPts val="0"/>
              </a:spcBef>
              <a:spcAft>
                <a:spcPts val="0"/>
              </a:spcAft>
              <a:buSzPct val="45000"/>
              <a:buFont typeface="StarSymbol"/>
              <a:buChar char="●"/>
              <a:defRPr/>
            </a:pPr>
            <a:r>
              <a:rPr lang="it-IT" sz="2000" dirty="0">
                <a:latin typeface="Arial" pitchFamily="18"/>
                <a:ea typeface="Microsoft YaHei" pitchFamily="2"/>
                <a:cs typeface="Lucida Sans" pitchFamily="2"/>
              </a:rPr>
              <a:t> Una soluzione che contenga  due antisettici e cioè </a:t>
            </a:r>
            <a:r>
              <a:rPr lang="it-IT" sz="2200" b="1" u="sng" dirty="0">
                <a:solidFill>
                  <a:srgbClr val="FF3333"/>
                </a:solidFill>
                <a:latin typeface="Arial" pitchFamily="18"/>
                <a:ea typeface="Microsoft YaHei" pitchFamily="2"/>
                <a:cs typeface="Lucida Sans" pitchFamily="2"/>
              </a:rPr>
              <a:t>clorexidina al 2% e alcool isopropilico al 70</a:t>
            </a:r>
            <a:r>
              <a:rPr lang="it-IT" sz="2200" b="1" dirty="0">
                <a:solidFill>
                  <a:srgbClr val="FF3333"/>
                </a:solidFill>
                <a:latin typeface="Arial" pitchFamily="18"/>
                <a:ea typeface="Microsoft YaHei" pitchFamily="2"/>
                <a:cs typeface="Lucida Sans" pitchFamily="2"/>
              </a:rPr>
              <a:t>%</a:t>
            </a:r>
            <a:r>
              <a:rPr lang="it-IT" sz="2000" dirty="0">
                <a:latin typeface="Arial" pitchFamily="18"/>
                <a:ea typeface="Microsoft YaHei" pitchFamily="2"/>
                <a:cs typeface="Lucida Sans" pitchFamily="2"/>
              </a:rPr>
              <a:t> mediante applicatori di soluzione colorata, monodose, monouso e sterili</a:t>
            </a:r>
          </a:p>
          <a:p>
            <a:pPr eaLnBrk="1" fontAlgn="auto">
              <a:spcBef>
                <a:spcPts val="0"/>
              </a:spcBef>
              <a:spcAft>
                <a:spcPts val="0"/>
              </a:spcAft>
              <a:defRPr/>
            </a:pPr>
            <a:endParaRPr lang="it-IT" sz="2000" dirty="0">
              <a:latin typeface="Arial" pitchFamily="18"/>
              <a:ea typeface="Microsoft YaHei" pitchFamily="2"/>
              <a:cs typeface="Lucida Sans" pitchFamily="2"/>
            </a:endParaRPr>
          </a:p>
          <a:p>
            <a:pPr eaLnBrk="1" fontAlgn="auto">
              <a:spcBef>
                <a:spcPts val="0"/>
              </a:spcBef>
              <a:spcAft>
                <a:spcPts val="0"/>
              </a:spcAft>
              <a:buSzPct val="45000"/>
              <a:buFont typeface="StarSymbol"/>
              <a:buChar char="●"/>
              <a:defRPr/>
            </a:pPr>
            <a:r>
              <a:rPr lang="it-IT" sz="2200" b="1" u="sng" dirty="0">
                <a:solidFill>
                  <a:srgbClr val="FF3333"/>
                </a:solidFill>
                <a:latin typeface="Arial" pitchFamily="18"/>
                <a:ea typeface="Microsoft YaHei" pitchFamily="2"/>
                <a:cs typeface="Lucida Sans" pitchFamily="2"/>
              </a:rPr>
              <a:t> Lo</a:t>
            </a:r>
            <a:r>
              <a:rPr lang="it-IT" sz="2000" dirty="0">
                <a:latin typeface="Arial" pitchFamily="18"/>
                <a:ea typeface="Microsoft YaHei" pitchFamily="2"/>
                <a:cs typeface="Lucida Sans" pitchFamily="2"/>
              </a:rPr>
              <a:t> </a:t>
            </a:r>
            <a:r>
              <a:rPr lang="it-IT" sz="2200" b="1" u="sng" dirty="0">
                <a:solidFill>
                  <a:srgbClr val="FF3333"/>
                </a:solidFill>
                <a:latin typeface="Arial" pitchFamily="18"/>
                <a:ea typeface="Microsoft YaHei" pitchFamily="2"/>
                <a:cs typeface="Lucida Sans" pitchFamily="2"/>
              </a:rPr>
              <a:t>iodopovidone</a:t>
            </a:r>
            <a:r>
              <a:rPr lang="it-IT" sz="2000" dirty="0">
                <a:latin typeface="Arial" pitchFamily="18"/>
                <a:ea typeface="Microsoft YaHei" pitchFamily="2"/>
                <a:cs typeface="Lucida Sans" pitchFamily="2"/>
              </a:rPr>
              <a:t> </a:t>
            </a:r>
            <a:r>
              <a:rPr lang="it-IT" sz="2000" dirty="0">
                <a:latin typeface="Arial" pitchFamily="18"/>
                <a:ea typeface="Microsoft YaHei" pitchFamily="2"/>
              </a:rPr>
              <a:t>è considerato un antisettico di seconda scelta.</a:t>
            </a:r>
          </a:p>
          <a:p>
            <a:pPr eaLnBrk="1" fontAlgn="auto">
              <a:spcBef>
                <a:spcPts val="0"/>
              </a:spcBef>
              <a:spcAft>
                <a:spcPts val="0"/>
              </a:spcAft>
              <a:defRPr/>
            </a:pPr>
            <a:endParaRPr lang="it-IT" sz="2000" dirty="0">
              <a:solidFill>
                <a:srgbClr val="FF3333"/>
              </a:solidFill>
              <a:latin typeface="Arial" pitchFamily="18"/>
              <a:ea typeface="Microsoft YaHei" pitchFamily="2"/>
              <a:cs typeface="Lucida Sans" pitchFamily="2"/>
            </a:endParaRPr>
          </a:p>
        </p:txBody>
      </p:sp>
      <p:sp>
        <p:nvSpPr>
          <p:cNvPr id="5" name="TextBox 4">
            <a:extLst>
              <a:ext uri="{FF2B5EF4-FFF2-40B4-BE49-F238E27FC236}">
                <a16:creationId xmlns:a16="http://schemas.microsoft.com/office/drawing/2014/main" id="{D99C3730-D2A5-1B9F-92E2-8279AE545592}"/>
              </a:ext>
            </a:extLst>
          </p:cNvPr>
          <p:cNvSpPr txBox="1"/>
          <p:nvPr/>
        </p:nvSpPr>
        <p:spPr>
          <a:xfrm>
            <a:off x="71438" y="4600575"/>
            <a:ext cx="9575800" cy="1663700"/>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b="1" dirty="0">
                <a:solidFill>
                  <a:srgbClr val="000000"/>
                </a:solidFill>
                <a:latin typeface="Arial" pitchFamily="18"/>
                <a:ea typeface="Microsoft YaHei" pitchFamily="2"/>
                <a:cs typeface="Lucida Sans" pitchFamily="2"/>
              </a:rPr>
              <a:t>le migliori pratiche includono</a:t>
            </a:r>
          </a:p>
          <a:p>
            <a:pPr algn="ctr" eaLnBrk="1" fontAlgn="auto">
              <a:spcBef>
                <a:spcPts val="0"/>
              </a:spcBef>
              <a:spcAft>
                <a:spcPts val="0"/>
              </a:spcAft>
              <a:defRPr/>
            </a:pPr>
            <a:endParaRPr lang="it-IT" b="1" dirty="0">
              <a:solidFill>
                <a:srgbClr val="FF3333"/>
              </a:solidFill>
              <a:latin typeface="Arial" pitchFamily="18"/>
              <a:ea typeface="Microsoft YaHei" pitchFamily="2"/>
              <a:cs typeface="Lucida Sans" pitchFamily="2"/>
            </a:endParaRPr>
          </a:p>
          <a:p>
            <a:pPr eaLnBrk="1" fontAlgn="auto">
              <a:spcBef>
                <a:spcPts val="0"/>
              </a:spcBef>
              <a:spcAft>
                <a:spcPts val="0"/>
              </a:spcAft>
              <a:buSzPct val="45000"/>
              <a:buFont typeface="StarSymbol"/>
              <a:buChar char="●"/>
              <a:defRPr/>
            </a:pPr>
            <a:r>
              <a:rPr lang="it-IT" b="1" dirty="0">
                <a:solidFill>
                  <a:srgbClr val="FF3333"/>
                </a:solidFill>
                <a:latin typeface="Arial" pitchFamily="18"/>
                <a:ea typeface="Microsoft YaHei" pitchFamily="2"/>
                <a:cs typeface="Lucida Sans" pitchFamily="2"/>
              </a:rPr>
              <a:t>una tecnica di applicazione appropriata</a:t>
            </a:r>
            <a:r>
              <a:rPr lang="it-IT" dirty="0">
                <a:latin typeface="Arial" pitchFamily="18"/>
                <a:ea typeface="Microsoft YaHei" pitchFamily="2"/>
                <a:cs typeface="Lucida Sans" pitchFamily="2"/>
              </a:rPr>
              <a:t> </a:t>
            </a:r>
            <a:r>
              <a:rPr lang="it-IT" sz="1400" dirty="0">
                <a:latin typeface="Arial" pitchFamily="18"/>
                <a:ea typeface="Microsoft YaHei" pitchFamily="2"/>
                <a:cs typeface="Lucida Sans" pitchFamily="2"/>
              </a:rPr>
              <a:t>(</a:t>
            </a:r>
            <a:r>
              <a:rPr lang="it-IT" sz="1400" dirty="0" err="1">
                <a:latin typeface="Arial" pitchFamily="18"/>
                <a:ea typeface="Microsoft YaHei" pitchFamily="2"/>
                <a:cs typeface="Lucida Sans" pitchFamily="2"/>
              </a:rPr>
              <a:t>Casey</a:t>
            </a:r>
            <a:r>
              <a:rPr lang="it-IT" sz="1400" dirty="0">
                <a:latin typeface="Arial" pitchFamily="18"/>
                <a:ea typeface="Microsoft YaHei" pitchFamily="2"/>
                <a:cs typeface="Lucida Sans" pitchFamily="2"/>
              </a:rPr>
              <a:t> et al, 2017),</a:t>
            </a:r>
          </a:p>
          <a:p>
            <a:pPr eaLnBrk="1" fontAlgn="auto">
              <a:spcBef>
                <a:spcPts val="0"/>
              </a:spcBef>
              <a:spcAft>
                <a:spcPts val="0"/>
              </a:spcAft>
              <a:buSzPct val="45000"/>
              <a:buFont typeface="StarSymbol"/>
              <a:buChar char="●"/>
              <a:defRPr/>
            </a:pPr>
            <a:r>
              <a:rPr lang="it-IT" b="1" dirty="0">
                <a:solidFill>
                  <a:srgbClr val="FF3333"/>
                </a:solidFill>
                <a:latin typeface="Arial" pitchFamily="18"/>
                <a:ea typeface="Microsoft YaHei" pitchFamily="2"/>
                <a:cs typeface="Lucida Sans" pitchFamily="2"/>
              </a:rPr>
              <a:t>un periodo di tempo di attesa per l'applicazione e l'asciugatura completa</a:t>
            </a:r>
            <a:r>
              <a:rPr lang="it-IT" dirty="0">
                <a:latin typeface="Arial" pitchFamily="18"/>
                <a:ea typeface="Microsoft YaHei" pitchFamily="2"/>
                <a:cs typeface="Lucida Sans" pitchFamily="2"/>
              </a:rPr>
              <a:t> </a:t>
            </a:r>
            <a:r>
              <a:rPr lang="it-IT" sz="1200" dirty="0">
                <a:latin typeface="Arial" pitchFamily="18"/>
                <a:ea typeface="Microsoft YaHei" pitchFamily="2"/>
                <a:cs typeface="Lucida Sans" pitchFamily="2"/>
              </a:rPr>
              <a:t>(</a:t>
            </a:r>
            <a:r>
              <a:rPr lang="it-IT" sz="1200" dirty="0" err="1">
                <a:latin typeface="Arial" pitchFamily="18"/>
                <a:ea typeface="Microsoft YaHei" pitchFamily="2"/>
                <a:cs typeface="Lucida Sans" pitchFamily="2"/>
              </a:rPr>
              <a:t>Tepus</a:t>
            </a:r>
            <a:r>
              <a:rPr lang="it-IT" sz="1200" dirty="0">
                <a:latin typeface="Arial" pitchFamily="18"/>
                <a:ea typeface="Microsoft YaHei" pitchFamily="2"/>
                <a:cs typeface="Lucida Sans" pitchFamily="2"/>
              </a:rPr>
              <a:t> et al, 2008; Silva, 2014),</a:t>
            </a:r>
          </a:p>
          <a:p>
            <a:pPr eaLnBrk="1" fontAlgn="auto">
              <a:spcBef>
                <a:spcPts val="0"/>
              </a:spcBef>
              <a:spcAft>
                <a:spcPts val="0"/>
              </a:spcAft>
              <a:buSzPct val="45000"/>
              <a:buFont typeface="StarSymbol"/>
              <a:buChar char="●"/>
              <a:defRPr/>
            </a:pPr>
            <a:r>
              <a:rPr lang="it-IT" b="1" dirty="0">
                <a:solidFill>
                  <a:srgbClr val="FF3333"/>
                </a:solidFill>
                <a:latin typeface="Arial" pitchFamily="18"/>
                <a:ea typeface="Microsoft YaHei" pitchFamily="2"/>
                <a:cs typeface="Lucida Sans" pitchFamily="2"/>
              </a:rPr>
              <a:t> azioni e metodologie</a:t>
            </a:r>
            <a:r>
              <a:rPr lang="it-IT" dirty="0">
                <a:latin typeface="Arial" pitchFamily="18"/>
                <a:ea typeface="Microsoft YaHei" pitchFamily="2"/>
                <a:cs typeface="Lucida Sans" pitchFamily="2"/>
              </a:rPr>
              <a:t> per ridurre al minimo il rischio di introdurre microorganismi  nella procedura. </a:t>
            </a:r>
            <a:r>
              <a:rPr lang="it-IT" sz="1400" dirty="0">
                <a:latin typeface="Arial" pitchFamily="18"/>
                <a:ea typeface="Microsoft YaHei" pitchFamily="2"/>
                <a:cs typeface="Lucida Sans" pitchFamily="2"/>
              </a:rPr>
              <a:t>(</a:t>
            </a:r>
            <a:r>
              <a:rPr lang="it-IT" sz="1400" dirty="0" err="1">
                <a:latin typeface="Arial" pitchFamily="18"/>
                <a:ea typeface="Microsoft YaHei" pitchFamily="2"/>
                <a:cs typeface="Lucida Sans" pitchFamily="2"/>
              </a:rPr>
              <a:t>Rowley</a:t>
            </a:r>
            <a:r>
              <a:rPr lang="it-IT" sz="1400" dirty="0">
                <a:latin typeface="Arial" pitchFamily="18"/>
                <a:ea typeface="Microsoft YaHei" pitchFamily="2"/>
                <a:cs typeface="Lucida Sans" pitchFamily="2"/>
              </a:rPr>
              <a:t> et al, 2010)</a:t>
            </a:r>
          </a:p>
        </p:txBody>
      </p:sp>
      <p:sp>
        <p:nvSpPr>
          <p:cNvPr id="6" name="TextBox 5">
            <a:extLst>
              <a:ext uri="{FF2B5EF4-FFF2-40B4-BE49-F238E27FC236}">
                <a16:creationId xmlns:a16="http://schemas.microsoft.com/office/drawing/2014/main" id="{7909DD33-C308-4BBE-6326-06661A7ED4DB}"/>
              </a:ext>
            </a:extLst>
          </p:cNvPr>
          <p:cNvSpPr txBox="1"/>
          <p:nvPr/>
        </p:nvSpPr>
        <p:spPr>
          <a:xfrm>
            <a:off x="144463" y="6610350"/>
            <a:ext cx="9502775" cy="603250"/>
          </a:xfrm>
          <a:prstGeom prst="rect">
            <a:avLst/>
          </a:prstGeom>
          <a:gradFill>
            <a:gsLst>
              <a:gs pos="0">
                <a:srgbClr val="FF6600"/>
              </a:gs>
              <a:gs pos="100000">
                <a:srgbClr val="FFFF00"/>
              </a:gs>
            </a:gsLst>
            <a:lin ang="5400000"/>
          </a:gradFill>
          <a:ln cap="flat">
            <a:noFill/>
          </a:ln>
        </p:spPr>
        <p:txBody>
          <a:bodyPr lIns="90000" tIns="45000" rIns="90000" bIns="45000" compatLnSpc="0"/>
          <a:lstStyle/>
          <a:p>
            <a:pPr eaLnBrk="1" fontAlgn="auto">
              <a:spcBef>
                <a:spcPts val="0"/>
              </a:spcBef>
              <a:spcAft>
                <a:spcPts val="0"/>
              </a:spcAft>
              <a:defRPr/>
            </a:pPr>
            <a:r>
              <a:rPr lang="it-IT" sz="1500">
                <a:latin typeface="Arial" pitchFamily="18"/>
                <a:ea typeface="Microsoft YaHei" pitchFamily="2"/>
                <a:cs typeface="Lucida Sans" pitchFamily="2"/>
              </a:rPr>
              <a:t>Esistono  anche medicazioni avanzate impregnate di Clorexidina  a lento rilascio che assicurano protezione rispetto all'exit site a protezione del VAD</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317592-C9BA-6C7C-8653-43659C2485AB}"/>
              </a:ext>
            </a:extLst>
          </p:cNvPr>
          <p:cNvSpPr txBox="1"/>
          <p:nvPr/>
        </p:nvSpPr>
        <p:spPr>
          <a:xfrm>
            <a:off x="57150" y="5214938"/>
            <a:ext cx="9502775" cy="550862"/>
          </a:xfrm>
          <a:prstGeom prst="rect">
            <a:avLst/>
          </a:prstGeom>
          <a:noFill/>
          <a:ln cap="flat">
            <a:noFill/>
          </a:ln>
        </p:spPr>
        <p:txBody>
          <a:bodyPr lIns="90000" tIns="45000" rIns="90000" bIns="45000" compatLnSpc="0"/>
          <a:lstStyle/>
          <a:p>
            <a:pPr eaLnBrk="1" fontAlgn="auto">
              <a:spcBef>
                <a:spcPts val="0"/>
              </a:spcBef>
              <a:spcAft>
                <a:spcPts val="0"/>
              </a:spcAft>
              <a:defRPr/>
            </a:pPr>
            <a:r>
              <a:rPr lang="it-IT" b="1" dirty="0">
                <a:latin typeface="Arial" pitchFamily="18"/>
                <a:ea typeface="Microsoft YaHei" pitchFamily="2"/>
                <a:cs typeface="Lucida Sans" pitchFamily="2"/>
              </a:rPr>
              <a:t>L’attività della clorexidina gluconato viene potenziata dall’associazione con alcool</a:t>
            </a:r>
          </a:p>
          <a:p>
            <a:pPr eaLnBrk="1" fontAlgn="auto">
              <a:spcBef>
                <a:spcPts val="0"/>
              </a:spcBef>
              <a:spcAft>
                <a:spcPts val="0"/>
              </a:spcAft>
              <a:defRPr/>
            </a:pPr>
            <a:r>
              <a:rPr lang="it-IT" sz="1400" dirty="0">
                <a:latin typeface="Arial" pitchFamily="18"/>
                <a:ea typeface="Microsoft YaHei" pitchFamily="2"/>
                <a:cs typeface="Lucida Sans" pitchFamily="2"/>
              </a:rPr>
              <a:t>.</a:t>
            </a:r>
          </a:p>
        </p:txBody>
      </p:sp>
      <p:sp>
        <p:nvSpPr>
          <p:cNvPr id="3" name="TextBox 2">
            <a:extLst>
              <a:ext uri="{FF2B5EF4-FFF2-40B4-BE49-F238E27FC236}">
                <a16:creationId xmlns:a16="http://schemas.microsoft.com/office/drawing/2014/main" id="{1AC634FF-452A-FE71-4568-1BAA2CE5D6E4}"/>
              </a:ext>
            </a:extLst>
          </p:cNvPr>
          <p:cNvSpPr txBox="1"/>
          <p:nvPr/>
        </p:nvSpPr>
        <p:spPr>
          <a:xfrm>
            <a:off x="4135438" y="601663"/>
            <a:ext cx="2200275" cy="503237"/>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sz="2800" b="1" dirty="0">
                <a:solidFill>
                  <a:srgbClr val="FF3333"/>
                </a:solidFill>
                <a:latin typeface="Arial" pitchFamily="18"/>
                <a:ea typeface="Microsoft YaHei" pitchFamily="2"/>
                <a:cs typeface="Lucida Sans" pitchFamily="2"/>
              </a:rPr>
              <a:t>Clorexidina</a:t>
            </a:r>
          </a:p>
        </p:txBody>
      </p:sp>
      <p:sp>
        <p:nvSpPr>
          <p:cNvPr id="4" name="TextBox 3">
            <a:extLst>
              <a:ext uri="{FF2B5EF4-FFF2-40B4-BE49-F238E27FC236}">
                <a16:creationId xmlns:a16="http://schemas.microsoft.com/office/drawing/2014/main" id="{C81D75E3-3A89-30BC-8A35-CA9AC6E7709A}"/>
              </a:ext>
            </a:extLst>
          </p:cNvPr>
          <p:cNvSpPr txBox="1"/>
          <p:nvPr/>
        </p:nvSpPr>
        <p:spPr>
          <a:xfrm>
            <a:off x="57150" y="1373188"/>
            <a:ext cx="9317038" cy="858837"/>
          </a:xfrm>
          <a:prstGeom prst="rect">
            <a:avLst/>
          </a:prstGeom>
          <a:noFill/>
          <a:ln w="0" cap="flat">
            <a:solidFill>
              <a:srgbClr val="FF3333"/>
            </a:solidFill>
            <a:prstDash val="solid"/>
            <a:miter/>
          </a:ln>
        </p:spPr>
        <p:txBody>
          <a:bodyPr lIns="90000" tIns="45000" rIns="90000" bIns="4500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a:r>
              <a:rPr lang="it-IT" altLang="it-IT" sz="1500">
                <a:latin typeface="Arial" panose="020B0604020202020204" pitchFamily="34" charset="0"/>
                <a:ea typeface="Microsoft YaHei" panose="020B0503020204020204" pitchFamily="34" charset="-122"/>
                <a:cs typeface="Lucida Sans" panose="020B0602030504020204" pitchFamily="34" charset="77"/>
              </a:rPr>
              <a:t> </a:t>
            </a:r>
            <a:r>
              <a:rPr lang="it-IT" altLang="it-IT">
                <a:latin typeface="Arial" panose="020B0604020202020204" pitchFamily="34" charset="0"/>
                <a:ea typeface="Microsoft YaHei" panose="020B0503020204020204" pitchFamily="34" charset="-122"/>
                <a:cs typeface="Lucida Sans" panose="020B0602030504020204" pitchFamily="34" charset="77"/>
              </a:rPr>
              <a:t>E' un disinfettante ad azione antisettica attivo verso: batteri Gram-positivi, Gram-negativi, alcune specie di Pseudomonas e Proteus; inibisce i micobatteri tra cui quello responsabile della tubercolosi ed è attivo su alcuni funghi e virus.</a:t>
            </a:r>
          </a:p>
        </p:txBody>
      </p:sp>
      <p:sp>
        <p:nvSpPr>
          <p:cNvPr id="5" name="TextBox 4">
            <a:extLst>
              <a:ext uri="{FF2B5EF4-FFF2-40B4-BE49-F238E27FC236}">
                <a16:creationId xmlns:a16="http://schemas.microsoft.com/office/drawing/2014/main" id="{FC9BFBE9-BC78-F975-743E-1996D651F602}"/>
              </a:ext>
            </a:extLst>
          </p:cNvPr>
          <p:cNvSpPr txBox="1"/>
          <p:nvPr/>
        </p:nvSpPr>
        <p:spPr>
          <a:xfrm>
            <a:off x="57150" y="2544763"/>
            <a:ext cx="9372600" cy="2468562"/>
          </a:xfrm>
          <a:prstGeom prst="rect">
            <a:avLst/>
          </a:prstGeom>
          <a:blipFill>
            <a:blip r:embed="rId3"/>
            <a:stretch>
              <a:fillRect/>
            </a:stretch>
          </a:blipFill>
          <a:ln w="0" cap="flat">
            <a:solidFill>
              <a:srgbClr val="FF6666"/>
            </a:solidFill>
            <a:prstDash val="solid"/>
            <a:miter/>
          </a:ln>
        </p:spPr>
        <p:txBody>
          <a:bodyPr lIns="90000" tIns="45000" rIns="90000" bIns="45000" compatLnSpc="0"/>
          <a:lstStyle/>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r>
              <a:rPr lang="it-IT" b="1">
                <a:solidFill>
                  <a:srgbClr val="FF3333"/>
                </a:solidFill>
                <a:latin typeface="Arial" pitchFamily="18"/>
                <a:ea typeface="Microsoft YaHei" pitchFamily="2"/>
                <a:cs typeface="Lucida Sans" pitchFamily="2"/>
              </a:rPr>
              <a:t>Clorexidina agisce aumentando la permeabilità della membrana cellulare batterica con conseguente alterazione della struttura proteica che produce lisi della cellula provocandone la morte.</a:t>
            </a:r>
          </a:p>
          <a:p>
            <a:pPr eaLnBrk="1" fontAlgn="auto">
              <a:spcBef>
                <a:spcPts val="0"/>
              </a:spcBef>
              <a:spcAft>
                <a:spcPts val="0"/>
              </a:spcAft>
              <a:defRPr/>
            </a:pPr>
            <a:r>
              <a:rPr lang="it-IT" b="1">
                <a:solidFill>
                  <a:srgbClr val="FF3333"/>
                </a:solidFill>
                <a:latin typeface="Arial" pitchFamily="18"/>
                <a:ea typeface="Microsoft YaHei" pitchFamily="2"/>
                <a:cs typeface="Lucida Sans" pitchFamily="2"/>
              </a:rPr>
              <a:t>La sua azione è quindi batteriostatica e battericida; non è solo in grado di bloccare la replicazione dei batteri, ma è anche in grado di ucciderli.</a:t>
            </a:r>
          </a:p>
        </p:txBody>
      </p:sp>
      <p:sp>
        <p:nvSpPr>
          <p:cNvPr id="6" name="TextBox 5">
            <a:extLst>
              <a:ext uri="{FF2B5EF4-FFF2-40B4-BE49-F238E27FC236}">
                <a16:creationId xmlns:a16="http://schemas.microsoft.com/office/drawing/2014/main" id="{F859637F-AC34-3015-1126-C5ED9FC09A13}"/>
              </a:ext>
            </a:extLst>
          </p:cNvPr>
          <p:cNvSpPr txBox="1"/>
          <p:nvPr/>
        </p:nvSpPr>
        <p:spPr>
          <a:xfrm>
            <a:off x="57150" y="6940550"/>
            <a:ext cx="9372600" cy="619125"/>
          </a:xfrm>
          <a:prstGeom prst="rect">
            <a:avLst/>
          </a:prstGeom>
          <a:noFill/>
          <a:ln cap="flat">
            <a:noFill/>
          </a:ln>
        </p:spPr>
        <p:txBody>
          <a:bodyPr lIns="90000" tIns="45000" rIns="90000" bIns="45000" compatLnSpc="0"/>
          <a:lstStyle/>
          <a:p>
            <a:pPr eaLnBrk="1" fontAlgn="auto">
              <a:spcBef>
                <a:spcPts val="0"/>
              </a:spcBef>
              <a:spcAft>
                <a:spcPts val="0"/>
              </a:spcAft>
              <a:defRPr/>
            </a:pPr>
            <a:r>
              <a:rPr lang="it-IT" sz="1600" i="1" dirty="0">
                <a:latin typeface="Arial" pitchFamily="18"/>
                <a:ea typeface="Microsoft YaHei" pitchFamily="2"/>
                <a:cs typeface="Lucida Sans" pitchFamily="2"/>
              </a:rPr>
              <a:t>La Clorexidina  può essere a base acquosa, o in soluzione gluconata o alcolica. Per le manovre relative ai VAD va usata quella gluconata, in soluzione alcolica al 70%</a:t>
            </a:r>
          </a:p>
        </p:txBody>
      </p:sp>
      <p:sp>
        <p:nvSpPr>
          <p:cNvPr id="7" name="TextBox 6">
            <a:extLst>
              <a:ext uri="{FF2B5EF4-FFF2-40B4-BE49-F238E27FC236}">
                <a16:creationId xmlns:a16="http://schemas.microsoft.com/office/drawing/2014/main" id="{C031D85B-EFFA-FDEF-090C-D396DAD253DC}"/>
              </a:ext>
            </a:extLst>
          </p:cNvPr>
          <p:cNvSpPr txBox="1"/>
          <p:nvPr/>
        </p:nvSpPr>
        <p:spPr>
          <a:xfrm>
            <a:off x="1260475" y="6022975"/>
            <a:ext cx="1881188" cy="354013"/>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b="1">
                <a:solidFill>
                  <a:srgbClr val="FF3333"/>
                </a:solidFill>
                <a:latin typeface="Arial" pitchFamily="18"/>
                <a:ea typeface="Microsoft YaHei" pitchFamily="2"/>
                <a:cs typeface="Lucida Sans" pitchFamily="2"/>
              </a:rPr>
              <a:t>Tempi di azione</a:t>
            </a:r>
          </a:p>
        </p:txBody>
      </p:sp>
      <p:sp>
        <p:nvSpPr>
          <p:cNvPr id="8" name="TextBox 7">
            <a:extLst>
              <a:ext uri="{FF2B5EF4-FFF2-40B4-BE49-F238E27FC236}">
                <a16:creationId xmlns:a16="http://schemas.microsoft.com/office/drawing/2014/main" id="{1FD4FC4D-0429-A5F0-938A-CF37F32AEE7B}"/>
              </a:ext>
            </a:extLst>
          </p:cNvPr>
          <p:cNvSpPr txBox="1"/>
          <p:nvPr/>
        </p:nvSpPr>
        <p:spPr>
          <a:xfrm>
            <a:off x="3095625" y="6037263"/>
            <a:ext cx="3240088" cy="617537"/>
          </a:xfrm>
          <a:prstGeom prst="rect">
            <a:avLst/>
          </a:prstGeom>
          <a:noFill/>
          <a:ln cap="flat">
            <a:noFill/>
          </a:ln>
        </p:spPr>
        <p:txBody>
          <a:bodyPr lIns="90000" tIns="45000" rIns="90000" bIns="45000" compatLnSpc="0"/>
          <a:lstStyle/>
          <a:p>
            <a:pPr eaLnBrk="1" fontAlgn="auto">
              <a:spcBef>
                <a:spcPts val="0"/>
              </a:spcBef>
              <a:spcAft>
                <a:spcPts val="0"/>
              </a:spcAft>
              <a:defRPr/>
            </a:pPr>
            <a:r>
              <a:rPr lang="it-IT">
                <a:solidFill>
                  <a:srgbClr val="FF6600"/>
                </a:solidFill>
                <a:latin typeface="Arial" pitchFamily="18"/>
                <a:ea typeface="Microsoft YaHei" pitchFamily="2"/>
                <a:cs typeface="Lucida Sans" pitchFamily="2"/>
              </a:rPr>
              <a:t>      </a:t>
            </a:r>
            <a:r>
              <a:rPr lang="it-IT" b="1">
                <a:solidFill>
                  <a:srgbClr val="FF6600"/>
                </a:solidFill>
                <a:latin typeface="Arial" pitchFamily="18"/>
                <a:ea typeface="Microsoft YaHei" pitchFamily="2"/>
                <a:cs typeface="Lucida Sans" pitchFamily="2"/>
              </a:rPr>
              <a:t> 30 secondi</a:t>
            </a:r>
          </a:p>
        </p:txBody>
      </p:sp>
      <p:sp>
        <p:nvSpPr>
          <p:cNvPr id="9" name="Straight Connector 8">
            <a:extLst>
              <a:ext uri="{FF2B5EF4-FFF2-40B4-BE49-F238E27FC236}">
                <a16:creationId xmlns:a16="http://schemas.microsoft.com/office/drawing/2014/main" id="{DF257545-39B8-810E-786B-1CB5C44816FE}"/>
              </a:ext>
            </a:extLst>
          </p:cNvPr>
          <p:cNvSpPr/>
          <p:nvPr/>
        </p:nvSpPr>
        <p:spPr>
          <a:xfrm>
            <a:off x="3141663" y="6238875"/>
            <a:ext cx="422275" cy="0"/>
          </a:xfrm>
          <a:prstGeom prst="line">
            <a:avLst/>
          </a:prstGeom>
          <a:noFill/>
          <a:ln w="0" cap="flat">
            <a:solidFill>
              <a:srgbClr val="000000"/>
            </a:solidFill>
            <a:prstDash val="solid"/>
            <a:miter/>
            <a:tailEnd type="arrow"/>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pic>
        <p:nvPicPr>
          <p:cNvPr id="41993" name="Picture 10">
            <a:extLst>
              <a:ext uri="{FF2B5EF4-FFF2-40B4-BE49-F238E27FC236}">
                <a16:creationId xmlns:a16="http://schemas.microsoft.com/office/drawing/2014/main" id="{64293F61-F8D6-0068-5411-C06AC73801B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13" y="5734050"/>
            <a:ext cx="11223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43EEB0-CE88-32CE-FED1-5AAA98C1FF2B}"/>
              </a:ext>
            </a:extLst>
          </p:cNvPr>
          <p:cNvSpPr txBox="1"/>
          <p:nvPr/>
        </p:nvSpPr>
        <p:spPr>
          <a:xfrm>
            <a:off x="144463" y="3384550"/>
            <a:ext cx="9509125" cy="2986270"/>
          </a:xfrm>
          <a:prstGeom prst="rect">
            <a:avLst/>
          </a:prstGeom>
          <a:noFill/>
          <a:ln w="0" cap="flat">
            <a:solidFill>
              <a:srgbClr val="FF3333"/>
            </a:solidFill>
            <a:prstDash val="solid"/>
            <a:miter/>
          </a:ln>
        </p:spPr>
        <p:txBody>
          <a:bodyPr lIns="90000" tIns="45000" rIns="90000" bIns="45000" compatLnSpc="0"/>
          <a:lstStyle/>
          <a:p>
            <a:pPr eaLnBrk="1" fontAlgn="auto">
              <a:lnSpc>
                <a:spcPct val="150000"/>
              </a:lnSpc>
              <a:spcBef>
                <a:spcPts val="0"/>
              </a:spcBef>
              <a:spcAft>
                <a:spcPts val="0"/>
              </a:spcAft>
              <a:defRPr/>
            </a:pPr>
            <a:r>
              <a:rPr lang="it-IT" b="1" dirty="0">
                <a:solidFill>
                  <a:srgbClr val="000000"/>
                </a:solidFill>
                <a:latin typeface="Arial" pitchFamily="18"/>
                <a:ea typeface="Microsoft YaHei" pitchFamily="2"/>
                <a:cs typeface="Lucida Sans" pitchFamily="2"/>
              </a:rPr>
              <a:t>-</a:t>
            </a:r>
            <a:r>
              <a:rPr lang="it-IT" dirty="0">
                <a:solidFill>
                  <a:srgbClr val="000000"/>
                </a:solidFill>
                <a:latin typeface="Arial" pitchFamily="18"/>
                <a:ea typeface="Microsoft YaHei" pitchFamily="2"/>
                <a:cs typeface="Lucida Sans" pitchFamily="2"/>
              </a:rPr>
              <a:t> Antisepsi pre-chirurgica della cute del paziente se usato in associazione a clorexidina e </a:t>
            </a:r>
            <a:r>
              <a:rPr lang="it-IT" dirty="0" err="1">
                <a:solidFill>
                  <a:srgbClr val="000000"/>
                </a:solidFill>
                <a:latin typeface="Arial" pitchFamily="18"/>
                <a:ea typeface="Microsoft YaHei" pitchFamily="2"/>
                <a:cs typeface="Lucida Sans" pitchFamily="2"/>
              </a:rPr>
              <a:t>iodofori</a:t>
            </a:r>
            <a:r>
              <a:rPr lang="it-IT" dirty="0">
                <a:solidFill>
                  <a:srgbClr val="000000"/>
                </a:solidFill>
                <a:latin typeface="Arial" pitchFamily="18"/>
                <a:ea typeface="Microsoft YaHei" pitchFamily="2"/>
                <a:cs typeface="Lucida Sans" pitchFamily="2"/>
              </a:rPr>
              <a:t>.</a:t>
            </a:r>
          </a:p>
          <a:p>
            <a:pPr eaLnBrk="1" fontAlgn="auto">
              <a:lnSpc>
                <a:spcPct val="150000"/>
              </a:lnSpc>
              <a:spcBef>
                <a:spcPts val="0"/>
              </a:spcBef>
              <a:spcAft>
                <a:spcPts val="0"/>
              </a:spcAft>
              <a:defRPr/>
            </a:pPr>
            <a:r>
              <a:rPr lang="it-IT" dirty="0">
                <a:solidFill>
                  <a:srgbClr val="000000"/>
                </a:solidFill>
                <a:latin typeface="Arial" pitchFamily="18"/>
                <a:ea typeface="Microsoft YaHei" pitchFamily="2"/>
                <a:cs typeface="Lucida Sans" pitchFamily="2"/>
              </a:rPr>
              <a:t>- </a:t>
            </a:r>
            <a:r>
              <a:rPr lang="it-IT" b="1" dirty="0">
                <a:solidFill>
                  <a:srgbClr val="FF3333"/>
                </a:solidFill>
                <a:latin typeface="Arial" pitchFamily="18"/>
                <a:ea typeface="Microsoft YaHei" pitchFamily="2"/>
                <a:cs typeface="Lucida Sans" pitchFamily="2"/>
              </a:rPr>
              <a:t>Antisepsi della cute integra per impianti di cateteri venosi centrali (alcuni studi riportano che la clorexidina al 2% in alcool al 70%, per questo utilizzo, si è dimostrata superiore allo iodo-povidone al 10%).</a:t>
            </a:r>
          </a:p>
          <a:p>
            <a:pPr eaLnBrk="1" fontAlgn="auto">
              <a:lnSpc>
                <a:spcPct val="150000"/>
              </a:lnSpc>
              <a:spcBef>
                <a:spcPts val="0"/>
              </a:spcBef>
              <a:spcAft>
                <a:spcPts val="0"/>
              </a:spcAft>
              <a:defRPr/>
            </a:pPr>
            <a:r>
              <a:rPr lang="it-IT" dirty="0">
                <a:solidFill>
                  <a:srgbClr val="000000"/>
                </a:solidFill>
                <a:latin typeface="Arial" pitchFamily="18"/>
                <a:ea typeface="Microsoft YaHei" pitchFamily="2"/>
                <a:cs typeface="Lucida Sans" pitchFamily="2"/>
              </a:rPr>
              <a:t>- Antisepsi della cute integra per emocolture, con soluzione alcolica al 70% in associazione con la clorexidina 2% (CLSI, 2007).</a:t>
            </a:r>
          </a:p>
        </p:txBody>
      </p:sp>
      <p:sp>
        <p:nvSpPr>
          <p:cNvPr id="3" name="TextBox 2">
            <a:extLst>
              <a:ext uri="{FF2B5EF4-FFF2-40B4-BE49-F238E27FC236}">
                <a16:creationId xmlns:a16="http://schemas.microsoft.com/office/drawing/2014/main" id="{2386DA4F-E757-6F38-7303-1FD8EC65A004}"/>
              </a:ext>
            </a:extLst>
          </p:cNvPr>
          <p:cNvSpPr txBox="1"/>
          <p:nvPr/>
        </p:nvSpPr>
        <p:spPr>
          <a:xfrm>
            <a:off x="4341813" y="344488"/>
            <a:ext cx="2073275" cy="503237"/>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sz="2800" b="1" dirty="0">
                <a:solidFill>
                  <a:srgbClr val="FF3333"/>
                </a:solidFill>
                <a:latin typeface="Arial" pitchFamily="18"/>
                <a:ea typeface="Microsoft YaHei" pitchFamily="2"/>
                <a:cs typeface="Lucida Sans" pitchFamily="2"/>
              </a:rPr>
              <a:t>Gli alcool</a:t>
            </a:r>
          </a:p>
        </p:txBody>
      </p:sp>
      <p:sp>
        <p:nvSpPr>
          <p:cNvPr id="4" name="TextBox 3">
            <a:extLst>
              <a:ext uri="{FF2B5EF4-FFF2-40B4-BE49-F238E27FC236}">
                <a16:creationId xmlns:a16="http://schemas.microsoft.com/office/drawing/2014/main" id="{663092B8-1A24-B27B-ED3E-6B91940BFF50}"/>
              </a:ext>
            </a:extLst>
          </p:cNvPr>
          <p:cNvSpPr txBox="1"/>
          <p:nvPr/>
        </p:nvSpPr>
        <p:spPr>
          <a:xfrm>
            <a:off x="101600" y="2533650"/>
            <a:ext cx="9721850" cy="355600"/>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dirty="0">
                <a:latin typeface="Arial" pitchFamily="18"/>
                <a:ea typeface="Microsoft YaHei" pitchFamily="2"/>
                <a:cs typeface="Lucida Sans" pitchFamily="2"/>
              </a:rPr>
              <a:t>Potenziano l'azione di vari principi attivi disinfettanti e antisettici (es Clorexidina , PVP-iodio...)</a:t>
            </a:r>
          </a:p>
        </p:txBody>
      </p:sp>
      <p:pic>
        <p:nvPicPr>
          <p:cNvPr id="44036" name="Picture 5">
            <a:extLst>
              <a:ext uri="{FF2B5EF4-FFF2-40B4-BE49-F238E27FC236}">
                <a16:creationId xmlns:a16="http://schemas.microsoft.com/office/drawing/2014/main" id="{207D3D19-B392-7D9B-4425-4954800B5C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5263" y="936625"/>
            <a:ext cx="1152525"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6">
            <a:extLst>
              <a:ext uri="{FF2B5EF4-FFF2-40B4-BE49-F238E27FC236}">
                <a16:creationId xmlns:a16="http://schemas.microsoft.com/office/drawing/2014/main" id="{811AA114-2CB4-A35C-F3A7-804A5CF8E5A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5900" y="344488"/>
            <a:ext cx="22320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73424-0B39-9077-B46E-EA907DA14E66}"/>
              </a:ext>
            </a:extLst>
          </p:cNvPr>
          <p:cNvSpPr txBox="1"/>
          <p:nvPr/>
        </p:nvSpPr>
        <p:spPr>
          <a:xfrm>
            <a:off x="168275" y="287338"/>
            <a:ext cx="9983788" cy="869950"/>
          </a:xfrm>
          <a:prstGeom prst="rect">
            <a:avLst/>
          </a:prstGeom>
          <a:noFill/>
          <a:ln cap="flat">
            <a:noFill/>
          </a:ln>
          <a:effectLst>
            <a:outerShdw dist="101823" dir="2700000" algn="tl">
              <a:srgbClr val="FFFF66"/>
            </a:outerShdw>
          </a:effectLst>
        </p:spPr>
        <p:txBody>
          <a:bodyPr lIns="90000" tIns="45000" rIns="90000" bIns="45000" compatLnSpc="0"/>
          <a:lstStyle/>
          <a:p>
            <a:pPr algn="ctr" eaLnBrk="1" fontAlgn="auto">
              <a:spcBef>
                <a:spcPts val="0"/>
              </a:spcBef>
              <a:spcAft>
                <a:spcPts val="0"/>
              </a:spcAft>
              <a:defRPr/>
            </a:pPr>
            <a:r>
              <a:rPr lang="it-IT" sz="2200" b="1" dirty="0">
                <a:solidFill>
                  <a:srgbClr val="FF3333"/>
                </a:solidFill>
                <a:latin typeface="Arial" pitchFamily="18"/>
                <a:ea typeface="Microsoft YaHei" pitchFamily="2"/>
                <a:cs typeface="Lucida Sans" pitchFamily="2"/>
              </a:rPr>
              <a:t>Clorexidina gluconato in combinazione con alcol isopropilico  al 70%</a:t>
            </a:r>
          </a:p>
          <a:p>
            <a:pPr eaLnBrk="1" fontAlgn="auto">
              <a:spcBef>
                <a:spcPts val="0"/>
              </a:spcBef>
              <a:spcAft>
                <a:spcPts val="0"/>
              </a:spcAft>
              <a:defRPr/>
            </a:pPr>
            <a:r>
              <a:rPr lang="it-IT" sz="1300" b="1" i="1" dirty="0">
                <a:solidFill>
                  <a:srgbClr val="000000"/>
                </a:solidFill>
                <a:latin typeface="Arial" pitchFamily="18"/>
                <a:ea typeface="Microsoft YaHei" pitchFamily="2"/>
                <a:cs typeface="Lucida Sans" pitchFamily="2"/>
              </a:rPr>
              <a:t>                  (</a:t>
            </a:r>
            <a:r>
              <a:rPr lang="it-IT" sz="1300" i="1" dirty="0">
                <a:solidFill>
                  <a:srgbClr val="000000"/>
                </a:solidFill>
                <a:latin typeface="Arial" pitchFamily="18"/>
                <a:ea typeface="Microsoft YaHei" pitchFamily="2"/>
                <a:cs typeface="Lucida Sans" pitchFamily="2"/>
              </a:rPr>
              <a:t>come più efficace nel ridurre le CLABSI (</a:t>
            </a:r>
            <a:r>
              <a:rPr lang="it-IT" sz="1300" i="1" dirty="0" err="1">
                <a:solidFill>
                  <a:srgbClr val="000000"/>
                </a:solidFill>
                <a:latin typeface="Arial" pitchFamily="18"/>
                <a:ea typeface="Microsoft YaHei" pitchFamily="2"/>
                <a:cs typeface="Lucida Sans" pitchFamily="2"/>
              </a:rPr>
              <a:t>Loveday</a:t>
            </a:r>
            <a:r>
              <a:rPr lang="it-IT" sz="1300" i="1" dirty="0">
                <a:solidFill>
                  <a:srgbClr val="000000"/>
                </a:solidFill>
                <a:latin typeface="Arial" pitchFamily="18"/>
                <a:ea typeface="Microsoft YaHei" pitchFamily="2"/>
                <a:cs typeface="Lucida Sans" pitchFamily="2"/>
              </a:rPr>
              <a:t> et al, 2014; </a:t>
            </a:r>
            <a:r>
              <a:rPr lang="it-IT" sz="1300" i="1" dirty="0" err="1">
                <a:solidFill>
                  <a:srgbClr val="000000"/>
                </a:solidFill>
                <a:latin typeface="Arial" pitchFamily="18"/>
                <a:ea typeface="Microsoft YaHei" pitchFamily="2"/>
                <a:cs typeface="Lucida Sans" pitchFamily="2"/>
              </a:rPr>
              <a:t>Mimoz</a:t>
            </a:r>
            <a:r>
              <a:rPr lang="it-IT" sz="1300" i="1" dirty="0">
                <a:solidFill>
                  <a:srgbClr val="000000"/>
                </a:solidFill>
                <a:latin typeface="Arial" pitchFamily="18"/>
                <a:ea typeface="Microsoft YaHei" pitchFamily="2"/>
                <a:cs typeface="Lucida Sans" pitchFamily="2"/>
              </a:rPr>
              <a:t> et al, 2015; </a:t>
            </a:r>
            <a:r>
              <a:rPr lang="it-IT" sz="1300" i="1" dirty="0" err="1">
                <a:solidFill>
                  <a:srgbClr val="000000"/>
                </a:solidFill>
                <a:latin typeface="Arial" pitchFamily="18"/>
                <a:ea typeface="Microsoft YaHei" pitchFamily="2"/>
                <a:cs typeface="Lucida Sans" pitchFamily="2"/>
              </a:rPr>
              <a:t>Gorski</a:t>
            </a:r>
            <a:r>
              <a:rPr lang="it-IT" sz="1300" i="1" dirty="0">
                <a:solidFill>
                  <a:srgbClr val="000000"/>
                </a:solidFill>
                <a:latin typeface="Arial" pitchFamily="18"/>
                <a:ea typeface="Microsoft YaHei" pitchFamily="2"/>
                <a:cs typeface="Lucida Sans" pitchFamily="2"/>
              </a:rPr>
              <a:t> et al, 2016)</a:t>
            </a:r>
            <a:r>
              <a:rPr lang="it-IT" sz="1400" dirty="0">
                <a:solidFill>
                  <a:srgbClr val="000000"/>
                </a:solidFill>
                <a:latin typeface="Arial" pitchFamily="18"/>
                <a:ea typeface="Microsoft YaHei" pitchFamily="2"/>
                <a:cs typeface="Lucida Sans" pitchFamily="2"/>
              </a:rPr>
              <a:t>.</a:t>
            </a:r>
          </a:p>
          <a:p>
            <a:pPr eaLnBrk="1" fontAlgn="auto">
              <a:spcBef>
                <a:spcPts val="0"/>
              </a:spcBef>
              <a:spcAft>
                <a:spcPts val="0"/>
              </a:spcAft>
              <a:defRPr/>
            </a:pPr>
            <a:endParaRPr lang="it-IT" sz="1600" dirty="0">
              <a:solidFill>
                <a:srgbClr val="000000"/>
              </a:solidFill>
              <a:latin typeface="Arial" pitchFamily="18"/>
              <a:ea typeface="Microsoft YaHei" pitchFamily="2"/>
              <a:cs typeface="Lucida Sans" pitchFamily="2"/>
            </a:endParaRPr>
          </a:p>
        </p:txBody>
      </p:sp>
      <p:sp>
        <p:nvSpPr>
          <p:cNvPr id="3" name="TextBox 2">
            <a:extLst>
              <a:ext uri="{FF2B5EF4-FFF2-40B4-BE49-F238E27FC236}">
                <a16:creationId xmlns:a16="http://schemas.microsoft.com/office/drawing/2014/main" id="{61073171-9EA0-6D07-ABB0-160FE0288EB4}"/>
              </a:ext>
            </a:extLst>
          </p:cNvPr>
          <p:cNvSpPr txBox="1"/>
          <p:nvPr/>
        </p:nvSpPr>
        <p:spPr>
          <a:xfrm>
            <a:off x="28575" y="1649413"/>
            <a:ext cx="10185400" cy="1130300"/>
          </a:xfrm>
          <a:prstGeom prst="rect">
            <a:avLst/>
          </a:prstGeom>
          <a:noFill/>
          <a:ln cap="flat">
            <a:noFill/>
          </a:ln>
        </p:spPr>
        <p:txBody>
          <a:bodyPr lIns="90000" tIns="45000" rIns="90000" bIns="45000" compatLnSpc="0"/>
          <a:lstStyle/>
          <a:p>
            <a:pPr eaLnBrk="1" fontAlgn="auto">
              <a:spcBef>
                <a:spcPts val="0"/>
              </a:spcBef>
              <a:spcAft>
                <a:spcPts val="0"/>
              </a:spcAft>
              <a:defRPr/>
            </a:pPr>
            <a:r>
              <a:rPr lang="it-IT" dirty="0">
                <a:solidFill>
                  <a:srgbClr val="000000"/>
                </a:solidFill>
                <a:latin typeface="Arial" pitchFamily="18"/>
                <a:ea typeface="Microsoft YaHei" pitchFamily="2"/>
                <a:cs typeface="Lucida Sans" pitchFamily="2"/>
              </a:rPr>
              <a:t> ..</a:t>
            </a:r>
            <a:r>
              <a:rPr lang="it-IT" sz="1600" b="1" dirty="0">
                <a:solidFill>
                  <a:srgbClr val="000000"/>
                </a:solidFill>
                <a:latin typeface="Arial" pitchFamily="18"/>
                <a:ea typeface="Microsoft YaHei" pitchFamily="2"/>
                <a:cs typeface="Lucida Sans" pitchFamily="2"/>
              </a:rPr>
              <a:t>.l’applicazione del prodotto mediante una tecnica “</a:t>
            </a:r>
            <a:r>
              <a:rPr lang="it-IT" sz="1600" b="1" dirty="0">
                <a:solidFill>
                  <a:srgbClr val="FF3333"/>
                </a:solidFill>
                <a:latin typeface="Arial" pitchFamily="18"/>
                <a:ea typeface="Microsoft YaHei" pitchFamily="2"/>
                <a:cs typeface="Lucida Sans" pitchFamily="2"/>
              </a:rPr>
              <a:t>back and </a:t>
            </a:r>
            <a:r>
              <a:rPr lang="it-IT" sz="1600" b="1" dirty="0" err="1">
                <a:solidFill>
                  <a:srgbClr val="FF3333"/>
                </a:solidFill>
                <a:latin typeface="Arial" pitchFamily="18"/>
                <a:ea typeface="Microsoft YaHei" pitchFamily="2"/>
                <a:cs typeface="Lucida Sans" pitchFamily="2"/>
              </a:rPr>
              <a:t>forth</a:t>
            </a:r>
            <a:r>
              <a:rPr lang="it-IT" sz="1600" b="1" dirty="0">
                <a:solidFill>
                  <a:srgbClr val="FF3333"/>
                </a:solidFill>
                <a:latin typeface="Arial" pitchFamily="18"/>
                <a:ea typeface="Microsoft YaHei" pitchFamily="2"/>
                <a:cs typeface="Lucida Sans" pitchFamily="2"/>
              </a:rPr>
              <a:t> </a:t>
            </a:r>
            <a:r>
              <a:rPr lang="it-IT" sz="1600" b="1" dirty="0" err="1">
                <a:solidFill>
                  <a:srgbClr val="FF3333"/>
                </a:solidFill>
                <a:latin typeface="Arial" pitchFamily="18"/>
                <a:ea typeface="Microsoft YaHei" pitchFamily="2"/>
                <a:cs typeface="Lucida Sans" pitchFamily="2"/>
              </a:rPr>
              <a:t>friction</a:t>
            </a:r>
            <a:r>
              <a:rPr lang="it-IT" sz="1600" b="1" dirty="0">
                <a:solidFill>
                  <a:srgbClr val="000000"/>
                </a:solidFill>
                <a:latin typeface="Arial" pitchFamily="18"/>
                <a:ea typeface="Microsoft YaHei" pitchFamily="2"/>
                <a:cs typeface="Lucida Sans" pitchFamily="2"/>
              </a:rPr>
              <a:t>” ovvero metodo con movimento avanti e indietro </a:t>
            </a:r>
            <a:r>
              <a:rPr lang="it-IT" sz="1600" b="1" dirty="0">
                <a:solidFill>
                  <a:srgbClr val="FFFFFF"/>
                </a:solidFill>
                <a:latin typeface="Arial" pitchFamily="18"/>
                <a:ea typeface="Microsoft YaHei" pitchFamily="2"/>
                <a:cs typeface="Lucida Sans" pitchFamily="2"/>
              </a:rPr>
              <a:t>)</a:t>
            </a:r>
            <a:r>
              <a:rPr lang="it-IT" sz="1600" b="1" dirty="0">
                <a:solidFill>
                  <a:srgbClr val="000000"/>
                </a:solidFill>
                <a:latin typeface="Arial" pitchFamily="18"/>
                <a:ea typeface="Microsoft YaHei" pitchFamily="2"/>
                <a:cs typeface="Lucida Sans" pitchFamily="2"/>
              </a:rPr>
              <a:t>della durata di 30 secondi e lasciarlo asciugare da  30 secondi fino a 2 minuti</a:t>
            </a:r>
          </a:p>
          <a:p>
            <a:pPr eaLnBrk="1" fontAlgn="auto">
              <a:spcBef>
                <a:spcPts val="0"/>
              </a:spcBef>
              <a:spcAft>
                <a:spcPts val="0"/>
              </a:spcAft>
              <a:defRPr/>
            </a:pPr>
            <a:endParaRPr lang="it-IT" sz="1600" b="1" dirty="0">
              <a:solidFill>
                <a:srgbClr val="000000"/>
              </a:solidFill>
              <a:latin typeface="Arial" pitchFamily="18"/>
              <a:ea typeface="Microsoft YaHei" pitchFamily="2"/>
              <a:cs typeface="Lucida Sans" pitchFamily="2"/>
            </a:endParaRPr>
          </a:p>
        </p:txBody>
      </p:sp>
      <p:sp>
        <p:nvSpPr>
          <p:cNvPr id="4" name="TextBox 3">
            <a:extLst>
              <a:ext uri="{FF2B5EF4-FFF2-40B4-BE49-F238E27FC236}">
                <a16:creationId xmlns:a16="http://schemas.microsoft.com/office/drawing/2014/main" id="{96370202-FF02-547E-DA62-549BDCDF065C}"/>
              </a:ext>
            </a:extLst>
          </p:cNvPr>
          <p:cNvSpPr txBox="1"/>
          <p:nvPr/>
        </p:nvSpPr>
        <p:spPr>
          <a:xfrm>
            <a:off x="2554288" y="3087688"/>
            <a:ext cx="5191125" cy="347662"/>
          </a:xfrm>
          <a:prstGeom prst="rect">
            <a:avLst/>
          </a:prstGeom>
          <a:noFill/>
          <a:ln cap="flat">
            <a:noFill/>
          </a:ln>
        </p:spPr>
        <p:txBody>
          <a:bodyPr lIns="90000" tIns="45000" rIns="90000" bIns="45000" compatLnSpc="0"/>
          <a:lstStyle/>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a:t>
            </a:r>
          </a:p>
        </p:txBody>
      </p:sp>
      <p:pic>
        <p:nvPicPr>
          <p:cNvPr id="34821" name="Picture 5">
            <a:extLst>
              <a:ext uri="{FF2B5EF4-FFF2-40B4-BE49-F238E27FC236}">
                <a16:creationId xmlns:a16="http://schemas.microsoft.com/office/drawing/2014/main" id="{BE82FB80-C3F6-2BE1-B77A-B4688E9411EE}"/>
              </a:ext>
            </a:extLst>
          </p:cNvPr>
          <p:cNvPicPr>
            <a:picLocks noChangeAspect="1"/>
          </p:cNvPicPr>
          <p:nvPr/>
        </p:nvPicPr>
        <p:blipFill>
          <a:blip r:embed="rId3"/>
          <a:srcRect/>
          <a:stretch>
            <a:fillRect/>
          </a:stretch>
        </p:blipFill>
        <p:spPr bwMode="auto">
          <a:xfrm>
            <a:off x="1162593" y="4392613"/>
            <a:ext cx="7044781" cy="2505075"/>
          </a:xfrm>
          <a:prstGeom prst="rect">
            <a:avLst/>
          </a:prstGeom>
          <a:noFill/>
          <a:ln>
            <a:noFill/>
          </a:ln>
          <a:scene3d>
            <a:camera prst="orthographicFront"/>
            <a:lightRig rig="threePt" dir="t"/>
          </a:scene3d>
          <a:sp3d contourW="12700">
            <a:bevelT w="241300" h="120650"/>
            <a:contourClr>
              <a:srgbClr val="FF0000"/>
            </a:contourClr>
          </a:sp3d>
        </p:spPr>
      </p:pic>
      <p:sp>
        <p:nvSpPr>
          <p:cNvPr id="6" name="TextBox 5">
            <a:extLst>
              <a:ext uri="{FF2B5EF4-FFF2-40B4-BE49-F238E27FC236}">
                <a16:creationId xmlns:a16="http://schemas.microsoft.com/office/drawing/2014/main" id="{2015FAE5-9D4B-95BE-4351-8C4149583274}"/>
              </a:ext>
            </a:extLst>
          </p:cNvPr>
          <p:cNvSpPr txBox="1"/>
          <p:nvPr/>
        </p:nvSpPr>
        <p:spPr>
          <a:xfrm>
            <a:off x="52388" y="3284538"/>
            <a:ext cx="9883775" cy="603250"/>
          </a:xfrm>
          <a:prstGeom prst="rect">
            <a:avLst/>
          </a:prstGeom>
          <a:solidFill>
            <a:srgbClr val="EEEEEE"/>
          </a:solidFill>
          <a:ln w="0" cap="flat">
            <a:solidFill>
              <a:srgbClr val="808080"/>
            </a:solidFill>
            <a:prstDash val="solid"/>
            <a:miter/>
          </a:ln>
        </p:spPr>
        <p:txBody>
          <a:bodyPr lIns="90000" tIns="45000" rIns="90000" bIns="45000" compatLnSpc="0"/>
          <a:lstStyle/>
          <a:p>
            <a:pPr eaLnBrk="1" fontAlgn="auto">
              <a:spcBef>
                <a:spcPts val="0"/>
              </a:spcBef>
              <a:spcAft>
                <a:spcPts val="0"/>
              </a:spcAft>
              <a:defRPr/>
            </a:pPr>
            <a:r>
              <a:rPr lang="it-IT" dirty="0">
                <a:solidFill>
                  <a:srgbClr val="000000"/>
                </a:solidFill>
                <a:latin typeface="Arial" pitchFamily="18"/>
                <a:ea typeface="Microsoft YaHei" pitchFamily="2"/>
                <a:cs typeface="Lucida Sans" pitchFamily="2"/>
              </a:rPr>
              <a:t>Non esiste alcuna evidenza scientifica a supporto di altri metodi quali la disinfezione della cute</a:t>
            </a:r>
          </a:p>
          <a:p>
            <a:pPr eaLnBrk="1" fontAlgn="auto">
              <a:spcBef>
                <a:spcPts val="0"/>
              </a:spcBef>
              <a:spcAft>
                <a:spcPts val="0"/>
              </a:spcAft>
              <a:defRPr/>
            </a:pPr>
            <a:r>
              <a:rPr lang="it-IT" dirty="0">
                <a:solidFill>
                  <a:srgbClr val="000000"/>
                </a:solidFill>
                <a:latin typeface="Arial" pitchFamily="18"/>
                <a:ea typeface="Microsoft YaHei" pitchFamily="2"/>
                <a:cs typeface="Lucida Sans" pitchFamily="2"/>
              </a:rPr>
              <a:t> con movimenti concentrici o l’utilizzo di antisettici spray.</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910700-68E9-66D0-04EB-53E5DF09870D}"/>
              </a:ext>
            </a:extLst>
          </p:cNvPr>
          <p:cNvSpPr txBox="1"/>
          <p:nvPr/>
        </p:nvSpPr>
        <p:spPr>
          <a:xfrm>
            <a:off x="215900" y="252413"/>
            <a:ext cx="9880600" cy="7523162"/>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sz="2800" b="1" dirty="0" err="1">
                <a:solidFill>
                  <a:srgbClr val="FF3333"/>
                </a:solidFill>
                <a:latin typeface="Arial" pitchFamily="18"/>
                <a:ea typeface="Microsoft YaHei" pitchFamily="2"/>
                <a:cs typeface="Lucida Sans" pitchFamily="2"/>
              </a:rPr>
              <a:t>ChloraPrep</a:t>
            </a:r>
            <a:r>
              <a:rPr lang="it-IT" sz="2800" b="1" dirty="0">
                <a:solidFill>
                  <a:srgbClr val="FF3333"/>
                </a:solidFill>
                <a:latin typeface="Arial" pitchFamily="18"/>
                <a:ea typeface="Microsoft YaHei" pitchFamily="2"/>
                <a:cs typeface="Lucida Sans" pitchFamily="2"/>
              </a:rPr>
              <a:t>™️</a:t>
            </a:r>
            <a:endParaRPr lang="it-IT" sz="2200" b="1" dirty="0">
              <a:solidFill>
                <a:srgbClr val="FF3333"/>
              </a:solidFill>
              <a:latin typeface="Arial" pitchFamily="18"/>
              <a:ea typeface="Microsoft YaHei" pitchFamily="2"/>
              <a:cs typeface="Lucida Sans" pitchFamily="2"/>
            </a:endParaRPr>
          </a:p>
          <a:p>
            <a:pPr algn="ctr" eaLnBrk="1" fontAlgn="auto">
              <a:spcBef>
                <a:spcPts val="0"/>
              </a:spcBef>
              <a:spcAft>
                <a:spcPts val="0"/>
              </a:spcAft>
              <a:defRPr/>
            </a:pPr>
            <a:endParaRPr lang="it-IT" sz="2200" b="1" dirty="0">
              <a:solidFill>
                <a:srgbClr val="FF3333"/>
              </a:solidFill>
              <a:latin typeface="Arial" pitchFamily="18"/>
              <a:ea typeface="Microsoft YaHei" pitchFamily="2"/>
              <a:cs typeface="Lucida Sans" pitchFamily="2"/>
            </a:endParaRPr>
          </a:p>
          <a:p>
            <a:pPr eaLnBrk="1" fontAlgn="auto">
              <a:spcBef>
                <a:spcPts val="0"/>
              </a:spcBef>
              <a:spcAft>
                <a:spcPts val="0"/>
              </a:spcAft>
              <a:defRPr/>
            </a:pPr>
            <a:r>
              <a:rPr lang="it-IT" dirty="0">
                <a:latin typeface="Arial" pitchFamily="18"/>
                <a:ea typeface="Microsoft YaHei" pitchFamily="2"/>
                <a:cs typeface="Lucida Sans" pitchFamily="2"/>
              </a:rPr>
              <a:t>Alla clorexidina, che prevede l’uso di tamponi  con una quantità di disinfettante non sempre precisa, con tempi di asciugatura inesatti,</a:t>
            </a:r>
            <a:r>
              <a:rPr lang="it-IT" dirty="0">
                <a:solidFill>
                  <a:srgbClr val="FF6600"/>
                </a:solidFill>
                <a:latin typeface="Arial" pitchFamily="18"/>
                <a:ea typeface="Microsoft YaHei" pitchFamily="2"/>
                <a:cs typeface="Lucida Sans" pitchFamily="2"/>
              </a:rPr>
              <a:t> s</a:t>
            </a:r>
            <a:r>
              <a:rPr lang="it-IT" i="1" dirty="0">
                <a:solidFill>
                  <a:srgbClr val="FF6600"/>
                </a:solidFill>
                <a:latin typeface="Arial" pitchFamily="18"/>
                <a:ea typeface="Microsoft YaHei" pitchFamily="2"/>
                <a:cs typeface="Lucida Sans" pitchFamily="2"/>
              </a:rPr>
              <a:t>i preferiscono gli </a:t>
            </a:r>
            <a:r>
              <a:rPr lang="it-IT" sz="2000" b="1" dirty="0">
                <a:solidFill>
                  <a:srgbClr val="FF6600"/>
                </a:solidFill>
                <a:latin typeface="Arial" pitchFamily="18"/>
                <a:ea typeface="Microsoft YaHei" pitchFamily="2"/>
                <a:cs typeface="Lucida Sans" pitchFamily="2"/>
              </a:rPr>
              <a:t>applicatori </a:t>
            </a:r>
            <a:r>
              <a:rPr lang="it-IT" sz="2000" b="1" dirty="0" err="1">
                <a:solidFill>
                  <a:srgbClr val="FF6600"/>
                </a:solidFill>
                <a:latin typeface="Arial" pitchFamily="18"/>
                <a:ea typeface="Microsoft YaHei" pitchFamily="2"/>
                <a:cs typeface="Lucida Sans" pitchFamily="2"/>
              </a:rPr>
              <a:t>ChloraPrep</a:t>
            </a:r>
            <a:r>
              <a:rPr lang="it-IT" i="1" dirty="0">
                <a:solidFill>
                  <a:srgbClr val="FF6600"/>
                </a:solidFill>
                <a:latin typeface="Arial" pitchFamily="18"/>
                <a:ea typeface="Microsoft YaHei" pitchFamily="2"/>
                <a:cs typeface="Lucida Sans" pitchFamily="2"/>
              </a:rPr>
              <a:t> che contengono una soluzione disinfettante sterile di clorexidina gluconato e alcol isopropilico, affrontando il potenziale impatto negativo dell'uso di soluzioni non sterili per l'antisepsi cutanea </a:t>
            </a:r>
            <a:r>
              <a:rPr lang="it-IT" sz="1300" dirty="0">
                <a:latin typeface="Arial" pitchFamily="18"/>
                <a:ea typeface="Microsoft YaHei" pitchFamily="2"/>
                <a:cs typeface="Lucida Sans" pitchFamily="2"/>
              </a:rPr>
              <a:t>(</a:t>
            </a:r>
            <a:r>
              <a:rPr lang="it-IT" sz="1300" dirty="0" err="1">
                <a:latin typeface="Arial" pitchFamily="18"/>
                <a:ea typeface="Microsoft YaHei" pitchFamily="2"/>
                <a:cs typeface="Lucida Sans" pitchFamily="2"/>
              </a:rPr>
              <a:t>Vigeant</a:t>
            </a:r>
            <a:r>
              <a:rPr lang="it-IT" sz="1300" dirty="0">
                <a:latin typeface="Arial" pitchFamily="18"/>
                <a:ea typeface="Microsoft YaHei" pitchFamily="2"/>
                <a:cs typeface="Lucida Sans" pitchFamily="2"/>
              </a:rPr>
              <a:t> et al, 1998; Weber et al, 2007; </a:t>
            </a:r>
            <a:r>
              <a:rPr lang="it-IT" sz="1300" dirty="0" err="1">
                <a:latin typeface="Arial" pitchFamily="18"/>
                <a:ea typeface="Microsoft YaHei" pitchFamily="2"/>
                <a:cs typeface="Lucida Sans" pitchFamily="2"/>
              </a:rPr>
              <a:t>Leong</a:t>
            </a:r>
            <a:r>
              <a:rPr lang="it-IT" sz="1300" dirty="0">
                <a:latin typeface="Arial" pitchFamily="18"/>
                <a:ea typeface="Microsoft YaHei" pitchFamily="2"/>
                <a:cs typeface="Lucida Sans" pitchFamily="2"/>
              </a:rPr>
              <a:t> et al, 2018; Song et al, 2018;, 2019).</a:t>
            </a:r>
          </a:p>
          <a:p>
            <a:pPr eaLnBrk="1" fontAlgn="auto">
              <a:spcBef>
                <a:spcPts val="0"/>
              </a:spcBef>
              <a:spcAft>
                <a:spcPts val="0"/>
              </a:spcAft>
              <a:defRPr/>
            </a:pPr>
            <a:endParaRPr lang="it-IT" sz="1300" dirty="0">
              <a:latin typeface="Arial" pitchFamily="18"/>
              <a:ea typeface="Microsoft YaHei" pitchFamily="2"/>
              <a:cs typeface="Lucida Sans" pitchFamily="2"/>
            </a:endParaRPr>
          </a:p>
          <a:p>
            <a:pPr eaLnBrk="1" fontAlgn="auto">
              <a:spcBef>
                <a:spcPts val="0"/>
              </a:spcBef>
              <a:spcAft>
                <a:spcPts val="0"/>
              </a:spcAft>
              <a:defRPr/>
            </a:pPr>
            <a:r>
              <a:rPr lang="it-IT" dirty="0">
                <a:latin typeface="Arial" pitchFamily="18"/>
                <a:ea typeface="Microsoft YaHei" pitchFamily="2"/>
                <a:cs typeface="Lucida Sans" pitchFamily="2"/>
              </a:rPr>
              <a:t>Il </a:t>
            </a:r>
            <a:r>
              <a:rPr lang="it-IT" dirty="0" err="1">
                <a:latin typeface="Arial" pitchFamily="18"/>
                <a:ea typeface="Microsoft YaHei" pitchFamily="2"/>
                <a:cs typeface="Lucida Sans" pitchFamily="2"/>
              </a:rPr>
              <a:t>ChloraPrep</a:t>
            </a:r>
            <a:r>
              <a:rPr lang="it-IT" sz="1800" b="1" dirty="0">
                <a:solidFill>
                  <a:srgbClr val="FF3333"/>
                </a:solidFill>
                <a:latin typeface="Arial" pitchFamily="18"/>
                <a:ea typeface="Microsoft YaHei" pitchFamily="2"/>
                <a:cs typeface="Lucida Sans" pitchFamily="2"/>
              </a:rPr>
              <a:t>™️</a:t>
            </a:r>
            <a:r>
              <a:rPr lang="it-IT" dirty="0">
                <a:latin typeface="Arial" pitchFamily="18"/>
                <a:ea typeface="Microsoft YaHei" pitchFamily="2"/>
                <a:cs typeface="Lucida Sans" pitchFamily="2"/>
              </a:rPr>
              <a:t> contiene una quantità definita e visibile di soluzione di clorexidina / alcool isopropilico con garanzia di stabilità che </a:t>
            </a:r>
            <a:r>
              <a:rPr lang="it-IT" dirty="0">
                <a:solidFill>
                  <a:srgbClr val="FF6600"/>
                </a:solidFill>
                <a:latin typeface="Arial" pitchFamily="18"/>
                <a:ea typeface="Microsoft YaHei" pitchFamily="2"/>
                <a:cs typeface="Lucida Sans" pitchFamily="2"/>
              </a:rPr>
              <a:t>garantisce un volume di fluido sufficiente per contrastare l'evaporazione e facilitare un'adeguata copertura e impregnazione della cute</a:t>
            </a:r>
          </a:p>
          <a:p>
            <a:pPr eaLnBrk="1" fontAlgn="auto">
              <a:spcBef>
                <a:spcPts val="0"/>
              </a:spcBef>
              <a:spcAft>
                <a:spcPts val="0"/>
              </a:spcAft>
              <a:defRPr/>
            </a:pPr>
            <a:r>
              <a:rPr lang="it-IT" sz="1300" dirty="0">
                <a:latin typeface="Arial" pitchFamily="18"/>
                <a:ea typeface="Microsoft YaHei" pitchFamily="2"/>
                <a:cs typeface="Lucida Sans" pitchFamily="2"/>
              </a:rPr>
              <a:t> (</a:t>
            </a:r>
            <a:r>
              <a:rPr lang="it-IT" sz="1300" dirty="0" err="1">
                <a:latin typeface="Arial" pitchFamily="18"/>
                <a:ea typeface="Microsoft YaHei" pitchFamily="2"/>
                <a:cs typeface="Lucida Sans" pitchFamily="2"/>
              </a:rPr>
              <a:t>Tarka</a:t>
            </a:r>
            <a:r>
              <a:rPr lang="it-IT" sz="1300" dirty="0">
                <a:latin typeface="Arial" pitchFamily="18"/>
                <a:ea typeface="Microsoft YaHei" pitchFamily="2"/>
                <a:cs typeface="Lucida Sans" pitchFamily="2"/>
              </a:rPr>
              <a:t> et al, 2019).</a:t>
            </a: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r>
              <a:rPr lang="it-IT" dirty="0">
                <a:latin typeface="Arial" pitchFamily="18"/>
                <a:ea typeface="Microsoft YaHei" pitchFamily="2"/>
                <a:cs typeface="Lucida Sans" pitchFamily="2"/>
              </a:rPr>
              <a:t>Gli applicatori </a:t>
            </a:r>
            <a:r>
              <a:rPr lang="it-IT" dirty="0" err="1">
                <a:latin typeface="Arial" pitchFamily="18"/>
                <a:ea typeface="Microsoft YaHei" pitchFamily="2"/>
                <a:cs typeface="Lucida Sans" pitchFamily="2"/>
              </a:rPr>
              <a:t>ChloraPrep</a:t>
            </a:r>
            <a:r>
              <a:rPr lang="it-IT" sz="1800" b="1" dirty="0">
                <a:solidFill>
                  <a:srgbClr val="FF3333"/>
                </a:solidFill>
                <a:latin typeface="Arial" pitchFamily="18"/>
                <a:ea typeface="Microsoft YaHei" pitchFamily="2"/>
                <a:cs typeface="Lucida Sans" pitchFamily="2"/>
              </a:rPr>
              <a:t>™️</a:t>
            </a:r>
            <a:r>
              <a:rPr lang="it-IT" dirty="0">
                <a:latin typeface="Arial" pitchFamily="18"/>
                <a:ea typeface="Microsoft YaHei" pitchFamily="2"/>
                <a:cs typeface="Lucida Sans" pitchFamily="2"/>
              </a:rPr>
              <a:t> sono aperti,</a:t>
            </a:r>
            <a:r>
              <a:rPr lang="it-IT" i="1" dirty="0">
                <a:solidFill>
                  <a:srgbClr val="FFCC00"/>
                </a:solidFill>
                <a:latin typeface="Arial" pitchFamily="18"/>
                <a:ea typeface="Microsoft YaHei" pitchFamily="2"/>
                <a:cs typeface="Lucida Sans" pitchFamily="2"/>
              </a:rPr>
              <a:t> </a:t>
            </a:r>
            <a:r>
              <a:rPr lang="it-IT" i="1" dirty="0">
                <a:solidFill>
                  <a:srgbClr val="FF6600"/>
                </a:solidFill>
                <a:latin typeface="Arial" pitchFamily="18"/>
                <a:ea typeface="Microsoft YaHei" pitchFamily="2"/>
                <a:cs typeface="Lucida Sans" pitchFamily="2"/>
              </a:rPr>
              <a:t>pronti per l'uso</a:t>
            </a:r>
            <a:r>
              <a:rPr lang="it-IT" dirty="0">
                <a:solidFill>
                  <a:srgbClr val="FF6600"/>
                </a:solidFill>
                <a:latin typeface="Arial" pitchFamily="18"/>
                <a:ea typeface="Microsoft YaHei" pitchFamily="2"/>
                <a:cs typeface="Lucida Sans" pitchFamily="2"/>
              </a:rPr>
              <a:t>,</a:t>
            </a:r>
            <a:r>
              <a:rPr lang="it-IT" dirty="0">
                <a:latin typeface="Arial" pitchFamily="18"/>
                <a:ea typeface="Microsoft YaHei" pitchFamily="2"/>
                <a:cs typeface="Lucida Sans" pitchFamily="2"/>
              </a:rPr>
              <a:t> le bacchette manuali promuovono quindi la tecnica non tattile separando le dita dell'operatore sanitario dalla superficie dell'applicatore e dal sito di inserimento, aiutando a proteggere le parti chiave e le sedi chiave.</a:t>
            </a:r>
          </a:p>
          <a:p>
            <a:pPr eaLnBrk="1" fontAlgn="auto">
              <a:spcBef>
                <a:spcPts val="0"/>
              </a:spcBef>
              <a:spcAft>
                <a:spcPts val="0"/>
              </a:spcAft>
              <a:defRPr/>
            </a:pPr>
            <a:endParaRPr lang="it-IT" dirty="0">
              <a:latin typeface="Arial" pitchFamily="18"/>
              <a:ea typeface="Microsoft YaHei" pitchFamily="2"/>
              <a:cs typeface="Lucida Sans" pitchFamily="2"/>
            </a:endParaRPr>
          </a:p>
          <a:p>
            <a:pPr eaLnBrk="1" fontAlgn="auto">
              <a:spcBef>
                <a:spcPts val="0"/>
              </a:spcBef>
              <a:spcAft>
                <a:spcPts val="0"/>
              </a:spcAft>
              <a:defRPr/>
            </a:pPr>
            <a:r>
              <a:rPr lang="it-IT" dirty="0">
                <a:latin typeface="Arial" pitchFamily="18"/>
                <a:ea typeface="Microsoft YaHei" pitchFamily="2"/>
                <a:cs typeface="Lucida Sans" pitchFamily="2"/>
              </a:rPr>
              <a:t>Si compongono di un piccolo manico di plastica, al quale è applicata una spugna con il </a:t>
            </a:r>
            <a:r>
              <a:rPr lang="it-IT" i="1" dirty="0">
                <a:solidFill>
                  <a:srgbClr val="FF6600"/>
                </a:solidFill>
                <a:latin typeface="Arial" pitchFamily="18"/>
                <a:ea typeface="Microsoft YaHei" pitchFamily="2"/>
                <a:cs typeface="Lucida Sans" pitchFamily="2"/>
              </a:rPr>
              <a:t>disinfettante predosato</a:t>
            </a:r>
            <a:r>
              <a:rPr lang="it-IT" dirty="0">
                <a:latin typeface="Arial" pitchFamily="18"/>
                <a:ea typeface="Microsoft YaHei" pitchFamily="2"/>
                <a:cs typeface="Lucida Sans" pitchFamily="2"/>
              </a:rPr>
              <a:t> contenuto all'interno del manico di plastica, è sterile, si usa, si butta.</a:t>
            </a:r>
          </a:p>
          <a:p>
            <a:pPr eaLnBrk="1" fontAlgn="auto">
              <a:spcBef>
                <a:spcPts val="0"/>
              </a:spcBef>
              <a:spcAft>
                <a:spcPts val="0"/>
              </a:spcAft>
              <a:defRPr/>
            </a:pPr>
            <a:endParaRPr lang="it-IT" dirty="0">
              <a:latin typeface="Arial" pitchFamily="18"/>
              <a:ea typeface="Microsoft YaHei" pitchFamily="2"/>
              <a:cs typeface="Lucida Sans" pitchFamily="2"/>
            </a:endParaRPr>
          </a:p>
        </p:txBody>
      </p:sp>
      <p:pic>
        <p:nvPicPr>
          <p:cNvPr id="48130" name="Immagine 2">
            <a:extLst>
              <a:ext uri="{FF2B5EF4-FFF2-40B4-BE49-F238E27FC236}">
                <a16:creationId xmlns:a16="http://schemas.microsoft.com/office/drawing/2014/main" id="{D6935A4B-E1CF-5C08-7BF7-4F37C961EF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563" y="5865813"/>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1F2DF8-377A-B4B3-7E54-F9DCB8F6DD15}"/>
              </a:ext>
            </a:extLst>
          </p:cNvPr>
          <p:cNvSpPr txBox="1"/>
          <p:nvPr/>
        </p:nvSpPr>
        <p:spPr>
          <a:xfrm>
            <a:off x="23813" y="88900"/>
            <a:ext cx="10063162" cy="1206500"/>
          </a:xfrm>
          <a:prstGeom prst="rect">
            <a:avLst/>
          </a:prstGeom>
          <a:noFill/>
          <a:ln cap="flat">
            <a:noFill/>
          </a:ln>
        </p:spPr>
        <p:txBody>
          <a:bodyPr lIns="90000" tIns="45000" rIns="90000" bIns="45000" compatLnSpc="0"/>
          <a:lstStyle/>
          <a:p>
            <a:pPr algn="ctr" eaLnBrk="1" fontAlgn="auto">
              <a:spcBef>
                <a:spcPts val="0"/>
              </a:spcBef>
              <a:spcAft>
                <a:spcPts val="0"/>
              </a:spcAft>
              <a:defRPr/>
            </a:pPr>
            <a:endParaRPr lang="it-IT" dirty="0">
              <a:latin typeface="Arial" pitchFamily="18"/>
              <a:ea typeface="Microsoft YaHei" pitchFamily="2"/>
              <a:cs typeface="Lucida Sans" pitchFamily="2"/>
            </a:endParaRPr>
          </a:p>
          <a:p>
            <a:pPr algn="ctr" eaLnBrk="1" fontAlgn="auto">
              <a:spcBef>
                <a:spcPts val="0"/>
              </a:spcBef>
              <a:spcAft>
                <a:spcPts val="0"/>
              </a:spcAft>
              <a:defRPr/>
            </a:pPr>
            <a:r>
              <a:rPr lang="it-IT" sz="2800" b="1" dirty="0">
                <a:solidFill>
                  <a:srgbClr val="FF3333"/>
                </a:solidFill>
                <a:latin typeface="Arial" pitchFamily="18"/>
                <a:ea typeface="Microsoft YaHei" pitchFamily="2"/>
                <a:cs typeface="Lucida Sans" pitchFamily="2"/>
              </a:rPr>
              <a:t>IODIOPOVIDONE IN ALCOOL</a:t>
            </a:r>
          </a:p>
          <a:p>
            <a:pPr algn="ctr" eaLnBrk="1" fontAlgn="auto">
              <a:spcBef>
                <a:spcPts val="0"/>
              </a:spcBef>
              <a:spcAft>
                <a:spcPts val="0"/>
              </a:spcAft>
              <a:defRPr/>
            </a:pPr>
            <a:r>
              <a:rPr lang="it-IT" dirty="0">
                <a:latin typeface="Arial" pitchFamily="18"/>
                <a:ea typeface="Microsoft YaHei" pitchFamily="2"/>
                <a:cs typeface="Lucida Sans" pitchFamily="2"/>
              </a:rPr>
              <a:t> </a:t>
            </a:r>
            <a:r>
              <a:rPr lang="it-IT" sz="1200" dirty="0">
                <a:latin typeface="Arial" pitchFamily="18"/>
                <a:ea typeface="Microsoft YaHei" pitchFamily="2"/>
                <a:cs typeface="Lucida Sans" pitchFamily="2"/>
              </a:rPr>
              <a:t>(</a:t>
            </a:r>
            <a:r>
              <a:rPr lang="it-IT" sz="1200" dirty="0" err="1">
                <a:latin typeface="Arial" pitchFamily="18"/>
                <a:ea typeface="Microsoft YaHei" pitchFamily="2"/>
                <a:cs typeface="Lucida Sans" pitchFamily="2"/>
              </a:rPr>
              <a:t>Tepus</a:t>
            </a:r>
            <a:r>
              <a:rPr lang="it-IT" sz="1200" dirty="0">
                <a:latin typeface="Arial" pitchFamily="18"/>
                <a:ea typeface="Microsoft YaHei" pitchFamily="2"/>
                <a:cs typeface="Lucida Sans" pitchFamily="2"/>
              </a:rPr>
              <a:t> et al, 2008; </a:t>
            </a:r>
            <a:r>
              <a:rPr lang="it-IT" sz="1200" dirty="0" err="1">
                <a:latin typeface="Arial" pitchFamily="18"/>
                <a:ea typeface="Microsoft YaHei" pitchFamily="2"/>
                <a:cs typeface="Lucida Sans" pitchFamily="2"/>
              </a:rPr>
              <a:t>Hadaway</a:t>
            </a:r>
            <a:r>
              <a:rPr lang="it-IT" sz="1200" dirty="0">
                <a:latin typeface="Arial" pitchFamily="18"/>
                <a:ea typeface="Microsoft YaHei" pitchFamily="2"/>
                <a:cs typeface="Lucida Sans" pitchFamily="2"/>
              </a:rPr>
              <a:t>, 2012; Tung, 2013; </a:t>
            </a:r>
            <a:r>
              <a:rPr lang="it-IT" sz="1200" dirty="0" err="1">
                <a:latin typeface="Arial" pitchFamily="18"/>
                <a:ea typeface="Microsoft YaHei" pitchFamily="2"/>
                <a:cs typeface="Lucida Sans" pitchFamily="2"/>
              </a:rPr>
              <a:t>Loveday</a:t>
            </a:r>
            <a:endParaRPr lang="it-IT" sz="1200" dirty="0">
              <a:latin typeface="Arial" pitchFamily="18"/>
              <a:ea typeface="Microsoft YaHei" pitchFamily="2"/>
              <a:cs typeface="Lucida Sans" pitchFamily="2"/>
            </a:endParaRPr>
          </a:p>
        </p:txBody>
      </p:sp>
      <p:sp>
        <p:nvSpPr>
          <p:cNvPr id="3" name="TextBox 2">
            <a:extLst>
              <a:ext uri="{FF2B5EF4-FFF2-40B4-BE49-F238E27FC236}">
                <a16:creationId xmlns:a16="http://schemas.microsoft.com/office/drawing/2014/main" id="{FFB127B8-232F-9F93-55E8-227116DD7B89}"/>
              </a:ext>
            </a:extLst>
          </p:cNvPr>
          <p:cNvSpPr txBox="1"/>
          <p:nvPr/>
        </p:nvSpPr>
        <p:spPr>
          <a:xfrm>
            <a:off x="144463" y="6767513"/>
            <a:ext cx="9647237" cy="652462"/>
          </a:xfrm>
          <a:prstGeom prst="rect">
            <a:avLst/>
          </a:prstGeom>
          <a:noFill/>
          <a:ln cap="flat">
            <a:noFill/>
          </a:ln>
        </p:spPr>
        <p:txBody>
          <a:bodyPr lIns="90000" tIns="45000" rIns="90000" bIns="45000" compatLnSpc="0"/>
          <a:lstStyle/>
          <a:p>
            <a:pPr eaLnBrk="1" fontAlgn="auto">
              <a:spcBef>
                <a:spcPts val="0"/>
              </a:spcBef>
              <a:spcAft>
                <a:spcPts val="0"/>
              </a:spcAft>
              <a:defRPr/>
            </a:pPr>
            <a:r>
              <a:rPr lang="it-IT" sz="1200" dirty="0">
                <a:latin typeface="Arial" pitchFamily="18"/>
                <a:ea typeface="Microsoft YaHei" pitchFamily="2"/>
                <a:cs typeface="Lucida Sans" pitchFamily="2"/>
              </a:rPr>
              <a:t>Da evitare in caso di allattamento materno o ipersensibilità nota al farmaco; alcuni test (come quella della funzionalità della tiroide) possono venire alterati. È inoltre controindicato nei bambini di età inferiore ai 6 mesi, in donne in gravidanza, su superfici estese, per interventi chirurgici in prossimità di mucose, in caso di intolleranza allo iodio, nei pazienti affetti da ipertiroidismo.</a:t>
            </a:r>
          </a:p>
        </p:txBody>
      </p:sp>
      <p:sp>
        <p:nvSpPr>
          <p:cNvPr id="4" name="TextBox 3">
            <a:extLst>
              <a:ext uri="{FF2B5EF4-FFF2-40B4-BE49-F238E27FC236}">
                <a16:creationId xmlns:a16="http://schemas.microsoft.com/office/drawing/2014/main" id="{CBDF5587-FC77-99C4-8C1F-64A21D55094E}"/>
              </a:ext>
            </a:extLst>
          </p:cNvPr>
          <p:cNvSpPr txBox="1"/>
          <p:nvPr/>
        </p:nvSpPr>
        <p:spPr>
          <a:xfrm>
            <a:off x="103188" y="1296987"/>
            <a:ext cx="9904412" cy="4537075"/>
          </a:xfrm>
          <a:prstGeom prst="rect">
            <a:avLst/>
          </a:prstGeom>
          <a:blipFill>
            <a:blip r:embed="rId3"/>
            <a:stretch>
              <a:fillRect/>
            </a:stretch>
          </a:blipFill>
          <a:ln cap="flat">
            <a:noFill/>
          </a:ln>
        </p:spPr>
        <p:txBody>
          <a:bodyPr lIns="90000" tIns="45000" rIns="90000" bIns="45000" compatLnSpc="0"/>
          <a:lstStyle/>
          <a:p>
            <a:pPr algn="ctr" eaLnBrk="1" fontAlgn="auto">
              <a:spcBef>
                <a:spcPts val="0"/>
              </a:spcBef>
              <a:spcAft>
                <a:spcPts val="0"/>
              </a:spcAft>
              <a:defRPr/>
            </a:pPr>
            <a:r>
              <a:rPr lang="it-IT" dirty="0">
                <a:latin typeface="Arial" pitchFamily="18"/>
                <a:ea typeface="Microsoft YaHei" pitchFamily="2"/>
                <a:cs typeface="Lucida Sans" pitchFamily="2"/>
              </a:rPr>
              <a:t>Meccanismo d'azione BETADINE</a:t>
            </a:r>
            <a:r>
              <a:rPr lang="it-IT" sz="1800" b="1" dirty="0">
                <a:latin typeface="Arial" pitchFamily="18"/>
                <a:ea typeface="Microsoft YaHei" pitchFamily="2"/>
                <a:cs typeface="Lucida Sans" pitchFamily="2"/>
              </a:rPr>
              <a:t>™️</a:t>
            </a:r>
            <a:r>
              <a:rPr lang="it-IT" dirty="0">
                <a:latin typeface="Arial" pitchFamily="18"/>
                <a:ea typeface="Microsoft YaHei" pitchFamily="2"/>
                <a:cs typeface="Lucida Sans" pitchFamily="2"/>
              </a:rPr>
              <a:t> - Iodopovidone</a:t>
            </a:r>
          </a:p>
          <a:p>
            <a:pPr algn="ctr" eaLnBrk="1" fontAlgn="auto">
              <a:spcBef>
                <a:spcPts val="0"/>
              </a:spcBef>
              <a:spcAft>
                <a:spcPts val="0"/>
              </a:spcAft>
              <a:defRPr/>
            </a:pPr>
            <a:endParaRPr lang="it-IT" dirty="0">
              <a:latin typeface="Arial" pitchFamily="18"/>
              <a:ea typeface="Microsoft YaHei" pitchFamily="2"/>
              <a:cs typeface="Lucida Sans" pitchFamily="2"/>
            </a:endParaRPr>
          </a:p>
          <a:p>
            <a:pPr algn="ctr" eaLnBrk="1" fontAlgn="auto">
              <a:spcBef>
                <a:spcPts val="0"/>
              </a:spcBef>
              <a:spcAft>
                <a:spcPts val="0"/>
              </a:spcAft>
              <a:defRPr/>
            </a:pPr>
            <a:r>
              <a:rPr lang="it-IT" dirty="0">
                <a:latin typeface="Arial" pitchFamily="18"/>
                <a:ea typeface="Microsoft YaHei" pitchFamily="2"/>
                <a:cs typeface="Lucida Sans" pitchFamily="2"/>
              </a:rPr>
              <a:t> Complesso molecolare costituito da una molecola di polivinilpirrolidone, detergente sintetico non ionico, e iodio pertanto appartenente alla categoria degli </a:t>
            </a:r>
            <a:r>
              <a:rPr lang="it-IT" dirty="0" err="1">
                <a:latin typeface="Arial" pitchFamily="18"/>
                <a:ea typeface="Microsoft YaHei" pitchFamily="2"/>
                <a:cs typeface="Lucida Sans" pitchFamily="2"/>
              </a:rPr>
              <a:t>iodofori</a:t>
            </a:r>
            <a:r>
              <a:rPr lang="it-IT" dirty="0">
                <a:latin typeface="Arial" pitchFamily="18"/>
                <a:ea typeface="Microsoft YaHei" pitchFamily="2"/>
                <a:cs typeface="Lucida Sans" pitchFamily="2"/>
              </a:rPr>
              <a:t>.</a:t>
            </a:r>
          </a:p>
          <a:p>
            <a:pPr algn="ctr" eaLnBrk="1" fontAlgn="auto">
              <a:spcBef>
                <a:spcPts val="0"/>
              </a:spcBef>
              <a:spcAft>
                <a:spcPts val="0"/>
              </a:spcAft>
              <a:defRPr/>
            </a:pPr>
            <a:endParaRPr lang="it-IT" dirty="0">
              <a:latin typeface="Arial" pitchFamily="18"/>
              <a:ea typeface="Microsoft YaHei" pitchFamily="2"/>
              <a:cs typeface="Lucida Sans" pitchFamily="2"/>
            </a:endParaRPr>
          </a:p>
          <a:p>
            <a:pPr algn="ctr" eaLnBrk="1" fontAlgn="auto">
              <a:spcBef>
                <a:spcPts val="0"/>
              </a:spcBef>
              <a:spcAft>
                <a:spcPts val="0"/>
              </a:spcAft>
              <a:defRPr/>
            </a:pPr>
            <a:r>
              <a:rPr lang="it-IT" dirty="0">
                <a:latin typeface="Arial" pitchFamily="18"/>
                <a:ea typeface="Microsoft YaHei" pitchFamily="2"/>
                <a:cs typeface="Lucida Sans" pitchFamily="2"/>
              </a:rPr>
              <a:t>Molto impiegati nell'antisepsi della cute integra, lesa e della mucosa orale, vaginale e rettale, devono la propria efficacia d'azione alla capacità di inibire la sintesi proteica batterica, mediante ossidazione dei gruppi </a:t>
            </a:r>
            <a:r>
              <a:rPr lang="it-IT" dirty="0" err="1">
                <a:latin typeface="Arial" pitchFamily="18"/>
                <a:ea typeface="Microsoft YaHei" pitchFamily="2"/>
                <a:cs typeface="Lucida Sans" pitchFamily="2"/>
              </a:rPr>
              <a:t>sulfidrilici</a:t>
            </a:r>
            <a:r>
              <a:rPr lang="it-IT" dirty="0">
                <a:latin typeface="Arial" pitchFamily="18"/>
                <a:ea typeface="Microsoft YaHei" pitchFamily="2"/>
                <a:cs typeface="Lucida Sans" pitchFamily="2"/>
              </a:rPr>
              <a:t>, con formazione di </a:t>
            </a:r>
            <a:r>
              <a:rPr lang="it-IT" dirty="0" err="1">
                <a:latin typeface="Arial" pitchFamily="18"/>
                <a:ea typeface="Microsoft YaHei" pitchFamily="2"/>
                <a:cs typeface="Lucida Sans" pitchFamily="2"/>
              </a:rPr>
              <a:t>iododerivati</a:t>
            </a:r>
            <a:r>
              <a:rPr lang="it-IT" dirty="0">
                <a:latin typeface="Arial" pitchFamily="18"/>
                <a:ea typeface="Microsoft YaHei" pitchFamily="2"/>
                <a:cs typeface="Lucida Sans" pitchFamily="2"/>
              </a:rPr>
              <a:t> inattivi.</a:t>
            </a:r>
          </a:p>
          <a:p>
            <a:pPr algn="ctr" eaLnBrk="1" fontAlgn="auto">
              <a:spcBef>
                <a:spcPts val="0"/>
              </a:spcBef>
              <a:spcAft>
                <a:spcPts val="0"/>
              </a:spcAft>
              <a:defRPr/>
            </a:pPr>
            <a:endParaRPr lang="it-IT" dirty="0">
              <a:latin typeface="Arial" pitchFamily="18"/>
              <a:ea typeface="Microsoft YaHei" pitchFamily="2"/>
              <a:cs typeface="Lucida Sans" pitchFamily="2"/>
            </a:endParaRPr>
          </a:p>
          <a:p>
            <a:pPr algn="ctr" eaLnBrk="1" fontAlgn="auto">
              <a:spcBef>
                <a:spcPts val="0"/>
              </a:spcBef>
              <a:spcAft>
                <a:spcPts val="0"/>
              </a:spcAft>
              <a:defRPr/>
            </a:pPr>
            <a:r>
              <a:rPr lang="it-IT" dirty="0">
                <a:latin typeface="Arial" pitchFamily="18"/>
                <a:ea typeface="Microsoft YaHei" pitchFamily="2"/>
                <a:cs typeface="Lucida Sans" pitchFamily="2"/>
              </a:rPr>
              <a:t>L'associazione dello iodio con una macromolecola come il polivinilpirrolidone migliora notevolmente le proprietà terapeutiche del complesso, consentendo un graduale rilascio dello iodio, riducendo al contempo l'insorgenza di potenziali reazioni avverse quale ad esempio l'irritazione che spesso si associa alle alte concentrazioni di iodio.</a:t>
            </a:r>
          </a:p>
          <a:p>
            <a:pPr algn="ctr" eaLnBrk="1" fontAlgn="auto">
              <a:spcBef>
                <a:spcPts val="0"/>
              </a:spcBef>
              <a:spcAft>
                <a:spcPts val="0"/>
              </a:spcAft>
              <a:defRPr/>
            </a:pPr>
            <a:endParaRPr lang="it-IT" dirty="0">
              <a:latin typeface="Arial" pitchFamily="18"/>
              <a:ea typeface="Microsoft YaHei" pitchFamily="2"/>
              <a:cs typeface="Lucida Sans" pitchFamily="2"/>
            </a:endParaRPr>
          </a:p>
          <a:p>
            <a:pPr algn="ctr" eaLnBrk="1" fontAlgn="auto">
              <a:spcBef>
                <a:spcPts val="0"/>
              </a:spcBef>
              <a:spcAft>
                <a:spcPts val="0"/>
              </a:spcAft>
              <a:defRPr/>
            </a:pPr>
            <a:r>
              <a:rPr lang="it-IT" dirty="0">
                <a:latin typeface="Arial" pitchFamily="18"/>
                <a:ea typeface="Microsoft YaHei" pitchFamily="2"/>
                <a:cs typeface="Lucida Sans" pitchFamily="2"/>
              </a:rPr>
              <a:t>L'ampio spettro d'azione costituito da batteri </a:t>
            </a:r>
            <a:r>
              <a:rPr lang="it-IT" dirty="0">
                <a:solidFill>
                  <a:srgbClr val="FF3333"/>
                </a:solidFill>
                <a:latin typeface="Arial" pitchFamily="18"/>
                <a:ea typeface="Microsoft YaHei" pitchFamily="2"/>
                <a:cs typeface="Lucida Sans" pitchFamily="2"/>
              </a:rPr>
              <a:t>Gram positivi, Gram negativi, virus,</a:t>
            </a:r>
            <a:r>
              <a:rPr lang="it-IT" b="1" dirty="0">
                <a:solidFill>
                  <a:srgbClr val="FF3333"/>
                </a:solidFill>
                <a:latin typeface="Arial" pitchFamily="18"/>
                <a:ea typeface="Microsoft YaHei" pitchFamily="2"/>
                <a:cs typeface="Lucida Sans" pitchFamily="2"/>
              </a:rPr>
              <a:t> </a:t>
            </a:r>
            <a:r>
              <a:rPr lang="it-IT" dirty="0">
                <a:solidFill>
                  <a:srgbClr val="FF3333"/>
                </a:solidFill>
                <a:latin typeface="Arial" pitchFamily="18"/>
                <a:ea typeface="Microsoft YaHei" pitchFamily="2"/>
                <a:cs typeface="Lucida Sans" pitchFamily="2"/>
              </a:rPr>
              <a:t>miceti, </a:t>
            </a:r>
            <a:r>
              <a:rPr lang="it-IT" sz="2200" b="1" u="sng" dirty="0">
                <a:solidFill>
                  <a:srgbClr val="FF3333"/>
                </a:solidFill>
                <a:latin typeface="Arial" pitchFamily="18"/>
                <a:ea typeface="Microsoft YaHei" pitchFamily="2"/>
                <a:cs typeface="Lucida Sans" pitchFamily="2"/>
              </a:rPr>
              <a:t>micobatteri</a:t>
            </a:r>
            <a:r>
              <a:rPr lang="it-IT" u="sng" dirty="0">
                <a:solidFill>
                  <a:srgbClr val="FF3333"/>
                </a:solidFill>
                <a:latin typeface="Arial" pitchFamily="18"/>
                <a:ea typeface="Microsoft YaHei" pitchFamily="2"/>
                <a:cs typeface="Lucida Sans" pitchFamily="2"/>
              </a:rPr>
              <a:t> </a:t>
            </a:r>
            <a:r>
              <a:rPr lang="it-IT" dirty="0">
                <a:solidFill>
                  <a:srgbClr val="FF3333"/>
                </a:solidFill>
                <a:latin typeface="Arial" pitchFamily="18"/>
                <a:ea typeface="Microsoft YaHei" pitchFamily="2"/>
                <a:cs typeface="Lucida Sans" pitchFamily="2"/>
              </a:rPr>
              <a:t>e spore,</a:t>
            </a:r>
            <a:r>
              <a:rPr lang="it-IT" dirty="0">
                <a:latin typeface="Arial" pitchFamily="18"/>
                <a:ea typeface="Microsoft YaHei" pitchFamily="2"/>
                <a:cs typeface="Lucida Sans" pitchFamily="2"/>
              </a:rPr>
              <a:t> aumenta notevolmente le indicazioni cliniche dello </a:t>
            </a:r>
            <a:r>
              <a:rPr lang="it-IT" dirty="0" err="1">
                <a:latin typeface="Arial" pitchFamily="18"/>
                <a:ea typeface="Microsoft YaHei" pitchFamily="2"/>
                <a:cs typeface="Lucida Sans" pitchFamily="2"/>
              </a:rPr>
              <a:t>iodopovidone</a:t>
            </a:r>
            <a:r>
              <a:rPr lang="it-IT" dirty="0">
                <a:latin typeface="Arial" pitchFamily="18"/>
                <a:ea typeface="Microsoft YaHei" pitchFamily="2"/>
                <a:cs typeface="Lucida Sans" pitchFamily="2"/>
              </a:rPr>
              <a:t>.</a:t>
            </a:r>
          </a:p>
        </p:txBody>
      </p:sp>
      <p:sp>
        <p:nvSpPr>
          <p:cNvPr id="5" name="TextBox 4">
            <a:extLst>
              <a:ext uri="{FF2B5EF4-FFF2-40B4-BE49-F238E27FC236}">
                <a16:creationId xmlns:a16="http://schemas.microsoft.com/office/drawing/2014/main" id="{849EDA3B-0E0F-10B6-A16F-7596751D0E57}"/>
              </a:ext>
            </a:extLst>
          </p:cNvPr>
          <p:cNvSpPr txBox="1"/>
          <p:nvPr/>
        </p:nvSpPr>
        <p:spPr>
          <a:xfrm>
            <a:off x="3598863" y="6053138"/>
            <a:ext cx="6192837" cy="355600"/>
          </a:xfrm>
          <a:prstGeom prst="rect">
            <a:avLst/>
          </a:prstGeom>
          <a:noFill/>
          <a:ln cap="flat">
            <a:noFill/>
          </a:ln>
        </p:spPr>
        <p:txBody>
          <a:bodyPr lIns="90000" tIns="45000" rIns="90000" bIns="45000" compatLnSpc="0"/>
          <a:lstStyle/>
          <a:p>
            <a:pPr eaLnBrk="1" fontAlgn="auto">
              <a:spcBef>
                <a:spcPts val="0"/>
              </a:spcBef>
              <a:spcAft>
                <a:spcPts val="0"/>
              </a:spcAft>
              <a:defRPr/>
            </a:pPr>
            <a:r>
              <a:rPr lang="it-IT" dirty="0">
                <a:solidFill>
                  <a:srgbClr val="FF6600"/>
                </a:solidFill>
                <a:latin typeface="Arial" pitchFamily="18"/>
                <a:ea typeface="Microsoft YaHei" pitchFamily="2"/>
                <a:cs typeface="Lucida Sans" pitchFamily="2"/>
              </a:rPr>
              <a:t>  </a:t>
            </a:r>
            <a:r>
              <a:rPr lang="it-IT" b="1" dirty="0">
                <a:solidFill>
                  <a:srgbClr val="FF6600"/>
                </a:solidFill>
                <a:latin typeface="Arial" pitchFamily="18"/>
                <a:ea typeface="Microsoft YaHei" pitchFamily="2"/>
                <a:cs typeface="Lucida Sans" pitchFamily="2"/>
              </a:rPr>
              <a:t>2 minuti (necessari a liberare lo iodio che è l’agente disinfettante)</a:t>
            </a:r>
          </a:p>
        </p:txBody>
      </p:sp>
      <p:sp>
        <p:nvSpPr>
          <p:cNvPr id="6" name="TextBox 5">
            <a:extLst>
              <a:ext uri="{FF2B5EF4-FFF2-40B4-BE49-F238E27FC236}">
                <a16:creationId xmlns:a16="http://schemas.microsoft.com/office/drawing/2014/main" id="{6A7FFE72-AB03-C2DF-DC14-4E4A8BA12CB1}"/>
              </a:ext>
            </a:extLst>
          </p:cNvPr>
          <p:cNvSpPr txBox="1"/>
          <p:nvPr/>
        </p:nvSpPr>
        <p:spPr>
          <a:xfrm>
            <a:off x="1295400" y="6048375"/>
            <a:ext cx="1881188" cy="354013"/>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b="1">
                <a:solidFill>
                  <a:srgbClr val="FF3333"/>
                </a:solidFill>
                <a:latin typeface="Arial" pitchFamily="18"/>
                <a:ea typeface="Microsoft YaHei" pitchFamily="2"/>
                <a:cs typeface="Lucida Sans" pitchFamily="2"/>
              </a:rPr>
              <a:t>Tempi di azione</a:t>
            </a:r>
          </a:p>
        </p:txBody>
      </p:sp>
      <p:sp>
        <p:nvSpPr>
          <p:cNvPr id="7" name="Straight Connector 6">
            <a:extLst>
              <a:ext uri="{FF2B5EF4-FFF2-40B4-BE49-F238E27FC236}">
                <a16:creationId xmlns:a16="http://schemas.microsoft.com/office/drawing/2014/main" id="{32DEC370-D268-E2EF-E5EB-7C24FA88327F}"/>
              </a:ext>
            </a:extLst>
          </p:cNvPr>
          <p:cNvSpPr/>
          <p:nvPr/>
        </p:nvSpPr>
        <p:spPr>
          <a:xfrm>
            <a:off x="3176588" y="6235700"/>
            <a:ext cx="493712" cy="0"/>
          </a:xfrm>
          <a:prstGeom prst="line">
            <a:avLst/>
          </a:prstGeom>
          <a:noFill/>
          <a:ln w="0" cap="flat">
            <a:solidFill>
              <a:srgbClr val="000000"/>
            </a:solidFill>
            <a:prstDash val="solid"/>
            <a:miter/>
            <a:tailEnd type="arrow"/>
          </a:ln>
        </p:spPr>
        <p:txBody>
          <a:bodyPr lIns="90000" tIns="45000" rIns="90000" bIns="45000" anchor="ctr" compatLnSpc="0"/>
          <a:lstStyle/>
          <a:p>
            <a:pPr eaLnBrk="1" fontAlgn="auto">
              <a:spcBef>
                <a:spcPts val="0"/>
              </a:spcBef>
              <a:spcAft>
                <a:spcPts val="0"/>
              </a:spcAft>
              <a:defRPr/>
            </a:pPr>
            <a:endParaRPr lang="it-IT">
              <a:latin typeface="Arial" pitchFamily="18"/>
              <a:ea typeface="Microsoft YaHei" pitchFamily="2"/>
              <a:cs typeface="Lucida Sans" pitchFamily="2"/>
            </a:endParaRPr>
          </a:p>
        </p:txBody>
      </p:sp>
      <p:pic>
        <p:nvPicPr>
          <p:cNvPr id="50183" name="Picture 8">
            <a:extLst>
              <a:ext uri="{FF2B5EF4-FFF2-40B4-BE49-F238E27FC236}">
                <a16:creationId xmlns:a16="http://schemas.microsoft.com/office/drawing/2014/main" id="{FC7A3033-0801-99C2-131C-7C24833CCF7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3188" y="5794375"/>
            <a:ext cx="1122362"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7FE785-AEC7-3CAA-D3B9-2046E80627C0}"/>
              </a:ext>
            </a:extLst>
          </p:cNvPr>
          <p:cNvSpPr txBox="1"/>
          <p:nvPr/>
        </p:nvSpPr>
        <p:spPr>
          <a:xfrm>
            <a:off x="215900" y="1528763"/>
            <a:ext cx="6557963" cy="1874837"/>
          </a:xfrm>
          <a:prstGeom prst="rect">
            <a:avLst/>
          </a:prstGeom>
          <a:noFill/>
          <a:ln w="0" cap="flat">
            <a:solidFill>
              <a:srgbClr val="808080"/>
            </a:solidFill>
            <a:prstDash val="solid"/>
            <a:miter/>
          </a:ln>
        </p:spPr>
        <p:txBody>
          <a:bodyPr lIns="90000" tIns="45000" rIns="90000" bIns="45000" compatLnSpc="0"/>
          <a:lstStyle/>
          <a:p>
            <a:pPr eaLnBrk="1" fontAlgn="auto">
              <a:spcBef>
                <a:spcPts val="0"/>
              </a:spcBef>
              <a:spcAft>
                <a:spcPts val="0"/>
              </a:spcAft>
              <a:defRPr/>
            </a:pPr>
            <a:r>
              <a:rPr lang="it-IT" sz="2000" dirty="0">
                <a:latin typeface="Arial" pitchFamily="18"/>
                <a:ea typeface="Microsoft YaHei" pitchFamily="2"/>
                <a:cs typeface="Lucida Sans" pitchFamily="2"/>
              </a:rPr>
              <a:t>Il perossido di idrogeno, </a:t>
            </a:r>
            <a:r>
              <a:rPr lang="it-IT" sz="2000" b="1" dirty="0">
                <a:latin typeface="Arial" pitchFamily="18"/>
                <a:ea typeface="Microsoft YaHei" pitchFamily="2"/>
                <a:cs typeface="Lucida Sans" pitchFamily="2"/>
              </a:rPr>
              <a:t>o </a:t>
            </a:r>
            <a:r>
              <a:rPr lang="it-IT" sz="2000" b="1" dirty="0">
                <a:solidFill>
                  <a:srgbClr val="FF3333"/>
                </a:solidFill>
                <a:latin typeface="Arial" pitchFamily="18"/>
                <a:ea typeface="Microsoft YaHei" pitchFamily="2"/>
                <a:cs typeface="Lucida Sans" pitchFamily="2"/>
              </a:rPr>
              <a:t>acqua ossigenata</a:t>
            </a:r>
            <a:r>
              <a:rPr lang="it-IT" sz="2000" b="1" dirty="0">
                <a:latin typeface="Arial" pitchFamily="18"/>
                <a:ea typeface="Microsoft YaHei" pitchFamily="2"/>
                <a:cs typeface="Lucida Sans" pitchFamily="2"/>
              </a:rPr>
              <a:t> </a:t>
            </a:r>
            <a:r>
              <a:rPr lang="it-IT" sz="2000" dirty="0">
                <a:latin typeface="Arial" pitchFamily="18"/>
                <a:ea typeface="Microsoft YaHei" pitchFamily="2"/>
                <a:cs typeface="Lucida Sans" pitchFamily="2"/>
              </a:rPr>
              <a:t>, ha percorso una strada difficile prima di essere riconosciuto come disinfettante oltre che come antisettico. Peraltro, come antisettico, utilizzato al 3% (ovvero a 10 volumi), è caratterizzato da </a:t>
            </a:r>
            <a:r>
              <a:rPr lang="it-IT" sz="2000" u="sng" dirty="0">
                <a:solidFill>
                  <a:srgbClr val="CC6699"/>
                </a:solidFill>
                <a:latin typeface="Arial" pitchFamily="18"/>
                <a:ea typeface="Microsoft YaHei" pitchFamily="2"/>
                <a:cs typeface="Lucida Sans" pitchFamily="2"/>
              </a:rPr>
              <a:t>un’azione blanda.</a:t>
            </a:r>
          </a:p>
        </p:txBody>
      </p:sp>
      <p:sp>
        <p:nvSpPr>
          <p:cNvPr id="3" name="TextBox 2">
            <a:extLst>
              <a:ext uri="{FF2B5EF4-FFF2-40B4-BE49-F238E27FC236}">
                <a16:creationId xmlns:a16="http://schemas.microsoft.com/office/drawing/2014/main" id="{29D7DDC8-7189-9BF6-D727-67E9483A7AA2}"/>
              </a:ext>
            </a:extLst>
          </p:cNvPr>
          <p:cNvSpPr txBox="1"/>
          <p:nvPr/>
        </p:nvSpPr>
        <p:spPr>
          <a:xfrm>
            <a:off x="215900" y="4506913"/>
            <a:ext cx="6477000" cy="1214437"/>
          </a:xfrm>
          <a:prstGeom prst="rect">
            <a:avLst/>
          </a:prstGeom>
          <a:noFill/>
          <a:ln w="0" cap="flat">
            <a:solidFill>
              <a:srgbClr val="808080"/>
            </a:solidFill>
            <a:prstDash val="solid"/>
            <a:miter/>
          </a:ln>
        </p:spPr>
        <p:txBody>
          <a:bodyPr lIns="90000" tIns="45000" rIns="90000" bIns="45000" compatLnSpc="0"/>
          <a:lstStyle/>
          <a:p>
            <a:pPr eaLnBrk="1" fontAlgn="auto">
              <a:spcBef>
                <a:spcPts val="0"/>
              </a:spcBef>
              <a:spcAft>
                <a:spcPts val="0"/>
              </a:spcAft>
              <a:buSzPct val="45000"/>
              <a:defRPr/>
            </a:pPr>
            <a:r>
              <a:rPr lang="it-IT" sz="2000" b="1" u="sng" dirty="0">
                <a:solidFill>
                  <a:srgbClr val="FF3333"/>
                </a:solidFill>
                <a:latin typeface="Arial" pitchFamily="18"/>
                <a:ea typeface="Microsoft YaHei" pitchFamily="2"/>
                <a:cs typeface="Lucida Sans" pitchFamily="2"/>
              </a:rPr>
              <a:t>L’amuchina</a:t>
            </a:r>
            <a:r>
              <a:rPr lang="it-IT" sz="2000" b="1" dirty="0">
                <a:solidFill>
                  <a:srgbClr val="FF3333"/>
                </a:solidFill>
                <a:latin typeface="Arial" pitchFamily="18"/>
                <a:ea typeface="Microsoft YaHei" pitchFamily="2"/>
                <a:cs typeface="Lucida Sans" pitchFamily="2"/>
              </a:rPr>
              <a:t>™️</a:t>
            </a:r>
            <a:r>
              <a:rPr lang="it-IT" sz="2000" dirty="0">
                <a:latin typeface="Arial" pitchFamily="18"/>
                <a:ea typeface="Microsoft YaHei" pitchFamily="2"/>
                <a:cs typeface="Lucida Sans" pitchFamily="2"/>
              </a:rPr>
              <a:t> al momento non ha alcuna evidenza di efficacia clinica per l’antisepsi cutanea prima dell’impianto e per la medicazione del catetere.</a:t>
            </a:r>
          </a:p>
        </p:txBody>
      </p:sp>
      <p:pic>
        <p:nvPicPr>
          <p:cNvPr id="52227" name="Picture 4">
            <a:extLst>
              <a:ext uri="{FF2B5EF4-FFF2-40B4-BE49-F238E27FC236}">
                <a16:creationId xmlns:a16="http://schemas.microsoft.com/office/drawing/2014/main" id="{EECB1CC6-79F9-78FD-6343-CD3A5BDE78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1288" y="4171950"/>
            <a:ext cx="21590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5">
            <a:extLst>
              <a:ext uri="{FF2B5EF4-FFF2-40B4-BE49-F238E27FC236}">
                <a16:creationId xmlns:a16="http://schemas.microsoft.com/office/drawing/2014/main" id="{4266C48C-FB58-2718-3941-E6C18CD4527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61288" y="1166813"/>
            <a:ext cx="1924050" cy="237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
            <a:extLst>
              <a:ext uri="{FF2B5EF4-FFF2-40B4-BE49-F238E27FC236}">
                <a16:creationId xmlns:a16="http://schemas.microsoft.com/office/drawing/2014/main" id="{40030D97-4787-FCE8-1CDD-1CC69D8F7EF4}"/>
              </a:ext>
            </a:extLst>
          </p:cNvPr>
          <p:cNvSpPr txBox="1"/>
          <p:nvPr/>
        </p:nvSpPr>
        <p:spPr>
          <a:xfrm>
            <a:off x="23813" y="88900"/>
            <a:ext cx="10063162" cy="1206500"/>
          </a:xfrm>
          <a:prstGeom prst="rect">
            <a:avLst/>
          </a:prstGeom>
          <a:noFill/>
          <a:ln cap="flat">
            <a:noFill/>
          </a:ln>
        </p:spPr>
        <p:txBody>
          <a:bodyPr lIns="90000" tIns="45000" rIns="90000" bIns="45000" compatLnSpc="0"/>
          <a:lstStyle/>
          <a:p>
            <a:pPr algn="ctr" eaLnBrk="1" fontAlgn="auto">
              <a:spcBef>
                <a:spcPts val="0"/>
              </a:spcBef>
              <a:spcAft>
                <a:spcPts val="0"/>
              </a:spcAft>
              <a:defRPr/>
            </a:pPr>
            <a:endParaRPr lang="it-IT" dirty="0">
              <a:latin typeface="Arial" pitchFamily="18"/>
              <a:ea typeface="Microsoft YaHei" pitchFamily="2"/>
              <a:cs typeface="Lucida Sans" pitchFamily="2"/>
            </a:endParaRPr>
          </a:p>
          <a:p>
            <a:pPr algn="ctr" eaLnBrk="1" fontAlgn="auto">
              <a:spcBef>
                <a:spcPts val="0"/>
              </a:spcBef>
              <a:spcAft>
                <a:spcPts val="0"/>
              </a:spcAft>
              <a:defRPr/>
            </a:pPr>
            <a:r>
              <a:rPr lang="it-IT" sz="2800" b="1" dirty="0">
                <a:solidFill>
                  <a:srgbClr val="FF3333"/>
                </a:solidFill>
                <a:latin typeface="Arial" pitchFamily="18"/>
                <a:ea typeface="Microsoft YaHei" pitchFamily="2"/>
                <a:cs typeface="Lucida Sans" pitchFamily="2"/>
              </a:rPr>
              <a:t>ALTRI DISINFETTANTI</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32F0B2-D1B4-9ACE-C2E5-36B2D5217140}"/>
              </a:ext>
            </a:extLst>
          </p:cNvPr>
          <p:cNvSpPr txBox="1">
            <a:spLocks/>
          </p:cNvSpPr>
          <p:nvPr/>
        </p:nvSpPr>
        <p:spPr>
          <a:xfrm>
            <a:off x="1438766" y="314566"/>
            <a:ext cx="7203090" cy="858794"/>
          </a:xfrm>
          <a:prstGeom prst="rect">
            <a:avLst/>
          </a:prstGeom>
          <a:ln>
            <a:noFill/>
          </a:ln>
        </p:spPr>
        <p:txBody>
          <a:bodyPr vert="horz" lIns="91440" tIns="45720" rIns="91440" bIns="45720" rtlCol="0" anchor="ctr">
            <a:normAutofit fontScale="7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4000" b="1" dirty="0">
                <a:solidFill>
                  <a:srgbClr val="FF3333"/>
                </a:solidFill>
                <a:latin typeface="Arial" pitchFamily="18"/>
                <a:ea typeface="Microsoft YaHei" pitchFamily="2"/>
              </a:rPr>
              <a:t>ANTT - </a:t>
            </a:r>
            <a:r>
              <a:rPr lang="it-IT" sz="4000" b="1" dirty="0" err="1">
                <a:solidFill>
                  <a:srgbClr val="FF3333"/>
                </a:solidFill>
                <a:latin typeface="Arial" pitchFamily="18"/>
                <a:ea typeface="Microsoft YaHei" pitchFamily="2"/>
              </a:rPr>
              <a:t>Aseptic</a:t>
            </a:r>
            <a:r>
              <a:rPr lang="it-IT" sz="4000" b="1" dirty="0">
                <a:solidFill>
                  <a:srgbClr val="FF3333"/>
                </a:solidFill>
                <a:latin typeface="Arial" pitchFamily="18"/>
                <a:ea typeface="Microsoft YaHei" pitchFamily="2"/>
              </a:rPr>
              <a:t> Non Touch Technique</a:t>
            </a:r>
          </a:p>
          <a:p>
            <a:r>
              <a:rPr lang="it-IT" sz="3200" b="1" dirty="0">
                <a:solidFill>
                  <a:srgbClr val="FF3333"/>
                </a:solidFill>
                <a:latin typeface="Arial" pitchFamily="18"/>
                <a:ea typeface="Microsoft YaHei" pitchFamily="2"/>
              </a:rPr>
              <a:t>Tecnica Asettica Senza Contatto</a:t>
            </a:r>
          </a:p>
        </p:txBody>
      </p:sp>
      <p:sp>
        <p:nvSpPr>
          <p:cNvPr id="3" name="CasellaDiTesto 2">
            <a:extLst>
              <a:ext uri="{FF2B5EF4-FFF2-40B4-BE49-F238E27FC236}">
                <a16:creationId xmlns:a16="http://schemas.microsoft.com/office/drawing/2014/main" id="{297C78CA-4E24-CEB9-1AD9-64737ED9A786}"/>
              </a:ext>
            </a:extLst>
          </p:cNvPr>
          <p:cNvSpPr txBox="1"/>
          <p:nvPr/>
        </p:nvSpPr>
        <p:spPr>
          <a:xfrm>
            <a:off x="1021287" y="1280408"/>
            <a:ext cx="8038049" cy="4142031"/>
          </a:xfrm>
          <a:prstGeom prst="rect">
            <a:avLst/>
          </a:prstGeom>
          <a:noFill/>
          <a:ln>
            <a:noFill/>
          </a:ln>
        </p:spPr>
        <p:txBody>
          <a:bodyPr wrap="square" rtlCol="0">
            <a:spAutoFit/>
          </a:bodyPr>
          <a:lstStyle/>
          <a:p>
            <a:pPr algn="just">
              <a:lnSpc>
                <a:spcPct val="150000"/>
              </a:lnSpc>
            </a:pPr>
            <a:r>
              <a:rPr lang="it-IT" dirty="0">
                <a:solidFill>
                  <a:schemeClr val="accent1"/>
                </a:solidFill>
              </a:rPr>
              <a:t>Una particolare e completa tecnica asettica inquadrata in una cornice teorico-pratica unica basata su un concetto iniziale di Protezione delle cosiddette </a:t>
            </a:r>
            <a:r>
              <a:rPr lang="it-IT" b="1" i="1" dirty="0">
                <a:solidFill>
                  <a:schemeClr val="accent1"/>
                </a:solidFill>
              </a:rPr>
              <a:t>Parti-Chiave</a:t>
            </a:r>
            <a:r>
              <a:rPr lang="it-IT" dirty="0">
                <a:solidFill>
                  <a:schemeClr val="accent1"/>
                </a:solidFill>
              </a:rPr>
              <a:t> e dei </a:t>
            </a:r>
            <a:r>
              <a:rPr lang="it-IT" b="1" i="1" dirty="0">
                <a:solidFill>
                  <a:schemeClr val="accent1"/>
                </a:solidFill>
              </a:rPr>
              <a:t>Punti-Chiave</a:t>
            </a:r>
            <a:r>
              <a:rPr lang="it-IT" dirty="0">
                <a:solidFill>
                  <a:schemeClr val="accent1"/>
                </a:solidFill>
              </a:rPr>
              <a:t>; essa è realizzata integrando Precauzioni Standard come l'igiene delle mani e l’utilizzo dei dispositivi di protezione personale con un'appropriata gestione asettica del campo, con la tecnica Non Touch (evitare di toccare) e con i materiali sterilizzati. È progettata per tutte le procedure cliniche invasive e per la gestione dei dispositivi medici invasivi. Nel contesto della terapia infusionale, essa comprende il posizionamento e la gestione dei dispositivi di accesso vascolare (VAD) e la somministrazione di infusioni.</a:t>
            </a:r>
          </a:p>
          <a:p>
            <a:pPr>
              <a:lnSpc>
                <a:spcPct val="120000"/>
              </a:lnSpc>
            </a:pPr>
            <a:r>
              <a:rPr lang="it-IT" b="1" i="1" dirty="0">
                <a:solidFill>
                  <a:srgbClr val="FF0000"/>
                </a:solidFill>
                <a:effectLst>
                  <a:outerShdw blurRad="38100" dist="38100" dir="2700000" algn="tl">
                    <a:srgbClr val="DDDDDD"/>
                  </a:outerShdw>
                </a:effectLst>
                <a:cs typeface="Arial" charset="0"/>
              </a:rPr>
              <a:t>INS 2021</a:t>
            </a:r>
          </a:p>
        </p:txBody>
      </p:sp>
    </p:spTree>
    <p:extLst>
      <p:ext uri="{BB962C8B-B14F-4D97-AF65-F5344CB8AC3E}">
        <p14:creationId xmlns:p14="http://schemas.microsoft.com/office/powerpoint/2010/main" val="17570262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F05FB6-6029-61AC-686F-58BB1874C4D9}"/>
              </a:ext>
            </a:extLst>
          </p:cNvPr>
          <p:cNvSpPr txBox="1">
            <a:spLocks/>
          </p:cNvSpPr>
          <p:nvPr/>
        </p:nvSpPr>
        <p:spPr>
          <a:xfrm>
            <a:off x="217357" y="317045"/>
            <a:ext cx="9247350" cy="858794"/>
          </a:xfrm>
          <a:prstGeom prst="rect">
            <a:avLst/>
          </a:prstGeom>
          <a:ln>
            <a:noFill/>
          </a:ln>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80000"/>
              </a:lnSpc>
            </a:pPr>
            <a:r>
              <a:rPr lang="it-IT" sz="3200" b="1" dirty="0">
                <a:solidFill>
                  <a:srgbClr val="FF3333"/>
                </a:solidFill>
                <a:latin typeface="Arial" pitchFamily="18"/>
                <a:ea typeface="Microsoft YaHei" pitchFamily="2"/>
              </a:rPr>
              <a:t>TECNICA ANTT: PUNTI CHIAVE e PARTI CHIAVE</a:t>
            </a:r>
          </a:p>
        </p:txBody>
      </p:sp>
      <p:grpSp>
        <p:nvGrpSpPr>
          <p:cNvPr id="12" name="Gruppo 11">
            <a:extLst>
              <a:ext uri="{FF2B5EF4-FFF2-40B4-BE49-F238E27FC236}">
                <a16:creationId xmlns:a16="http://schemas.microsoft.com/office/drawing/2014/main" id="{22B86723-EBBC-E12E-9F67-0ABACE2617B9}"/>
              </a:ext>
            </a:extLst>
          </p:cNvPr>
          <p:cNvGrpSpPr/>
          <p:nvPr/>
        </p:nvGrpSpPr>
        <p:grpSpPr>
          <a:xfrm>
            <a:off x="-104220" y="1459221"/>
            <a:ext cx="8095900" cy="3830959"/>
            <a:chOff x="2576208" y="1393015"/>
            <a:chExt cx="8095900" cy="3830959"/>
          </a:xfrm>
        </p:grpSpPr>
        <p:pic>
          <p:nvPicPr>
            <p:cNvPr id="3" name="Picture 13" descr="central line_bacteria_#676D.jpg">
              <a:extLst>
                <a:ext uri="{FF2B5EF4-FFF2-40B4-BE49-F238E27FC236}">
                  <a16:creationId xmlns:a16="http://schemas.microsoft.com/office/drawing/2014/main" id="{87430F3F-E013-54B9-757A-C4959E9E2C8D}"/>
                </a:ext>
              </a:extLst>
            </p:cNvPr>
            <p:cNvPicPr>
              <a:picLocks noChangeAspect="1"/>
            </p:cNvPicPr>
            <p:nvPr/>
          </p:nvPicPr>
          <p:blipFill>
            <a:blip r:embed="rId3">
              <a:extLst>
                <a:ext uri="{28A0092B-C50C-407E-A947-70E740481C1C}">
                  <a14:useLocalDpi xmlns:a14="http://schemas.microsoft.com/office/drawing/2010/main" val="0"/>
                </a:ext>
              </a:extLst>
            </a:blip>
            <a:srcRect l="1147" t="1111" r="1259" b="1111"/>
            <a:stretch>
              <a:fillRect/>
            </a:stretch>
          </p:blipFill>
          <p:spPr bwMode="auto">
            <a:xfrm>
              <a:off x="3457576" y="1687024"/>
              <a:ext cx="4962525" cy="353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 name="Gruppo 3">
              <a:extLst>
                <a:ext uri="{FF2B5EF4-FFF2-40B4-BE49-F238E27FC236}">
                  <a16:creationId xmlns:a16="http://schemas.microsoft.com/office/drawing/2014/main" id="{3512301F-0793-7649-2DEC-4F70B4616D61}"/>
                </a:ext>
              </a:extLst>
            </p:cNvPr>
            <p:cNvGrpSpPr/>
            <p:nvPr/>
          </p:nvGrpSpPr>
          <p:grpSpPr>
            <a:xfrm>
              <a:off x="2576208" y="2671247"/>
              <a:ext cx="3488043" cy="1914553"/>
              <a:chOff x="1052207" y="3450733"/>
              <a:chExt cx="3488043" cy="1914553"/>
            </a:xfrm>
          </p:grpSpPr>
          <p:sp>
            <p:nvSpPr>
              <p:cNvPr id="5" name="Ovale 4">
                <a:extLst>
                  <a:ext uri="{FF2B5EF4-FFF2-40B4-BE49-F238E27FC236}">
                    <a16:creationId xmlns:a16="http://schemas.microsoft.com/office/drawing/2014/main" id="{FA354CAE-A0B6-D70C-31E0-52189BB8E722}"/>
                  </a:ext>
                </a:extLst>
              </p:cNvPr>
              <p:cNvSpPr/>
              <p:nvPr/>
            </p:nvSpPr>
            <p:spPr>
              <a:xfrm>
                <a:off x="3562350" y="4460411"/>
                <a:ext cx="977900" cy="904875"/>
              </a:xfrm>
              <a:prstGeom prst="ellipse">
                <a:avLst/>
              </a:prstGeom>
              <a:no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6" name="Freccia giù 5">
                <a:extLst>
                  <a:ext uri="{FF2B5EF4-FFF2-40B4-BE49-F238E27FC236}">
                    <a16:creationId xmlns:a16="http://schemas.microsoft.com/office/drawing/2014/main" id="{162CB4AD-5362-3834-4FD2-140045B8CDC2}"/>
                  </a:ext>
                </a:extLst>
              </p:cNvPr>
              <p:cNvSpPr/>
              <p:nvPr/>
            </p:nvSpPr>
            <p:spPr>
              <a:xfrm rot="18494615">
                <a:off x="1995976" y="2506964"/>
                <a:ext cx="831850" cy="2719388"/>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7" name="CasellaDiTesto 6">
                <a:extLst>
                  <a:ext uri="{FF2B5EF4-FFF2-40B4-BE49-F238E27FC236}">
                    <a16:creationId xmlns:a16="http://schemas.microsoft.com/office/drawing/2014/main" id="{9FB10685-A4E6-6AD0-910F-6819F858A91A}"/>
                  </a:ext>
                </a:extLst>
              </p:cNvPr>
              <p:cNvSpPr txBox="1"/>
              <p:nvPr/>
            </p:nvSpPr>
            <p:spPr>
              <a:xfrm rot="2409518">
                <a:off x="1892922" y="3753290"/>
                <a:ext cx="1146468" cy="400110"/>
              </a:xfrm>
              <a:prstGeom prst="rect">
                <a:avLst/>
              </a:prstGeom>
              <a:noFill/>
            </p:spPr>
            <p:txBody>
              <a:bodyPr wrap="none" rtlCol="0">
                <a:spAutoFit/>
              </a:bodyPr>
              <a:lstStyle/>
              <a:p>
                <a:r>
                  <a:rPr lang="it-IT" sz="2000" b="1" dirty="0"/>
                  <a:t>EXIT SITE</a:t>
                </a:r>
              </a:p>
            </p:txBody>
          </p:sp>
        </p:grpSp>
        <p:grpSp>
          <p:nvGrpSpPr>
            <p:cNvPr id="8" name="Gruppo 7">
              <a:extLst>
                <a:ext uri="{FF2B5EF4-FFF2-40B4-BE49-F238E27FC236}">
                  <a16:creationId xmlns:a16="http://schemas.microsoft.com/office/drawing/2014/main" id="{9182AC98-4728-5407-3437-039778B89436}"/>
                </a:ext>
              </a:extLst>
            </p:cNvPr>
            <p:cNvGrpSpPr/>
            <p:nvPr/>
          </p:nvGrpSpPr>
          <p:grpSpPr>
            <a:xfrm>
              <a:off x="6536701" y="1393015"/>
              <a:ext cx="4135407" cy="2262104"/>
              <a:chOff x="5012700" y="2172502"/>
              <a:chExt cx="4135407" cy="2262104"/>
            </a:xfrm>
          </p:grpSpPr>
          <p:sp>
            <p:nvSpPr>
              <p:cNvPr id="9" name="Freccia giù 8">
                <a:extLst>
                  <a:ext uri="{FF2B5EF4-FFF2-40B4-BE49-F238E27FC236}">
                    <a16:creationId xmlns:a16="http://schemas.microsoft.com/office/drawing/2014/main" id="{639D2CE4-5E9F-75B6-4ADC-001E973E7055}"/>
                  </a:ext>
                </a:extLst>
              </p:cNvPr>
              <p:cNvSpPr/>
              <p:nvPr/>
            </p:nvSpPr>
            <p:spPr>
              <a:xfrm rot="6966828">
                <a:off x="7372488" y="2658987"/>
                <a:ext cx="831850" cy="2719388"/>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10" name="CasellaDiTesto 9">
                <a:extLst>
                  <a:ext uri="{FF2B5EF4-FFF2-40B4-BE49-F238E27FC236}">
                    <a16:creationId xmlns:a16="http://schemas.microsoft.com/office/drawing/2014/main" id="{5D3C0C96-6E19-BC04-0B12-F3B85D0E1A4B}"/>
                  </a:ext>
                </a:extLst>
              </p:cNvPr>
              <p:cNvSpPr txBox="1"/>
              <p:nvPr/>
            </p:nvSpPr>
            <p:spPr>
              <a:xfrm rot="1624955">
                <a:off x="7044138" y="3788329"/>
                <a:ext cx="1597062" cy="400110"/>
              </a:xfrm>
              <a:prstGeom prst="rect">
                <a:avLst/>
              </a:prstGeom>
              <a:noFill/>
            </p:spPr>
            <p:txBody>
              <a:bodyPr wrap="none" rtlCol="0">
                <a:spAutoFit/>
              </a:bodyPr>
              <a:lstStyle/>
              <a:p>
                <a:r>
                  <a:rPr lang="it-IT" sz="2000" b="1" dirty="0"/>
                  <a:t>CONNETTORI</a:t>
                </a:r>
              </a:p>
            </p:txBody>
          </p:sp>
          <p:sp>
            <p:nvSpPr>
              <p:cNvPr id="11" name="Ovale 10">
                <a:extLst>
                  <a:ext uri="{FF2B5EF4-FFF2-40B4-BE49-F238E27FC236}">
                    <a16:creationId xmlns:a16="http://schemas.microsoft.com/office/drawing/2014/main" id="{AC4D971C-A822-A6B3-172C-17100612E855}"/>
                  </a:ext>
                </a:extLst>
              </p:cNvPr>
              <p:cNvSpPr/>
              <p:nvPr/>
            </p:nvSpPr>
            <p:spPr>
              <a:xfrm>
                <a:off x="5012700" y="2172502"/>
                <a:ext cx="1685030" cy="1726650"/>
              </a:xfrm>
              <a:prstGeom prst="ellipse">
                <a:avLst/>
              </a:prstGeom>
              <a:no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grpSp>
      </p:grpSp>
      <p:pic>
        <p:nvPicPr>
          <p:cNvPr id="1026" name="Picture 2" descr="Fleboclisi - Wikipedia">
            <a:extLst>
              <a:ext uri="{FF2B5EF4-FFF2-40B4-BE49-F238E27FC236}">
                <a16:creationId xmlns:a16="http://schemas.microsoft.com/office/drawing/2014/main" id="{0ECBAAE9-D661-CD14-A012-097364D36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4737" y="4657102"/>
            <a:ext cx="1459576" cy="1943890"/>
          </a:xfrm>
          <a:prstGeom prst="rect">
            <a:avLst/>
          </a:prstGeom>
          <a:noFill/>
          <a:extLst>
            <a:ext uri="{909E8E84-426E-40DD-AFC4-6F175D3DCCD1}">
              <a14:hiddenFill xmlns:a14="http://schemas.microsoft.com/office/drawing/2010/main">
                <a:solidFill>
                  <a:srgbClr val="FFFFFF"/>
                </a:solidFill>
              </a14:hiddenFill>
            </a:ext>
          </a:extLst>
        </p:spPr>
      </p:pic>
      <p:sp>
        <p:nvSpPr>
          <p:cNvPr id="13" name="Ovale 12">
            <a:extLst>
              <a:ext uri="{FF2B5EF4-FFF2-40B4-BE49-F238E27FC236}">
                <a16:creationId xmlns:a16="http://schemas.microsoft.com/office/drawing/2014/main" id="{4EC40B03-D343-43FC-41BD-B8006E911984}"/>
              </a:ext>
            </a:extLst>
          </p:cNvPr>
          <p:cNvSpPr/>
          <p:nvPr/>
        </p:nvSpPr>
        <p:spPr>
          <a:xfrm>
            <a:off x="7939948" y="5814057"/>
            <a:ext cx="594452" cy="643894"/>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14" name="Ovale 13">
            <a:extLst>
              <a:ext uri="{FF2B5EF4-FFF2-40B4-BE49-F238E27FC236}">
                <a16:creationId xmlns:a16="http://schemas.microsoft.com/office/drawing/2014/main" id="{04DA0449-F474-665D-3682-BA02DEC5D54C}"/>
              </a:ext>
            </a:extLst>
          </p:cNvPr>
          <p:cNvSpPr/>
          <p:nvPr/>
        </p:nvSpPr>
        <p:spPr>
          <a:xfrm>
            <a:off x="8570549" y="5492110"/>
            <a:ext cx="594452" cy="643894"/>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Tree>
    <p:extLst>
      <p:ext uri="{BB962C8B-B14F-4D97-AF65-F5344CB8AC3E}">
        <p14:creationId xmlns:p14="http://schemas.microsoft.com/office/powerpoint/2010/main" val="352161634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name="Attuale situa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6DAF8E-F3D7-548C-0E0F-EAAA6532532D}"/>
              </a:ext>
            </a:extLst>
          </p:cNvPr>
          <p:cNvSpPr txBox="1">
            <a:spLocks noGrp="1"/>
          </p:cNvSpPr>
          <p:nvPr>
            <p:ph type="title" idx="4294967295"/>
          </p:nvPr>
        </p:nvSpPr>
        <p:spPr>
          <a:xfrm>
            <a:off x="741363" y="347663"/>
            <a:ext cx="8607425" cy="801687"/>
          </a:xfrm>
        </p:spPr>
        <p:txBody>
          <a:bodyPr anchorCtr="1">
            <a:spAutoFit/>
          </a:bodyPr>
          <a:lstStyle/>
          <a:p>
            <a:pPr marL="216000" indent="-360000" eaLnBrk="1" fontAlgn="auto">
              <a:spcBef>
                <a:spcPts val="0"/>
              </a:spcBef>
              <a:spcAft>
                <a:spcPts val="0"/>
              </a:spcAft>
              <a:defRPr/>
            </a:pPr>
            <a:r>
              <a:rPr lang="it-IT" sz="2600" b="1" kern="0" dirty="0">
                <a:solidFill>
                  <a:srgbClr val="FF0000"/>
                </a:solidFill>
                <a:latin typeface="Albany" pitchFamily="34"/>
              </a:rPr>
              <a:t>INDICAZIONI PER LA CORRETTA GESTIONE ED USO DEI DISINFETTANTI E DEGLI ANTISETTICI</a:t>
            </a:r>
          </a:p>
        </p:txBody>
      </p:sp>
      <p:sp>
        <p:nvSpPr>
          <p:cNvPr id="33794" name="Segnaposto testo 2">
            <a:extLst>
              <a:ext uri="{FF2B5EF4-FFF2-40B4-BE49-F238E27FC236}">
                <a16:creationId xmlns:a16="http://schemas.microsoft.com/office/drawing/2014/main" id="{8553F73F-B507-7894-642D-4C44F55C0E23}"/>
              </a:ext>
            </a:extLst>
          </p:cNvPr>
          <p:cNvSpPr txBox="1">
            <a:spLocks noGrp="1"/>
          </p:cNvSpPr>
          <p:nvPr>
            <p:ph type="body" idx="4294967295"/>
          </p:nvPr>
        </p:nvSpPr>
        <p:spPr>
          <a:xfrm>
            <a:off x="0" y="1397000"/>
            <a:ext cx="10080625" cy="5983288"/>
          </a:xfrm>
        </p:spPr>
        <p:txBody>
          <a:bodyPr/>
          <a:lstStyle/>
          <a:p>
            <a:pPr algn="ctr" eaLnBrk="1"/>
            <a:r>
              <a:rPr lang="it-IT" altLang="it-IT" sz="2000" kern="0" dirty="0">
                <a:solidFill>
                  <a:srgbClr val="FFC000"/>
                </a:solidFill>
                <a:latin typeface="Albany" pitchFamily="34"/>
              </a:rPr>
              <a:t>Come vanno conservati i disinfettanti e gli antisettici?</a:t>
            </a:r>
          </a:p>
        </p:txBody>
      </p:sp>
      <p:sp>
        <p:nvSpPr>
          <p:cNvPr id="4" name="TextBox 3">
            <a:extLst>
              <a:ext uri="{FF2B5EF4-FFF2-40B4-BE49-F238E27FC236}">
                <a16:creationId xmlns:a16="http://schemas.microsoft.com/office/drawing/2014/main" id="{10B59F13-E1C7-A4AB-4AC4-0DDD72875342}"/>
              </a:ext>
            </a:extLst>
          </p:cNvPr>
          <p:cNvSpPr txBox="1"/>
          <p:nvPr/>
        </p:nvSpPr>
        <p:spPr>
          <a:xfrm>
            <a:off x="92075" y="2217738"/>
            <a:ext cx="9988550" cy="4335462"/>
          </a:xfrm>
          <a:prstGeom prst="rect">
            <a:avLst/>
          </a:prstGeom>
          <a:noFill/>
          <a:ln cap="flat">
            <a:noFill/>
          </a:ln>
        </p:spPr>
        <p:txBody>
          <a:bodyPr lIns="90000" tIns="45000" rIns="90000" bIns="45000" compatLnSpc="0">
            <a:spAutoFit/>
          </a:bodyPr>
          <a:lstStyle/>
          <a:p>
            <a:pPr marL="285750" indent="-285750" eaLnBrk="1" fontAlgn="auto">
              <a:spcBef>
                <a:spcPts val="0"/>
              </a:spcBef>
              <a:spcAft>
                <a:spcPts val="0"/>
              </a:spcAft>
              <a:buSzPct val="110000"/>
              <a:buFont typeface="Arial" panose="020B0604020202020204" pitchFamily="34" charset="0"/>
              <a:buChar char="•"/>
              <a:defRPr/>
            </a:pPr>
            <a:r>
              <a:rPr lang="it-IT" sz="1600" dirty="0">
                <a:solidFill>
                  <a:srgbClr val="002060"/>
                </a:solidFill>
                <a:latin typeface="Arial" pitchFamily="18"/>
                <a:ea typeface="Microsoft YaHei" pitchFamily="2"/>
                <a:cs typeface="Lucida Sans" pitchFamily="2"/>
              </a:rPr>
              <a:t>Chiudere sempre i contenitori dopo l'uso per evitare che urtandoli possano cadere accidentalmente   o per evitare che avvenga la dispersione del prodotto, per evaporazione, in ambiente (evaporazione del solvente e rischio di inquinamento)</a:t>
            </a:r>
          </a:p>
          <a:p>
            <a:pPr marL="285750" indent="-285750" eaLnBrk="1" fontAlgn="auto">
              <a:spcBef>
                <a:spcPts val="0"/>
              </a:spcBef>
              <a:spcAft>
                <a:spcPts val="0"/>
              </a:spcAft>
              <a:buSzPct val="110000"/>
              <a:buFont typeface="Arial" panose="020B0604020202020204" pitchFamily="34" charset="0"/>
              <a:buChar char="•"/>
              <a:defRPr/>
            </a:pPr>
            <a:endParaRPr lang="it-IT" sz="1600" dirty="0">
              <a:solidFill>
                <a:srgbClr val="002060"/>
              </a:solidFill>
              <a:latin typeface="Arial" pitchFamily="18"/>
              <a:ea typeface="Microsoft YaHei" pitchFamily="2"/>
              <a:cs typeface="Lucida Sans" pitchFamily="2"/>
            </a:endParaRPr>
          </a:p>
          <a:p>
            <a:pPr marL="285750" indent="-285750" eaLnBrk="1" fontAlgn="auto">
              <a:spcBef>
                <a:spcPts val="0"/>
              </a:spcBef>
              <a:spcAft>
                <a:spcPts val="0"/>
              </a:spcAft>
              <a:buSzPct val="110000"/>
              <a:buFont typeface="Arial" panose="020B0604020202020204" pitchFamily="34" charset="0"/>
              <a:buChar char="•"/>
              <a:defRPr/>
            </a:pPr>
            <a:r>
              <a:rPr lang="it-IT" sz="1600" dirty="0">
                <a:solidFill>
                  <a:srgbClr val="002060"/>
                </a:solidFill>
                <a:latin typeface="Arial" pitchFamily="18"/>
                <a:ea typeface="Microsoft YaHei" pitchFamily="2"/>
                <a:cs typeface="Lucida Sans" pitchFamily="2"/>
              </a:rPr>
              <a:t>Quando si aprono i flaconi per la prima volta , controllare la data di scadenza, evidenziandola se breve e scrivere la data di apertura del flacone</a:t>
            </a:r>
          </a:p>
          <a:p>
            <a:pPr marL="285750" indent="-285750" eaLnBrk="1" fontAlgn="auto">
              <a:spcBef>
                <a:spcPts val="0"/>
              </a:spcBef>
              <a:spcAft>
                <a:spcPts val="0"/>
              </a:spcAft>
              <a:buSzPct val="110000"/>
              <a:buFont typeface="Arial" panose="020B0604020202020204" pitchFamily="34" charset="0"/>
              <a:buChar char="•"/>
              <a:defRPr/>
            </a:pPr>
            <a:endParaRPr lang="it-IT" sz="1600" dirty="0">
              <a:solidFill>
                <a:srgbClr val="002060"/>
              </a:solidFill>
              <a:latin typeface="Arial" pitchFamily="18"/>
              <a:ea typeface="Microsoft YaHei" pitchFamily="2"/>
              <a:cs typeface="Lucida Sans" pitchFamily="2"/>
            </a:endParaRPr>
          </a:p>
          <a:p>
            <a:pPr marL="285750" indent="-285750" eaLnBrk="1" fontAlgn="auto">
              <a:spcBef>
                <a:spcPts val="0"/>
              </a:spcBef>
              <a:spcAft>
                <a:spcPts val="0"/>
              </a:spcAft>
              <a:buSzPct val="110000"/>
              <a:buFont typeface="Arial" panose="020B0604020202020204" pitchFamily="34" charset="0"/>
              <a:buChar char="•"/>
              <a:defRPr/>
            </a:pPr>
            <a:r>
              <a:rPr lang="it-IT" sz="1600" dirty="0">
                <a:solidFill>
                  <a:srgbClr val="002060"/>
                </a:solidFill>
                <a:latin typeface="Arial" pitchFamily="18"/>
                <a:ea typeface="Microsoft YaHei" pitchFamily="2"/>
                <a:cs typeface="Lucida Sans" pitchFamily="2"/>
              </a:rPr>
              <a:t>Conservare gli antisettici e i disinfettanti nei loro contenitori originali, senza travasarli al riparo dalla luce e lontano da fonti di calore, in appositi armadietti  </a:t>
            </a:r>
          </a:p>
          <a:p>
            <a:pPr eaLnBrk="1" fontAlgn="auto">
              <a:spcBef>
                <a:spcPts val="0"/>
              </a:spcBef>
              <a:spcAft>
                <a:spcPts val="0"/>
              </a:spcAft>
              <a:buSzPct val="110000"/>
              <a:buFont typeface="StarSymbol"/>
              <a:buChar char="●"/>
              <a:defRPr/>
            </a:pPr>
            <a:endParaRPr lang="it-IT" sz="1600" dirty="0">
              <a:solidFill>
                <a:srgbClr val="002060"/>
              </a:solidFill>
              <a:latin typeface="Arial" pitchFamily="18"/>
              <a:ea typeface="Microsoft YaHei" pitchFamily="2"/>
              <a:cs typeface="Lucida Sans" pitchFamily="2"/>
            </a:endParaRPr>
          </a:p>
          <a:p>
            <a:pPr marL="285750" indent="-285750" eaLnBrk="1" fontAlgn="auto">
              <a:spcBef>
                <a:spcPts val="0"/>
              </a:spcBef>
              <a:spcAft>
                <a:spcPts val="0"/>
              </a:spcAft>
              <a:buSzPct val="110000"/>
              <a:buFont typeface="Arial" panose="020B0604020202020204" pitchFamily="34" charset="0"/>
              <a:buChar char="•"/>
              <a:defRPr/>
            </a:pPr>
            <a:r>
              <a:rPr lang="it-IT" sz="1600" dirty="0">
                <a:solidFill>
                  <a:srgbClr val="002060"/>
                </a:solidFill>
                <a:latin typeface="Arial" pitchFamily="18"/>
                <a:ea typeface="Microsoft YaHei" pitchFamily="2"/>
                <a:cs typeface="Lucida Sans" pitchFamily="2"/>
              </a:rPr>
              <a:t>Contenitori simili di prodotti (antisettici e disinfettanti) diversi vanno tenuti lontano tra loro per evitare che ci si confonda. Antisettici da una parte e disinfettanti dall'altra.</a:t>
            </a:r>
          </a:p>
          <a:p>
            <a:pPr eaLnBrk="1" fontAlgn="auto">
              <a:spcBef>
                <a:spcPts val="0"/>
              </a:spcBef>
              <a:spcAft>
                <a:spcPts val="0"/>
              </a:spcAft>
              <a:buSzPct val="110000"/>
              <a:buFont typeface="StarSymbol"/>
              <a:buChar char="●"/>
              <a:defRPr/>
            </a:pPr>
            <a:endParaRPr lang="it-IT" sz="1600" dirty="0">
              <a:solidFill>
                <a:srgbClr val="002060"/>
              </a:solidFill>
              <a:latin typeface="Arial" pitchFamily="18"/>
              <a:ea typeface="Microsoft YaHei" pitchFamily="2"/>
              <a:cs typeface="Lucida Sans" pitchFamily="2"/>
            </a:endParaRPr>
          </a:p>
          <a:p>
            <a:pPr marL="285750" indent="-285750" eaLnBrk="1" fontAlgn="auto">
              <a:spcBef>
                <a:spcPts val="0"/>
              </a:spcBef>
              <a:spcAft>
                <a:spcPts val="0"/>
              </a:spcAft>
              <a:buSzPct val="110000"/>
              <a:buFont typeface="Arial" panose="020B0604020202020204" pitchFamily="34" charset="0"/>
              <a:buChar char="•"/>
              <a:defRPr/>
            </a:pPr>
            <a:r>
              <a:rPr lang="it-IT" sz="1600" dirty="0">
                <a:solidFill>
                  <a:srgbClr val="002060"/>
                </a:solidFill>
                <a:latin typeface="Arial" pitchFamily="18"/>
                <a:ea typeface="Microsoft YaHei" pitchFamily="2"/>
                <a:cs typeface="Lucida Sans" pitchFamily="2"/>
              </a:rPr>
              <a:t>Se si verifica la fuoriuscita di un certo quantitativo di disinfettante lungo il contenitore, è necessario asciugarlo immediatamente.</a:t>
            </a:r>
          </a:p>
          <a:p>
            <a:pPr eaLnBrk="1" fontAlgn="auto">
              <a:spcBef>
                <a:spcPts val="0"/>
              </a:spcBef>
              <a:spcAft>
                <a:spcPts val="0"/>
              </a:spcAft>
              <a:buSzPct val="110000"/>
              <a:buFont typeface="StarSymbol"/>
              <a:buChar char="●"/>
              <a:defRPr/>
            </a:pPr>
            <a:endParaRPr lang="it-IT" sz="1600" dirty="0">
              <a:solidFill>
                <a:srgbClr val="002060"/>
              </a:solidFill>
              <a:latin typeface="Arial" pitchFamily="18"/>
              <a:ea typeface="Microsoft YaHei" pitchFamily="2"/>
              <a:cs typeface="Lucida Sans" pitchFamily="2"/>
            </a:endParaRPr>
          </a:p>
          <a:p>
            <a:pPr marL="285750" indent="-285750" eaLnBrk="1" fontAlgn="auto">
              <a:spcBef>
                <a:spcPts val="0"/>
              </a:spcBef>
              <a:spcAft>
                <a:spcPts val="0"/>
              </a:spcAft>
              <a:buSzPct val="110000"/>
              <a:buFont typeface="Arial" panose="020B0604020202020204" pitchFamily="34" charset="0"/>
              <a:buChar char="•"/>
              <a:defRPr/>
            </a:pPr>
            <a:r>
              <a:rPr lang="it-IT" sz="1600" dirty="0">
                <a:solidFill>
                  <a:srgbClr val="002060"/>
                </a:solidFill>
                <a:latin typeface="Arial" pitchFamily="18"/>
                <a:ea typeface="Microsoft YaHei" pitchFamily="2"/>
                <a:cs typeface="Lucida Sans" pitchFamily="2"/>
              </a:rPr>
              <a:t>Non mescolare mai detergenti, antisettici e disinfettanti( es. dopo la sanificazione vanno sempre sciacquati ed asciugati)</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name="Sviluppo fino al momento attu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85241A-5848-3E27-B74F-6E0BEB5C328E}"/>
              </a:ext>
            </a:extLst>
          </p:cNvPr>
          <p:cNvSpPr txBox="1">
            <a:spLocks noGrp="1"/>
          </p:cNvSpPr>
          <p:nvPr>
            <p:ph type="title" idx="4294967295"/>
          </p:nvPr>
        </p:nvSpPr>
        <p:spPr>
          <a:xfrm>
            <a:off x="741363" y="547688"/>
            <a:ext cx="8607425" cy="401637"/>
          </a:xfrm>
        </p:spPr>
        <p:txBody>
          <a:bodyPr anchorCtr="1">
            <a:spAutoFit/>
          </a:bodyPr>
          <a:lstStyle/>
          <a:p>
            <a:pPr marL="216000" indent="-360000" eaLnBrk="1" fontAlgn="auto">
              <a:spcBef>
                <a:spcPts val="0"/>
              </a:spcBef>
              <a:spcAft>
                <a:spcPts val="0"/>
              </a:spcAft>
              <a:defRPr/>
            </a:pPr>
            <a:r>
              <a:rPr lang="it-IT" sz="2600" b="1" kern="0" dirty="0">
                <a:solidFill>
                  <a:srgbClr val="FF0000"/>
                </a:solidFill>
                <a:latin typeface="Albany" pitchFamily="34"/>
              </a:rPr>
              <a:t>INDICAZIONE PER LA CORRETTA GESTIONE</a:t>
            </a:r>
          </a:p>
        </p:txBody>
      </p:sp>
      <p:sp>
        <p:nvSpPr>
          <p:cNvPr id="35842" name="Segnaposto testo 2">
            <a:extLst>
              <a:ext uri="{FF2B5EF4-FFF2-40B4-BE49-F238E27FC236}">
                <a16:creationId xmlns:a16="http://schemas.microsoft.com/office/drawing/2014/main" id="{226B59ED-2340-47CE-112B-6B902F2CB466}"/>
              </a:ext>
            </a:extLst>
          </p:cNvPr>
          <p:cNvSpPr txBox="1">
            <a:spLocks noGrp="1"/>
          </p:cNvSpPr>
          <p:nvPr>
            <p:ph type="body" idx="4294967295"/>
          </p:nvPr>
        </p:nvSpPr>
        <p:spPr>
          <a:xfrm>
            <a:off x="144463" y="1720851"/>
            <a:ext cx="9936162" cy="4664960"/>
          </a:xfrm>
        </p:spPr>
        <p:txBody>
          <a:bodyPr/>
          <a:lstStyle/>
          <a:p>
            <a:pPr marL="285750" indent="-285750" eaLnBrk="1">
              <a:buSzPct val="110000"/>
              <a:buFont typeface="Arial" panose="020B0604020202020204" pitchFamily="34" charset="0"/>
              <a:buChar char="•"/>
            </a:pPr>
            <a:r>
              <a:rPr altLang="it-IT" sz="1500" b="1" dirty="0">
                <a:solidFill>
                  <a:srgbClr val="002060"/>
                </a:solidFill>
                <a:latin typeface="Arial" panose="020B0604020202020204" pitchFamily="34" charset="0"/>
                <a:ea typeface="Microsoft YaHei" panose="020B0503020204020204" pitchFamily="34" charset="-122"/>
                <a:cs typeface="Arial" panose="020B0604020202020204" pitchFamily="34" charset="0"/>
              </a:rPr>
              <a:t>Nessun disinfettante può essere efficace se viene impiegato su materiali ed oggetti non puliti. </a:t>
            </a:r>
            <a:r>
              <a:rPr altLang="it-IT" sz="1500" b="1" u="sng" dirty="0">
                <a:solidFill>
                  <a:srgbClr val="002060"/>
                </a:solidFill>
                <a:latin typeface="Arial" panose="020B0604020202020204" pitchFamily="34" charset="0"/>
                <a:ea typeface="Microsoft YaHei" panose="020B0503020204020204" pitchFamily="34" charset="-122"/>
                <a:cs typeface="Arial" panose="020B0604020202020204" pitchFamily="34" charset="0"/>
              </a:rPr>
              <a:t>Nessun antisettico può essere efficace se usato su cute sporca </a:t>
            </a:r>
            <a:r>
              <a:rPr altLang="it-IT" sz="1500" b="1" dirty="0">
                <a:solidFill>
                  <a:srgbClr val="002060"/>
                </a:solidFill>
                <a:latin typeface="Arial" panose="020B0604020202020204" pitchFamily="34" charset="0"/>
                <a:ea typeface="Microsoft YaHei" panose="020B0503020204020204" pitchFamily="34" charset="-122"/>
                <a:cs typeface="Arial" panose="020B0604020202020204" pitchFamily="34" charset="0"/>
              </a:rPr>
              <a:t>.</a:t>
            </a:r>
          </a:p>
          <a:p>
            <a:pPr marL="285750" indent="-285750" eaLnBrk="1">
              <a:buSzPct val="110000"/>
              <a:buFont typeface="Arial" panose="020B0604020202020204" pitchFamily="34" charset="0"/>
              <a:buChar char="•"/>
            </a:pPr>
            <a:r>
              <a:rPr altLang="it-IT" sz="1500" dirty="0">
                <a:solidFill>
                  <a:srgbClr val="002060"/>
                </a:solidFill>
                <a:latin typeface="Arial" panose="020B0604020202020204" pitchFamily="34" charset="0"/>
                <a:ea typeface="Microsoft YaHei" panose="020B0503020204020204" pitchFamily="34" charset="-122"/>
                <a:cs typeface="Arial" panose="020B0604020202020204" pitchFamily="34" charset="0"/>
              </a:rPr>
              <a:t>Lo sporco protegge i microrganismi impedendo al disinfettante ed all'antisettico di esplicare la loro azione. La disinfezione e l'antisepsi non devono mai sostituirsi alla pulizia</a:t>
            </a:r>
          </a:p>
          <a:p>
            <a:pPr marL="285750" indent="-285750" eaLnBrk="1">
              <a:buSzPct val="110000"/>
              <a:buFont typeface="Arial" panose="020B0604020202020204" pitchFamily="34" charset="0"/>
              <a:buChar char="•"/>
            </a:pPr>
            <a:r>
              <a:rPr altLang="it-IT" sz="1500" dirty="0">
                <a:solidFill>
                  <a:srgbClr val="002060"/>
                </a:solidFill>
                <a:latin typeface="Arial" panose="020B0604020202020204" pitchFamily="34" charset="0"/>
                <a:ea typeface="Microsoft YaHei" panose="020B0503020204020204" pitchFamily="34" charset="-122"/>
                <a:cs typeface="Arial" panose="020B0604020202020204" pitchFamily="34" charset="0"/>
              </a:rPr>
              <a:t>La sola pulizia, se ben eseguita, è sufficiente ad assicurarsi buoni standard igienici per gli articoli non critici</a:t>
            </a:r>
          </a:p>
          <a:p>
            <a:pPr marL="285750" indent="-285750" eaLnBrk="1">
              <a:buSzPct val="110000"/>
              <a:buFont typeface="Arial" panose="020B0604020202020204" pitchFamily="34" charset="0"/>
              <a:buChar char="•"/>
            </a:pPr>
            <a:r>
              <a:rPr lang="it-IT" altLang="it-IT" sz="1500" dirty="0">
                <a:solidFill>
                  <a:srgbClr val="002060"/>
                </a:solidFill>
                <a:latin typeface="Arial" panose="020B0604020202020204" pitchFamily="34" charset="0"/>
                <a:ea typeface="Microsoft YaHei" panose="020B0503020204020204" pitchFamily="34" charset="-122"/>
                <a:cs typeface="Arial" panose="020B0604020202020204" pitchFamily="34" charset="0"/>
              </a:rPr>
              <a:t>La pulizia e la disinfezione possono essere processi separati  o far parte della stessa procedura (dipende dai prodotti)</a:t>
            </a:r>
          </a:p>
          <a:p>
            <a:pPr marL="285750" indent="-285750" eaLnBrk="1">
              <a:buSzPct val="110000"/>
              <a:buFont typeface="Arial" panose="020B0604020202020204" pitchFamily="34" charset="0"/>
              <a:buChar char="•"/>
            </a:pPr>
            <a:r>
              <a:rPr altLang="it-IT" sz="1500" dirty="0">
                <a:solidFill>
                  <a:srgbClr val="002060"/>
                </a:solidFill>
                <a:latin typeface="Arial" panose="020B0604020202020204" pitchFamily="34" charset="0"/>
                <a:ea typeface="Microsoft YaHei" panose="020B0503020204020204" pitchFamily="34" charset="-122"/>
                <a:cs typeface="Arial" panose="020B0604020202020204" pitchFamily="34" charset="0"/>
              </a:rPr>
              <a:t>Non si devono usare disinfettanti quando l'obiettivo finale è la sterilizzazione (il disinfettante non sterilizza, riduce soltanto la carica microbica). Questo riguarda materiale critico termolabile</a:t>
            </a:r>
          </a:p>
          <a:p>
            <a:pPr marL="285750" indent="-285750" eaLnBrk="1">
              <a:buSzPct val="110000"/>
              <a:buFont typeface="Arial" panose="020B0604020202020204" pitchFamily="34" charset="0"/>
              <a:buChar char="•"/>
            </a:pPr>
            <a:r>
              <a:rPr altLang="it-IT" sz="1500" b="1" u="sng" dirty="0">
                <a:solidFill>
                  <a:srgbClr val="002060"/>
                </a:solidFill>
                <a:latin typeface="Arial" panose="020B0604020202020204" pitchFamily="34" charset="0"/>
                <a:ea typeface="Microsoft YaHei" panose="020B0503020204020204" pitchFamily="34" charset="-122"/>
                <a:cs typeface="Arial" panose="020B0604020202020204" pitchFamily="34" charset="0"/>
              </a:rPr>
              <a:t>Tutti i disinfettanti ed antisettici , se usati in modo improprio rispetto alle indicazioni fornite, alla giusta concentrazione ed alla modalità di impiego, oltre a non essere efficaci, possono determinare effetti indesiderati (tossicità acuta e/o cronica sull'operatore, danni al paziente, danni più o meno rilevanti sui materiali)</a:t>
            </a:r>
          </a:p>
          <a:p>
            <a:pPr marL="285750" indent="-285750" eaLnBrk="1">
              <a:buSzPct val="110000"/>
              <a:buFont typeface="Arial" panose="020B0604020202020204" pitchFamily="34" charset="0"/>
              <a:buChar char="•"/>
            </a:pPr>
            <a:r>
              <a:rPr altLang="it-IT" sz="1500" u="sng" dirty="0">
                <a:solidFill>
                  <a:srgbClr val="002060"/>
                </a:solidFill>
                <a:latin typeface="Arial" panose="020B0604020202020204" pitchFamily="34" charset="0"/>
                <a:ea typeface="Microsoft YaHei" panose="020B0503020204020204" pitchFamily="34" charset="-122"/>
                <a:cs typeface="Arial" panose="020B0604020202020204" pitchFamily="34" charset="0"/>
              </a:rPr>
              <a:t>In ogni UO/Servizio/Ambulatorio devono essere presenti le </a:t>
            </a:r>
            <a:r>
              <a:rPr altLang="it-IT" sz="1500" b="1" u="sng" dirty="0">
                <a:solidFill>
                  <a:srgbClr val="002060"/>
                </a:solidFill>
                <a:latin typeface="Arial" panose="020B0604020202020204" pitchFamily="34" charset="0"/>
                <a:ea typeface="Microsoft YaHei" panose="020B0503020204020204" pitchFamily="34" charset="-122"/>
                <a:cs typeface="Arial" panose="020B0604020202020204" pitchFamily="34" charset="0"/>
              </a:rPr>
              <a:t>schede tecniche e le schede di sicurezza di antisettici e disinfettanti in uso; tutte le avvertenze previste devono </a:t>
            </a:r>
            <a:r>
              <a:rPr altLang="it-IT" sz="1500" b="1" u="sng">
                <a:solidFill>
                  <a:srgbClr val="002060"/>
                </a:solidFill>
                <a:latin typeface="Arial" panose="020B0604020202020204" pitchFamily="34" charset="0"/>
                <a:ea typeface="Microsoft YaHei" panose="020B0503020204020204" pitchFamily="34" charset="-122"/>
                <a:cs typeface="Arial" panose="020B0604020202020204" pitchFamily="34" charset="0"/>
              </a:rPr>
              <a:t>essere rispettate</a:t>
            </a:r>
            <a:endParaRPr altLang="it-IT" sz="1500" b="1" u="sng" dirty="0">
              <a:solidFill>
                <a:srgbClr val="002060"/>
              </a:solidFill>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C4B7D2-CB83-4999-B46A-30A5A670DB2A}"/>
              </a:ext>
            </a:extLst>
          </p:cNvPr>
          <p:cNvSpPr txBox="1"/>
          <p:nvPr/>
        </p:nvSpPr>
        <p:spPr>
          <a:xfrm>
            <a:off x="215900" y="2519363"/>
            <a:ext cx="9431338" cy="5575073"/>
          </a:xfrm>
          <a:prstGeom prst="rect">
            <a:avLst/>
          </a:prstGeom>
          <a:noFill/>
          <a:ln cap="flat">
            <a:noFill/>
          </a:ln>
        </p:spPr>
        <p:txBody>
          <a:bodyPr lIns="90000" tIns="45000" rIns="90000" bIns="45000" compatLnSpc="0">
            <a:spAutoFit/>
          </a:bodyPr>
          <a:lstStyle/>
          <a:p>
            <a:pPr marL="285750" indent="-285750" eaLnBrk="1" fontAlgn="auto">
              <a:spcBef>
                <a:spcPts val="0"/>
              </a:spcBef>
              <a:spcAft>
                <a:spcPts val="0"/>
              </a:spcAft>
              <a:buSzPct val="110000"/>
              <a:buFont typeface="Arial" panose="020B0604020202020204" pitchFamily="34" charset="0"/>
              <a:buChar char="•"/>
              <a:defRPr/>
            </a:pPr>
            <a:endParaRPr lang="it-IT" dirty="0">
              <a:latin typeface="Arial" pitchFamily="18"/>
              <a:ea typeface="Microsoft YaHei" pitchFamily="2"/>
              <a:cs typeface="Lucida Sans" pitchFamily="2"/>
            </a:endParaRPr>
          </a:p>
          <a:p>
            <a:pPr marL="457200" indent="-457200" eaLnBrk="1" fontAlgn="auto">
              <a:spcBef>
                <a:spcPts val="0"/>
              </a:spcBef>
              <a:spcAft>
                <a:spcPts val="0"/>
              </a:spcAft>
              <a:buSzPct val="110000"/>
              <a:buFont typeface="Arial" panose="020B0604020202020204" pitchFamily="34" charset="0"/>
              <a:buChar char="•"/>
              <a:defRPr/>
            </a:pPr>
            <a:r>
              <a:rPr lang="it-IT" sz="2800" dirty="0">
                <a:latin typeface="Arial" pitchFamily="18"/>
                <a:ea typeface="Microsoft YaHei" pitchFamily="2"/>
                <a:cs typeface="Lucida Sans" pitchFamily="2"/>
              </a:rPr>
              <a:t>Buone pratiche  dettate dalle Linee Guida</a:t>
            </a:r>
          </a:p>
          <a:p>
            <a:pPr eaLnBrk="1" fontAlgn="auto">
              <a:spcBef>
                <a:spcPts val="0"/>
              </a:spcBef>
              <a:spcAft>
                <a:spcPts val="0"/>
              </a:spcAft>
              <a:buSzPct val="110000"/>
              <a:buFont typeface="StarSymbol"/>
              <a:buChar char="●"/>
              <a:defRPr/>
            </a:pPr>
            <a:endParaRPr lang="it-IT" sz="2800" dirty="0">
              <a:latin typeface="Arial" pitchFamily="18"/>
              <a:ea typeface="Microsoft YaHei" pitchFamily="2"/>
              <a:cs typeface="Lucida Sans" pitchFamily="2"/>
            </a:endParaRPr>
          </a:p>
          <a:p>
            <a:pPr marL="457200" indent="-457200" eaLnBrk="1" fontAlgn="auto">
              <a:spcBef>
                <a:spcPts val="0"/>
              </a:spcBef>
              <a:spcAft>
                <a:spcPts val="0"/>
              </a:spcAft>
              <a:buSzPct val="110000"/>
              <a:buFont typeface="Arial" panose="020B0604020202020204" pitchFamily="34" charset="0"/>
              <a:buChar char="•"/>
              <a:defRPr/>
            </a:pPr>
            <a:r>
              <a:rPr lang="it-IT" sz="2800" dirty="0">
                <a:latin typeface="Arial" pitchFamily="18"/>
                <a:ea typeface="Microsoft YaHei" pitchFamily="2"/>
                <a:cs typeface="Lucida Sans" pitchFamily="2"/>
              </a:rPr>
              <a:t>Procedure/Protocolli Aziendali</a:t>
            </a:r>
          </a:p>
          <a:p>
            <a:pPr eaLnBrk="1" fontAlgn="auto">
              <a:spcBef>
                <a:spcPts val="0"/>
              </a:spcBef>
              <a:spcAft>
                <a:spcPts val="0"/>
              </a:spcAft>
              <a:buSzPct val="110000"/>
              <a:buFont typeface="StarSymbol"/>
              <a:buChar char="●"/>
              <a:defRPr/>
            </a:pPr>
            <a:endParaRPr lang="it-IT" sz="2800" dirty="0">
              <a:latin typeface="Arial" pitchFamily="18"/>
              <a:ea typeface="Microsoft YaHei" pitchFamily="2"/>
              <a:cs typeface="Lucida Sans" pitchFamily="2"/>
            </a:endParaRPr>
          </a:p>
          <a:p>
            <a:pPr marL="457200" indent="-457200" eaLnBrk="1" fontAlgn="auto">
              <a:spcBef>
                <a:spcPts val="0"/>
              </a:spcBef>
              <a:spcAft>
                <a:spcPts val="0"/>
              </a:spcAft>
              <a:buSzPct val="110000"/>
              <a:buFont typeface="Arial" panose="020B0604020202020204" pitchFamily="34" charset="0"/>
              <a:buChar char="•"/>
              <a:defRPr/>
            </a:pPr>
            <a:r>
              <a:rPr lang="it-IT" sz="2800" dirty="0">
                <a:latin typeface="Arial" pitchFamily="18"/>
                <a:ea typeface="Microsoft YaHei" pitchFamily="2"/>
                <a:cs typeface="Lucida Sans" pitchFamily="2"/>
              </a:rPr>
              <a:t>Istruzioni Operative</a:t>
            </a:r>
          </a:p>
          <a:p>
            <a:pPr eaLnBrk="1" fontAlgn="auto">
              <a:spcBef>
                <a:spcPts val="0"/>
              </a:spcBef>
              <a:spcAft>
                <a:spcPts val="0"/>
              </a:spcAft>
              <a:buSzPct val="110000"/>
              <a:buFont typeface="StarSymbol"/>
              <a:buChar char="●"/>
              <a:defRPr/>
            </a:pPr>
            <a:endParaRPr lang="it-IT" sz="2800" dirty="0">
              <a:latin typeface="Arial" pitchFamily="18"/>
              <a:ea typeface="Microsoft YaHei" pitchFamily="2"/>
              <a:cs typeface="Lucida Sans" pitchFamily="2"/>
            </a:endParaRPr>
          </a:p>
          <a:p>
            <a:pPr marL="457200" indent="-457200" eaLnBrk="1" fontAlgn="auto">
              <a:spcBef>
                <a:spcPts val="0"/>
              </a:spcBef>
              <a:spcAft>
                <a:spcPts val="0"/>
              </a:spcAft>
              <a:buSzPct val="110000"/>
              <a:buFont typeface="Arial" panose="020B0604020202020204" pitchFamily="34" charset="0"/>
              <a:buChar char="•"/>
              <a:defRPr/>
            </a:pPr>
            <a:r>
              <a:rPr lang="it-IT" sz="2800" dirty="0">
                <a:latin typeface="Arial" pitchFamily="18"/>
                <a:ea typeface="Microsoft YaHei" pitchFamily="2"/>
                <a:cs typeface="Lucida Sans" pitchFamily="2"/>
              </a:rPr>
              <a:t>Utilizzare Checklist</a:t>
            </a:r>
          </a:p>
          <a:p>
            <a:pPr eaLnBrk="1" fontAlgn="auto">
              <a:spcBef>
                <a:spcPts val="0"/>
              </a:spcBef>
              <a:spcAft>
                <a:spcPts val="0"/>
              </a:spcAft>
              <a:buSzPct val="110000"/>
              <a:buFont typeface="StarSymbol"/>
              <a:buChar char="●"/>
              <a:defRPr/>
            </a:pPr>
            <a:endParaRPr lang="it-IT" sz="2800" dirty="0">
              <a:latin typeface="Arial" pitchFamily="18"/>
              <a:ea typeface="Microsoft YaHei" pitchFamily="2"/>
              <a:cs typeface="Lucida Sans" pitchFamily="2"/>
            </a:endParaRPr>
          </a:p>
          <a:p>
            <a:pPr marL="457200" indent="-457200" eaLnBrk="1" fontAlgn="auto">
              <a:spcBef>
                <a:spcPts val="0"/>
              </a:spcBef>
              <a:spcAft>
                <a:spcPts val="0"/>
              </a:spcAft>
              <a:buSzPct val="110000"/>
              <a:buFont typeface="Arial" panose="020B0604020202020204" pitchFamily="34" charset="0"/>
              <a:buChar char="•"/>
              <a:defRPr/>
            </a:pPr>
            <a:r>
              <a:rPr lang="it-IT" sz="2800" dirty="0">
                <a:latin typeface="Arial" pitchFamily="18"/>
                <a:ea typeface="Microsoft YaHei" pitchFamily="2"/>
                <a:cs typeface="Lucida Sans" pitchFamily="2"/>
              </a:rPr>
              <a:t>Utilizzare Bundle</a:t>
            </a:r>
          </a:p>
          <a:p>
            <a:pPr eaLnBrk="1" fontAlgn="auto">
              <a:spcBef>
                <a:spcPts val="0"/>
              </a:spcBef>
              <a:spcAft>
                <a:spcPts val="0"/>
              </a:spcAft>
              <a:buSzPct val="110000"/>
              <a:buFont typeface="StarSymbol"/>
              <a:buChar char="●"/>
              <a:defRPr/>
            </a:pPr>
            <a:endParaRPr lang="it-IT" sz="2800" dirty="0">
              <a:latin typeface="Arial" pitchFamily="18"/>
              <a:ea typeface="Microsoft YaHei" pitchFamily="2"/>
              <a:cs typeface="Lucida Sans" pitchFamily="2"/>
            </a:endParaRPr>
          </a:p>
          <a:p>
            <a:pPr marL="457200" indent="-457200" eaLnBrk="1" fontAlgn="auto">
              <a:spcBef>
                <a:spcPts val="0"/>
              </a:spcBef>
              <a:spcAft>
                <a:spcPts val="0"/>
              </a:spcAft>
              <a:buSzPct val="110000"/>
              <a:buFont typeface="Arial" panose="020B0604020202020204" pitchFamily="34" charset="0"/>
              <a:buChar char="•"/>
              <a:defRPr/>
            </a:pPr>
            <a:r>
              <a:rPr lang="it-IT" sz="2800" dirty="0">
                <a:latin typeface="Arial" pitchFamily="18"/>
                <a:ea typeface="Microsoft YaHei" pitchFamily="2"/>
                <a:cs typeface="Lucida Sans" pitchFamily="2"/>
              </a:rPr>
              <a:t>Verifiche tramite clinical-audit e feedback</a:t>
            </a:r>
          </a:p>
          <a:p>
            <a:pPr eaLnBrk="1" fontAlgn="auto">
              <a:spcBef>
                <a:spcPts val="0"/>
              </a:spcBef>
              <a:spcAft>
                <a:spcPts val="0"/>
              </a:spcAft>
              <a:buSzPct val="110000"/>
              <a:buFont typeface="StarSymbol"/>
              <a:buChar char="●"/>
              <a:defRPr/>
            </a:pPr>
            <a:endParaRPr lang="it-IT" sz="2800" dirty="0">
              <a:latin typeface="Arial" pitchFamily="18"/>
              <a:ea typeface="Microsoft YaHei" pitchFamily="2"/>
              <a:cs typeface="Lucida Sans" pitchFamily="2"/>
            </a:endParaRPr>
          </a:p>
          <a:p>
            <a:pPr marL="285750" indent="-285750" eaLnBrk="1" fontAlgn="auto">
              <a:spcBef>
                <a:spcPts val="0"/>
              </a:spcBef>
              <a:spcAft>
                <a:spcPts val="0"/>
              </a:spcAft>
              <a:buSzPct val="110000"/>
              <a:buFont typeface="Arial" panose="020B0604020202020204" pitchFamily="34" charset="0"/>
              <a:buChar char="•"/>
              <a:defRPr/>
            </a:pPr>
            <a:endParaRPr lang="it-IT" dirty="0">
              <a:latin typeface="Arial" pitchFamily="18"/>
              <a:ea typeface="Microsoft YaHei" pitchFamily="2"/>
              <a:cs typeface="Lucida Sans" pitchFamily="2"/>
            </a:endParaRPr>
          </a:p>
        </p:txBody>
      </p:sp>
      <p:pic>
        <p:nvPicPr>
          <p:cNvPr id="54275" name="Picture 4">
            <a:extLst>
              <a:ext uri="{FF2B5EF4-FFF2-40B4-BE49-F238E27FC236}">
                <a16:creationId xmlns:a16="http://schemas.microsoft.com/office/drawing/2014/main" id="{D1F17EA9-54D1-4774-92A5-AD814E6BF7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0350" y="647700"/>
            <a:ext cx="3124200" cy="1743075"/>
          </a:xfrm>
          <a:prstGeom prst="rect">
            <a:avLst/>
          </a:prstGeom>
          <a:noFill/>
          <a:ln w="0">
            <a:solidFill>
              <a:srgbClr val="FF3333"/>
            </a:solidFill>
            <a:miter lim="800000"/>
            <a:headEnd/>
            <a:tailEnd/>
          </a:ln>
          <a:extLst>
            <a:ext uri="{909E8E84-426E-40DD-AFC4-6F175D3DCCD1}">
              <a14:hiddenFill xmlns:a14="http://schemas.microsoft.com/office/drawing/2010/main">
                <a:solidFill>
                  <a:srgbClr val="FFFFFF"/>
                </a:solidFill>
              </a14:hiddenFill>
            </a:ext>
          </a:extLst>
        </p:spPr>
      </p:pic>
      <p:sp>
        <p:nvSpPr>
          <p:cNvPr id="5" name="Saetta 4">
            <a:extLst>
              <a:ext uri="{FF2B5EF4-FFF2-40B4-BE49-F238E27FC236}">
                <a16:creationId xmlns:a16="http://schemas.microsoft.com/office/drawing/2014/main" id="{A0F59BD0-DCCB-5A00-E10A-AF03F8C0F2B4}"/>
              </a:ext>
            </a:extLst>
          </p:cNvPr>
          <p:cNvSpPr/>
          <p:nvPr/>
        </p:nvSpPr>
        <p:spPr>
          <a:xfrm>
            <a:off x="2450892" y="224852"/>
            <a:ext cx="7742419" cy="3050499"/>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1">
            <a:extLst>
              <a:ext uri="{FF2B5EF4-FFF2-40B4-BE49-F238E27FC236}">
                <a16:creationId xmlns:a16="http://schemas.microsoft.com/office/drawing/2014/main" id="{FB40CFA3-4856-278E-D5D1-F4963EA0B595}"/>
              </a:ext>
            </a:extLst>
          </p:cNvPr>
          <p:cNvSpPr txBox="1"/>
          <p:nvPr/>
        </p:nvSpPr>
        <p:spPr>
          <a:xfrm rot="1253752">
            <a:off x="3319218" y="1380245"/>
            <a:ext cx="6478588" cy="739711"/>
          </a:xfrm>
          <a:prstGeom prst="rect">
            <a:avLst/>
          </a:prstGeom>
          <a:noFill/>
          <a:ln cap="flat">
            <a:noFill/>
          </a:ln>
        </p:spPr>
        <p:txBody>
          <a:bodyPr wrap="square" lIns="90000" tIns="45000" rIns="90000" bIns="45000" compatLnSpc="0">
            <a:spAutoFit/>
          </a:bodyPr>
          <a:lstStyle/>
          <a:p>
            <a:pPr eaLnBrk="1" fontAlgn="auto">
              <a:spcBef>
                <a:spcPts val="0"/>
              </a:spcBef>
              <a:spcAft>
                <a:spcPts val="0"/>
              </a:spcAft>
              <a:defRPr/>
            </a:pPr>
            <a:r>
              <a:rPr lang="it-IT" sz="2400" b="1" dirty="0">
                <a:solidFill>
                  <a:srgbClr val="FF3333"/>
                </a:solidFill>
                <a:latin typeface="Arial" pitchFamily="18"/>
                <a:ea typeface="Microsoft YaHei" pitchFamily="2"/>
                <a:cs typeface="Lucida Sans" pitchFamily="2"/>
              </a:rPr>
              <a:t>    </a:t>
            </a:r>
            <a:r>
              <a:rPr lang="it-IT" sz="3600" b="1" dirty="0">
                <a:solidFill>
                  <a:srgbClr val="FF3333"/>
                </a:solidFill>
                <a:latin typeface="Arial" pitchFamily="18"/>
                <a:ea typeface="Microsoft YaHei" pitchFamily="2"/>
                <a:cs typeface="Lucida Sans" pitchFamily="2"/>
              </a:rPr>
              <a:t>NON    </a:t>
            </a:r>
            <a:r>
              <a:rPr lang="it-IT" sz="3600" b="1" dirty="0" err="1">
                <a:solidFill>
                  <a:srgbClr val="FF3333"/>
                </a:solidFill>
                <a:latin typeface="Arial" pitchFamily="18"/>
                <a:ea typeface="Microsoft YaHei" pitchFamily="2"/>
                <a:cs typeface="Lucida Sans" pitchFamily="2"/>
              </a:rPr>
              <a:t>diMENTIchiamo</a:t>
            </a:r>
            <a:r>
              <a:rPr lang="it-IT" sz="4400" b="1" dirty="0">
                <a:solidFill>
                  <a:srgbClr val="FF3333"/>
                </a:solidFill>
                <a:latin typeface="Arial" pitchFamily="18"/>
                <a:ea typeface="Microsoft YaHei" pitchFamily="2"/>
                <a:cs typeface="Lucida Sans" pitchFamily="2"/>
              </a:rPr>
              <a:t>!!!!</a:t>
            </a:r>
            <a:endParaRPr lang="it-IT" sz="2400" b="1" dirty="0">
              <a:solidFill>
                <a:srgbClr val="FF3333"/>
              </a:solidFill>
              <a:latin typeface="Arial" pitchFamily="18"/>
              <a:ea typeface="Microsoft YaHei" pitchFamily="2"/>
              <a:cs typeface="Lucida Sans" pitchFamily="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pic>
        <p:nvPicPr>
          <p:cNvPr id="56321" name="Picture 2">
            <a:extLst>
              <a:ext uri="{FF2B5EF4-FFF2-40B4-BE49-F238E27FC236}">
                <a16:creationId xmlns:a16="http://schemas.microsoft.com/office/drawing/2014/main" id="{39CA0A58-4DE3-9803-1C40-BEF3B518E4A9}"/>
              </a:ext>
            </a:extLst>
          </p:cNvPr>
          <p:cNvPicPr>
            <a:picLocks noChangeAspect="1"/>
          </p:cNvPicPr>
          <p:nvPr/>
        </p:nvPicPr>
        <p:blipFill>
          <a:blip r:embed="rId3">
            <a:extLst>
              <a:ext uri="{28A0092B-C50C-407E-A947-70E740481C1C}">
                <a14:useLocalDpi xmlns:a14="http://schemas.microsoft.com/office/drawing/2010/main" val="0"/>
              </a:ext>
            </a:extLst>
          </a:blip>
          <a:srcRect t="55225" b="5026"/>
          <a:stretch>
            <a:fillRect/>
          </a:stretch>
        </p:blipFill>
        <p:spPr bwMode="auto">
          <a:xfrm>
            <a:off x="647700" y="431800"/>
            <a:ext cx="8783638" cy="5327650"/>
          </a:xfrm>
          <a:prstGeom prst="rect">
            <a:avLst/>
          </a:prstGeom>
          <a:noFill/>
          <a:ln w="19080">
            <a:solidFill>
              <a:srgbClr val="00CCFF"/>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A0E4CCB-2EDC-9533-B94B-CF553942BF3D}"/>
              </a:ext>
            </a:extLst>
          </p:cNvPr>
          <p:cNvSpPr txBox="1"/>
          <p:nvPr/>
        </p:nvSpPr>
        <p:spPr>
          <a:xfrm>
            <a:off x="3709988" y="6042025"/>
            <a:ext cx="3224212" cy="355600"/>
          </a:xfrm>
          <a:prstGeom prst="rect">
            <a:avLst/>
          </a:prstGeom>
          <a:noFill/>
          <a:ln cap="flat">
            <a:noFill/>
          </a:ln>
        </p:spPr>
        <p:txBody>
          <a:bodyPr lIns="90000" tIns="45000" rIns="90000" bIns="45000" compatLnSpc="0">
            <a:spAutoFit/>
          </a:bodyPr>
          <a:lstStyle/>
          <a:p>
            <a:pPr eaLnBrk="1" fontAlgn="auto">
              <a:spcBef>
                <a:spcPts val="0"/>
              </a:spcBef>
              <a:spcAft>
                <a:spcPts val="0"/>
              </a:spcAft>
              <a:defRPr/>
            </a:pPr>
            <a:r>
              <a:rPr lang="it-IT" dirty="0">
                <a:latin typeface="Arial" pitchFamily="18"/>
                <a:ea typeface="Microsoft YaHei" pitchFamily="2"/>
                <a:cs typeface="Lucida Sans" pitchFamily="2"/>
              </a:rPr>
              <a:t>Grazie dell'attenzione</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show="0">
  <p:cSld name="page2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4F0D66-7F2E-9C5A-597D-7CBA29541E58}"/>
              </a:ext>
            </a:extLst>
          </p:cNvPr>
          <p:cNvSpPr txBox="1"/>
          <p:nvPr/>
        </p:nvSpPr>
        <p:spPr>
          <a:xfrm>
            <a:off x="71438" y="71438"/>
            <a:ext cx="9793287" cy="7272337"/>
          </a:xfrm>
          <a:prstGeom prst="rect">
            <a:avLst/>
          </a:prstGeom>
          <a:noFill/>
          <a:ln cap="flat">
            <a:noFill/>
          </a:ln>
        </p:spPr>
        <p:txBody>
          <a:bodyPr lIns="90000" tIns="45000" rIns="90000" bIns="45000" compatLnSpc="0"/>
          <a:lstStyle/>
          <a:p>
            <a:pPr algn="ctr" eaLnBrk="1" fontAlgn="auto">
              <a:spcBef>
                <a:spcPts val="0"/>
              </a:spcBef>
              <a:spcAft>
                <a:spcPts val="0"/>
              </a:spcAft>
              <a:defRPr/>
            </a:pPr>
            <a:endParaRPr lang="it-IT" sz="1500" b="1">
              <a:latin typeface="Arial" pitchFamily="18"/>
              <a:ea typeface="Microsoft YaHei" pitchFamily="2"/>
              <a:cs typeface="Lucida Sans" pitchFamily="2"/>
            </a:endParaRPr>
          </a:p>
          <a:p>
            <a:pPr algn="ctr" eaLnBrk="1" fontAlgn="auto">
              <a:spcBef>
                <a:spcPts val="0"/>
              </a:spcBef>
              <a:spcAft>
                <a:spcPts val="0"/>
              </a:spcAft>
              <a:defRPr/>
            </a:pPr>
            <a:r>
              <a:rPr lang="it-IT" sz="1500" b="1">
                <a:latin typeface="Arial" pitchFamily="18"/>
                <a:ea typeface="Microsoft YaHei" pitchFamily="2"/>
                <a:cs typeface="Lucida Sans" pitchFamily="2"/>
              </a:rPr>
              <a:t>Bundle di gestione dell exit site :</a:t>
            </a:r>
          </a:p>
          <a:p>
            <a:pPr algn="ctr" eaLnBrk="1" fontAlgn="auto">
              <a:spcBef>
                <a:spcPts val="0"/>
              </a:spcBef>
              <a:spcAft>
                <a:spcPts val="0"/>
              </a:spcAft>
              <a:defRPr/>
            </a:pPr>
            <a:endParaRPr lang="it-IT" sz="1500" b="1">
              <a:latin typeface="Arial" pitchFamily="18"/>
              <a:ea typeface="Microsoft YaHei" pitchFamily="2"/>
              <a:cs typeface="Lucida Sans" pitchFamily="2"/>
            </a:endParaRPr>
          </a:p>
          <a:p>
            <a:pPr algn="ctr" eaLnBrk="1" fontAlgn="auto">
              <a:spcBef>
                <a:spcPts val="0"/>
              </a:spcBef>
              <a:spcAft>
                <a:spcPts val="0"/>
              </a:spcAft>
              <a:defRPr/>
            </a:pPr>
            <a:endParaRPr lang="it-IT" sz="1200" b="1">
              <a:latin typeface="Arial" pitchFamily="18"/>
              <a:ea typeface="Microsoft YaHei" pitchFamily="2"/>
              <a:cs typeface="Lucida Sans" pitchFamily="2"/>
            </a:endParaRPr>
          </a:p>
          <a:p>
            <a:pPr algn="ctr" eaLnBrk="1" fontAlgn="auto">
              <a:spcBef>
                <a:spcPts val="0"/>
              </a:spcBef>
              <a:spcAft>
                <a:spcPts val="0"/>
              </a:spcAft>
              <a:defRPr/>
            </a:pPr>
            <a:endParaRPr lang="it-IT" sz="1200" b="1">
              <a:latin typeface="Arial" pitchFamily="18"/>
              <a:ea typeface="Microsoft YaHei" pitchFamily="2"/>
              <a:cs typeface="Lucida Sans" pitchFamily="2"/>
            </a:endParaRPr>
          </a:p>
          <a:p>
            <a:pPr eaLnBrk="1" fontAlgn="auto">
              <a:spcBef>
                <a:spcPts val="0"/>
              </a:spcBef>
              <a:spcAft>
                <a:spcPts val="0"/>
              </a:spcAft>
              <a:defRPr/>
            </a:pPr>
            <a:r>
              <a:rPr lang="it-IT" sz="1200">
                <a:latin typeface="Arial" pitchFamily="18"/>
                <a:ea typeface="Microsoft YaHei" pitchFamily="2"/>
                <a:cs typeface="Lucida Sans" pitchFamily="2"/>
              </a:rPr>
              <a:t>-</a:t>
            </a: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r>
              <a:rPr lang="it-IT" sz="1200">
                <a:solidFill>
                  <a:srgbClr val="FF3333"/>
                </a:solidFill>
                <a:latin typeface="Arial" pitchFamily="18"/>
                <a:ea typeface="Microsoft YaHei" pitchFamily="2"/>
                <a:cs typeface="Lucida Sans" pitchFamily="2"/>
              </a:rPr>
              <a:t>-</a:t>
            </a:r>
          </a:p>
          <a:p>
            <a:pPr eaLnBrk="1" fontAlgn="auto">
              <a:spcBef>
                <a:spcPts val="0"/>
              </a:spcBef>
              <a:spcAft>
                <a:spcPts val="0"/>
              </a:spcAft>
              <a:defRPr/>
            </a:pPr>
            <a:r>
              <a:rPr lang="it-IT" sz="1200">
                <a:solidFill>
                  <a:srgbClr val="FF3333"/>
                </a:solidFill>
                <a:latin typeface="Arial" pitchFamily="18"/>
                <a:ea typeface="Microsoft YaHei" pitchFamily="2"/>
                <a:cs typeface="Lucida Sans" pitchFamily="2"/>
              </a:rPr>
              <a:t>Utilizzo di suturless device </a:t>
            </a:r>
            <a:r>
              <a:rPr lang="it-IT" sz="1200">
                <a:latin typeface="Arial" pitchFamily="18"/>
                <a:ea typeface="Microsoft YaHei" pitchFamily="2"/>
                <a:cs typeface="Lucida Sans" pitchFamily="2"/>
              </a:rPr>
              <a:t>( evitare punti di sutura)</a:t>
            </a: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r>
              <a:rPr lang="it-IT" sz="1200">
                <a:latin typeface="Arial" pitchFamily="18"/>
                <a:ea typeface="Microsoft YaHei" pitchFamily="2"/>
                <a:cs typeface="Lucida Sans" pitchFamily="2"/>
              </a:rPr>
              <a:t>I Sutureless Devices (SD) o Engineered Stabilization Device (ESD) hannosostituito, già da diversi anni, il fissaggio tramite punti di sutura dei CVC di grosso calibro, che causavano nel tempo, decubiti e veri e propri fenomeni suppurativi . ISD possono essere integrati alla medicazione o presenti come sistemi ad adesivitàcutanea (SAC) oppure come sistemi ad ancoraggio sottocutaneo tramite due alette in nitinol (SAS).</a:t>
            </a: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r>
              <a:rPr lang="it-IT" sz="1200">
                <a:latin typeface="Arial" pitchFamily="18"/>
                <a:ea typeface="Microsoft YaHei" pitchFamily="2"/>
                <a:cs typeface="Lucida Sans" pitchFamily="2"/>
              </a:rPr>
              <a:t>- </a:t>
            </a:r>
            <a:r>
              <a:rPr lang="it-IT" sz="1200">
                <a:solidFill>
                  <a:srgbClr val="FF3333"/>
                </a:solidFill>
                <a:latin typeface="Arial" pitchFamily="18"/>
                <a:ea typeface="Microsoft YaHei" pitchFamily="2"/>
                <a:cs typeface="Lucida Sans" pitchFamily="2"/>
              </a:rPr>
              <a:t>Utilizzo di medicazioni semipermeabili trasparenti</a:t>
            </a:r>
          </a:p>
          <a:p>
            <a:pPr eaLnBrk="1" fontAlgn="auto">
              <a:spcBef>
                <a:spcPts val="0"/>
              </a:spcBef>
              <a:spcAft>
                <a:spcPts val="0"/>
              </a:spcAft>
              <a:defRPr/>
            </a:pPr>
            <a:r>
              <a:rPr lang="it-IT" sz="1200">
                <a:latin typeface="Arial" pitchFamily="18"/>
                <a:ea typeface="Microsoft YaHei" pitchFamily="2"/>
                <a:cs typeface="Lucida Sans" pitchFamily="2"/>
              </a:rPr>
              <a:t>Le medicazioni trasparenti semipermeabili sono in poliuretano, impermeabile ai liquidi, batteri e virus e dotate di alta traspirabilità e consenteno di ispezionarel’exit-site e di proteggere dagli agenti esterni.</a:t>
            </a:r>
          </a:p>
          <a:p>
            <a:pPr eaLnBrk="1" fontAlgn="auto">
              <a:spcBef>
                <a:spcPts val="0"/>
              </a:spcBef>
              <a:spcAft>
                <a:spcPts val="0"/>
              </a:spcAft>
              <a:defRPr/>
            </a:pPr>
            <a:r>
              <a:rPr lang="it-IT" sz="1200">
                <a:latin typeface="Arial" pitchFamily="18"/>
                <a:ea typeface="Microsoft YaHei" pitchFamily="2"/>
                <a:cs typeface="Lucida Sans" pitchFamily="2"/>
              </a:rPr>
              <a:t>La traspirabilità è definita dalla Moisture Vapour Transmission Rate (MVTR) eindica il passaggio del vapore acqueo, nell’unità di tempo, attraverso una sostanza,è fondamentale in particolare nel neonato pretermine vista l estrema fragilità del suo strato corneo.</a:t>
            </a:r>
          </a:p>
          <a:p>
            <a:pPr eaLnBrk="1" fontAlgn="auto">
              <a:spcBef>
                <a:spcPts val="0"/>
              </a:spcBef>
              <a:spcAft>
                <a:spcPts val="0"/>
              </a:spcAft>
              <a:defRPr/>
            </a:pPr>
            <a:r>
              <a:rPr lang="it-IT" sz="1200">
                <a:latin typeface="Arial" pitchFamily="18"/>
                <a:ea typeface="Microsoft YaHei" pitchFamily="2"/>
                <a:cs typeface="Lucida Sans" pitchFamily="2"/>
              </a:rPr>
              <a:t>Una MVTR elevata ( maggiore di 3000) riduce l’umidità e mantiene asciutta la cutesotto la medicazione, permette di ottenere un fissaggio più sicuro e una minore colonizzazione batterica, con riduzione del rischio di infezioni.</a:t>
            </a: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r>
              <a:rPr lang="it-IT" sz="1200">
                <a:latin typeface="Arial" pitchFamily="18"/>
                <a:ea typeface="Microsoft YaHei" pitchFamily="2"/>
                <a:cs typeface="Lucida Sans" pitchFamily="2"/>
              </a:rPr>
              <a:t>- </a:t>
            </a:r>
            <a:r>
              <a:rPr lang="it-IT" sz="1200">
                <a:solidFill>
                  <a:srgbClr val="FF3333"/>
                </a:solidFill>
                <a:latin typeface="Arial" pitchFamily="18"/>
                <a:ea typeface="Microsoft YaHei" pitchFamily="2"/>
                <a:cs typeface="Lucida Sans" pitchFamily="2"/>
              </a:rPr>
              <a:t>Sostituzione della medicazione se visibilmente sporca o lesionata</a:t>
            </a:r>
          </a:p>
          <a:p>
            <a:pPr eaLnBrk="1" fontAlgn="auto">
              <a:spcBef>
                <a:spcPts val="0"/>
              </a:spcBef>
              <a:spcAft>
                <a:spcPts val="0"/>
              </a:spcAft>
              <a:defRPr/>
            </a:pPr>
            <a:endParaRPr lang="it-IT" sz="1200">
              <a:solidFill>
                <a:srgbClr val="FF3333"/>
              </a:solidFill>
              <a:latin typeface="Arial" pitchFamily="18"/>
              <a:ea typeface="Microsoft YaHei" pitchFamily="2"/>
              <a:cs typeface="Lucida Sans" pitchFamily="2"/>
            </a:endParaRPr>
          </a:p>
          <a:p>
            <a:pPr eaLnBrk="1" fontAlgn="auto">
              <a:spcBef>
                <a:spcPts val="0"/>
              </a:spcBef>
              <a:spcAft>
                <a:spcPts val="0"/>
              </a:spcAft>
              <a:defRPr/>
            </a:pPr>
            <a:r>
              <a:rPr lang="it-IT" sz="1200">
                <a:latin typeface="Arial" pitchFamily="18"/>
                <a:ea typeface="Microsoft YaHei" pitchFamily="2"/>
                <a:cs typeface="Lucida Sans" pitchFamily="2"/>
              </a:rPr>
              <a:t>La medicazione garzata è indicata in caso di sanguinamento e va sostuita con una membrana trasparente dopo 48 h. La membrana semipermeapile trasparente va generalmente sostituita dopo 7 giorni eccetto che nel neonato dove il rischio di dislocazione supera il rischio d’ infezione. Nel paziente pediatrico e neonatale la membrana semipermeabile trasparente va rimossa solo se scollata o visibilmente</a:t>
            </a:r>
          </a:p>
          <a:p>
            <a:pPr eaLnBrk="1" fontAlgn="auto">
              <a:spcBef>
                <a:spcPts val="0"/>
              </a:spcBef>
              <a:spcAft>
                <a:spcPts val="0"/>
              </a:spcAft>
              <a:defRPr/>
            </a:pPr>
            <a:r>
              <a:rPr lang="it-IT" sz="1200">
                <a:latin typeface="Arial" pitchFamily="18"/>
                <a:ea typeface="Microsoft YaHei" pitchFamily="2"/>
                <a:cs typeface="Lucida Sans" pitchFamily="2"/>
              </a:rPr>
              <a:t>sporca,senza vincoli temporali.</a:t>
            </a:r>
          </a:p>
          <a:p>
            <a:pPr eaLnBrk="1" fontAlgn="auto">
              <a:spcBef>
                <a:spcPts val="0"/>
              </a:spcBef>
              <a:spcAft>
                <a:spcPts val="0"/>
              </a:spcAft>
              <a:defRPr/>
            </a:pPr>
            <a:endParaRPr lang="it-IT" sz="1200">
              <a:latin typeface="Arial" pitchFamily="18"/>
              <a:ea typeface="Microsoft YaHei" pitchFamily="2"/>
              <a:cs typeface="Lucida Sans" pitchFamily="2"/>
            </a:endParaRPr>
          </a:p>
          <a:p>
            <a:pPr eaLnBrk="1" fontAlgn="auto">
              <a:spcBef>
                <a:spcPts val="0"/>
              </a:spcBef>
              <a:spcAft>
                <a:spcPts val="0"/>
              </a:spcAft>
              <a:defRPr/>
            </a:pPr>
            <a:r>
              <a:rPr lang="it-IT" sz="1200">
                <a:latin typeface="Arial" pitchFamily="18"/>
                <a:ea typeface="Microsoft YaHei" pitchFamily="2"/>
                <a:cs typeface="Lucida Sans" pitchFamily="2"/>
              </a:rPr>
              <a:t>- </a:t>
            </a:r>
            <a:r>
              <a:rPr lang="it-IT" sz="1200">
                <a:solidFill>
                  <a:srgbClr val="FF3333"/>
                </a:solidFill>
                <a:latin typeface="Arial" pitchFamily="18"/>
                <a:ea typeface="Microsoft YaHei" pitchFamily="2"/>
                <a:cs typeface="Lucida Sans" pitchFamily="2"/>
              </a:rPr>
              <a:t>Utilizzo di pack preassemblati per la medicazione</a:t>
            </a:r>
          </a:p>
          <a:p>
            <a:pPr eaLnBrk="1" fontAlgn="auto">
              <a:spcBef>
                <a:spcPts val="0"/>
              </a:spcBef>
              <a:spcAft>
                <a:spcPts val="0"/>
              </a:spcAft>
              <a:defRPr/>
            </a:pPr>
            <a:endParaRPr lang="it-IT" sz="1200">
              <a:solidFill>
                <a:srgbClr val="FF3333"/>
              </a:solidFill>
              <a:latin typeface="Arial" pitchFamily="18"/>
              <a:ea typeface="Microsoft YaHei" pitchFamily="2"/>
              <a:cs typeface="Lucida Sans" pitchFamily="2"/>
            </a:endParaRPr>
          </a:p>
          <a:p>
            <a:pPr eaLnBrk="1" fontAlgn="auto">
              <a:spcBef>
                <a:spcPts val="0"/>
              </a:spcBef>
              <a:spcAft>
                <a:spcPts val="0"/>
              </a:spcAft>
              <a:defRPr/>
            </a:pPr>
            <a:r>
              <a:rPr lang="it-IT" sz="1200">
                <a:latin typeface="Arial" pitchFamily="18"/>
                <a:ea typeface="Microsoft YaHei" pitchFamily="2"/>
                <a:cs typeface="Lucida Sans" pitchFamily="2"/>
              </a:rPr>
              <a:t>Viene raccomandato sempre più insistentemente dalle linee guida internazionali l utilizzo di kit preassemblati sterili sia per l ‘ impianto che per la medicazione dei CVC al fine di ridurre le manipolazioni e le contaminazioni.</a:t>
            </a:r>
          </a:p>
        </p:txBody>
      </p:sp>
      <p:sp>
        <p:nvSpPr>
          <p:cNvPr id="3" name="TextBox 2">
            <a:extLst>
              <a:ext uri="{FF2B5EF4-FFF2-40B4-BE49-F238E27FC236}">
                <a16:creationId xmlns:a16="http://schemas.microsoft.com/office/drawing/2014/main" id="{5E2B25B8-1F0E-E313-9598-9E9FAF3A0E20}"/>
              </a:ext>
            </a:extLst>
          </p:cNvPr>
          <p:cNvSpPr txBox="1"/>
          <p:nvPr/>
        </p:nvSpPr>
        <p:spPr>
          <a:xfrm>
            <a:off x="71438" y="677863"/>
            <a:ext cx="9864725" cy="1625600"/>
          </a:xfrm>
          <a:prstGeom prst="rect">
            <a:avLst/>
          </a:prstGeom>
          <a:solidFill>
            <a:srgbClr val="E6E6FF"/>
          </a:solidFill>
          <a:ln w="0" cap="flat">
            <a:solidFill>
              <a:srgbClr val="FF3333"/>
            </a:solidFill>
            <a:prstDash val="solid"/>
            <a:miter/>
          </a:ln>
        </p:spPr>
        <p:txBody>
          <a:bodyPr lIns="90000" tIns="45000" rIns="90000" bIns="45000" compatLnSpc="0"/>
          <a:lstStyle/>
          <a:p>
            <a:pPr eaLnBrk="1" fontAlgn="auto">
              <a:spcBef>
                <a:spcPts val="0"/>
              </a:spcBef>
              <a:spcAft>
                <a:spcPts val="0"/>
              </a:spcAft>
              <a:defRPr/>
            </a:pPr>
            <a:r>
              <a:rPr lang="it-IT" sz="1200">
                <a:solidFill>
                  <a:srgbClr val="FF3333"/>
                </a:solidFill>
                <a:latin typeface="Arial" pitchFamily="18"/>
                <a:ea typeface="Microsoft YaHei" pitchFamily="2"/>
                <a:cs typeface="Lucida Sans" pitchFamily="2"/>
              </a:rPr>
              <a:t>Antisepsi cutanea del sito di emergenza del catetere</a:t>
            </a:r>
          </a:p>
          <a:p>
            <a:pPr eaLnBrk="1" fontAlgn="auto">
              <a:spcBef>
                <a:spcPts val="0"/>
              </a:spcBef>
              <a:spcAft>
                <a:spcPts val="0"/>
              </a:spcAft>
              <a:defRPr/>
            </a:pPr>
            <a:r>
              <a:rPr lang="it-IT" sz="1200">
                <a:latin typeface="Arial" pitchFamily="18"/>
                <a:ea typeface="Microsoft YaHei" pitchFamily="2"/>
                <a:cs typeface="Lucida Sans" pitchFamily="2"/>
              </a:rPr>
              <a:t>Nell’ adulto e nel bambino il disinfettante cutaneo per eccellenza è la clorexidinagluconato ( CHG) al 2% in alcool isopropilico al 70% (IPA) per il suo ampio spettro d azione, la rapidità di efficacia, e la prolungata attività residua. Nel neonato &lt;2mesi non esiste un divieto all’utilizzo della clorexidina, , ma solo un invito all’utilizzo con cautela minimizzando le reazioni, in particolare sotto le 32 ws digestazione e nelle prime 2 settimane di vita, senza rinunciare ai notevoli vantaggi.</a:t>
            </a:r>
          </a:p>
          <a:p>
            <a:pPr eaLnBrk="1" fontAlgn="auto">
              <a:spcBef>
                <a:spcPts val="0"/>
              </a:spcBef>
              <a:spcAft>
                <a:spcPts val="0"/>
              </a:spcAft>
              <a:defRPr/>
            </a:pPr>
            <a:r>
              <a:rPr lang="it-IT" sz="1200">
                <a:latin typeface="Arial" pitchFamily="18"/>
                <a:ea typeface="Microsoft YaHei" pitchFamily="2"/>
                <a:cs typeface="Lucida Sans" pitchFamily="2"/>
              </a:rPr>
              <a:t>L’AIFA introduce alcune precauzioni, come uso della minima quantità possibile diantisettico senza strofinare la cute, utilizzo di applicatore monodose sterile, rimozione di tutta la clorexidina in eccesso, eventuale utilizzo di soluzione</a:t>
            </a:r>
          </a:p>
          <a:p>
            <a:pPr eaLnBrk="1" fontAlgn="auto">
              <a:spcBef>
                <a:spcPts val="0"/>
              </a:spcBef>
              <a:spcAft>
                <a:spcPts val="0"/>
              </a:spcAft>
              <a:defRPr/>
            </a:pPr>
            <a:r>
              <a:rPr lang="it-IT" sz="1200">
                <a:latin typeface="Arial" pitchFamily="18"/>
                <a:ea typeface="Microsoft YaHei" pitchFamily="2"/>
                <a:cs typeface="Lucida Sans" pitchFamily="2"/>
              </a:rPr>
              <a:t>fisiologica sterile dopo l’applicazione e asciugatura della CHG</a:t>
            </a:r>
          </a:p>
          <a:p>
            <a:pPr eaLnBrk="1" fontAlgn="auto">
              <a:spcBef>
                <a:spcPts val="0"/>
              </a:spcBef>
              <a:spcAft>
                <a:spcPts val="0"/>
              </a:spcAft>
              <a:defRPr/>
            </a:pPr>
            <a:r>
              <a:rPr lang="it-IT" sz="1200">
                <a:latin typeface="Arial" pitchFamily="18"/>
                <a:ea typeface="Microsoft YaHei" pitchFamily="2"/>
                <a:cs typeface="Lucida Sans" pitchFamily="2"/>
              </a:rPr>
              <a:t>.</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show="0">
  <p:cSld name="Consiglio">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514137-E2DA-C728-1EE1-C39C9379F5F1}"/>
              </a:ext>
            </a:extLst>
          </p:cNvPr>
          <p:cNvSpPr txBox="1"/>
          <p:nvPr/>
        </p:nvSpPr>
        <p:spPr>
          <a:xfrm>
            <a:off x="0" y="152400"/>
            <a:ext cx="10007600" cy="6688138"/>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sz="2400" b="1">
                <a:solidFill>
                  <a:srgbClr val="FF3333"/>
                </a:solidFill>
                <a:latin typeface="Arial" pitchFamily="18"/>
                <a:ea typeface="Microsoft YaHei" pitchFamily="2"/>
                <a:cs typeface="Lucida Sans" pitchFamily="2"/>
              </a:rPr>
              <a:t>KEY MESSAGES</a:t>
            </a:r>
          </a:p>
          <a:p>
            <a:pPr algn="ctr" eaLnBrk="1" fontAlgn="auto">
              <a:spcBef>
                <a:spcPts val="0"/>
              </a:spcBef>
              <a:spcAft>
                <a:spcPts val="0"/>
              </a:spcAft>
              <a:defRPr/>
            </a:pPr>
            <a:endParaRPr lang="it-IT" sz="2400" b="1">
              <a:solidFill>
                <a:srgbClr val="FF3333"/>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La fase dell’antisepsi è fondamentale dopo la detersione per la gestione della carica batterica uno degli ostacoli alla guarigione sia che si tratti di lesioni acute che croniche</a:t>
            </a:r>
          </a:p>
          <a:p>
            <a:pPr eaLnBrk="1" fontAlgn="auto">
              <a:spcBef>
                <a:spcPts val="0"/>
              </a:spcBef>
              <a:spcAft>
                <a:spcPts val="0"/>
              </a:spcAft>
              <a:defRPr/>
            </a:pPr>
            <a:endParaRPr lang="it-IT">
              <a:solidFill>
                <a:srgbClr val="FFFFFF"/>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E’ necessario utilizzare antisettici utili a contrastare l’adesione, la replicazione ed il consolidamento delle colonie batteriche</a:t>
            </a:r>
          </a:p>
          <a:p>
            <a:pPr eaLnBrk="1" fontAlgn="auto">
              <a:spcBef>
                <a:spcPts val="0"/>
              </a:spcBef>
              <a:spcAft>
                <a:spcPts val="0"/>
              </a:spcAft>
              <a:defRPr/>
            </a:pPr>
            <a:endParaRPr lang="it-IT">
              <a:solidFill>
                <a:srgbClr val="FFFFFF"/>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Ogni antisettico ha caratteristiche specifiche deve essere impiegato in base alle indicazioni d’uso e previste dalla singola da scheda tecnica e/o Istruzioni per l’uso</a:t>
            </a:r>
          </a:p>
          <a:p>
            <a:pPr eaLnBrk="1" fontAlgn="auto">
              <a:spcBef>
                <a:spcPts val="0"/>
              </a:spcBef>
              <a:spcAft>
                <a:spcPts val="0"/>
              </a:spcAft>
              <a:defRPr/>
            </a:pPr>
            <a:endParaRPr lang="it-IT">
              <a:solidFill>
                <a:srgbClr val="FFFFFF"/>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L’efficacia dell’antisettico dipende, dalle modalità di utilizzo dalla concentrazione indicata per l’uso in base alle caratteristiche chimico fisiche e al meccanismo di azione dell’antisettico</a:t>
            </a:r>
          </a:p>
          <a:p>
            <a:pPr eaLnBrk="1" fontAlgn="auto">
              <a:spcBef>
                <a:spcPts val="0"/>
              </a:spcBef>
              <a:spcAft>
                <a:spcPts val="0"/>
              </a:spcAft>
              <a:defRPr/>
            </a:pPr>
            <a:endParaRPr lang="it-IT">
              <a:solidFill>
                <a:srgbClr val="FFFFFF"/>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Le soluzioni di antisettico per cute lesa sono già pronte all’uso, la concentrazione della soluzione da usare è già stabilita</a:t>
            </a:r>
          </a:p>
          <a:p>
            <a:pPr eaLnBrk="1" fontAlgn="auto">
              <a:spcBef>
                <a:spcPts val="0"/>
              </a:spcBef>
              <a:spcAft>
                <a:spcPts val="0"/>
              </a:spcAft>
              <a:defRPr/>
            </a:pPr>
            <a:endParaRPr lang="it-IT">
              <a:solidFill>
                <a:srgbClr val="FFFFFF"/>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a:t>
            </a:r>
            <a:r>
              <a:rPr lang="it-IT" b="1">
                <a:solidFill>
                  <a:srgbClr val="FFFFFF"/>
                </a:solidFill>
                <a:latin typeface="Arial" pitchFamily="18"/>
                <a:ea typeface="Microsoft YaHei" pitchFamily="2"/>
                <a:cs typeface="Lucida Sans" pitchFamily="2"/>
              </a:rPr>
              <a:t>Il corretto utilizzo prevede il rispetto del tempo di azione </a:t>
            </a:r>
            <a:r>
              <a:rPr lang="it-IT">
                <a:solidFill>
                  <a:srgbClr val="FFFFFF"/>
                </a:solidFill>
                <a:latin typeface="Arial" pitchFamily="18"/>
                <a:ea typeface="Microsoft YaHei" pitchFamily="2"/>
                <a:cs typeface="Lucida Sans" pitchFamily="2"/>
              </a:rPr>
              <a:t>dato dal contatto prolungato dell’antisettico sulla ferita per garantire la sua efficacia</a:t>
            </a:r>
          </a:p>
          <a:p>
            <a:pPr eaLnBrk="1" fontAlgn="auto">
              <a:spcBef>
                <a:spcPts val="0"/>
              </a:spcBef>
              <a:spcAft>
                <a:spcPts val="0"/>
              </a:spcAft>
              <a:defRPr/>
            </a:pPr>
            <a:endParaRPr lang="it-IT">
              <a:solidFill>
                <a:srgbClr val="FFFFFF"/>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In caso di medicazione con garza semplice, invece se tollerata dal paziente e se non raccomandato espressamente in scheda tecnica, la stessa impregnata di antisettico viene lasciata in sede</a:t>
            </a:r>
          </a:p>
          <a:p>
            <a:pPr eaLnBrk="1" fontAlgn="auto">
              <a:spcBef>
                <a:spcPts val="0"/>
              </a:spcBef>
              <a:spcAft>
                <a:spcPts val="0"/>
              </a:spcAft>
              <a:defRPr/>
            </a:pPr>
            <a:endParaRPr lang="it-IT">
              <a:solidFill>
                <a:srgbClr val="FFFFFF"/>
              </a:solidFill>
              <a:latin typeface="Arial" pitchFamily="18"/>
              <a:ea typeface="Microsoft YaHei" pitchFamily="2"/>
              <a:cs typeface="Lucida Sans" pitchFamily="2"/>
            </a:endParaRPr>
          </a:p>
          <a:p>
            <a:pPr eaLnBrk="1" fontAlgn="auto">
              <a:spcBef>
                <a:spcPts val="0"/>
              </a:spcBef>
              <a:spcAft>
                <a:spcPts val="0"/>
              </a:spcAft>
              <a:defRPr/>
            </a:pPr>
            <a:r>
              <a:rPr lang="it-IT">
                <a:solidFill>
                  <a:srgbClr val="FFFFFF"/>
                </a:solidFill>
                <a:latin typeface="Arial" pitchFamily="18"/>
                <a:ea typeface="Microsoft YaHei" pitchFamily="2"/>
                <a:cs typeface="Lucida Sans" pitchFamily="2"/>
              </a:rPr>
              <a:t>• La comparsa di una complicanza infettiva comporta un maggior costo per la cura</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show="0">
  <p:cSld name="page2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22752B-C9B1-DD4B-AFC5-0EC390181FF5}"/>
              </a:ext>
            </a:extLst>
          </p:cNvPr>
          <p:cNvSpPr txBox="1"/>
          <p:nvPr/>
        </p:nvSpPr>
        <p:spPr>
          <a:xfrm>
            <a:off x="-42863" y="1350963"/>
            <a:ext cx="10217151" cy="4303712"/>
          </a:xfrm>
          <a:prstGeom prst="rect">
            <a:avLst/>
          </a:prstGeom>
          <a:noFill/>
          <a:ln cap="flat">
            <a:noFill/>
          </a:ln>
        </p:spPr>
        <p:txBody>
          <a:bodyPr lIns="90000" tIns="45000" rIns="90000" bIns="45000" compatLnSpc="0"/>
          <a:lstStyle/>
          <a:p>
            <a:pPr algn="ctr" eaLnBrk="1" fontAlgn="auto">
              <a:spcBef>
                <a:spcPts val="0"/>
              </a:spcBef>
              <a:spcAft>
                <a:spcPts val="0"/>
              </a:spcAft>
              <a:defRPr/>
            </a:pPr>
            <a:r>
              <a:rPr lang="it-IT" sz="2600">
                <a:solidFill>
                  <a:srgbClr val="336633"/>
                </a:solidFill>
                <a:latin typeface="Arial" pitchFamily="18"/>
                <a:ea typeface="Microsoft YaHei" pitchFamily="2"/>
                <a:cs typeface="Lucida Sans" pitchFamily="2"/>
              </a:rPr>
              <a:t>Conclusioni</a:t>
            </a: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buSzPct val="45000"/>
              <a:buFont typeface="StarSymbol"/>
              <a:buChar char="●"/>
              <a:defRPr/>
            </a:pPr>
            <a:r>
              <a:rPr lang="it-IT">
                <a:latin typeface="Arial" pitchFamily="18"/>
                <a:ea typeface="Microsoft YaHei" pitchFamily="2"/>
                <a:cs typeface="Lucida Sans" pitchFamily="2"/>
              </a:rPr>
              <a:t>Adozione di un Bundle e di una Check-list</a:t>
            </a: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r>
              <a:rPr lang="it-IT">
                <a:latin typeface="Arial" pitchFamily="18"/>
                <a:ea typeface="Microsoft YaHei" pitchFamily="2"/>
                <a:cs typeface="Lucida Sans" pitchFamily="2"/>
              </a:rPr>
              <a:t>⦁ Formazione e l’addestramento degli impiantatori e degli infermieri addetti alla gestione del sito di emergenza e dei raccordi e linee infusionali.</a:t>
            </a: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r>
              <a:rPr lang="it-IT">
                <a:latin typeface="Arial" pitchFamily="18"/>
                <a:ea typeface="Microsoft YaHei" pitchFamily="2"/>
                <a:cs typeface="Lucida Sans" pitchFamily="2"/>
              </a:rPr>
              <a:t>⦁ Programma aziendale che preveda la sorveglianza e il risk management e l’utilizzo di definizioni chiare e univoche.</a:t>
            </a: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r>
              <a:rPr lang="it-IT">
                <a:latin typeface="Arial" pitchFamily="18"/>
                <a:ea typeface="Microsoft YaHei" pitchFamily="2"/>
                <a:cs typeface="Lucida Sans" pitchFamily="2"/>
              </a:rPr>
              <a:t>⦁ Possibilità da parte di ogni unità operativa di identificare un referente medico e uno infermieristico</a:t>
            </a:r>
          </a:p>
          <a:p>
            <a:pPr eaLnBrk="1" fontAlgn="auto">
              <a:spcBef>
                <a:spcPts val="0"/>
              </a:spcBef>
              <a:spcAft>
                <a:spcPts val="0"/>
              </a:spcAft>
              <a:defRPr/>
            </a:pPr>
            <a:r>
              <a:rPr lang="it-IT">
                <a:latin typeface="Arial" pitchFamily="18"/>
                <a:ea typeface="Microsoft YaHei" pitchFamily="2"/>
                <a:cs typeface="Lucida Sans" pitchFamily="2"/>
              </a:rPr>
              <a:t>.</a:t>
            </a:r>
          </a:p>
          <a:p>
            <a:pPr eaLnBrk="1" fontAlgn="auto">
              <a:spcBef>
                <a:spcPts val="0"/>
              </a:spcBef>
              <a:spcAft>
                <a:spcPts val="0"/>
              </a:spcAft>
              <a:defRPr/>
            </a:pPr>
            <a:r>
              <a:rPr lang="it-IT">
                <a:latin typeface="Arial" pitchFamily="18"/>
                <a:ea typeface="Microsoft YaHei" pitchFamily="2"/>
                <a:cs typeface="Lucida Sans" pitchFamily="2"/>
              </a:rPr>
              <a:t>⦁ Organizzazione di audit con i responsabili medici e infermieristici per fare il resoconto della situazione e affrontare eventuali criticità segnalate.</a:t>
            </a: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r>
              <a:rPr lang="it-IT">
                <a:latin typeface="Arial" pitchFamily="18"/>
                <a:ea typeface="Microsoft YaHei" pitchFamily="2"/>
                <a:cs typeface="Lucida Sans" pitchFamily="2"/>
              </a:rPr>
              <a:t>⦁ Informazione e aggiornamento</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show="0">
  <p:cSld name="page25">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2DBBFA-4A4B-BFCA-9B42-10AD412ED61B}"/>
              </a:ext>
            </a:extLst>
          </p:cNvPr>
          <p:cNvSpPr txBox="1"/>
          <p:nvPr/>
        </p:nvSpPr>
        <p:spPr>
          <a:xfrm>
            <a:off x="-58738" y="473075"/>
            <a:ext cx="10247313" cy="3679825"/>
          </a:xfrm>
          <a:prstGeom prst="rect">
            <a:avLst/>
          </a:prstGeom>
          <a:noFill/>
          <a:ln cap="flat">
            <a:noFill/>
          </a:ln>
        </p:spPr>
        <p:txBody>
          <a:bodyPr lIns="90000" tIns="45000" rIns="90000" bIns="45000" compatLnSpc="0"/>
          <a:lstStyle/>
          <a:p>
            <a:pPr eaLnBrk="1" fontAlgn="auto">
              <a:spcBef>
                <a:spcPts val="0"/>
              </a:spcBef>
              <a:spcAft>
                <a:spcPts val="0"/>
              </a:spcAft>
              <a:defRPr/>
            </a:pPr>
            <a:r>
              <a:rPr lang="it-IT">
                <a:latin typeface="Arial" pitchFamily="18"/>
                <a:ea typeface="Microsoft YaHei" pitchFamily="2"/>
                <a:cs typeface="Lucida Sans" pitchFamily="2"/>
              </a:rPr>
              <a:t>Le infezioni sistemiche sono riconducibili alle batteriemie (Blood-Stream Infection), che, a loro volta, si distinguono in:</a:t>
            </a: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r>
              <a:rPr lang="it-IT">
                <a:latin typeface="Arial" pitchFamily="18"/>
                <a:ea typeface="Microsoft YaHei" pitchFamily="2"/>
                <a:cs typeface="Lucida Sans" pitchFamily="2"/>
              </a:rPr>
              <a:t>⦁ Catetere-correlate (Catheter-Related Blood-Stream Infection, CRBSI) se l’infezione ematica è sicuramente correlata alla presenza di un catetere vascolare e il microrganismo patogeno isolato nel sangue è identico a quello isolato nel catetere, confermando che la fonte del processo infettivo sistemico è lo stesso catetere.</a:t>
            </a: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endParaRPr lang="it-IT">
              <a:latin typeface="Arial" pitchFamily="18"/>
              <a:ea typeface="Microsoft YaHei" pitchFamily="2"/>
              <a:cs typeface="Lucida Sans" pitchFamily="2"/>
            </a:endParaRPr>
          </a:p>
          <a:p>
            <a:pPr eaLnBrk="1" fontAlgn="auto">
              <a:spcBef>
                <a:spcPts val="0"/>
              </a:spcBef>
              <a:spcAft>
                <a:spcPts val="0"/>
              </a:spcAft>
              <a:defRPr/>
            </a:pPr>
            <a:r>
              <a:rPr lang="it-IT">
                <a:latin typeface="Arial" pitchFamily="18"/>
                <a:ea typeface="Microsoft YaHei" pitchFamily="2"/>
                <a:cs typeface="Lucida Sans" pitchFamily="2"/>
              </a:rPr>
              <a:t>⦁ Catetere-associate (Catheter-Associated Blood-Stream Infection, CLABSI) se l’infezione ematica si verifica in quei pazienti portatori di un catetere vascolare e il microrganismo isolato nel sangue è diverso da quello isolato nel catetere. In assenza di altri possibili focolai infettivi il catetere vascolare rimane l’unica causa plausibile di infezione.</a:t>
            </a:r>
          </a:p>
          <a:p>
            <a:pPr eaLnBrk="1" fontAlgn="auto">
              <a:spcBef>
                <a:spcPts val="0"/>
              </a:spcBef>
              <a:spcAft>
                <a:spcPts val="0"/>
              </a:spcAft>
              <a:defRPr/>
            </a:pPr>
            <a:endParaRPr lang="it-IT">
              <a:latin typeface="Arial" pitchFamily="18"/>
              <a:ea typeface="Microsoft YaHei" pitchFamily="2"/>
              <a:cs typeface="Lucida Sans" pitchFamily="2"/>
            </a:endParaRPr>
          </a:p>
        </p:txBody>
      </p:sp>
    </p:spTree>
  </p:cSld>
  <p:clrMapOvr>
    <a:masterClrMapping/>
  </p:clrMapOvr>
  <p:transition spd="slow"/>
</p:sld>
</file>

<file path=ppt/theme/theme1.xml><?xml version="1.0" encoding="utf-8"?>
<a:theme xmlns:a="http://schemas.openxmlformats.org/drawingml/2006/main" name="prs strateg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edefinit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file:///C:/Program%20Files%20(x86)/OpenOffice%204/share/template/it/presnt/prs-strategy.otp</Template>
  <TotalTime>1495</TotalTime>
  <Words>3940</Words>
  <Application>Microsoft Office PowerPoint</Application>
  <PresentationFormat>Personalizzato</PresentationFormat>
  <Paragraphs>283</Paragraphs>
  <Slides>28</Slides>
  <Notes>27</Notes>
  <HiddenSlides>4</HiddenSlides>
  <MMClips>0</MMClips>
  <ScaleCrop>false</ScaleCrop>
  <HeadingPairs>
    <vt:vector size="6" baseType="variant">
      <vt:variant>
        <vt:lpstr>Caratteri utilizzati</vt:lpstr>
      </vt:variant>
      <vt:variant>
        <vt:i4>6</vt:i4>
      </vt:variant>
      <vt:variant>
        <vt:lpstr>Tema</vt:lpstr>
      </vt:variant>
      <vt:variant>
        <vt:i4>2</vt:i4>
      </vt:variant>
      <vt:variant>
        <vt:lpstr>Titoli diapositive</vt:lpstr>
      </vt:variant>
      <vt:variant>
        <vt:i4>28</vt:i4>
      </vt:variant>
    </vt:vector>
  </HeadingPairs>
  <TitlesOfParts>
    <vt:vector size="36" baseType="lpstr">
      <vt:lpstr>Albany</vt:lpstr>
      <vt:lpstr>Arial</vt:lpstr>
      <vt:lpstr>Calibri</vt:lpstr>
      <vt:lpstr>Calibri Light</vt:lpstr>
      <vt:lpstr>StarSymbol</vt:lpstr>
      <vt:lpstr>Times New Roman</vt:lpstr>
      <vt:lpstr>prs strategy</vt:lpstr>
      <vt:lpstr>Predefinito</vt:lpstr>
      <vt:lpstr>IV CONGRESSO NAZIONALE IVAS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Definizioni</vt:lpstr>
      <vt:lpstr>Definizioni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INDICAZIONI PER LA CORRETTA GESTIONE ED USO DEI DISINFETTANTI E DEGLI ANTISETTICI</vt:lpstr>
      <vt:lpstr>INDICAZIONE PER LA CORRETTA GESTIONE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Consiglio di strategia</dc:title>
  <dc:description>Presentazione di sviluppo e alternative, consiglio di una o più strategie</dc:description>
  <cp:lastModifiedBy>ROMAGNAUTO SRL</cp:lastModifiedBy>
  <cp:revision>70</cp:revision>
  <cp:lastPrinted>2023-11-02T18:33:29Z</cp:lastPrinted>
  <dcterms:created xsi:type="dcterms:W3CDTF">2023-10-18T09:19:22Z</dcterms:created>
  <dcterms:modified xsi:type="dcterms:W3CDTF">2023-11-09T17:45:42Z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0">
    <vt:lpwstr/>
  </property>
  <property fmtid="{D5CDD505-2E9C-101B-9397-08002B2CF9AE}" pid="3" name="Info 1">
    <vt:lpwstr/>
  </property>
  <property fmtid="{D5CDD505-2E9C-101B-9397-08002B2CF9AE}" pid="4" name="Info 2">
    <vt:lpwstr/>
  </property>
  <property fmtid="{D5CDD505-2E9C-101B-9397-08002B2CF9AE}" pid="5" name="Info 3">
    <vt:lpwstr/>
  </property>
</Properties>
</file>