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68" r:id="rId16"/>
    <p:sldId id="269" r:id="rId17"/>
    <p:sldId id="258" r:id="rId18"/>
    <p:sldId id="270" r:id="rId19"/>
    <p:sldId id="273" r:id="rId20"/>
    <p:sldId id="274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Procedure CODIFICATE</a:t>
            </a:r>
          </a:p>
        </c:rich>
      </c:tx>
      <c:layout>
        <c:manualLayout>
          <c:xMode val="edge"/>
          <c:yMode val="edge"/>
          <c:x val="0.61173818897637788"/>
          <c:y val="1.8749998846579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187500000000001E-2"/>
          <c:y val="0.12510936730380368"/>
          <c:w val="0.96562499999999996"/>
          <c:h val="0.81337661088972624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Esistenza procedure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854C-4E1C-9084-2DD2D07D0B2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54C-4E1C-9084-2DD2D07D0B2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0-95AE-40E4-A19F-837554DCD21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5AE-40E4-A19F-837554DCD21A}"/>
              </c:ext>
            </c:extLst>
          </c:dPt>
          <c:dLbls>
            <c:dLbl>
              <c:idx val="0"/>
              <c:layout>
                <c:manualLayout>
                  <c:x val="9.375E-2"/>
                  <c:y val="-4.68749971164494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15A606-BB5F-486B-A9A0-DF6514F392F5}" type="CATEGORYNAME">
                      <a:rPr lang="en-US"/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[NOME CATEGORIA]</a:t>
                    </a:fld>
                    <a:r>
                      <a:rPr lang="en-US" baseline="0" dirty="0"/>
                      <a:t>
  </a:t>
                    </a:r>
                    <a:fld id="{DC101F59-B94B-4352-A047-3C1F48E5E00E}" type="PERCENTAGE">
                      <a:rPr lang="en-US" baseline="0" smtClean="0"/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[PERCENTUALE]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54C-4E1C-9084-2DD2D07D0B23}"/>
                </c:ext>
              </c:extLst>
            </c:dLbl>
            <c:dLbl>
              <c:idx val="1"/>
              <c:layout>
                <c:manualLayout>
                  <c:x val="3.4375000000000058E-2"/>
                  <c:y val="-1.40624991349348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F1D96A-B494-4C40-910E-8988FCFE10AF}" type="CATEGORYNAME">
                      <a:rPr lang="en-US"/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[NOME CATEGORIA]</a:t>
                    </a:fld>
                    <a:r>
                      <a:rPr lang="en-US" baseline="0" dirty="0"/>
                      <a:t>
   </a:t>
                    </a:r>
                    <a:fld id="{AC34AD6E-A63E-4921-BE4C-961E0A094755}" type="PERCENTAGE">
                      <a:rPr lang="en-US" baseline="0" smtClean="0"/>
                      <a:pPr>
                        <a:defRPr sz="2400">
                          <a:solidFill>
                            <a:schemeClr val="tx1"/>
                          </a:solidFill>
                        </a:defRPr>
                      </a:pPr>
                      <a:t>[PERCENTUALE]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4C-4E1C-9084-2DD2D07D0B2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95AE-40E4-A19F-837554DCD21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5AE-40E4-A19F-837554DCD21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2"/>
                <c:pt idx="0">
                  <c:v>NO</c:v>
                </c:pt>
                <c:pt idx="1">
                  <c:v>SI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8.5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4C-4E1C-9084-2DD2D07D0B2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microsoft.com/office/2007/relationships/hdphoto" Target="../media/hdphoto8.wdp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15.png"/><Relationship Id="rId10" Type="http://schemas.microsoft.com/office/2007/relationships/hdphoto" Target="../media/hdphoto1.wdp"/><Relationship Id="rId4" Type="http://schemas.microsoft.com/office/2007/relationships/hdphoto" Target="../media/hdphoto13.wdp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7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18.png"/><Relationship Id="rId4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1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io.com/survey/d/X0L1G6X6G4H9E6F9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hyperlink" Target="https://www.survio.com/survey/d/Y9V2L2R9P4S6F2S5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636" y="2901960"/>
            <a:ext cx="9631680" cy="171516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4000" dirty="0"/>
              <a:t>Survey nazionale sui centri d’impianto e procedure aziendali Rx-Free.</a:t>
            </a:r>
            <a:br>
              <a:rPr lang="it-IT" sz="4000" dirty="0"/>
            </a:br>
            <a:r>
              <a:rPr lang="it-IT" sz="4000" dirty="0"/>
              <a:t>Un’analisi real-time</a:t>
            </a:r>
            <a:endParaRPr lang="en-US" sz="4000" b="0" dirty="0"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2311" y="5476568"/>
            <a:ext cx="4689446" cy="885286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Agostino Iammarrone</a:t>
            </a:r>
          </a:p>
          <a:p>
            <a:pPr algn="ctr">
              <a:lnSpc>
                <a:spcPct val="11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Policlinico Umberto I - Roma</a:t>
            </a:r>
            <a:endParaRPr lang="en-US" sz="1800" b="0" dirty="0"/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14560" y="1"/>
            <a:ext cx="2374392" cy="237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2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-8708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42317" y="745568"/>
            <a:ext cx="3338393" cy="103943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SURVEY</a:t>
            </a:r>
            <a:endParaRPr lang="it-IT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4" descr="Immagine che contiene testo, schermata, Carattere, documento">
            <a:extLst>
              <a:ext uri="{FF2B5EF4-FFF2-40B4-BE49-F238E27FC236}">
                <a16:creationId xmlns:a16="http://schemas.microsoft.com/office/drawing/2014/main" id="{98CC4E5B-B686-93BF-90BF-20FFD87EE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6" y="1914232"/>
            <a:ext cx="11554876" cy="4115435"/>
          </a:xfrm>
          <a:prstGeom prst="rect">
            <a:avLst/>
          </a:prstGeom>
        </p:spPr>
      </p:pic>
      <p:pic>
        <p:nvPicPr>
          <p:cNvPr id="7" name="Immagine 6" descr="Immagine che contiene testo, arte, statua, scultura">
            <a:extLst>
              <a:ext uri="{FF2B5EF4-FFF2-40B4-BE49-F238E27FC236}">
                <a16:creationId xmlns:a16="http://schemas.microsoft.com/office/drawing/2014/main" id="{994C5C02-E445-8A7B-5877-007176027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-8708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63606" y="722606"/>
            <a:ext cx="8464783" cy="103943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INDAGINE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65A5CF-5ACD-9F54-336E-28DE70C9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94675"/>
            <a:ext cx="10515600" cy="4159411"/>
          </a:xfrm>
        </p:spPr>
        <p:txBody>
          <a:bodyPr>
            <a:no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Figure coinvolte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Numeri assoluti di impianto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Dotazioni tecnologiche delle strutture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Utilizzo effettivo di procedure rx-free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Tempi di implementazione delle terapie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3200" dirty="0"/>
              <a:t>Esistenza di procedure aziendali codificate</a:t>
            </a:r>
          </a:p>
          <a:p>
            <a:pPr algn="ctr"/>
            <a:endParaRPr lang="it-IT" sz="32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A1137F6-57AA-DDFA-E716-F8AC5CB35582}"/>
              </a:ext>
            </a:extLst>
          </p:cNvPr>
          <p:cNvSpPr/>
          <p:nvPr/>
        </p:nvSpPr>
        <p:spPr>
          <a:xfrm>
            <a:off x="517868" y="542167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 descr="Immagine che contiene testo, arte, statua, scultura">
            <a:extLst>
              <a:ext uri="{FF2B5EF4-FFF2-40B4-BE49-F238E27FC236}">
                <a16:creationId xmlns:a16="http://schemas.microsoft.com/office/drawing/2014/main" id="{DFC3A24F-1A7B-CE54-C21A-85FCEE18B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1954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651602" y="379337"/>
            <a:ext cx="8464783" cy="103943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ANAGRAFICA</a:t>
            </a:r>
            <a:endParaRPr lang="it-IT" dirty="0"/>
          </a:p>
        </p:txBody>
      </p:sp>
      <p:pic>
        <p:nvPicPr>
          <p:cNvPr id="6" name="Segnaposto contenuto 4" descr="Immagine che contiene testo, schermata, numero, Carattere">
            <a:extLst>
              <a:ext uri="{FF2B5EF4-FFF2-40B4-BE49-F238E27FC236}">
                <a16:creationId xmlns:a16="http://schemas.microsoft.com/office/drawing/2014/main" id="{F69CC68A-47E0-0402-C8ED-019B37B53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462" b="19188"/>
          <a:stretch/>
        </p:blipFill>
        <p:spPr>
          <a:xfrm>
            <a:off x="489591" y="1722066"/>
            <a:ext cx="5725102" cy="4718158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B32589-DFA6-0762-9909-324FBACDADEB}"/>
              </a:ext>
            </a:extLst>
          </p:cNvPr>
          <p:cNvSpPr txBox="1"/>
          <p:nvPr/>
        </p:nvSpPr>
        <p:spPr>
          <a:xfrm>
            <a:off x="7761685" y="1141262"/>
            <a:ext cx="3478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Soggetti coinvolti/risposte ricevute:</a:t>
            </a:r>
          </a:p>
          <a:p>
            <a:pPr algn="ctr"/>
            <a:r>
              <a:rPr lang="it-IT" b="1" dirty="0"/>
              <a:t>125</a:t>
            </a:r>
          </a:p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5665699-07BD-34F9-B2C7-52EBA2301FB2}"/>
              </a:ext>
            </a:extLst>
          </p:cNvPr>
          <p:cNvSpPr txBox="1"/>
          <p:nvPr/>
        </p:nvSpPr>
        <p:spPr>
          <a:xfrm>
            <a:off x="8348737" y="2064592"/>
            <a:ext cx="230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Medici: </a:t>
            </a:r>
            <a:r>
              <a:rPr lang="it-IT" b="1" dirty="0"/>
              <a:t>5</a:t>
            </a:r>
          </a:p>
          <a:p>
            <a:pPr algn="ctr"/>
            <a:r>
              <a:rPr lang="it-IT" dirty="0"/>
              <a:t>Infermieri: </a:t>
            </a:r>
            <a:r>
              <a:rPr lang="it-IT" b="1" dirty="0"/>
              <a:t>120</a:t>
            </a:r>
          </a:p>
        </p:txBody>
      </p:sp>
      <p:pic>
        <p:nvPicPr>
          <p:cNvPr id="9" name="Immagine 8" descr="Immagine che contiene testo, schermata, numero, diagramma&#10;&#10;Descrizione generata automaticamente">
            <a:extLst>
              <a:ext uri="{FF2B5EF4-FFF2-40B4-BE49-F238E27FC236}">
                <a16:creationId xmlns:a16="http://schemas.microsoft.com/office/drawing/2014/main" id="{780C0D45-20C7-9C06-5CDC-7F198F8CB5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44" t="434" r="244" b="20332"/>
          <a:stretch/>
        </p:blipFill>
        <p:spPr>
          <a:xfrm>
            <a:off x="6508219" y="2748436"/>
            <a:ext cx="5985694" cy="3992226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9EEACB7-A43E-35B8-0CB6-FA6D84B30D10}"/>
              </a:ext>
            </a:extLst>
          </p:cNvPr>
          <p:cNvSpPr txBox="1"/>
          <p:nvPr/>
        </p:nvSpPr>
        <p:spPr>
          <a:xfrm>
            <a:off x="2377216" y="2387757"/>
            <a:ext cx="622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96%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343366A-8528-24D9-99DC-7EFDD8F836E4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arte, statua, scultura">
            <a:extLst>
              <a:ext uri="{FF2B5EF4-FFF2-40B4-BE49-F238E27FC236}">
                <a16:creationId xmlns:a16="http://schemas.microsoft.com/office/drawing/2014/main" id="{D2EB3E55-42DB-B0B5-DAD8-17869C4C1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8950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509" y="372381"/>
            <a:ext cx="10524096" cy="1039430"/>
          </a:xfrm>
        </p:spPr>
        <p:txBody>
          <a:bodyPr>
            <a:normAutofit/>
          </a:bodyPr>
          <a:lstStyle/>
          <a:p>
            <a:pPr algn="ctr"/>
            <a:r>
              <a:rPr lang="it-IT" sz="4200" b="1" dirty="0"/>
              <a:t>CARATTERISTICHE STRUTTURA/IMPIANTI</a:t>
            </a:r>
            <a:endParaRPr lang="it-IT" sz="4200" dirty="0"/>
          </a:p>
        </p:txBody>
      </p:sp>
      <p:pic>
        <p:nvPicPr>
          <p:cNvPr id="5" name="Segnaposto contenuto 4" descr="Immagine che contiene testo, schermata, numero, diagramma">
            <a:extLst>
              <a:ext uri="{FF2B5EF4-FFF2-40B4-BE49-F238E27FC236}">
                <a16:creationId xmlns:a16="http://schemas.microsoft.com/office/drawing/2014/main" id="{BEF11BD4-73B0-0EC4-0916-18396D1CFF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60" t="-2243" r="360" b="21759"/>
          <a:stretch/>
        </p:blipFill>
        <p:spPr>
          <a:xfrm>
            <a:off x="244509" y="1604211"/>
            <a:ext cx="6205452" cy="4197932"/>
          </a:xfrm>
          <a:prstGeom prst="rect">
            <a:avLst/>
          </a:prstGeom>
        </p:spPr>
      </p:pic>
      <p:pic>
        <p:nvPicPr>
          <p:cNvPr id="10" name="Immagine 9" descr="Immagine che contiene testo, schermata, Carattere, diagramma">
            <a:extLst>
              <a:ext uri="{FF2B5EF4-FFF2-40B4-BE49-F238E27FC236}">
                <a16:creationId xmlns:a16="http://schemas.microsoft.com/office/drawing/2014/main" id="{818C152D-CACF-4B16-B2F4-65EB9C809E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31" b="17786"/>
          <a:stretch/>
        </p:blipFill>
        <p:spPr>
          <a:xfrm>
            <a:off x="6616071" y="1604211"/>
            <a:ext cx="6206400" cy="439937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748A77D-26DC-D2D3-63C1-03E0FAF2E43E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782C7DA9-190C-6BC8-5021-B1ADFB1A72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5637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2791" y="365461"/>
            <a:ext cx="10524096" cy="1039430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/>
              <a:t>SEDE DELLE PROCEDURE DI IMPIANTO</a:t>
            </a:r>
            <a:endParaRPr lang="it-IT" sz="4400" dirty="0"/>
          </a:p>
        </p:txBody>
      </p:sp>
      <p:pic>
        <p:nvPicPr>
          <p:cNvPr id="3" name="Segnaposto contenuto 4" descr="Immagine che contiene testo, schermata, diagramma, Carattere">
            <a:extLst>
              <a:ext uri="{FF2B5EF4-FFF2-40B4-BE49-F238E27FC236}">
                <a16:creationId xmlns:a16="http://schemas.microsoft.com/office/drawing/2014/main" id="{B51C6A79-C46A-BE1E-246F-9A1DF01C4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2861" b="21229"/>
          <a:stretch/>
        </p:blipFill>
        <p:spPr>
          <a:xfrm>
            <a:off x="1724950" y="1184503"/>
            <a:ext cx="8073506" cy="5376770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E0A62B1-0350-AFB3-F46B-D2C0C30B7B7E}"/>
              </a:ext>
            </a:extLst>
          </p:cNvPr>
          <p:cNvSpPr txBox="1"/>
          <p:nvPr/>
        </p:nvSpPr>
        <p:spPr>
          <a:xfrm>
            <a:off x="3412197" y="2080345"/>
            <a:ext cx="622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49%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00CB115-DAA1-7B17-BBE5-F077F366FE46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arte, statua, scultura">
            <a:extLst>
              <a:ext uri="{FF2B5EF4-FFF2-40B4-BE49-F238E27FC236}">
                <a16:creationId xmlns:a16="http://schemas.microsoft.com/office/drawing/2014/main" id="{253860A7-E909-DB04-1DA4-38F325A48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2514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916552" y="352807"/>
            <a:ext cx="10524096" cy="1039430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/>
              <a:t>DOTAZIONI DELLE STRUTTURE</a:t>
            </a:r>
            <a:endParaRPr lang="it-IT" sz="4400" dirty="0"/>
          </a:p>
        </p:txBody>
      </p:sp>
      <p:pic>
        <p:nvPicPr>
          <p:cNvPr id="7" name="Segnaposto contenuto 4" descr="Immagine che contiene testo, schermata, numero, Carattere">
            <a:extLst>
              <a:ext uri="{FF2B5EF4-FFF2-40B4-BE49-F238E27FC236}">
                <a16:creationId xmlns:a16="http://schemas.microsoft.com/office/drawing/2014/main" id="{868EE3D0-4D6D-888B-4A62-3BFBAA534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95" b="19845"/>
          <a:stretch/>
        </p:blipFill>
        <p:spPr>
          <a:xfrm>
            <a:off x="256505" y="1134258"/>
            <a:ext cx="7411066" cy="5177881"/>
          </a:xfrm>
        </p:spPr>
      </p:pic>
      <p:pic>
        <p:nvPicPr>
          <p:cNvPr id="8" name="Immagine 7" descr="Immagine che contiene testo, schermata, numero, Carattere">
            <a:extLst>
              <a:ext uri="{FF2B5EF4-FFF2-40B4-BE49-F238E27FC236}">
                <a16:creationId xmlns:a16="http://schemas.microsoft.com/office/drawing/2014/main" id="{9CCDA0B2-5927-4099-8E8C-F39CDACE9D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65" b="19125"/>
          <a:stretch/>
        </p:blipFill>
        <p:spPr>
          <a:xfrm>
            <a:off x="7839755" y="1023210"/>
            <a:ext cx="3569026" cy="2561618"/>
          </a:xfrm>
          <a:prstGeom prst="rect">
            <a:avLst/>
          </a:prstGeom>
        </p:spPr>
      </p:pic>
      <p:pic>
        <p:nvPicPr>
          <p:cNvPr id="9" name="Immagine 8" descr="Immagine che contiene testo, schermata, numero, Carattere">
            <a:extLst>
              <a:ext uri="{FF2B5EF4-FFF2-40B4-BE49-F238E27FC236}">
                <a16:creationId xmlns:a16="http://schemas.microsoft.com/office/drawing/2014/main" id="{0DBCD95C-007C-56FF-F18C-09D9D17437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0" r="10870" b="14623"/>
          <a:stretch/>
        </p:blipFill>
        <p:spPr>
          <a:xfrm>
            <a:off x="7839755" y="3723198"/>
            <a:ext cx="3505690" cy="284968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87A56818-D865-AEDD-450F-6547213118B0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A3DE76DB-AA34-DAEC-D4E2-449789B879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260" y="0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461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0778" y="364170"/>
            <a:ext cx="8843055" cy="848167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/>
              <a:t>TIP LOCATION/CONSIDERAZIONI</a:t>
            </a:r>
            <a:endParaRPr lang="it-IT" sz="4400" dirty="0"/>
          </a:p>
        </p:txBody>
      </p:sp>
      <p:pic>
        <p:nvPicPr>
          <p:cNvPr id="5" name="Segnaposto contenuto 4" descr="Immagine che contiene testo, schermata, numero, diagramma">
            <a:extLst>
              <a:ext uri="{FF2B5EF4-FFF2-40B4-BE49-F238E27FC236}">
                <a16:creationId xmlns:a16="http://schemas.microsoft.com/office/drawing/2014/main" id="{E739CF21-9FB3-36E6-E017-35128C80D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5" y="1147160"/>
            <a:ext cx="6611380" cy="5346670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941AFEC-9D3B-9E91-F900-E2B14E47FC4F}"/>
              </a:ext>
            </a:extLst>
          </p:cNvPr>
          <p:cNvSpPr txBox="1"/>
          <p:nvPr/>
        </p:nvSpPr>
        <p:spPr>
          <a:xfrm>
            <a:off x="7272438" y="1199291"/>
            <a:ext cx="435176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2400" dirty="0"/>
              <a:t>Non tutti hanno i </a:t>
            </a:r>
            <a:r>
              <a:rPr lang="it-IT" sz="2400" b="1" dirty="0"/>
              <a:t>cateteri giusti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2400" dirty="0"/>
              <a:t>Non tutti gli utilizzano in </a:t>
            </a:r>
            <a:r>
              <a:rPr lang="it-IT" sz="2400" b="1" dirty="0"/>
              <a:t>modo appropriato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2400" dirty="0"/>
              <a:t>Mancanza della giusta </a:t>
            </a:r>
            <a:r>
              <a:rPr lang="it-IT" sz="2400" b="1" dirty="0"/>
              <a:t>dotazione tecnologica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2400" dirty="0"/>
              <a:t>Problemi di impianto? </a:t>
            </a:r>
            <a:r>
              <a:rPr lang="it-IT" sz="2400" b="1" dirty="0"/>
              <a:t>Location che fallisce</a:t>
            </a:r>
            <a:r>
              <a:rPr lang="it-IT" sz="2400" dirty="0"/>
              <a:t>…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2400" b="1" dirty="0"/>
              <a:t>Comodità/velocità(!!) </a:t>
            </a:r>
            <a:r>
              <a:rPr lang="it-IT" sz="2400" dirty="0"/>
              <a:t>nell’utilizzo dell’RX o della fluoroscopia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739C6AC-CE72-B36C-8E4C-10C13C37A40E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79C11D8A-999C-49D9-4D41-2151AE148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647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3461" y="454152"/>
            <a:ext cx="5559081" cy="745961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/>
              <a:t>LOCATION DIFFICILE</a:t>
            </a:r>
            <a:endParaRPr lang="it-IT" sz="4400" dirty="0"/>
          </a:p>
        </p:txBody>
      </p:sp>
      <p:pic>
        <p:nvPicPr>
          <p:cNvPr id="7" name="Segnaposto contenuto 4" descr="Immagine che contiene testo, schermata, Carattere, numero">
            <a:extLst>
              <a:ext uri="{FF2B5EF4-FFF2-40B4-BE49-F238E27FC236}">
                <a16:creationId xmlns:a16="http://schemas.microsoft.com/office/drawing/2014/main" id="{7636A340-F171-1C86-34D9-AE62E295A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9" b="9008"/>
          <a:stretch/>
        </p:blipFill>
        <p:spPr>
          <a:xfrm>
            <a:off x="479555" y="1200113"/>
            <a:ext cx="6578160" cy="5169036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21F5BAF-925D-B486-0A23-E5137521129B}"/>
              </a:ext>
            </a:extLst>
          </p:cNvPr>
          <p:cNvSpPr txBox="1"/>
          <p:nvPr/>
        </p:nvSpPr>
        <p:spPr>
          <a:xfrm>
            <a:off x="7383809" y="2459501"/>
            <a:ext cx="44407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INCIDENZA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400" dirty="0"/>
              <a:t>Per </a:t>
            </a:r>
            <a:r>
              <a:rPr lang="it-IT" sz="2400" b="1" dirty="0"/>
              <a:t>1/2 </a:t>
            </a:r>
            <a:r>
              <a:rPr lang="it-IT" sz="2400" dirty="0"/>
              <a:t>degli intervistati il </a:t>
            </a:r>
            <a:r>
              <a:rPr lang="it-IT" sz="2400" b="1" dirty="0"/>
              <a:t>5%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400" dirty="0"/>
              <a:t>Per </a:t>
            </a:r>
            <a:r>
              <a:rPr lang="it-IT" sz="2400" b="1" dirty="0"/>
              <a:t>1/3</a:t>
            </a:r>
            <a:r>
              <a:rPr lang="it-IT" sz="2400" dirty="0"/>
              <a:t> il </a:t>
            </a:r>
            <a:r>
              <a:rPr lang="it-IT" sz="2400" b="1" dirty="0"/>
              <a:t>10%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400" dirty="0"/>
              <a:t>Per </a:t>
            </a:r>
            <a:r>
              <a:rPr lang="it-IT" sz="2400" b="1" dirty="0"/>
              <a:t>1/7</a:t>
            </a:r>
            <a:r>
              <a:rPr lang="it-IT" sz="2400" dirty="0"/>
              <a:t> circa il </a:t>
            </a:r>
            <a:r>
              <a:rPr lang="it-IT" sz="2400" b="1" dirty="0"/>
              <a:t>20%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400" dirty="0"/>
              <a:t>Per </a:t>
            </a:r>
            <a:r>
              <a:rPr lang="it-IT" sz="2400" b="1" dirty="0"/>
              <a:t>1/10</a:t>
            </a:r>
            <a:r>
              <a:rPr lang="it-IT" sz="2400" dirty="0"/>
              <a:t> il </a:t>
            </a:r>
            <a:r>
              <a:rPr lang="it-IT" sz="2400" b="1" dirty="0"/>
              <a:t>30%</a:t>
            </a:r>
            <a:r>
              <a:rPr lang="it-IT" sz="2400" dirty="0"/>
              <a:t> </a:t>
            </a:r>
            <a:r>
              <a:rPr lang="it-IT" sz="2400" u="sng" dirty="0"/>
              <a:t>e oltre (?)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4490834-A25B-FBCA-53E9-BF111FC6BB51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EE591F21-95EC-E56B-4162-2BD0B3266B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4638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968"/>
            <a:ext cx="7751674" cy="742351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/>
              <a:t>TEMPI DI RISPOSTA DEI TEAM</a:t>
            </a:r>
            <a:endParaRPr lang="it-IT" sz="4400" dirty="0"/>
          </a:p>
        </p:txBody>
      </p:sp>
      <p:pic>
        <p:nvPicPr>
          <p:cNvPr id="5" name="Segnaposto contenuto 4" descr="Immagine che contiene testo, schermata, Carattere, diagramma">
            <a:extLst>
              <a:ext uri="{FF2B5EF4-FFF2-40B4-BE49-F238E27FC236}">
                <a16:creationId xmlns:a16="http://schemas.microsoft.com/office/drawing/2014/main" id="{17B00DB1-64A0-CC9B-C247-C9846713C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41" b="9900"/>
          <a:stretch/>
        </p:blipFill>
        <p:spPr>
          <a:xfrm>
            <a:off x="300838" y="1147319"/>
            <a:ext cx="6723647" cy="5203353"/>
          </a:xfrm>
        </p:spPr>
      </p:pic>
      <p:pic>
        <p:nvPicPr>
          <p:cNvPr id="6" name="Immagine 5" descr="Immagine che contiene testo, schermata, Carattere, documento">
            <a:extLst>
              <a:ext uri="{FF2B5EF4-FFF2-40B4-BE49-F238E27FC236}">
                <a16:creationId xmlns:a16="http://schemas.microsoft.com/office/drawing/2014/main" id="{26C07F4C-D5A1-187E-6C45-336F0CF5C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970" y="1147319"/>
            <a:ext cx="5130738" cy="270605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">
            <a:extLst>
              <a:ext uri="{FF2B5EF4-FFF2-40B4-BE49-F238E27FC236}">
                <a16:creationId xmlns:a16="http://schemas.microsoft.com/office/drawing/2014/main" id="{A5EEB5B5-C438-5975-5FC7-99FAD9BEB4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30" y="3876095"/>
            <a:ext cx="5066678" cy="1871955"/>
          </a:xfrm>
          <a:prstGeom prst="rect">
            <a:avLst/>
          </a:prstGeom>
        </p:spPr>
      </p:pic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BBD0F435-378B-7992-B6DB-5D56ED49A9D5}"/>
              </a:ext>
            </a:extLst>
          </p:cNvPr>
          <p:cNvCxnSpPr>
            <a:cxnSpLocks/>
          </p:cNvCxnSpPr>
          <p:nvPr/>
        </p:nvCxnSpPr>
        <p:spPr>
          <a:xfrm flipV="1">
            <a:off x="8761467" y="4686829"/>
            <a:ext cx="1119964" cy="1083939"/>
          </a:xfrm>
          <a:prstGeom prst="straightConnector1">
            <a:avLst/>
          </a:prstGeom>
          <a:ln w="31750" cap="flat">
            <a:solidFill>
              <a:srgbClr val="C00000"/>
            </a:solidFill>
            <a:headEnd w="sm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e 10">
            <a:extLst>
              <a:ext uri="{FF2B5EF4-FFF2-40B4-BE49-F238E27FC236}">
                <a16:creationId xmlns:a16="http://schemas.microsoft.com/office/drawing/2014/main" id="{540E4F13-F536-E32D-E563-F5D5E504F131}"/>
              </a:ext>
            </a:extLst>
          </p:cNvPr>
          <p:cNvSpPr/>
          <p:nvPr/>
        </p:nvSpPr>
        <p:spPr>
          <a:xfrm>
            <a:off x="9881431" y="4458746"/>
            <a:ext cx="352425" cy="286457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36FB37E-EB92-0337-86AD-B94DE62565D2}"/>
              </a:ext>
            </a:extLst>
          </p:cNvPr>
          <p:cNvSpPr txBox="1"/>
          <p:nvPr/>
        </p:nvSpPr>
        <p:spPr>
          <a:xfrm>
            <a:off x="7414456" y="5907390"/>
            <a:ext cx="1419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Metodo ECG intracavitario:</a:t>
            </a:r>
          </a:p>
          <a:p>
            <a:pPr algn="ctr"/>
            <a:r>
              <a:rPr lang="it-IT" sz="1600" b="1" dirty="0"/>
              <a:t>33,93 minuti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EBB91A-A96E-FC30-F2AB-E80DA50C0173}"/>
              </a:ext>
            </a:extLst>
          </p:cNvPr>
          <p:cNvSpPr txBox="1"/>
          <p:nvPr/>
        </p:nvSpPr>
        <p:spPr>
          <a:xfrm>
            <a:off x="10482478" y="5907390"/>
            <a:ext cx="1664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Metodo Rx: </a:t>
            </a:r>
            <a:r>
              <a:rPr lang="it-IT" sz="1600" b="1" dirty="0"/>
              <a:t>176,32 minuti 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C6B3B5E1-9053-2E50-D7BA-8088C9863807}"/>
              </a:ext>
            </a:extLst>
          </p:cNvPr>
          <p:cNvCxnSpPr>
            <a:cxnSpLocks/>
          </p:cNvCxnSpPr>
          <p:nvPr/>
        </p:nvCxnSpPr>
        <p:spPr>
          <a:xfrm flipH="1" flipV="1">
            <a:off x="11035413" y="4843366"/>
            <a:ext cx="157649" cy="927402"/>
          </a:xfrm>
          <a:prstGeom prst="straightConnector1">
            <a:avLst/>
          </a:prstGeom>
          <a:ln w="31750" cap="flat">
            <a:solidFill>
              <a:srgbClr val="C00000"/>
            </a:solidFill>
            <a:headEnd w="sm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e 14">
            <a:extLst>
              <a:ext uri="{FF2B5EF4-FFF2-40B4-BE49-F238E27FC236}">
                <a16:creationId xmlns:a16="http://schemas.microsoft.com/office/drawing/2014/main" id="{9B586502-C87F-A17D-0298-FA36500C68DB}"/>
              </a:ext>
            </a:extLst>
          </p:cNvPr>
          <p:cNvSpPr/>
          <p:nvPr/>
        </p:nvSpPr>
        <p:spPr>
          <a:xfrm>
            <a:off x="10794859" y="4429559"/>
            <a:ext cx="352425" cy="286457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E9FF90-9EB6-E41F-570D-62B446FD85FB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74AE4E01-6B03-CD70-9CE6-A7070F656A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7284" y="141814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0261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02177" y="466423"/>
            <a:ext cx="10042590" cy="745961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/>
              <a:t>ESISTENZA DI PROCEDURE AZIENDALI</a:t>
            </a:r>
            <a:endParaRPr lang="it-IT" sz="4400" dirty="0"/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3125A4C0-3A0E-311B-EDDA-A0FA0291D6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750875"/>
              </p:ext>
            </p:extLst>
          </p:nvPr>
        </p:nvGraphicFramePr>
        <p:xfrm>
          <a:off x="489591" y="129347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ttangolo 3">
            <a:extLst>
              <a:ext uri="{FF2B5EF4-FFF2-40B4-BE49-F238E27FC236}">
                <a16:creationId xmlns:a16="http://schemas.microsoft.com/office/drawing/2014/main" id="{BE7ABBF3-771D-0779-0830-B6198F534F33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6B0ED465-CE2C-4723-EC98-C73A5F447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2379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31051" y="441579"/>
            <a:ext cx="6817610" cy="75095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/>
              <a:t>CONSIDERAZIONI FINALI</a:t>
            </a:r>
            <a:endParaRPr lang="it-IT" sz="4400" dirty="0"/>
          </a:p>
        </p:txBody>
      </p:sp>
      <p:pic>
        <p:nvPicPr>
          <p:cNvPr id="7" name="Segnaposto contenuto 4" descr="Immagine che contiene testo, Carattere, schermata, bianco">
            <a:extLst>
              <a:ext uri="{FF2B5EF4-FFF2-40B4-BE49-F238E27FC236}">
                <a16:creationId xmlns:a16="http://schemas.microsoft.com/office/drawing/2014/main" id="{4BCD2450-BDF5-B3FB-47CE-8FF1E8865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91" y="1192631"/>
            <a:ext cx="5133772" cy="2622554"/>
          </a:xfrm>
        </p:spPr>
      </p:pic>
      <p:pic>
        <p:nvPicPr>
          <p:cNvPr id="8" name="Immagine 7" descr="Immagine che contiene testo, schermata, diagramma, numero">
            <a:extLst>
              <a:ext uri="{FF2B5EF4-FFF2-40B4-BE49-F238E27FC236}">
                <a16:creationId xmlns:a16="http://schemas.microsoft.com/office/drawing/2014/main" id="{BA2771A0-7D28-84F6-F8A2-975963068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306" y="1192535"/>
            <a:ext cx="5463540" cy="256032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4C0E9D0-C493-9E6F-C6BD-88D9D0F4985E}"/>
              </a:ext>
            </a:extLst>
          </p:cNvPr>
          <p:cNvSpPr txBox="1"/>
          <p:nvPr/>
        </p:nvSpPr>
        <p:spPr>
          <a:xfrm>
            <a:off x="2529967" y="4252137"/>
            <a:ext cx="6186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RX free riduce gli effetti delle </a:t>
            </a:r>
            <a:r>
              <a:rPr lang="it-IT" b="1" dirty="0"/>
              <a:t>radiazioni ionizzanti </a:t>
            </a:r>
            <a:r>
              <a:rPr lang="it-IT" dirty="0"/>
              <a:t>sugli operatori e sui pazienti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Ci preserva dalle </a:t>
            </a:r>
            <a:r>
              <a:rPr lang="it-IT" b="1" dirty="0"/>
              <a:t>problematiche giurisprudenziali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Maggiormente </a:t>
            </a:r>
            <a:r>
              <a:rPr lang="it-IT" b="1" dirty="0"/>
              <a:t>efficace temporalmente </a:t>
            </a:r>
            <a:r>
              <a:rPr lang="it-IT" dirty="0"/>
              <a:t>per il paziente (inizio terapia immediato)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Riduzione importante dei </a:t>
            </a:r>
            <a:r>
              <a:rPr lang="it-IT" b="1" dirty="0"/>
              <a:t>costi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37061214-D414-2F85-6E2A-83FBD7E46F1F}"/>
              </a:ext>
            </a:extLst>
          </p:cNvPr>
          <p:cNvSpPr/>
          <p:nvPr/>
        </p:nvSpPr>
        <p:spPr>
          <a:xfrm>
            <a:off x="3056477" y="2366604"/>
            <a:ext cx="1015677" cy="944976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365BE8A-052A-03D4-2A7B-5DEE2E39DBF2}"/>
              </a:ext>
            </a:extLst>
          </p:cNvPr>
          <p:cNvCxnSpPr>
            <a:cxnSpLocks/>
          </p:cNvCxnSpPr>
          <p:nvPr/>
        </p:nvCxnSpPr>
        <p:spPr>
          <a:xfrm flipV="1">
            <a:off x="10203999" y="3744966"/>
            <a:ext cx="529055" cy="2025028"/>
          </a:xfrm>
          <a:prstGeom prst="straightConnector1">
            <a:avLst/>
          </a:prstGeom>
          <a:ln w="31750" cap="flat">
            <a:solidFill>
              <a:srgbClr val="C00000"/>
            </a:solidFill>
            <a:headEnd w="sm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e 24">
            <a:extLst>
              <a:ext uri="{FF2B5EF4-FFF2-40B4-BE49-F238E27FC236}">
                <a16:creationId xmlns:a16="http://schemas.microsoft.com/office/drawing/2014/main" id="{943EF0BE-C4FF-2577-0979-D9535245CE27}"/>
              </a:ext>
            </a:extLst>
          </p:cNvPr>
          <p:cNvSpPr/>
          <p:nvPr/>
        </p:nvSpPr>
        <p:spPr>
          <a:xfrm>
            <a:off x="10203999" y="2665922"/>
            <a:ext cx="1015677" cy="944976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7FB87F9-C80A-C65B-71B3-B02DB55EA096}"/>
              </a:ext>
            </a:extLst>
          </p:cNvPr>
          <p:cNvSpPr txBox="1"/>
          <p:nvPr/>
        </p:nvSpPr>
        <p:spPr>
          <a:xfrm>
            <a:off x="7355284" y="5770090"/>
            <a:ext cx="4547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Cumulo riduzione costi </a:t>
            </a:r>
            <a:r>
              <a:rPr lang="it-IT" b="1" dirty="0"/>
              <a:t>215000 $ in 3 anni</a:t>
            </a:r>
          </a:p>
          <a:p>
            <a:pPr algn="ctr"/>
            <a:r>
              <a:rPr lang="it-IT" dirty="0"/>
              <a:t>(adeguamento inflazione!!)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0FAC8ED-5109-FF29-E010-912F97730DDD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arte, statua, scultura">
            <a:extLst>
              <a:ext uri="{FF2B5EF4-FFF2-40B4-BE49-F238E27FC236}">
                <a16:creationId xmlns:a16="http://schemas.microsoft.com/office/drawing/2014/main" id="{0BD507C4-FDDC-477D-94A8-2A5463CB2F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866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605" y="347105"/>
            <a:ext cx="10524096" cy="893445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/>
              <a:t>MESSAGGIO PER LE DIREZIONI AZIENDALI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85D4589-E16A-3147-5E0E-858D3A3907E4}"/>
              </a:ext>
            </a:extLst>
          </p:cNvPr>
          <p:cNvSpPr txBox="1"/>
          <p:nvPr/>
        </p:nvSpPr>
        <p:spPr>
          <a:xfrm>
            <a:off x="386257" y="987490"/>
            <a:ext cx="10937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Incidiamo sugli approvvigionamenti attraverso </a:t>
            </a:r>
            <a:r>
              <a:rPr lang="it-IT" sz="2400" b="1" dirty="0"/>
              <a:t>l’informazione dei costi/benefici </a:t>
            </a:r>
            <a:r>
              <a:rPr lang="it-IT" sz="2400" dirty="0"/>
              <a:t>derivanti da </a:t>
            </a:r>
            <a:r>
              <a:rPr lang="it-IT" sz="2400" b="1" dirty="0"/>
              <a:t>scelte ponderate</a:t>
            </a:r>
            <a:r>
              <a:rPr lang="it-IT" sz="2400" dirty="0"/>
              <a:t> C/O la componente politico/amministrativa delle strutture e sull’adozione di </a:t>
            </a:r>
            <a:r>
              <a:rPr lang="it-IT" sz="2400" b="1" dirty="0"/>
              <a:t>procedure aziendali</a:t>
            </a:r>
          </a:p>
        </p:txBody>
      </p:sp>
      <p:pic>
        <p:nvPicPr>
          <p:cNvPr id="10" name="Immagine 9" descr="Immagine che contiene Attrezzature mediche, interno, assistenza sanitaria, persona">
            <a:extLst>
              <a:ext uri="{FF2B5EF4-FFF2-40B4-BE49-F238E27FC236}">
                <a16:creationId xmlns:a16="http://schemas.microsoft.com/office/drawing/2014/main" id="{96C5DB19-2EB4-6879-C261-93E58EF2B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7089" y="2298358"/>
            <a:ext cx="6676030" cy="4449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C10F2D88-6F52-690F-AB52-832CF3A4AC21}"/>
              </a:ext>
            </a:extLst>
          </p:cNvPr>
          <p:cNvSpPr/>
          <p:nvPr/>
        </p:nvSpPr>
        <p:spPr>
          <a:xfrm>
            <a:off x="489591" y="214891"/>
            <a:ext cx="6126480" cy="1492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arte, statua, scultura">
            <a:extLst>
              <a:ext uri="{FF2B5EF4-FFF2-40B4-BE49-F238E27FC236}">
                <a16:creationId xmlns:a16="http://schemas.microsoft.com/office/drawing/2014/main" id="{579EE24C-2BD3-ACA4-5358-04308BE98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212" y="74639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590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-8708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0055" y="2856446"/>
            <a:ext cx="9616372" cy="1127685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GRAZIE PER L’ATTENZIONE</a:t>
            </a:r>
          </a:p>
        </p:txBody>
      </p:sp>
      <p:pic>
        <p:nvPicPr>
          <p:cNvPr id="4" name="Immagine 3" descr="Immagine che contiene testo, arte, statua, scultura">
            <a:extLst>
              <a:ext uri="{FF2B5EF4-FFF2-40B4-BE49-F238E27FC236}">
                <a16:creationId xmlns:a16="http://schemas.microsoft.com/office/drawing/2014/main" id="{CDEA7D50-1964-7BD5-F545-3DCE7AE6A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45" y="8713"/>
            <a:ext cx="2374392" cy="2374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5244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-8708"/>
            <a:ext cx="13715992" cy="68579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0055" y="329556"/>
            <a:ext cx="9616372" cy="1127685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/>
              <a:t>ANALISI REAL-TIME</a:t>
            </a:r>
            <a:endParaRPr lang="it-IT" sz="4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BE0CCC-0ABA-FBB5-2D84-A760AE651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081" y="1083617"/>
            <a:ext cx="11300320" cy="5661311"/>
          </a:xfrm>
        </p:spPr>
        <p:txBody>
          <a:bodyPr>
            <a:noAutofit/>
          </a:bodyPr>
          <a:lstStyle/>
          <a:p>
            <a:r>
              <a:rPr lang="it-IT" sz="2800" dirty="0"/>
              <a:t>Risposta via web alle domande proposte per i Medici ed Infermieri: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/>
              <a:t>Per quanti IVAD (CICC, PICC o FICC) in termini relativi viene adottata la metodica RX- Free?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/>
              <a:t>Qual è la percentuale di successo senza l’utilizzo di un secondo intervento dell’operatore/utilizzo Rx?</a:t>
            </a:r>
          </a:p>
          <a:p>
            <a:pPr marL="0" indent="0" algn="ctr">
              <a:buNone/>
            </a:pPr>
            <a:r>
              <a:rPr lang="it-IT" sz="2800" dirty="0"/>
              <a:t>Utilizzare il seguente link oppure QR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2800" dirty="0"/>
              <a:t>MEDICI: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2800" b="1" dirty="0">
                <a:hlinkClick r:id="rId3"/>
              </a:rPr>
              <a:t>https://www.survio.com/survey/d/X0L1G6X6G4H9E6F9K</a:t>
            </a:r>
            <a:endParaRPr lang="it-IT" sz="28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it-IT" sz="2800" dirty="0"/>
              <a:t>INFERMIERI: </a:t>
            </a:r>
            <a:r>
              <a:rPr lang="it-IT" sz="2800" b="1" dirty="0">
                <a:hlinkClick r:id="rId4"/>
              </a:rPr>
              <a:t>https://www.survio.com/survey/d/Y9V2L2R9P4S6F2S5U</a:t>
            </a:r>
            <a:endParaRPr lang="it-IT" sz="2800" b="1" dirty="0"/>
          </a:p>
          <a:p>
            <a:pPr marL="0" indent="0" algn="ctr">
              <a:buNone/>
            </a:pPr>
            <a:endParaRPr lang="it-IT" sz="2800" b="1" dirty="0"/>
          </a:p>
          <a:p>
            <a:pPr marL="0" indent="0">
              <a:buNone/>
            </a:pPr>
            <a:endParaRPr lang="it-IT" sz="2800" dirty="0"/>
          </a:p>
        </p:txBody>
      </p:sp>
      <p:pic>
        <p:nvPicPr>
          <p:cNvPr id="5" name="Immagine 4" descr="Immagine che contiene testo, arte, statua, scultura">
            <a:extLst>
              <a:ext uri="{FF2B5EF4-FFF2-40B4-BE49-F238E27FC236}">
                <a16:creationId xmlns:a16="http://schemas.microsoft.com/office/drawing/2014/main" id="{136E6223-A816-FB74-F702-F078C939B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4452" y="580275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2424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3601BA-F261-3CB5-B4F6-42E292D28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583" y="2063380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5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</a:t>
            </a:r>
          </a:p>
        </p:txBody>
      </p:sp>
      <p:pic>
        <p:nvPicPr>
          <p:cNvPr id="5" name="Immagine 4" descr="Immagine che contiene modello, quadrato, Simmetria, arte">
            <a:extLst>
              <a:ext uri="{FF2B5EF4-FFF2-40B4-BE49-F238E27FC236}">
                <a16:creationId xmlns:a16="http://schemas.microsoft.com/office/drawing/2014/main" id="{13EE98D2-B270-E9A3-5088-DDB356A29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28FEB15-BAFD-6675-20DD-A24A810F369F}"/>
              </a:ext>
            </a:extLst>
          </p:cNvPr>
          <p:cNvSpPr txBox="1"/>
          <p:nvPr/>
        </p:nvSpPr>
        <p:spPr>
          <a:xfrm>
            <a:off x="796413" y="0"/>
            <a:ext cx="113955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/>
              <a:t>https://www.survio.com/survey/d/X0L1G6X6G4H9E6F9K</a:t>
            </a:r>
            <a:endParaRPr lang="it-IT" sz="3200" dirty="0"/>
          </a:p>
        </p:txBody>
      </p:sp>
      <p:pic>
        <p:nvPicPr>
          <p:cNvPr id="6" name="Immagine 5" descr="Immagine che contiene testo, arte, statua, scultura">
            <a:extLst>
              <a:ext uri="{FF2B5EF4-FFF2-40B4-BE49-F238E27FC236}">
                <a16:creationId xmlns:a16="http://schemas.microsoft.com/office/drawing/2014/main" id="{779EFABF-46A0-91EA-4F78-B93CEEC97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4452" y="580275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1225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DAA5A9-2ACD-E6E6-3764-C5F74D87B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INFERMIERI</a:t>
            </a:r>
          </a:p>
        </p:txBody>
      </p:sp>
      <p:pic>
        <p:nvPicPr>
          <p:cNvPr id="5" name="Segnaposto contenuto 4" descr="Immagine che contiene modello, Simmetria, quadrato, arte">
            <a:extLst>
              <a:ext uri="{FF2B5EF4-FFF2-40B4-BE49-F238E27FC236}">
                <a16:creationId xmlns:a16="http://schemas.microsoft.com/office/drawing/2014/main" id="{3C96CF24-4309-D9C7-08B6-4C97257C8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9194F2A-6BDB-4A34-9D00-85D5F7277898}"/>
              </a:ext>
            </a:extLst>
          </p:cNvPr>
          <p:cNvSpPr txBox="1"/>
          <p:nvPr/>
        </p:nvSpPr>
        <p:spPr>
          <a:xfrm>
            <a:off x="660247" y="9832"/>
            <a:ext cx="11010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3200" b="1" dirty="0"/>
              <a:t>https://www.survio.com/survey/d/Y9V2L2R9P4S6F2S5U</a:t>
            </a:r>
          </a:p>
        </p:txBody>
      </p:sp>
      <p:pic>
        <p:nvPicPr>
          <p:cNvPr id="6" name="Immagine 5" descr="Immagine che contiene testo, arte, statua, scultura">
            <a:extLst>
              <a:ext uri="{FF2B5EF4-FFF2-40B4-BE49-F238E27FC236}">
                <a16:creationId xmlns:a16="http://schemas.microsoft.com/office/drawing/2014/main" id="{34235F2D-2B78-D163-6582-539BD93B7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4452" y="5802759"/>
            <a:ext cx="1043740" cy="104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1919547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D55A8B84C0B8409E7E102499F7C0E9" ma:contentTypeVersion="8" ma:contentTypeDescription="Create a new document." ma:contentTypeScope="" ma:versionID="d328588663550cfbf2587c207d4ee408">
  <xsd:schema xmlns:xsd="http://www.w3.org/2001/XMLSchema" xmlns:xs="http://www.w3.org/2001/XMLSchema" xmlns:p="http://schemas.microsoft.com/office/2006/metadata/properties" xmlns:ns3="2323935b-dad1-4932-8074-bd01172f70ec" xmlns:ns4="39f83986-04cc-4680-a3c9-a2bb26a652aa" targetNamespace="http://schemas.microsoft.com/office/2006/metadata/properties" ma:root="true" ma:fieldsID="fe143c69c8595665650cf9aa85d76c89" ns3:_="" ns4:_="">
    <xsd:import namespace="2323935b-dad1-4932-8074-bd01172f70ec"/>
    <xsd:import namespace="39f83986-04cc-4680-a3c9-a2bb26a652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3935b-dad1-4932-8074-bd01172f7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83986-04cc-4680-a3c9-a2bb26a65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A533C8-683C-4D08-8519-5879F2A83C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F20162-0ADD-4EB7-A580-B6A4E2DB3E3B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39f83986-04cc-4680-a3c9-a2bb26a652aa"/>
    <ds:schemaRef ds:uri="2323935b-dad1-4932-8074-bd01172f70ec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3C04BC4-F6DE-4A93-A91F-1AC4E7D0DD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23935b-dad1-4932-8074-bd01172f70ec"/>
    <ds:schemaRef ds:uri="39f83986-04cc-4680-a3c9-a2bb26a652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374</Words>
  <Application>Microsoft Office PowerPoint</Application>
  <PresentationFormat>Widescreen</PresentationFormat>
  <Paragraphs>64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Bierstadt</vt:lpstr>
      <vt:lpstr>Courier New</vt:lpstr>
      <vt:lpstr>GestaltVTI</vt:lpstr>
      <vt:lpstr>Survey nazionale sui centri d’impianto e procedure aziendali Rx-Free. Un’analisi real-time</vt:lpstr>
      <vt:lpstr>SURVEY</vt:lpstr>
      <vt:lpstr>INDAGINE</vt:lpstr>
      <vt:lpstr>ANAGRAFICA</vt:lpstr>
      <vt:lpstr>CARATTERISTICHE STRUTTURA/IMPIANTI</vt:lpstr>
      <vt:lpstr>SEDE DELLE PROCEDURE DI IMPIANTO</vt:lpstr>
      <vt:lpstr>DOTAZIONI DELLE STRUTTURE</vt:lpstr>
      <vt:lpstr>TIP LOCATION/CONSIDERAZIONI</vt:lpstr>
      <vt:lpstr>LOCATION DIFFICILE</vt:lpstr>
      <vt:lpstr>TEMPI DI RISPOSTA DEI TEAM</vt:lpstr>
      <vt:lpstr>ESISTENZA DI PROCEDURE AZIENDALI</vt:lpstr>
      <vt:lpstr>CONSIDERAZIONI FINALI</vt:lpstr>
      <vt:lpstr>MESSAGGIO PER LE DIREZIONI AZIENDALI</vt:lpstr>
      <vt:lpstr>GRAZIE PER L’ATTENZIONE</vt:lpstr>
      <vt:lpstr>ANALISI REAL-TIME</vt:lpstr>
      <vt:lpstr>Presentazione standard di PowerPoint</vt:lpstr>
      <vt:lpstr>INFERMIERI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Agostino Iammarrone</dc:creator>
  <cp:lastModifiedBy>Agostino Iammarrone</cp:lastModifiedBy>
  <cp:revision>19</cp:revision>
  <dcterms:created xsi:type="dcterms:W3CDTF">2023-08-22T11:11:03Z</dcterms:created>
  <dcterms:modified xsi:type="dcterms:W3CDTF">2023-11-09T09:47:28Z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0x010100BDD55A8B84C0B8409E7E102499F7C0E9</vt:lpwstr>
  </property>
</Properties>
</file>