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5"/>
  </p:notesMasterIdLst>
  <p:handoutMasterIdLst>
    <p:handoutMasterId r:id="rId36"/>
  </p:handoutMasterIdLst>
  <p:sldIdLst>
    <p:sldId id="256" r:id="rId2"/>
    <p:sldId id="294" r:id="rId3"/>
    <p:sldId id="295" r:id="rId4"/>
    <p:sldId id="260" r:id="rId5"/>
    <p:sldId id="261" r:id="rId6"/>
    <p:sldId id="262" r:id="rId7"/>
    <p:sldId id="263" r:id="rId8"/>
    <p:sldId id="264" r:id="rId9"/>
    <p:sldId id="265" r:id="rId10"/>
    <p:sldId id="266" r:id="rId11"/>
    <p:sldId id="267" r:id="rId12"/>
    <p:sldId id="268" r:id="rId13"/>
    <p:sldId id="269" r:id="rId14"/>
    <p:sldId id="296" r:id="rId15"/>
    <p:sldId id="270" r:id="rId16"/>
    <p:sldId id="271" r:id="rId17"/>
    <p:sldId id="272" r:id="rId18"/>
    <p:sldId id="273" r:id="rId19"/>
    <p:sldId id="274" r:id="rId20"/>
    <p:sldId id="275" r:id="rId21"/>
    <p:sldId id="276" r:id="rId22"/>
    <p:sldId id="277" r:id="rId23"/>
    <p:sldId id="278" r:id="rId24"/>
    <p:sldId id="279" r:id="rId25"/>
    <p:sldId id="282" r:id="rId26"/>
    <p:sldId id="283" r:id="rId27"/>
    <p:sldId id="284" r:id="rId28"/>
    <p:sldId id="285" r:id="rId29"/>
    <p:sldId id="286" r:id="rId30"/>
    <p:sldId id="287" r:id="rId31"/>
    <p:sldId id="290" r:id="rId32"/>
    <p:sldId id="289" r:id="rId33"/>
    <p:sldId id="291" r:id="rId34"/>
  </p:sldIdLst>
  <p:sldSz cx="12192000" cy="6858000"/>
  <p:notesSz cx="6797675" cy="9929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9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50443" y="0"/>
            <a:ext cx="2945659" cy="498215"/>
          </a:xfrm>
          <a:prstGeom prst="rect">
            <a:avLst/>
          </a:prstGeom>
        </p:spPr>
        <p:txBody>
          <a:bodyPr vert="horz" lIns="91440" tIns="45720" rIns="91440" bIns="45720" rtlCol="0"/>
          <a:lstStyle>
            <a:lvl1pPr algn="r">
              <a:defRPr sz="1200"/>
            </a:lvl1pPr>
          </a:lstStyle>
          <a:p>
            <a:fld id="{DDFB9679-47CF-4288-8D0B-66E9D9611AA1}" type="datetimeFigureOut">
              <a:rPr lang="it-IT" smtClean="0"/>
              <a:t>11/11/2023</a:t>
            </a:fld>
            <a:endParaRPr lang="it-IT"/>
          </a:p>
        </p:txBody>
      </p:sp>
      <p:sp>
        <p:nvSpPr>
          <p:cNvPr id="4" name="Segnaposto piè di pagina 3"/>
          <p:cNvSpPr>
            <a:spLocks noGrp="1"/>
          </p:cNvSpPr>
          <p:nvPr>
            <p:ph type="ftr" sz="quarter" idx="2"/>
          </p:nvPr>
        </p:nvSpPr>
        <p:spPr>
          <a:xfrm>
            <a:off x="0" y="9431600"/>
            <a:ext cx="2945659" cy="498214"/>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50443" y="9431600"/>
            <a:ext cx="2945659" cy="498214"/>
          </a:xfrm>
          <a:prstGeom prst="rect">
            <a:avLst/>
          </a:prstGeom>
        </p:spPr>
        <p:txBody>
          <a:bodyPr vert="horz" lIns="91440" tIns="45720" rIns="91440" bIns="45720" rtlCol="0" anchor="b"/>
          <a:lstStyle>
            <a:lvl1pPr algn="r">
              <a:defRPr sz="1200"/>
            </a:lvl1pPr>
          </a:lstStyle>
          <a:p>
            <a:fld id="{29B6F1FF-7911-493B-B419-037CCCA40573}" type="slidenum">
              <a:rPr lang="it-IT" smtClean="0"/>
              <a:t>‹N›</a:t>
            </a:fld>
            <a:endParaRPr lang="it-IT"/>
          </a:p>
        </p:txBody>
      </p:sp>
    </p:spTree>
    <p:extLst>
      <p:ext uri="{BB962C8B-B14F-4D97-AF65-F5344CB8AC3E}">
        <p14:creationId xmlns:p14="http://schemas.microsoft.com/office/powerpoint/2010/main" val="772644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1A0130FD-9DB8-4BF8-B537-A24E6AF16A3D}" type="datetimeFigureOut">
              <a:rPr lang="it-IT" smtClean="0"/>
              <a:t>11/11/2023</a:t>
            </a:fld>
            <a:endParaRPr lang="it-IT"/>
          </a:p>
        </p:txBody>
      </p:sp>
      <p:sp>
        <p:nvSpPr>
          <p:cNvPr id="4" name="Segnaposto immagine diapositiva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BF662A63-B906-4B5A-B718-58DEDDDE4666}" type="slidenum">
              <a:rPr lang="it-IT" smtClean="0"/>
              <a:t>‹N›</a:t>
            </a:fld>
            <a:endParaRPr lang="it-IT"/>
          </a:p>
        </p:txBody>
      </p:sp>
    </p:spTree>
    <p:extLst>
      <p:ext uri="{BB962C8B-B14F-4D97-AF65-F5344CB8AC3E}">
        <p14:creationId xmlns:p14="http://schemas.microsoft.com/office/powerpoint/2010/main" val="411910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806174-E382-41B8-A90D-09F38461911F}" type="slidenum">
              <a:rPr lang="it-IT" altLang="it-IT"/>
              <a:pPr eaLnBrk="1" hangingPunct="1">
                <a:spcBef>
                  <a:spcPct val="0"/>
                </a:spcBef>
              </a:pPr>
              <a:t>2</a:t>
            </a:fld>
            <a:endParaRPr lang="it-IT" altLang="it-IT"/>
          </a:p>
        </p:txBody>
      </p:sp>
      <p:sp>
        <p:nvSpPr>
          <p:cNvPr id="43011" name="Rectangle 2"/>
          <p:cNvSpPr>
            <a:spLocks noGrp="1" noRot="1" noChangeAspect="1" noChangeArrowheads="1" noTextEdit="1"/>
          </p:cNvSpPr>
          <p:nvPr>
            <p:ph type="sldImg"/>
          </p:nvPr>
        </p:nvSpPr>
        <p:spPr>
          <a:xfrm>
            <a:off x="2173288" y="601663"/>
            <a:ext cx="5338762" cy="3003550"/>
          </a:xfrm>
          <a:ln/>
        </p:spPr>
      </p:sp>
      <p:sp>
        <p:nvSpPr>
          <p:cNvPr id="43012" name="Rectangle 3"/>
          <p:cNvSpPr>
            <a:spLocks noGrp="1" noChangeArrowheads="1"/>
          </p:cNvSpPr>
          <p:nvPr>
            <p:ph type="body" idx="1"/>
          </p:nvPr>
        </p:nvSpPr>
        <p:spPr>
          <a:xfrm>
            <a:off x="1291185" y="3804987"/>
            <a:ext cx="7094720" cy="360762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smtClean="0">
              <a:latin typeface="Times New Roman" panose="02020603050405020304" pitchFamily="18" charset="0"/>
            </a:endParaRPr>
          </a:p>
        </p:txBody>
      </p:sp>
    </p:spTree>
    <p:extLst>
      <p:ext uri="{BB962C8B-B14F-4D97-AF65-F5344CB8AC3E}">
        <p14:creationId xmlns:p14="http://schemas.microsoft.com/office/powerpoint/2010/main" val="2809829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806174-E382-41B8-A90D-09F38461911F}" type="slidenum">
              <a:rPr lang="it-IT" altLang="it-IT"/>
              <a:pPr eaLnBrk="1" hangingPunct="1">
                <a:spcBef>
                  <a:spcPct val="0"/>
                </a:spcBef>
              </a:pPr>
              <a:t>3</a:t>
            </a:fld>
            <a:endParaRPr lang="it-IT" altLang="it-IT"/>
          </a:p>
        </p:txBody>
      </p:sp>
      <p:sp>
        <p:nvSpPr>
          <p:cNvPr id="43011" name="Rectangle 2"/>
          <p:cNvSpPr>
            <a:spLocks noGrp="1" noRot="1" noChangeAspect="1" noChangeArrowheads="1" noTextEdit="1"/>
          </p:cNvSpPr>
          <p:nvPr>
            <p:ph type="sldImg"/>
          </p:nvPr>
        </p:nvSpPr>
        <p:spPr>
          <a:xfrm>
            <a:off x="2173288" y="601663"/>
            <a:ext cx="5338762" cy="3003550"/>
          </a:xfrm>
          <a:ln/>
        </p:spPr>
      </p:sp>
      <p:sp>
        <p:nvSpPr>
          <p:cNvPr id="43012" name="Rectangle 3"/>
          <p:cNvSpPr>
            <a:spLocks noGrp="1" noChangeArrowheads="1"/>
          </p:cNvSpPr>
          <p:nvPr>
            <p:ph type="body" idx="1"/>
          </p:nvPr>
        </p:nvSpPr>
        <p:spPr>
          <a:xfrm>
            <a:off x="1291185" y="3804987"/>
            <a:ext cx="7094720" cy="360762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smtClean="0">
              <a:latin typeface="Times New Roman" panose="02020603050405020304" pitchFamily="18" charset="0"/>
            </a:endParaRPr>
          </a:p>
        </p:txBody>
      </p:sp>
    </p:spTree>
    <p:extLst>
      <p:ext uri="{BB962C8B-B14F-4D97-AF65-F5344CB8AC3E}">
        <p14:creationId xmlns:p14="http://schemas.microsoft.com/office/powerpoint/2010/main" val="1640249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8E14-23EC-4C25-974C-48FA83988655}"/>
              </a:ext>
            </a:extLst>
          </p:cNvPr>
          <p:cNvSpPr>
            <a:spLocks noGrp="1"/>
          </p:cNvSpPr>
          <p:nvPr>
            <p:ph type="ctrTitle"/>
          </p:nvPr>
        </p:nvSpPr>
        <p:spPr>
          <a:xfrm>
            <a:off x="517870" y="978408"/>
            <a:ext cx="5021183" cy="5074226"/>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E9FEDD4-20A1-49F6-9E3E-0B26B426BB73}"/>
              </a:ext>
            </a:extLst>
          </p:cNvPr>
          <p:cNvSpPr>
            <a:spLocks noGrp="1"/>
          </p:cNvSpPr>
          <p:nvPr>
            <p:ph type="subTitle" idx="1"/>
          </p:nvPr>
        </p:nvSpPr>
        <p:spPr>
          <a:xfrm>
            <a:off x="6662167" y="3602038"/>
            <a:ext cx="5021183" cy="2244580"/>
          </a:xfrm>
        </p:spPr>
        <p:txBody>
          <a:bodyPr anchor="b">
            <a:normAutofit/>
          </a:bodyPr>
          <a:lstStyle>
            <a:lvl1pPr marL="0" indent="0" algn="l">
              <a:lnSpc>
                <a:spcPct val="100000"/>
              </a:lnSpc>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580A32F-E6F3-4C2E-B9E3-E47868E42511}"/>
              </a:ext>
            </a:extLst>
          </p:cNvPr>
          <p:cNvSpPr>
            <a:spLocks noGrp="1"/>
          </p:cNvSpPr>
          <p:nvPr>
            <p:ph type="dt" sz="half" idx="10"/>
          </p:nvPr>
        </p:nvSpPr>
        <p:spPr/>
        <p:txBody>
          <a:bodyPr/>
          <a:lstStyle/>
          <a:p>
            <a:fld id="{5E7AA473-D82F-4EFF-9DF7-AE6D83C51288}" type="datetime1">
              <a:rPr lang="en-US" smtClean="0"/>
              <a:t>11/11/2023</a:t>
            </a:fld>
            <a:endParaRPr lang="en-US"/>
          </a:p>
        </p:txBody>
      </p:sp>
      <p:sp>
        <p:nvSpPr>
          <p:cNvPr id="5" name="Footer Placeholder 4">
            <a:extLst>
              <a:ext uri="{FF2B5EF4-FFF2-40B4-BE49-F238E27FC236}">
                <a16:creationId xmlns:a16="http://schemas.microsoft.com/office/drawing/2014/main" id="{78806724-A87A-4231-BFD9-277482AF7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0D1AF-36B8-4BB8-BD6A-71194F7BC31C}"/>
              </a:ext>
            </a:extLst>
          </p:cNvPr>
          <p:cNvSpPr>
            <a:spLocks noGrp="1"/>
          </p:cNvSpPr>
          <p:nvPr>
            <p:ph type="sldNum" sz="quarter" idx="12"/>
          </p:nvPr>
        </p:nvSpPr>
        <p:spPr/>
        <p:txBody>
          <a:bodyPr/>
          <a:lstStyle/>
          <a:p>
            <a:fld id="{DFDF98CC-160E-494C-8C3C-8CDC5FA257DE}" type="slidenum">
              <a:rPr lang="en-US" smtClean="0"/>
              <a:t>‹N›</a:t>
            </a:fld>
            <a:endParaRPr lang="en-US"/>
          </a:p>
        </p:txBody>
      </p:sp>
      <p:sp>
        <p:nvSpPr>
          <p:cNvPr id="8" name="Rectangle 7">
            <a:extLst>
              <a:ext uri="{FF2B5EF4-FFF2-40B4-BE49-F238E27FC236}">
                <a16:creationId xmlns:a16="http://schemas.microsoft.com/office/drawing/2014/main" id="{F3FF94B3-6D3E-44FE-BB02-A9027C0003C7}"/>
              </a:ext>
              <a:ext uri="{C183D7F6-B498-43B3-948B-1728B52AA6E4}">
                <adec:decorative xmlns:adec="http://schemas.microsoft.com/office/drawing/2017/decorative" xmlns=""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189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3D8A-C68D-4CF9-9D15-3E09BCC09F6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524D94C-E537-4FF3-AAF8-A85F05C31A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4B1D4-6731-4993-8609-16C1D3327986}"/>
              </a:ext>
            </a:extLst>
          </p:cNvPr>
          <p:cNvSpPr>
            <a:spLocks noGrp="1"/>
          </p:cNvSpPr>
          <p:nvPr>
            <p:ph type="dt" sz="half" idx="10"/>
          </p:nvPr>
        </p:nvSpPr>
        <p:spPr/>
        <p:txBody>
          <a:bodyPr/>
          <a:lstStyle/>
          <a:p>
            <a:fld id="{14878474-CC00-4A95-9D50-A41C12D1EEC4}" type="datetime1">
              <a:rPr lang="en-US" smtClean="0"/>
              <a:t>11/11/2023</a:t>
            </a:fld>
            <a:endParaRPr lang="en-US"/>
          </a:p>
        </p:txBody>
      </p:sp>
      <p:sp>
        <p:nvSpPr>
          <p:cNvPr id="5" name="Footer Placeholder 4">
            <a:extLst>
              <a:ext uri="{FF2B5EF4-FFF2-40B4-BE49-F238E27FC236}">
                <a16:creationId xmlns:a16="http://schemas.microsoft.com/office/drawing/2014/main" id="{3DFB7BBD-CEEB-4256-84B2-6D907E118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72A8B7-F430-4F4A-BB63-481F51E58800}"/>
              </a:ext>
            </a:extLst>
          </p:cNvPr>
          <p:cNvSpPr>
            <a:spLocks noGrp="1"/>
          </p:cNvSpPr>
          <p:nvPr>
            <p:ph type="sldNum" sz="quarter" idx="12"/>
          </p:nvPr>
        </p:nvSpPr>
        <p:spPr/>
        <p:txBody>
          <a:bodyPr/>
          <a:lstStyle/>
          <a:p>
            <a:fld id="{DFDF98CC-160E-494C-8C3C-8CDC5FA257DE}" type="slidenum">
              <a:rPr lang="en-US" smtClean="0"/>
              <a:t>‹N›</a:t>
            </a:fld>
            <a:endParaRPr lang="en-US"/>
          </a:p>
        </p:txBody>
      </p:sp>
    </p:spTree>
    <p:extLst>
      <p:ext uri="{BB962C8B-B14F-4D97-AF65-F5344CB8AC3E}">
        <p14:creationId xmlns:p14="http://schemas.microsoft.com/office/powerpoint/2010/main" val="2016230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AC1C-A332-4BA5-8C9C-FE0396C81619}"/>
              </a:ext>
            </a:extLst>
          </p:cNvPr>
          <p:cNvSpPr>
            <a:spLocks noGrp="1"/>
          </p:cNvSpPr>
          <p:nvPr>
            <p:ph type="title"/>
          </p:nvPr>
        </p:nvSpPr>
        <p:spPr>
          <a:xfrm>
            <a:off x="517870" y="978408"/>
            <a:ext cx="5020056" cy="4870974"/>
          </a:xfrm>
        </p:spPr>
        <p:txBody>
          <a:bodyPr anchor="t">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D8D137-710E-4125-B5E9-F63E7F1C9C9D}"/>
              </a:ext>
            </a:extLst>
          </p:cNvPr>
          <p:cNvSpPr>
            <a:spLocks noGrp="1"/>
          </p:cNvSpPr>
          <p:nvPr>
            <p:ph type="body" idx="1"/>
          </p:nvPr>
        </p:nvSpPr>
        <p:spPr>
          <a:xfrm>
            <a:off x="6662167" y="3566639"/>
            <a:ext cx="5021183" cy="2279979"/>
          </a:xfrm>
        </p:spPr>
        <p:txBody>
          <a:bodyPr anchor="b">
            <a:normAutofit/>
          </a:bodyPr>
          <a:lstStyle>
            <a:lvl1pPr marL="0" indent="0">
              <a:buNone/>
              <a:defRPr sz="22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5480C5-E9A6-425E-B050-03E444BE92C9}"/>
              </a:ext>
            </a:extLst>
          </p:cNvPr>
          <p:cNvSpPr>
            <a:spLocks noGrp="1"/>
          </p:cNvSpPr>
          <p:nvPr>
            <p:ph type="dt" sz="half" idx="10"/>
          </p:nvPr>
        </p:nvSpPr>
        <p:spPr/>
        <p:txBody>
          <a:bodyPr/>
          <a:lstStyle/>
          <a:p>
            <a:fld id="{7F38C8B4-7FBB-408F-BDB9-F0496874AFB2}" type="datetime1">
              <a:rPr lang="en-US" smtClean="0"/>
              <a:t>11/11/2023</a:t>
            </a:fld>
            <a:endParaRPr lang="en-US"/>
          </a:p>
        </p:txBody>
      </p:sp>
      <p:sp>
        <p:nvSpPr>
          <p:cNvPr id="5" name="Footer Placeholder 4">
            <a:extLst>
              <a:ext uri="{FF2B5EF4-FFF2-40B4-BE49-F238E27FC236}">
                <a16:creationId xmlns:a16="http://schemas.microsoft.com/office/drawing/2014/main" id="{951B4831-6C0B-4E0B-A341-91E4C5D36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11EE6-252D-46DD-94DF-C42657EF2CD9}"/>
              </a:ext>
            </a:extLst>
          </p:cNvPr>
          <p:cNvSpPr>
            <a:spLocks noGrp="1"/>
          </p:cNvSpPr>
          <p:nvPr>
            <p:ph type="sldNum" sz="quarter" idx="12"/>
          </p:nvPr>
        </p:nvSpPr>
        <p:spPr/>
        <p:txBody>
          <a:bodyPr/>
          <a:lstStyle/>
          <a:p>
            <a:fld id="{DFDF98CC-160E-494C-8C3C-8CDC5FA257DE}" type="slidenum">
              <a:rPr lang="en-US" smtClean="0"/>
              <a:t>‹N›</a:t>
            </a:fld>
            <a:endParaRPr lang="en-US"/>
          </a:p>
        </p:txBody>
      </p:sp>
    </p:spTree>
    <p:extLst>
      <p:ext uri="{BB962C8B-B14F-4D97-AF65-F5344CB8AC3E}">
        <p14:creationId xmlns:p14="http://schemas.microsoft.com/office/powerpoint/2010/main" val="503210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4B06-C54A-4B7B-B6D1-436428EAF8E2}"/>
              </a:ext>
            </a:extLst>
          </p:cNvPr>
          <p:cNvSpPr>
            <a:spLocks noGrp="1"/>
          </p:cNvSpPr>
          <p:nvPr>
            <p:ph type="title"/>
          </p:nvPr>
        </p:nvSpPr>
        <p:spPr>
          <a:xfrm>
            <a:off x="517870" y="978408"/>
            <a:ext cx="5021182" cy="52076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723919-9A2F-4D97-8F31-6E35BD5975B0}"/>
              </a:ext>
            </a:extLst>
          </p:cNvPr>
          <p:cNvSpPr>
            <a:spLocks noGrp="1"/>
          </p:cNvSpPr>
          <p:nvPr>
            <p:ph sz="half" idx="1"/>
          </p:nvPr>
        </p:nvSpPr>
        <p:spPr>
          <a:xfrm>
            <a:off x="6063049" y="969264"/>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F8DA345-F684-4BAA-A22C-E725B3A6037F}"/>
              </a:ext>
            </a:extLst>
          </p:cNvPr>
          <p:cNvSpPr>
            <a:spLocks noGrp="1"/>
          </p:cNvSpPr>
          <p:nvPr>
            <p:ph sz="half" idx="2"/>
          </p:nvPr>
        </p:nvSpPr>
        <p:spPr>
          <a:xfrm>
            <a:off x="6063049" y="3621849"/>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399C52-9753-45D8-9646-CF31BB01577C}"/>
              </a:ext>
            </a:extLst>
          </p:cNvPr>
          <p:cNvSpPr>
            <a:spLocks noGrp="1"/>
          </p:cNvSpPr>
          <p:nvPr>
            <p:ph type="dt" sz="half" idx="10"/>
          </p:nvPr>
        </p:nvSpPr>
        <p:spPr/>
        <p:txBody>
          <a:bodyPr/>
          <a:lstStyle/>
          <a:p>
            <a:fld id="{2BB8EE20-A5E2-47D3-8F6D-A2BA7AB2E093}" type="datetime1">
              <a:rPr lang="en-US" smtClean="0"/>
              <a:t>11/11/2023</a:t>
            </a:fld>
            <a:endParaRPr lang="en-US"/>
          </a:p>
        </p:txBody>
      </p:sp>
      <p:sp>
        <p:nvSpPr>
          <p:cNvPr id="6" name="Footer Placeholder 5">
            <a:extLst>
              <a:ext uri="{FF2B5EF4-FFF2-40B4-BE49-F238E27FC236}">
                <a16:creationId xmlns:a16="http://schemas.microsoft.com/office/drawing/2014/main" id="{C2F95E57-622C-4199-940E-F5462E1AC4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1B7592-00E8-41EF-B749-2A5EA8E460DA}"/>
              </a:ext>
            </a:extLst>
          </p:cNvPr>
          <p:cNvSpPr>
            <a:spLocks noGrp="1"/>
          </p:cNvSpPr>
          <p:nvPr>
            <p:ph type="sldNum" sz="quarter" idx="12"/>
          </p:nvPr>
        </p:nvSpPr>
        <p:spPr/>
        <p:txBody>
          <a:bodyPr/>
          <a:lstStyle/>
          <a:p>
            <a:fld id="{DFDF98CC-160E-494C-8C3C-8CDC5FA257DE}" type="slidenum">
              <a:rPr lang="en-US" smtClean="0"/>
              <a:t>‹N›</a:t>
            </a:fld>
            <a:endParaRPr lang="en-US"/>
          </a:p>
        </p:txBody>
      </p:sp>
    </p:spTree>
    <p:extLst>
      <p:ext uri="{BB962C8B-B14F-4D97-AF65-F5344CB8AC3E}">
        <p14:creationId xmlns:p14="http://schemas.microsoft.com/office/powerpoint/2010/main" val="187477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F4AA536-072F-4374-926E-17E038EC7E98}"/>
              </a:ext>
              <a:ext uri="{C183D7F6-B498-43B3-948B-1728B52AA6E4}">
                <adec:decorative xmlns:adec="http://schemas.microsoft.com/office/drawing/2017/decorative" xmlns="" val="1"/>
              </a:ext>
            </a:extLst>
          </p:cNvPr>
          <p:cNvSpPr/>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A2291277-967B-4176-B40B-9EC360626994}"/>
              </a:ext>
            </a:extLst>
          </p:cNvPr>
          <p:cNvSpPr/>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2" name="Title 1">
            <a:extLst>
              <a:ext uri="{FF2B5EF4-FFF2-40B4-BE49-F238E27FC236}">
                <a16:creationId xmlns:a16="http://schemas.microsoft.com/office/drawing/2014/main" id="{FCB11C00-F7CB-4484-807A-D12745CD3CC8}"/>
              </a:ext>
            </a:extLst>
          </p:cNvPr>
          <p:cNvSpPr>
            <a:spLocks noGrp="1"/>
          </p:cNvSpPr>
          <p:nvPr>
            <p:ph type="title"/>
          </p:nvPr>
        </p:nvSpPr>
        <p:spPr>
          <a:xfrm>
            <a:off x="517869" y="978119"/>
            <a:ext cx="11165481" cy="107305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FAAA6E-E243-48B3-9585-3C1420B3E19F}"/>
              </a:ext>
            </a:extLst>
          </p:cNvPr>
          <p:cNvSpPr>
            <a:spLocks noGrp="1"/>
          </p:cNvSpPr>
          <p:nvPr>
            <p:ph type="body" idx="1"/>
          </p:nvPr>
        </p:nvSpPr>
        <p:spPr>
          <a:xfrm>
            <a:off x="517870" y="2178908"/>
            <a:ext cx="5020056"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D01B8-0F2E-41A4-B21C-334393F6A677}"/>
              </a:ext>
            </a:extLst>
          </p:cNvPr>
          <p:cNvSpPr>
            <a:spLocks noGrp="1"/>
          </p:cNvSpPr>
          <p:nvPr>
            <p:ph sz="half" idx="2"/>
          </p:nvPr>
        </p:nvSpPr>
        <p:spPr>
          <a:xfrm>
            <a:off x="517870" y="2876085"/>
            <a:ext cx="5020056"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9B23F-3E60-415A-9CE7-0928B5CFB2B3}"/>
              </a:ext>
            </a:extLst>
          </p:cNvPr>
          <p:cNvSpPr>
            <a:spLocks noGrp="1"/>
          </p:cNvSpPr>
          <p:nvPr>
            <p:ph type="body" sz="quarter" idx="3"/>
          </p:nvPr>
        </p:nvSpPr>
        <p:spPr>
          <a:xfrm>
            <a:off x="6662168" y="2178908"/>
            <a:ext cx="5021182"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223446-0CDC-402B-8D71-D9D29F6DFFCC}"/>
              </a:ext>
            </a:extLst>
          </p:cNvPr>
          <p:cNvSpPr>
            <a:spLocks noGrp="1"/>
          </p:cNvSpPr>
          <p:nvPr>
            <p:ph sz="quarter" idx="4"/>
          </p:nvPr>
        </p:nvSpPr>
        <p:spPr>
          <a:xfrm>
            <a:off x="6662168" y="2876085"/>
            <a:ext cx="5021182"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02B77D3-C6EC-4FFD-9E10-24E1AC542019}"/>
              </a:ext>
            </a:extLst>
          </p:cNvPr>
          <p:cNvSpPr>
            <a:spLocks noGrp="1"/>
          </p:cNvSpPr>
          <p:nvPr>
            <p:ph type="dt" sz="half" idx="10"/>
          </p:nvPr>
        </p:nvSpPr>
        <p:spPr>
          <a:xfrm>
            <a:off x="517870" y="6420414"/>
            <a:ext cx="2743200" cy="365125"/>
          </a:xfrm>
        </p:spPr>
        <p:txBody>
          <a:bodyPr/>
          <a:lstStyle/>
          <a:p>
            <a:fld id="{3382CF99-132F-413F-B7EF-71A5C33F2ED6}" type="datetime1">
              <a:rPr lang="en-US" smtClean="0"/>
              <a:t>11/11/2023</a:t>
            </a:fld>
            <a:endParaRPr lang="en-US"/>
          </a:p>
        </p:txBody>
      </p:sp>
      <p:sp>
        <p:nvSpPr>
          <p:cNvPr id="8" name="Footer Placeholder 7">
            <a:extLst>
              <a:ext uri="{FF2B5EF4-FFF2-40B4-BE49-F238E27FC236}">
                <a16:creationId xmlns:a16="http://schemas.microsoft.com/office/drawing/2014/main" id="{209DF31B-BD07-4DC2-95C2-B77E51AAEF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54CE5A-3A0A-4AAB-81D2-F1C20636E54C}"/>
              </a:ext>
            </a:extLst>
          </p:cNvPr>
          <p:cNvSpPr>
            <a:spLocks noGrp="1"/>
          </p:cNvSpPr>
          <p:nvPr>
            <p:ph type="sldNum" sz="quarter" idx="12"/>
          </p:nvPr>
        </p:nvSpPr>
        <p:spPr/>
        <p:txBody>
          <a:bodyPr/>
          <a:lstStyle/>
          <a:p>
            <a:fld id="{DFDF98CC-160E-494C-8C3C-8CDC5FA257DE}" type="slidenum">
              <a:rPr lang="en-US" smtClean="0"/>
              <a:t>‹N›</a:t>
            </a:fld>
            <a:endParaRPr lang="en-US"/>
          </a:p>
        </p:txBody>
      </p:sp>
    </p:spTree>
    <p:extLst>
      <p:ext uri="{BB962C8B-B14F-4D97-AF65-F5344CB8AC3E}">
        <p14:creationId xmlns:p14="http://schemas.microsoft.com/office/powerpoint/2010/main" val="3040203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216B8-52AB-412B-BBE7-B6BE698FA29B}"/>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BF779C3-9D19-467E-A5D2-0920834DA13C}"/>
              </a:ext>
            </a:extLst>
          </p:cNvPr>
          <p:cNvSpPr>
            <a:spLocks noGrp="1"/>
          </p:cNvSpPr>
          <p:nvPr>
            <p:ph type="dt" sz="half" idx="10"/>
          </p:nvPr>
        </p:nvSpPr>
        <p:spPr/>
        <p:txBody>
          <a:bodyPr/>
          <a:lstStyle/>
          <a:p>
            <a:fld id="{1F17AE06-98E0-4D9F-A059-92C3548821BB}" type="datetime1">
              <a:rPr lang="en-US" smtClean="0"/>
              <a:t>11/11/2023</a:t>
            </a:fld>
            <a:endParaRPr lang="en-US"/>
          </a:p>
        </p:txBody>
      </p:sp>
      <p:sp>
        <p:nvSpPr>
          <p:cNvPr id="4" name="Footer Placeholder 3">
            <a:extLst>
              <a:ext uri="{FF2B5EF4-FFF2-40B4-BE49-F238E27FC236}">
                <a16:creationId xmlns:a16="http://schemas.microsoft.com/office/drawing/2014/main" id="{8E272BB4-C8D8-4F74-9677-5AC979932A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6B49B8-779F-4492-ABD9-96F0D042AC41}"/>
              </a:ext>
            </a:extLst>
          </p:cNvPr>
          <p:cNvSpPr>
            <a:spLocks noGrp="1"/>
          </p:cNvSpPr>
          <p:nvPr>
            <p:ph type="sldNum" sz="quarter" idx="12"/>
          </p:nvPr>
        </p:nvSpPr>
        <p:spPr/>
        <p:txBody>
          <a:bodyPr/>
          <a:lstStyle/>
          <a:p>
            <a:fld id="{DFDF98CC-160E-494C-8C3C-8CDC5FA257DE}" type="slidenum">
              <a:rPr lang="en-US" smtClean="0"/>
              <a:t>‹N›</a:t>
            </a:fld>
            <a:endParaRPr lang="en-US"/>
          </a:p>
        </p:txBody>
      </p:sp>
    </p:spTree>
    <p:extLst>
      <p:ext uri="{BB962C8B-B14F-4D97-AF65-F5344CB8AC3E}">
        <p14:creationId xmlns:p14="http://schemas.microsoft.com/office/powerpoint/2010/main" val="2141560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976BF-9339-48D6-881A-280D15492E05}"/>
              </a:ext>
            </a:extLst>
          </p:cNvPr>
          <p:cNvSpPr>
            <a:spLocks noGrp="1"/>
          </p:cNvSpPr>
          <p:nvPr>
            <p:ph type="dt" sz="half" idx="10"/>
          </p:nvPr>
        </p:nvSpPr>
        <p:spPr/>
        <p:txBody>
          <a:bodyPr/>
          <a:lstStyle/>
          <a:p>
            <a:fld id="{FFBA00CA-3DDC-4705-B840-978EF5EA0707}" type="datetime1">
              <a:rPr lang="en-US" smtClean="0"/>
              <a:t>11/11/2023</a:t>
            </a:fld>
            <a:endParaRPr lang="en-US"/>
          </a:p>
        </p:txBody>
      </p:sp>
      <p:sp>
        <p:nvSpPr>
          <p:cNvPr id="3" name="Footer Placeholder 2">
            <a:extLst>
              <a:ext uri="{FF2B5EF4-FFF2-40B4-BE49-F238E27FC236}">
                <a16:creationId xmlns:a16="http://schemas.microsoft.com/office/drawing/2014/main" id="{45277605-C9C8-432E-9662-D7D410B151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2432B6-4A12-46EF-98A7-B5D50BD516F0}"/>
              </a:ext>
            </a:extLst>
          </p:cNvPr>
          <p:cNvSpPr>
            <a:spLocks noGrp="1"/>
          </p:cNvSpPr>
          <p:nvPr>
            <p:ph type="sldNum" sz="quarter" idx="12"/>
          </p:nvPr>
        </p:nvSpPr>
        <p:spPr/>
        <p:txBody>
          <a:bodyPr/>
          <a:lstStyle/>
          <a:p>
            <a:fld id="{DFDF98CC-160E-494C-8C3C-8CDC5FA257DE}" type="slidenum">
              <a:rPr lang="en-US" smtClean="0"/>
              <a:t>‹N›</a:t>
            </a:fld>
            <a:endParaRPr lang="en-US"/>
          </a:p>
        </p:txBody>
      </p:sp>
    </p:spTree>
    <p:extLst>
      <p:ext uri="{BB962C8B-B14F-4D97-AF65-F5344CB8AC3E}">
        <p14:creationId xmlns:p14="http://schemas.microsoft.com/office/powerpoint/2010/main" val="50332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F191C-AF68-4230-A7B2-F8F07B486EDC}"/>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8F9F11-5FCF-4D7E-BA51-38CB84277DC9}"/>
              </a:ext>
            </a:extLst>
          </p:cNvPr>
          <p:cNvSpPr>
            <a:spLocks noGrp="1"/>
          </p:cNvSpPr>
          <p:nvPr>
            <p:ph idx="1"/>
          </p:nvPr>
        </p:nvSpPr>
        <p:spPr>
          <a:xfrm>
            <a:off x="6653182" y="987423"/>
            <a:ext cx="5020948"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73B519B-06C0-41BC-95FB-FB1FE436375E}"/>
              </a:ext>
            </a:extLst>
          </p:cNvPr>
          <p:cNvSpPr>
            <a:spLocks noGrp="1"/>
          </p:cNvSpPr>
          <p:nvPr>
            <p:ph type="body" sz="half" idx="2"/>
          </p:nvPr>
        </p:nvSpPr>
        <p:spPr>
          <a:xfrm>
            <a:off x="517870" y="3361038"/>
            <a:ext cx="5020948" cy="2507949"/>
          </a:xfrm>
        </p:spPr>
        <p:txBody>
          <a:bodyPr>
            <a:normAutofit/>
          </a:bodyPr>
          <a:lstStyle>
            <a:lvl1pPr marL="0" indent="0">
              <a:buNone/>
              <a:defRPr sz="24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B8B70C-015C-4832-AFF6-D033E022746B}"/>
              </a:ext>
            </a:extLst>
          </p:cNvPr>
          <p:cNvSpPr>
            <a:spLocks noGrp="1"/>
          </p:cNvSpPr>
          <p:nvPr>
            <p:ph type="dt" sz="half" idx="10"/>
          </p:nvPr>
        </p:nvSpPr>
        <p:spPr/>
        <p:txBody>
          <a:bodyPr/>
          <a:lstStyle/>
          <a:p>
            <a:fld id="{FC366D49-0BBA-4C5A-AD96-6448CA63451A}" type="datetime1">
              <a:rPr lang="en-US" smtClean="0"/>
              <a:t>11/11/2023</a:t>
            </a:fld>
            <a:endParaRPr lang="en-US"/>
          </a:p>
        </p:txBody>
      </p:sp>
      <p:sp>
        <p:nvSpPr>
          <p:cNvPr id="6" name="Footer Placeholder 5">
            <a:extLst>
              <a:ext uri="{FF2B5EF4-FFF2-40B4-BE49-F238E27FC236}">
                <a16:creationId xmlns:a16="http://schemas.microsoft.com/office/drawing/2014/main" id="{BEF1A6FB-8C14-46D1-90A5-0FF11DE786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82C585-6FA1-4E94-9C1C-A1DEDE551086}"/>
              </a:ext>
            </a:extLst>
          </p:cNvPr>
          <p:cNvSpPr>
            <a:spLocks noGrp="1"/>
          </p:cNvSpPr>
          <p:nvPr>
            <p:ph type="sldNum" sz="quarter" idx="12"/>
          </p:nvPr>
        </p:nvSpPr>
        <p:spPr/>
        <p:txBody>
          <a:bodyPr/>
          <a:lstStyle/>
          <a:p>
            <a:fld id="{DFDF98CC-160E-494C-8C3C-8CDC5FA257DE}" type="slidenum">
              <a:rPr lang="en-US" smtClean="0"/>
              <a:t>‹N›</a:t>
            </a:fld>
            <a:endParaRPr lang="en-US"/>
          </a:p>
        </p:txBody>
      </p:sp>
    </p:spTree>
    <p:extLst>
      <p:ext uri="{BB962C8B-B14F-4D97-AF65-F5344CB8AC3E}">
        <p14:creationId xmlns:p14="http://schemas.microsoft.com/office/powerpoint/2010/main" val="3775919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8B43-D1CE-43F4-A367-EF1FE9688913}"/>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2B73978-8CDF-4C0E-ABA1-7291A0347362}"/>
              </a:ext>
            </a:extLst>
          </p:cNvPr>
          <p:cNvSpPr>
            <a:spLocks noGrp="1"/>
          </p:cNvSpPr>
          <p:nvPr>
            <p:ph type="pic" idx="1"/>
          </p:nvPr>
        </p:nvSpPr>
        <p:spPr>
          <a:xfrm>
            <a:off x="6662168" y="987425"/>
            <a:ext cx="502700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45BECC62-ED45-451E-BEC5-A03C6A554D26}"/>
              </a:ext>
            </a:extLst>
          </p:cNvPr>
          <p:cNvSpPr>
            <a:spLocks noGrp="1"/>
          </p:cNvSpPr>
          <p:nvPr>
            <p:ph type="body" sz="half" idx="2"/>
          </p:nvPr>
        </p:nvSpPr>
        <p:spPr>
          <a:xfrm>
            <a:off x="517870" y="3340442"/>
            <a:ext cx="5020948" cy="2528545"/>
          </a:xfrm>
        </p:spPr>
        <p:txBody>
          <a:bodyPr>
            <a:normAutofit/>
          </a:bodyPr>
          <a:lstStyle>
            <a:lvl1pPr marL="0" indent="0">
              <a:buNone/>
              <a:defRPr sz="22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A7A86-B983-4315-9312-936B4FCF75FE}"/>
              </a:ext>
            </a:extLst>
          </p:cNvPr>
          <p:cNvSpPr>
            <a:spLocks noGrp="1"/>
          </p:cNvSpPr>
          <p:nvPr>
            <p:ph type="dt" sz="half" idx="10"/>
          </p:nvPr>
        </p:nvSpPr>
        <p:spPr/>
        <p:txBody>
          <a:bodyPr/>
          <a:lstStyle/>
          <a:p>
            <a:fld id="{4F4EB293-A316-472D-A8B4-6947CF1A12B7}" type="datetime1">
              <a:rPr lang="en-US" smtClean="0"/>
              <a:t>11/11/2023</a:t>
            </a:fld>
            <a:endParaRPr lang="en-US"/>
          </a:p>
        </p:txBody>
      </p:sp>
      <p:sp>
        <p:nvSpPr>
          <p:cNvPr id="6" name="Footer Placeholder 5">
            <a:extLst>
              <a:ext uri="{FF2B5EF4-FFF2-40B4-BE49-F238E27FC236}">
                <a16:creationId xmlns:a16="http://schemas.microsoft.com/office/drawing/2014/main" id="{1E2E88C0-25A5-46F9-AB35-EAD50E6B91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0F9EA8-45AD-478E-8606-9328245BC8A6}"/>
              </a:ext>
            </a:extLst>
          </p:cNvPr>
          <p:cNvSpPr>
            <a:spLocks noGrp="1"/>
          </p:cNvSpPr>
          <p:nvPr>
            <p:ph type="sldNum" sz="quarter" idx="12"/>
          </p:nvPr>
        </p:nvSpPr>
        <p:spPr/>
        <p:txBody>
          <a:bodyPr/>
          <a:lstStyle/>
          <a:p>
            <a:fld id="{DFDF98CC-160E-494C-8C3C-8CDC5FA257DE}" type="slidenum">
              <a:rPr lang="en-US" smtClean="0"/>
              <a:t>‹N›</a:t>
            </a:fld>
            <a:endParaRPr lang="en-US"/>
          </a:p>
        </p:txBody>
      </p:sp>
      <p:cxnSp>
        <p:nvCxnSpPr>
          <p:cNvPr id="9" name="Straight Connector 8">
            <a:extLst>
              <a:ext uri="{FF2B5EF4-FFF2-40B4-BE49-F238E27FC236}">
                <a16:creationId xmlns:a16="http://schemas.microsoft.com/office/drawing/2014/main" id="{E51E4AC6-B446-4768-97EF-CA4B8261433B}"/>
              </a:ext>
            </a:extLst>
          </p:cNvPr>
          <p:cNvCxnSpPr>
            <a:cxnSpLocks/>
          </p:cNvCxnSpPr>
          <p:nvPr/>
        </p:nvCxnSpPr>
        <p:spPr>
          <a:xfrm>
            <a:off x="11689174" y="2172428"/>
            <a:ext cx="0" cy="33547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9601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6B8E-1D8E-4105-9BBB-D53AD24B738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3825530-6629-4FEA-9670-EB21A2F5BA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64C7A-A73F-46F5-BC33-696671DAEEE7}"/>
              </a:ext>
            </a:extLst>
          </p:cNvPr>
          <p:cNvSpPr>
            <a:spLocks noGrp="1"/>
          </p:cNvSpPr>
          <p:nvPr>
            <p:ph type="dt" sz="half" idx="10"/>
          </p:nvPr>
        </p:nvSpPr>
        <p:spPr/>
        <p:txBody>
          <a:bodyPr/>
          <a:lstStyle/>
          <a:p>
            <a:fld id="{1E12F1F0-FE2D-4C1C-B320-8CB9BE735F0F}" type="datetime1">
              <a:rPr lang="en-US" smtClean="0"/>
              <a:t>11/11/2023</a:t>
            </a:fld>
            <a:endParaRPr lang="en-US"/>
          </a:p>
        </p:txBody>
      </p:sp>
      <p:sp>
        <p:nvSpPr>
          <p:cNvPr id="5" name="Footer Placeholder 4">
            <a:extLst>
              <a:ext uri="{FF2B5EF4-FFF2-40B4-BE49-F238E27FC236}">
                <a16:creationId xmlns:a16="http://schemas.microsoft.com/office/drawing/2014/main" id="{512B3CC0-B649-4509-A4B6-DF9D20EFA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CECCCA-3F2A-46F3-BF45-7C862FF1D752}"/>
              </a:ext>
            </a:extLst>
          </p:cNvPr>
          <p:cNvSpPr>
            <a:spLocks noGrp="1"/>
          </p:cNvSpPr>
          <p:nvPr>
            <p:ph type="sldNum" sz="quarter" idx="12"/>
          </p:nvPr>
        </p:nvSpPr>
        <p:spPr/>
        <p:txBody>
          <a:bodyPr/>
          <a:lstStyle/>
          <a:p>
            <a:fld id="{DFDF98CC-160E-494C-8C3C-8CDC5FA257DE}" type="slidenum">
              <a:rPr lang="en-US" smtClean="0"/>
              <a:t>‹N›</a:t>
            </a:fld>
            <a:endParaRPr lang="en-US"/>
          </a:p>
        </p:txBody>
      </p:sp>
    </p:spTree>
    <p:extLst>
      <p:ext uri="{BB962C8B-B14F-4D97-AF65-F5344CB8AC3E}">
        <p14:creationId xmlns:p14="http://schemas.microsoft.com/office/powerpoint/2010/main" val="20360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7BD47B-C187-494C-812F-46BE0040B915}"/>
              </a:ext>
              <a:ext uri="{C183D7F6-B498-43B3-948B-1728B52AA6E4}">
                <adec:decorative xmlns:adec="http://schemas.microsoft.com/office/drawing/2017/decorative" xmlns="" val="1"/>
              </a:ext>
            </a:extLst>
          </p:cNvPr>
          <p:cNvSpPr/>
          <p:nvPr/>
        </p:nvSpPr>
        <p:spPr>
          <a:xfrm>
            <a:off x="0" y="0"/>
            <a:ext cx="12188952" cy="6857995"/>
          </a:xfrm>
          <a:prstGeom prst="rect">
            <a:avLst/>
          </a:prstGeom>
          <a:solidFill>
            <a:schemeClr val="bg2">
              <a:lumMod val="9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a:extLst>
              <a:ext uri="{FF2B5EF4-FFF2-40B4-BE49-F238E27FC236}">
                <a16:creationId xmlns:a16="http://schemas.microsoft.com/office/drawing/2014/main" id="{5A50133B-2446-4168-AA17-6538910668FD}"/>
              </a:ext>
            </a:extLst>
          </p:cNvPr>
          <p:cNvSpPr>
            <a:spLocks noGrp="1"/>
          </p:cNvSpPr>
          <p:nvPr>
            <p:ph type="title" orient="vert"/>
          </p:nvPr>
        </p:nvSpPr>
        <p:spPr>
          <a:xfrm>
            <a:off x="6662168" y="996791"/>
            <a:ext cx="5011962" cy="495692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006A9AD-2756-4C51-A958-6756301EB938}"/>
              </a:ext>
            </a:extLst>
          </p:cNvPr>
          <p:cNvSpPr>
            <a:spLocks noGrp="1"/>
          </p:cNvSpPr>
          <p:nvPr>
            <p:ph type="body" orient="vert" idx="1"/>
          </p:nvPr>
        </p:nvSpPr>
        <p:spPr>
          <a:xfrm>
            <a:off x="517870" y="996791"/>
            <a:ext cx="5021183" cy="4956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42995D-CCEA-43AF-973B-8B6B56A567E8}"/>
              </a:ext>
            </a:extLst>
          </p:cNvPr>
          <p:cNvSpPr>
            <a:spLocks noGrp="1"/>
          </p:cNvSpPr>
          <p:nvPr>
            <p:ph type="dt" sz="half" idx="10"/>
          </p:nvPr>
        </p:nvSpPr>
        <p:spPr/>
        <p:txBody>
          <a:bodyPr/>
          <a:lstStyle/>
          <a:p>
            <a:fld id="{2CF1B96C-10FD-4EBC-9029-9652B7535D02}" type="datetime1">
              <a:rPr lang="en-US" smtClean="0"/>
              <a:t>11/11/2023</a:t>
            </a:fld>
            <a:endParaRPr lang="en-US"/>
          </a:p>
        </p:txBody>
      </p:sp>
      <p:sp>
        <p:nvSpPr>
          <p:cNvPr id="5" name="Footer Placeholder 4">
            <a:extLst>
              <a:ext uri="{FF2B5EF4-FFF2-40B4-BE49-F238E27FC236}">
                <a16:creationId xmlns:a16="http://schemas.microsoft.com/office/drawing/2014/main" id="{2A4029CF-BA62-4CCD-956E-FFA0B37B8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E0B3D-96AB-41B3-ABDD-5B0DE863DAFC}"/>
              </a:ext>
            </a:extLst>
          </p:cNvPr>
          <p:cNvSpPr>
            <a:spLocks noGrp="1"/>
          </p:cNvSpPr>
          <p:nvPr>
            <p:ph type="sldNum" sz="quarter" idx="12"/>
          </p:nvPr>
        </p:nvSpPr>
        <p:spPr/>
        <p:txBody>
          <a:bodyPr/>
          <a:lstStyle/>
          <a:p>
            <a:fld id="{DFDF98CC-160E-494C-8C3C-8CDC5FA257DE}" type="slidenum">
              <a:rPr lang="en-US" smtClean="0"/>
              <a:t>‹N›</a:t>
            </a:fld>
            <a:endParaRPr lang="en-US"/>
          </a:p>
        </p:txBody>
      </p:sp>
      <p:sp>
        <p:nvSpPr>
          <p:cNvPr id="12" name="Rectangle 11">
            <a:extLst>
              <a:ext uri="{FF2B5EF4-FFF2-40B4-BE49-F238E27FC236}">
                <a16:creationId xmlns:a16="http://schemas.microsoft.com/office/drawing/2014/main" id="{4618136A-0796-46EB-89BB-4C73C0258FE9}"/>
              </a:ext>
              <a:ext uri="{C183D7F6-B498-43B3-948B-1728B52AA6E4}">
                <adec:decorative xmlns:adec="http://schemas.microsoft.com/office/drawing/2017/decorative" xmlns=""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2308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1AD20-E240-4E6F-AF91-689F7AEEE33A}"/>
              </a:ext>
            </a:extLst>
          </p:cNvPr>
          <p:cNvSpPr>
            <a:spLocks noGrp="1"/>
          </p:cNvSpPr>
          <p:nvPr>
            <p:ph type="title"/>
          </p:nvPr>
        </p:nvSpPr>
        <p:spPr>
          <a:xfrm>
            <a:off x="517870" y="978408"/>
            <a:ext cx="5021182" cy="487045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2E78801-35D1-4C19-BC2B-EAC7EE917E73}"/>
              </a:ext>
            </a:extLst>
          </p:cNvPr>
          <p:cNvSpPr>
            <a:spLocks noGrp="1"/>
          </p:cNvSpPr>
          <p:nvPr>
            <p:ph type="body" idx="1"/>
          </p:nvPr>
        </p:nvSpPr>
        <p:spPr>
          <a:xfrm>
            <a:off x="6662168" y="969264"/>
            <a:ext cx="5021182" cy="48704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1282A45-C5B9-4575-8E28-A35767B4D71C}"/>
              </a:ext>
            </a:extLst>
          </p:cNvPr>
          <p:cNvSpPr>
            <a:spLocks noGrp="1"/>
          </p:cNvSpPr>
          <p:nvPr>
            <p:ph type="dt" sz="half" idx="2"/>
          </p:nvPr>
        </p:nvSpPr>
        <p:spPr>
          <a:xfrm>
            <a:off x="517870" y="6420414"/>
            <a:ext cx="2743200" cy="365125"/>
          </a:xfrm>
          <a:prstGeom prst="rect">
            <a:avLst/>
          </a:prstGeom>
        </p:spPr>
        <p:txBody>
          <a:bodyPr vert="horz" lIns="91440" tIns="45720" rIns="91440" bIns="45720" rtlCol="0" anchor="ctr"/>
          <a:lstStyle>
            <a:lvl1pPr algn="l">
              <a:defRPr sz="900">
                <a:solidFill>
                  <a:schemeClr val="tx1"/>
                </a:solidFill>
              </a:defRPr>
            </a:lvl1pPr>
          </a:lstStyle>
          <a:p>
            <a:fld id="{734BCCD4-CEB1-405B-A443-DD9CBCBEA552}" type="datetime1">
              <a:rPr lang="en-US" smtClean="0"/>
              <a:t>11/11/2023</a:t>
            </a:fld>
            <a:endParaRPr lang="en-US"/>
          </a:p>
        </p:txBody>
      </p:sp>
      <p:sp>
        <p:nvSpPr>
          <p:cNvPr id="5" name="Footer Placeholder 4">
            <a:extLst>
              <a:ext uri="{FF2B5EF4-FFF2-40B4-BE49-F238E27FC236}">
                <a16:creationId xmlns:a16="http://schemas.microsoft.com/office/drawing/2014/main" id="{2E9D0933-AA03-4018-8E37-004CFB9F61D6}"/>
              </a:ext>
            </a:extLst>
          </p:cNvPr>
          <p:cNvSpPr>
            <a:spLocks noGrp="1"/>
          </p:cNvSpPr>
          <p:nvPr>
            <p:ph type="ftr" sz="quarter" idx="3"/>
          </p:nvPr>
        </p:nvSpPr>
        <p:spPr>
          <a:xfrm>
            <a:off x="517870" y="97713"/>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F282A-DF4A-4A2D-9672-8F0F770A3F1A}"/>
              </a:ext>
            </a:extLst>
          </p:cNvPr>
          <p:cNvSpPr>
            <a:spLocks noGrp="1"/>
          </p:cNvSpPr>
          <p:nvPr>
            <p:ph type="sldNum" sz="quarter" idx="4"/>
          </p:nvPr>
        </p:nvSpPr>
        <p:spPr>
          <a:xfrm>
            <a:off x="11454317" y="6420414"/>
            <a:ext cx="637909" cy="365125"/>
          </a:xfrm>
          <a:prstGeom prst="rect">
            <a:avLst/>
          </a:prstGeom>
        </p:spPr>
        <p:txBody>
          <a:bodyPr vert="horz" lIns="91440" tIns="45720" rIns="91440" bIns="45720" rtlCol="0" anchor="ctr"/>
          <a:lstStyle>
            <a:lvl1pPr algn="r">
              <a:defRPr sz="900">
                <a:solidFill>
                  <a:schemeClr val="tx1"/>
                </a:solidFill>
              </a:defRPr>
            </a:lvl1pPr>
          </a:lstStyle>
          <a:p>
            <a:fld id="{DFDF98CC-160E-494C-8C3C-8CDC5FA257DE}" type="slidenum">
              <a:rPr lang="en-US" smtClean="0"/>
              <a:pPr/>
              <a:t>‹N›</a:t>
            </a:fld>
            <a:endParaRPr lang="en-US" dirty="0"/>
          </a:p>
        </p:txBody>
      </p:sp>
      <p:sp>
        <p:nvSpPr>
          <p:cNvPr id="14" name="Rectangle 13">
            <a:extLst>
              <a:ext uri="{FF2B5EF4-FFF2-40B4-BE49-F238E27FC236}">
                <a16:creationId xmlns:a16="http://schemas.microsoft.com/office/drawing/2014/main" id="{ADE57300-C7FF-4578-99A0-42B0295B123C}"/>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737609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ftr="0" dt="0"/>
  <p:txStyles>
    <p:titleStyle>
      <a:lvl1pPr algn="l" defTabSz="914400" rtl="0" eaLnBrk="1" latinLnBrk="0" hangingPunct="1">
        <a:lnSpc>
          <a:spcPct val="100000"/>
        </a:lnSpc>
        <a:spcBef>
          <a:spcPct val="0"/>
        </a:spcBef>
        <a:buNone/>
        <a:defRPr sz="54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274320" indent="-27432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27432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548640" indent="-27432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54864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DE57300-C7FF-4578-99A0-42B0295B12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34C0330F-1D4F-4552-B799-615DD237B6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50C084C-2967-474A-B5F9-270F1FB436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1FA2B938-3CBA-23BF-AFD1-D1F65644C6AE}"/>
              </a:ext>
            </a:extLst>
          </p:cNvPr>
          <p:cNvSpPr>
            <a:spLocks noGrp="1"/>
          </p:cNvSpPr>
          <p:nvPr>
            <p:ph type="ctrTitle"/>
          </p:nvPr>
        </p:nvSpPr>
        <p:spPr>
          <a:xfrm>
            <a:off x="517870" y="976160"/>
            <a:ext cx="5021183" cy="1934172"/>
          </a:xfrm>
        </p:spPr>
        <p:txBody>
          <a:bodyPr vert="horz" lIns="91440" tIns="45720" rIns="91440" bIns="45720" rtlCol="0" anchor="t">
            <a:normAutofit/>
          </a:bodyPr>
          <a:lstStyle/>
          <a:p>
            <a:pPr>
              <a:lnSpc>
                <a:spcPct val="90000"/>
              </a:lnSpc>
            </a:pPr>
            <a:r>
              <a:rPr lang="en-US" sz="4500" dirty="0"/>
              <a:t>IV CONGRESSO NAZIONALE IVAS</a:t>
            </a:r>
            <a:r>
              <a:rPr lang="en-US" sz="2600" dirty="0"/>
              <a:t/>
            </a:r>
            <a:br>
              <a:rPr lang="en-US" sz="2600" dirty="0"/>
            </a:br>
            <a:endParaRPr lang="en-US" sz="2600" dirty="0"/>
          </a:p>
        </p:txBody>
      </p:sp>
      <p:sp>
        <p:nvSpPr>
          <p:cNvPr id="26" name="Rectangle 25">
            <a:extLst>
              <a:ext uri="{FF2B5EF4-FFF2-40B4-BE49-F238E27FC236}">
                <a16:creationId xmlns:a16="http://schemas.microsoft.com/office/drawing/2014/main" id="{92BE0106-0C20-465B-A1BE-0BAC2737B1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ttotitolo 2">
            <a:extLst>
              <a:ext uri="{FF2B5EF4-FFF2-40B4-BE49-F238E27FC236}">
                <a16:creationId xmlns:a16="http://schemas.microsoft.com/office/drawing/2014/main" id="{2AC5E6AC-CF25-416E-5C34-D51036CD5EF4}"/>
              </a:ext>
            </a:extLst>
          </p:cNvPr>
          <p:cNvSpPr>
            <a:spLocks noGrp="1"/>
          </p:cNvSpPr>
          <p:nvPr>
            <p:ph type="subTitle" idx="1"/>
          </p:nvPr>
        </p:nvSpPr>
        <p:spPr>
          <a:xfrm>
            <a:off x="593870" y="2324176"/>
            <a:ext cx="4945183" cy="307024"/>
          </a:xfrm>
        </p:spPr>
        <p:txBody>
          <a:bodyPr vert="horz" lIns="91440" tIns="45720" rIns="91440" bIns="45720" rtlCol="0">
            <a:noAutofit/>
          </a:bodyPr>
          <a:lstStyle/>
          <a:p>
            <a:pPr>
              <a:lnSpc>
                <a:spcPct val="110000"/>
              </a:lnSpc>
            </a:pPr>
            <a:r>
              <a:rPr lang="en-US" sz="1600" dirty="0"/>
              <a:t>10 - 11 </a:t>
            </a:r>
            <a:r>
              <a:rPr lang="en-US" sz="1600" dirty="0" err="1"/>
              <a:t>Novembre</a:t>
            </a:r>
            <a:r>
              <a:rPr lang="en-US" sz="1600" dirty="0"/>
              <a:t> 2023</a:t>
            </a:r>
          </a:p>
        </p:txBody>
      </p:sp>
      <p:pic>
        <p:nvPicPr>
          <p:cNvPr id="7" name="Immagine 6" descr="Immagine che contiene testo, arte, statua, scultura&#10;&#10;Descrizione generata automaticamente">
            <a:extLst>
              <a:ext uri="{FF2B5EF4-FFF2-40B4-BE49-F238E27FC236}">
                <a16:creationId xmlns:a16="http://schemas.microsoft.com/office/drawing/2014/main" id="{86315818-5D77-4543-F986-ADD7AFFFD428}"/>
              </a:ext>
            </a:extLst>
          </p:cNvPr>
          <p:cNvPicPr>
            <a:picLocks noChangeAspect="1"/>
          </p:cNvPicPr>
          <p:nvPr/>
        </p:nvPicPr>
        <p:blipFill>
          <a:blip r:embed="rId2"/>
          <a:stretch>
            <a:fillRect/>
          </a:stretch>
        </p:blipFill>
        <p:spPr>
          <a:xfrm>
            <a:off x="5806577" y="508090"/>
            <a:ext cx="6038850" cy="6038850"/>
          </a:xfrm>
          <a:prstGeom prst="rect">
            <a:avLst/>
          </a:prstGeom>
        </p:spPr>
      </p:pic>
    </p:spTree>
    <p:extLst>
      <p:ext uri="{BB962C8B-B14F-4D97-AF65-F5344CB8AC3E}">
        <p14:creationId xmlns:p14="http://schemas.microsoft.com/office/powerpoint/2010/main" val="3690480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9" name="Rectangle 3"/>
          <p:cNvSpPr>
            <a:spLocks noGrp="1" noChangeArrowheads="1"/>
          </p:cNvSpPr>
          <p:nvPr>
            <p:ph idx="1"/>
          </p:nvPr>
        </p:nvSpPr>
        <p:spPr>
          <a:xfrm>
            <a:off x="773722" y="2423603"/>
            <a:ext cx="10207955" cy="4216893"/>
          </a:xfrm>
          <a:ln w="28575">
            <a:solidFill>
              <a:srgbClr val="FF0000"/>
            </a:solidFill>
          </a:ln>
        </p:spPr>
        <p:txBody>
          <a:bodyPr>
            <a:normAutofit/>
          </a:bodyPr>
          <a:lstStyle/>
          <a:p>
            <a:pPr marL="0" indent="0" eaLnBrk="1" hangingPunct="1">
              <a:buNone/>
              <a:defRPr/>
            </a:pPr>
            <a:r>
              <a:rPr lang="it-IT" sz="1600" b="1" dirty="0">
                <a:effectLst>
                  <a:outerShdw blurRad="38100" dist="38100" dir="2700000" algn="tl">
                    <a:srgbClr val="C0C0C0"/>
                  </a:outerShdw>
                </a:effectLst>
                <a:cs typeface="Arial" charset="0"/>
              </a:rPr>
              <a:t>Raccomandazioni</a:t>
            </a:r>
            <a:r>
              <a:rPr lang="it-IT" sz="1600" b="1" dirty="0">
                <a:cs typeface="Arial" charset="0"/>
              </a:rPr>
              <a:t> di comportamento clinico, elaborate mediante un processo di revisione sistematica della letteratura e delle opinioni di esperti, con lo scopo di aiutare i medici e i pazienti a decidere le modalità assistenziali più appropriate in specifiche situazioni cliniche. </a:t>
            </a:r>
          </a:p>
          <a:p>
            <a:pPr marL="0" indent="0" algn="r" eaLnBrk="1" hangingPunct="1">
              <a:buNone/>
              <a:defRPr/>
            </a:pPr>
            <a:r>
              <a:rPr lang="it-IT" sz="1600" dirty="0" err="1">
                <a:cs typeface="Arial" charset="0"/>
              </a:rPr>
              <a:t>Institute</a:t>
            </a:r>
            <a:r>
              <a:rPr lang="it-IT" sz="1600" dirty="0">
                <a:cs typeface="Arial" charset="0"/>
              </a:rPr>
              <a:t> for Medicine 1992 </a:t>
            </a:r>
            <a:r>
              <a:rPr lang="it-IT" sz="1600" dirty="0" err="1">
                <a:cs typeface="Arial" charset="0"/>
              </a:rPr>
              <a:t>Guidelines</a:t>
            </a:r>
            <a:r>
              <a:rPr lang="it-IT" sz="1600" dirty="0">
                <a:cs typeface="Arial" charset="0"/>
              </a:rPr>
              <a:t> for </a:t>
            </a:r>
            <a:r>
              <a:rPr lang="it-IT" sz="1600" dirty="0" err="1">
                <a:cs typeface="Arial" charset="0"/>
              </a:rPr>
              <a:t>clinical</a:t>
            </a:r>
            <a:r>
              <a:rPr lang="it-IT" sz="1600" dirty="0">
                <a:cs typeface="Arial" charset="0"/>
              </a:rPr>
              <a:t> </a:t>
            </a:r>
            <a:r>
              <a:rPr lang="it-IT" sz="1600" dirty="0" err="1">
                <a:cs typeface="Arial" charset="0"/>
              </a:rPr>
              <a:t>practice</a:t>
            </a:r>
            <a:r>
              <a:rPr lang="it-IT" sz="1600" dirty="0">
                <a:cs typeface="Arial" charset="0"/>
              </a:rPr>
              <a:t>: from </a:t>
            </a:r>
            <a:r>
              <a:rPr lang="it-IT" sz="1600" dirty="0" err="1">
                <a:cs typeface="Arial" charset="0"/>
              </a:rPr>
              <a:t>development</a:t>
            </a:r>
            <a:r>
              <a:rPr lang="it-IT" sz="1600" dirty="0">
                <a:cs typeface="Arial" charset="0"/>
              </a:rPr>
              <a:t> to use. </a:t>
            </a:r>
            <a:r>
              <a:rPr lang="en-GB" sz="1600" dirty="0">
                <a:cs typeface="Arial" charset="0"/>
              </a:rPr>
              <a:t>National Academic Press, Washington, DC</a:t>
            </a:r>
            <a:r>
              <a:rPr lang="en-GB" sz="1200" dirty="0">
                <a:cs typeface="Arial" charset="0"/>
              </a:rPr>
              <a:t>.</a:t>
            </a:r>
            <a:endParaRPr lang="it-IT" sz="1200" dirty="0">
              <a:cs typeface="Times New Roman" pitchFamily="18" charset="0"/>
            </a:endParaRPr>
          </a:p>
          <a:p>
            <a:pPr marL="0" indent="0" algn="r" eaLnBrk="1" hangingPunct="1">
              <a:buNone/>
              <a:defRPr/>
            </a:pPr>
            <a:endParaRPr lang="it-IT" sz="1200" dirty="0"/>
          </a:p>
        </p:txBody>
      </p:sp>
      <p:pic>
        <p:nvPicPr>
          <p:cNvPr id="2" name="Immagine 1"/>
          <p:cNvPicPr>
            <a:picLocks noChangeAspect="1"/>
          </p:cNvPicPr>
          <p:nvPr/>
        </p:nvPicPr>
        <p:blipFill>
          <a:blip r:embed="rId3"/>
          <a:stretch>
            <a:fillRect/>
          </a:stretch>
        </p:blipFill>
        <p:spPr>
          <a:xfrm>
            <a:off x="345464" y="117988"/>
            <a:ext cx="11096625" cy="1313717"/>
          </a:xfrm>
          <a:prstGeom prst="rect">
            <a:avLst/>
          </a:prstGeom>
        </p:spPr>
      </p:pic>
      <p:sp>
        <p:nvSpPr>
          <p:cNvPr id="6" name="Rettangolo 5"/>
          <p:cNvSpPr/>
          <p:nvPr/>
        </p:nvSpPr>
        <p:spPr>
          <a:xfrm>
            <a:off x="2857504" y="880353"/>
            <a:ext cx="1107832" cy="280134"/>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in giù 10"/>
          <p:cNvSpPr/>
          <p:nvPr/>
        </p:nvSpPr>
        <p:spPr>
          <a:xfrm>
            <a:off x="1976179" y="1244897"/>
            <a:ext cx="609401" cy="104133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41263981"/>
      </p:ext>
    </p:extLst>
  </p:cSld>
  <p:clrMapOvr>
    <a:masterClrMapping/>
  </p:clrMapOvr>
  <p:transition>
    <p:strips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345464" y="117988"/>
            <a:ext cx="11096625" cy="1311317"/>
          </a:xfrm>
          <a:prstGeom prst="rect">
            <a:avLst/>
          </a:prstGeom>
        </p:spPr>
      </p:pic>
      <p:sp>
        <p:nvSpPr>
          <p:cNvPr id="6" name="Rettangolo 5"/>
          <p:cNvSpPr/>
          <p:nvPr/>
        </p:nvSpPr>
        <p:spPr>
          <a:xfrm>
            <a:off x="2857504" y="880353"/>
            <a:ext cx="1107832" cy="280134"/>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599796" y="2417844"/>
            <a:ext cx="10587959" cy="2862322"/>
          </a:xfrm>
          <a:prstGeom prst="rect">
            <a:avLst/>
          </a:prstGeom>
          <a:ln w="28575">
            <a:solidFill>
              <a:schemeClr val="accent6">
                <a:lumMod val="75000"/>
              </a:schemeClr>
            </a:solidFill>
          </a:ln>
        </p:spPr>
        <p:txBody>
          <a:bodyPr wrap="square">
            <a:spAutoFit/>
          </a:bodyPr>
          <a:lstStyle/>
          <a:p>
            <a:r>
              <a:rPr lang="it-IT" dirty="0" smtClean="0"/>
              <a:t>Si intendono </a:t>
            </a:r>
            <a:r>
              <a:rPr lang="it-IT" dirty="0"/>
              <a:t>tutte le </a:t>
            </a:r>
            <a:r>
              <a:rPr lang="it-IT" b="1" dirty="0"/>
              <a:t>pratiche clinico-assistenziali </a:t>
            </a:r>
            <a:r>
              <a:rPr lang="it-IT" dirty="0"/>
              <a:t>generalmente ritenute efficaci, sicure ed appropriate dalla comunità scientifica internazionale perché basate su solide prove di efficacia o su un generale consenso sulle pratiche consolidate negli anni. </a:t>
            </a:r>
            <a:endParaRPr lang="it-IT" dirty="0" smtClean="0"/>
          </a:p>
          <a:p>
            <a:endParaRPr lang="it-IT" dirty="0"/>
          </a:p>
          <a:p>
            <a:endParaRPr lang="it-IT" dirty="0" smtClean="0"/>
          </a:p>
          <a:p>
            <a:r>
              <a:rPr lang="it-IT" dirty="0" smtClean="0"/>
              <a:t>Per </a:t>
            </a:r>
            <a:r>
              <a:rPr lang="it-IT" dirty="0"/>
              <a:t>quanto riguarda il percorso di emanazione, le buone pratiche </a:t>
            </a:r>
            <a:r>
              <a:rPr lang="it-IT" u="sng" dirty="0"/>
              <a:t>vengono identificate dal Centro Nazionale per l’Eccellenza Clinica, la Qualità e la Sicurezza delle Cure (CNEC) dell’ISS </a:t>
            </a:r>
            <a:r>
              <a:rPr lang="it-IT" dirty="0"/>
              <a:t>attraverso un processo di ricognizione della letteratura biomedica e delle best </a:t>
            </a:r>
            <a:r>
              <a:rPr lang="it-IT" dirty="0" err="1"/>
              <a:t>practices</a:t>
            </a:r>
            <a:r>
              <a:rPr lang="it-IT" dirty="0"/>
              <a:t> riconosciute con meccanismi di consenso fra esperti, a livello nazionale e internazionale.</a:t>
            </a:r>
          </a:p>
          <a:p>
            <a:endParaRPr lang="it-IT" dirty="0"/>
          </a:p>
        </p:txBody>
      </p:sp>
      <p:sp>
        <p:nvSpPr>
          <p:cNvPr id="3" name="Segnaposto contenuto 2"/>
          <p:cNvSpPr>
            <a:spLocks noGrp="1"/>
          </p:cNvSpPr>
          <p:nvPr>
            <p:ph idx="1"/>
          </p:nvPr>
        </p:nvSpPr>
        <p:spPr/>
        <p:txBody>
          <a:bodyPr/>
          <a:lstStyle/>
          <a:p>
            <a:endParaRPr lang="it-IT"/>
          </a:p>
        </p:txBody>
      </p:sp>
      <p:sp>
        <p:nvSpPr>
          <p:cNvPr id="8" name="Freccia in giù 7"/>
          <p:cNvSpPr/>
          <p:nvPr/>
        </p:nvSpPr>
        <p:spPr>
          <a:xfrm>
            <a:off x="3106719" y="1160487"/>
            <a:ext cx="609401" cy="1033583"/>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04664459"/>
      </p:ext>
    </p:extLst>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35259" y="747347"/>
            <a:ext cx="11251580" cy="1025722"/>
          </a:xfrm>
        </p:spPr>
        <p:txBody>
          <a:bodyPr/>
          <a:lstStyle/>
          <a:p>
            <a:pPr eaLnBrk="1" hangingPunct="1">
              <a:defRPr/>
            </a:pPr>
            <a:r>
              <a:rPr lang="it-IT" altLang="it-IT" sz="2800" dirty="0">
                <a:solidFill>
                  <a:srgbClr val="FF0000"/>
                </a:solidFill>
                <a:latin typeface="Arial" panose="020B0604020202020204" pitchFamily="34" charset="0"/>
                <a:cs typeface="Arial" panose="020B0604020202020204" pitchFamily="34" charset="0"/>
              </a:rPr>
              <a:t>LEGGE 189/2012 </a:t>
            </a:r>
            <a:r>
              <a:rPr lang="it-IT" altLang="it-IT" sz="2800" dirty="0" smtClean="0">
                <a:solidFill>
                  <a:srgbClr val="FF0000"/>
                </a:solidFill>
                <a:latin typeface="Arial" panose="020B0604020202020204" pitchFamily="34" charset="0"/>
                <a:cs typeface="Arial" panose="020B0604020202020204" pitchFamily="34" charset="0"/>
              </a:rPr>
              <a:t/>
            </a:r>
            <a:br>
              <a:rPr lang="it-IT" altLang="it-IT" sz="2800" dirty="0" smtClean="0">
                <a:solidFill>
                  <a:srgbClr val="FF0000"/>
                </a:solidFill>
                <a:latin typeface="Arial" panose="020B0604020202020204" pitchFamily="34" charset="0"/>
                <a:cs typeface="Arial" panose="020B0604020202020204" pitchFamily="34" charset="0"/>
              </a:rPr>
            </a:br>
            <a:r>
              <a:rPr lang="it-IT" altLang="it-IT" sz="2800" dirty="0" smtClean="0">
                <a:solidFill>
                  <a:srgbClr val="FF0000"/>
                </a:solidFill>
                <a:latin typeface="Arial" panose="020B0604020202020204" pitchFamily="34" charset="0"/>
                <a:cs typeface="Arial" panose="020B0604020202020204" pitchFamily="34" charset="0"/>
              </a:rPr>
              <a:t>(</a:t>
            </a:r>
            <a:r>
              <a:rPr lang="it-IT" altLang="it-IT" sz="2800" dirty="0">
                <a:solidFill>
                  <a:srgbClr val="FF0000"/>
                </a:solidFill>
                <a:latin typeface="Arial" panose="020B0604020202020204" pitchFamily="34" charset="0"/>
                <a:cs typeface="Arial" panose="020B0604020202020204" pitchFamily="34" charset="0"/>
              </a:rPr>
              <a:t>Conversione in legge </a:t>
            </a:r>
            <a:r>
              <a:rPr lang="it-IT" altLang="it-IT" sz="2800" dirty="0" smtClean="0">
                <a:solidFill>
                  <a:srgbClr val="FF0000"/>
                </a:solidFill>
                <a:latin typeface="Arial" panose="020B0604020202020204" pitchFamily="34" charset="0"/>
                <a:cs typeface="Arial" panose="020B0604020202020204" pitchFamily="34" charset="0"/>
              </a:rPr>
              <a:t>del </a:t>
            </a:r>
            <a:r>
              <a:rPr lang="it-IT" altLang="it-IT" sz="2800" dirty="0">
                <a:solidFill>
                  <a:srgbClr val="FF0000"/>
                </a:solidFill>
                <a:latin typeface="Arial" panose="020B0604020202020204" pitchFamily="34" charset="0"/>
                <a:cs typeface="Arial" panose="020B0604020202020204" pitchFamily="34" charset="0"/>
              </a:rPr>
              <a:t>c.d. «Decreto Balduzzi»)</a:t>
            </a:r>
          </a:p>
        </p:txBody>
      </p:sp>
      <p:sp>
        <p:nvSpPr>
          <p:cNvPr id="5123" name="Rectangle 3"/>
          <p:cNvSpPr>
            <a:spLocks noGrp="1" noChangeArrowheads="1"/>
          </p:cNvSpPr>
          <p:nvPr>
            <p:ph type="subTitle" idx="1"/>
          </p:nvPr>
        </p:nvSpPr>
        <p:spPr>
          <a:xfrm>
            <a:off x="535259" y="2297151"/>
            <a:ext cx="11251580" cy="3635298"/>
          </a:xfrm>
        </p:spPr>
        <p:txBody>
          <a:bodyPr>
            <a:normAutofit/>
          </a:bodyPr>
          <a:lstStyle/>
          <a:p>
            <a:pPr eaLnBrk="1" hangingPunct="1">
              <a:lnSpc>
                <a:spcPct val="80000"/>
              </a:lnSpc>
            </a:pPr>
            <a:endParaRPr lang="it-IT" altLang="it-IT" sz="700" b="1" dirty="0">
              <a:solidFill>
                <a:srgbClr val="00CC00"/>
              </a:solidFill>
              <a:latin typeface="Courier New" panose="02070309020205020404" pitchFamily="49" charset="0"/>
            </a:endParaRPr>
          </a:p>
          <a:p>
            <a:pPr algn="l" eaLnBrk="1" hangingPunct="1"/>
            <a:r>
              <a:rPr lang="it-IT" altLang="it-IT" sz="2800" dirty="0">
                <a:solidFill>
                  <a:schemeClr val="accent4">
                    <a:lumMod val="75000"/>
                  </a:schemeClr>
                </a:solidFill>
                <a:latin typeface="Arial" panose="020B0604020202020204" pitchFamily="34" charset="0"/>
                <a:cs typeface="Arial" panose="020B0604020202020204" pitchFamily="34" charset="0"/>
              </a:rPr>
              <a:t>Art. 3: </a:t>
            </a:r>
            <a:r>
              <a:rPr lang="it-IT" altLang="it-IT" sz="2800" dirty="0">
                <a:latin typeface="Arial" panose="020B0604020202020204" pitchFamily="34" charset="0"/>
                <a:cs typeface="Arial" panose="020B0604020202020204" pitchFamily="34" charset="0"/>
              </a:rPr>
              <a:t>“L’esercente le professioni sanitarie </a:t>
            </a:r>
            <a:r>
              <a:rPr lang="it-IT" altLang="it-IT" sz="2800" dirty="0">
                <a:solidFill>
                  <a:schemeClr val="accent4">
                    <a:lumMod val="75000"/>
                  </a:schemeClr>
                </a:solidFill>
                <a:latin typeface="Arial" panose="020B0604020202020204" pitchFamily="34" charset="0"/>
                <a:cs typeface="Arial" panose="020B0604020202020204" pitchFamily="34" charset="0"/>
              </a:rPr>
              <a:t>che nello svolgimento della propria attività si attiene a linee guida e buone pratiche accreditate dalla comunità scientifica </a:t>
            </a:r>
            <a:r>
              <a:rPr lang="it-IT" altLang="it-IT" sz="2800" dirty="0">
                <a:latin typeface="Arial" panose="020B0604020202020204" pitchFamily="34" charset="0"/>
                <a:cs typeface="Arial" panose="020B0604020202020204" pitchFamily="34" charset="0"/>
              </a:rPr>
              <a:t>non risponde penalmente per </a:t>
            </a:r>
            <a:r>
              <a:rPr lang="it-IT" altLang="it-IT" sz="2800" b="1" dirty="0">
                <a:solidFill>
                  <a:srgbClr val="0070C0"/>
                </a:solidFill>
                <a:latin typeface="Arial" panose="020B0604020202020204" pitchFamily="34" charset="0"/>
                <a:cs typeface="Arial" panose="020B0604020202020204" pitchFamily="34" charset="0"/>
              </a:rPr>
              <a:t>colpa lieve. </a:t>
            </a:r>
            <a:r>
              <a:rPr lang="it-IT" altLang="it-IT" sz="2800" dirty="0">
                <a:latin typeface="Arial" panose="020B0604020202020204" pitchFamily="34" charset="0"/>
                <a:cs typeface="Arial" panose="020B0604020202020204" pitchFamily="34" charset="0"/>
              </a:rPr>
              <a:t>In tali casi resta comunque fermo l’obbligo di cui all’art. 2043 del codice civile. Il giudice, anche nella determinazione del risarcimento del danno, tiene debitamente conto della condotta di cui al primo periodo”.</a:t>
            </a:r>
            <a:endParaRPr lang="it-IT" altLang="it-IT"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68730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2279651" y="333375"/>
            <a:ext cx="7561263" cy="1366838"/>
          </a:xfrm>
        </p:spPr>
        <p:txBody>
          <a:bodyPr/>
          <a:lstStyle/>
          <a:p>
            <a:pPr eaLnBrk="1" hangingPunct="1"/>
            <a:r>
              <a:rPr lang="it-IT" altLang="it-IT" sz="4000">
                <a:solidFill>
                  <a:srgbClr val="003399"/>
                </a:solidFill>
                <a:latin typeface="Courier New" panose="02070309020205020404" pitchFamily="49" charset="0"/>
              </a:rPr>
              <a:t/>
            </a:r>
            <a:br>
              <a:rPr lang="it-IT" altLang="it-IT" sz="4000">
                <a:solidFill>
                  <a:srgbClr val="003399"/>
                </a:solidFill>
                <a:latin typeface="Courier New" panose="02070309020205020404" pitchFamily="49" charset="0"/>
              </a:rPr>
            </a:br>
            <a:endParaRPr lang="it-IT" altLang="it-IT" sz="3200">
              <a:solidFill>
                <a:srgbClr val="003399"/>
              </a:solidFill>
              <a:latin typeface="Rockwell" panose="02060603020205020403" pitchFamily="18" charset="0"/>
            </a:endParaRPr>
          </a:p>
        </p:txBody>
      </p:sp>
      <p:sp>
        <p:nvSpPr>
          <p:cNvPr id="6147" name="Rectangle 3"/>
          <p:cNvSpPr>
            <a:spLocks noGrp="1" noChangeArrowheads="1"/>
          </p:cNvSpPr>
          <p:nvPr>
            <p:ph type="subTitle" idx="1"/>
          </p:nvPr>
        </p:nvSpPr>
        <p:spPr>
          <a:xfrm>
            <a:off x="2765827" y="1548985"/>
            <a:ext cx="6236130" cy="4528554"/>
          </a:xfrm>
        </p:spPr>
        <p:txBody>
          <a:bodyPr>
            <a:normAutofit fontScale="47500" lnSpcReduction="20000"/>
          </a:bodyPr>
          <a:lstStyle/>
          <a:p>
            <a:pPr algn="just" eaLnBrk="1" hangingPunct="1">
              <a:lnSpc>
                <a:spcPct val="80000"/>
              </a:lnSpc>
              <a:spcBef>
                <a:spcPct val="0"/>
              </a:spcBef>
              <a:defRPr/>
            </a:pPr>
            <a:r>
              <a:rPr lang="it-IT" altLang="it-IT" sz="2900" b="1" dirty="0" smtClean="0">
                <a:latin typeface="Arial" panose="020B0604020202020204" pitchFamily="34" charset="0"/>
                <a:cs typeface="Arial" panose="020B0604020202020204" pitchFamily="34" charset="0"/>
              </a:rPr>
              <a:t>Art</a:t>
            </a:r>
            <a:r>
              <a:rPr lang="it-IT" altLang="it-IT" sz="2900" b="1" dirty="0">
                <a:latin typeface="Arial" panose="020B0604020202020204" pitchFamily="34" charset="0"/>
                <a:cs typeface="Arial" panose="020B0604020202020204" pitchFamily="34" charset="0"/>
              </a:rPr>
              <a:t>. 6 - </a:t>
            </a:r>
            <a:r>
              <a:rPr lang="it-IT" altLang="it-IT" sz="2900" b="1" dirty="0" err="1">
                <a:latin typeface="Arial" panose="020B0604020202020204" pitchFamily="34" charset="0"/>
                <a:cs typeface="Arial" panose="020B0604020202020204" pitchFamily="34" charset="0"/>
              </a:rPr>
              <a:t>Responsabilita'</a:t>
            </a:r>
            <a:r>
              <a:rPr lang="it-IT" altLang="it-IT" sz="2900" b="1" dirty="0">
                <a:latin typeface="Arial" panose="020B0604020202020204" pitchFamily="34" charset="0"/>
                <a:cs typeface="Arial" panose="020B0604020202020204" pitchFamily="34" charset="0"/>
              </a:rPr>
              <a:t> penale dell'esercente la professione sanitaria </a:t>
            </a:r>
            <a:endParaRPr lang="it-IT" altLang="it-IT" sz="2900" b="1" dirty="0" smtClean="0">
              <a:latin typeface="Arial" panose="020B0604020202020204" pitchFamily="34" charset="0"/>
              <a:cs typeface="Arial" panose="020B0604020202020204" pitchFamily="34" charset="0"/>
            </a:endParaRPr>
          </a:p>
          <a:p>
            <a:pPr algn="just" eaLnBrk="1" hangingPunct="1">
              <a:lnSpc>
                <a:spcPct val="120000"/>
              </a:lnSpc>
              <a:spcBef>
                <a:spcPct val="0"/>
              </a:spcBef>
              <a:defRPr/>
            </a:pPr>
            <a:r>
              <a:rPr lang="it-IT" altLang="it-IT" sz="2900" b="1" dirty="0" smtClean="0">
                <a:latin typeface="Arial" panose="020B0604020202020204" pitchFamily="34" charset="0"/>
                <a:cs typeface="Arial" panose="020B0604020202020204" pitchFamily="34" charset="0"/>
              </a:rPr>
              <a:t> </a:t>
            </a:r>
          </a:p>
          <a:p>
            <a:pPr algn="just" eaLnBrk="1" hangingPunct="1">
              <a:lnSpc>
                <a:spcPct val="120000"/>
              </a:lnSpc>
              <a:spcBef>
                <a:spcPct val="0"/>
              </a:spcBef>
              <a:defRPr/>
            </a:pPr>
            <a:r>
              <a:rPr lang="it-IT" altLang="it-IT" sz="2900" b="1" dirty="0" smtClean="0">
                <a:latin typeface="Arial" panose="020B0604020202020204" pitchFamily="34" charset="0"/>
                <a:cs typeface="Arial" panose="020B0604020202020204" pitchFamily="34" charset="0"/>
              </a:rPr>
              <a:t>  1. Dopo l'articolo 590-quinquies del codice penale </a:t>
            </a:r>
            <a:r>
              <a:rPr lang="it-IT" altLang="it-IT" sz="2900" b="1" dirty="0" err="1" smtClean="0">
                <a:latin typeface="Arial" panose="020B0604020202020204" pitchFamily="34" charset="0"/>
                <a:cs typeface="Arial" panose="020B0604020202020204" pitchFamily="34" charset="0"/>
              </a:rPr>
              <a:t>e'</a:t>
            </a:r>
            <a:r>
              <a:rPr lang="it-IT" altLang="it-IT" sz="2900" b="1" dirty="0" smtClean="0">
                <a:latin typeface="Arial" panose="020B0604020202020204" pitchFamily="34" charset="0"/>
                <a:cs typeface="Arial" panose="020B0604020202020204" pitchFamily="34" charset="0"/>
              </a:rPr>
              <a:t>  inserito  il seguente</a:t>
            </a:r>
            <a:r>
              <a:rPr lang="it-IT" altLang="it-IT" sz="2900" b="1" dirty="0">
                <a:latin typeface="Arial" panose="020B0604020202020204" pitchFamily="34" charset="0"/>
                <a:cs typeface="Arial" panose="020B0604020202020204" pitchFamily="34" charset="0"/>
              </a:rPr>
              <a:t>: </a:t>
            </a:r>
          </a:p>
          <a:p>
            <a:pPr algn="just" eaLnBrk="1" hangingPunct="1">
              <a:lnSpc>
                <a:spcPct val="120000"/>
              </a:lnSpc>
              <a:spcBef>
                <a:spcPct val="0"/>
              </a:spcBef>
              <a:defRPr/>
            </a:pPr>
            <a:r>
              <a:rPr lang="it-IT" altLang="it-IT" sz="2900" b="1" dirty="0">
                <a:latin typeface="Arial" panose="020B0604020202020204" pitchFamily="34" charset="0"/>
                <a:cs typeface="Arial" panose="020B0604020202020204" pitchFamily="34" charset="0"/>
              </a:rPr>
              <a:t>  «</a:t>
            </a:r>
            <a:r>
              <a:rPr lang="it-IT" altLang="it-IT" sz="2900" b="1" dirty="0">
                <a:solidFill>
                  <a:srgbClr val="373981"/>
                </a:solidFill>
                <a:latin typeface="Arial" panose="020B0604020202020204" pitchFamily="34" charset="0"/>
                <a:cs typeface="Arial" panose="020B0604020202020204" pitchFamily="34" charset="0"/>
              </a:rPr>
              <a:t>Art. 590-sexies  (</a:t>
            </a:r>
            <a:r>
              <a:rPr lang="it-IT" altLang="it-IT" sz="2900" b="1" dirty="0" err="1">
                <a:solidFill>
                  <a:srgbClr val="373981"/>
                </a:solidFill>
                <a:latin typeface="Arial" panose="020B0604020202020204" pitchFamily="34" charset="0"/>
                <a:cs typeface="Arial" panose="020B0604020202020204" pitchFamily="34" charset="0"/>
              </a:rPr>
              <a:t>Responsabilita'</a:t>
            </a:r>
            <a:r>
              <a:rPr lang="it-IT" altLang="it-IT" sz="2900" b="1" dirty="0">
                <a:solidFill>
                  <a:srgbClr val="373981"/>
                </a:solidFill>
                <a:latin typeface="Arial" panose="020B0604020202020204" pitchFamily="34" charset="0"/>
                <a:cs typeface="Arial" panose="020B0604020202020204" pitchFamily="34" charset="0"/>
              </a:rPr>
              <a:t>  colposa  per  morte  o  lesioni</a:t>
            </a:r>
          </a:p>
          <a:p>
            <a:pPr algn="just" eaLnBrk="1" hangingPunct="1">
              <a:lnSpc>
                <a:spcPct val="120000"/>
              </a:lnSpc>
              <a:spcBef>
                <a:spcPct val="0"/>
              </a:spcBef>
              <a:defRPr/>
            </a:pPr>
            <a:r>
              <a:rPr lang="it-IT" altLang="it-IT" sz="2900" b="1" dirty="0">
                <a:solidFill>
                  <a:srgbClr val="373981"/>
                </a:solidFill>
                <a:latin typeface="Arial" panose="020B0604020202020204" pitchFamily="34" charset="0"/>
                <a:cs typeface="Arial" panose="020B0604020202020204" pitchFamily="34" charset="0"/>
              </a:rPr>
              <a:t>personali in ambito sanitario</a:t>
            </a:r>
            <a:r>
              <a:rPr lang="it-IT" altLang="it-IT" sz="2900" b="1" dirty="0">
                <a:latin typeface="Arial" panose="020B0604020202020204" pitchFamily="34" charset="0"/>
                <a:cs typeface="Arial" panose="020B0604020202020204" pitchFamily="34" charset="0"/>
              </a:rPr>
              <a:t>). - Se i fatti di cui agli articoli 589</a:t>
            </a:r>
          </a:p>
          <a:p>
            <a:pPr algn="just" eaLnBrk="1" hangingPunct="1">
              <a:lnSpc>
                <a:spcPct val="120000"/>
              </a:lnSpc>
              <a:spcBef>
                <a:spcPct val="0"/>
              </a:spcBef>
              <a:defRPr/>
            </a:pPr>
            <a:r>
              <a:rPr lang="it-IT" altLang="it-IT" sz="2900" b="1" dirty="0">
                <a:latin typeface="Arial" panose="020B0604020202020204" pitchFamily="34" charset="0"/>
                <a:cs typeface="Arial" panose="020B0604020202020204" pitchFamily="34" charset="0"/>
              </a:rPr>
              <a:t>e 590 sono commessi nell'esercizio della  professione  sanitaria,  si</a:t>
            </a:r>
          </a:p>
          <a:p>
            <a:pPr algn="just" eaLnBrk="1" hangingPunct="1">
              <a:lnSpc>
                <a:spcPct val="120000"/>
              </a:lnSpc>
              <a:spcBef>
                <a:spcPct val="0"/>
              </a:spcBef>
              <a:defRPr/>
            </a:pPr>
            <a:r>
              <a:rPr lang="it-IT" altLang="it-IT" sz="2900" b="1" dirty="0">
                <a:latin typeface="Arial" panose="020B0604020202020204" pitchFamily="34" charset="0"/>
                <a:cs typeface="Arial" panose="020B0604020202020204" pitchFamily="34" charset="0"/>
              </a:rPr>
              <a:t>applicano le pene ivi previste  salvo  quanto  disposto  dal  secondo</a:t>
            </a:r>
          </a:p>
          <a:p>
            <a:pPr algn="just" eaLnBrk="1" hangingPunct="1">
              <a:lnSpc>
                <a:spcPct val="120000"/>
              </a:lnSpc>
              <a:spcBef>
                <a:spcPct val="0"/>
              </a:spcBef>
              <a:defRPr/>
            </a:pPr>
            <a:r>
              <a:rPr lang="it-IT" altLang="it-IT" sz="2900" b="1" dirty="0">
                <a:latin typeface="Arial" panose="020B0604020202020204" pitchFamily="34" charset="0"/>
                <a:cs typeface="Arial" panose="020B0604020202020204" pitchFamily="34" charset="0"/>
              </a:rPr>
              <a:t>comma. </a:t>
            </a:r>
            <a:endParaRPr lang="it-IT" altLang="it-IT" sz="2900" b="1" dirty="0">
              <a:solidFill>
                <a:schemeClr val="accent4">
                  <a:lumMod val="50000"/>
                </a:schemeClr>
              </a:solidFill>
              <a:latin typeface="Arial" panose="020B0604020202020204" pitchFamily="34" charset="0"/>
              <a:cs typeface="Arial" panose="020B0604020202020204" pitchFamily="34" charset="0"/>
            </a:endParaRPr>
          </a:p>
          <a:p>
            <a:pPr algn="just" eaLnBrk="1" hangingPunct="1">
              <a:lnSpc>
                <a:spcPct val="120000"/>
              </a:lnSpc>
              <a:spcBef>
                <a:spcPct val="0"/>
              </a:spcBef>
              <a:defRPr/>
            </a:pPr>
            <a:r>
              <a:rPr lang="it-IT" altLang="it-IT" sz="2900" b="1" dirty="0">
                <a:solidFill>
                  <a:schemeClr val="accent4">
                    <a:lumMod val="50000"/>
                  </a:schemeClr>
                </a:solidFill>
                <a:latin typeface="Arial" panose="020B0604020202020204" pitchFamily="34" charset="0"/>
                <a:cs typeface="Arial" panose="020B0604020202020204" pitchFamily="34" charset="0"/>
              </a:rPr>
              <a:t>  </a:t>
            </a:r>
            <a:r>
              <a:rPr lang="it-IT" altLang="it-IT" sz="2900" b="1" dirty="0">
                <a:solidFill>
                  <a:srgbClr val="373981"/>
                </a:solidFill>
                <a:latin typeface="Arial" panose="020B0604020202020204" pitchFamily="34" charset="0"/>
                <a:cs typeface="Arial" panose="020B0604020202020204" pitchFamily="34" charset="0"/>
              </a:rPr>
              <a:t>Qualora l'evento  si  sia  verificato  a  causa  di  </a:t>
            </a:r>
            <a:r>
              <a:rPr lang="it-IT" altLang="it-IT" sz="2900" b="1" dirty="0">
                <a:solidFill>
                  <a:schemeClr val="accent3"/>
                </a:solidFill>
                <a:latin typeface="Arial" panose="020B0604020202020204" pitchFamily="34" charset="0"/>
                <a:cs typeface="Arial" panose="020B0604020202020204" pitchFamily="34" charset="0"/>
              </a:rPr>
              <a:t>imperizia</a:t>
            </a:r>
            <a:r>
              <a:rPr lang="it-IT" altLang="it-IT" sz="2900" b="1" dirty="0">
                <a:solidFill>
                  <a:srgbClr val="373981"/>
                </a:solidFill>
                <a:latin typeface="Arial" panose="020B0604020202020204" pitchFamily="34" charset="0"/>
                <a:cs typeface="Arial" panose="020B0604020202020204" pitchFamily="34" charset="0"/>
              </a:rPr>
              <a:t>,  la</a:t>
            </a:r>
          </a:p>
          <a:p>
            <a:pPr algn="just" eaLnBrk="1" hangingPunct="1">
              <a:lnSpc>
                <a:spcPct val="120000"/>
              </a:lnSpc>
              <a:spcBef>
                <a:spcPct val="0"/>
              </a:spcBef>
              <a:defRPr/>
            </a:pPr>
            <a:r>
              <a:rPr lang="it-IT" altLang="it-IT" sz="2900" b="1" dirty="0" smtClean="0">
                <a:solidFill>
                  <a:srgbClr val="373981"/>
                </a:solidFill>
                <a:latin typeface="Arial" panose="020B0604020202020204" pitchFamily="34" charset="0"/>
                <a:cs typeface="Arial" panose="020B0604020202020204" pitchFamily="34" charset="0"/>
              </a:rPr>
              <a:t>punibilità è </a:t>
            </a:r>
            <a:r>
              <a:rPr lang="it-IT" altLang="it-IT" sz="2900" b="1" dirty="0">
                <a:solidFill>
                  <a:srgbClr val="373981"/>
                </a:solidFill>
                <a:latin typeface="Arial" panose="020B0604020202020204" pitchFamily="34" charset="0"/>
                <a:cs typeface="Arial" panose="020B0604020202020204" pitchFamily="34" charset="0"/>
              </a:rPr>
              <a:t>esclusa  quando  sono  rispettate  le  raccomandazioni</a:t>
            </a:r>
          </a:p>
          <a:p>
            <a:pPr algn="just" eaLnBrk="1" hangingPunct="1">
              <a:lnSpc>
                <a:spcPct val="120000"/>
              </a:lnSpc>
              <a:spcBef>
                <a:spcPct val="0"/>
              </a:spcBef>
              <a:defRPr/>
            </a:pPr>
            <a:r>
              <a:rPr lang="it-IT" altLang="it-IT" sz="2900" b="1" dirty="0">
                <a:solidFill>
                  <a:srgbClr val="373981"/>
                </a:solidFill>
                <a:latin typeface="Arial" panose="020B0604020202020204" pitchFamily="34" charset="0"/>
                <a:cs typeface="Arial" panose="020B0604020202020204" pitchFamily="34" charset="0"/>
              </a:rPr>
              <a:t>previste </a:t>
            </a:r>
            <a:r>
              <a:rPr lang="it-IT" altLang="it-IT" sz="2900" b="1" dirty="0">
                <a:solidFill>
                  <a:schemeClr val="accent3"/>
                </a:solidFill>
                <a:latin typeface="Arial" panose="020B0604020202020204" pitchFamily="34" charset="0"/>
                <a:cs typeface="Arial" panose="020B0604020202020204" pitchFamily="34" charset="0"/>
              </a:rPr>
              <a:t>dalle linee guida </a:t>
            </a:r>
            <a:r>
              <a:rPr lang="it-IT" altLang="it-IT" sz="2900" b="1" dirty="0">
                <a:solidFill>
                  <a:srgbClr val="373981"/>
                </a:solidFill>
                <a:latin typeface="Arial" panose="020B0604020202020204" pitchFamily="34" charset="0"/>
                <a:cs typeface="Arial" panose="020B0604020202020204" pitchFamily="34" charset="0"/>
              </a:rPr>
              <a:t>come definite e  pubblicate  ai  sensi  di</a:t>
            </a:r>
          </a:p>
          <a:p>
            <a:pPr algn="just" eaLnBrk="1" hangingPunct="1">
              <a:lnSpc>
                <a:spcPct val="120000"/>
              </a:lnSpc>
              <a:spcBef>
                <a:spcPct val="0"/>
              </a:spcBef>
              <a:defRPr/>
            </a:pPr>
            <a:r>
              <a:rPr lang="it-IT" altLang="it-IT" sz="2900" b="1" dirty="0">
                <a:solidFill>
                  <a:srgbClr val="373981"/>
                </a:solidFill>
                <a:latin typeface="Arial" panose="020B0604020202020204" pitchFamily="34" charset="0"/>
                <a:cs typeface="Arial" panose="020B0604020202020204" pitchFamily="34" charset="0"/>
              </a:rPr>
              <a:t>legge  ovvero,   in   mancanza   di   queste,   </a:t>
            </a:r>
            <a:r>
              <a:rPr lang="it-IT" altLang="it-IT" sz="2900" b="1" dirty="0">
                <a:solidFill>
                  <a:schemeClr val="accent3"/>
                </a:solidFill>
                <a:latin typeface="Arial" panose="020B0604020202020204" pitchFamily="34" charset="0"/>
                <a:cs typeface="Arial" panose="020B0604020202020204" pitchFamily="34" charset="0"/>
              </a:rPr>
              <a:t>le   buone   pratiche</a:t>
            </a:r>
          </a:p>
          <a:p>
            <a:pPr algn="just" eaLnBrk="1" hangingPunct="1">
              <a:lnSpc>
                <a:spcPct val="120000"/>
              </a:lnSpc>
              <a:spcBef>
                <a:spcPct val="0"/>
              </a:spcBef>
              <a:defRPr/>
            </a:pPr>
            <a:r>
              <a:rPr lang="it-IT" altLang="it-IT" sz="2900" b="1" dirty="0">
                <a:solidFill>
                  <a:schemeClr val="accent3"/>
                </a:solidFill>
                <a:latin typeface="Arial" panose="020B0604020202020204" pitchFamily="34" charset="0"/>
                <a:cs typeface="Arial" panose="020B0604020202020204" pitchFamily="34" charset="0"/>
              </a:rPr>
              <a:t>clinico-assistenziali</a:t>
            </a:r>
            <a:r>
              <a:rPr lang="it-IT" altLang="it-IT" sz="2900" b="1" dirty="0">
                <a:solidFill>
                  <a:srgbClr val="373981"/>
                </a:solidFill>
                <a:latin typeface="Arial" panose="020B0604020202020204" pitchFamily="34" charset="0"/>
                <a:cs typeface="Arial" panose="020B0604020202020204" pitchFamily="34" charset="0"/>
              </a:rPr>
              <a:t>, sempre che le raccomandazioni  previste  dalle</a:t>
            </a:r>
          </a:p>
          <a:p>
            <a:pPr algn="just" eaLnBrk="1" hangingPunct="1">
              <a:lnSpc>
                <a:spcPct val="120000"/>
              </a:lnSpc>
              <a:spcBef>
                <a:spcPct val="0"/>
              </a:spcBef>
              <a:defRPr/>
            </a:pPr>
            <a:r>
              <a:rPr lang="it-IT" altLang="it-IT" sz="2900" b="1" dirty="0">
                <a:solidFill>
                  <a:srgbClr val="373981"/>
                </a:solidFill>
                <a:latin typeface="Arial" panose="020B0604020202020204" pitchFamily="34" charset="0"/>
                <a:cs typeface="Arial" panose="020B0604020202020204" pitchFamily="34" charset="0"/>
              </a:rPr>
              <a:t>predette linee guida risultino adeguate alle  </a:t>
            </a:r>
            <a:r>
              <a:rPr lang="it-IT" altLang="it-IT" sz="2900" b="1" dirty="0" err="1">
                <a:solidFill>
                  <a:srgbClr val="373981"/>
                </a:solidFill>
                <a:latin typeface="Arial" panose="020B0604020202020204" pitchFamily="34" charset="0"/>
                <a:cs typeface="Arial" panose="020B0604020202020204" pitchFamily="34" charset="0"/>
              </a:rPr>
              <a:t>specificita'</a:t>
            </a:r>
            <a:r>
              <a:rPr lang="it-IT" altLang="it-IT" sz="2900" b="1" dirty="0">
                <a:solidFill>
                  <a:srgbClr val="373981"/>
                </a:solidFill>
                <a:latin typeface="Arial" panose="020B0604020202020204" pitchFamily="34" charset="0"/>
                <a:cs typeface="Arial" panose="020B0604020202020204" pitchFamily="34" charset="0"/>
              </a:rPr>
              <a:t>  del  caso</a:t>
            </a:r>
          </a:p>
          <a:p>
            <a:pPr algn="just" eaLnBrk="1" hangingPunct="1">
              <a:lnSpc>
                <a:spcPct val="120000"/>
              </a:lnSpc>
              <a:spcBef>
                <a:spcPct val="0"/>
              </a:spcBef>
              <a:defRPr/>
            </a:pPr>
            <a:r>
              <a:rPr lang="it-IT" altLang="it-IT" sz="2900" b="1" dirty="0">
                <a:solidFill>
                  <a:srgbClr val="373981"/>
                </a:solidFill>
                <a:latin typeface="Arial" panose="020B0604020202020204" pitchFamily="34" charset="0"/>
                <a:cs typeface="Arial" panose="020B0604020202020204" pitchFamily="34" charset="0"/>
              </a:rPr>
              <a:t>concreto». </a:t>
            </a:r>
          </a:p>
          <a:p>
            <a:pPr algn="just" eaLnBrk="1" hangingPunct="1">
              <a:lnSpc>
                <a:spcPct val="120000"/>
              </a:lnSpc>
              <a:spcBef>
                <a:spcPct val="0"/>
              </a:spcBef>
              <a:defRPr/>
            </a:pPr>
            <a:r>
              <a:rPr lang="it-IT" altLang="it-IT" sz="2900" b="1" dirty="0">
                <a:latin typeface="Arial" panose="020B0604020202020204" pitchFamily="34" charset="0"/>
                <a:cs typeface="Arial" panose="020B0604020202020204" pitchFamily="34" charset="0"/>
              </a:rPr>
              <a:t>  2. All'articolo 3 del decreto-legge  13  settembre  2012,  n.  158,</a:t>
            </a:r>
          </a:p>
          <a:p>
            <a:pPr algn="just" eaLnBrk="1" hangingPunct="1">
              <a:lnSpc>
                <a:spcPct val="120000"/>
              </a:lnSpc>
              <a:spcBef>
                <a:spcPct val="0"/>
              </a:spcBef>
              <a:defRPr/>
            </a:pPr>
            <a:r>
              <a:rPr lang="it-IT" altLang="it-IT" sz="2900" b="1" dirty="0">
                <a:latin typeface="Arial" panose="020B0604020202020204" pitchFamily="34" charset="0"/>
                <a:cs typeface="Arial" panose="020B0604020202020204" pitchFamily="34" charset="0"/>
              </a:rPr>
              <a:t>convertito, con modificazioni, dalla legge 8 novembre 2012,  n.  189,</a:t>
            </a:r>
          </a:p>
          <a:p>
            <a:pPr algn="just" eaLnBrk="1" hangingPunct="1">
              <a:lnSpc>
                <a:spcPct val="120000"/>
              </a:lnSpc>
              <a:spcBef>
                <a:spcPct val="0"/>
              </a:spcBef>
              <a:defRPr/>
            </a:pPr>
            <a:r>
              <a:rPr lang="it-IT" altLang="it-IT" sz="2900" b="1" dirty="0">
                <a:latin typeface="Arial" panose="020B0604020202020204" pitchFamily="34" charset="0"/>
                <a:cs typeface="Arial" panose="020B0604020202020204" pitchFamily="34" charset="0"/>
              </a:rPr>
              <a:t>il comma 1 </a:t>
            </a:r>
            <a:r>
              <a:rPr lang="it-IT" altLang="it-IT" sz="2900" b="1" dirty="0" smtClean="0">
                <a:latin typeface="Arial" panose="020B0604020202020204" pitchFamily="34" charset="0"/>
                <a:cs typeface="Arial" panose="020B0604020202020204" pitchFamily="34" charset="0"/>
              </a:rPr>
              <a:t>è abrogato</a:t>
            </a:r>
            <a:r>
              <a:rPr lang="it-IT" altLang="it-IT" sz="2900" b="1" dirty="0">
                <a:latin typeface="Arial" panose="020B0604020202020204" pitchFamily="34" charset="0"/>
                <a:cs typeface="Arial" panose="020B0604020202020204" pitchFamily="34" charset="0"/>
              </a:rPr>
              <a:t>. </a:t>
            </a:r>
            <a:endParaRPr lang="it-IT" altLang="it-IT" sz="2900" b="1" dirty="0" smtClean="0">
              <a:latin typeface="Arial" panose="020B0604020202020204" pitchFamily="34" charset="0"/>
              <a:cs typeface="Arial" panose="020B0604020202020204" pitchFamily="34" charset="0"/>
            </a:endParaRPr>
          </a:p>
          <a:p>
            <a:pPr algn="just" eaLnBrk="1" hangingPunct="1">
              <a:lnSpc>
                <a:spcPct val="120000"/>
              </a:lnSpc>
              <a:spcBef>
                <a:spcPct val="0"/>
              </a:spcBef>
              <a:defRPr/>
            </a:pPr>
            <a:r>
              <a:rPr lang="it-IT" altLang="it-IT" sz="1800" dirty="0"/>
              <a:t/>
            </a:r>
            <a:br>
              <a:rPr lang="it-IT" altLang="it-IT" sz="1800" dirty="0"/>
            </a:br>
            <a:endParaRPr lang="it-IT" altLang="it-IT" sz="1800" b="1" dirty="0">
              <a:latin typeface="Rockwell" pitchFamily="18" charset="0"/>
            </a:endParaRPr>
          </a:p>
        </p:txBody>
      </p:sp>
      <p:sp>
        <p:nvSpPr>
          <p:cNvPr id="3" name="CasellaDiTesto 2"/>
          <p:cNvSpPr txBox="1"/>
          <p:nvPr/>
        </p:nvSpPr>
        <p:spPr>
          <a:xfrm>
            <a:off x="546409" y="687211"/>
            <a:ext cx="11117767" cy="861774"/>
          </a:xfrm>
          <a:prstGeom prst="rect">
            <a:avLst/>
          </a:prstGeom>
          <a:noFill/>
        </p:spPr>
        <p:txBody>
          <a:bodyPr wrap="square" rtlCol="0">
            <a:spAutoFit/>
          </a:bodyPr>
          <a:lstStyle/>
          <a:p>
            <a:pPr>
              <a:defRPr/>
            </a:pPr>
            <a:r>
              <a:rPr lang="it-IT" altLang="it-IT" b="1" dirty="0">
                <a:solidFill>
                  <a:srgbClr val="FF0000"/>
                </a:solidFill>
                <a:latin typeface="Arial" panose="020B0604020202020204" pitchFamily="34" charset="0"/>
                <a:cs typeface="Arial" panose="020B0604020202020204" pitchFamily="34" charset="0"/>
              </a:rPr>
              <a:t>LEGGE 8 marzo 2017, n. 24 </a:t>
            </a:r>
            <a:br>
              <a:rPr lang="it-IT" altLang="it-IT" b="1" dirty="0">
                <a:solidFill>
                  <a:srgbClr val="FF0000"/>
                </a:solidFill>
                <a:latin typeface="Arial" panose="020B0604020202020204" pitchFamily="34" charset="0"/>
                <a:cs typeface="Arial" panose="020B0604020202020204" pitchFamily="34" charset="0"/>
              </a:rPr>
            </a:br>
            <a:r>
              <a:rPr lang="it-IT" altLang="it-IT" sz="1600" b="1" dirty="0">
                <a:solidFill>
                  <a:srgbClr val="FF0000"/>
                </a:solidFill>
                <a:latin typeface="Arial" panose="020B0604020202020204" pitchFamily="34" charset="0"/>
                <a:cs typeface="Arial" panose="020B0604020202020204" pitchFamily="34" charset="0"/>
              </a:rPr>
              <a:t>Disposizioni in materia di sicurezza delle cure e della persona assistita, </a:t>
            </a:r>
            <a:r>
              <a:rPr lang="it-IT" altLang="it-IT" sz="1600" b="1" dirty="0" err="1">
                <a:solidFill>
                  <a:srgbClr val="FF0000"/>
                </a:solidFill>
                <a:latin typeface="Arial" panose="020B0604020202020204" pitchFamily="34" charset="0"/>
                <a:cs typeface="Arial" panose="020B0604020202020204" pitchFamily="34" charset="0"/>
              </a:rPr>
              <a:t>nonche</a:t>
            </a:r>
            <a:r>
              <a:rPr lang="it-IT" altLang="it-IT" sz="1600" b="1" dirty="0">
                <a:solidFill>
                  <a:srgbClr val="FF0000"/>
                </a:solidFill>
                <a:latin typeface="Arial" panose="020B0604020202020204" pitchFamily="34" charset="0"/>
                <a:cs typeface="Arial" panose="020B0604020202020204" pitchFamily="34" charset="0"/>
              </a:rPr>
              <a:t>' in materia di </a:t>
            </a:r>
            <a:r>
              <a:rPr lang="it-IT" altLang="it-IT" sz="1600" b="1" dirty="0" err="1">
                <a:solidFill>
                  <a:srgbClr val="FF0000"/>
                </a:solidFill>
                <a:latin typeface="Arial" panose="020B0604020202020204" pitchFamily="34" charset="0"/>
                <a:cs typeface="Arial" panose="020B0604020202020204" pitchFamily="34" charset="0"/>
              </a:rPr>
              <a:t>responsabilita'</a:t>
            </a:r>
            <a:r>
              <a:rPr lang="it-IT" altLang="it-IT" sz="1600" b="1" dirty="0">
                <a:solidFill>
                  <a:srgbClr val="FF0000"/>
                </a:solidFill>
                <a:latin typeface="Arial" panose="020B0604020202020204" pitchFamily="34" charset="0"/>
                <a:cs typeface="Arial" panose="020B0604020202020204" pitchFamily="34" charset="0"/>
              </a:rPr>
              <a:t> professionale </a:t>
            </a:r>
            <a:r>
              <a:rPr lang="it-IT" altLang="it-IT" sz="1600" b="1" dirty="0" smtClean="0">
                <a:solidFill>
                  <a:srgbClr val="FF0000"/>
                </a:solidFill>
                <a:latin typeface="Arial" panose="020B0604020202020204" pitchFamily="34" charset="0"/>
                <a:cs typeface="Arial" panose="020B0604020202020204" pitchFamily="34" charset="0"/>
              </a:rPr>
              <a:t>degli </a:t>
            </a:r>
            <a:r>
              <a:rPr lang="it-IT" altLang="it-IT" sz="1600" b="1" dirty="0">
                <a:solidFill>
                  <a:srgbClr val="FF0000"/>
                </a:solidFill>
                <a:latin typeface="Arial" panose="020B0604020202020204" pitchFamily="34" charset="0"/>
                <a:cs typeface="Arial" panose="020B0604020202020204" pitchFamily="34" charset="0"/>
              </a:rPr>
              <a:t>esercenti le professioni </a:t>
            </a:r>
            <a:r>
              <a:rPr lang="it-IT" altLang="it-IT" sz="1600" b="1" dirty="0" smtClean="0">
                <a:solidFill>
                  <a:srgbClr val="FF0000"/>
                </a:solidFill>
                <a:latin typeface="Arial" panose="020B0604020202020204" pitchFamily="34" charset="0"/>
                <a:cs typeface="Arial" panose="020B0604020202020204" pitchFamily="34" charset="0"/>
              </a:rPr>
              <a:t>sanitarie</a:t>
            </a:r>
            <a:endParaRPr lang="it-IT" altLang="it-IT" sz="1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39629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434899" y="735979"/>
            <a:ext cx="11084312" cy="1180133"/>
          </a:xfrm>
        </p:spPr>
        <p:txBody>
          <a:bodyPr>
            <a:normAutofit fontScale="90000"/>
          </a:bodyPr>
          <a:lstStyle/>
          <a:p>
            <a:pPr>
              <a:defRPr/>
            </a:pPr>
            <a:r>
              <a:rPr lang="it-IT" altLang="it-IT" sz="4800" dirty="0">
                <a:solidFill>
                  <a:srgbClr val="003399"/>
                </a:solidFill>
                <a:latin typeface="Rockwell" pitchFamily="18" charset="0"/>
              </a:rPr>
              <a:t/>
            </a:r>
            <a:br>
              <a:rPr lang="it-IT" altLang="it-IT" sz="4800" dirty="0">
                <a:solidFill>
                  <a:srgbClr val="003399"/>
                </a:solidFill>
                <a:latin typeface="Rockwell" pitchFamily="18" charset="0"/>
              </a:rPr>
            </a:br>
            <a:r>
              <a:rPr lang="it-IT" altLang="it-IT" sz="1800" dirty="0">
                <a:solidFill>
                  <a:schemeClr val="accent1">
                    <a:lumMod val="60000"/>
                    <a:lumOff val="40000"/>
                  </a:schemeClr>
                </a:solidFill>
                <a:latin typeface="Arial" panose="020B0604020202020204" pitchFamily="34" charset="0"/>
                <a:cs typeface="Arial" panose="020B0604020202020204" pitchFamily="34" charset="0"/>
              </a:rPr>
              <a:t/>
            </a:r>
            <a:br>
              <a:rPr lang="it-IT" altLang="it-IT" sz="1800" dirty="0">
                <a:solidFill>
                  <a:schemeClr val="accent1">
                    <a:lumMod val="60000"/>
                    <a:lumOff val="40000"/>
                  </a:schemeClr>
                </a:solidFill>
                <a:latin typeface="Arial" panose="020B0604020202020204" pitchFamily="34" charset="0"/>
                <a:cs typeface="Arial" panose="020B0604020202020204" pitchFamily="34" charset="0"/>
              </a:rPr>
            </a:br>
            <a:r>
              <a:rPr lang="it-IT" altLang="it-IT" sz="2000" dirty="0">
                <a:solidFill>
                  <a:srgbClr val="FF0000"/>
                </a:solidFill>
                <a:latin typeface="Arial" panose="020B0604020202020204" pitchFamily="34" charset="0"/>
                <a:cs typeface="Arial" panose="020B0604020202020204" pitchFamily="34" charset="0"/>
              </a:rPr>
              <a:t>LEGGE 8 marzo 2017, n. 24 </a:t>
            </a:r>
            <a:br>
              <a:rPr lang="it-IT" altLang="it-IT" sz="2000" dirty="0">
                <a:solidFill>
                  <a:srgbClr val="FF0000"/>
                </a:solidFill>
                <a:latin typeface="Arial" panose="020B0604020202020204" pitchFamily="34" charset="0"/>
                <a:cs typeface="Arial" panose="020B0604020202020204" pitchFamily="34" charset="0"/>
              </a:rPr>
            </a:br>
            <a:r>
              <a:rPr lang="it-IT" altLang="it-IT" sz="2000" dirty="0">
                <a:solidFill>
                  <a:srgbClr val="FF0000"/>
                </a:solidFill>
                <a:latin typeface="Arial" panose="020B0604020202020204" pitchFamily="34" charset="0"/>
                <a:cs typeface="Arial" panose="020B0604020202020204" pitchFamily="34" charset="0"/>
              </a:rPr>
              <a:t>Disposizioni in materia di sicurezza delle cure e della persona assistita, </a:t>
            </a:r>
            <a:r>
              <a:rPr lang="it-IT" altLang="it-IT" sz="2000" dirty="0" err="1">
                <a:solidFill>
                  <a:srgbClr val="FF0000"/>
                </a:solidFill>
                <a:latin typeface="Arial" panose="020B0604020202020204" pitchFamily="34" charset="0"/>
                <a:cs typeface="Arial" panose="020B0604020202020204" pitchFamily="34" charset="0"/>
              </a:rPr>
              <a:t>nonche</a:t>
            </a:r>
            <a:r>
              <a:rPr lang="it-IT" altLang="it-IT" sz="2000" dirty="0">
                <a:solidFill>
                  <a:srgbClr val="FF0000"/>
                </a:solidFill>
                <a:latin typeface="Arial" panose="020B0604020202020204" pitchFamily="34" charset="0"/>
                <a:cs typeface="Arial" panose="020B0604020202020204" pitchFamily="34" charset="0"/>
              </a:rPr>
              <a:t>' in materia di </a:t>
            </a:r>
            <a:r>
              <a:rPr lang="it-IT" altLang="it-IT" sz="2000" dirty="0" err="1">
                <a:solidFill>
                  <a:srgbClr val="FF0000"/>
                </a:solidFill>
                <a:latin typeface="Arial" panose="020B0604020202020204" pitchFamily="34" charset="0"/>
                <a:cs typeface="Arial" panose="020B0604020202020204" pitchFamily="34" charset="0"/>
              </a:rPr>
              <a:t>responsabilita'</a:t>
            </a:r>
            <a:r>
              <a:rPr lang="it-IT" altLang="it-IT" sz="2000" dirty="0">
                <a:solidFill>
                  <a:srgbClr val="FF0000"/>
                </a:solidFill>
                <a:latin typeface="Arial" panose="020B0604020202020204" pitchFamily="34" charset="0"/>
                <a:cs typeface="Arial" panose="020B0604020202020204" pitchFamily="34" charset="0"/>
              </a:rPr>
              <a:t> professionale </a:t>
            </a:r>
            <a:r>
              <a:rPr lang="it-IT" altLang="it-IT" sz="2000" dirty="0" smtClean="0">
                <a:solidFill>
                  <a:srgbClr val="FF0000"/>
                </a:solidFill>
                <a:latin typeface="Arial" panose="020B0604020202020204" pitchFamily="34" charset="0"/>
                <a:cs typeface="Arial" panose="020B0604020202020204" pitchFamily="34" charset="0"/>
              </a:rPr>
              <a:t>degli </a:t>
            </a:r>
            <a:r>
              <a:rPr lang="it-IT" altLang="it-IT" sz="2000" dirty="0">
                <a:solidFill>
                  <a:srgbClr val="FF0000"/>
                </a:solidFill>
                <a:latin typeface="Arial" panose="020B0604020202020204" pitchFamily="34" charset="0"/>
                <a:cs typeface="Arial" panose="020B0604020202020204" pitchFamily="34" charset="0"/>
              </a:rPr>
              <a:t>esercenti le professioni </a:t>
            </a:r>
            <a:r>
              <a:rPr lang="it-IT" altLang="it-IT" sz="2000" dirty="0" smtClean="0">
                <a:solidFill>
                  <a:srgbClr val="FF0000"/>
                </a:solidFill>
                <a:latin typeface="Arial" panose="020B0604020202020204" pitchFamily="34" charset="0"/>
                <a:cs typeface="Arial" panose="020B0604020202020204" pitchFamily="34" charset="0"/>
              </a:rPr>
              <a:t>sanitarie</a:t>
            </a:r>
            <a:endParaRPr lang="it-IT" altLang="it-IT" sz="2000" dirty="0">
              <a:solidFill>
                <a:srgbClr val="FF0000"/>
              </a:solidFill>
              <a:latin typeface="Arial" panose="020B0604020202020204" pitchFamily="34" charset="0"/>
              <a:cs typeface="Arial" panose="020B0604020202020204" pitchFamily="34" charset="0"/>
            </a:endParaRPr>
          </a:p>
        </p:txBody>
      </p:sp>
      <p:sp>
        <p:nvSpPr>
          <p:cNvPr id="7171" name="Rectangle 3"/>
          <p:cNvSpPr>
            <a:spLocks noGrp="1" noChangeArrowheads="1"/>
          </p:cNvSpPr>
          <p:nvPr>
            <p:ph type="subTitle" idx="1"/>
          </p:nvPr>
        </p:nvSpPr>
        <p:spPr>
          <a:xfrm>
            <a:off x="434898" y="1700214"/>
            <a:ext cx="11285033" cy="4432957"/>
          </a:xfrm>
        </p:spPr>
        <p:txBody>
          <a:bodyPr>
            <a:normAutofit/>
          </a:bodyPr>
          <a:lstStyle/>
          <a:p>
            <a:pPr algn="l" eaLnBrk="1" hangingPunct="1">
              <a:lnSpc>
                <a:spcPct val="80000"/>
              </a:lnSpc>
            </a:pPr>
            <a:r>
              <a:rPr lang="it-IT" altLang="it-IT" sz="2400" b="1" dirty="0">
                <a:solidFill>
                  <a:srgbClr val="373981"/>
                </a:solidFill>
                <a:latin typeface="Arial" panose="020B0604020202020204" pitchFamily="34" charset="0"/>
                <a:cs typeface="Arial" panose="020B0604020202020204" pitchFamily="34" charset="0"/>
              </a:rPr>
              <a:t>Art. 5.  </a:t>
            </a:r>
            <a:r>
              <a:rPr lang="it-IT" altLang="it-IT" sz="2400" b="1" dirty="0">
                <a:latin typeface="Arial" panose="020B0604020202020204" pitchFamily="34" charset="0"/>
                <a:cs typeface="Arial" panose="020B0604020202020204" pitchFamily="34" charset="0"/>
              </a:rPr>
              <a:t>Gli esercenti le professioni sanitarie, nell'esecuzione delle prestazioni sanitarie con finalità preventive, diagnostiche, terapeutiche, palliative, riabilitative e di medicina legale, si attengono, salve le specificità del caso concreto, alle </a:t>
            </a:r>
            <a:r>
              <a:rPr lang="it-IT" altLang="it-IT" sz="2400" b="1" dirty="0">
                <a:solidFill>
                  <a:srgbClr val="FF0000"/>
                </a:solidFill>
                <a:latin typeface="Arial" panose="020B0604020202020204" pitchFamily="34" charset="0"/>
                <a:cs typeface="Arial" panose="020B0604020202020204" pitchFamily="34" charset="0"/>
              </a:rPr>
              <a:t>raccomandazioni previste dalle linee guida pubblicate ai sensi del comma 3 </a:t>
            </a:r>
            <a:r>
              <a:rPr lang="it-IT" altLang="it-IT" sz="2400" b="1" dirty="0">
                <a:solidFill>
                  <a:srgbClr val="373981"/>
                </a:solidFill>
                <a:latin typeface="Arial" panose="020B0604020202020204" pitchFamily="34" charset="0"/>
                <a:cs typeface="Arial" panose="020B0604020202020204" pitchFamily="34" charset="0"/>
              </a:rPr>
              <a:t>ed elaborate da enti e istituzioni pubblici e privati nonché dalle società scientifiche e dalle associazioni tecnico-scientifiche delle professioni sanitarie iscritte in apposito elenco istituito e regolamentato con decreto del Ministro della salute</a:t>
            </a:r>
            <a:r>
              <a:rPr lang="it-IT" altLang="it-IT" sz="2400" b="1" dirty="0">
                <a:solidFill>
                  <a:srgbClr val="0070C0"/>
                </a:solidFill>
                <a:latin typeface="Arial" panose="020B0604020202020204" pitchFamily="34" charset="0"/>
                <a:cs typeface="Arial" panose="020B0604020202020204" pitchFamily="34" charset="0"/>
              </a:rPr>
              <a:t>, </a:t>
            </a:r>
            <a:r>
              <a:rPr lang="it-IT" altLang="it-IT" sz="2400" b="1" dirty="0">
                <a:latin typeface="Arial" panose="020B0604020202020204" pitchFamily="34" charset="0"/>
                <a:cs typeface="Arial" panose="020B0604020202020204" pitchFamily="34" charset="0"/>
              </a:rPr>
              <a:t>da emanare entro novanta giorni dalla data di entrata in vigore della presente legge, e da aggiornare con cadenza biennale. </a:t>
            </a:r>
            <a:r>
              <a:rPr lang="it-IT" altLang="it-IT" sz="2400" b="1" dirty="0">
                <a:solidFill>
                  <a:srgbClr val="373981"/>
                </a:solidFill>
                <a:latin typeface="Arial" panose="020B0604020202020204" pitchFamily="34" charset="0"/>
                <a:cs typeface="Arial" panose="020B0604020202020204" pitchFamily="34" charset="0"/>
              </a:rPr>
              <a:t>In mancanza delle suddette raccomandazioni, gli esercenti le professioni sanitarie si attengono alle </a:t>
            </a:r>
            <a:r>
              <a:rPr lang="it-IT" altLang="it-IT" sz="2400" b="1" dirty="0">
                <a:solidFill>
                  <a:srgbClr val="FF0000"/>
                </a:solidFill>
                <a:latin typeface="Arial" panose="020B0604020202020204" pitchFamily="34" charset="0"/>
                <a:cs typeface="Arial" panose="020B0604020202020204" pitchFamily="34" charset="0"/>
              </a:rPr>
              <a:t>buone pratiche clinico-assistenziali</a:t>
            </a:r>
            <a:r>
              <a:rPr lang="it-IT" altLang="it-IT" sz="2400" b="1" dirty="0">
                <a:solidFill>
                  <a:srgbClr val="373981"/>
                </a:solidFill>
                <a:latin typeface="Arial" panose="020B0604020202020204" pitchFamily="34" charset="0"/>
                <a:cs typeface="Arial" panose="020B0604020202020204" pitchFamily="34" charset="0"/>
              </a:rPr>
              <a:t>.</a:t>
            </a:r>
          </a:p>
          <a:p>
            <a:pPr algn="l" eaLnBrk="1" hangingPunct="1">
              <a:lnSpc>
                <a:spcPct val="80000"/>
              </a:lnSpc>
            </a:pPr>
            <a:endParaRPr lang="it-IT" altLang="it-IT"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7187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463205" y="1449660"/>
            <a:ext cx="11212122" cy="4107078"/>
          </a:xfrm>
        </p:spPr>
        <p:txBody>
          <a:bodyPr>
            <a:normAutofit/>
          </a:bodyPr>
          <a:lstStyle/>
          <a:p>
            <a:pPr algn="l" eaLnBrk="1" hangingPunct="1">
              <a:defRPr/>
            </a:pPr>
            <a:r>
              <a:rPr lang="it-IT" altLang="it-IT" sz="2000" dirty="0" smtClean="0">
                <a:latin typeface="Arial" panose="020B0604020202020204" pitchFamily="34" charset="0"/>
                <a:cs typeface="Arial" panose="020B0604020202020204" pitchFamily="34" charset="0"/>
              </a:rPr>
              <a:t>Le </a:t>
            </a:r>
            <a:r>
              <a:rPr lang="it-IT" altLang="it-IT" sz="2000" dirty="0">
                <a:latin typeface="Arial" panose="020B0604020202020204" pitchFamily="34" charset="0"/>
                <a:cs typeface="Arial" panose="020B0604020202020204" pitchFamily="34" charset="0"/>
              </a:rPr>
              <a:t>Linee Guida </a:t>
            </a:r>
            <a:r>
              <a:rPr lang="it-IT" altLang="it-IT" sz="2000" i="1" dirty="0">
                <a:latin typeface="Arial" panose="020B0604020202020204" pitchFamily="34" charset="0"/>
                <a:cs typeface="Arial" panose="020B0604020202020204" pitchFamily="34" charset="0"/>
              </a:rPr>
              <a:t>“offrono al giudice un estrinseco parametro di riferimento, che garantisce maggiore </a:t>
            </a:r>
            <a:r>
              <a:rPr lang="it-IT" altLang="it-IT" sz="2000" i="1" dirty="0" err="1">
                <a:latin typeface="Arial" panose="020B0604020202020204" pitchFamily="34" charset="0"/>
                <a:cs typeface="Arial" panose="020B0604020202020204" pitchFamily="34" charset="0"/>
              </a:rPr>
              <a:t>tassativita</a:t>
            </a:r>
            <a:r>
              <a:rPr lang="it-IT" altLang="it-IT" sz="2000" i="1" dirty="0">
                <a:latin typeface="Arial" panose="020B0604020202020204" pitchFamily="34" charset="0"/>
                <a:cs typeface="Arial" panose="020B0604020202020204" pitchFamily="34" charset="0"/>
              </a:rPr>
              <a:t>̀ nella valutazione degli eventuali profili di colpa del sanitario”, </a:t>
            </a:r>
            <a:r>
              <a:rPr lang="it-IT" altLang="it-IT" sz="2000" dirty="0">
                <a:latin typeface="Arial" panose="020B0604020202020204" pitchFamily="34" charset="0"/>
                <a:cs typeface="Arial" panose="020B0604020202020204" pitchFamily="34" charset="0"/>
              </a:rPr>
              <a:t>assicurando inoltre una certa </a:t>
            </a:r>
            <a:r>
              <a:rPr lang="it-IT" altLang="it-IT" sz="2000" dirty="0" err="1">
                <a:latin typeface="Arial" panose="020B0604020202020204" pitchFamily="34" charset="0"/>
                <a:cs typeface="Arial" panose="020B0604020202020204" pitchFamily="34" charset="0"/>
              </a:rPr>
              <a:t>riproducibilita</a:t>
            </a:r>
            <a:r>
              <a:rPr lang="it-IT" altLang="it-IT" sz="2000" dirty="0">
                <a:latin typeface="Arial" panose="020B0604020202020204" pitchFamily="34" charset="0"/>
                <a:cs typeface="Arial" panose="020B0604020202020204" pitchFamily="34" charset="0"/>
              </a:rPr>
              <a:t>̀ e </a:t>
            </a:r>
            <a:r>
              <a:rPr lang="it-IT" altLang="it-IT" sz="2000" dirty="0" err="1">
                <a:latin typeface="Arial" panose="020B0604020202020204" pitchFamily="34" charset="0"/>
                <a:cs typeface="Arial" panose="020B0604020202020204" pitchFamily="34" charset="0"/>
              </a:rPr>
              <a:t>prevedibilita</a:t>
            </a:r>
            <a:r>
              <a:rPr lang="it-IT" altLang="it-IT" sz="2000" dirty="0">
                <a:latin typeface="Arial" panose="020B0604020202020204" pitchFamily="34" charset="0"/>
                <a:cs typeface="Arial" panose="020B0604020202020204" pitchFamily="34" charset="0"/>
              </a:rPr>
              <a:t>̀ dei giudizi relativi alla correttezza dell’operato del sanitario ovvero della struttura. Infatti, “proprio attraverso tali precostituite raccomandazioni si hanno parametri tendenzialmente circoscritti per sperimentare l’osservanza degli obblighi di diligenza, prudenza, perizia. </a:t>
            </a:r>
            <a:r>
              <a:rPr lang="it-IT" altLang="it-IT" sz="2000" dirty="0">
                <a:solidFill>
                  <a:srgbClr val="373981"/>
                </a:solidFill>
                <a:latin typeface="Arial" panose="020B0604020202020204" pitchFamily="34" charset="0"/>
                <a:cs typeface="Arial" panose="020B0604020202020204" pitchFamily="34" charset="0"/>
              </a:rPr>
              <a:t>Ed è in relazione a quegli ambiti che il medico ha la legittima aspettativa di vedere giudicato il proprio operato, piuttosto che in base ad una norma cautelare legata alla scelta soggettiva, a volte anche estemporanea e scientificamente opinabile, del giudicante</a:t>
            </a:r>
            <a:r>
              <a:rPr lang="it-IT" altLang="it-IT" sz="2000" dirty="0">
                <a:latin typeface="Arial" panose="020B0604020202020204" pitchFamily="34" charset="0"/>
                <a:cs typeface="Arial" panose="020B0604020202020204" pitchFamily="34" charset="0"/>
              </a:rPr>
              <a:t>. Sempre avendo chiaro che non si tratta di veri e propri precetti cautelari, capaci di generare allo stato attuale della normativa, in caso di violazione rimproverabile, colpa specifica, data la </a:t>
            </a:r>
            <a:r>
              <a:rPr lang="it-IT" altLang="it-IT" sz="2000" dirty="0">
                <a:solidFill>
                  <a:srgbClr val="FF0000"/>
                </a:solidFill>
                <a:latin typeface="Arial" panose="020B0604020202020204" pitchFamily="34" charset="0"/>
                <a:cs typeface="Arial" panose="020B0604020202020204" pitchFamily="34" charset="0"/>
              </a:rPr>
              <a:t>necessaria </a:t>
            </a:r>
            <a:r>
              <a:rPr lang="it-IT" altLang="it-IT" sz="2000" dirty="0" err="1">
                <a:solidFill>
                  <a:srgbClr val="FF0000"/>
                </a:solidFill>
                <a:latin typeface="Arial" panose="020B0604020202020204" pitchFamily="34" charset="0"/>
                <a:cs typeface="Arial" panose="020B0604020202020204" pitchFamily="34" charset="0"/>
              </a:rPr>
              <a:t>elasticita</a:t>
            </a:r>
            <a:r>
              <a:rPr lang="it-IT" altLang="it-IT" sz="2000" dirty="0">
                <a:solidFill>
                  <a:srgbClr val="FF0000"/>
                </a:solidFill>
                <a:latin typeface="Arial" panose="020B0604020202020204" pitchFamily="34" charset="0"/>
                <a:cs typeface="Arial" panose="020B0604020202020204" pitchFamily="34" charset="0"/>
              </a:rPr>
              <a:t>̀ del loro adattamento al caso concreto”.</a:t>
            </a:r>
          </a:p>
        </p:txBody>
      </p:sp>
      <p:sp>
        <p:nvSpPr>
          <p:cNvPr id="3" name="CasellaDiTesto 2"/>
          <p:cNvSpPr txBox="1"/>
          <p:nvPr/>
        </p:nvSpPr>
        <p:spPr>
          <a:xfrm>
            <a:off x="463205" y="842990"/>
            <a:ext cx="11212122" cy="523220"/>
          </a:xfrm>
          <a:prstGeom prst="rect">
            <a:avLst/>
          </a:prstGeom>
          <a:noFill/>
        </p:spPr>
        <p:txBody>
          <a:bodyPr wrap="square" rtlCol="0">
            <a:spAutoFit/>
          </a:bodyPr>
          <a:lstStyle/>
          <a:p>
            <a:r>
              <a:rPr lang="it-IT" altLang="it-IT" sz="2800" b="1" dirty="0">
                <a:solidFill>
                  <a:srgbClr val="FF0000"/>
                </a:solidFill>
                <a:latin typeface="Arial" panose="020B0604020202020204" pitchFamily="34" charset="0"/>
                <a:cs typeface="Arial" panose="020B0604020202020204" pitchFamily="34" charset="0"/>
              </a:rPr>
              <a:t>Cassazione penale, Sez. IV, sentenza n. 8254/2011</a:t>
            </a:r>
            <a:endParaRPr lang="it-IT" sz="2800" b="1" dirty="0">
              <a:solidFill>
                <a:srgbClr val="FF0000"/>
              </a:solidFill>
            </a:endParaRPr>
          </a:p>
        </p:txBody>
      </p:sp>
    </p:spTree>
    <p:extLst>
      <p:ext uri="{BB962C8B-B14F-4D97-AF65-F5344CB8AC3E}">
        <p14:creationId xmlns:p14="http://schemas.microsoft.com/office/powerpoint/2010/main" val="186573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2279651" y="333375"/>
            <a:ext cx="7561263" cy="1366838"/>
          </a:xfrm>
        </p:spPr>
        <p:txBody>
          <a:bodyPr/>
          <a:lstStyle/>
          <a:p>
            <a:pPr eaLnBrk="1" hangingPunct="1"/>
            <a:r>
              <a:rPr lang="it-IT" altLang="it-IT" sz="1800" dirty="0">
                <a:solidFill>
                  <a:srgbClr val="003399"/>
                </a:solidFill>
                <a:latin typeface="Courier New" panose="02070309020205020404" pitchFamily="49" charset="0"/>
              </a:rPr>
              <a:t/>
            </a:r>
            <a:br>
              <a:rPr lang="it-IT" altLang="it-IT" sz="1800" dirty="0">
                <a:solidFill>
                  <a:srgbClr val="003399"/>
                </a:solidFill>
                <a:latin typeface="Courier New" panose="02070309020205020404" pitchFamily="49" charset="0"/>
              </a:rPr>
            </a:br>
            <a:r>
              <a:rPr lang="it-IT" altLang="it-IT" sz="1800" dirty="0">
                <a:solidFill>
                  <a:srgbClr val="003399"/>
                </a:solidFill>
                <a:latin typeface="Rockwell" panose="02060603020205020403" pitchFamily="18" charset="0"/>
              </a:rPr>
              <a:t> </a:t>
            </a:r>
            <a:endParaRPr lang="it-IT" altLang="it-IT" sz="3600" dirty="0">
              <a:solidFill>
                <a:srgbClr val="003399"/>
              </a:solidFill>
              <a:latin typeface="Rockwell" panose="02060603020205020403" pitchFamily="18" charset="0"/>
            </a:endParaRPr>
          </a:p>
        </p:txBody>
      </p:sp>
      <p:sp>
        <p:nvSpPr>
          <p:cNvPr id="9219" name="Rectangle 3"/>
          <p:cNvSpPr>
            <a:spLocks noGrp="1" noChangeArrowheads="1"/>
          </p:cNvSpPr>
          <p:nvPr>
            <p:ph type="subTitle" idx="1"/>
          </p:nvPr>
        </p:nvSpPr>
        <p:spPr>
          <a:xfrm>
            <a:off x="2135189" y="1700213"/>
            <a:ext cx="7559675" cy="2952750"/>
          </a:xfrm>
        </p:spPr>
        <p:txBody>
          <a:bodyPr/>
          <a:lstStyle/>
          <a:p>
            <a:pPr marL="152400" indent="-152400">
              <a:lnSpc>
                <a:spcPct val="80000"/>
              </a:lnSpc>
            </a:pPr>
            <a:r>
              <a:rPr lang="it-IT" altLang="it-IT" sz="2800" b="1">
                <a:latin typeface="Courier New" panose="02070309020205020404" pitchFamily="49" charset="0"/>
              </a:rPr>
              <a:t> </a:t>
            </a:r>
          </a:p>
        </p:txBody>
      </p:sp>
      <p:sp>
        <p:nvSpPr>
          <p:cNvPr id="9220" name="Text Box 7"/>
          <p:cNvSpPr txBox="1">
            <a:spLocks noChangeArrowheads="1"/>
          </p:cNvSpPr>
          <p:nvPr/>
        </p:nvSpPr>
        <p:spPr bwMode="auto">
          <a:xfrm>
            <a:off x="2351088" y="2565401"/>
            <a:ext cx="77978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it-IT" altLang="it-IT" sz="1800"/>
          </a:p>
          <a:p>
            <a:pPr eaLnBrk="1" hangingPunct="1">
              <a:spcBef>
                <a:spcPct val="0"/>
              </a:spcBef>
              <a:buClrTx/>
              <a:buSzTx/>
              <a:buFontTx/>
              <a:buNone/>
            </a:pPr>
            <a:endParaRPr lang="it-IT" altLang="it-IT" sz="2000" b="1">
              <a:latin typeface="Courier New" panose="02070309020205020404" pitchFamily="49" charset="0"/>
            </a:endParaRPr>
          </a:p>
        </p:txBody>
      </p:sp>
      <p:sp>
        <p:nvSpPr>
          <p:cNvPr id="9221" name="Rettangolo 1"/>
          <p:cNvSpPr>
            <a:spLocks noChangeArrowheads="1"/>
          </p:cNvSpPr>
          <p:nvPr/>
        </p:nvSpPr>
        <p:spPr bwMode="auto">
          <a:xfrm>
            <a:off x="445643" y="1920799"/>
            <a:ext cx="11229278" cy="326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nSpc>
                <a:spcPct val="150000"/>
              </a:lnSpc>
              <a:defRPr/>
            </a:pPr>
            <a:r>
              <a:rPr lang="it-IT" altLang="it-IT" sz="2000" b="1" dirty="0" smtClean="0">
                <a:latin typeface="Arial" panose="020B0604020202020204" pitchFamily="34" charset="0"/>
                <a:cs typeface="Arial" panose="020B0604020202020204" pitchFamily="34" charset="0"/>
              </a:rPr>
              <a:t>In </a:t>
            </a:r>
            <a:r>
              <a:rPr lang="it-IT" altLang="it-IT" sz="2000" b="1" dirty="0">
                <a:latin typeface="Arial" panose="020B0604020202020204" pitchFamily="34" charset="0"/>
                <a:cs typeface="Arial" panose="020B0604020202020204" pitchFamily="34" charset="0"/>
              </a:rPr>
              <a:t>ragione di </a:t>
            </a:r>
            <a:r>
              <a:rPr lang="it-IT" altLang="it-IT" sz="2000" b="1" dirty="0" err="1">
                <a:latin typeface="Arial" panose="020B0604020202020204" pitchFamily="34" charset="0"/>
                <a:cs typeface="Arial" panose="020B0604020202020204" pitchFamily="34" charset="0"/>
              </a:rPr>
              <a:t>cio</a:t>
            </a:r>
            <a:r>
              <a:rPr lang="it-IT" altLang="it-IT" sz="2000" b="1" dirty="0">
                <a:latin typeface="Arial" panose="020B0604020202020204" pitchFamily="34" charset="0"/>
                <a:cs typeface="Arial" panose="020B0604020202020204" pitchFamily="34" charset="0"/>
              </a:rPr>
              <a:t>̀, le linee guida, </a:t>
            </a:r>
            <a:r>
              <a:rPr lang="it-IT" altLang="it-IT" sz="2000" b="1" i="1" dirty="0">
                <a:latin typeface="Arial" panose="020B0604020202020204" pitchFamily="34" charset="0"/>
                <a:cs typeface="Arial" panose="020B0604020202020204" pitchFamily="34" charset="0"/>
              </a:rPr>
              <a:t>“se provenienti da fonti autorevoli e caratterizzate da un elevato livello di </a:t>
            </a:r>
            <a:r>
              <a:rPr lang="it-IT" altLang="it-IT" sz="2000" b="1" i="1" dirty="0" err="1">
                <a:latin typeface="Arial" panose="020B0604020202020204" pitchFamily="34" charset="0"/>
                <a:cs typeface="Arial" panose="020B0604020202020204" pitchFamily="34" charset="0"/>
              </a:rPr>
              <a:t>scientificita</a:t>
            </a:r>
            <a:r>
              <a:rPr lang="it-IT" altLang="it-IT" sz="2000" b="1" i="1" dirty="0">
                <a:latin typeface="Arial" panose="020B0604020202020204" pitchFamily="34" charset="0"/>
                <a:cs typeface="Arial" panose="020B0604020202020204" pitchFamily="34" charset="0"/>
              </a:rPr>
              <a:t>̀, pur rappresentando un importante ausilio scientifico, con il quale il medico è tenuto a confrontarsi, </a:t>
            </a:r>
            <a:r>
              <a:rPr lang="it-IT" altLang="it-IT" sz="2000" b="1" i="1" dirty="0">
                <a:solidFill>
                  <a:srgbClr val="373981"/>
                </a:solidFill>
                <a:latin typeface="Arial" panose="020B0604020202020204" pitchFamily="34" charset="0"/>
                <a:cs typeface="Arial" panose="020B0604020202020204" pitchFamily="34" charset="0"/>
              </a:rPr>
              <a:t>non eliminano l’autonomia del medico nelle scelte terapeutiche, giacché questi </a:t>
            </a:r>
            <a:r>
              <a:rPr lang="it-IT" altLang="it-IT" sz="2000" b="1" i="1" dirty="0">
                <a:solidFill>
                  <a:srgbClr val="FF0000"/>
                </a:solidFill>
                <a:latin typeface="Arial" panose="020B0604020202020204" pitchFamily="34" charset="0"/>
                <a:cs typeface="Arial" panose="020B0604020202020204" pitchFamily="34" charset="0"/>
              </a:rPr>
              <a:t>è sempre tenuto a prescegliere la migliore soluzione curativa</a:t>
            </a:r>
            <a:r>
              <a:rPr lang="it-IT" altLang="it-IT" sz="2000" b="1" i="1" dirty="0">
                <a:solidFill>
                  <a:srgbClr val="0070C0"/>
                </a:solidFill>
                <a:latin typeface="Arial" panose="020B0604020202020204" pitchFamily="34" charset="0"/>
                <a:cs typeface="Arial" panose="020B0604020202020204" pitchFamily="34" charset="0"/>
              </a:rPr>
              <a:t>, </a:t>
            </a:r>
            <a:r>
              <a:rPr lang="it-IT" altLang="it-IT" sz="2000" b="1" i="1" dirty="0">
                <a:solidFill>
                  <a:srgbClr val="373981"/>
                </a:solidFill>
                <a:latin typeface="Arial" panose="020B0604020202020204" pitchFamily="34" charset="0"/>
                <a:cs typeface="Arial" panose="020B0604020202020204" pitchFamily="34" charset="0"/>
              </a:rPr>
              <a:t>considerando le circostanze peculiari che caratterizzano il caso concreto </a:t>
            </a:r>
            <a:r>
              <a:rPr lang="it-IT" altLang="it-IT" sz="2000" b="1" i="1" dirty="0">
                <a:latin typeface="Arial" panose="020B0604020202020204" pitchFamily="34" charset="0"/>
                <a:cs typeface="Arial" panose="020B0604020202020204" pitchFamily="34" charset="0"/>
              </a:rPr>
              <a:t>e la specifica situazione del paziente, nel rispetto della </a:t>
            </a:r>
            <a:r>
              <a:rPr lang="it-IT" altLang="it-IT" sz="2000" b="1" i="1" dirty="0" err="1">
                <a:latin typeface="Arial" panose="020B0604020202020204" pitchFamily="34" charset="0"/>
                <a:cs typeface="Arial" panose="020B0604020202020204" pitchFamily="34" charset="0"/>
              </a:rPr>
              <a:t>volonta</a:t>
            </a:r>
            <a:r>
              <a:rPr lang="it-IT" altLang="it-IT" sz="2000" b="1" i="1" dirty="0">
                <a:latin typeface="Arial" panose="020B0604020202020204" pitchFamily="34" charset="0"/>
                <a:cs typeface="Arial" panose="020B0604020202020204" pitchFamily="34" charset="0"/>
              </a:rPr>
              <a:t>̀ di quest’ultimo, al di là delle regole cristallizzate nei protocolli medici”</a:t>
            </a:r>
          </a:p>
        </p:txBody>
      </p:sp>
      <p:sp>
        <p:nvSpPr>
          <p:cNvPr id="2" name="CasellaDiTesto 1"/>
          <p:cNvSpPr txBox="1"/>
          <p:nvPr/>
        </p:nvSpPr>
        <p:spPr>
          <a:xfrm>
            <a:off x="445643" y="840878"/>
            <a:ext cx="9841357" cy="800219"/>
          </a:xfrm>
          <a:prstGeom prst="rect">
            <a:avLst/>
          </a:prstGeom>
          <a:noFill/>
        </p:spPr>
        <p:txBody>
          <a:bodyPr wrap="square" rtlCol="0">
            <a:spAutoFit/>
          </a:bodyPr>
          <a:lstStyle/>
          <a:p>
            <a:r>
              <a:rPr lang="it-IT" altLang="it-IT" sz="2800" b="1" dirty="0">
                <a:solidFill>
                  <a:srgbClr val="FF0000"/>
                </a:solidFill>
                <a:latin typeface="Arial" panose="020B0604020202020204" pitchFamily="34" charset="0"/>
                <a:cs typeface="Arial" panose="020B0604020202020204" pitchFamily="34" charset="0"/>
              </a:rPr>
              <a:t>Cassazione penale, sez. IV, sentenza n. 35922/2012</a:t>
            </a:r>
          </a:p>
          <a:p>
            <a:endParaRPr lang="it-IT" dirty="0">
              <a:solidFill>
                <a:srgbClr val="FF0000"/>
              </a:solidFill>
            </a:endParaRPr>
          </a:p>
        </p:txBody>
      </p:sp>
    </p:spTree>
    <p:extLst>
      <p:ext uri="{BB962C8B-B14F-4D97-AF65-F5344CB8AC3E}">
        <p14:creationId xmlns:p14="http://schemas.microsoft.com/office/powerpoint/2010/main" val="40279835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ttangolo 1"/>
          <p:cNvSpPr>
            <a:spLocks noChangeArrowheads="1"/>
          </p:cNvSpPr>
          <p:nvPr/>
        </p:nvSpPr>
        <p:spPr bwMode="auto">
          <a:xfrm>
            <a:off x="615159" y="2105933"/>
            <a:ext cx="1121478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nSpc>
                <a:spcPct val="150000"/>
              </a:lnSpc>
              <a:defRPr/>
            </a:pPr>
            <a:r>
              <a:rPr lang="it-IT" altLang="it-IT" sz="2000" b="1" i="1" dirty="0" smtClean="0">
                <a:latin typeface="Arial" panose="020B0604020202020204" pitchFamily="34" charset="0"/>
                <a:cs typeface="Arial" panose="020B0604020202020204" pitchFamily="34" charset="0"/>
              </a:rPr>
              <a:t>“</a:t>
            </a:r>
            <a:r>
              <a:rPr lang="it-IT" altLang="it-IT" sz="2000" b="1" i="1" dirty="0">
                <a:latin typeface="Arial" panose="020B0604020202020204" pitchFamily="34" charset="0"/>
                <a:cs typeface="Arial" panose="020B0604020202020204" pitchFamily="34" charset="0"/>
              </a:rPr>
              <a:t>Questo concetto, di libertà nelle scelte terapeutiche del </a:t>
            </a:r>
            <a:r>
              <a:rPr lang="it-IT" altLang="it-IT" sz="2000" b="1" i="1" dirty="0" smtClean="0">
                <a:latin typeface="Arial" panose="020B0604020202020204" pitchFamily="34" charset="0"/>
                <a:cs typeface="Arial" panose="020B0604020202020204" pitchFamily="34" charset="0"/>
              </a:rPr>
              <a:t>medico, </a:t>
            </a:r>
            <a:r>
              <a:rPr lang="it-IT" altLang="it-IT" sz="2000" b="1" i="1" dirty="0" smtClean="0">
                <a:solidFill>
                  <a:srgbClr val="FF0000"/>
                </a:solidFill>
                <a:latin typeface="Arial" panose="020B0604020202020204" pitchFamily="34" charset="0"/>
                <a:cs typeface="Arial" panose="020B0604020202020204" pitchFamily="34" charset="0"/>
              </a:rPr>
              <a:t>è </a:t>
            </a:r>
            <a:r>
              <a:rPr lang="it-IT" altLang="it-IT" sz="2000" b="1" i="1" dirty="0">
                <a:solidFill>
                  <a:srgbClr val="FF0000"/>
                </a:solidFill>
                <a:latin typeface="Arial" panose="020B0604020202020204" pitchFamily="34" charset="0"/>
                <a:cs typeface="Arial" panose="020B0604020202020204" pitchFamily="34" charset="0"/>
              </a:rPr>
              <a:t>un valore che non </a:t>
            </a:r>
            <a:r>
              <a:rPr lang="it-IT" altLang="it-IT" sz="2000" b="1" i="1" dirty="0" err="1">
                <a:solidFill>
                  <a:srgbClr val="FF0000"/>
                </a:solidFill>
                <a:latin typeface="Arial" panose="020B0604020202020204" pitchFamily="34" charset="0"/>
                <a:cs typeface="Arial" panose="020B0604020202020204" pitchFamily="34" charset="0"/>
              </a:rPr>
              <a:t>puo</a:t>
            </a:r>
            <a:r>
              <a:rPr lang="it-IT" altLang="it-IT" sz="2000" b="1" i="1" dirty="0">
                <a:solidFill>
                  <a:srgbClr val="FF0000"/>
                </a:solidFill>
                <a:latin typeface="Arial" panose="020B0604020202020204" pitchFamily="34" charset="0"/>
                <a:cs typeface="Arial" panose="020B0604020202020204" pitchFamily="34" charset="0"/>
              </a:rPr>
              <a:t>̀ essere compromesso a nessun livello né disperso per nessuna </a:t>
            </a:r>
            <a:r>
              <a:rPr lang="it-IT" altLang="it-IT" sz="2000" b="1" i="1" dirty="0" smtClean="0">
                <a:solidFill>
                  <a:srgbClr val="FF0000"/>
                </a:solidFill>
                <a:latin typeface="Arial" panose="020B0604020202020204" pitchFamily="34" charset="0"/>
                <a:cs typeface="Arial" panose="020B0604020202020204" pitchFamily="34" charset="0"/>
              </a:rPr>
              <a:t>ragione, </a:t>
            </a:r>
            <a:r>
              <a:rPr lang="it-IT" altLang="it-IT" sz="2000" b="1" i="1" dirty="0" smtClean="0">
                <a:latin typeface="Arial" panose="020B0604020202020204" pitchFamily="34" charset="0"/>
                <a:cs typeface="Arial" panose="020B0604020202020204" pitchFamily="34" charset="0"/>
              </a:rPr>
              <a:t>pena la degradazione </a:t>
            </a:r>
            <a:r>
              <a:rPr lang="it-IT" altLang="it-IT" sz="2000" b="1" i="1" dirty="0">
                <a:latin typeface="Arial" panose="020B0604020202020204" pitchFamily="34" charset="0"/>
                <a:cs typeface="Arial" panose="020B0604020202020204" pitchFamily="34" charset="0"/>
              </a:rPr>
              <a:t>del medico a livello di semplice burocrate, con gravi rischi per la salute di tutti”</a:t>
            </a:r>
          </a:p>
        </p:txBody>
      </p:sp>
      <p:sp>
        <p:nvSpPr>
          <p:cNvPr id="2" name="CasellaDiTesto 1"/>
          <p:cNvSpPr txBox="1"/>
          <p:nvPr/>
        </p:nvSpPr>
        <p:spPr>
          <a:xfrm>
            <a:off x="535260" y="960120"/>
            <a:ext cx="10024302" cy="800219"/>
          </a:xfrm>
          <a:prstGeom prst="rect">
            <a:avLst/>
          </a:prstGeom>
          <a:noFill/>
        </p:spPr>
        <p:txBody>
          <a:bodyPr wrap="square" rtlCol="0">
            <a:spAutoFit/>
          </a:bodyPr>
          <a:lstStyle/>
          <a:p>
            <a:r>
              <a:rPr lang="it-IT" altLang="it-IT" sz="2800" b="1" dirty="0">
                <a:solidFill>
                  <a:srgbClr val="FF0000"/>
                </a:solidFill>
                <a:latin typeface="Arial" panose="020B0604020202020204" pitchFamily="34" charset="0"/>
                <a:cs typeface="Arial" panose="020B0604020202020204" pitchFamily="34" charset="0"/>
              </a:rPr>
              <a:t>Cassazione penale, sez. V, sentenza n. 24455/2015</a:t>
            </a:r>
          </a:p>
          <a:p>
            <a:endParaRPr lang="it-IT" dirty="0"/>
          </a:p>
        </p:txBody>
      </p:sp>
    </p:spTree>
    <p:extLst>
      <p:ext uri="{BB962C8B-B14F-4D97-AF65-F5344CB8AC3E}">
        <p14:creationId xmlns:p14="http://schemas.microsoft.com/office/powerpoint/2010/main" val="40975491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2279651" y="333375"/>
            <a:ext cx="7561263" cy="1366838"/>
          </a:xfrm>
        </p:spPr>
        <p:txBody>
          <a:bodyPr/>
          <a:lstStyle/>
          <a:p>
            <a:pPr eaLnBrk="1" hangingPunct="1"/>
            <a:r>
              <a:rPr lang="it-IT" altLang="it-IT" sz="1800">
                <a:solidFill>
                  <a:srgbClr val="003399"/>
                </a:solidFill>
                <a:latin typeface="Courier New" panose="02070309020205020404" pitchFamily="49" charset="0"/>
              </a:rPr>
              <a:t/>
            </a:r>
            <a:br>
              <a:rPr lang="it-IT" altLang="it-IT" sz="1800">
                <a:solidFill>
                  <a:srgbClr val="003399"/>
                </a:solidFill>
                <a:latin typeface="Courier New" panose="02070309020205020404" pitchFamily="49" charset="0"/>
              </a:rPr>
            </a:br>
            <a:r>
              <a:rPr lang="it-IT" altLang="it-IT" sz="1800">
                <a:solidFill>
                  <a:srgbClr val="003399"/>
                </a:solidFill>
                <a:latin typeface="Rockwell" panose="02060603020205020403" pitchFamily="18" charset="0"/>
              </a:rPr>
              <a:t> </a:t>
            </a:r>
            <a:endParaRPr lang="it-IT" altLang="it-IT" sz="3600">
              <a:solidFill>
                <a:srgbClr val="003399"/>
              </a:solidFill>
              <a:latin typeface="Rockwell" panose="02060603020205020403" pitchFamily="18" charset="0"/>
            </a:endParaRPr>
          </a:p>
        </p:txBody>
      </p:sp>
      <p:sp>
        <p:nvSpPr>
          <p:cNvPr id="43011" name="Rectangle 3"/>
          <p:cNvSpPr>
            <a:spLocks noGrp="1" noChangeArrowheads="1"/>
          </p:cNvSpPr>
          <p:nvPr>
            <p:ph type="subTitle" idx="1"/>
          </p:nvPr>
        </p:nvSpPr>
        <p:spPr>
          <a:xfrm>
            <a:off x="429064" y="2697165"/>
            <a:ext cx="11206675" cy="1982786"/>
          </a:xfrm>
        </p:spPr>
        <p:txBody>
          <a:bodyPr>
            <a:normAutofit/>
          </a:bodyPr>
          <a:lstStyle/>
          <a:p>
            <a:pPr marL="152400" indent="-152400">
              <a:lnSpc>
                <a:spcPct val="150000"/>
              </a:lnSpc>
              <a:defRPr/>
            </a:pPr>
            <a:r>
              <a:rPr lang="it-IT" sz="2000" b="1" dirty="0" smtClean="0">
                <a:latin typeface="Arial" panose="020B0604020202020204" pitchFamily="34" charset="0"/>
                <a:cs typeface="Arial" panose="020B0604020202020204" pitchFamily="34" charset="0"/>
              </a:rPr>
              <a:t>  La </a:t>
            </a:r>
            <a:r>
              <a:rPr lang="it-IT" sz="2000" b="1" dirty="0">
                <a:latin typeface="Arial" panose="020B0604020202020204" pitchFamily="34" charset="0"/>
                <a:cs typeface="Arial" panose="020B0604020202020204" pitchFamily="34" charset="0"/>
              </a:rPr>
              <a:t>Cassazione sottolinea che </a:t>
            </a:r>
            <a:r>
              <a:rPr lang="it-IT" sz="2000" b="1" dirty="0">
                <a:solidFill>
                  <a:srgbClr val="FF0000"/>
                </a:solidFill>
                <a:latin typeface="Arial" panose="020B0604020202020204" pitchFamily="34" charset="0"/>
                <a:cs typeface="Arial" panose="020B0604020202020204" pitchFamily="34" charset="0"/>
              </a:rPr>
              <a:t>il rispetto delle linee guida da parte del medico non </a:t>
            </a:r>
            <a:r>
              <a:rPr lang="it-IT" sz="2000" b="1" dirty="0" smtClean="0">
                <a:solidFill>
                  <a:srgbClr val="FF0000"/>
                </a:solidFill>
                <a:latin typeface="Arial" panose="020B0604020202020204" pitchFamily="34" charset="0"/>
                <a:cs typeface="Arial" panose="020B0604020202020204" pitchFamily="34" charset="0"/>
              </a:rPr>
              <a:t>esclude la </a:t>
            </a:r>
            <a:r>
              <a:rPr lang="it-IT" sz="2000" b="1" dirty="0">
                <a:solidFill>
                  <a:srgbClr val="FF0000"/>
                </a:solidFill>
                <a:latin typeface="Arial" panose="020B0604020202020204" pitchFamily="34" charset="0"/>
                <a:cs typeface="Arial" panose="020B0604020202020204" pitchFamily="34" charset="0"/>
              </a:rPr>
              <a:t>punibilità della sua condotta. </a:t>
            </a:r>
            <a:r>
              <a:rPr lang="it-IT" sz="2000" b="1" dirty="0">
                <a:latin typeface="Arial" panose="020B0604020202020204" pitchFamily="34" charset="0"/>
                <a:cs typeface="Arial" panose="020B0604020202020204" pitchFamily="34" charset="0"/>
              </a:rPr>
              <a:t>Diversamente si verificherebbe un contrasto </a:t>
            </a:r>
            <a:r>
              <a:rPr lang="it-IT" sz="2000" b="1" dirty="0" smtClean="0">
                <a:latin typeface="Arial" panose="020B0604020202020204" pitchFamily="34" charset="0"/>
                <a:cs typeface="Arial" panose="020B0604020202020204" pitchFamily="34" charset="0"/>
              </a:rPr>
              <a:t>con l’articolo </a:t>
            </a:r>
            <a:r>
              <a:rPr lang="it-IT" sz="2000" b="1" dirty="0">
                <a:latin typeface="Arial" panose="020B0604020202020204" pitchFamily="34" charset="0"/>
                <a:cs typeface="Arial" panose="020B0604020202020204" pitchFamily="34" charset="0"/>
              </a:rPr>
              <a:t>32 </a:t>
            </a:r>
            <a:r>
              <a:rPr lang="it-IT" sz="2000" b="1" dirty="0" err="1">
                <a:latin typeface="Arial" panose="020B0604020202020204" pitchFamily="34" charset="0"/>
                <a:cs typeface="Arial" panose="020B0604020202020204" pitchFamily="34" charset="0"/>
              </a:rPr>
              <a:t>Cost</a:t>
            </a:r>
            <a:r>
              <a:rPr lang="it-IT" sz="2000" b="1" dirty="0">
                <a:latin typeface="Arial" panose="020B0604020202020204" pitchFamily="34" charset="0"/>
                <a:cs typeface="Arial" panose="020B0604020202020204" pitchFamily="34" charset="0"/>
              </a:rPr>
              <a:t>. e con i principi della responsabilità penale. Inoltre, la Corte ritiene </a:t>
            </a:r>
            <a:r>
              <a:rPr lang="it-IT" sz="2000" b="1" dirty="0" smtClean="0">
                <a:latin typeface="Arial" panose="020B0604020202020204" pitchFamily="34" charset="0"/>
                <a:cs typeface="Arial" panose="020B0604020202020204" pitchFamily="34" charset="0"/>
              </a:rPr>
              <a:t>sia necessario </a:t>
            </a:r>
            <a:r>
              <a:rPr lang="it-IT" sz="2000" b="1" dirty="0">
                <a:latin typeface="Arial" panose="020B0604020202020204" pitchFamily="34" charset="0"/>
                <a:cs typeface="Arial" panose="020B0604020202020204" pitchFamily="34" charset="0"/>
              </a:rPr>
              <a:t>che il comportamento diligente abbia significative possibilità di evitare </a:t>
            </a:r>
            <a:r>
              <a:rPr lang="it-IT" sz="2000" b="1" dirty="0" smtClean="0">
                <a:latin typeface="Arial" panose="020B0604020202020204" pitchFamily="34" charset="0"/>
                <a:cs typeface="Arial" panose="020B0604020202020204" pitchFamily="34" charset="0"/>
              </a:rPr>
              <a:t>il danno</a:t>
            </a:r>
            <a:r>
              <a:rPr lang="it-IT" sz="2000" b="1" dirty="0">
                <a:latin typeface="Arial" panose="020B0604020202020204" pitchFamily="34" charset="0"/>
                <a:cs typeface="Arial" panose="020B0604020202020204" pitchFamily="34" charset="0"/>
              </a:rPr>
              <a:t>.</a:t>
            </a:r>
          </a:p>
          <a:p>
            <a:pPr marL="152400" indent="-152400">
              <a:lnSpc>
                <a:spcPct val="80000"/>
              </a:lnSpc>
              <a:defRPr/>
            </a:pPr>
            <a:endParaRPr lang="it-IT" sz="2000" b="1" dirty="0">
              <a:latin typeface="Arial" panose="020B0604020202020204" pitchFamily="34" charset="0"/>
              <a:cs typeface="Arial" panose="020B0604020202020204" pitchFamily="34" charset="0"/>
            </a:endParaRPr>
          </a:p>
        </p:txBody>
      </p:sp>
      <p:sp>
        <p:nvSpPr>
          <p:cNvPr id="11268" name="Text Box 7"/>
          <p:cNvSpPr txBox="1">
            <a:spLocks noChangeArrowheads="1"/>
          </p:cNvSpPr>
          <p:nvPr/>
        </p:nvSpPr>
        <p:spPr bwMode="auto">
          <a:xfrm>
            <a:off x="429064" y="622995"/>
            <a:ext cx="1042943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defRPr/>
            </a:pPr>
            <a:endParaRPr lang="it-IT" altLang="it-IT" sz="1800" dirty="0">
              <a:solidFill>
                <a:srgbClr val="002060"/>
              </a:solidFill>
            </a:endParaRPr>
          </a:p>
          <a:p>
            <a:pPr eaLnBrk="1" hangingPunct="1">
              <a:spcBef>
                <a:spcPct val="0"/>
              </a:spcBef>
              <a:buClrTx/>
              <a:buSzTx/>
              <a:buFontTx/>
              <a:buNone/>
              <a:defRPr/>
            </a:pPr>
            <a:r>
              <a:rPr lang="it-IT" altLang="it-IT" sz="2800" b="1" dirty="0">
                <a:solidFill>
                  <a:srgbClr val="FF0000"/>
                </a:solidFill>
                <a:latin typeface="Arial" panose="020B0604020202020204" pitchFamily="34" charset="0"/>
                <a:cs typeface="Arial" panose="020B0604020202020204" pitchFamily="34" charset="0"/>
              </a:rPr>
              <a:t>Corte di Cassazione Sez. IV sentenza 28187 del 2017</a:t>
            </a:r>
          </a:p>
          <a:p>
            <a:pPr eaLnBrk="1" hangingPunct="1">
              <a:spcBef>
                <a:spcPct val="0"/>
              </a:spcBef>
              <a:buClrTx/>
              <a:buSzTx/>
              <a:buFontTx/>
              <a:buNone/>
              <a:defRPr/>
            </a:pPr>
            <a:endParaRPr lang="it-IT" altLang="it-IT" sz="18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7979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2279651" y="333375"/>
            <a:ext cx="7561263" cy="1366838"/>
          </a:xfrm>
        </p:spPr>
        <p:txBody>
          <a:bodyPr>
            <a:normAutofit fontScale="90000"/>
          </a:bodyPr>
          <a:lstStyle/>
          <a:p>
            <a:pPr eaLnBrk="1" hangingPunct="1"/>
            <a:r>
              <a:rPr lang="it-IT" altLang="it-IT" sz="4800">
                <a:solidFill>
                  <a:srgbClr val="003399"/>
                </a:solidFill>
                <a:latin typeface="Courier New" panose="02070309020205020404" pitchFamily="49" charset="0"/>
              </a:rPr>
              <a:t/>
            </a:r>
            <a:br>
              <a:rPr lang="it-IT" altLang="it-IT" sz="4800">
                <a:solidFill>
                  <a:srgbClr val="003399"/>
                </a:solidFill>
                <a:latin typeface="Courier New" panose="02070309020205020404" pitchFamily="49" charset="0"/>
              </a:rPr>
            </a:br>
            <a:endParaRPr lang="it-IT" altLang="it-IT" sz="4800">
              <a:solidFill>
                <a:srgbClr val="003399"/>
              </a:solidFill>
              <a:latin typeface="Courier New" panose="02070309020205020404" pitchFamily="49" charset="0"/>
            </a:endParaRPr>
          </a:p>
        </p:txBody>
      </p:sp>
      <p:sp>
        <p:nvSpPr>
          <p:cNvPr id="6147" name="Rectangle 3"/>
          <p:cNvSpPr>
            <a:spLocks noGrp="1" noChangeArrowheads="1"/>
          </p:cNvSpPr>
          <p:nvPr>
            <p:ph type="subTitle" idx="1"/>
          </p:nvPr>
        </p:nvSpPr>
        <p:spPr>
          <a:xfrm>
            <a:off x="501805" y="2196791"/>
            <a:ext cx="11329639" cy="2638978"/>
          </a:xfrm>
        </p:spPr>
        <p:txBody>
          <a:bodyPr>
            <a:normAutofit/>
          </a:bodyPr>
          <a:lstStyle/>
          <a:p>
            <a:pPr algn="l" eaLnBrk="1" hangingPunct="1">
              <a:lnSpc>
                <a:spcPct val="150000"/>
              </a:lnSpc>
              <a:defRPr/>
            </a:pPr>
            <a:r>
              <a:rPr lang="it-IT" sz="2000" b="1" i="0" dirty="0" smtClean="0">
                <a:solidFill>
                  <a:srgbClr val="FF0000"/>
                </a:solidFill>
                <a:latin typeface="Arial" panose="020B0604020202020204" pitchFamily="34" charset="0"/>
                <a:cs typeface="Arial" panose="020B0604020202020204" pitchFamily="34" charset="0"/>
              </a:rPr>
              <a:t>La </a:t>
            </a:r>
            <a:r>
              <a:rPr lang="it-IT" sz="2000" b="1" i="0" dirty="0">
                <a:solidFill>
                  <a:srgbClr val="FF0000"/>
                </a:solidFill>
                <a:latin typeface="Arial" panose="020B0604020202020204" pitchFamily="34" charset="0"/>
                <a:cs typeface="Arial" panose="020B0604020202020204" pitchFamily="34" charset="0"/>
              </a:rPr>
              <a:t>causa di non punibilità della nuova legge opera nelle ipotesi di imperita applicazione delle linee guida nella fase esecutiva</a:t>
            </a:r>
            <a:r>
              <a:rPr lang="it-IT" sz="2000" b="1" i="0" dirty="0">
                <a:latin typeface="Arial" panose="020B0604020202020204" pitchFamily="34" charset="0"/>
                <a:cs typeface="Arial" panose="020B0604020202020204" pitchFamily="34" charset="0"/>
              </a:rPr>
              <a:t>. Inoltre si precisa che l’intervento del legislatore tramite la Legge Gelli è volto a contrastare il fenomeno della cosiddetta medicina difensiva. La causa di non punibilità, infatti, è stata costruita in modo da attenuare il giudizio sulla colpa medica al fine di permettere al medico di operare più serenamente.</a:t>
            </a:r>
            <a:endParaRPr lang="it-IT" altLang="it-IT" sz="2000" b="1" i="0" dirty="0">
              <a:solidFill>
                <a:srgbClr val="FFFF00"/>
              </a:solidFill>
              <a:latin typeface="Arial" panose="020B0604020202020204" pitchFamily="34" charset="0"/>
              <a:cs typeface="Arial" panose="020B0604020202020204" pitchFamily="34" charset="0"/>
            </a:endParaRPr>
          </a:p>
        </p:txBody>
      </p:sp>
      <p:sp>
        <p:nvSpPr>
          <p:cNvPr id="2" name="CasellaDiTesto 1"/>
          <p:cNvSpPr txBox="1"/>
          <p:nvPr/>
        </p:nvSpPr>
        <p:spPr>
          <a:xfrm>
            <a:off x="501805" y="1053882"/>
            <a:ext cx="9943457" cy="800219"/>
          </a:xfrm>
          <a:prstGeom prst="rect">
            <a:avLst/>
          </a:prstGeom>
          <a:noFill/>
        </p:spPr>
        <p:txBody>
          <a:bodyPr wrap="square" rtlCol="0">
            <a:spAutoFit/>
          </a:bodyPr>
          <a:lstStyle/>
          <a:p>
            <a:r>
              <a:rPr lang="it-IT" sz="2800" b="1" dirty="0">
                <a:solidFill>
                  <a:srgbClr val="FF0000"/>
                </a:solidFill>
                <a:latin typeface="Arial" panose="020B0604020202020204" pitchFamily="34" charset="0"/>
                <a:cs typeface="Arial" panose="020B0604020202020204" pitchFamily="34" charset="0"/>
              </a:rPr>
              <a:t>Corte di Cassazione, sez. IV, sentenza n.50078/2017</a:t>
            </a:r>
          </a:p>
          <a:p>
            <a:endParaRPr lang="it-IT" dirty="0">
              <a:solidFill>
                <a:srgbClr val="FF0000"/>
              </a:solidFill>
            </a:endParaRPr>
          </a:p>
        </p:txBody>
      </p:sp>
    </p:spTree>
    <p:extLst>
      <p:ext uri="{BB962C8B-B14F-4D97-AF65-F5344CB8AC3E}">
        <p14:creationId xmlns:p14="http://schemas.microsoft.com/office/powerpoint/2010/main" val="1042348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2279651" y="333375"/>
            <a:ext cx="7561263" cy="1366838"/>
          </a:xfrm>
        </p:spPr>
        <p:txBody>
          <a:bodyPr>
            <a:normAutofit fontScale="90000"/>
          </a:bodyPr>
          <a:lstStyle/>
          <a:p>
            <a:pPr eaLnBrk="1" hangingPunct="1"/>
            <a:r>
              <a:rPr lang="it-IT" altLang="it-IT" sz="4800">
                <a:solidFill>
                  <a:srgbClr val="003399"/>
                </a:solidFill>
                <a:latin typeface="Courier New" panose="02070309020205020404" pitchFamily="49" charset="0"/>
              </a:rPr>
              <a:t/>
            </a:r>
            <a:br>
              <a:rPr lang="it-IT" altLang="it-IT" sz="4800">
                <a:solidFill>
                  <a:srgbClr val="003399"/>
                </a:solidFill>
                <a:latin typeface="Courier New" panose="02070309020205020404" pitchFamily="49" charset="0"/>
              </a:rPr>
            </a:br>
            <a:endParaRPr lang="it-IT" altLang="it-IT" sz="4800">
              <a:solidFill>
                <a:srgbClr val="003399"/>
              </a:solidFill>
              <a:latin typeface="Courier New" panose="02070309020205020404" pitchFamily="49" charset="0"/>
            </a:endParaRPr>
          </a:p>
        </p:txBody>
      </p:sp>
      <p:sp>
        <p:nvSpPr>
          <p:cNvPr id="6147" name="Rectangle 3"/>
          <p:cNvSpPr>
            <a:spLocks noGrp="1" noChangeArrowheads="1"/>
          </p:cNvSpPr>
          <p:nvPr>
            <p:ph type="subTitle" idx="1"/>
          </p:nvPr>
        </p:nvSpPr>
        <p:spPr>
          <a:xfrm>
            <a:off x="535259" y="2631688"/>
            <a:ext cx="11240429" cy="2352907"/>
          </a:xfrm>
        </p:spPr>
        <p:txBody>
          <a:bodyPr/>
          <a:lstStyle/>
          <a:p>
            <a:pPr algn="l" eaLnBrk="1" hangingPunct="1">
              <a:lnSpc>
                <a:spcPct val="150000"/>
              </a:lnSpc>
              <a:defRPr/>
            </a:pPr>
            <a:r>
              <a:rPr lang="it-IT" sz="2000" b="1" i="0" dirty="0" smtClean="0">
                <a:latin typeface="Arial" panose="020B0604020202020204" pitchFamily="34" charset="0"/>
                <a:cs typeface="Arial" panose="020B0604020202020204" pitchFamily="34" charset="0"/>
              </a:rPr>
              <a:t>Fissa </a:t>
            </a:r>
            <a:r>
              <a:rPr lang="it-IT" sz="2000" b="1" i="0" dirty="0">
                <a:latin typeface="Arial" panose="020B0604020202020204" pitchFamily="34" charset="0"/>
                <a:cs typeface="Arial" panose="020B0604020202020204" pitchFamily="34" charset="0"/>
              </a:rPr>
              <a:t>i seguenti punti fermi:</a:t>
            </a:r>
          </a:p>
          <a:p>
            <a:pPr marL="342900" indent="-342900">
              <a:lnSpc>
                <a:spcPct val="150000"/>
              </a:lnSpc>
              <a:buFont typeface="Wingdings" pitchFamily="2" charset="2"/>
              <a:buAutoNum type="arabicParenR"/>
              <a:defRPr/>
            </a:pPr>
            <a:r>
              <a:rPr lang="it-IT" sz="2000" b="1" i="0" dirty="0">
                <a:latin typeface="Arial" panose="020B0604020202020204" pitchFamily="34" charset="0"/>
                <a:cs typeface="Arial" panose="020B0604020202020204" pitchFamily="34" charset="0"/>
              </a:rPr>
              <a:t>La legge </a:t>
            </a:r>
            <a:r>
              <a:rPr lang="it-IT" sz="2000" b="1" i="0" dirty="0" err="1">
                <a:latin typeface="Arial" panose="020B0604020202020204" pitchFamily="34" charset="0"/>
                <a:cs typeface="Arial" panose="020B0604020202020204" pitchFamily="34" charset="0"/>
              </a:rPr>
              <a:t>Gelli.Bianco</a:t>
            </a:r>
            <a:r>
              <a:rPr lang="it-IT" sz="2000" b="1" i="0" dirty="0">
                <a:latin typeface="Arial" panose="020B0604020202020204" pitchFamily="34" charset="0"/>
                <a:cs typeface="Arial" panose="020B0604020202020204" pitchFamily="34" charset="0"/>
              </a:rPr>
              <a:t> prevede all’art. 6 una vera e propria causa di non punibilità</a:t>
            </a:r>
          </a:p>
          <a:p>
            <a:pPr marL="342900" indent="-342900">
              <a:lnSpc>
                <a:spcPct val="150000"/>
              </a:lnSpc>
              <a:buFont typeface="Wingdings" pitchFamily="2" charset="2"/>
              <a:buAutoNum type="arabicParenR"/>
              <a:defRPr/>
            </a:pPr>
            <a:r>
              <a:rPr lang="it-IT" sz="2000" b="1" i="0" dirty="0">
                <a:latin typeface="Arial" panose="020B0604020202020204" pitchFamily="34" charset="0"/>
                <a:cs typeface="Arial" panose="020B0604020202020204" pitchFamily="34" charset="0"/>
              </a:rPr>
              <a:t>Le linee guida non sono vincolanti e, anzi, è doveroso discostarsi da esse ove non siano adeguate </a:t>
            </a:r>
          </a:p>
          <a:p>
            <a:pPr marL="342900" indent="-342900">
              <a:lnSpc>
                <a:spcPct val="80000"/>
              </a:lnSpc>
              <a:buFont typeface="Wingdings" pitchFamily="2" charset="2"/>
              <a:buAutoNum type="arabicParenR"/>
              <a:defRPr/>
            </a:pPr>
            <a:endParaRPr lang="it-IT" sz="1800" b="1" dirty="0">
              <a:latin typeface="Arial" panose="020B0604020202020204" pitchFamily="34" charset="0"/>
              <a:cs typeface="Arial" panose="020B0604020202020204" pitchFamily="34" charset="0"/>
            </a:endParaRPr>
          </a:p>
        </p:txBody>
      </p:sp>
      <p:sp>
        <p:nvSpPr>
          <p:cNvPr id="2" name="CasellaDiTesto 1"/>
          <p:cNvSpPr txBox="1"/>
          <p:nvPr/>
        </p:nvSpPr>
        <p:spPr>
          <a:xfrm>
            <a:off x="557561" y="867325"/>
            <a:ext cx="11218127" cy="1231106"/>
          </a:xfrm>
          <a:prstGeom prst="rect">
            <a:avLst/>
          </a:prstGeom>
          <a:noFill/>
        </p:spPr>
        <p:txBody>
          <a:bodyPr wrap="square" rtlCol="0">
            <a:spAutoFit/>
          </a:bodyPr>
          <a:lstStyle/>
          <a:p>
            <a:pPr>
              <a:defRPr/>
            </a:pPr>
            <a:r>
              <a:rPr lang="it-IT" sz="2800" b="1" dirty="0">
                <a:solidFill>
                  <a:srgbClr val="FF0000"/>
                </a:solidFill>
                <a:latin typeface="Arial" panose="020B0604020202020204" pitchFamily="34" charset="0"/>
                <a:cs typeface="Arial" panose="020B0604020202020204" pitchFamily="34" charset="0"/>
              </a:rPr>
              <a:t>Corte di Cassazione, Sezioni Unite, sentenza n. 8770/2017</a:t>
            </a:r>
          </a:p>
          <a:p>
            <a:pPr>
              <a:defRPr/>
            </a:pPr>
            <a:r>
              <a:rPr lang="it-IT" sz="2800" b="1" dirty="0">
                <a:solidFill>
                  <a:srgbClr val="FF0000"/>
                </a:solidFill>
                <a:latin typeface="Arial" panose="020B0604020202020204" pitchFamily="34" charset="0"/>
                <a:cs typeface="Arial" panose="020B0604020202020204" pitchFamily="34" charset="0"/>
              </a:rPr>
              <a:t>(c.d. «Sentenza Mariotti»)</a:t>
            </a:r>
          </a:p>
          <a:p>
            <a:endParaRPr lang="it-IT" dirty="0"/>
          </a:p>
        </p:txBody>
      </p:sp>
    </p:spTree>
    <p:extLst>
      <p:ext uri="{BB962C8B-B14F-4D97-AF65-F5344CB8AC3E}">
        <p14:creationId xmlns:p14="http://schemas.microsoft.com/office/powerpoint/2010/main" val="39472572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subTitle" idx="1"/>
          </p:nvPr>
        </p:nvSpPr>
        <p:spPr>
          <a:xfrm>
            <a:off x="1919288" y="1844676"/>
            <a:ext cx="8280400" cy="2689225"/>
          </a:xfrm>
        </p:spPr>
        <p:txBody>
          <a:bodyPr/>
          <a:lstStyle/>
          <a:p>
            <a:pPr eaLnBrk="1" hangingPunct="1">
              <a:lnSpc>
                <a:spcPct val="80000"/>
              </a:lnSpc>
            </a:pPr>
            <a:endParaRPr lang="it-IT" altLang="it-IT" sz="4800" b="1" dirty="0">
              <a:latin typeface="Courier New" panose="02070309020205020404" pitchFamily="49" charset="0"/>
            </a:endParaRPr>
          </a:p>
          <a:p>
            <a:pPr eaLnBrk="1" hangingPunct="1">
              <a:lnSpc>
                <a:spcPct val="80000"/>
              </a:lnSpc>
            </a:pPr>
            <a:endParaRPr lang="it-IT" altLang="it-IT" sz="700" b="1" dirty="0">
              <a:latin typeface="Courier New" panose="02070309020205020404" pitchFamily="49" charset="0"/>
            </a:endParaRPr>
          </a:p>
        </p:txBody>
      </p:sp>
      <p:sp>
        <p:nvSpPr>
          <p:cNvPr id="2" name="Rettangolo 1"/>
          <p:cNvSpPr/>
          <p:nvPr/>
        </p:nvSpPr>
        <p:spPr>
          <a:xfrm>
            <a:off x="390293" y="2388605"/>
            <a:ext cx="11329639" cy="3477875"/>
          </a:xfrm>
          <a:prstGeom prst="rect">
            <a:avLst/>
          </a:prstGeom>
        </p:spPr>
        <p:txBody>
          <a:bodyPr wrap="square">
            <a:spAutoFit/>
          </a:bodyPr>
          <a:lstStyle/>
          <a:p>
            <a:pPr>
              <a:defRPr/>
            </a:pPr>
            <a:endParaRPr lang="it-IT" sz="2000" b="1" dirty="0">
              <a:latin typeface="Arial" panose="020B0604020202020204" pitchFamily="34" charset="0"/>
              <a:cs typeface="Arial" panose="020B0604020202020204" pitchFamily="34" charset="0"/>
            </a:endParaRPr>
          </a:p>
          <a:p>
            <a:pPr marL="342900" indent="-342900">
              <a:buFontTx/>
              <a:buAutoNum type="alphaLcParenR"/>
              <a:defRPr/>
            </a:pPr>
            <a:r>
              <a:rPr lang="it-IT" sz="2000" b="1" dirty="0">
                <a:latin typeface="Arial" panose="020B0604020202020204" pitchFamily="34" charset="0"/>
                <a:cs typeface="Arial" panose="020B0604020202020204" pitchFamily="34" charset="0"/>
              </a:rPr>
              <a:t>se l'evento si è verificato per </a:t>
            </a:r>
            <a:r>
              <a:rPr lang="it-IT" sz="2000" b="1" dirty="0">
                <a:solidFill>
                  <a:srgbClr val="373981"/>
                </a:solidFill>
                <a:latin typeface="Arial" panose="020B0604020202020204" pitchFamily="34" charset="0"/>
                <a:cs typeface="Arial" panose="020B0604020202020204" pitchFamily="34" charset="0"/>
              </a:rPr>
              <a:t>colpa (anche lieve) </a:t>
            </a:r>
            <a:r>
              <a:rPr lang="it-IT" sz="2000" b="1" dirty="0">
                <a:latin typeface="Arial" panose="020B0604020202020204" pitchFamily="34" charset="0"/>
                <a:cs typeface="Arial" panose="020B0604020202020204" pitchFamily="34" charset="0"/>
              </a:rPr>
              <a:t>da </a:t>
            </a:r>
            <a:r>
              <a:rPr lang="it-IT" sz="2000" b="1" dirty="0">
                <a:solidFill>
                  <a:srgbClr val="FF0000"/>
                </a:solidFill>
                <a:latin typeface="Arial" panose="020B0604020202020204" pitchFamily="34" charset="0"/>
                <a:cs typeface="Arial" panose="020B0604020202020204" pitchFamily="34" charset="0"/>
              </a:rPr>
              <a:t>negligenza o imprudenza</a:t>
            </a:r>
            <a:r>
              <a:rPr lang="it-IT" sz="2000" b="1" dirty="0">
                <a:latin typeface="Arial" panose="020B0604020202020204" pitchFamily="34" charset="0"/>
                <a:cs typeface="Arial" panose="020B0604020202020204" pitchFamily="34" charset="0"/>
              </a:rPr>
              <a:t>;</a:t>
            </a:r>
          </a:p>
          <a:p>
            <a:pPr marL="342900" indent="-342900">
              <a:buFontTx/>
              <a:buAutoNum type="alphaLcParenR"/>
              <a:defRPr/>
            </a:pPr>
            <a:r>
              <a:rPr lang="it-IT" sz="2000" b="1" dirty="0">
                <a:latin typeface="Arial" panose="020B0604020202020204" pitchFamily="34" charset="0"/>
                <a:cs typeface="Arial" panose="020B0604020202020204" pitchFamily="34" charset="0"/>
              </a:rPr>
              <a:t>se l'evento si è verificato per </a:t>
            </a:r>
            <a:r>
              <a:rPr lang="it-IT" sz="2000" b="1" dirty="0">
                <a:solidFill>
                  <a:srgbClr val="373981"/>
                </a:solidFill>
                <a:latin typeface="Arial" panose="020B0604020202020204" pitchFamily="34" charset="0"/>
                <a:cs typeface="Arial" panose="020B0604020202020204" pitchFamily="34" charset="0"/>
              </a:rPr>
              <a:t>colpa (anche lieve) </a:t>
            </a:r>
            <a:r>
              <a:rPr lang="it-IT" sz="2000" b="1" dirty="0">
                <a:latin typeface="Arial" panose="020B0604020202020204" pitchFamily="34" charset="0"/>
                <a:cs typeface="Arial" panose="020B0604020202020204" pitchFamily="34" charset="0"/>
              </a:rPr>
              <a:t>da </a:t>
            </a:r>
            <a:r>
              <a:rPr lang="it-IT" sz="2000" b="1" dirty="0">
                <a:solidFill>
                  <a:srgbClr val="FF0000"/>
                </a:solidFill>
                <a:latin typeface="Arial" panose="020B0604020202020204" pitchFamily="34" charset="0"/>
                <a:cs typeface="Arial" panose="020B0604020202020204" pitchFamily="34" charset="0"/>
              </a:rPr>
              <a:t>imperizia</a:t>
            </a:r>
            <a:r>
              <a:rPr lang="it-IT" sz="2000" b="1" dirty="0">
                <a:latin typeface="Arial" panose="020B0604020202020204" pitchFamily="34" charset="0"/>
                <a:cs typeface="Arial" panose="020B0604020202020204" pitchFamily="34" charset="0"/>
              </a:rPr>
              <a:t> quando il caso concreto non è regolato dalle raccomandazioni delle linee-guida o dalle buone pratiche clinico-assistenziali;</a:t>
            </a:r>
          </a:p>
          <a:p>
            <a:pPr marL="342900" indent="-342900">
              <a:buFontTx/>
              <a:buAutoNum type="alphaLcParenR"/>
              <a:defRPr/>
            </a:pPr>
            <a:r>
              <a:rPr lang="it-IT" sz="2000" b="1" dirty="0">
                <a:latin typeface="Arial" panose="020B0604020202020204" pitchFamily="34" charset="0"/>
                <a:cs typeface="Arial" panose="020B0604020202020204" pitchFamily="34" charset="0"/>
              </a:rPr>
              <a:t>se l'evento si è verificato per </a:t>
            </a:r>
            <a:r>
              <a:rPr lang="it-IT" sz="2000" b="1" dirty="0">
                <a:solidFill>
                  <a:srgbClr val="373981"/>
                </a:solidFill>
                <a:latin typeface="Arial" panose="020B0604020202020204" pitchFamily="34" charset="0"/>
                <a:cs typeface="Arial" panose="020B0604020202020204" pitchFamily="34" charset="0"/>
              </a:rPr>
              <a:t>colpa (anche lieve)</a:t>
            </a:r>
            <a:r>
              <a:rPr lang="it-IT" sz="2000" b="1" dirty="0">
                <a:latin typeface="Arial" panose="020B0604020202020204" pitchFamily="34" charset="0"/>
                <a:cs typeface="Arial" panose="020B0604020202020204" pitchFamily="34" charset="0"/>
              </a:rPr>
              <a:t> da </a:t>
            </a:r>
            <a:r>
              <a:rPr lang="it-IT" sz="2000" b="1" dirty="0">
                <a:solidFill>
                  <a:srgbClr val="FF0000"/>
                </a:solidFill>
                <a:latin typeface="Arial" panose="020B0604020202020204" pitchFamily="34" charset="0"/>
                <a:cs typeface="Arial" panose="020B0604020202020204" pitchFamily="34" charset="0"/>
              </a:rPr>
              <a:t>imperizia</a:t>
            </a:r>
            <a:r>
              <a:rPr lang="it-IT" sz="2000" b="1" dirty="0">
                <a:latin typeface="Arial" panose="020B0604020202020204" pitchFamily="34" charset="0"/>
                <a:cs typeface="Arial" panose="020B0604020202020204" pitchFamily="34" charset="0"/>
              </a:rPr>
              <a:t> nella individuazione e nella scelta delle linee-guida o di buone pratiche clinico-assistenziali non adeguate alla specificità del caso concreto;</a:t>
            </a:r>
          </a:p>
          <a:p>
            <a:pPr marL="342900" indent="-342900">
              <a:buFontTx/>
              <a:buAutoNum type="alphaLcParenR"/>
              <a:defRPr/>
            </a:pPr>
            <a:r>
              <a:rPr lang="it-IT" sz="2000" b="1" dirty="0">
                <a:latin typeface="Arial" panose="020B0604020202020204" pitchFamily="34" charset="0"/>
                <a:cs typeface="Arial" panose="020B0604020202020204" pitchFamily="34" charset="0"/>
              </a:rPr>
              <a:t>se l'evento si è verificato per </a:t>
            </a:r>
            <a:r>
              <a:rPr lang="it-IT" sz="2000" b="1" dirty="0">
                <a:solidFill>
                  <a:srgbClr val="373981"/>
                </a:solidFill>
                <a:latin typeface="Arial" panose="020B0604020202020204" pitchFamily="34" charset="0"/>
                <a:cs typeface="Arial" panose="020B0604020202020204" pitchFamily="34" charset="0"/>
              </a:rPr>
              <a:t>colpa grave </a:t>
            </a:r>
            <a:r>
              <a:rPr lang="it-IT" sz="2000" b="1" dirty="0">
                <a:latin typeface="Arial" panose="020B0604020202020204" pitchFamily="34" charset="0"/>
                <a:cs typeface="Arial" panose="020B0604020202020204" pitchFamily="34" charset="0"/>
              </a:rPr>
              <a:t>da </a:t>
            </a:r>
            <a:r>
              <a:rPr lang="it-IT" sz="2000" b="1" dirty="0">
                <a:solidFill>
                  <a:srgbClr val="FF0000"/>
                </a:solidFill>
                <a:latin typeface="Arial" panose="020B0604020202020204" pitchFamily="34" charset="0"/>
                <a:cs typeface="Arial" panose="020B0604020202020204" pitchFamily="34" charset="0"/>
              </a:rPr>
              <a:t>imperizia </a:t>
            </a:r>
            <a:r>
              <a:rPr lang="it-IT" sz="2000" b="1" dirty="0">
                <a:latin typeface="Arial" panose="020B0604020202020204" pitchFamily="34" charset="0"/>
                <a:cs typeface="Arial" panose="020B0604020202020204" pitchFamily="34" charset="0"/>
              </a:rPr>
              <a:t>nell'esecuzione di raccomandazioni di linee-guida o buone pratiche clinico-assistenziali adeguate, tenendo conto del grado di rischio da gestire e delle speciali difficoltà dell'atto medico</a:t>
            </a:r>
            <a:r>
              <a:rPr lang="it-IT" sz="2000" dirty="0">
                <a:latin typeface="Arial" panose="020B0604020202020204" pitchFamily="34" charset="0"/>
                <a:cs typeface="Arial" panose="020B0604020202020204" pitchFamily="34" charset="0"/>
              </a:rPr>
              <a:t>.</a:t>
            </a:r>
          </a:p>
        </p:txBody>
      </p:sp>
      <p:sp>
        <p:nvSpPr>
          <p:cNvPr id="3" name="CasellaDiTesto 2"/>
          <p:cNvSpPr txBox="1"/>
          <p:nvPr/>
        </p:nvSpPr>
        <p:spPr>
          <a:xfrm>
            <a:off x="473926" y="810179"/>
            <a:ext cx="11162371" cy="1384995"/>
          </a:xfrm>
          <a:prstGeom prst="rect">
            <a:avLst/>
          </a:prstGeom>
          <a:noFill/>
        </p:spPr>
        <p:txBody>
          <a:bodyPr wrap="square" rtlCol="0">
            <a:spAutoFit/>
          </a:bodyPr>
          <a:lstStyle/>
          <a:p>
            <a:pPr>
              <a:defRPr/>
            </a:pPr>
            <a:r>
              <a:rPr lang="it-IT" sz="2800" b="1" dirty="0">
                <a:solidFill>
                  <a:srgbClr val="373981"/>
                </a:solidFill>
                <a:latin typeface="Arial" panose="020B0604020202020204" pitchFamily="34" charset="0"/>
                <a:cs typeface="Arial" panose="020B0604020202020204" pitchFamily="34" charset="0"/>
              </a:rPr>
              <a:t>Secondo la Cassazione, l'esercente la professione sanitaria </a:t>
            </a:r>
            <a:r>
              <a:rPr lang="it-IT" sz="2800" b="1" dirty="0">
                <a:solidFill>
                  <a:srgbClr val="FF0000"/>
                </a:solidFill>
                <a:latin typeface="Arial" panose="020B0604020202020204" pitchFamily="34" charset="0"/>
                <a:cs typeface="Arial" panose="020B0604020202020204" pitchFamily="34" charset="0"/>
              </a:rPr>
              <a:t>risponde, a titolo di colpa</a:t>
            </a:r>
            <a:r>
              <a:rPr lang="it-IT" sz="2800" b="1" dirty="0">
                <a:solidFill>
                  <a:srgbClr val="373981"/>
                </a:solidFill>
                <a:latin typeface="Arial" panose="020B0604020202020204" pitchFamily="34" charset="0"/>
                <a:cs typeface="Arial" panose="020B0604020202020204" pitchFamily="34" charset="0"/>
              </a:rPr>
              <a:t>, per morte o lesioni personali derivanti dall'esercizio dell'attività medico-chirurgica:</a:t>
            </a:r>
          </a:p>
        </p:txBody>
      </p:sp>
    </p:spTree>
    <p:extLst>
      <p:ext uri="{BB962C8B-B14F-4D97-AF65-F5344CB8AC3E}">
        <p14:creationId xmlns:p14="http://schemas.microsoft.com/office/powerpoint/2010/main" val="6220669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92368" y="835269"/>
            <a:ext cx="11465169" cy="942730"/>
          </a:xfrm>
        </p:spPr>
        <p:txBody>
          <a:bodyPr/>
          <a:lstStyle/>
          <a:p>
            <a:endParaRPr lang="it-IT" altLang="it-IT" sz="2400" dirty="0">
              <a:solidFill>
                <a:srgbClr val="FF0000"/>
              </a:solidFill>
              <a:latin typeface="Arial" panose="020B0604020202020204" pitchFamily="34" charset="0"/>
              <a:cs typeface="Arial" panose="020B0604020202020204" pitchFamily="34" charset="0"/>
            </a:endParaRPr>
          </a:p>
        </p:txBody>
      </p:sp>
      <p:sp>
        <p:nvSpPr>
          <p:cNvPr id="3075" name="Rectangle 3"/>
          <p:cNvSpPr>
            <a:spLocks noGrp="1" noChangeArrowheads="1"/>
          </p:cNvSpPr>
          <p:nvPr>
            <p:ph type="subTitle" idx="1"/>
          </p:nvPr>
        </p:nvSpPr>
        <p:spPr>
          <a:xfrm>
            <a:off x="492368" y="835270"/>
            <a:ext cx="11137380" cy="5048906"/>
          </a:xfrm>
        </p:spPr>
        <p:txBody>
          <a:bodyPr>
            <a:normAutofit/>
          </a:bodyPr>
          <a:lstStyle/>
          <a:p>
            <a:endParaRPr lang="it-IT" altLang="it-IT" b="1" dirty="0" smtClean="0">
              <a:solidFill>
                <a:srgbClr val="002060"/>
              </a:solidFill>
              <a:effectLst/>
              <a:latin typeface="Rockwell" panose="02060603020205020403" pitchFamily="18" charset="0"/>
            </a:endParaRPr>
          </a:p>
          <a:p>
            <a:pPr algn="ctr"/>
            <a:r>
              <a:rPr lang="it-IT" altLang="it-IT" sz="3000" b="1" dirty="0" smtClean="0">
                <a:solidFill>
                  <a:srgbClr val="002060"/>
                </a:solidFill>
                <a:effectLst/>
                <a:latin typeface="Arial" panose="020B0604020202020204" pitchFamily="34" charset="0"/>
                <a:cs typeface="Arial" panose="020B0604020202020204" pitchFamily="34" charset="0"/>
              </a:rPr>
              <a:t/>
            </a:r>
            <a:br>
              <a:rPr lang="it-IT" altLang="it-IT" sz="3000" b="1" dirty="0" smtClean="0">
                <a:solidFill>
                  <a:srgbClr val="002060"/>
                </a:solidFill>
                <a:effectLst/>
                <a:latin typeface="Arial" panose="020B0604020202020204" pitchFamily="34" charset="0"/>
                <a:cs typeface="Arial" panose="020B0604020202020204" pitchFamily="34" charset="0"/>
              </a:rPr>
            </a:br>
            <a:r>
              <a:rPr lang="it-IT" altLang="it-IT" sz="3000" b="1" i="0" dirty="0" smtClean="0">
                <a:solidFill>
                  <a:srgbClr val="FF0000"/>
                </a:solidFill>
                <a:effectLst/>
                <a:latin typeface="Rockwell" panose="02060603020205020403" pitchFamily="18" charset="0"/>
                <a:cs typeface="Arial" panose="020B0604020202020204" pitchFamily="34" charset="0"/>
              </a:rPr>
              <a:t>LE LINEE GUIDA:</a:t>
            </a:r>
            <a:br>
              <a:rPr lang="it-IT" altLang="it-IT" sz="3000" b="1" i="0" dirty="0" smtClean="0">
                <a:solidFill>
                  <a:srgbClr val="FF0000"/>
                </a:solidFill>
                <a:effectLst/>
                <a:latin typeface="Rockwell" panose="02060603020205020403" pitchFamily="18" charset="0"/>
                <a:cs typeface="Arial" panose="020B0604020202020204" pitchFamily="34" charset="0"/>
              </a:rPr>
            </a:br>
            <a:endParaRPr lang="it-IT" altLang="it-IT" sz="3000" b="1" i="0" dirty="0" smtClean="0">
              <a:solidFill>
                <a:srgbClr val="FF0000"/>
              </a:solidFill>
              <a:effectLst/>
              <a:latin typeface="Rockwell" panose="02060603020205020403" pitchFamily="18" charset="0"/>
              <a:cs typeface="Arial" panose="020B0604020202020204" pitchFamily="34" charset="0"/>
            </a:endParaRPr>
          </a:p>
          <a:p>
            <a:pPr algn="ctr">
              <a:spcBef>
                <a:spcPct val="0"/>
              </a:spcBef>
            </a:pPr>
            <a:r>
              <a:rPr lang="it-IT" altLang="it-IT" sz="4000" b="1" i="0" dirty="0" smtClean="0">
                <a:solidFill>
                  <a:schemeClr val="accent4">
                    <a:lumMod val="75000"/>
                  </a:schemeClr>
                </a:solidFill>
                <a:effectLst/>
                <a:latin typeface="Rockwell" panose="02060603020205020403" pitchFamily="18" charset="0"/>
                <a:cs typeface="Arial" panose="020B0604020202020204" pitchFamily="34" charset="0"/>
              </a:rPr>
              <a:t>Adempimenti imperfetti</a:t>
            </a:r>
            <a:br>
              <a:rPr lang="it-IT" altLang="it-IT" sz="4000" b="1" i="0" dirty="0" smtClean="0">
                <a:solidFill>
                  <a:schemeClr val="accent4">
                    <a:lumMod val="75000"/>
                  </a:schemeClr>
                </a:solidFill>
                <a:effectLst/>
                <a:latin typeface="Rockwell" panose="02060603020205020403" pitchFamily="18" charset="0"/>
                <a:cs typeface="Arial" panose="020B0604020202020204" pitchFamily="34" charset="0"/>
              </a:rPr>
            </a:br>
            <a:r>
              <a:rPr lang="it-IT" altLang="it-IT" sz="4000" b="1" i="0" dirty="0" smtClean="0">
                <a:solidFill>
                  <a:schemeClr val="accent4">
                    <a:lumMod val="75000"/>
                  </a:schemeClr>
                </a:solidFill>
                <a:effectLst/>
                <a:latin typeface="Rockwell" panose="02060603020205020403" pitchFamily="18" charset="0"/>
                <a:cs typeface="Arial" panose="020B0604020202020204" pitchFamily="34" charset="0"/>
              </a:rPr>
              <a:t>o</a:t>
            </a:r>
            <a:br>
              <a:rPr lang="it-IT" altLang="it-IT" sz="4000" b="1" i="0" dirty="0" smtClean="0">
                <a:solidFill>
                  <a:schemeClr val="accent4">
                    <a:lumMod val="75000"/>
                  </a:schemeClr>
                </a:solidFill>
                <a:effectLst/>
                <a:latin typeface="Rockwell" panose="02060603020205020403" pitchFamily="18" charset="0"/>
                <a:cs typeface="Arial" panose="020B0604020202020204" pitchFamily="34" charset="0"/>
              </a:rPr>
            </a:br>
            <a:r>
              <a:rPr lang="it-IT" altLang="it-IT" sz="4000" b="1" i="0" dirty="0" smtClean="0">
                <a:solidFill>
                  <a:schemeClr val="accent4">
                    <a:lumMod val="75000"/>
                  </a:schemeClr>
                </a:solidFill>
                <a:effectLst/>
                <a:latin typeface="Rockwell" panose="02060603020205020403" pitchFamily="18" charset="0"/>
                <a:cs typeface="Arial" panose="020B0604020202020204" pitchFamily="34" charset="0"/>
              </a:rPr>
              <a:t>inadempimenti perfetti</a:t>
            </a:r>
            <a:br>
              <a:rPr lang="it-IT" altLang="it-IT" sz="4000" b="1" i="0" dirty="0" smtClean="0">
                <a:solidFill>
                  <a:schemeClr val="accent4">
                    <a:lumMod val="75000"/>
                  </a:schemeClr>
                </a:solidFill>
                <a:effectLst/>
                <a:latin typeface="Rockwell" panose="02060603020205020403" pitchFamily="18" charset="0"/>
                <a:cs typeface="Arial" panose="020B0604020202020204" pitchFamily="34" charset="0"/>
              </a:rPr>
            </a:br>
            <a:endParaRPr lang="it-IT" altLang="it-IT" sz="4000" b="1" i="0" dirty="0" smtClean="0">
              <a:solidFill>
                <a:schemeClr val="accent4">
                  <a:lumMod val="75000"/>
                </a:schemeClr>
              </a:solidFill>
              <a:effectLst/>
              <a:latin typeface="Rockwell" panose="02060603020205020403" pitchFamily="18" charset="0"/>
              <a:cs typeface="Arial" panose="020B0604020202020204" pitchFamily="34" charset="0"/>
            </a:endParaRPr>
          </a:p>
          <a:p>
            <a:pPr algn="ctr"/>
            <a:endParaRPr lang="it-IT" altLang="it-IT" sz="1800" b="1" dirty="0">
              <a:solidFill>
                <a:srgbClr val="373981"/>
              </a:solidFill>
              <a:latin typeface="Arial" panose="020B0604020202020204" pitchFamily="34" charset="0"/>
              <a:cs typeface="Arial" panose="020B0604020202020204" pitchFamily="34" charset="0"/>
            </a:endParaRPr>
          </a:p>
          <a:p>
            <a:endParaRPr lang="it-IT" altLang="it-IT" sz="2000" b="1" dirty="0">
              <a:latin typeface="Arial" panose="020B0604020202020204" pitchFamily="34" charset="0"/>
              <a:cs typeface="Arial" panose="020B0604020202020204" pitchFamily="34" charset="0"/>
            </a:endParaRPr>
          </a:p>
        </p:txBody>
      </p:sp>
      <p:sp>
        <p:nvSpPr>
          <p:cNvPr id="2" name="Rettangolo 1"/>
          <p:cNvSpPr/>
          <p:nvPr/>
        </p:nvSpPr>
        <p:spPr>
          <a:xfrm>
            <a:off x="1509204" y="1100831"/>
            <a:ext cx="10120544" cy="4594035"/>
          </a:xfrm>
          <a:prstGeom prst="rect">
            <a:avLst/>
          </a:prstGeom>
          <a:noFill/>
          <a:ln w="19050">
            <a:solidFill>
              <a:srgbClr val="00206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163979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ttangolo 1"/>
          <p:cNvSpPr>
            <a:spLocks noChangeArrowheads="1"/>
          </p:cNvSpPr>
          <p:nvPr/>
        </p:nvSpPr>
        <p:spPr bwMode="auto">
          <a:xfrm>
            <a:off x="412116" y="1643165"/>
            <a:ext cx="11251580"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defRPr/>
            </a:pPr>
            <a:r>
              <a:rPr lang="it-IT" altLang="it-IT" b="1" dirty="0" smtClean="0">
                <a:latin typeface="Arial" panose="020B0604020202020204" pitchFamily="34" charset="0"/>
                <a:cs typeface="Arial" panose="020B0604020202020204" pitchFamily="34" charset="0"/>
              </a:rPr>
              <a:t>Per </a:t>
            </a:r>
            <a:r>
              <a:rPr lang="it-IT" altLang="it-IT" b="1" dirty="0">
                <a:latin typeface="Arial" panose="020B0604020202020204" pitchFamily="34" charset="0"/>
                <a:cs typeface="Arial" panose="020B0604020202020204" pitchFamily="34" charset="0"/>
              </a:rPr>
              <a:t>quanto riguarda le “buone pratiche clinico-assistenziali” non vi è una definizione vera e propria.</a:t>
            </a:r>
          </a:p>
          <a:p>
            <a:pPr>
              <a:defRPr/>
            </a:pPr>
            <a:r>
              <a:rPr lang="it-IT" altLang="it-IT" b="1" dirty="0">
                <a:latin typeface="Arial" panose="020B0604020202020204" pitchFamily="34" charset="0"/>
                <a:cs typeface="Arial" panose="020B0604020202020204" pitchFamily="34" charset="0"/>
              </a:rPr>
              <a:t/>
            </a:r>
            <a:br>
              <a:rPr lang="it-IT" altLang="it-IT" b="1" dirty="0">
                <a:latin typeface="Arial" panose="020B0604020202020204" pitchFamily="34" charset="0"/>
                <a:cs typeface="Arial" panose="020B0604020202020204" pitchFamily="34" charset="0"/>
              </a:rPr>
            </a:br>
            <a:r>
              <a:rPr lang="it-IT" altLang="it-IT" b="1" dirty="0">
                <a:latin typeface="Arial" panose="020B0604020202020204" pitchFamily="34" charset="0"/>
                <a:cs typeface="Arial" panose="020B0604020202020204" pitchFamily="34" charset="0"/>
              </a:rPr>
              <a:t>In linea generale, le buone pratiche </a:t>
            </a:r>
            <a:r>
              <a:rPr lang="it-IT" altLang="it-IT" b="1" dirty="0" smtClean="0">
                <a:latin typeface="Arial" panose="020B0604020202020204" pitchFamily="34" charset="0"/>
                <a:cs typeface="Arial" panose="020B0604020202020204" pitchFamily="34" charset="0"/>
              </a:rPr>
              <a:t>clinico-assistenziali </a:t>
            </a:r>
            <a:r>
              <a:rPr lang="it-IT" altLang="it-IT" b="1" dirty="0">
                <a:latin typeface="Arial" panose="020B0604020202020204" pitchFamily="34" charset="0"/>
                <a:cs typeface="Arial" panose="020B0604020202020204" pitchFamily="34" charset="0"/>
              </a:rPr>
              <a:t>possono essere considerate come una </a:t>
            </a:r>
            <a:r>
              <a:rPr lang="it-IT" altLang="it-IT" b="1" i="1" dirty="0" smtClean="0">
                <a:solidFill>
                  <a:srgbClr val="373981"/>
                </a:solidFill>
                <a:latin typeface="Arial" panose="020B0604020202020204" pitchFamily="34" charset="0"/>
                <a:cs typeface="Arial" panose="020B0604020202020204" pitchFamily="34" charset="0"/>
              </a:rPr>
              <a:t>“raccolta eterogenea di fonti di conoscenza prodotte con meccanismi e con intenti diversi”</a:t>
            </a:r>
            <a:r>
              <a:rPr lang="it-IT" altLang="it-IT" b="1" i="1" dirty="0">
                <a:latin typeface="Arial" panose="020B0604020202020204" pitchFamily="34" charset="0"/>
                <a:cs typeface="Arial" panose="020B0604020202020204" pitchFamily="34" charset="0"/>
              </a:rPr>
              <a:t> </a:t>
            </a:r>
            <a:r>
              <a:rPr lang="it-IT" altLang="it-IT" b="1" dirty="0">
                <a:latin typeface="Arial" panose="020B0604020202020204" pitchFamily="34" charset="0"/>
                <a:cs typeface="Arial" panose="020B0604020202020204" pitchFamily="34" charset="0"/>
              </a:rPr>
              <a:t>dalle linee-guida, in quanto, sostanzialmente, basate sull’esperienza e </a:t>
            </a:r>
            <a:r>
              <a:rPr lang="it-IT" altLang="it-IT" b="1" i="1" dirty="0">
                <a:latin typeface="Arial" panose="020B0604020202020204" pitchFamily="34" charset="0"/>
                <a:cs typeface="Arial" panose="020B0604020202020204" pitchFamily="34" charset="0"/>
              </a:rPr>
              <a:t>“non su studi randomizzati e controllati che ne abbiano testato l’efficacia e la sicurezza, ma che l’opinione </a:t>
            </a:r>
            <a:r>
              <a:rPr lang="it-IT" altLang="it-IT" b="1" i="1" dirty="0" err="1">
                <a:latin typeface="Arial" panose="020B0604020202020204" pitchFamily="34" charset="0"/>
                <a:cs typeface="Arial" panose="020B0604020202020204" pitchFamily="34" charset="0"/>
              </a:rPr>
              <a:t>piu</a:t>
            </a:r>
            <a:r>
              <a:rPr lang="it-IT" altLang="it-IT" b="1" i="1" dirty="0">
                <a:latin typeface="Arial" panose="020B0604020202020204" pitchFamily="34" charset="0"/>
                <a:cs typeface="Arial" panose="020B0604020202020204" pitchFamily="34" charset="0"/>
              </a:rPr>
              <a:t>̀ o meno unanime dei componenti ritiene sufficientemente fondata, tanto da non giustificare dubbi tali da rimetterle in discussione” </a:t>
            </a:r>
            <a:r>
              <a:rPr lang="it-IT" altLang="it-IT" b="1" dirty="0">
                <a:latin typeface="Arial" panose="020B0604020202020204" pitchFamily="34" charset="0"/>
                <a:cs typeface="Arial" panose="020B0604020202020204" pitchFamily="34" charset="0"/>
              </a:rPr>
              <a:t>(*)</a:t>
            </a:r>
          </a:p>
          <a:p>
            <a:pPr>
              <a:defRPr/>
            </a:pPr>
            <a:endParaRPr lang="it-IT" altLang="it-IT" b="1" dirty="0">
              <a:latin typeface="Arial" panose="020B0604020202020204" pitchFamily="34" charset="0"/>
              <a:cs typeface="Arial" panose="020B0604020202020204" pitchFamily="34" charset="0"/>
            </a:endParaRPr>
          </a:p>
          <a:p>
            <a:pPr>
              <a:defRPr/>
            </a:pPr>
            <a:r>
              <a:rPr lang="it-IT" altLang="it-IT" b="1" dirty="0">
                <a:solidFill>
                  <a:srgbClr val="373981"/>
                </a:solidFill>
                <a:latin typeface="Arial" panose="020B0604020202020204" pitchFamily="34" charset="0"/>
                <a:cs typeface="Arial" panose="020B0604020202020204" pitchFamily="34" charset="0"/>
              </a:rPr>
              <a:t>Un ulteriore richiamo alle buone pratiche è presente sul sito del Sistema Nazione Linee Guida (SNLG), </a:t>
            </a:r>
            <a:r>
              <a:rPr lang="it-IT" altLang="it-IT" b="1" dirty="0">
                <a:latin typeface="Arial" panose="020B0604020202020204" pitchFamily="34" charset="0"/>
                <a:cs typeface="Arial" panose="020B0604020202020204" pitchFamily="34" charset="0"/>
              </a:rPr>
              <a:t>nel quale è stata prevista </a:t>
            </a:r>
            <a:r>
              <a:rPr lang="it-IT" altLang="it-IT" b="1" dirty="0">
                <a:solidFill>
                  <a:srgbClr val="FF0000"/>
                </a:solidFill>
                <a:latin typeface="Arial" panose="020B0604020202020204" pitchFamily="34" charset="0"/>
                <a:cs typeface="Arial" panose="020B0604020202020204" pitchFamily="34" charset="0"/>
              </a:rPr>
              <a:t>una specifica sezione dedicata proprio a tale tematica</a:t>
            </a:r>
            <a:r>
              <a:rPr lang="it-IT" altLang="it-IT" b="1" dirty="0">
                <a:latin typeface="Arial" panose="020B0604020202020204" pitchFamily="34" charset="0"/>
                <a:cs typeface="Arial" panose="020B0604020202020204" pitchFamily="34" charset="0"/>
              </a:rPr>
              <a:t>, nella quale verranno pubblicati documenti relativi a questioni ed argomenti non coperti da linee guida, al fine di offrire un valido supporto scientifico ai professionisti </a:t>
            </a:r>
            <a:r>
              <a:rPr lang="it-IT" altLang="it-IT" b="1" dirty="0" smtClean="0">
                <a:latin typeface="Arial" panose="020B0604020202020204" pitchFamily="34" charset="0"/>
                <a:cs typeface="Arial" panose="020B0604020202020204" pitchFamily="34" charset="0"/>
              </a:rPr>
              <a:t>sanitari.</a:t>
            </a:r>
            <a:r>
              <a:rPr lang="it-IT" altLang="it-IT" sz="2000" b="1" dirty="0" smtClean="0">
                <a:latin typeface="Arial" panose="020B0604020202020204" pitchFamily="34" charset="0"/>
                <a:cs typeface="Arial" panose="020B0604020202020204" pitchFamily="34" charset="0"/>
              </a:rPr>
              <a:t/>
            </a:r>
            <a:br>
              <a:rPr lang="it-IT" altLang="it-IT" sz="2000" b="1" dirty="0" smtClean="0">
                <a:latin typeface="Arial" panose="020B0604020202020204" pitchFamily="34" charset="0"/>
                <a:cs typeface="Arial" panose="020B0604020202020204" pitchFamily="34" charset="0"/>
              </a:rPr>
            </a:br>
            <a:r>
              <a:rPr lang="it-IT" altLang="it-IT" sz="2000" b="1" dirty="0" smtClean="0">
                <a:latin typeface="Arial" panose="020B0604020202020204" pitchFamily="34" charset="0"/>
                <a:cs typeface="Arial" panose="020B0604020202020204" pitchFamily="34" charset="0"/>
              </a:rPr>
              <a:t/>
            </a:r>
            <a:br>
              <a:rPr lang="it-IT" altLang="it-IT" sz="2000" b="1" dirty="0" smtClean="0">
                <a:latin typeface="Arial" panose="020B0604020202020204" pitchFamily="34" charset="0"/>
                <a:cs typeface="Arial" panose="020B0604020202020204" pitchFamily="34" charset="0"/>
              </a:rPr>
            </a:br>
            <a:r>
              <a:rPr lang="it-IT" altLang="it-IT" sz="1200" b="1" i="1" dirty="0" smtClean="0">
                <a:latin typeface="Arial" panose="020B0604020202020204" pitchFamily="34" charset="0"/>
                <a:cs typeface="Arial" panose="020B0604020202020204" pitchFamily="34" charset="0"/>
              </a:rPr>
              <a:t>Gelli </a:t>
            </a:r>
            <a:r>
              <a:rPr lang="it-IT" altLang="it-IT" sz="1200" b="1" i="1" dirty="0">
                <a:latin typeface="Arial" panose="020B0604020202020204" pitchFamily="34" charset="0"/>
                <a:cs typeface="Arial" panose="020B0604020202020204" pitchFamily="34" charset="0"/>
              </a:rPr>
              <a:t>F., </a:t>
            </a:r>
            <a:r>
              <a:rPr lang="it-IT" altLang="it-IT" sz="1200" b="1" i="1" dirty="0" err="1">
                <a:latin typeface="Arial" panose="020B0604020202020204" pitchFamily="34" charset="0"/>
                <a:cs typeface="Arial" panose="020B0604020202020204" pitchFamily="34" charset="0"/>
              </a:rPr>
              <a:t>Hazan</a:t>
            </a:r>
            <a:r>
              <a:rPr lang="it-IT" altLang="it-IT" sz="1200" b="1" i="1" dirty="0">
                <a:latin typeface="Arial" panose="020B0604020202020204" pitchFamily="34" charset="0"/>
                <a:cs typeface="Arial" panose="020B0604020202020204" pitchFamily="34" charset="0"/>
              </a:rPr>
              <a:t> M., </a:t>
            </a:r>
            <a:r>
              <a:rPr lang="it-IT" altLang="it-IT" sz="1200" b="1" i="1" dirty="0" err="1">
                <a:latin typeface="Arial" panose="020B0604020202020204" pitchFamily="34" charset="0"/>
                <a:cs typeface="Arial" panose="020B0604020202020204" pitchFamily="34" charset="0"/>
              </a:rPr>
              <a:t>Zorzit</a:t>
            </a:r>
            <a:r>
              <a:rPr lang="it-IT" altLang="it-IT" sz="1200" b="1" i="1" dirty="0">
                <a:latin typeface="Arial" panose="020B0604020202020204" pitchFamily="34" charset="0"/>
                <a:cs typeface="Arial" panose="020B0604020202020204" pitchFamily="34" charset="0"/>
              </a:rPr>
              <a:t> D. (a cura di), La nuova </a:t>
            </a:r>
            <a:r>
              <a:rPr lang="it-IT" altLang="it-IT" sz="1200" b="1" i="1" dirty="0" err="1">
                <a:latin typeface="Arial" panose="020B0604020202020204" pitchFamily="34" charset="0"/>
                <a:cs typeface="Arial" panose="020B0604020202020204" pitchFamily="34" charset="0"/>
              </a:rPr>
              <a:t>responsabilita</a:t>
            </a:r>
            <a:r>
              <a:rPr lang="it-IT" altLang="it-IT" sz="1200" b="1" i="1" dirty="0">
                <a:latin typeface="Arial" panose="020B0604020202020204" pitchFamily="34" charset="0"/>
                <a:cs typeface="Arial" panose="020B0604020202020204" pitchFamily="34" charset="0"/>
              </a:rPr>
              <a:t>̀ sanitaria e la sua assicurazione </a:t>
            </a:r>
            <a:r>
              <a:rPr lang="it-IT" altLang="it-IT" sz="1200" b="1" i="1" dirty="0" err="1">
                <a:latin typeface="Arial" panose="020B0604020202020204" pitchFamily="34" charset="0"/>
                <a:cs typeface="Arial" panose="020B0604020202020204" pitchFamily="34" charset="0"/>
              </a:rPr>
              <a:t>Giuffre</a:t>
            </a:r>
            <a:r>
              <a:rPr lang="it-IT" altLang="it-IT" sz="1200" b="1" i="1" dirty="0">
                <a:latin typeface="Arial" panose="020B0604020202020204" pitchFamily="34" charset="0"/>
                <a:cs typeface="Arial" panose="020B0604020202020204" pitchFamily="34" charset="0"/>
              </a:rPr>
              <a:t>̀ ed., 2017</a:t>
            </a:r>
          </a:p>
        </p:txBody>
      </p:sp>
      <p:sp>
        <p:nvSpPr>
          <p:cNvPr id="2" name="CasellaDiTesto 1"/>
          <p:cNvSpPr txBox="1"/>
          <p:nvPr/>
        </p:nvSpPr>
        <p:spPr>
          <a:xfrm>
            <a:off x="505135" y="842946"/>
            <a:ext cx="11065542" cy="800219"/>
          </a:xfrm>
          <a:prstGeom prst="rect">
            <a:avLst/>
          </a:prstGeom>
          <a:noFill/>
        </p:spPr>
        <p:txBody>
          <a:bodyPr wrap="square" rtlCol="0">
            <a:spAutoFit/>
          </a:bodyPr>
          <a:lstStyle/>
          <a:p>
            <a:r>
              <a:rPr lang="it-IT" altLang="it-IT" sz="2800" b="1" dirty="0">
                <a:solidFill>
                  <a:srgbClr val="FF0000"/>
                </a:solidFill>
                <a:latin typeface="Arial" panose="020B0604020202020204" pitchFamily="34" charset="0"/>
                <a:cs typeface="Arial" panose="020B0604020202020204" pitchFamily="34" charset="0"/>
              </a:rPr>
              <a:t>E le «buone pratiche clinico-assistenziali»?</a:t>
            </a:r>
          </a:p>
          <a:p>
            <a:endParaRPr lang="it-IT" dirty="0">
              <a:solidFill>
                <a:srgbClr val="373981"/>
              </a:solidFill>
            </a:endParaRPr>
          </a:p>
        </p:txBody>
      </p:sp>
    </p:spTree>
    <p:extLst>
      <p:ext uri="{BB962C8B-B14F-4D97-AF65-F5344CB8AC3E}">
        <p14:creationId xmlns:p14="http://schemas.microsoft.com/office/powerpoint/2010/main" val="31726255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506605" y="876353"/>
            <a:ext cx="7702550" cy="581025"/>
          </a:xfrm>
        </p:spPr>
        <p:txBody>
          <a:bodyPr/>
          <a:lstStyle/>
          <a:p>
            <a:pPr eaLnBrk="1" hangingPunct="1">
              <a:defRPr/>
            </a:pPr>
            <a:r>
              <a:rPr lang="it-IT" altLang="it-IT" sz="2800" dirty="0">
                <a:solidFill>
                  <a:srgbClr val="FF0000"/>
                </a:solidFill>
                <a:latin typeface="Arial" panose="020B0604020202020204" pitchFamily="34" charset="0"/>
                <a:cs typeface="Arial" panose="020B0604020202020204" pitchFamily="34" charset="0"/>
              </a:rPr>
              <a:t>AGIRE APPROPRIATO</a:t>
            </a:r>
          </a:p>
        </p:txBody>
      </p:sp>
      <p:sp>
        <p:nvSpPr>
          <p:cNvPr id="16387" name="Rectangle 3"/>
          <p:cNvSpPr>
            <a:spLocks noGrp="1" noChangeArrowheads="1"/>
          </p:cNvSpPr>
          <p:nvPr>
            <p:ph type="subTitle" idx="1"/>
          </p:nvPr>
        </p:nvSpPr>
        <p:spPr>
          <a:xfrm>
            <a:off x="506605" y="2433639"/>
            <a:ext cx="11178371" cy="2689225"/>
          </a:xfrm>
        </p:spPr>
        <p:txBody>
          <a:bodyPr/>
          <a:lstStyle/>
          <a:p>
            <a:pPr algn="l" eaLnBrk="1" hangingPunct="1">
              <a:lnSpc>
                <a:spcPct val="150000"/>
              </a:lnSpc>
            </a:pPr>
            <a:r>
              <a:rPr lang="it-IT" altLang="it-IT" sz="2800" b="1" i="0" dirty="0">
                <a:solidFill>
                  <a:srgbClr val="373981"/>
                </a:solidFill>
                <a:latin typeface="Arial" panose="020B0604020202020204" pitchFamily="34" charset="0"/>
                <a:cs typeface="Arial" panose="020B0604020202020204" pitchFamily="34" charset="0"/>
              </a:rPr>
              <a:t>Scelte pertinenti </a:t>
            </a:r>
            <a:r>
              <a:rPr lang="it-IT" altLang="it-IT" sz="2800" b="1" i="0" dirty="0">
                <a:latin typeface="Arial" panose="020B0604020202020204" pitchFamily="34" charset="0"/>
                <a:cs typeface="Arial" panose="020B0604020202020204" pitchFamily="34" charset="0"/>
              </a:rPr>
              <a:t>rispetto alla singola persona, nonché </a:t>
            </a:r>
            <a:r>
              <a:rPr lang="it-IT" altLang="it-IT" sz="2800" b="1" i="0" dirty="0">
                <a:solidFill>
                  <a:srgbClr val="373981"/>
                </a:solidFill>
                <a:latin typeface="Arial" panose="020B0604020202020204" pitchFamily="34" charset="0"/>
                <a:cs typeface="Arial" panose="020B0604020202020204" pitchFamily="34" charset="0"/>
              </a:rPr>
              <a:t>adozione ed impiego appropriato</a:t>
            </a:r>
            <a:r>
              <a:rPr lang="it-IT" altLang="it-IT" sz="2800" b="1" i="0" dirty="0">
                <a:solidFill>
                  <a:srgbClr val="0070C0"/>
                </a:solidFill>
                <a:latin typeface="Arial" panose="020B0604020202020204" pitchFamily="34" charset="0"/>
                <a:cs typeface="Arial" panose="020B0604020202020204" pitchFamily="34" charset="0"/>
              </a:rPr>
              <a:t> </a:t>
            </a:r>
            <a:r>
              <a:rPr lang="it-IT" altLang="it-IT" sz="2800" b="1" i="0" dirty="0">
                <a:latin typeface="Arial" panose="020B0604020202020204" pitchFamily="34" charset="0"/>
                <a:cs typeface="Arial" panose="020B0604020202020204" pitchFamily="34" charset="0"/>
              </a:rPr>
              <a:t>di metodologie e strumenti</a:t>
            </a:r>
          </a:p>
          <a:p>
            <a:pPr eaLnBrk="1" hangingPunct="1">
              <a:lnSpc>
                <a:spcPct val="80000"/>
              </a:lnSpc>
            </a:pPr>
            <a:endParaRPr lang="it-IT" altLang="it-IT" sz="4000" b="1" dirty="0">
              <a:latin typeface="Courier New" panose="02070309020205020404" pitchFamily="49" charset="0"/>
            </a:endParaRPr>
          </a:p>
          <a:p>
            <a:pPr eaLnBrk="1" hangingPunct="1">
              <a:lnSpc>
                <a:spcPct val="80000"/>
              </a:lnSpc>
            </a:pPr>
            <a:endParaRPr lang="it-IT" altLang="it-IT" sz="900" b="1" dirty="0">
              <a:solidFill>
                <a:srgbClr val="00CC00"/>
              </a:solidFill>
              <a:latin typeface="Courier New" panose="02070309020205020404" pitchFamily="49" charset="0"/>
            </a:endParaRPr>
          </a:p>
          <a:p>
            <a:pPr eaLnBrk="1" hangingPunct="1">
              <a:lnSpc>
                <a:spcPct val="80000"/>
              </a:lnSpc>
            </a:pPr>
            <a:endParaRPr lang="it-IT" altLang="it-IT" sz="900" b="1" dirty="0">
              <a:latin typeface="Courier New" panose="02070309020205020404" pitchFamily="49" charset="0"/>
            </a:endParaRPr>
          </a:p>
        </p:txBody>
      </p:sp>
    </p:spTree>
    <p:extLst>
      <p:ext uri="{BB962C8B-B14F-4D97-AF65-F5344CB8AC3E}">
        <p14:creationId xmlns:p14="http://schemas.microsoft.com/office/powerpoint/2010/main" val="3174282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446049" y="888022"/>
            <a:ext cx="9536151" cy="653723"/>
          </a:xfrm>
        </p:spPr>
        <p:txBody>
          <a:bodyPr>
            <a:normAutofit/>
          </a:bodyPr>
          <a:lstStyle/>
          <a:p>
            <a:pPr eaLnBrk="1" hangingPunct="1">
              <a:defRPr/>
            </a:pPr>
            <a:r>
              <a:rPr lang="it-IT" altLang="it-IT" sz="2800" dirty="0">
                <a:solidFill>
                  <a:srgbClr val="FF0000"/>
                </a:solidFill>
                <a:latin typeface="Arial" panose="020B0604020202020204" pitchFamily="34" charset="0"/>
                <a:cs typeface="Arial" panose="020B0604020202020204" pitchFamily="34" charset="0"/>
              </a:rPr>
              <a:t>AGIRE</a:t>
            </a:r>
            <a:r>
              <a:rPr lang="it-IT" altLang="it-IT" sz="2800" dirty="0">
                <a:solidFill>
                  <a:srgbClr val="FF0000"/>
                </a:solidFill>
                <a:latin typeface="Rockwell" pitchFamily="18" charset="0"/>
              </a:rPr>
              <a:t> APPROPRIATO</a:t>
            </a:r>
          </a:p>
        </p:txBody>
      </p:sp>
      <p:sp>
        <p:nvSpPr>
          <p:cNvPr id="17411" name="Rectangle 3"/>
          <p:cNvSpPr>
            <a:spLocks noGrp="1" noChangeArrowheads="1"/>
          </p:cNvSpPr>
          <p:nvPr>
            <p:ph type="subTitle" idx="1"/>
          </p:nvPr>
        </p:nvSpPr>
        <p:spPr>
          <a:xfrm>
            <a:off x="446049" y="2377015"/>
            <a:ext cx="11318488" cy="2930488"/>
          </a:xfrm>
        </p:spPr>
        <p:txBody>
          <a:bodyPr>
            <a:normAutofit/>
          </a:bodyPr>
          <a:lstStyle/>
          <a:p>
            <a:pPr algn="l" eaLnBrk="1" hangingPunct="1">
              <a:lnSpc>
                <a:spcPct val="150000"/>
              </a:lnSpc>
            </a:pPr>
            <a:r>
              <a:rPr lang="it-IT" altLang="it-IT" b="1" i="0" dirty="0" smtClean="0">
                <a:solidFill>
                  <a:srgbClr val="373981"/>
                </a:solidFill>
                <a:effectLst/>
                <a:latin typeface="Rockwell" panose="02060603020205020403" pitchFamily="18" charset="0"/>
              </a:rPr>
              <a:t>Servizio o prestazione erogati:</a:t>
            </a:r>
          </a:p>
          <a:p>
            <a:pPr algn="l" eaLnBrk="1" hangingPunct="1">
              <a:lnSpc>
                <a:spcPct val="150000"/>
              </a:lnSpc>
              <a:buFont typeface="Wingdings" pitchFamily="2" charset="2"/>
              <a:buChar char="n"/>
            </a:pPr>
            <a:r>
              <a:rPr lang="it-IT" altLang="it-IT" b="1" i="0" dirty="0">
                <a:latin typeface="Rockwell" panose="02060603020205020403" pitchFamily="18" charset="0"/>
              </a:rPr>
              <a:t> </a:t>
            </a:r>
            <a:r>
              <a:rPr lang="it-IT" altLang="it-IT" b="1" i="0" dirty="0" smtClean="0">
                <a:effectLst/>
                <a:latin typeface="Rockwell" panose="02060603020205020403" pitchFamily="18" charset="0"/>
              </a:rPr>
              <a:t>Solo per il paziente per cui sono indicati</a:t>
            </a:r>
          </a:p>
          <a:p>
            <a:pPr algn="l" eaLnBrk="1" hangingPunct="1">
              <a:lnSpc>
                <a:spcPct val="150000"/>
              </a:lnSpc>
              <a:buFont typeface="Wingdings" pitchFamily="2" charset="2"/>
              <a:buChar char="n"/>
            </a:pPr>
            <a:r>
              <a:rPr lang="it-IT" altLang="it-IT" b="1" i="0" dirty="0" smtClean="0">
                <a:effectLst/>
                <a:latin typeface="Rockwell" panose="02060603020205020403" pitchFamily="18" charset="0"/>
              </a:rPr>
              <a:t> Al momento giusto</a:t>
            </a:r>
          </a:p>
          <a:p>
            <a:pPr algn="l" eaLnBrk="1" hangingPunct="1">
              <a:lnSpc>
                <a:spcPct val="150000"/>
              </a:lnSpc>
              <a:buFont typeface="Wingdings" pitchFamily="2" charset="2"/>
              <a:buChar char="n"/>
            </a:pPr>
            <a:r>
              <a:rPr lang="it-IT" altLang="it-IT" b="1" i="0" dirty="0" smtClean="0">
                <a:effectLst/>
                <a:latin typeface="Rockwell" panose="02060603020205020403" pitchFamily="18" charset="0"/>
              </a:rPr>
              <a:t> Al livello organizzativo ottimale (accessibile, efficace, sicuro, meno costoso</a:t>
            </a:r>
            <a:r>
              <a:rPr lang="it-IT" altLang="it-IT" b="1" i="0" dirty="0" smtClean="0">
                <a:effectLst/>
                <a:latin typeface="Courier New" panose="02070309020205020404" pitchFamily="49" charset="0"/>
              </a:rPr>
              <a:t>)</a:t>
            </a:r>
          </a:p>
          <a:p>
            <a:pPr eaLnBrk="1" hangingPunct="1">
              <a:lnSpc>
                <a:spcPct val="80000"/>
              </a:lnSpc>
            </a:pPr>
            <a:endParaRPr lang="it-IT" altLang="it-IT" sz="700" b="1" dirty="0">
              <a:latin typeface="Courier New" panose="02070309020205020404" pitchFamily="49" charset="0"/>
            </a:endParaRPr>
          </a:p>
          <a:p>
            <a:pPr eaLnBrk="1" hangingPunct="1">
              <a:lnSpc>
                <a:spcPct val="80000"/>
              </a:lnSpc>
            </a:pPr>
            <a:endParaRPr lang="it-IT" altLang="it-IT" sz="700" b="1" dirty="0">
              <a:latin typeface="Courier New" panose="02070309020205020404" pitchFamily="49" charset="0"/>
            </a:endParaRPr>
          </a:p>
        </p:txBody>
      </p:sp>
    </p:spTree>
    <p:extLst>
      <p:ext uri="{BB962C8B-B14F-4D97-AF65-F5344CB8AC3E}">
        <p14:creationId xmlns:p14="http://schemas.microsoft.com/office/powerpoint/2010/main" val="3279805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512957" y="811073"/>
            <a:ext cx="9327958" cy="562791"/>
          </a:xfrm>
        </p:spPr>
        <p:txBody>
          <a:bodyPr>
            <a:normAutofit/>
          </a:bodyPr>
          <a:lstStyle/>
          <a:p>
            <a:pPr eaLnBrk="1" hangingPunct="1">
              <a:defRPr/>
            </a:pPr>
            <a:r>
              <a:rPr lang="it-IT" altLang="it-IT" sz="2800" dirty="0" smtClean="0">
                <a:solidFill>
                  <a:srgbClr val="FF0000"/>
                </a:solidFill>
                <a:latin typeface="Arial" panose="020B0604020202020204" pitchFamily="34" charset="0"/>
                <a:cs typeface="Arial" panose="020B0604020202020204" pitchFamily="34" charset="0"/>
              </a:rPr>
              <a:t>Appropriatezza orientata all’utenza</a:t>
            </a:r>
            <a:endParaRPr lang="it-IT" altLang="it-IT" sz="2800" dirty="0">
              <a:solidFill>
                <a:srgbClr val="FF0000"/>
              </a:solidFill>
              <a:latin typeface="Arial" panose="020B0604020202020204" pitchFamily="34" charset="0"/>
              <a:cs typeface="Arial" panose="020B0604020202020204" pitchFamily="34" charset="0"/>
            </a:endParaRPr>
          </a:p>
        </p:txBody>
      </p:sp>
      <p:sp>
        <p:nvSpPr>
          <p:cNvPr id="43011" name="Rectangle 3"/>
          <p:cNvSpPr>
            <a:spLocks noGrp="1" noChangeArrowheads="1"/>
          </p:cNvSpPr>
          <p:nvPr>
            <p:ph type="subTitle" idx="1"/>
          </p:nvPr>
        </p:nvSpPr>
        <p:spPr>
          <a:xfrm>
            <a:off x="512957" y="1700212"/>
            <a:ext cx="9556594" cy="4410656"/>
          </a:xfrm>
        </p:spPr>
        <p:txBody>
          <a:bodyPr>
            <a:normAutofit/>
          </a:bodyPr>
          <a:lstStyle/>
          <a:p>
            <a:pPr marL="152400" indent="-152400">
              <a:lnSpc>
                <a:spcPct val="80000"/>
              </a:lnSpc>
              <a:defRPr/>
            </a:pPr>
            <a:r>
              <a:rPr lang="it-IT" sz="2800" b="1" dirty="0">
                <a:solidFill>
                  <a:srgbClr val="FFFF00"/>
                </a:solidFill>
                <a:latin typeface="Rockwell" pitchFamily="18" charset="0"/>
              </a:rPr>
              <a:t> </a:t>
            </a:r>
            <a:r>
              <a:rPr lang="it-IT" sz="2000" b="1" i="0" dirty="0">
                <a:latin typeface="Rockwell" pitchFamily="18" charset="0"/>
              </a:rPr>
              <a:t>Individuare il o i clienti /pazienti e identificarne le necessità e le attese </a:t>
            </a:r>
            <a:r>
              <a:rPr lang="it-IT" sz="2000" b="1" i="0" dirty="0" smtClean="0">
                <a:latin typeface="Rockwell" pitchFamily="18" charset="0"/>
              </a:rPr>
              <a:t>in termini </a:t>
            </a:r>
            <a:r>
              <a:rPr lang="it-IT" sz="2000" b="1" i="0" dirty="0">
                <a:latin typeface="Rockwell" pitchFamily="18" charset="0"/>
              </a:rPr>
              <a:t>di caratteristiche dei servizi e standard di qualità delle prestazioni</a:t>
            </a:r>
          </a:p>
          <a:p>
            <a:pPr marL="152400" indent="-152400">
              <a:lnSpc>
                <a:spcPct val="80000"/>
              </a:lnSpc>
              <a:buFont typeface="Wingdings" pitchFamily="2" charset="2"/>
              <a:buChar char="n"/>
              <a:defRPr/>
            </a:pPr>
            <a:endParaRPr lang="it-IT" sz="1400" b="1" dirty="0" smtClean="0">
              <a:latin typeface="Courier New" pitchFamily="49" charset="0"/>
            </a:endParaRPr>
          </a:p>
          <a:p>
            <a:pPr marL="152400" indent="-152400">
              <a:lnSpc>
                <a:spcPct val="80000"/>
              </a:lnSpc>
              <a:buFont typeface="Wingdings" pitchFamily="2" charset="2"/>
              <a:buChar char="n"/>
              <a:defRPr/>
            </a:pPr>
            <a:endParaRPr lang="it-IT" sz="1400" b="1" dirty="0">
              <a:latin typeface="Courier New" pitchFamily="49" charset="0"/>
            </a:endParaRPr>
          </a:p>
          <a:p>
            <a:pPr marL="152400" indent="-152400">
              <a:lnSpc>
                <a:spcPct val="80000"/>
              </a:lnSpc>
              <a:buFont typeface="Wingdings" pitchFamily="2" charset="2"/>
              <a:buChar char="n"/>
              <a:defRPr/>
            </a:pPr>
            <a:endParaRPr lang="it-IT" sz="1400" b="1" dirty="0">
              <a:latin typeface="Courier New" pitchFamily="49" charset="0"/>
            </a:endParaRPr>
          </a:p>
          <a:p>
            <a:pPr marL="152400" indent="-152400">
              <a:lnSpc>
                <a:spcPct val="80000"/>
              </a:lnSpc>
              <a:defRPr/>
            </a:pPr>
            <a:endParaRPr lang="it-IT" sz="1400" b="1" dirty="0">
              <a:latin typeface="Courier New" pitchFamily="49" charset="0"/>
            </a:endParaRPr>
          </a:p>
          <a:p>
            <a:pPr marL="152400" indent="-152400">
              <a:lnSpc>
                <a:spcPct val="80000"/>
              </a:lnSpc>
              <a:defRPr/>
            </a:pPr>
            <a:r>
              <a:rPr lang="it-IT" sz="2000" b="1" i="0" dirty="0" smtClean="0">
                <a:solidFill>
                  <a:srgbClr val="373981"/>
                </a:solidFill>
                <a:latin typeface="Rockwell" pitchFamily="18" charset="0"/>
              </a:rPr>
              <a:t>CATEGORIA </a:t>
            </a:r>
            <a:r>
              <a:rPr lang="it-IT" sz="2000" b="1" i="0" dirty="0">
                <a:solidFill>
                  <a:srgbClr val="373981"/>
                </a:solidFill>
                <a:latin typeface="Rockwell" pitchFamily="18" charset="0"/>
              </a:rPr>
              <a:t>DEGLI OPERATORI:</a:t>
            </a:r>
          </a:p>
          <a:p>
            <a:pPr marL="152400" indent="-152400">
              <a:lnSpc>
                <a:spcPct val="80000"/>
              </a:lnSpc>
              <a:defRPr/>
            </a:pPr>
            <a:r>
              <a:rPr lang="it-IT" sz="2000" b="1" i="0" dirty="0" smtClean="0">
                <a:latin typeface="Rockwell" pitchFamily="18" charset="0"/>
              </a:rPr>
              <a:t>INDIVIDUA </a:t>
            </a:r>
            <a:r>
              <a:rPr lang="it-IT" sz="2000" b="1" i="0" dirty="0">
                <a:latin typeface="Rockwell" pitchFamily="18" charset="0"/>
              </a:rPr>
              <a:t>IL O I CLIENTI/PAZIENTI</a:t>
            </a:r>
          </a:p>
          <a:p>
            <a:pPr marL="152400" indent="-152400">
              <a:lnSpc>
                <a:spcPct val="80000"/>
              </a:lnSpc>
              <a:defRPr/>
            </a:pPr>
            <a:r>
              <a:rPr lang="it-IT" sz="2000" b="1" i="0" dirty="0">
                <a:latin typeface="Rockwell" pitchFamily="18" charset="0"/>
              </a:rPr>
              <a:t>E </a:t>
            </a:r>
            <a:r>
              <a:rPr lang="it-IT" sz="2000" b="1" i="0" dirty="0" smtClean="0">
                <a:latin typeface="Rockwell" pitchFamily="18" charset="0"/>
              </a:rPr>
              <a:t>NE IDENTIFICA </a:t>
            </a:r>
            <a:r>
              <a:rPr lang="it-IT" sz="2000" b="1" i="0" dirty="0">
                <a:latin typeface="Rockwell" pitchFamily="18" charset="0"/>
              </a:rPr>
              <a:t>LE NECESSITA’ E LE ATTESE</a:t>
            </a:r>
          </a:p>
          <a:p>
            <a:pPr marL="152400" indent="-152400">
              <a:lnSpc>
                <a:spcPct val="80000"/>
              </a:lnSpc>
              <a:defRPr/>
            </a:pPr>
            <a:r>
              <a:rPr lang="it-IT" sz="2000" b="1" i="0" dirty="0">
                <a:solidFill>
                  <a:srgbClr val="FF0000"/>
                </a:solidFill>
                <a:latin typeface="Rockwell" pitchFamily="18" charset="0"/>
              </a:rPr>
              <a:t>IN TERMINI DI CARATTERISTICHE DI LITIGIOSITA’</a:t>
            </a:r>
          </a:p>
          <a:p>
            <a:pPr marL="152400" indent="-152400">
              <a:lnSpc>
                <a:spcPct val="80000"/>
              </a:lnSpc>
              <a:defRPr/>
            </a:pPr>
            <a:r>
              <a:rPr lang="it-IT" sz="2000" b="1" i="0" dirty="0">
                <a:solidFill>
                  <a:srgbClr val="FF0000"/>
                </a:solidFill>
                <a:latin typeface="Rockwell" pitchFamily="18" charset="0"/>
              </a:rPr>
              <a:t>E PRETESE</a:t>
            </a:r>
          </a:p>
          <a:p>
            <a:pPr marL="152400" indent="-152400">
              <a:lnSpc>
                <a:spcPct val="80000"/>
              </a:lnSpc>
              <a:defRPr/>
            </a:pPr>
            <a:endParaRPr lang="it-IT" sz="2400" b="1" dirty="0">
              <a:solidFill>
                <a:srgbClr val="FFFF00"/>
              </a:solidFill>
              <a:latin typeface="Courier New" pitchFamily="49" charset="0"/>
            </a:endParaRPr>
          </a:p>
        </p:txBody>
      </p:sp>
      <p:pic>
        <p:nvPicPr>
          <p:cNvPr id="18437" name="Picture 2" descr="C:\Users\Antonio\Pictures\M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229" y="2918169"/>
            <a:ext cx="1323975"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p:cNvSpPr txBox="1"/>
          <p:nvPr/>
        </p:nvSpPr>
        <p:spPr>
          <a:xfrm>
            <a:off x="4862522" y="2994422"/>
            <a:ext cx="2895921" cy="757130"/>
          </a:xfrm>
          <a:prstGeom prst="rect">
            <a:avLst/>
          </a:prstGeom>
          <a:noFill/>
        </p:spPr>
        <p:txBody>
          <a:bodyPr wrap="none" rtlCol="0">
            <a:spAutoFit/>
          </a:bodyPr>
          <a:lstStyle/>
          <a:p>
            <a:pPr marL="152400" indent="-152400">
              <a:lnSpc>
                <a:spcPct val="80000"/>
              </a:lnSpc>
              <a:defRPr/>
            </a:pPr>
            <a:r>
              <a:rPr lang="it-IT" b="1" dirty="0">
                <a:solidFill>
                  <a:srgbClr val="FF0000"/>
                </a:solidFill>
                <a:latin typeface="Rockwell" pitchFamily="18" charset="0"/>
              </a:rPr>
              <a:t>MEDICINA DIFENSIVA </a:t>
            </a:r>
          </a:p>
          <a:p>
            <a:pPr marL="152400" indent="-152400">
              <a:lnSpc>
                <a:spcPct val="80000"/>
              </a:lnSpc>
              <a:defRPr/>
            </a:pPr>
            <a:r>
              <a:rPr lang="it-IT" b="1" dirty="0" smtClean="0">
                <a:solidFill>
                  <a:srgbClr val="FF0000"/>
                </a:solidFill>
                <a:latin typeface="Rockwell" pitchFamily="18" charset="0"/>
              </a:rPr>
              <a:t>E </a:t>
            </a:r>
            <a:r>
              <a:rPr lang="it-IT" b="1" dirty="0">
                <a:solidFill>
                  <a:srgbClr val="FF0000"/>
                </a:solidFill>
                <a:latin typeface="Rockwell" pitchFamily="18" charset="0"/>
              </a:rPr>
              <a:t>DELL’OBBEDIENZA </a:t>
            </a:r>
          </a:p>
          <a:p>
            <a:pPr marL="152400" indent="-152400">
              <a:lnSpc>
                <a:spcPct val="80000"/>
              </a:lnSpc>
              <a:defRPr/>
            </a:pPr>
            <a:r>
              <a:rPr lang="it-IT" b="1" dirty="0" smtClean="0">
                <a:solidFill>
                  <a:srgbClr val="FF0000"/>
                </a:solidFill>
                <a:latin typeface="Rockwell" pitchFamily="18" charset="0"/>
              </a:rPr>
              <a:t>GIURISPRUDENZIALE</a:t>
            </a:r>
            <a:endParaRPr lang="it-IT" b="1" dirty="0">
              <a:solidFill>
                <a:srgbClr val="FF0000"/>
              </a:solidFill>
              <a:latin typeface="Rockwell" pitchFamily="18" charset="0"/>
            </a:endParaRPr>
          </a:p>
        </p:txBody>
      </p:sp>
      <p:cxnSp>
        <p:nvCxnSpPr>
          <p:cNvPr id="18" name="Connettore 4 17"/>
          <p:cNvCxnSpPr/>
          <p:nvPr/>
        </p:nvCxnSpPr>
        <p:spPr>
          <a:xfrm rot="10800000" flipV="1">
            <a:off x="6977304" y="3386525"/>
            <a:ext cx="1562277" cy="1382749"/>
          </a:xfrm>
          <a:prstGeom prst="bentConnector3">
            <a:avLst>
              <a:gd name="adj1" fmla="val -147717"/>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onnettore 4 22"/>
          <p:cNvCxnSpPr/>
          <p:nvPr/>
        </p:nvCxnSpPr>
        <p:spPr>
          <a:xfrm rot="10800000" flipV="1">
            <a:off x="8531885" y="2234987"/>
            <a:ext cx="1879534" cy="825190"/>
          </a:xfrm>
          <a:prstGeom prst="bentConnector3">
            <a:avLst>
              <a:gd name="adj1" fmla="val -23569"/>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393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546410" y="782515"/>
            <a:ext cx="11095464" cy="592382"/>
          </a:xfrm>
        </p:spPr>
        <p:txBody>
          <a:bodyPr>
            <a:normAutofit/>
          </a:bodyPr>
          <a:lstStyle/>
          <a:p>
            <a:pPr eaLnBrk="1" hangingPunct="1">
              <a:defRPr/>
            </a:pPr>
            <a:r>
              <a:rPr lang="it-IT" altLang="it-IT" sz="2800" dirty="0" smtClean="0">
                <a:solidFill>
                  <a:srgbClr val="FF0000"/>
                </a:solidFill>
                <a:latin typeface="Arial" panose="020B0604020202020204" pitchFamily="34" charset="0"/>
                <a:cs typeface="Arial" panose="020B0604020202020204" pitchFamily="34" charset="0"/>
              </a:rPr>
              <a:t>Appropriatezza</a:t>
            </a:r>
            <a:r>
              <a:rPr lang="it-IT" altLang="it-IT" sz="2800" dirty="0" smtClean="0">
                <a:solidFill>
                  <a:srgbClr val="FF0000"/>
                </a:solidFill>
                <a:latin typeface="Rockwell" pitchFamily="18" charset="0"/>
              </a:rPr>
              <a:t> </a:t>
            </a:r>
            <a:r>
              <a:rPr lang="it-IT" altLang="it-IT" sz="2800" dirty="0">
                <a:solidFill>
                  <a:srgbClr val="FF0000"/>
                </a:solidFill>
                <a:latin typeface="Rockwell" pitchFamily="18" charset="0"/>
              </a:rPr>
              <a:t>orientata all’utenza</a:t>
            </a:r>
          </a:p>
        </p:txBody>
      </p:sp>
      <p:sp>
        <p:nvSpPr>
          <p:cNvPr id="43011" name="Rectangle 3"/>
          <p:cNvSpPr>
            <a:spLocks noGrp="1" noChangeArrowheads="1"/>
          </p:cNvSpPr>
          <p:nvPr>
            <p:ph type="subTitle" idx="1"/>
          </p:nvPr>
        </p:nvSpPr>
        <p:spPr>
          <a:xfrm>
            <a:off x="546410" y="1951463"/>
            <a:ext cx="9155075" cy="3859193"/>
          </a:xfrm>
        </p:spPr>
        <p:txBody>
          <a:bodyPr>
            <a:normAutofit fontScale="40000" lnSpcReduction="20000"/>
          </a:bodyPr>
          <a:lstStyle/>
          <a:p>
            <a:pPr marL="152400" indent="-152400">
              <a:lnSpc>
                <a:spcPct val="170000"/>
              </a:lnSpc>
              <a:defRPr/>
            </a:pPr>
            <a:r>
              <a:rPr lang="it-IT" sz="2800" b="1" dirty="0">
                <a:solidFill>
                  <a:srgbClr val="FFFF00"/>
                </a:solidFill>
                <a:latin typeface="Courier New" pitchFamily="49" charset="0"/>
              </a:rPr>
              <a:t> </a:t>
            </a:r>
            <a:r>
              <a:rPr lang="it-IT" sz="5000" b="1" i="0" dirty="0" smtClean="0">
                <a:latin typeface="Rockwell" pitchFamily="18" charset="0"/>
              </a:rPr>
              <a:t>Comunicare </a:t>
            </a:r>
            <a:r>
              <a:rPr lang="it-IT" sz="5000" b="1" i="0" dirty="0">
                <a:latin typeface="Rockwell" pitchFamily="18" charset="0"/>
              </a:rPr>
              <a:t>tali attese a tutto il personale </a:t>
            </a:r>
            <a:r>
              <a:rPr lang="it-IT" sz="5000" b="1" i="0" dirty="0" smtClean="0">
                <a:latin typeface="Rockwell" pitchFamily="18" charset="0"/>
              </a:rPr>
              <a:t>e motivarlo nel </a:t>
            </a:r>
            <a:r>
              <a:rPr lang="it-IT" sz="5000" b="1" i="0" dirty="0">
                <a:latin typeface="Rockwell" pitchFamily="18" charset="0"/>
              </a:rPr>
              <a:t>perseguire le </a:t>
            </a:r>
            <a:r>
              <a:rPr lang="it-IT" sz="5000" b="1" i="0" dirty="0" smtClean="0">
                <a:latin typeface="Rockwell" pitchFamily="18" charset="0"/>
              </a:rPr>
              <a:t>necessità rilevate</a:t>
            </a:r>
          </a:p>
          <a:p>
            <a:pPr marL="152400" indent="-152400">
              <a:lnSpc>
                <a:spcPct val="80000"/>
              </a:lnSpc>
              <a:defRPr/>
            </a:pPr>
            <a:endParaRPr lang="it-IT" sz="8000" b="1" dirty="0">
              <a:solidFill>
                <a:srgbClr val="0070C0"/>
              </a:solidFill>
              <a:latin typeface="Rockwell" pitchFamily="18" charset="0"/>
            </a:endParaRPr>
          </a:p>
          <a:p>
            <a:pPr marL="152400" indent="-152400">
              <a:lnSpc>
                <a:spcPct val="80000"/>
              </a:lnSpc>
              <a:defRPr/>
            </a:pPr>
            <a:endParaRPr lang="it-IT" sz="8000" b="1" dirty="0" smtClean="0">
              <a:solidFill>
                <a:srgbClr val="0070C0"/>
              </a:solidFill>
              <a:latin typeface="Rockwell" pitchFamily="18" charset="0"/>
            </a:endParaRPr>
          </a:p>
          <a:p>
            <a:pPr marL="152400" indent="-152400">
              <a:lnSpc>
                <a:spcPct val="80000"/>
              </a:lnSpc>
              <a:defRPr/>
            </a:pPr>
            <a:endParaRPr lang="it-IT" sz="8000" b="1" dirty="0">
              <a:solidFill>
                <a:srgbClr val="0070C0"/>
              </a:solidFill>
              <a:latin typeface="Rockwell" pitchFamily="18" charset="0"/>
            </a:endParaRPr>
          </a:p>
          <a:p>
            <a:pPr marL="152400" indent="-152400">
              <a:lnSpc>
                <a:spcPct val="80000"/>
              </a:lnSpc>
              <a:defRPr/>
            </a:pPr>
            <a:endParaRPr lang="it-IT" sz="8000" b="1" dirty="0">
              <a:solidFill>
                <a:srgbClr val="0070C0"/>
              </a:solidFill>
              <a:latin typeface="Rockwell" pitchFamily="18" charset="0"/>
            </a:endParaRPr>
          </a:p>
          <a:p>
            <a:pPr marL="152400" indent="-152400">
              <a:lnSpc>
                <a:spcPct val="80000"/>
              </a:lnSpc>
              <a:defRPr/>
            </a:pPr>
            <a:endParaRPr lang="it-IT" sz="1400" b="1" dirty="0">
              <a:latin typeface="Rockwell" pitchFamily="18" charset="0"/>
            </a:endParaRPr>
          </a:p>
          <a:p>
            <a:pPr marL="152400" indent="-152400">
              <a:lnSpc>
                <a:spcPct val="120000"/>
              </a:lnSpc>
              <a:defRPr/>
            </a:pPr>
            <a:r>
              <a:rPr lang="it-IT" sz="5000" b="1" i="0" dirty="0" smtClean="0">
                <a:solidFill>
                  <a:srgbClr val="373981"/>
                </a:solidFill>
                <a:latin typeface="Rockwell" pitchFamily="18" charset="0"/>
              </a:rPr>
              <a:t>CATEGORIA DEGLI OPERATORI: </a:t>
            </a:r>
            <a:r>
              <a:rPr lang="it-IT" sz="5000" b="1" i="0" dirty="0" smtClean="0">
                <a:solidFill>
                  <a:srgbClr val="FF0000"/>
                </a:solidFill>
                <a:latin typeface="Rockwell" pitchFamily="18" charset="0"/>
              </a:rPr>
              <a:t>SI </a:t>
            </a:r>
            <a:r>
              <a:rPr lang="it-IT" sz="5000" b="1" i="0" dirty="0">
                <a:solidFill>
                  <a:srgbClr val="FF0000"/>
                </a:solidFill>
                <a:latin typeface="Rockwell" pitchFamily="18" charset="0"/>
              </a:rPr>
              <a:t>SENTE SOTTO </a:t>
            </a:r>
            <a:r>
              <a:rPr lang="it-IT" sz="5000" b="1" i="0" dirty="0" smtClean="0">
                <a:solidFill>
                  <a:srgbClr val="FF0000"/>
                </a:solidFill>
                <a:latin typeface="Rockwell" pitchFamily="18" charset="0"/>
              </a:rPr>
              <a:t>ASSEDIO GIUDIZIARIO </a:t>
            </a:r>
            <a:r>
              <a:rPr lang="it-IT" sz="5000" b="1" i="0" dirty="0">
                <a:solidFill>
                  <a:srgbClr val="FF0000"/>
                </a:solidFill>
                <a:latin typeface="Rockwell" pitchFamily="18" charset="0"/>
              </a:rPr>
              <a:t>E MEDIATICO</a:t>
            </a:r>
          </a:p>
        </p:txBody>
      </p:sp>
      <p:pic>
        <p:nvPicPr>
          <p:cNvPr id="19461" name="Picture 2" descr="C:\Users\Antonio\Pictures\M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7068" y="3283941"/>
            <a:ext cx="12588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ttore 4 11"/>
          <p:cNvCxnSpPr/>
          <p:nvPr/>
        </p:nvCxnSpPr>
        <p:spPr>
          <a:xfrm rot="10800000" flipV="1">
            <a:off x="8006613" y="2310755"/>
            <a:ext cx="1906783" cy="1244031"/>
          </a:xfrm>
          <a:prstGeom prst="bentConnector3">
            <a:avLst>
              <a:gd name="adj1" fmla="val -61700"/>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Connettore 4 15"/>
          <p:cNvCxnSpPr/>
          <p:nvPr/>
        </p:nvCxnSpPr>
        <p:spPr>
          <a:xfrm>
            <a:off x="8006613" y="3914079"/>
            <a:ext cx="1357195" cy="1290967"/>
          </a:xfrm>
          <a:prstGeom prst="bentConnector3">
            <a:avLst>
              <a:gd name="adj1" fmla="val 227505"/>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5008324" y="3397014"/>
            <a:ext cx="2895921" cy="1034129"/>
          </a:xfrm>
          <a:prstGeom prst="rect">
            <a:avLst/>
          </a:prstGeom>
          <a:noFill/>
        </p:spPr>
        <p:txBody>
          <a:bodyPr wrap="none" rtlCol="0">
            <a:spAutoFit/>
          </a:bodyPr>
          <a:lstStyle/>
          <a:p>
            <a:pPr marL="152400" indent="-152400">
              <a:lnSpc>
                <a:spcPct val="80000"/>
              </a:lnSpc>
            </a:pPr>
            <a:r>
              <a:rPr lang="it-IT" altLang="it-IT" b="1" dirty="0">
                <a:solidFill>
                  <a:srgbClr val="FF0000"/>
                </a:solidFill>
                <a:latin typeface="Rockwell" panose="02060603020205020403" pitchFamily="18" charset="0"/>
              </a:rPr>
              <a:t>MEDICINA DIFENSIVA </a:t>
            </a:r>
          </a:p>
          <a:p>
            <a:pPr marL="152400" indent="-152400">
              <a:lnSpc>
                <a:spcPct val="80000"/>
              </a:lnSpc>
            </a:pPr>
            <a:r>
              <a:rPr lang="it-IT" altLang="it-IT" b="1" dirty="0" smtClean="0">
                <a:solidFill>
                  <a:srgbClr val="FF0000"/>
                </a:solidFill>
                <a:latin typeface="Rockwell" panose="02060603020205020403" pitchFamily="18" charset="0"/>
              </a:rPr>
              <a:t>E </a:t>
            </a:r>
            <a:r>
              <a:rPr lang="it-IT" altLang="it-IT" b="1" dirty="0">
                <a:solidFill>
                  <a:srgbClr val="FF0000"/>
                </a:solidFill>
                <a:latin typeface="Rockwell" panose="02060603020205020403" pitchFamily="18" charset="0"/>
              </a:rPr>
              <a:t>DELL’OBBEDIENZA </a:t>
            </a:r>
          </a:p>
          <a:p>
            <a:pPr marL="152400" indent="-152400">
              <a:lnSpc>
                <a:spcPct val="80000"/>
              </a:lnSpc>
            </a:pPr>
            <a:r>
              <a:rPr lang="it-IT" altLang="it-IT" b="1" dirty="0" smtClean="0">
                <a:solidFill>
                  <a:srgbClr val="FF0000"/>
                </a:solidFill>
                <a:latin typeface="Rockwell" panose="02060603020205020403" pitchFamily="18" charset="0"/>
              </a:rPr>
              <a:t>GIURISPRUDENZIALE</a:t>
            </a:r>
            <a:endParaRPr lang="it-IT" altLang="it-IT" b="1" dirty="0">
              <a:solidFill>
                <a:srgbClr val="FF0000"/>
              </a:solidFill>
              <a:latin typeface="Rockwell" panose="02060603020205020403" pitchFamily="18" charset="0"/>
            </a:endParaRPr>
          </a:p>
          <a:p>
            <a:endParaRPr lang="it-IT" dirty="0"/>
          </a:p>
        </p:txBody>
      </p:sp>
    </p:spTree>
    <p:extLst>
      <p:ext uri="{BB962C8B-B14F-4D97-AF65-F5344CB8AC3E}">
        <p14:creationId xmlns:p14="http://schemas.microsoft.com/office/powerpoint/2010/main" val="35278173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499447" y="718554"/>
            <a:ext cx="10894740" cy="729454"/>
          </a:xfrm>
        </p:spPr>
        <p:txBody>
          <a:bodyPr>
            <a:normAutofit/>
          </a:bodyPr>
          <a:lstStyle/>
          <a:p>
            <a:pPr eaLnBrk="1" hangingPunct="1">
              <a:defRPr/>
            </a:pPr>
            <a:r>
              <a:rPr lang="it-IT" altLang="it-IT" sz="2800" dirty="0" smtClean="0">
                <a:solidFill>
                  <a:srgbClr val="FF0000"/>
                </a:solidFill>
                <a:latin typeface="Arial" panose="020B0604020202020204" pitchFamily="34" charset="0"/>
                <a:cs typeface="Arial" panose="020B0604020202020204" pitchFamily="34" charset="0"/>
              </a:rPr>
              <a:t>Appropriatezza </a:t>
            </a:r>
            <a:r>
              <a:rPr lang="it-IT" altLang="it-IT" sz="2800" dirty="0">
                <a:solidFill>
                  <a:srgbClr val="FF0000"/>
                </a:solidFill>
                <a:latin typeface="Arial" panose="020B0604020202020204" pitchFamily="34" charset="0"/>
                <a:cs typeface="Arial" panose="020B0604020202020204" pitchFamily="34" charset="0"/>
              </a:rPr>
              <a:t>orientata all’utenza</a:t>
            </a:r>
          </a:p>
        </p:txBody>
      </p:sp>
      <p:sp>
        <p:nvSpPr>
          <p:cNvPr id="20483" name="Rectangle 3"/>
          <p:cNvSpPr>
            <a:spLocks noGrp="1" noChangeArrowheads="1"/>
          </p:cNvSpPr>
          <p:nvPr>
            <p:ph type="subTitle" idx="1"/>
          </p:nvPr>
        </p:nvSpPr>
        <p:spPr>
          <a:xfrm>
            <a:off x="579863" y="1890191"/>
            <a:ext cx="9115001" cy="4087270"/>
          </a:xfrm>
        </p:spPr>
        <p:txBody>
          <a:bodyPr>
            <a:normAutofit fontScale="85000" lnSpcReduction="10000"/>
          </a:bodyPr>
          <a:lstStyle/>
          <a:p>
            <a:pPr marL="152400" indent="-152400">
              <a:lnSpc>
                <a:spcPct val="120000"/>
              </a:lnSpc>
            </a:pPr>
            <a:r>
              <a:rPr lang="it-IT" altLang="it-IT" sz="2600" b="1" i="0" dirty="0" smtClean="0">
                <a:latin typeface="Rockwell" panose="02060603020205020403" pitchFamily="18" charset="0"/>
              </a:rPr>
              <a:t>Individuare </a:t>
            </a:r>
            <a:r>
              <a:rPr lang="it-IT" altLang="it-IT" sz="2600" b="1" i="0" dirty="0">
                <a:latin typeface="Rockwell" panose="02060603020205020403" pitchFamily="18" charset="0"/>
              </a:rPr>
              <a:t>le modalità di gestione dei </a:t>
            </a:r>
            <a:r>
              <a:rPr lang="it-IT" altLang="it-IT" sz="2600" b="1" i="0" dirty="0" smtClean="0">
                <a:latin typeface="Rockwell" panose="02060603020205020403" pitchFamily="18" charset="0"/>
              </a:rPr>
              <a:t>processi amministrativi </a:t>
            </a:r>
            <a:r>
              <a:rPr lang="it-IT" altLang="it-IT" sz="2600" b="1" i="0" dirty="0">
                <a:latin typeface="Rockwell" panose="02060603020205020403" pitchFamily="18" charset="0"/>
              </a:rPr>
              <a:t>e sanitari più adatte a perseguire </a:t>
            </a:r>
            <a:r>
              <a:rPr lang="it-IT" altLang="it-IT" sz="2600" b="1" i="0" dirty="0" smtClean="0">
                <a:latin typeface="Rockwell" panose="02060603020205020403" pitchFamily="18" charset="0"/>
              </a:rPr>
              <a:t>le </a:t>
            </a:r>
            <a:r>
              <a:rPr lang="it-IT" altLang="it-IT" sz="2600" b="1" i="0" dirty="0">
                <a:latin typeface="Rockwell" panose="02060603020205020403" pitchFamily="18" charset="0"/>
              </a:rPr>
              <a:t>necessità </a:t>
            </a:r>
            <a:r>
              <a:rPr lang="it-IT" altLang="it-IT" sz="2600" b="1" i="0" dirty="0" smtClean="0">
                <a:latin typeface="Rockwell" panose="02060603020205020403" pitchFamily="18" charset="0"/>
              </a:rPr>
              <a:t>rilevate</a:t>
            </a:r>
          </a:p>
          <a:p>
            <a:pPr marL="152400" indent="-152400">
              <a:lnSpc>
                <a:spcPct val="80000"/>
              </a:lnSpc>
            </a:pPr>
            <a:endParaRPr lang="it-IT" altLang="it-IT" sz="6200" b="1" dirty="0">
              <a:solidFill>
                <a:srgbClr val="0070C0"/>
              </a:solidFill>
              <a:latin typeface="Rockwell" panose="02060603020205020403" pitchFamily="18" charset="0"/>
            </a:endParaRPr>
          </a:p>
          <a:p>
            <a:pPr marL="152400" indent="-152400">
              <a:lnSpc>
                <a:spcPct val="80000"/>
              </a:lnSpc>
            </a:pPr>
            <a:endParaRPr lang="it-IT" altLang="it-IT" sz="1400" b="1" dirty="0">
              <a:latin typeface="Rockwell" panose="02060603020205020403" pitchFamily="18" charset="0"/>
            </a:endParaRPr>
          </a:p>
          <a:p>
            <a:pPr marL="152400" indent="-152400">
              <a:lnSpc>
                <a:spcPct val="80000"/>
              </a:lnSpc>
            </a:pPr>
            <a:r>
              <a:rPr lang="it-IT" altLang="it-IT" sz="2400" b="1" dirty="0">
                <a:solidFill>
                  <a:srgbClr val="FF0000"/>
                </a:solidFill>
                <a:latin typeface="Rockwell" panose="02060603020205020403" pitchFamily="18" charset="0"/>
              </a:rPr>
              <a:t>		</a:t>
            </a:r>
            <a:endParaRPr lang="it-IT" altLang="it-IT" sz="2400" b="1" dirty="0">
              <a:solidFill>
                <a:srgbClr val="FFFF00"/>
              </a:solidFill>
              <a:latin typeface="Rockwell" panose="02060603020205020403" pitchFamily="18" charset="0"/>
            </a:endParaRPr>
          </a:p>
          <a:p>
            <a:pPr marL="152400" indent="-152400">
              <a:lnSpc>
                <a:spcPct val="80000"/>
              </a:lnSpc>
            </a:pPr>
            <a:endParaRPr lang="it-IT" altLang="it-IT" sz="2900" b="1" dirty="0">
              <a:solidFill>
                <a:srgbClr val="FFFF00"/>
              </a:solidFill>
              <a:latin typeface="Rockwell" panose="02060603020205020403" pitchFamily="18" charset="0"/>
            </a:endParaRPr>
          </a:p>
          <a:p>
            <a:pPr marL="152400" indent="-152400">
              <a:lnSpc>
                <a:spcPct val="80000"/>
              </a:lnSpc>
            </a:pPr>
            <a:r>
              <a:rPr lang="it-IT" altLang="it-IT" sz="2400" b="1" i="0" dirty="0" smtClean="0">
                <a:solidFill>
                  <a:srgbClr val="373981"/>
                </a:solidFill>
                <a:latin typeface="Rockwell" panose="02060603020205020403" pitchFamily="18" charset="0"/>
              </a:rPr>
              <a:t>CATEGORIA DEGLI </a:t>
            </a:r>
            <a:r>
              <a:rPr lang="it-IT" altLang="it-IT" sz="2400" b="1" i="0" dirty="0">
                <a:solidFill>
                  <a:srgbClr val="373981"/>
                </a:solidFill>
                <a:latin typeface="Rockwell" panose="02060603020205020403" pitchFamily="18" charset="0"/>
              </a:rPr>
              <a:t>OPERATORI:</a:t>
            </a:r>
          </a:p>
          <a:p>
            <a:pPr marL="152400" indent="-152400">
              <a:lnSpc>
                <a:spcPct val="80000"/>
              </a:lnSpc>
            </a:pPr>
            <a:r>
              <a:rPr lang="it-IT" altLang="it-IT" sz="2400" b="1" i="0" dirty="0" smtClean="0">
                <a:latin typeface="Rockwell" panose="02060603020205020403" pitchFamily="18" charset="0"/>
              </a:rPr>
              <a:t>CERCA DI INDIVIDUARE LE </a:t>
            </a:r>
          </a:p>
          <a:p>
            <a:pPr marL="152400" indent="-152400">
              <a:lnSpc>
                <a:spcPct val="80000"/>
              </a:lnSpc>
            </a:pPr>
            <a:r>
              <a:rPr lang="it-IT" altLang="it-IT" sz="2400" b="1" i="0" dirty="0" smtClean="0">
                <a:latin typeface="Rockwell" panose="02060603020205020403" pitchFamily="18" charset="0"/>
              </a:rPr>
              <a:t>MODALITA’ DI GESTIONE DEI PROCESSI SANITARI </a:t>
            </a:r>
          </a:p>
          <a:p>
            <a:pPr marL="152400" indent="-152400">
              <a:lnSpc>
                <a:spcPct val="80000"/>
              </a:lnSpc>
            </a:pPr>
            <a:r>
              <a:rPr lang="it-IT" altLang="it-IT" sz="2400" b="1" i="0" dirty="0" smtClean="0">
                <a:solidFill>
                  <a:srgbClr val="FF0000"/>
                </a:solidFill>
                <a:latin typeface="Rockwell" panose="02060603020205020403" pitchFamily="18" charset="0"/>
              </a:rPr>
              <a:t>PIU’ ADATTE A PREVENIRE CONTENZIOSI</a:t>
            </a:r>
          </a:p>
        </p:txBody>
      </p:sp>
      <p:pic>
        <p:nvPicPr>
          <p:cNvPr id="20485" name="Picture 2" descr="C:\Users\Antonio\Pictures\M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1251" y="3320084"/>
            <a:ext cx="1323975"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p:cNvSpPr txBox="1"/>
          <p:nvPr/>
        </p:nvSpPr>
        <p:spPr>
          <a:xfrm>
            <a:off x="4870402" y="3416761"/>
            <a:ext cx="2895921" cy="1034129"/>
          </a:xfrm>
          <a:prstGeom prst="rect">
            <a:avLst/>
          </a:prstGeom>
          <a:noFill/>
        </p:spPr>
        <p:txBody>
          <a:bodyPr wrap="none" rtlCol="0">
            <a:spAutoFit/>
          </a:bodyPr>
          <a:lstStyle/>
          <a:p>
            <a:pPr marL="152400" indent="-152400">
              <a:lnSpc>
                <a:spcPct val="80000"/>
              </a:lnSpc>
            </a:pPr>
            <a:r>
              <a:rPr lang="it-IT" altLang="it-IT" b="1" dirty="0">
                <a:solidFill>
                  <a:srgbClr val="FF0000"/>
                </a:solidFill>
                <a:latin typeface="Rockwell" panose="02060603020205020403" pitchFamily="18" charset="0"/>
              </a:rPr>
              <a:t>MEDICINA DIFENSIVA </a:t>
            </a:r>
          </a:p>
          <a:p>
            <a:pPr marL="152400" indent="-152400">
              <a:lnSpc>
                <a:spcPct val="80000"/>
              </a:lnSpc>
            </a:pPr>
            <a:r>
              <a:rPr lang="it-IT" altLang="it-IT" b="1" dirty="0" smtClean="0">
                <a:solidFill>
                  <a:srgbClr val="FF0000"/>
                </a:solidFill>
                <a:latin typeface="Rockwell" panose="02060603020205020403" pitchFamily="18" charset="0"/>
              </a:rPr>
              <a:t>E </a:t>
            </a:r>
            <a:r>
              <a:rPr lang="it-IT" altLang="it-IT" b="1" dirty="0">
                <a:solidFill>
                  <a:srgbClr val="FF0000"/>
                </a:solidFill>
                <a:latin typeface="Rockwell" panose="02060603020205020403" pitchFamily="18" charset="0"/>
              </a:rPr>
              <a:t>DELL’OBBEDIENZA </a:t>
            </a:r>
          </a:p>
          <a:p>
            <a:pPr marL="152400" indent="-152400">
              <a:lnSpc>
                <a:spcPct val="80000"/>
              </a:lnSpc>
            </a:pPr>
            <a:r>
              <a:rPr lang="it-IT" altLang="it-IT" b="1" dirty="0" smtClean="0">
                <a:solidFill>
                  <a:srgbClr val="FF0000"/>
                </a:solidFill>
                <a:latin typeface="Rockwell" panose="02060603020205020403" pitchFamily="18" charset="0"/>
              </a:rPr>
              <a:t>GIURISPRUDENZIALE</a:t>
            </a:r>
            <a:endParaRPr lang="it-IT" altLang="it-IT" b="1" dirty="0">
              <a:solidFill>
                <a:srgbClr val="FF0000"/>
              </a:solidFill>
              <a:latin typeface="Rockwell" panose="02060603020205020403" pitchFamily="18" charset="0"/>
            </a:endParaRPr>
          </a:p>
          <a:p>
            <a:endParaRPr lang="it-IT" dirty="0"/>
          </a:p>
        </p:txBody>
      </p:sp>
      <p:cxnSp>
        <p:nvCxnSpPr>
          <p:cNvPr id="18" name="Connettore 4 17"/>
          <p:cNvCxnSpPr/>
          <p:nvPr/>
        </p:nvCxnSpPr>
        <p:spPr>
          <a:xfrm rot="10800000" flipV="1">
            <a:off x="8006613" y="2310755"/>
            <a:ext cx="1906783" cy="1244031"/>
          </a:xfrm>
          <a:prstGeom prst="bentConnector3">
            <a:avLst>
              <a:gd name="adj1" fmla="val -61700"/>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ttore 4 20"/>
          <p:cNvCxnSpPr/>
          <p:nvPr/>
        </p:nvCxnSpPr>
        <p:spPr>
          <a:xfrm rot="10800000" flipV="1">
            <a:off x="6172201" y="3914078"/>
            <a:ext cx="1834413" cy="1343721"/>
          </a:xfrm>
          <a:prstGeom prst="bentConnector3">
            <a:avLst>
              <a:gd name="adj1" fmla="val -16808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2963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a:xfrm>
            <a:off x="524222" y="699371"/>
            <a:ext cx="11329639" cy="753430"/>
          </a:xfrm>
        </p:spPr>
        <p:txBody>
          <a:bodyPr>
            <a:normAutofit/>
          </a:bodyPr>
          <a:lstStyle/>
          <a:p>
            <a:pPr eaLnBrk="1" hangingPunct="1">
              <a:defRPr/>
            </a:pPr>
            <a:r>
              <a:rPr lang="it-IT" altLang="it-IT" sz="2800" dirty="0" smtClean="0">
                <a:solidFill>
                  <a:srgbClr val="FF0000"/>
                </a:solidFill>
                <a:latin typeface="Arial" panose="020B0604020202020204" pitchFamily="34" charset="0"/>
                <a:cs typeface="Arial" panose="020B0604020202020204" pitchFamily="34" charset="0"/>
              </a:rPr>
              <a:t>Appropriatezza </a:t>
            </a:r>
            <a:r>
              <a:rPr lang="it-IT" altLang="it-IT" sz="2800" dirty="0">
                <a:solidFill>
                  <a:srgbClr val="FF0000"/>
                </a:solidFill>
                <a:latin typeface="Arial" panose="020B0604020202020204" pitchFamily="34" charset="0"/>
                <a:cs typeface="Arial" panose="020B0604020202020204" pitchFamily="34" charset="0"/>
              </a:rPr>
              <a:t>orientata all’utenza</a:t>
            </a:r>
          </a:p>
        </p:txBody>
      </p:sp>
      <p:sp>
        <p:nvSpPr>
          <p:cNvPr id="21507" name="Rectangle 3"/>
          <p:cNvSpPr>
            <a:spLocks noGrp="1" noChangeArrowheads="1"/>
          </p:cNvSpPr>
          <p:nvPr>
            <p:ph type="subTitle" idx="1"/>
          </p:nvPr>
        </p:nvSpPr>
        <p:spPr>
          <a:xfrm>
            <a:off x="524222" y="1895011"/>
            <a:ext cx="9137303" cy="3635993"/>
          </a:xfrm>
        </p:spPr>
        <p:txBody>
          <a:bodyPr>
            <a:normAutofit/>
          </a:bodyPr>
          <a:lstStyle/>
          <a:p>
            <a:pPr marL="152400" indent="-152400">
              <a:lnSpc>
                <a:spcPct val="80000"/>
              </a:lnSpc>
            </a:pPr>
            <a:r>
              <a:rPr lang="it-IT" altLang="it-IT" sz="2000" b="1" i="0" dirty="0">
                <a:latin typeface="Rockwell" panose="02060603020205020403" pitchFamily="18" charset="0"/>
              </a:rPr>
              <a:t>Misurare la soddisfazione del cliente, interno o esterno, ed attivare azioni di miglioramento coerenti con i dati rilevati</a:t>
            </a:r>
          </a:p>
          <a:p>
            <a:pPr marL="152400" indent="-152400">
              <a:lnSpc>
                <a:spcPct val="80000"/>
              </a:lnSpc>
              <a:buFont typeface="Wingdings" pitchFamily="2" charset="2"/>
              <a:buChar char="n"/>
            </a:pPr>
            <a:endParaRPr lang="it-IT" altLang="it-IT" sz="2000" b="1" dirty="0">
              <a:solidFill>
                <a:srgbClr val="FFFF00"/>
              </a:solidFill>
              <a:latin typeface="Courier New" panose="02070309020205020404" pitchFamily="49" charset="0"/>
            </a:endParaRPr>
          </a:p>
          <a:p>
            <a:pPr marL="152400" indent="-152400">
              <a:lnSpc>
                <a:spcPct val="80000"/>
              </a:lnSpc>
            </a:pPr>
            <a:r>
              <a:rPr lang="it-IT" altLang="it-IT" sz="2400" b="1" dirty="0">
                <a:solidFill>
                  <a:srgbClr val="FF0000"/>
                </a:solidFill>
                <a:latin typeface="Rockwell" panose="02060603020205020403" pitchFamily="18" charset="0"/>
              </a:rPr>
              <a:t>	</a:t>
            </a:r>
            <a:endParaRPr lang="it-IT" altLang="it-IT" sz="2400" b="1" dirty="0" smtClean="0">
              <a:solidFill>
                <a:srgbClr val="FF0000"/>
              </a:solidFill>
              <a:latin typeface="Rockwell" panose="02060603020205020403" pitchFamily="18" charset="0"/>
            </a:endParaRPr>
          </a:p>
          <a:p>
            <a:pPr marL="152400" indent="-152400">
              <a:lnSpc>
                <a:spcPct val="80000"/>
              </a:lnSpc>
            </a:pPr>
            <a:endParaRPr lang="it-IT" altLang="it-IT" sz="2400" b="1" dirty="0">
              <a:solidFill>
                <a:srgbClr val="FFFF00"/>
              </a:solidFill>
              <a:latin typeface="Rockwell" panose="02060603020205020403" pitchFamily="18" charset="0"/>
            </a:endParaRPr>
          </a:p>
          <a:p>
            <a:pPr marL="152400" indent="-152400">
              <a:lnSpc>
                <a:spcPct val="80000"/>
              </a:lnSpc>
            </a:pPr>
            <a:endParaRPr lang="it-IT" altLang="it-IT" sz="2000" b="1" dirty="0" smtClean="0">
              <a:solidFill>
                <a:srgbClr val="0070C0"/>
              </a:solidFill>
              <a:latin typeface="Rockwell" panose="02060603020205020403" pitchFamily="18" charset="0"/>
            </a:endParaRPr>
          </a:p>
          <a:p>
            <a:pPr marL="152400" indent="-152400">
              <a:lnSpc>
                <a:spcPct val="80000"/>
              </a:lnSpc>
            </a:pPr>
            <a:r>
              <a:rPr lang="it-IT" altLang="it-IT" sz="2000" b="1" i="0" dirty="0" smtClean="0">
                <a:solidFill>
                  <a:srgbClr val="373981"/>
                </a:solidFill>
                <a:latin typeface="Rockwell" panose="02060603020205020403" pitchFamily="18" charset="0"/>
              </a:rPr>
              <a:t>CATEGORIA DEGLI </a:t>
            </a:r>
            <a:r>
              <a:rPr lang="it-IT" altLang="it-IT" sz="2000" b="1" i="0" dirty="0">
                <a:solidFill>
                  <a:srgbClr val="373981"/>
                </a:solidFill>
                <a:latin typeface="Rockwell" panose="02060603020205020403" pitchFamily="18" charset="0"/>
              </a:rPr>
              <a:t>OPERATORI:</a:t>
            </a:r>
          </a:p>
          <a:p>
            <a:pPr marL="152400" indent="-152400">
              <a:lnSpc>
                <a:spcPct val="80000"/>
              </a:lnSpc>
            </a:pPr>
            <a:r>
              <a:rPr lang="it-IT" altLang="it-IT" sz="2000" b="1" i="0" dirty="0" smtClean="0">
                <a:solidFill>
                  <a:srgbClr val="FF0000"/>
                </a:solidFill>
                <a:latin typeface="Rockwell" panose="02060603020205020403" pitchFamily="18" charset="0"/>
              </a:rPr>
              <a:t>MISURA LA PROBABILITA’ DEL CONTENZIOSO </a:t>
            </a:r>
          </a:p>
          <a:p>
            <a:pPr marL="152400" indent="-152400">
              <a:lnSpc>
                <a:spcPct val="80000"/>
              </a:lnSpc>
            </a:pPr>
            <a:r>
              <a:rPr lang="it-IT" altLang="it-IT" sz="2000" b="1" i="0" dirty="0" smtClean="0">
                <a:solidFill>
                  <a:srgbClr val="FF0000"/>
                </a:solidFill>
                <a:latin typeface="Rockwell" panose="02060603020205020403" pitchFamily="18" charset="0"/>
              </a:rPr>
              <a:t>ed attiva azioni finalizzate a ridurlo</a:t>
            </a:r>
          </a:p>
        </p:txBody>
      </p:sp>
      <p:pic>
        <p:nvPicPr>
          <p:cNvPr id="21508" name="Picture 2" descr="C:\Users\Antonio\Pictures\M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1918" y="3258982"/>
            <a:ext cx="132397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sellaDiTesto 15"/>
          <p:cNvSpPr txBox="1"/>
          <p:nvPr/>
        </p:nvSpPr>
        <p:spPr>
          <a:xfrm>
            <a:off x="4858821" y="3389973"/>
            <a:ext cx="2895921" cy="1034129"/>
          </a:xfrm>
          <a:prstGeom prst="rect">
            <a:avLst/>
          </a:prstGeom>
          <a:noFill/>
        </p:spPr>
        <p:txBody>
          <a:bodyPr wrap="none" rtlCol="0">
            <a:spAutoFit/>
          </a:bodyPr>
          <a:lstStyle/>
          <a:p>
            <a:pPr marL="152400" indent="-152400">
              <a:lnSpc>
                <a:spcPct val="80000"/>
              </a:lnSpc>
            </a:pPr>
            <a:r>
              <a:rPr lang="it-IT" altLang="it-IT" b="1" dirty="0">
                <a:solidFill>
                  <a:srgbClr val="FF0000"/>
                </a:solidFill>
                <a:latin typeface="Rockwell" panose="02060603020205020403" pitchFamily="18" charset="0"/>
              </a:rPr>
              <a:t>MEDICINA DIFENSIVA </a:t>
            </a:r>
          </a:p>
          <a:p>
            <a:pPr marL="152400" indent="-152400">
              <a:lnSpc>
                <a:spcPct val="80000"/>
              </a:lnSpc>
            </a:pPr>
            <a:r>
              <a:rPr lang="it-IT" altLang="it-IT" b="1" dirty="0" smtClean="0">
                <a:solidFill>
                  <a:srgbClr val="FF0000"/>
                </a:solidFill>
                <a:latin typeface="Rockwell" panose="02060603020205020403" pitchFamily="18" charset="0"/>
              </a:rPr>
              <a:t>E </a:t>
            </a:r>
            <a:r>
              <a:rPr lang="it-IT" altLang="it-IT" b="1" dirty="0">
                <a:solidFill>
                  <a:srgbClr val="FF0000"/>
                </a:solidFill>
                <a:latin typeface="Rockwell" panose="02060603020205020403" pitchFamily="18" charset="0"/>
              </a:rPr>
              <a:t>DELL’OBBEDIENZA </a:t>
            </a:r>
          </a:p>
          <a:p>
            <a:pPr marL="152400" indent="-152400">
              <a:lnSpc>
                <a:spcPct val="80000"/>
              </a:lnSpc>
            </a:pPr>
            <a:r>
              <a:rPr lang="it-IT" altLang="it-IT" b="1" dirty="0" smtClean="0">
                <a:solidFill>
                  <a:srgbClr val="FF0000"/>
                </a:solidFill>
                <a:latin typeface="Rockwell" panose="02060603020205020403" pitchFamily="18" charset="0"/>
              </a:rPr>
              <a:t>GIURISPRUDENZIALE</a:t>
            </a:r>
            <a:endParaRPr lang="it-IT" altLang="it-IT" b="1" dirty="0">
              <a:solidFill>
                <a:srgbClr val="FF0000"/>
              </a:solidFill>
              <a:latin typeface="Rockwell" panose="02060603020205020403" pitchFamily="18" charset="0"/>
            </a:endParaRPr>
          </a:p>
          <a:p>
            <a:endParaRPr lang="it-IT" dirty="0"/>
          </a:p>
        </p:txBody>
      </p:sp>
      <p:cxnSp>
        <p:nvCxnSpPr>
          <p:cNvPr id="18" name="Connettore 4 17"/>
          <p:cNvCxnSpPr/>
          <p:nvPr/>
        </p:nvCxnSpPr>
        <p:spPr>
          <a:xfrm rot="10800000" flipV="1">
            <a:off x="8006613" y="2310755"/>
            <a:ext cx="1906783" cy="1244031"/>
          </a:xfrm>
          <a:prstGeom prst="bentConnector3">
            <a:avLst>
              <a:gd name="adj1" fmla="val -61700"/>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ttore 4 20"/>
          <p:cNvCxnSpPr/>
          <p:nvPr/>
        </p:nvCxnSpPr>
        <p:spPr>
          <a:xfrm rot="10800000" flipV="1">
            <a:off x="5373803" y="4167032"/>
            <a:ext cx="2709786" cy="1092820"/>
          </a:xfrm>
          <a:prstGeom prst="bentConnector3">
            <a:avLst>
              <a:gd name="adj1" fmla="val -113372"/>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50274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452482" y="786316"/>
            <a:ext cx="11430000" cy="655622"/>
          </a:xfrm>
        </p:spPr>
        <p:txBody>
          <a:bodyPr>
            <a:normAutofit fontScale="90000"/>
          </a:bodyPr>
          <a:lstStyle/>
          <a:p>
            <a:pPr eaLnBrk="1" hangingPunct="1">
              <a:defRPr/>
            </a:pPr>
            <a:r>
              <a:rPr lang="it-IT" altLang="it-IT" sz="3100" dirty="0" smtClean="0">
                <a:solidFill>
                  <a:srgbClr val="FF0000"/>
                </a:solidFill>
                <a:latin typeface="Arial" panose="020B0604020202020204" pitchFamily="34" charset="0"/>
                <a:cs typeface="Arial" panose="020B0604020202020204" pitchFamily="34" charset="0"/>
              </a:rPr>
              <a:t>Appropriatezza </a:t>
            </a:r>
            <a:r>
              <a:rPr lang="it-IT" altLang="it-IT" sz="3100" dirty="0">
                <a:solidFill>
                  <a:srgbClr val="FF0000"/>
                </a:solidFill>
                <a:latin typeface="Arial" panose="020B0604020202020204" pitchFamily="34" charset="0"/>
                <a:cs typeface="Arial" panose="020B0604020202020204" pitchFamily="34" charset="0"/>
              </a:rPr>
              <a:t>orientata ai migliori comportamenti </a:t>
            </a:r>
            <a:r>
              <a:rPr lang="it-IT" altLang="it-IT" sz="3100" dirty="0" smtClean="0">
                <a:solidFill>
                  <a:srgbClr val="FF0000"/>
                </a:solidFill>
                <a:latin typeface="Arial" panose="020B0604020202020204" pitchFamily="34" charset="0"/>
                <a:cs typeface="Arial" panose="020B0604020202020204" pitchFamily="34" charset="0"/>
              </a:rPr>
              <a:t>professionali</a:t>
            </a:r>
            <a:endParaRPr lang="it-IT" altLang="it-IT" sz="3600" dirty="0">
              <a:solidFill>
                <a:srgbClr val="FF0000"/>
              </a:solidFill>
              <a:latin typeface="Rockwell" pitchFamily="18" charset="0"/>
            </a:endParaRPr>
          </a:p>
        </p:txBody>
      </p:sp>
      <p:sp>
        <p:nvSpPr>
          <p:cNvPr id="22531" name="Rectangle 3"/>
          <p:cNvSpPr>
            <a:spLocks noGrp="1" noChangeArrowheads="1"/>
          </p:cNvSpPr>
          <p:nvPr>
            <p:ph type="subTitle" idx="1"/>
          </p:nvPr>
        </p:nvSpPr>
        <p:spPr>
          <a:xfrm>
            <a:off x="1304693" y="1700212"/>
            <a:ext cx="10370634" cy="4377203"/>
          </a:xfrm>
        </p:spPr>
        <p:txBody>
          <a:bodyPr>
            <a:normAutofit/>
          </a:bodyPr>
          <a:lstStyle/>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r>
              <a:rPr lang="it-IT" altLang="it-IT" sz="2400" b="1" i="0" dirty="0" smtClean="0">
                <a:solidFill>
                  <a:srgbClr val="0070C0"/>
                </a:solidFill>
                <a:latin typeface="Rockwell" panose="02060603020205020403" pitchFamily="18" charset="0"/>
              </a:rPr>
              <a:t>COMPORTAMENTI </a:t>
            </a:r>
            <a:r>
              <a:rPr lang="it-IT" altLang="it-IT" sz="2400" b="1" i="0" dirty="0">
                <a:solidFill>
                  <a:srgbClr val="0070C0"/>
                </a:solidFill>
                <a:latin typeface="Rockwell" panose="02060603020205020403" pitchFamily="18" charset="0"/>
              </a:rPr>
              <a:t>PROFESSIONALI INADEGUATI</a:t>
            </a:r>
          </a:p>
          <a:p>
            <a:pPr marL="152400" indent="-152400">
              <a:lnSpc>
                <a:spcPct val="80000"/>
              </a:lnSpc>
            </a:pPr>
            <a:r>
              <a:rPr lang="it-IT" altLang="it-IT" sz="2400" b="1" i="0" dirty="0" smtClean="0">
                <a:solidFill>
                  <a:srgbClr val="0070C0"/>
                </a:solidFill>
                <a:latin typeface="Rockwell" panose="02060603020205020403" pitchFamily="18" charset="0"/>
              </a:rPr>
              <a:t>  </a:t>
            </a:r>
            <a:r>
              <a:rPr lang="it-IT" altLang="it-IT" sz="2400" b="1" i="0" dirty="0" smtClean="0">
                <a:solidFill>
                  <a:srgbClr val="FF0000"/>
                </a:solidFill>
                <a:latin typeface="Rockwell" panose="02060603020205020403" pitchFamily="18" charset="0"/>
              </a:rPr>
              <a:t>Cause </a:t>
            </a:r>
            <a:r>
              <a:rPr lang="it-IT" altLang="it-IT" sz="2400" b="1" i="0" dirty="0">
                <a:solidFill>
                  <a:srgbClr val="FF0000"/>
                </a:solidFill>
                <a:latin typeface="Rockwell" panose="02060603020205020403" pitchFamily="18" charset="0"/>
              </a:rPr>
              <a:t>sistemiche</a:t>
            </a:r>
            <a:r>
              <a:rPr lang="it-IT" altLang="it-IT" sz="2400" b="1" i="0" dirty="0">
                <a:solidFill>
                  <a:srgbClr val="0070C0"/>
                </a:solidFill>
                <a:latin typeface="Rockwell" panose="02060603020205020403" pitchFamily="18" charset="0"/>
              </a:rPr>
              <a:t>:</a:t>
            </a:r>
            <a:r>
              <a:rPr lang="it-IT" altLang="it-IT" sz="2400" b="1" i="0" dirty="0">
                <a:solidFill>
                  <a:srgbClr val="FFFF00"/>
                </a:solidFill>
                <a:latin typeface="Rockwell" panose="02060603020205020403" pitchFamily="18" charset="0"/>
              </a:rPr>
              <a:t> </a:t>
            </a:r>
            <a:r>
              <a:rPr lang="it-IT" altLang="it-IT" sz="2400" b="1" i="0" dirty="0">
                <a:latin typeface="Rockwell" panose="02060603020205020403" pitchFamily="18" charset="0"/>
              </a:rPr>
              <a:t>incremento dell’affermazione della </a:t>
            </a:r>
            <a:r>
              <a:rPr lang="it-IT" altLang="it-IT" sz="2400" b="1" i="0" dirty="0" smtClean="0">
                <a:latin typeface="Rockwell" panose="02060603020205020403" pitchFamily="18" charset="0"/>
              </a:rPr>
              <a:t>responsabilità medica </a:t>
            </a:r>
            <a:r>
              <a:rPr lang="it-IT" altLang="it-IT" sz="2400" b="1" i="0" dirty="0">
                <a:latin typeface="Rockwell" panose="02060603020205020403" pitchFamily="18" charset="0"/>
              </a:rPr>
              <a:t>e della tutela del </a:t>
            </a:r>
            <a:r>
              <a:rPr lang="it-IT" altLang="it-IT" sz="2400" b="1" i="0" dirty="0" smtClean="0">
                <a:latin typeface="Rockwell" panose="02060603020205020403" pitchFamily="18" charset="0"/>
              </a:rPr>
              <a:t>paziente </a:t>
            </a:r>
            <a:r>
              <a:rPr lang="it-IT" altLang="it-IT" sz="2400" b="1" i="0" dirty="0" smtClean="0">
                <a:solidFill>
                  <a:srgbClr val="0070C0"/>
                </a:solidFill>
                <a:latin typeface="Rockwell" panose="02060603020205020403" pitchFamily="18" charset="0"/>
              </a:rPr>
              <a:t>reazione </a:t>
            </a:r>
            <a:r>
              <a:rPr lang="it-IT" altLang="it-IT" sz="2400" b="1" i="0" dirty="0">
                <a:solidFill>
                  <a:srgbClr val="0070C0"/>
                </a:solidFill>
                <a:latin typeface="Rockwell" panose="02060603020205020403" pitchFamily="18" charset="0"/>
              </a:rPr>
              <a:t>difensiva </a:t>
            </a:r>
            <a:r>
              <a:rPr lang="it-IT" altLang="it-IT" sz="2400" b="1" i="0" dirty="0">
                <a:latin typeface="Rockwell" panose="02060603020205020403" pitchFamily="18" charset="0"/>
              </a:rPr>
              <a:t>del professionista sanitario </a:t>
            </a:r>
            <a:endParaRPr lang="it-IT" altLang="it-IT" sz="2400" b="1" i="0" dirty="0">
              <a:solidFill>
                <a:srgbClr val="FFFF00"/>
              </a:solidFill>
              <a:latin typeface="Rockwell" panose="02060603020205020403" pitchFamily="18" charset="0"/>
            </a:endParaRPr>
          </a:p>
        </p:txBody>
      </p:sp>
      <p:pic>
        <p:nvPicPr>
          <p:cNvPr id="22533" name="Picture 2" descr="C:\Users\Antonio\Pictures\M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1817" y="2622900"/>
            <a:ext cx="1323975"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ccia a destra 13"/>
          <p:cNvSpPr/>
          <p:nvPr/>
        </p:nvSpPr>
        <p:spPr>
          <a:xfrm>
            <a:off x="538860" y="5425419"/>
            <a:ext cx="576263" cy="3587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13" name="CasellaDiTesto 12"/>
          <p:cNvSpPr txBox="1"/>
          <p:nvPr/>
        </p:nvSpPr>
        <p:spPr>
          <a:xfrm>
            <a:off x="4325853" y="2569887"/>
            <a:ext cx="3202095" cy="1015663"/>
          </a:xfrm>
          <a:prstGeom prst="rect">
            <a:avLst/>
          </a:prstGeom>
          <a:noFill/>
        </p:spPr>
        <p:txBody>
          <a:bodyPr wrap="none" rtlCol="0">
            <a:spAutoFit/>
          </a:bodyPr>
          <a:lstStyle/>
          <a:p>
            <a:pPr marL="152400" indent="-152400"/>
            <a:r>
              <a:rPr lang="it-IT" altLang="it-IT" sz="2000" b="1" dirty="0">
                <a:solidFill>
                  <a:srgbClr val="FF0000"/>
                </a:solidFill>
                <a:latin typeface="Rockwell" panose="02060603020205020403" pitchFamily="18" charset="0"/>
              </a:rPr>
              <a:t>MEDICINA DIFENSIVA </a:t>
            </a:r>
          </a:p>
          <a:p>
            <a:pPr marL="152400" indent="-152400"/>
            <a:r>
              <a:rPr lang="it-IT" altLang="it-IT" sz="2000" b="1" dirty="0" smtClean="0">
                <a:solidFill>
                  <a:srgbClr val="FF0000"/>
                </a:solidFill>
                <a:latin typeface="Rockwell" panose="02060603020205020403" pitchFamily="18" charset="0"/>
              </a:rPr>
              <a:t>E </a:t>
            </a:r>
            <a:r>
              <a:rPr lang="it-IT" altLang="it-IT" sz="2000" b="1" dirty="0">
                <a:solidFill>
                  <a:srgbClr val="FF0000"/>
                </a:solidFill>
                <a:latin typeface="Rockwell" panose="02060603020205020403" pitchFamily="18" charset="0"/>
              </a:rPr>
              <a:t>DELL’OBBEDIENZA </a:t>
            </a:r>
          </a:p>
          <a:p>
            <a:pPr marL="152400" indent="-152400"/>
            <a:r>
              <a:rPr lang="it-IT" altLang="it-IT" sz="2000" b="1" dirty="0" smtClean="0">
                <a:solidFill>
                  <a:srgbClr val="FF0000"/>
                </a:solidFill>
                <a:latin typeface="Rockwell" panose="02060603020205020403" pitchFamily="18" charset="0"/>
              </a:rPr>
              <a:t>GIURISPRUDENZIALE</a:t>
            </a:r>
            <a:endParaRPr lang="it-IT" altLang="it-IT" sz="2000" b="1" dirty="0">
              <a:solidFill>
                <a:srgbClr val="FF0000"/>
              </a:solidFill>
              <a:latin typeface="Rockwell" panose="02060603020205020403" pitchFamily="18" charset="0"/>
            </a:endParaRPr>
          </a:p>
        </p:txBody>
      </p:sp>
    </p:spTree>
    <p:extLst>
      <p:ext uri="{BB962C8B-B14F-4D97-AF65-F5344CB8AC3E}">
        <p14:creationId xmlns:p14="http://schemas.microsoft.com/office/powerpoint/2010/main" val="24119500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423425" y="892889"/>
            <a:ext cx="11379382" cy="935812"/>
          </a:xfrm>
        </p:spPr>
        <p:txBody>
          <a:bodyPr>
            <a:normAutofit fontScale="90000"/>
          </a:bodyPr>
          <a:lstStyle/>
          <a:p>
            <a:pPr eaLnBrk="1" hangingPunct="1"/>
            <a:r>
              <a:rPr lang="it-IT" altLang="it-IT" sz="3100" dirty="0">
                <a:solidFill>
                  <a:srgbClr val="002060"/>
                </a:solidFill>
                <a:latin typeface="Arial" panose="020B0604020202020204" pitchFamily="34" charset="0"/>
                <a:cs typeface="Arial" panose="020B0604020202020204" pitchFamily="34" charset="0"/>
              </a:rPr>
              <a:t/>
            </a:r>
            <a:br>
              <a:rPr lang="it-IT" altLang="it-IT" sz="3100" dirty="0">
                <a:solidFill>
                  <a:srgbClr val="002060"/>
                </a:solidFill>
                <a:latin typeface="Arial" panose="020B0604020202020204" pitchFamily="34" charset="0"/>
                <a:cs typeface="Arial" panose="020B0604020202020204" pitchFamily="34" charset="0"/>
              </a:rPr>
            </a:br>
            <a:r>
              <a:rPr lang="it-IT" altLang="it-IT" sz="3100" dirty="0">
                <a:solidFill>
                  <a:srgbClr val="373981"/>
                </a:solidFill>
                <a:latin typeface="Arial" panose="020B0604020202020204" pitchFamily="34" charset="0"/>
                <a:cs typeface="Arial" panose="020B0604020202020204" pitchFamily="34" charset="0"/>
              </a:rPr>
              <a:t>Appropriatezza orientata ai migliori comportamenti professionali</a:t>
            </a:r>
            <a:r>
              <a:rPr lang="it-IT" altLang="it-IT" sz="3600" dirty="0">
                <a:solidFill>
                  <a:srgbClr val="373981"/>
                </a:solidFill>
                <a:latin typeface="Courier New" panose="02070309020205020404" pitchFamily="49" charset="0"/>
              </a:rPr>
              <a:t/>
            </a:r>
            <a:br>
              <a:rPr lang="it-IT" altLang="it-IT" sz="3600" dirty="0">
                <a:solidFill>
                  <a:srgbClr val="373981"/>
                </a:solidFill>
                <a:latin typeface="Courier New" panose="02070309020205020404" pitchFamily="49" charset="0"/>
              </a:rPr>
            </a:br>
            <a:endParaRPr lang="it-IT" altLang="it-IT" sz="3600" dirty="0">
              <a:solidFill>
                <a:srgbClr val="373981"/>
              </a:solidFill>
              <a:latin typeface="Courier New" panose="02070309020205020404" pitchFamily="49" charset="0"/>
            </a:endParaRPr>
          </a:p>
        </p:txBody>
      </p:sp>
      <p:sp>
        <p:nvSpPr>
          <p:cNvPr id="23555" name="Rectangle 3"/>
          <p:cNvSpPr>
            <a:spLocks noGrp="1" noChangeArrowheads="1"/>
          </p:cNvSpPr>
          <p:nvPr>
            <p:ph type="subTitle" idx="1"/>
          </p:nvPr>
        </p:nvSpPr>
        <p:spPr>
          <a:xfrm>
            <a:off x="1126273" y="2550317"/>
            <a:ext cx="8568592" cy="2913781"/>
          </a:xfrm>
        </p:spPr>
        <p:txBody>
          <a:bodyPr>
            <a:normAutofit/>
          </a:bodyPr>
          <a:lstStyle/>
          <a:p>
            <a:pPr marL="152400" indent="-152400">
              <a:lnSpc>
                <a:spcPct val="80000"/>
              </a:lnSpc>
            </a:pPr>
            <a:endParaRPr lang="it-IT" altLang="it-IT" sz="2000" b="1" dirty="0">
              <a:solidFill>
                <a:srgbClr val="FFFF00"/>
              </a:solidFill>
              <a:latin typeface="Courier New" panose="02070309020205020404" pitchFamily="49" charset="0"/>
            </a:endParaRPr>
          </a:p>
          <a:p>
            <a:pPr marL="152400" indent="-152400">
              <a:lnSpc>
                <a:spcPct val="80000"/>
              </a:lnSpc>
            </a:pPr>
            <a:r>
              <a:rPr lang="it-IT" altLang="it-IT" sz="2400" b="1" dirty="0">
                <a:solidFill>
                  <a:srgbClr val="FF0000"/>
                </a:solidFill>
                <a:latin typeface="Courier New" panose="02070309020205020404" pitchFamily="49" charset="0"/>
              </a:rPr>
              <a:t>      </a:t>
            </a:r>
            <a:endParaRPr lang="it-IT" altLang="it-IT" sz="2400" b="1" dirty="0">
              <a:solidFill>
                <a:srgbClr val="FFFF00"/>
              </a:solidFill>
              <a:latin typeface="Rockwell" panose="02060603020205020403" pitchFamily="18" charset="0"/>
            </a:endParaRPr>
          </a:p>
          <a:p>
            <a:pPr marL="152400" indent="-152400">
              <a:lnSpc>
                <a:spcPct val="80000"/>
              </a:lnSpc>
            </a:pPr>
            <a:endParaRPr lang="it-IT" altLang="it-IT" sz="2400" b="1" dirty="0">
              <a:solidFill>
                <a:srgbClr val="FFFF00"/>
              </a:solidFill>
              <a:latin typeface="Rockwell" panose="02060603020205020403" pitchFamily="18" charset="0"/>
            </a:endParaRPr>
          </a:p>
          <a:p>
            <a:pPr marL="152400" indent="-152400">
              <a:lnSpc>
                <a:spcPct val="80000"/>
              </a:lnSpc>
            </a:pPr>
            <a:r>
              <a:rPr lang="it-IT" altLang="it-IT" sz="2400" b="1" dirty="0" smtClean="0">
                <a:solidFill>
                  <a:srgbClr val="0070C0"/>
                </a:solidFill>
                <a:latin typeface="Rockwell" panose="02060603020205020403" pitchFamily="18" charset="0"/>
              </a:rPr>
              <a:t>  </a:t>
            </a:r>
            <a:r>
              <a:rPr lang="it-IT" altLang="it-IT" sz="2400" b="1" i="0" dirty="0" smtClean="0">
                <a:solidFill>
                  <a:srgbClr val="373981"/>
                </a:solidFill>
                <a:latin typeface="Rockwell" panose="02060603020205020403" pitchFamily="18" charset="0"/>
              </a:rPr>
              <a:t>COMPORTAMENTI </a:t>
            </a:r>
            <a:r>
              <a:rPr lang="it-IT" altLang="it-IT" sz="2400" b="1" i="0" dirty="0">
                <a:solidFill>
                  <a:srgbClr val="373981"/>
                </a:solidFill>
                <a:latin typeface="Rockwell" panose="02060603020205020403" pitchFamily="18" charset="0"/>
              </a:rPr>
              <a:t>PROFESSIONALI INADEGUATI</a:t>
            </a:r>
          </a:p>
          <a:p>
            <a:pPr marL="152400" indent="-152400">
              <a:lnSpc>
                <a:spcPct val="80000"/>
              </a:lnSpc>
            </a:pPr>
            <a:r>
              <a:rPr lang="it-IT" altLang="it-IT" sz="2400" b="1" i="0" dirty="0" smtClean="0">
                <a:solidFill>
                  <a:srgbClr val="0070C0"/>
                </a:solidFill>
                <a:latin typeface="Rockwell" panose="02060603020205020403" pitchFamily="18" charset="0"/>
              </a:rPr>
              <a:t>  </a:t>
            </a:r>
            <a:r>
              <a:rPr lang="it-IT" altLang="it-IT" sz="2400" b="1" i="0" dirty="0" smtClean="0">
                <a:solidFill>
                  <a:srgbClr val="FF0000"/>
                </a:solidFill>
                <a:latin typeface="Rockwell" panose="02060603020205020403" pitchFamily="18" charset="0"/>
              </a:rPr>
              <a:t>Cause </a:t>
            </a:r>
            <a:r>
              <a:rPr lang="it-IT" altLang="it-IT" sz="2400" b="1" i="0" dirty="0">
                <a:solidFill>
                  <a:srgbClr val="FF0000"/>
                </a:solidFill>
                <a:latin typeface="Rockwell" panose="02060603020205020403" pitchFamily="18" charset="0"/>
              </a:rPr>
              <a:t>individuali</a:t>
            </a:r>
            <a:r>
              <a:rPr lang="it-IT" altLang="it-IT" sz="2400" b="1" i="0" dirty="0">
                <a:solidFill>
                  <a:srgbClr val="0070C0"/>
                </a:solidFill>
                <a:latin typeface="Rockwell" panose="02060603020205020403" pitchFamily="18" charset="0"/>
              </a:rPr>
              <a:t>: </a:t>
            </a:r>
            <a:r>
              <a:rPr lang="it-IT" altLang="it-IT" sz="2400" b="1" i="0" dirty="0">
                <a:latin typeface="Rockwell" panose="02060603020205020403" pitchFamily="18" charset="0"/>
              </a:rPr>
              <a:t>strettamente riconducibili alla </a:t>
            </a:r>
            <a:r>
              <a:rPr lang="it-IT" altLang="it-IT" sz="2400" b="1" i="0" dirty="0">
                <a:solidFill>
                  <a:srgbClr val="373981"/>
                </a:solidFill>
                <a:latin typeface="Rockwell" panose="02060603020205020403" pitchFamily="18" charset="0"/>
              </a:rPr>
              <a:t>psicologia del singolo operatore </a:t>
            </a:r>
            <a:r>
              <a:rPr lang="it-IT" altLang="it-IT" sz="2400" b="1" i="0" dirty="0" smtClean="0">
                <a:solidFill>
                  <a:srgbClr val="373981"/>
                </a:solidFill>
                <a:latin typeface="Rockwell" panose="02060603020205020403" pitchFamily="18" charset="0"/>
              </a:rPr>
              <a:t>sanitario </a:t>
            </a:r>
            <a:r>
              <a:rPr lang="it-IT" altLang="it-IT" sz="2400" b="1" i="0" dirty="0" smtClean="0">
                <a:latin typeface="Rockwell" panose="02060603020205020403" pitchFamily="18" charset="0"/>
              </a:rPr>
              <a:t>(maggiore </a:t>
            </a:r>
            <a:r>
              <a:rPr lang="it-IT" altLang="it-IT" sz="2400" b="1" i="0" dirty="0">
                <a:latin typeface="Rockwell" panose="02060603020205020403" pitchFamily="18" charset="0"/>
              </a:rPr>
              <a:t>o minore spinta propulsiva al ricorso a metodiche di medicina </a:t>
            </a:r>
            <a:r>
              <a:rPr lang="it-IT" altLang="it-IT" sz="2400" b="1" i="0" dirty="0" smtClean="0">
                <a:latin typeface="Rockwell" panose="02060603020205020403" pitchFamily="18" charset="0"/>
              </a:rPr>
              <a:t>difensiva)</a:t>
            </a:r>
            <a:endParaRPr lang="it-IT" altLang="it-IT" sz="2400" b="1" i="0" dirty="0">
              <a:latin typeface="Rockwell" panose="02060603020205020403" pitchFamily="18" charset="0"/>
            </a:endParaRPr>
          </a:p>
        </p:txBody>
      </p:sp>
      <p:pic>
        <p:nvPicPr>
          <p:cNvPr id="23557" name="Picture 2" descr="C:\Users\Antonio\Pictures\M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3104" y="2381177"/>
            <a:ext cx="1323975"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ccia a destra 13"/>
          <p:cNvSpPr/>
          <p:nvPr/>
        </p:nvSpPr>
        <p:spPr>
          <a:xfrm>
            <a:off x="550010" y="4349403"/>
            <a:ext cx="576263" cy="3587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11" name="CasellaDiTesto 10"/>
          <p:cNvSpPr txBox="1"/>
          <p:nvPr/>
        </p:nvSpPr>
        <p:spPr>
          <a:xfrm>
            <a:off x="4512069" y="2381177"/>
            <a:ext cx="3202095" cy="1015663"/>
          </a:xfrm>
          <a:prstGeom prst="rect">
            <a:avLst/>
          </a:prstGeom>
          <a:noFill/>
        </p:spPr>
        <p:txBody>
          <a:bodyPr wrap="none" rtlCol="0">
            <a:spAutoFit/>
          </a:bodyPr>
          <a:lstStyle/>
          <a:p>
            <a:pPr marL="152400" indent="-152400"/>
            <a:r>
              <a:rPr lang="it-IT" altLang="it-IT" sz="2000" b="1" dirty="0">
                <a:solidFill>
                  <a:srgbClr val="FF0000"/>
                </a:solidFill>
                <a:latin typeface="Rockwell" panose="02060603020205020403" pitchFamily="18" charset="0"/>
              </a:rPr>
              <a:t>MEDICINA DIFENSIVA </a:t>
            </a:r>
          </a:p>
          <a:p>
            <a:pPr marL="152400" indent="-152400"/>
            <a:r>
              <a:rPr lang="it-IT" altLang="it-IT" sz="2000" b="1" dirty="0" smtClean="0">
                <a:solidFill>
                  <a:srgbClr val="FF0000"/>
                </a:solidFill>
                <a:latin typeface="Rockwell" panose="02060603020205020403" pitchFamily="18" charset="0"/>
              </a:rPr>
              <a:t>E </a:t>
            </a:r>
            <a:r>
              <a:rPr lang="it-IT" altLang="it-IT" sz="2000" b="1" dirty="0">
                <a:solidFill>
                  <a:srgbClr val="FF0000"/>
                </a:solidFill>
                <a:latin typeface="Rockwell" panose="02060603020205020403" pitchFamily="18" charset="0"/>
              </a:rPr>
              <a:t>DELL’OBBEDIENZA </a:t>
            </a:r>
          </a:p>
          <a:p>
            <a:pPr marL="152400" indent="-152400"/>
            <a:r>
              <a:rPr lang="it-IT" altLang="it-IT" sz="2000" b="1" dirty="0" smtClean="0">
                <a:solidFill>
                  <a:srgbClr val="FF0000"/>
                </a:solidFill>
                <a:latin typeface="Rockwell" panose="02060603020205020403" pitchFamily="18" charset="0"/>
              </a:rPr>
              <a:t>GIURISPRUDENZIALE</a:t>
            </a:r>
            <a:endParaRPr lang="it-IT" altLang="it-IT" sz="2000" b="1" dirty="0">
              <a:solidFill>
                <a:srgbClr val="FF0000"/>
              </a:solidFill>
              <a:latin typeface="Rockwell" panose="02060603020205020403" pitchFamily="18" charset="0"/>
            </a:endParaRPr>
          </a:p>
        </p:txBody>
      </p:sp>
    </p:spTree>
    <p:extLst>
      <p:ext uri="{BB962C8B-B14F-4D97-AF65-F5344CB8AC3E}">
        <p14:creationId xmlns:p14="http://schemas.microsoft.com/office/powerpoint/2010/main" val="39145133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483577" y="729856"/>
            <a:ext cx="11258656" cy="720724"/>
          </a:xfrm>
        </p:spPr>
        <p:txBody>
          <a:bodyPr/>
          <a:lstStyle/>
          <a:p>
            <a:pPr eaLnBrk="1" hangingPunct="1"/>
            <a:r>
              <a:rPr lang="it-IT" altLang="it-IT" sz="2800" dirty="0" smtClean="0">
                <a:solidFill>
                  <a:srgbClr val="373981"/>
                </a:solidFill>
                <a:latin typeface="Arial" panose="020B0604020202020204" pitchFamily="34" charset="0"/>
                <a:cs typeface="Arial" panose="020B0604020202020204" pitchFamily="34" charset="0"/>
              </a:rPr>
              <a:t>Appropriatezza </a:t>
            </a:r>
            <a:r>
              <a:rPr lang="it-IT" altLang="it-IT" sz="2800" dirty="0">
                <a:solidFill>
                  <a:srgbClr val="373981"/>
                </a:solidFill>
                <a:latin typeface="Arial" panose="020B0604020202020204" pitchFamily="34" charset="0"/>
                <a:cs typeface="Arial" panose="020B0604020202020204" pitchFamily="34" charset="0"/>
              </a:rPr>
              <a:t>orientata all’azione nel campo della qualità</a:t>
            </a:r>
          </a:p>
        </p:txBody>
      </p:sp>
      <p:sp>
        <p:nvSpPr>
          <p:cNvPr id="24579" name="Rectangle 3"/>
          <p:cNvSpPr>
            <a:spLocks noGrp="1" noChangeArrowheads="1"/>
          </p:cNvSpPr>
          <p:nvPr>
            <p:ph type="subTitle" idx="1"/>
          </p:nvPr>
        </p:nvSpPr>
        <p:spPr>
          <a:xfrm>
            <a:off x="1037063" y="3282952"/>
            <a:ext cx="10589361" cy="2772160"/>
          </a:xfrm>
        </p:spPr>
        <p:txBody>
          <a:bodyPr>
            <a:normAutofit/>
          </a:bodyPr>
          <a:lstStyle/>
          <a:p>
            <a:pPr marL="152400" indent="-152400">
              <a:lnSpc>
                <a:spcPct val="80000"/>
              </a:lnSpc>
            </a:pPr>
            <a:endParaRPr lang="it-IT" altLang="it-IT" sz="2000" b="1" dirty="0">
              <a:solidFill>
                <a:srgbClr val="FFFF00"/>
              </a:solidFill>
              <a:latin typeface="Courier New" panose="02070309020205020404" pitchFamily="49" charset="0"/>
            </a:endParaRPr>
          </a:p>
          <a:p>
            <a:pPr marL="152400" indent="-152400">
              <a:lnSpc>
                <a:spcPct val="80000"/>
              </a:lnSpc>
            </a:pPr>
            <a:r>
              <a:rPr lang="it-IT" altLang="it-IT" sz="2400" b="1" dirty="0" smtClean="0">
                <a:solidFill>
                  <a:srgbClr val="FFFF00"/>
                </a:solidFill>
                <a:latin typeface="Rockwell" panose="02060603020205020403" pitchFamily="18" charset="0"/>
              </a:rPr>
              <a:t>  </a:t>
            </a:r>
            <a:r>
              <a:rPr lang="it-IT" altLang="it-IT" sz="2400" b="1" i="0" dirty="0" smtClean="0">
                <a:solidFill>
                  <a:srgbClr val="0070C0"/>
                </a:solidFill>
                <a:latin typeface="Rockwell" panose="02060603020205020403" pitchFamily="18" charset="0"/>
              </a:rPr>
              <a:t>CONSOLIDAMENTO </a:t>
            </a:r>
            <a:r>
              <a:rPr lang="it-IT" altLang="it-IT" sz="2400" b="1" i="0" dirty="0">
                <a:solidFill>
                  <a:srgbClr val="0070C0"/>
                </a:solidFill>
                <a:latin typeface="Rockwell" panose="02060603020205020403" pitchFamily="18" charset="0"/>
              </a:rPr>
              <a:t>DI PRASSI </a:t>
            </a:r>
            <a:endParaRPr lang="it-IT" altLang="it-IT" sz="2400" b="1" i="0" dirty="0" smtClean="0">
              <a:solidFill>
                <a:srgbClr val="0070C0"/>
              </a:solidFill>
              <a:latin typeface="Rockwell" panose="02060603020205020403" pitchFamily="18" charset="0"/>
            </a:endParaRPr>
          </a:p>
          <a:p>
            <a:pPr marL="152400" indent="-152400">
              <a:lnSpc>
                <a:spcPct val="80000"/>
              </a:lnSpc>
            </a:pPr>
            <a:r>
              <a:rPr lang="it-IT" altLang="it-IT" sz="2400" b="1" i="0" dirty="0">
                <a:solidFill>
                  <a:srgbClr val="0070C0"/>
                </a:solidFill>
                <a:latin typeface="Rockwell" panose="02060603020205020403" pitchFamily="18" charset="0"/>
              </a:rPr>
              <a:t> </a:t>
            </a:r>
            <a:r>
              <a:rPr lang="it-IT" altLang="it-IT" sz="2400" b="1" i="0" dirty="0" smtClean="0">
                <a:solidFill>
                  <a:srgbClr val="0070C0"/>
                </a:solidFill>
                <a:latin typeface="Rockwell" panose="02060603020205020403" pitchFamily="18" charset="0"/>
              </a:rPr>
              <a:t> IMPOSTE </a:t>
            </a:r>
            <a:r>
              <a:rPr lang="it-IT" altLang="it-IT" sz="2400" b="1" i="0" dirty="0">
                <a:solidFill>
                  <a:srgbClr val="0070C0"/>
                </a:solidFill>
                <a:latin typeface="Rockwell" panose="02060603020205020403" pitchFamily="18" charset="0"/>
              </a:rPr>
              <a:t>DALLA MEDICINA </a:t>
            </a:r>
            <a:r>
              <a:rPr lang="it-IT" altLang="it-IT" sz="2400" b="1" i="0" dirty="0" smtClean="0">
                <a:solidFill>
                  <a:srgbClr val="0070C0"/>
                </a:solidFill>
                <a:latin typeface="Rockwell" panose="02060603020205020403" pitchFamily="18" charset="0"/>
              </a:rPr>
              <a:t>DIFENSIVA </a:t>
            </a:r>
          </a:p>
          <a:p>
            <a:pPr marL="152400" indent="-152400">
              <a:lnSpc>
                <a:spcPct val="80000"/>
              </a:lnSpc>
            </a:pPr>
            <a:r>
              <a:rPr lang="it-IT" altLang="it-IT" sz="2400" b="1" i="0" dirty="0">
                <a:solidFill>
                  <a:srgbClr val="0070C0"/>
                </a:solidFill>
                <a:latin typeface="Rockwell" panose="02060603020205020403" pitchFamily="18" charset="0"/>
              </a:rPr>
              <a:t> </a:t>
            </a:r>
            <a:r>
              <a:rPr lang="it-IT" altLang="it-IT" sz="2400" b="1" i="0" dirty="0" smtClean="0">
                <a:solidFill>
                  <a:srgbClr val="0070C0"/>
                </a:solidFill>
                <a:latin typeface="Rockwell" panose="02060603020205020403" pitchFamily="18" charset="0"/>
              </a:rPr>
              <a:t> </a:t>
            </a:r>
            <a:r>
              <a:rPr lang="it-IT" altLang="it-IT" sz="2400" b="1" i="0" dirty="0" smtClean="0">
                <a:latin typeface="Rockwell" panose="02060603020205020403" pitchFamily="18" charset="0"/>
              </a:rPr>
              <a:t>Maggior </a:t>
            </a:r>
            <a:r>
              <a:rPr lang="it-IT" altLang="it-IT" sz="2400" b="1" i="0" dirty="0">
                <a:latin typeface="Rockwell" panose="02060603020205020403" pitchFamily="18" charset="0"/>
              </a:rPr>
              <a:t>numero di accertamenti diagnostici, di prescrizione di farmaci, di comportamenti omissivi: mancanza di pianificazione, monitoraggio dei processi, misura dei </a:t>
            </a:r>
            <a:r>
              <a:rPr lang="it-IT" altLang="it-IT" sz="2400" b="1" i="0" dirty="0" smtClean="0">
                <a:latin typeface="Rockwell" panose="02060603020205020403" pitchFamily="18" charset="0"/>
              </a:rPr>
              <a:t>risultati cambiamento </a:t>
            </a:r>
            <a:r>
              <a:rPr lang="it-IT" altLang="it-IT" sz="2400" b="1" i="0" dirty="0">
                <a:latin typeface="Rockwell" panose="02060603020205020403" pitchFamily="18" charset="0"/>
              </a:rPr>
              <a:t>degli standard qualitativi, </a:t>
            </a:r>
            <a:r>
              <a:rPr lang="it-IT" altLang="it-IT" sz="2400" b="1" i="0" dirty="0">
                <a:solidFill>
                  <a:srgbClr val="FF0000"/>
                </a:solidFill>
                <a:latin typeface="Rockwell" panose="02060603020205020403" pitchFamily="18" charset="0"/>
              </a:rPr>
              <a:t>riduzione della qualità dell’assistenza medica </a:t>
            </a:r>
          </a:p>
        </p:txBody>
      </p:sp>
      <p:sp>
        <p:nvSpPr>
          <p:cNvPr id="24580" name="Text Box 7"/>
          <p:cNvSpPr txBox="1">
            <a:spLocks noChangeArrowheads="1"/>
          </p:cNvSpPr>
          <p:nvPr/>
        </p:nvSpPr>
        <p:spPr bwMode="auto">
          <a:xfrm>
            <a:off x="2135188" y="2852738"/>
            <a:ext cx="77978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it-IT" altLang="it-IT" sz="1800"/>
          </a:p>
          <a:p>
            <a:pPr eaLnBrk="1" hangingPunct="1">
              <a:spcBef>
                <a:spcPct val="0"/>
              </a:spcBef>
              <a:buClrTx/>
              <a:buSzTx/>
              <a:buFontTx/>
              <a:buNone/>
            </a:pPr>
            <a:endParaRPr lang="it-IT" altLang="it-IT" sz="2000" b="1">
              <a:latin typeface="Courier New" panose="02070309020205020404" pitchFamily="49" charset="0"/>
            </a:endParaRPr>
          </a:p>
        </p:txBody>
      </p:sp>
      <p:pic>
        <p:nvPicPr>
          <p:cNvPr id="24581" name="Picture 2" descr="C:\Users\Antonio\Pictures\M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9065" y="2158207"/>
            <a:ext cx="1323975"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ccia a destra 13"/>
          <p:cNvSpPr/>
          <p:nvPr/>
        </p:nvSpPr>
        <p:spPr>
          <a:xfrm>
            <a:off x="269430" y="5094909"/>
            <a:ext cx="576262" cy="3587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11" name="CasellaDiTesto 10"/>
          <p:cNvSpPr txBox="1"/>
          <p:nvPr/>
        </p:nvSpPr>
        <p:spPr>
          <a:xfrm>
            <a:off x="4433040" y="2176006"/>
            <a:ext cx="3202095" cy="1015663"/>
          </a:xfrm>
          <a:prstGeom prst="rect">
            <a:avLst/>
          </a:prstGeom>
          <a:noFill/>
        </p:spPr>
        <p:txBody>
          <a:bodyPr wrap="none" rtlCol="0">
            <a:spAutoFit/>
          </a:bodyPr>
          <a:lstStyle/>
          <a:p>
            <a:pPr marL="152400" indent="-152400"/>
            <a:r>
              <a:rPr lang="it-IT" altLang="it-IT" sz="2000" b="1" dirty="0">
                <a:solidFill>
                  <a:srgbClr val="FF0000"/>
                </a:solidFill>
                <a:latin typeface="Rockwell" panose="02060603020205020403" pitchFamily="18" charset="0"/>
              </a:rPr>
              <a:t>MEDICINA DIFENSIVA </a:t>
            </a:r>
          </a:p>
          <a:p>
            <a:pPr marL="152400" indent="-152400"/>
            <a:r>
              <a:rPr lang="it-IT" altLang="it-IT" sz="2000" b="1" dirty="0" smtClean="0">
                <a:solidFill>
                  <a:srgbClr val="FF0000"/>
                </a:solidFill>
                <a:latin typeface="Rockwell" panose="02060603020205020403" pitchFamily="18" charset="0"/>
              </a:rPr>
              <a:t>E </a:t>
            </a:r>
            <a:r>
              <a:rPr lang="it-IT" altLang="it-IT" sz="2000" b="1" dirty="0">
                <a:solidFill>
                  <a:srgbClr val="FF0000"/>
                </a:solidFill>
                <a:latin typeface="Rockwell" panose="02060603020205020403" pitchFamily="18" charset="0"/>
              </a:rPr>
              <a:t>DELL’OBBEDIENZA </a:t>
            </a:r>
          </a:p>
          <a:p>
            <a:pPr marL="152400" indent="-152400"/>
            <a:r>
              <a:rPr lang="it-IT" altLang="it-IT" sz="2000" b="1" dirty="0" smtClean="0">
                <a:solidFill>
                  <a:srgbClr val="FF0000"/>
                </a:solidFill>
                <a:latin typeface="Rockwell" panose="02060603020205020403" pitchFamily="18" charset="0"/>
              </a:rPr>
              <a:t>GIURISPRUDENZIALE</a:t>
            </a:r>
            <a:endParaRPr lang="it-IT" altLang="it-IT" sz="2000" b="1" dirty="0">
              <a:solidFill>
                <a:srgbClr val="FF0000"/>
              </a:solidFill>
              <a:latin typeface="Rockwell" panose="02060603020205020403" pitchFamily="18" charset="0"/>
            </a:endParaRPr>
          </a:p>
        </p:txBody>
      </p:sp>
    </p:spTree>
    <p:extLst>
      <p:ext uri="{BB962C8B-B14F-4D97-AF65-F5344CB8AC3E}">
        <p14:creationId xmlns:p14="http://schemas.microsoft.com/office/powerpoint/2010/main" val="1693514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551212" y="808893"/>
            <a:ext cx="11425198" cy="1488958"/>
          </a:xfrm>
        </p:spPr>
        <p:txBody>
          <a:bodyPr>
            <a:normAutofit fontScale="90000"/>
          </a:bodyPr>
          <a:lstStyle/>
          <a:p>
            <a:pPr eaLnBrk="1" hangingPunct="1"/>
            <a:r>
              <a:rPr lang="it-IT" altLang="it-IT" sz="4000" dirty="0">
                <a:solidFill>
                  <a:srgbClr val="003399"/>
                </a:solidFill>
                <a:latin typeface="Courier New" panose="02070309020205020404" pitchFamily="49" charset="0"/>
              </a:rPr>
              <a:t/>
            </a:r>
            <a:br>
              <a:rPr lang="it-IT" altLang="it-IT" sz="4000" dirty="0">
                <a:solidFill>
                  <a:srgbClr val="003399"/>
                </a:solidFill>
                <a:latin typeface="Courier New" panose="02070309020205020404" pitchFamily="49" charset="0"/>
              </a:rPr>
            </a:br>
            <a:r>
              <a:rPr lang="it-IT" altLang="it-IT" sz="4000" dirty="0">
                <a:solidFill>
                  <a:srgbClr val="003399"/>
                </a:solidFill>
                <a:latin typeface="Courier New" panose="02070309020205020404" pitchFamily="49" charset="0"/>
              </a:rPr>
              <a:t/>
            </a:r>
            <a:br>
              <a:rPr lang="it-IT" altLang="it-IT" sz="4000" dirty="0">
                <a:solidFill>
                  <a:srgbClr val="003399"/>
                </a:solidFill>
                <a:latin typeface="Courier New" panose="02070309020205020404" pitchFamily="49" charset="0"/>
              </a:rPr>
            </a:br>
            <a:r>
              <a:rPr lang="it-IT" altLang="it-IT" sz="2200" dirty="0">
                <a:solidFill>
                  <a:srgbClr val="373981"/>
                </a:solidFill>
                <a:latin typeface="Rockwell" panose="02060603020205020403" pitchFamily="18" charset="0"/>
              </a:rPr>
              <a:t>C’E’ UNA SOLUZIONE?</a:t>
            </a:r>
            <a:br>
              <a:rPr lang="it-IT" altLang="it-IT" sz="2200" dirty="0">
                <a:solidFill>
                  <a:srgbClr val="373981"/>
                </a:solidFill>
                <a:latin typeface="Rockwell" panose="02060603020205020403" pitchFamily="18" charset="0"/>
              </a:rPr>
            </a:br>
            <a:r>
              <a:rPr lang="it-IT" altLang="it-IT" sz="2200" dirty="0">
                <a:solidFill>
                  <a:srgbClr val="FF0000"/>
                </a:solidFill>
                <a:latin typeface="Rockwell" panose="02060603020205020403" pitchFamily="18" charset="0"/>
              </a:rPr>
              <a:t>OBIETTIVO: PERSEGUIRE L’APPROPRIATEZZA</a:t>
            </a:r>
            <a:r>
              <a:rPr lang="it-IT" altLang="it-IT" sz="2200" dirty="0">
                <a:solidFill>
                  <a:srgbClr val="FFFF00"/>
                </a:solidFill>
                <a:latin typeface="Rockwell" panose="02060603020205020403" pitchFamily="18" charset="0"/>
              </a:rPr>
              <a:t/>
            </a:r>
            <a:br>
              <a:rPr lang="it-IT" altLang="it-IT" sz="2200" dirty="0">
                <a:solidFill>
                  <a:srgbClr val="FFFF00"/>
                </a:solidFill>
                <a:latin typeface="Rockwell" panose="02060603020205020403" pitchFamily="18" charset="0"/>
              </a:rPr>
            </a:br>
            <a:endParaRPr lang="it-IT" altLang="it-IT" sz="2200" dirty="0">
              <a:solidFill>
                <a:schemeClr val="bg2"/>
              </a:solidFill>
              <a:latin typeface="Rockwell" panose="02060603020205020403" pitchFamily="18" charset="0"/>
            </a:endParaRPr>
          </a:p>
        </p:txBody>
      </p:sp>
      <p:sp>
        <p:nvSpPr>
          <p:cNvPr id="27651" name="Rectangle 3"/>
          <p:cNvSpPr>
            <a:spLocks noGrp="1" noChangeArrowheads="1"/>
          </p:cNvSpPr>
          <p:nvPr>
            <p:ph type="subTitle" idx="1"/>
          </p:nvPr>
        </p:nvSpPr>
        <p:spPr>
          <a:xfrm>
            <a:off x="551212" y="2755050"/>
            <a:ext cx="9648476" cy="2653720"/>
          </a:xfrm>
        </p:spPr>
        <p:txBody>
          <a:bodyPr>
            <a:normAutofit/>
          </a:bodyPr>
          <a:lstStyle/>
          <a:p>
            <a:pPr algn="l" eaLnBrk="1" hangingPunct="1"/>
            <a:endParaRPr lang="it-IT" altLang="it-IT" sz="1800" b="1" dirty="0">
              <a:latin typeface="Rockwell" panose="02060603020205020403" pitchFamily="18" charset="0"/>
            </a:endParaRPr>
          </a:p>
          <a:p>
            <a:pPr algn="l" eaLnBrk="1" hangingPunct="1">
              <a:buFont typeface="Arial" panose="020B0604020202020204" pitchFamily="34" charset="0"/>
              <a:buChar char="•"/>
            </a:pPr>
            <a:endParaRPr lang="it-IT" altLang="it-IT" sz="1800" b="1" dirty="0">
              <a:latin typeface="Rockwell" panose="02060603020205020403" pitchFamily="18" charset="0"/>
            </a:endParaRPr>
          </a:p>
          <a:p>
            <a:pPr algn="l" eaLnBrk="1" hangingPunct="1"/>
            <a:r>
              <a:rPr lang="it-IT" altLang="it-IT" b="1" i="0" dirty="0" smtClean="0">
                <a:latin typeface="Rockwell" panose="02060603020205020403" pitchFamily="18" charset="0"/>
              </a:rPr>
              <a:t>Prestazione </a:t>
            </a:r>
            <a:r>
              <a:rPr lang="it-IT" altLang="it-IT" b="1" i="0" dirty="0">
                <a:latin typeface="Rockwell" panose="02060603020205020403" pitchFamily="18" charset="0"/>
              </a:rPr>
              <a:t>appropriata che, oltre ad essere efficace viene erogata a quei soggetti che ne possono realmente beneficiare, con la modalità assistenziale più idonea e con le caratteristiche di tempestività e di continuità, necessarie a garantirne effettivamente l’utilità</a:t>
            </a:r>
          </a:p>
          <a:p>
            <a:pPr algn="l" eaLnBrk="1" hangingPunct="1"/>
            <a:endParaRPr lang="it-IT" altLang="it-IT" sz="3600" b="1" dirty="0">
              <a:latin typeface="Courier New" panose="02070309020205020404" pitchFamily="49" charset="0"/>
            </a:endParaRPr>
          </a:p>
        </p:txBody>
      </p:sp>
    </p:spTree>
    <p:extLst>
      <p:ext uri="{BB962C8B-B14F-4D97-AF65-F5344CB8AC3E}">
        <p14:creationId xmlns:p14="http://schemas.microsoft.com/office/powerpoint/2010/main" val="39781541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485937" y="843780"/>
            <a:ext cx="9339109" cy="768352"/>
          </a:xfrm>
        </p:spPr>
        <p:txBody>
          <a:bodyPr>
            <a:normAutofit/>
          </a:bodyPr>
          <a:lstStyle/>
          <a:p>
            <a:pPr eaLnBrk="1" hangingPunct="1"/>
            <a:r>
              <a:rPr lang="it-IT" altLang="it-IT" sz="1800" dirty="0">
                <a:solidFill>
                  <a:srgbClr val="003399"/>
                </a:solidFill>
                <a:latin typeface="Courier New" panose="02070309020205020404" pitchFamily="49" charset="0"/>
              </a:rPr>
              <a:t/>
            </a:r>
            <a:br>
              <a:rPr lang="it-IT" altLang="it-IT" sz="1800" dirty="0">
                <a:solidFill>
                  <a:srgbClr val="003399"/>
                </a:solidFill>
                <a:latin typeface="Courier New" panose="02070309020205020404" pitchFamily="49" charset="0"/>
              </a:rPr>
            </a:br>
            <a:r>
              <a:rPr lang="it-IT" altLang="it-IT" sz="2200" dirty="0">
                <a:solidFill>
                  <a:srgbClr val="373981"/>
                </a:solidFill>
                <a:latin typeface="Rockwell" panose="02060603020205020403" pitchFamily="18" charset="0"/>
              </a:rPr>
              <a:t>CHE FARE</a:t>
            </a:r>
            <a:r>
              <a:rPr lang="it-IT" altLang="it-IT" sz="2200" dirty="0" smtClean="0">
                <a:solidFill>
                  <a:srgbClr val="373981"/>
                </a:solidFill>
                <a:latin typeface="Rockwell" panose="02060603020205020403" pitchFamily="18" charset="0"/>
              </a:rPr>
              <a:t>?</a:t>
            </a:r>
            <a:endParaRPr lang="it-IT" altLang="it-IT" sz="2200" dirty="0">
              <a:solidFill>
                <a:srgbClr val="373981"/>
              </a:solidFill>
              <a:latin typeface="Rockwell" panose="02060603020205020403" pitchFamily="18" charset="0"/>
            </a:endParaRPr>
          </a:p>
        </p:txBody>
      </p:sp>
      <p:sp>
        <p:nvSpPr>
          <p:cNvPr id="28675" name="Rectangle 3"/>
          <p:cNvSpPr>
            <a:spLocks noGrp="1" noChangeArrowheads="1"/>
          </p:cNvSpPr>
          <p:nvPr>
            <p:ph type="subTitle" idx="1"/>
          </p:nvPr>
        </p:nvSpPr>
        <p:spPr>
          <a:xfrm>
            <a:off x="2135189" y="1700213"/>
            <a:ext cx="7559675" cy="2449512"/>
          </a:xfrm>
        </p:spPr>
        <p:txBody>
          <a:bodyPr>
            <a:normAutofit/>
          </a:bodyPr>
          <a:lstStyle/>
          <a:p>
            <a:pPr marL="152400" indent="-152400">
              <a:lnSpc>
                <a:spcPct val="80000"/>
              </a:lnSpc>
            </a:pPr>
            <a:endParaRPr lang="it-IT" altLang="it-IT" sz="2000" b="1" dirty="0">
              <a:solidFill>
                <a:srgbClr val="FFFF00"/>
              </a:solidFill>
              <a:latin typeface="Courier New" panose="02070309020205020404" pitchFamily="49" charset="0"/>
            </a:endParaRPr>
          </a:p>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r>
              <a:rPr lang="it-IT" altLang="it-IT" sz="2400" b="1" dirty="0">
                <a:solidFill>
                  <a:srgbClr val="FF0000"/>
                </a:solidFill>
                <a:latin typeface="Courier New" panose="02070309020205020404" pitchFamily="49" charset="0"/>
              </a:rPr>
              <a:t>			</a:t>
            </a:r>
            <a:endParaRPr lang="it-IT" altLang="it-IT" sz="2400" b="1" dirty="0">
              <a:solidFill>
                <a:srgbClr val="FFFF00"/>
              </a:solidFill>
              <a:latin typeface="Courier New" panose="02070309020205020404" pitchFamily="49" charset="0"/>
            </a:endParaRPr>
          </a:p>
        </p:txBody>
      </p:sp>
      <p:pic>
        <p:nvPicPr>
          <p:cNvPr id="28677" name="Picture 2" descr="C:\Users\Antonio\Pictures\M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2350" y="2085974"/>
            <a:ext cx="1323975"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6" name="Picture 2" descr="C:\Users\Antonio\Pictures\smile tond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2538" y="4508500"/>
            <a:ext cx="863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reccia bidirezionale verticale 17"/>
          <p:cNvSpPr/>
          <p:nvPr/>
        </p:nvSpPr>
        <p:spPr>
          <a:xfrm>
            <a:off x="5899383" y="3130062"/>
            <a:ext cx="879486" cy="1597483"/>
          </a:xfrm>
          <a:prstGeom prst="upDownArrow">
            <a:avLst/>
          </a:prstGeom>
          <a:solidFill>
            <a:srgbClr val="00206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21" name="CasellaDiTesto 20"/>
          <p:cNvSpPr txBox="1"/>
          <p:nvPr/>
        </p:nvSpPr>
        <p:spPr>
          <a:xfrm>
            <a:off x="4886325" y="2049703"/>
            <a:ext cx="3202095" cy="1015663"/>
          </a:xfrm>
          <a:prstGeom prst="rect">
            <a:avLst/>
          </a:prstGeom>
          <a:noFill/>
        </p:spPr>
        <p:txBody>
          <a:bodyPr wrap="none" rtlCol="0">
            <a:spAutoFit/>
          </a:bodyPr>
          <a:lstStyle/>
          <a:p>
            <a:pPr marL="152400" indent="-152400"/>
            <a:r>
              <a:rPr lang="it-IT" altLang="it-IT" sz="2000" b="1" dirty="0">
                <a:solidFill>
                  <a:srgbClr val="FF0000"/>
                </a:solidFill>
                <a:latin typeface="Rockwell" panose="02060603020205020403" pitchFamily="18" charset="0"/>
              </a:rPr>
              <a:t>MEDICINA DIFENSIVA </a:t>
            </a:r>
          </a:p>
          <a:p>
            <a:pPr marL="152400" indent="-152400"/>
            <a:r>
              <a:rPr lang="it-IT" altLang="it-IT" sz="2000" b="1" dirty="0" smtClean="0">
                <a:solidFill>
                  <a:srgbClr val="FF0000"/>
                </a:solidFill>
                <a:latin typeface="Rockwell" panose="02060603020205020403" pitchFamily="18" charset="0"/>
              </a:rPr>
              <a:t>E </a:t>
            </a:r>
            <a:r>
              <a:rPr lang="it-IT" altLang="it-IT" sz="2000" b="1" dirty="0">
                <a:solidFill>
                  <a:srgbClr val="FF0000"/>
                </a:solidFill>
                <a:latin typeface="Rockwell" panose="02060603020205020403" pitchFamily="18" charset="0"/>
              </a:rPr>
              <a:t>DELL’OBBEDIENZA </a:t>
            </a:r>
          </a:p>
          <a:p>
            <a:pPr marL="152400" indent="-152400"/>
            <a:r>
              <a:rPr lang="it-IT" altLang="it-IT" sz="2000" b="1" dirty="0" smtClean="0">
                <a:solidFill>
                  <a:srgbClr val="FF0000"/>
                </a:solidFill>
                <a:latin typeface="Rockwell" panose="02060603020205020403" pitchFamily="18" charset="0"/>
              </a:rPr>
              <a:t>GIURISPRUDENZIALE</a:t>
            </a:r>
            <a:endParaRPr lang="it-IT" altLang="it-IT" sz="2000" b="1" dirty="0">
              <a:solidFill>
                <a:srgbClr val="FF0000"/>
              </a:solidFill>
              <a:latin typeface="Rockwell" panose="02060603020205020403" pitchFamily="18" charset="0"/>
            </a:endParaRPr>
          </a:p>
        </p:txBody>
      </p:sp>
      <p:sp>
        <p:nvSpPr>
          <p:cNvPr id="22" name="CasellaDiTesto 21"/>
          <p:cNvSpPr txBox="1"/>
          <p:nvPr/>
        </p:nvSpPr>
        <p:spPr>
          <a:xfrm>
            <a:off x="4886325" y="4727545"/>
            <a:ext cx="2602379" cy="400110"/>
          </a:xfrm>
          <a:prstGeom prst="rect">
            <a:avLst/>
          </a:prstGeom>
          <a:noFill/>
        </p:spPr>
        <p:txBody>
          <a:bodyPr wrap="none" rtlCol="0">
            <a:spAutoFit/>
          </a:bodyPr>
          <a:lstStyle/>
          <a:p>
            <a:pPr marL="152400" indent="-152400"/>
            <a:r>
              <a:rPr lang="it-IT" altLang="it-IT" sz="2000" b="1" dirty="0" smtClean="0">
                <a:solidFill>
                  <a:srgbClr val="FF0000"/>
                </a:solidFill>
                <a:latin typeface="Rockwell" panose="02060603020205020403" pitchFamily="18" charset="0"/>
              </a:rPr>
              <a:t>APPROPRIATEZZA</a:t>
            </a:r>
            <a:endParaRPr lang="it-IT" altLang="it-IT" sz="2000" b="1" dirty="0">
              <a:solidFill>
                <a:srgbClr val="FF0000"/>
              </a:solidFill>
              <a:latin typeface="Rockwell" panose="02060603020205020403" pitchFamily="18" charset="0"/>
            </a:endParaRPr>
          </a:p>
        </p:txBody>
      </p:sp>
    </p:spTree>
    <p:extLst>
      <p:ext uri="{BB962C8B-B14F-4D97-AF65-F5344CB8AC3E}">
        <p14:creationId xmlns:p14="http://schemas.microsoft.com/office/powerpoint/2010/main" val="24063985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446049" y="645609"/>
            <a:ext cx="9394865" cy="884253"/>
          </a:xfrm>
        </p:spPr>
        <p:txBody>
          <a:bodyPr>
            <a:normAutofit/>
          </a:bodyPr>
          <a:lstStyle/>
          <a:p>
            <a:pPr eaLnBrk="1" hangingPunct="1"/>
            <a:r>
              <a:rPr lang="it-IT" altLang="it-IT" sz="2400" dirty="0" smtClean="0">
                <a:solidFill>
                  <a:srgbClr val="373981"/>
                </a:solidFill>
                <a:latin typeface="Rockwell" panose="02060603020205020403" pitchFamily="18" charset="0"/>
              </a:rPr>
              <a:t>CHE </a:t>
            </a:r>
            <a:r>
              <a:rPr lang="it-IT" altLang="it-IT" sz="2400" dirty="0">
                <a:solidFill>
                  <a:srgbClr val="373981"/>
                </a:solidFill>
                <a:latin typeface="Rockwell" panose="02060603020205020403" pitchFamily="18" charset="0"/>
              </a:rPr>
              <a:t>FARE DI PIU</a:t>
            </a:r>
            <a:r>
              <a:rPr lang="it-IT" altLang="it-IT" sz="2400" dirty="0" smtClean="0">
                <a:solidFill>
                  <a:srgbClr val="373981"/>
                </a:solidFill>
                <a:latin typeface="Rockwell" panose="02060603020205020403" pitchFamily="18" charset="0"/>
              </a:rPr>
              <a:t>’?</a:t>
            </a:r>
            <a:endParaRPr lang="it-IT" altLang="it-IT" sz="2400" dirty="0">
              <a:solidFill>
                <a:srgbClr val="373981"/>
              </a:solidFill>
              <a:latin typeface="Rockwell" panose="02060603020205020403" pitchFamily="18" charset="0"/>
            </a:endParaRPr>
          </a:p>
        </p:txBody>
      </p:sp>
      <p:sp>
        <p:nvSpPr>
          <p:cNvPr id="29699" name="Rectangle 3"/>
          <p:cNvSpPr>
            <a:spLocks noGrp="1" noChangeArrowheads="1"/>
          </p:cNvSpPr>
          <p:nvPr>
            <p:ph type="subTitle" idx="1"/>
          </p:nvPr>
        </p:nvSpPr>
        <p:spPr>
          <a:xfrm>
            <a:off x="446049" y="2241394"/>
            <a:ext cx="11206975" cy="3178097"/>
          </a:xfrm>
        </p:spPr>
        <p:txBody>
          <a:bodyPr>
            <a:normAutofit/>
          </a:bodyPr>
          <a:lstStyle/>
          <a:p>
            <a:pPr algn="l" eaLnBrk="1" hangingPunct="1">
              <a:buFont typeface="Arial" panose="020B0604020202020204" pitchFamily="34" charset="0"/>
              <a:buChar char="•"/>
            </a:pPr>
            <a:r>
              <a:rPr lang="it-IT" altLang="it-IT" sz="2400" b="1" i="0" dirty="0" err="1">
                <a:latin typeface="Rockwell" panose="02060603020205020403" pitchFamily="18" charset="0"/>
              </a:rPr>
              <a:t>Riattribuire</a:t>
            </a:r>
            <a:r>
              <a:rPr lang="it-IT" altLang="it-IT" sz="2400" b="1" i="0" dirty="0">
                <a:latin typeface="Rockwell" panose="02060603020205020403" pitchFamily="18" charset="0"/>
              </a:rPr>
              <a:t> il corretto significato alle </a:t>
            </a:r>
            <a:r>
              <a:rPr lang="it-IT" altLang="it-IT" sz="2400" b="1" i="0" dirty="0">
                <a:solidFill>
                  <a:srgbClr val="FF0000"/>
                </a:solidFill>
                <a:latin typeface="Rockwell" panose="02060603020205020403" pitchFamily="18" charset="0"/>
              </a:rPr>
              <a:t>linee guida </a:t>
            </a:r>
            <a:r>
              <a:rPr lang="it-IT" altLang="it-IT" sz="2400" b="1" i="0" dirty="0">
                <a:latin typeface="Rockwell" panose="02060603020205020403" pitchFamily="18" charset="0"/>
              </a:rPr>
              <a:t>ed al </a:t>
            </a:r>
            <a:r>
              <a:rPr lang="it-IT" altLang="it-IT" sz="2400" b="1" i="0" dirty="0">
                <a:solidFill>
                  <a:srgbClr val="FF0000"/>
                </a:solidFill>
                <a:latin typeface="Rockwell" panose="02060603020205020403" pitchFamily="18" charset="0"/>
              </a:rPr>
              <a:t>consenso </a:t>
            </a:r>
            <a:r>
              <a:rPr lang="it-IT" altLang="it-IT" sz="2400" b="1" i="0" dirty="0" smtClean="0">
                <a:solidFill>
                  <a:srgbClr val="373981"/>
                </a:solidFill>
                <a:latin typeface="Rockwell" panose="02060603020205020403" pitchFamily="18" charset="0"/>
              </a:rPr>
              <a:t>«informato» (</a:t>
            </a:r>
            <a:r>
              <a:rPr lang="it-IT" altLang="it-IT" sz="2400" b="1" i="0" dirty="0" smtClean="0">
                <a:solidFill>
                  <a:srgbClr val="FF0000"/>
                </a:solidFill>
                <a:latin typeface="Rockwell" panose="02060603020205020403" pitchFamily="18" charset="0"/>
              </a:rPr>
              <a:t>VALIDO</a:t>
            </a:r>
            <a:r>
              <a:rPr lang="it-IT" altLang="it-IT" sz="2400" b="1" i="0" dirty="0" smtClean="0">
                <a:solidFill>
                  <a:srgbClr val="373981"/>
                </a:solidFill>
                <a:latin typeface="Rockwell" panose="02060603020205020403" pitchFamily="18" charset="0"/>
              </a:rPr>
              <a:t>)</a:t>
            </a:r>
            <a:endParaRPr lang="it-IT" altLang="it-IT" sz="2400" b="1" i="0" dirty="0">
              <a:solidFill>
                <a:srgbClr val="373981"/>
              </a:solidFill>
              <a:latin typeface="Rockwell" panose="02060603020205020403" pitchFamily="18" charset="0"/>
            </a:endParaRPr>
          </a:p>
          <a:p>
            <a:pPr algn="l" eaLnBrk="1" hangingPunct="1">
              <a:buFont typeface="Arial" panose="020B0604020202020204" pitchFamily="34" charset="0"/>
              <a:buChar char="•"/>
            </a:pPr>
            <a:r>
              <a:rPr lang="it-IT" altLang="it-IT" sz="2400" b="1" i="0" dirty="0">
                <a:latin typeface="Rockwell" panose="02060603020205020403" pitchFamily="18" charset="0"/>
              </a:rPr>
              <a:t>Ritrovare il </a:t>
            </a:r>
            <a:r>
              <a:rPr lang="it-IT" altLang="it-IT" sz="2400" b="1" i="0" dirty="0">
                <a:solidFill>
                  <a:srgbClr val="FF0000"/>
                </a:solidFill>
                <a:latin typeface="Rockwell" panose="02060603020205020403" pitchFamily="18" charset="0"/>
              </a:rPr>
              <a:t>dialogo</a:t>
            </a:r>
            <a:r>
              <a:rPr lang="it-IT" altLang="it-IT" sz="2400" b="1" i="0" dirty="0">
                <a:latin typeface="Rockwell" panose="02060603020205020403" pitchFamily="18" charset="0"/>
              </a:rPr>
              <a:t> tra medico e paziente</a:t>
            </a:r>
          </a:p>
          <a:p>
            <a:pPr algn="l" eaLnBrk="1" hangingPunct="1">
              <a:buFont typeface="Arial" panose="020B0604020202020204" pitchFamily="34" charset="0"/>
              <a:buChar char="•"/>
            </a:pPr>
            <a:r>
              <a:rPr lang="it-IT" altLang="it-IT" sz="2400" b="1" i="0" dirty="0">
                <a:latin typeface="Rockwell" panose="02060603020205020403" pitchFamily="18" charset="0"/>
              </a:rPr>
              <a:t>Ripristinare un </a:t>
            </a:r>
            <a:r>
              <a:rPr lang="it-IT" altLang="it-IT" sz="2400" b="1" i="0" dirty="0">
                <a:solidFill>
                  <a:srgbClr val="FF0000"/>
                </a:solidFill>
                <a:latin typeface="Rockwell" panose="02060603020205020403" pitchFamily="18" charset="0"/>
              </a:rPr>
              <a:t>corretto ambiente </a:t>
            </a:r>
            <a:r>
              <a:rPr lang="it-IT" altLang="it-IT" sz="2400" b="1" i="0" dirty="0">
                <a:latin typeface="Rockwell" panose="02060603020205020403" pitchFamily="18" charset="0"/>
              </a:rPr>
              <a:t>socio-culturale (ruolo dei media)</a:t>
            </a:r>
          </a:p>
          <a:p>
            <a:pPr algn="l" eaLnBrk="1" hangingPunct="1">
              <a:buFont typeface="Arial" panose="020B0604020202020204" pitchFamily="34" charset="0"/>
              <a:buChar char="•"/>
            </a:pPr>
            <a:r>
              <a:rPr lang="it-IT" altLang="it-IT" sz="2400" b="1" i="0" dirty="0">
                <a:latin typeface="Rockwell" panose="02060603020205020403" pitchFamily="18" charset="0"/>
              </a:rPr>
              <a:t>Adeguata </a:t>
            </a:r>
            <a:r>
              <a:rPr lang="it-IT" altLang="it-IT" sz="2400" b="1" i="0" dirty="0">
                <a:solidFill>
                  <a:srgbClr val="FF0000"/>
                </a:solidFill>
                <a:latin typeface="Rockwell" panose="02060603020205020403" pitchFamily="18" charset="0"/>
              </a:rPr>
              <a:t>informazione</a:t>
            </a:r>
            <a:r>
              <a:rPr lang="it-IT" altLang="it-IT" sz="2400" b="1" i="0" dirty="0">
                <a:solidFill>
                  <a:srgbClr val="0070C0"/>
                </a:solidFill>
                <a:latin typeface="Rockwell" panose="02060603020205020403" pitchFamily="18" charset="0"/>
              </a:rPr>
              <a:t> </a:t>
            </a:r>
            <a:r>
              <a:rPr lang="it-IT" altLang="it-IT" sz="2400" b="1" i="0" dirty="0">
                <a:latin typeface="Rockwell" panose="02060603020205020403" pitchFamily="18" charset="0"/>
              </a:rPr>
              <a:t>al cittadino, che identifica il medico </a:t>
            </a:r>
            <a:r>
              <a:rPr lang="it-IT" altLang="it-IT" sz="2400" b="1" i="0" dirty="0" smtClean="0">
                <a:latin typeface="Rockwell" panose="02060603020205020403" pitchFamily="18" charset="0"/>
              </a:rPr>
              <a:t>come il </a:t>
            </a:r>
            <a:r>
              <a:rPr lang="it-IT" altLang="it-IT" sz="2400" b="1" i="0" dirty="0">
                <a:latin typeface="Rockwell" panose="02060603020205020403" pitchFamily="18" charset="0"/>
              </a:rPr>
              <a:t>responsabile unico delle inadeguatezze del sistema</a:t>
            </a:r>
          </a:p>
          <a:p>
            <a:pPr algn="l" eaLnBrk="1" hangingPunct="1">
              <a:lnSpc>
                <a:spcPct val="80000"/>
              </a:lnSpc>
              <a:buFont typeface="Arial" panose="020B0604020202020204" pitchFamily="34" charset="0"/>
              <a:buChar char="•"/>
            </a:pPr>
            <a:endParaRPr lang="it-IT" altLang="it-IT" sz="2000" b="1" dirty="0">
              <a:latin typeface="Courier New" panose="02070309020205020404" pitchFamily="49" charset="0"/>
            </a:endParaRPr>
          </a:p>
        </p:txBody>
      </p:sp>
    </p:spTree>
    <p:extLst>
      <p:ext uri="{BB962C8B-B14F-4D97-AF65-F5344CB8AC3E}">
        <p14:creationId xmlns:p14="http://schemas.microsoft.com/office/powerpoint/2010/main" val="15002084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451219" y="679062"/>
            <a:ext cx="7561263" cy="780461"/>
          </a:xfrm>
        </p:spPr>
        <p:txBody>
          <a:bodyPr>
            <a:normAutofit/>
          </a:bodyPr>
          <a:lstStyle/>
          <a:p>
            <a:pPr eaLnBrk="1" hangingPunct="1"/>
            <a:r>
              <a:rPr lang="it-IT" altLang="it-IT" sz="2400" dirty="0" smtClean="0">
                <a:solidFill>
                  <a:srgbClr val="373981"/>
                </a:solidFill>
                <a:latin typeface="Rockwell" panose="02060603020205020403" pitchFamily="18" charset="0"/>
              </a:rPr>
              <a:t>CHE </a:t>
            </a:r>
            <a:r>
              <a:rPr lang="it-IT" altLang="it-IT" sz="2400" dirty="0">
                <a:solidFill>
                  <a:srgbClr val="373981"/>
                </a:solidFill>
                <a:latin typeface="Rockwell" panose="02060603020205020403" pitchFamily="18" charset="0"/>
              </a:rPr>
              <a:t>FARE DI PIU</a:t>
            </a:r>
            <a:r>
              <a:rPr lang="it-IT" altLang="it-IT" sz="2400" dirty="0" smtClean="0">
                <a:solidFill>
                  <a:srgbClr val="373981"/>
                </a:solidFill>
                <a:latin typeface="Rockwell" panose="02060603020205020403" pitchFamily="18" charset="0"/>
              </a:rPr>
              <a:t>’?</a:t>
            </a:r>
            <a:endParaRPr lang="it-IT" altLang="it-IT" sz="2400" dirty="0">
              <a:solidFill>
                <a:srgbClr val="373981"/>
              </a:solidFill>
              <a:latin typeface="Rockwell" panose="02060603020205020403" pitchFamily="18" charset="0"/>
            </a:endParaRPr>
          </a:p>
        </p:txBody>
      </p:sp>
      <p:sp>
        <p:nvSpPr>
          <p:cNvPr id="30723" name="Rectangle 3"/>
          <p:cNvSpPr>
            <a:spLocks noGrp="1" noChangeArrowheads="1"/>
          </p:cNvSpPr>
          <p:nvPr>
            <p:ph type="subTitle" idx="1"/>
          </p:nvPr>
        </p:nvSpPr>
        <p:spPr>
          <a:xfrm>
            <a:off x="451219" y="1964292"/>
            <a:ext cx="11218126" cy="3625850"/>
          </a:xfrm>
        </p:spPr>
        <p:txBody>
          <a:bodyPr>
            <a:normAutofit lnSpcReduction="10000"/>
          </a:bodyPr>
          <a:lstStyle/>
          <a:p>
            <a:pPr algn="l" eaLnBrk="1" hangingPunct="1"/>
            <a:r>
              <a:rPr lang="it-IT" altLang="it-IT" sz="2400" b="1" i="0" dirty="0">
                <a:solidFill>
                  <a:srgbClr val="373981"/>
                </a:solidFill>
                <a:latin typeface="Rockwell" panose="02060603020205020403" pitchFamily="18" charset="0"/>
              </a:rPr>
              <a:t>Ripensare la professione medica  e </a:t>
            </a:r>
            <a:r>
              <a:rPr lang="it-IT" altLang="it-IT" sz="2400" b="1" i="0" dirty="0">
                <a:solidFill>
                  <a:srgbClr val="FF0000"/>
                </a:solidFill>
                <a:latin typeface="Rockwell" panose="02060603020205020403" pitchFamily="18" charset="0"/>
              </a:rPr>
              <a:t>definire l’”atto medico” </a:t>
            </a:r>
            <a:r>
              <a:rPr lang="it-IT" altLang="it-IT" sz="2400" b="1" i="0" dirty="0">
                <a:solidFill>
                  <a:srgbClr val="373981"/>
                </a:solidFill>
                <a:latin typeface="Rockwell" panose="02060603020205020403" pitchFamily="18" charset="0"/>
              </a:rPr>
              <a:t>tenendo presente:</a:t>
            </a:r>
          </a:p>
          <a:p>
            <a:pPr algn="l" eaLnBrk="1" hangingPunct="1">
              <a:buFont typeface="Arial" panose="020B0604020202020204" pitchFamily="34" charset="0"/>
              <a:buChar char="•"/>
            </a:pPr>
            <a:r>
              <a:rPr lang="it-IT" altLang="it-IT" sz="2400" b="1" i="0" dirty="0">
                <a:latin typeface="Rockwell" panose="02060603020205020403" pitchFamily="18" charset="0"/>
              </a:rPr>
              <a:t>il rischio di contenzioso </a:t>
            </a:r>
          </a:p>
          <a:p>
            <a:pPr algn="l" eaLnBrk="1" hangingPunct="1">
              <a:buFont typeface="Arial" panose="020B0604020202020204" pitchFamily="34" charset="0"/>
              <a:buChar char="•"/>
            </a:pPr>
            <a:r>
              <a:rPr lang="it-IT" altLang="it-IT" sz="2400" b="1" i="0" dirty="0">
                <a:latin typeface="Rockwell" panose="02060603020205020403" pitchFamily="18" charset="0"/>
              </a:rPr>
              <a:t>le imposizioni della direzione strategica aziendale </a:t>
            </a:r>
          </a:p>
          <a:p>
            <a:pPr algn="l" eaLnBrk="1" hangingPunct="1">
              <a:buFont typeface="Arial" panose="020B0604020202020204" pitchFamily="34" charset="0"/>
              <a:buChar char="•"/>
            </a:pPr>
            <a:r>
              <a:rPr lang="it-IT" altLang="it-IT" sz="2400" b="1" i="0" dirty="0">
                <a:latin typeface="Rockwell" panose="02060603020205020403" pitchFamily="18" charset="0"/>
              </a:rPr>
              <a:t>i </a:t>
            </a:r>
            <a:r>
              <a:rPr lang="it-IT" altLang="it-IT" sz="2400" b="1" i="0" dirty="0" smtClean="0">
                <a:latin typeface="Rockwell" panose="02060603020205020403" pitchFamily="18" charset="0"/>
              </a:rPr>
              <a:t>rapporti talora difficili con </a:t>
            </a:r>
            <a:r>
              <a:rPr lang="it-IT" altLang="it-IT" sz="2400" b="1" i="0" dirty="0">
                <a:latin typeface="Rockwell" panose="02060603020205020403" pitchFamily="18" charset="0"/>
              </a:rPr>
              <a:t>le altre professioni sanitarie </a:t>
            </a:r>
          </a:p>
          <a:p>
            <a:pPr algn="l" eaLnBrk="1" hangingPunct="1">
              <a:buFont typeface="Arial" panose="020B0604020202020204" pitchFamily="34" charset="0"/>
              <a:buChar char="•"/>
            </a:pPr>
            <a:r>
              <a:rPr lang="it-IT" altLang="it-IT" sz="2400" b="1" i="0" dirty="0">
                <a:latin typeface="Rockwell" panose="02060603020205020403" pitchFamily="18" charset="0"/>
              </a:rPr>
              <a:t>le politiche economicistiche del servizio sanitario nazionale </a:t>
            </a:r>
          </a:p>
          <a:p>
            <a:pPr algn="l" eaLnBrk="1" hangingPunct="1">
              <a:buFont typeface="Arial" panose="020B0604020202020204" pitchFamily="34" charset="0"/>
              <a:buChar char="•"/>
            </a:pPr>
            <a:r>
              <a:rPr lang="it-IT" altLang="it-IT" sz="2400" b="1" i="0" dirty="0">
                <a:latin typeface="Rockwell" panose="02060603020205020403" pitchFamily="18" charset="0"/>
              </a:rPr>
              <a:t>le sfide bioetiche e tecnologiche </a:t>
            </a:r>
          </a:p>
          <a:p>
            <a:pPr algn="l" eaLnBrk="1" hangingPunct="1">
              <a:buFont typeface="Arial" panose="020B0604020202020204" pitchFamily="34" charset="0"/>
              <a:buChar char="•"/>
            </a:pPr>
            <a:r>
              <a:rPr lang="it-IT" altLang="it-IT" sz="2400" b="1" i="0" dirty="0">
                <a:latin typeface="Rockwell" panose="02060603020205020403" pitchFamily="18" charset="0"/>
              </a:rPr>
              <a:t>il problema della fallibilità e della legittimazione professionale</a:t>
            </a:r>
          </a:p>
        </p:txBody>
      </p:sp>
    </p:spTree>
    <p:extLst>
      <p:ext uri="{BB962C8B-B14F-4D97-AF65-F5344CB8AC3E}">
        <p14:creationId xmlns:p14="http://schemas.microsoft.com/office/powerpoint/2010/main" val="8736283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425857" y="534097"/>
            <a:ext cx="10794380" cy="1366838"/>
          </a:xfrm>
        </p:spPr>
        <p:txBody>
          <a:bodyPr>
            <a:normAutofit fontScale="90000"/>
          </a:bodyPr>
          <a:lstStyle/>
          <a:p>
            <a:pPr eaLnBrk="1" hangingPunct="1"/>
            <a:r>
              <a:rPr lang="it-IT" altLang="it-IT" sz="4000" dirty="0">
                <a:solidFill>
                  <a:srgbClr val="003399"/>
                </a:solidFill>
                <a:latin typeface="Courier New" panose="02070309020205020404" pitchFamily="49" charset="0"/>
              </a:rPr>
              <a:t/>
            </a:r>
            <a:br>
              <a:rPr lang="it-IT" altLang="it-IT" sz="4000" dirty="0">
                <a:solidFill>
                  <a:srgbClr val="003399"/>
                </a:solidFill>
                <a:latin typeface="Courier New" panose="02070309020205020404" pitchFamily="49" charset="0"/>
              </a:rPr>
            </a:br>
            <a:r>
              <a:rPr lang="it-IT" altLang="it-IT" sz="4000" dirty="0">
                <a:solidFill>
                  <a:srgbClr val="373981"/>
                </a:solidFill>
                <a:latin typeface="Courier New" panose="02070309020205020404" pitchFamily="49" charset="0"/>
              </a:rPr>
              <a:t>CHE FARE DI PIU’?</a:t>
            </a:r>
            <a:r>
              <a:rPr lang="it-IT" altLang="it-IT" sz="4000" dirty="0">
                <a:solidFill>
                  <a:srgbClr val="003399"/>
                </a:solidFill>
                <a:latin typeface="Courier New" panose="02070309020205020404" pitchFamily="49" charset="0"/>
              </a:rPr>
              <a:t/>
            </a:r>
            <a:br>
              <a:rPr lang="it-IT" altLang="it-IT" sz="4000" dirty="0">
                <a:solidFill>
                  <a:srgbClr val="003399"/>
                </a:solidFill>
                <a:latin typeface="Courier New" panose="02070309020205020404" pitchFamily="49" charset="0"/>
              </a:rPr>
            </a:br>
            <a:endParaRPr lang="it-IT" altLang="it-IT" sz="4000" dirty="0">
              <a:solidFill>
                <a:srgbClr val="003399"/>
              </a:solidFill>
              <a:latin typeface="Courier New" panose="02070309020205020404" pitchFamily="49" charset="0"/>
            </a:endParaRPr>
          </a:p>
        </p:txBody>
      </p:sp>
      <p:sp>
        <p:nvSpPr>
          <p:cNvPr id="31747" name="Rectangle 3"/>
          <p:cNvSpPr>
            <a:spLocks noGrp="1" noChangeArrowheads="1"/>
          </p:cNvSpPr>
          <p:nvPr>
            <p:ph type="subTitle" idx="1"/>
          </p:nvPr>
        </p:nvSpPr>
        <p:spPr>
          <a:xfrm>
            <a:off x="425857" y="2349500"/>
            <a:ext cx="11195824" cy="3625850"/>
          </a:xfrm>
        </p:spPr>
        <p:txBody>
          <a:bodyPr>
            <a:noAutofit/>
          </a:bodyPr>
          <a:lstStyle/>
          <a:p>
            <a:pPr algn="l" eaLnBrk="1" hangingPunct="1"/>
            <a:r>
              <a:rPr lang="it-IT" altLang="it-IT" sz="2400" b="1" i="0" dirty="0">
                <a:latin typeface="Rockwell" panose="02060603020205020403" pitchFamily="18" charset="0"/>
              </a:rPr>
              <a:t>Riscoprire il valore dell’etica della professione medica</a:t>
            </a:r>
            <a:endParaRPr lang="it-IT" altLang="it-IT" sz="2400" b="1" i="0" dirty="0">
              <a:solidFill>
                <a:srgbClr val="FFFF00"/>
              </a:solidFill>
              <a:latin typeface="Rockwell" panose="02060603020205020403" pitchFamily="18" charset="0"/>
            </a:endParaRPr>
          </a:p>
          <a:p>
            <a:pPr eaLnBrk="1" hangingPunct="1"/>
            <a:endParaRPr lang="it-IT" altLang="it-IT" sz="2400" b="1" dirty="0">
              <a:latin typeface="Rockwell" panose="02060603020205020403" pitchFamily="18" charset="0"/>
            </a:endParaRPr>
          </a:p>
          <a:p>
            <a:pPr algn="ctr" eaLnBrk="1" hangingPunct="1"/>
            <a:r>
              <a:rPr lang="it-IT" altLang="it-IT" sz="2400" b="1" dirty="0">
                <a:latin typeface="Rockwell" panose="02060603020205020403" pitchFamily="18" charset="0"/>
              </a:rPr>
              <a:t>Distinzione tra etica della convinzione ed etica della </a:t>
            </a:r>
            <a:r>
              <a:rPr lang="it-IT" altLang="it-IT" sz="2400" b="1" dirty="0" smtClean="0">
                <a:latin typeface="Rockwell" panose="02060603020205020403" pitchFamily="18" charset="0"/>
              </a:rPr>
              <a:t>responsabilità</a:t>
            </a:r>
            <a:br>
              <a:rPr lang="it-IT" altLang="it-IT" sz="2400" b="1" dirty="0" smtClean="0">
                <a:latin typeface="Rockwell" panose="02060603020205020403" pitchFamily="18" charset="0"/>
              </a:rPr>
            </a:br>
            <a:r>
              <a:rPr lang="it-IT" altLang="it-IT" sz="2400" b="1" dirty="0" smtClean="0">
                <a:latin typeface="Rockwell" panose="02060603020205020403" pitchFamily="18" charset="0"/>
              </a:rPr>
              <a:t>(Max </a:t>
            </a:r>
            <a:r>
              <a:rPr lang="it-IT" altLang="it-IT" sz="2400" b="1" dirty="0">
                <a:latin typeface="Rockwell" panose="02060603020205020403" pitchFamily="18" charset="0"/>
              </a:rPr>
              <a:t>Weber)</a:t>
            </a:r>
          </a:p>
          <a:p>
            <a:pPr algn="l" eaLnBrk="1" hangingPunct="1">
              <a:buFont typeface="Arial" panose="020B0604020202020204" pitchFamily="34" charset="0"/>
              <a:buChar char="•"/>
            </a:pPr>
            <a:endParaRPr lang="it-IT" altLang="it-IT" sz="2400" b="1" dirty="0">
              <a:solidFill>
                <a:srgbClr val="FFFF00"/>
              </a:solidFill>
              <a:latin typeface="Rockwell" panose="02060603020205020403" pitchFamily="18" charset="0"/>
            </a:endParaRPr>
          </a:p>
          <a:p>
            <a:pPr algn="l" eaLnBrk="1" hangingPunct="1">
              <a:buFont typeface="Arial" panose="020B0604020202020204" pitchFamily="34" charset="0"/>
              <a:buChar char="•"/>
            </a:pPr>
            <a:r>
              <a:rPr lang="it-IT" altLang="it-IT" sz="2400" b="1" i="0" dirty="0">
                <a:solidFill>
                  <a:srgbClr val="FF0000"/>
                </a:solidFill>
                <a:latin typeface="Rockwell" panose="02060603020205020403" pitchFamily="18" charset="0"/>
              </a:rPr>
              <a:t>Etica della convinzione</a:t>
            </a:r>
            <a:r>
              <a:rPr lang="it-IT" altLang="it-IT" sz="2400" b="1" i="0" dirty="0">
                <a:solidFill>
                  <a:srgbClr val="0070C0"/>
                </a:solidFill>
                <a:latin typeface="Rockwell" panose="02060603020205020403" pitchFamily="18" charset="0"/>
              </a:rPr>
              <a:t>: </a:t>
            </a:r>
            <a:r>
              <a:rPr lang="it-IT" altLang="it-IT" sz="2400" b="1" i="0" dirty="0">
                <a:latin typeface="Rockwell" panose="02060603020205020403" pitchFamily="18" charset="0"/>
              </a:rPr>
              <a:t>l’azione è considerata come assoluto, a prescindere dal suo impatto e dal suo successo; chi agisce in questa convinzione si propone di </a:t>
            </a:r>
            <a:r>
              <a:rPr lang="it-IT" altLang="it-IT" sz="2400" b="1" i="0" dirty="0">
                <a:solidFill>
                  <a:srgbClr val="373981"/>
                </a:solidFill>
                <a:latin typeface="Rockwell" panose="02060603020205020403" pitchFamily="18" charset="0"/>
              </a:rPr>
              <a:t>rispettare un dovere, un principio</a:t>
            </a:r>
          </a:p>
          <a:p>
            <a:pPr algn="l" eaLnBrk="1" hangingPunct="1">
              <a:buFont typeface="Arial" panose="020B0604020202020204" pitchFamily="34" charset="0"/>
              <a:buChar char="•"/>
            </a:pPr>
            <a:r>
              <a:rPr lang="it-IT" altLang="it-IT" sz="2400" b="1" i="0" dirty="0">
                <a:solidFill>
                  <a:srgbClr val="FF0000"/>
                </a:solidFill>
                <a:latin typeface="Rockwell" panose="02060603020205020403" pitchFamily="18" charset="0"/>
              </a:rPr>
              <a:t>Etica della responsabilità</a:t>
            </a:r>
            <a:r>
              <a:rPr lang="it-IT" altLang="it-IT" sz="2400" b="1" i="0" dirty="0" smtClean="0">
                <a:solidFill>
                  <a:srgbClr val="0070C0"/>
                </a:solidFill>
                <a:latin typeface="Rockwell" panose="02060603020205020403" pitchFamily="18" charset="0"/>
              </a:rPr>
              <a:t>: </a:t>
            </a:r>
            <a:r>
              <a:rPr lang="it-IT" altLang="it-IT" sz="2400" b="1" i="0" dirty="0" smtClean="0">
                <a:solidFill>
                  <a:srgbClr val="373981"/>
                </a:solidFill>
                <a:latin typeface="Rockwell" panose="02060603020205020403" pitchFamily="18" charset="0"/>
              </a:rPr>
              <a:t>l’azione </a:t>
            </a:r>
            <a:r>
              <a:rPr lang="it-IT" altLang="it-IT" sz="2400" b="1" i="0" dirty="0">
                <a:solidFill>
                  <a:srgbClr val="373981"/>
                </a:solidFill>
                <a:latin typeface="Rockwell" panose="02060603020205020403" pitchFamily="18" charset="0"/>
              </a:rPr>
              <a:t>è considerata preoccupandosi del suo impatto</a:t>
            </a:r>
            <a:r>
              <a:rPr lang="it-IT" altLang="it-IT" sz="2400" b="1" i="0" dirty="0">
                <a:latin typeface="Rockwell" panose="02060603020205020403" pitchFamily="18" charset="0"/>
              </a:rPr>
              <a:t>; spinge a prendere in considerazione la totalità delle prevedibili conseguenze ed a scegliere in funzione delle migliori</a:t>
            </a:r>
          </a:p>
        </p:txBody>
      </p:sp>
      <p:sp>
        <p:nvSpPr>
          <p:cNvPr id="2" name="Rettangolo 1"/>
          <p:cNvSpPr/>
          <p:nvPr/>
        </p:nvSpPr>
        <p:spPr>
          <a:xfrm>
            <a:off x="1037063" y="2129883"/>
            <a:ext cx="10103005" cy="1037063"/>
          </a:xfrm>
          <a:prstGeom prst="rect">
            <a:avLst/>
          </a:prstGeom>
          <a:noFill/>
          <a:ln w="38100">
            <a:solidFill>
              <a:srgbClr val="3739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7464442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490653" y="758283"/>
            <a:ext cx="11218125" cy="457958"/>
          </a:xfrm>
        </p:spPr>
        <p:txBody>
          <a:bodyPr>
            <a:normAutofit fontScale="90000"/>
          </a:bodyPr>
          <a:lstStyle/>
          <a:p>
            <a:pPr eaLnBrk="1" hangingPunct="1"/>
            <a:r>
              <a:rPr lang="it-IT" altLang="it-IT" sz="2700" dirty="0" smtClean="0">
                <a:latin typeface="Rockwell" panose="02060603020205020403" pitchFamily="18" charset="0"/>
              </a:rPr>
              <a:t>CHE </a:t>
            </a:r>
            <a:r>
              <a:rPr lang="it-IT" altLang="it-IT" sz="2700" dirty="0">
                <a:latin typeface="Rockwell" panose="02060603020205020403" pitchFamily="18" charset="0"/>
              </a:rPr>
              <a:t>FARE DI PIU</a:t>
            </a:r>
            <a:r>
              <a:rPr lang="it-IT" altLang="it-IT" sz="2700" dirty="0" smtClean="0">
                <a:latin typeface="Rockwell" panose="02060603020205020403" pitchFamily="18" charset="0"/>
              </a:rPr>
              <a:t>’?</a:t>
            </a:r>
            <a:endParaRPr lang="it-IT" altLang="it-IT" sz="2700" dirty="0">
              <a:latin typeface="Rockwell" panose="02060603020205020403" pitchFamily="18" charset="0"/>
            </a:endParaRPr>
          </a:p>
        </p:txBody>
      </p:sp>
      <p:sp>
        <p:nvSpPr>
          <p:cNvPr id="41987" name="Rectangle 3"/>
          <p:cNvSpPr>
            <a:spLocks noGrp="1" noChangeArrowheads="1"/>
          </p:cNvSpPr>
          <p:nvPr>
            <p:ph type="subTitle" idx="1"/>
          </p:nvPr>
        </p:nvSpPr>
        <p:spPr>
          <a:xfrm>
            <a:off x="490653" y="1216242"/>
            <a:ext cx="11150579" cy="5439914"/>
          </a:xfrm>
        </p:spPr>
        <p:txBody>
          <a:bodyPr>
            <a:normAutofit fontScale="32500" lnSpcReduction="20000"/>
          </a:bodyPr>
          <a:lstStyle/>
          <a:p>
            <a:pPr eaLnBrk="1" hangingPunct="1">
              <a:lnSpc>
                <a:spcPct val="120000"/>
              </a:lnSpc>
              <a:defRPr/>
            </a:pPr>
            <a:r>
              <a:rPr lang="it-IT" sz="5500" b="1" i="0" dirty="0" smtClean="0">
                <a:solidFill>
                  <a:srgbClr val="FF0000"/>
                </a:solidFill>
                <a:latin typeface="Rockwell" panose="02060603020205020403" pitchFamily="18" charset="0"/>
              </a:rPr>
              <a:t>Riscoprire </a:t>
            </a:r>
            <a:r>
              <a:rPr lang="it-IT" sz="5500" b="1" i="0" dirty="0">
                <a:solidFill>
                  <a:srgbClr val="FF0000"/>
                </a:solidFill>
                <a:latin typeface="Rockwell" panose="02060603020205020403" pitchFamily="18" charset="0"/>
              </a:rPr>
              <a:t>il valore </a:t>
            </a:r>
            <a:r>
              <a:rPr lang="it-IT" sz="5500" b="1" i="0" dirty="0" smtClean="0">
                <a:solidFill>
                  <a:srgbClr val="FF0000"/>
                </a:solidFill>
                <a:latin typeface="Rockwell" panose="02060603020205020403" pitchFamily="18" charset="0"/>
              </a:rPr>
              <a:t>dell’etica </a:t>
            </a:r>
            <a:r>
              <a:rPr lang="it-IT" sz="5500" b="1" i="0" dirty="0">
                <a:solidFill>
                  <a:srgbClr val="FF0000"/>
                </a:solidFill>
                <a:latin typeface="Rockwell" panose="02060603020205020403" pitchFamily="18" charset="0"/>
              </a:rPr>
              <a:t>della professione medica </a:t>
            </a:r>
            <a:r>
              <a:rPr lang="it-IT" sz="5500" b="1" i="0" dirty="0" smtClean="0">
                <a:solidFill>
                  <a:srgbClr val="FF0000"/>
                </a:solidFill>
                <a:latin typeface="Rockwell" panose="02060603020205020403" pitchFamily="18" charset="0"/>
              </a:rPr>
              <a:t>come </a:t>
            </a:r>
            <a:r>
              <a:rPr lang="it-IT" sz="5500" b="1" i="0" dirty="0">
                <a:solidFill>
                  <a:srgbClr val="FF0000"/>
                </a:solidFill>
                <a:latin typeface="Rockwell" panose="02060603020205020403" pitchFamily="18" charset="0"/>
              </a:rPr>
              <a:t>etica della responsabilità morale</a:t>
            </a:r>
          </a:p>
          <a:p>
            <a:pPr marL="342900" indent="-342900">
              <a:lnSpc>
                <a:spcPct val="120000"/>
              </a:lnSpc>
              <a:buFont typeface="+mj-lt"/>
              <a:buAutoNum type="arabicPeriod"/>
              <a:defRPr/>
            </a:pPr>
            <a:endParaRPr lang="it-IT" sz="5500" b="1" dirty="0">
              <a:latin typeface="Rockwell" panose="02060603020205020403" pitchFamily="18" charset="0"/>
            </a:endParaRPr>
          </a:p>
          <a:p>
            <a:pPr marL="342900" indent="-342900">
              <a:lnSpc>
                <a:spcPct val="120000"/>
              </a:lnSpc>
              <a:buFont typeface="+mj-lt"/>
              <a:buAutoNum type="arabicPeriod"/>
              <a:defRPr/>
            </a:pPr>
            <a:r>
              <a:rPr lang="it-IT" sz="5500" b="1" i="0" dirty="0">
                <a:latin typeface="Rockwell" panose="02060603020205020403" pitchFamily="18" charset="0"/>
              </a:rPr>
              <a:t>Il riferimento è ad un </a:t>
            </a:r>
            <a:r>
              <a:rPr lang="it-IT" sz="5500" b="1" i="0" dirty="0">
                <a:solidFill>
                  <a:srgbClr val="0070C0"/>
                </a:solidFill>
                <a:latin typeface="Rockwell" panose="02060603020205020403" pitchFamily="18" charset="0"/>
              </a:rPr>
              <a:t>soggetto libero</a:t>
            </a:r>
            <a:r>
              <a:rPr lang="it-IT" sz="5500" b="1" i="0" dirty="0">
                <a:solidFill>
                  <a:srgbClr val="FFFF00"/>
                </a:solidFill>
                <a:latin typeface="Rockwell" panose="02060603020205020403" pitchFamily="18" charset="0"/>
              </a:rPr>
              <a:t> </a:t>
            </a:r>
            <a:r>
              <a:rPr lang="it-IT" sz="5500" b="1" i="0" dirty="0">
                <a:latin typeface="Rockwell" panose="02060603020205020403" pitchFamily="18" charset="0"/>
              </a:rPr>
              <a:t>che è la </a:t>
            </a:r>
            <a:r>
              <a:rPr lang="it-IT" sz="5500" b="1" i="0" dirty="0">
                <a:solidFill>
                  <a:srgbClr val="0070C0"/>
                </a:solidFill>
                <a:latin typeface="Rockwell" panose="02060603020205020403" pitchFamily="18" charset="0"/>
              </a:rPr>
              <a:t>causa</a:t>
            </a:r>
            <a:r>
              <a:rPr lang="it-IT" sz="5500" b="1" i="0" dirty="0">
                <a:latin typeface="Rockwell" panose="02060603020205020403" pitchFamily="18" charset="0"/>
              </a:rPr>
              <a:t> di un’azione. La responsabilità deriva direttamente dalla liberà, dall’autonomia intesa come capacità di autodeterminazione (significa assegnare un’azione al suo autore, per esempio errore del chirurgo o dell’anestesista)</a:t>
            </a:r>
          </a:p>
          <a:p>
            <a:pPr marL="342900" indent="-342900">
              <a:lnSpc>
                <a:spcPct val="120000"/>
              </a:lnSpc>
              <a:buFont typeface="+mj-lt"/>
              <a:buAutoNum type="arabicPeriod"/>
              <a:defRPr/>
            </a:pPr>
            <a:r>
              <a:rPr lang="it-IT" sz="5500" b="1" i="0" dirty="0">
                <a:latin typeface="Rockwell" panose="02060603020205020403" pitchFamily="18" charset="0"/>
              </a:rPr>
              <a:t>La responsabilità indica il riferimento a </a:t>
            </a:r>
            <a:r>
              <a:rPr lang="it-IT" sz="5500" b="1" i="0" dirty="0">
                <a:solidFill>
                  <a:srgbClr val="0070C0"/>
                </a:solidFill>
                <a:latin typeface="Rockwell" panose="02060603020205020403" pitchFamily="18" charset="0"/>
              </a:rPr>
              <a:t>degli effetti moralmente rilevanti di un’azione</a:t>
            </a:r>
            <a:r>
              <a:rPr lang="it-IT" sz="5500" b="1" i="0" dirty="0">
                <a:latin typeface="Rockwell" panose="02060603020205020403" pitchFamily="18" charset="0"/>
              </a:rPr>
              <a:t>, che come tali meritano un premio o una punizione (come il risarcimento del danno del quale è ritenuto responsabile il medico)</a:t>
            </a:r>
          </a:p>
          <a:p>
            <a:pPr marL="342900" indent="-342900">
              <a:lnSpc>
                <a:spcPct val="120000"/>
              </a:lnSpc>
              <a:buFont typeface="+mj-lt"/>
              <a:buAutoNum type="arabicPeriod"/>
              <a:defRPr/>
            </a:pPr>
            <a:r>
              <a:rPr lang="it-IT" sz="5500" b="1" i="0" dirty="0">
                <a:latin typeface="Rockwell" panose="02060603020205020403" pitchFamily="18" charset="0"/>
              </a:rPr>
              <a:t>La responsabilità indica il riferimento a degli </a:t>
            </a:r>
            <a:r>
              <a:rPr lang="it-IT" sz="5500" b="1" i="0" dirty="0">
                <a:solidFill>
                  <a:srgbClr val="0070C0"/>
                </a:solidFill>
                <a:latin typeface="Rockwell" panose="02060603020205020403" pitchFamily="18" charset="0"/>
              </a:rPr>
              <a:t>impegni presi </a:t>
            </a:r>
            <a:r>
              <a:rPr lang="it-IT" sz="5500" b="1" i="0" dirty="0">
                <a:latin typeface="Rockwell" panose="02060603020205020403" pitchFamily="18" charset="0"/>
              </a:rPr>
              <a:t>(per esempio azioni omissive)</a:t>
            </a:r>
          </a:p>
          <a:p>
            <a:pPr marL="342900" indent="-342900">
              <a:lnSpc>
                <a:spcPct val="120000"/>
              </a:lnSpc>
              <a:buFont typeface="+mj-lt"/>
              <a:buAutoNum type="arabicPeriod"/>
              <a:defRPr/>
            </a:pPr>
            <a:r>
              <a:rPr lang="it-IT" sz="5500" b="1" i="0" dirty="0">
                <a:latin typeface="Rockwell" panose="02060603020205020403" pitchFamily="18" charset="0"/>
              </a:rPr>
              <a:t>La responsabilità include il riferimento a </a:t>
            </a:r>
            <a:r>
              <a:rPr lang="it-IT" sz="5500" b="1" i="0" dirty="0">
                <a:solidFill>
                  <a:srgbClr val="0070C0"/>
                </a:solidFill>
                <a:latin typeface="Rockwell" panose="02060603020205020403" pitchFamily="18" charset="0"/>
              </a:rPr>
              <a:t>qualcuno rispetto al quale devo rendere conto di ciò che ho fatto</a:t>
            </a:r>
            <a:r>
              <a:rPr lang="it-IT" sz="5500" b="1" i="0" dirty="0">
                <a:solidFill>
                  <a:srgbClr val="FFFF00"/>
                </a:solidFill>
                <a:latin typeface="Rockwell" panose="02060603020205020403" pitchFamily="18" charset="0"/>
              </a:rPr>
              <a:t> </a:t>
            </a:r>
            <a:r>
              <a:rPr lang="it-IT" sz="5500" b="1" i="0" dirty="0">
                <a:latin typeface="Rockwell" panose="02060603020205020403" pitchFamily="18" charset="0"/>
              </a:rPr>
              <a:t>(aspetto intersoggettivo, gerarchia)</a:t>
            </a:r>
          </a:p>
          <a:p>
            <a:pPr marL="342900" indent="-342900">
              <a:lnSpc>
                <a:spcPct val="120000"/>
              </a:lnSpc>
              <a:buFont typeface="+mj-lt"/>
              <a:buAutoNum type="arabicPeriod"/>
              <a:defRPr/>
            </a:pPr>
            <a:r>
              <a:rPr lang="it-IT" sz="5500" b="1" i="0" dirty="0">
                <a:latin typeface="Rockwell" panose="02060603020205020403" pitchFamily="18" charset="0"/>
              </a:rPr>
              <a:t>La responsabilità fa riferimento alla consapevolezza e insieme alla presa di posizione </a:t>
            </a:r>
            <a:r>
              <a:rPr lang="it-IT" sz="5500" b="1" i="0" dirty="0">
                <a:solidFill>
                  <a:srgbClr val="0070C0"/>
                </a:solidFill>
                <a:latin typeface="Rockwell" panose="02060603020205020403" pitchFamily="18" charset="0"/>
              </a:rPr>
              <a:t>soggettiva</a:t>
            </a:r>
            <a:r>
              <a:rPr lang="it-IT" sz="5500" b="1" i="0" dirty="0">
                <a:latin typeface="Rockwell" panose="02060603020205020403" pitchFamily="18" charset="0"/>
              </a:rPr>
              <a:t> rispetto alle proprie responsabilità (il medico riconosce l’errore e si scusa con il paziente)</a:t>
            </a:r>
          </a:p>
          <a:p>
            <a:pPr algn="l" eaLnBrk="1" hangingPunct="1">
              <a:lnSpc>
                <a:spcPct val="80000"/>
              </a:lnSpc>
              <a:buFont typeface="Arial" pitchFamily="34" charset="0"/>
              <a:buChar char="•"/>
              <a:defRPr/>
            </a:pPr>
            <a:endParaRPr lang="it-IT" sz="1800" b="1" i="0" dirty="0">
              <a:solidFill>
                <a:srgbClr val="FFFF00"/>
              </a:solidFill>
              <a:latin typeface="Courier New" pitchFamily="49" charset="0"/>
            </a:endParaRPr>
          </a:p>
          <a:p>
            <a:pPr eaLnBrk="1" hangingPunct="1">
              <a:lnSpc>
                <a:spcPct val="80000"/>
              </a:lnSpc>
              <a:defRPr/>
            </a:pPr>
            <a:endParaRPr lang="it-IT" sz="2400" b="1" i="0" dirty="0">
              <a:latin typeface="Courier New" pitchFamily="49" charset="0"/>
            </a:endParaRPr>
          </a:p>
        </p:txBody>
      </p:sp>
    </p:spTree>
    <p:extLst>
      <p:ext uri="{BB962C8B-B14F-4D97-AF65-F5344CB8AC3E}">
        <p14:creationId xmlns:p14="http://schemas.microsoft.com/office/powerpoint/2010/main" val="12523741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503521" y="848098"/>
            <a:ext cx="9339109" cy="768352"/>
          </a:xfrm>
        </p:spPr>
        <p:txBody>
          <a:bodyPr>
            <a:normAutofit fontScale="90000"/>
          </a:bodyPr>
          <a:lstStyle/>
          <a:p>
            <a:pPr eaLnBrk="1" hangingPunct="1"/>
            <a:r>
              <a:rPr lang="it-IT" altLang="it-IT" sz="1800" dirty="0">
                <a:solidFill>
                  <a:srgbClr val="003399"/>
                </a:solidFill>
                <a:latin typeface="Courier New" panose="02070309020205020404" pitchFamily="49" charset="0"/>
              </a:rPr>
              <a:t/>
            </a:r>
            <a:br>
              <a:rPr lang="it-IT" altLang="it-IT" sz="1800" dirty="0">
                <a:solidFill>
                  <a:srgbClr val="003399"/>
                </a:solidFill>
                <a:latin typeface="Courier New" panose="02070309020205020404" pitchFamily="49" charset="0"/>
              </a:rPr>
            </a:br>
            <a:r>
              <a:rPr lang="it-IT" altLang="it-IT" sz="4800" dirty="0">
                <a:solidFill>
                  <a:srgbClr val="373981"/>
                </a:solidFill>
                <a:latin typeface="Courier New" panose="02070309020205020404" pitchFamily="49" charset="0"/>
              </a:rPr>
              <a:t>CHE FARE</a:t>
            </a:r>
            <a:r>
              <a:rPr lang="it-IT" altLang="it-IT" sz="4800" dirty="0" smtClean="0">
                <a:solidFill>
                  <a:srgbClr val="373981"/>
                </a:solidFill>
                <a:latin typeface="Courier New" panose="02070309020205020404" pitchFamily="49" charset="0"/>
              </a:rPr>
              <a:t>?</a:t>
            </a:r>
            <a:endParaRPr lang="it-IT" altLang="it-IT" sz="4800" dirty="0">
              <a:solidFill>
                <a:srgbClr val="373981"/>
              </a:solidFill>
              <a:latin typeface="Courier New" panose="02070309020205020404" pitchFamily="49" charset="0"/>
            </a:endParaRPr>
          </a:p>
        </p:txBody>
      </p:sp>
      <p:sp>
        <p:nvSpPr>
          <p:cNvPr id="28675" name="Rectangle 3"/>
          <p:cNvSpPr>
            <a:spLocks noGrp="1" noChangeArrowheads="1"/>
          </p:cNvSpPr>
          <p:nvPr>
            <p:ph type="subTitle" idx="1"/>
          </p:nvPr>
        </p:nvSpPr>
        <p:spPr>
          <a:xfrm>
            <a:off x="2135189" y="1700213"/>
            <a:ext cx="7559675" cy="2449512"/>
          </a:xfrm>
        </p:spPr>
        <p:txBody>
          <a:bodyPr>
            <a:normAutofit/>
          </a:bodyPr>
          <a:lstStyle/>
          <a:p>
            <a:pPr marL="152400" indent="-152400">
              <a:lnSpc>
                <a:spcPct val="80000"/>
              </a:lnSpc>
            </a:pPr>
            <a:endParaRPr lang="it-IT" altLang="it-IT" sz="2000" b="1" dirty="0">
              <a:solidFill>
                <a:srgbClr val="FFFF00"/>
              </a:solidFill>
              <a:latin typeface="Courier New" panose="02070309020205020404" pitchFamily="49" charset="0"/>
            </a:endParaRPr>
          </a:p>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r>
              <a:rPr lang="it-IT" altLang="it-IT" sz="2400" b="1" dirty="0">
                <a:solidFill>
                  <a:srgbClr val="FF0000"/>
                </a:solidFill>
                <a:latin typeface="Courier New" panose="02070309020205020404" pitchFamily="49" charset="0"/>
              </a:rPr>
              <a:t>			</a:t>
            </a:r>
            <a:endParaRPr lang="it-IT" altLang="it-IT" sz="2400" b="1" dirty="0">
              <a:solidFill>
                <a:srgbClr val="FFFF00"/>
              </a:solidFill>
              <a:latin typeface="Courier New" panose="02070309020205020404" pitchFamily="49" charset="0"/>
            </a:endParaRPr>
          </a:p>
        </p:txBody>
      </p:sp>
      <p:pic>
        <p:nvPicPr>
          <p:cNvPr id="28677" name="Picture 2" descr="C:\Users\Antonio\Pictures\M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2350" y="2085974"/>
            <a:ext cx="1323975"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6" name="Picture 2" descr="C:\Users\Antonio\Pictures\smile tond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2538" y="4508500"/>
            <a:ext cx="863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sellaDiTesto 20"/>
          <p:cNvSpPr txBox="1"/>
          <p:nvPr/>
        </p:nvSpPr>
        <p:spPr>
          <a:xfrm>
            <a:off x="4886325" y="2049703"/>
            <a:ext cx="3202095" cy="1015663"/>
          </a:xfrm>
          <a:prstGeom prst="rect">
            <a:avLst/>
          </a:prstGeom>
          <a:noFill/>
        </p:spPr>
        <p:txBody>
          <a:bodyPr wrap="none" rtlCol="0">
            <a:spAutoFit/>
          </a:bodyPr>
          <a:lstStyle/>
          <a:p>
            <a:pPr marL="152400" indent="-152400"/>
            <a:r>
              <a:rPr lang="it-IT" altLang="it-IT" sz="2000" b="1" dirty="0">
                <a:solidFill>
                  <a:srgbClr val="FF0000"/>
                </a:solidFill>
                <a:latin typeface="Rockwell" panose="02060603020205020403" pitchFamily="18" charset="0"/>
              </a:rPr>
              <a:t>MEDICINA DIFENSIVA </a:t>
            </a:r>
          </a:p>
          <a:p>
            <a:pPr marL="152400" indent="-152400"/>
            <a:r>
              <a:rPr lang="it-IT" altLang="it-IT" sz="2000" b="1" dirty="0" smtClean="0">
                <a:solidFill>
                  <a:srgbClr val="FF0000"/>
                </a:solidFill>
                <a:latin typeface="Rockwell" panose="02060603020205020403" pitchFamily="18" charset="0"/>
              </a:rPr>
              <a:t>E </a:t>
            </a:r>
            <a:r>
              <a:rPr lang="it-IT" altLang="it-IT" sz="2000" b="1" dirty="0">
                <a:solidFill>
                  <a:srgbClr val="FF0000"/>
                </a:solidFill>
                <a:latin typeface="Rockwell" panose="02060603020205020403" pitchFamily="18" charset="0"/>
              </a:rPr>
              <a:t>DELL’OBBEDIENZA </a:t>
            </a:r>
          </a:p>
          <a:p>
            <a:pPr marL="152400" indent="-152400"/>
            <a:r>
              <a:rPr lang="it-IT" altLang="it-IT" sz="2000" b="1" dirty="0" smtClean="0">
                <a:solidFill>
                  <a:srgbClr val="FF0000"/>
                </a:solidFill>
                <a:latin typeface="Rockwell" panose="02060603020205020403" pitchFamily="18" charset="0"/>
              </a:rPr>
              <a:t>GIURISPRUDENZIALE</a:t>
            </a:r>
            <a:endParaRPr lang="it-IT" altLang="it-IT" sz="2000" b="1" dirty="0">
              <a:solidFill>
                <a:srgbClr val="FF0000"/>
              </a:solidFill>
              <a:latin typeface="Rockwell" panose="02060603020205020403" pitchFamily="18" charset="0"/>
            </a:endParaRPr>
          </a:p>
        </p:txBody>
      </p:sp>
      <p:sp>
        <p:nvSpPr>
          <p:cNvPr id="22" name="CasellaDiTesto 21"/>
          <p:cNvSpPr txBox="1"/>
          <p:nvPr/>
        </p:nvSpPr>
        <p:spPr>
          <a:xfrm>
            <a:off x="4886325" y="4727545"/>
            <a:ext cx="2602379" cy="400110"/>
          </a:xfrm>
          <a:prstGeom prst="rect">
            <a:avLst/>
          </a:prstGeom>
          <a:noFill/>
        </p:spPr>
        <p:txBody>
          <a:bodyPr wrap="none" rtlCol="0">
            <a:spAutoFit/>
          </a:bodyPr>
          <a:lstStyle/>
          <a:p>
            <a:pPr marL="152400" indent="-152400"/>
            <a:r>
              <a:rPr lang="it-IT" altLang="it-IT" sz="2000" b="1" dirty="0" smtClean="0">
                <a:solidFill>
                  <a:srgbClr val="FF0000"/>
                </a:solidFill>
                <a:latin typeface="Rockwell" panose="02060603020205020403" pitchFamily="18" charset="0"/>
              </a:rPr>
              <a:t>APPROPRIATEZZA</a:t>
            </a:r>
            <a:endParaRPr lang="it-IT" altLang="it-IT" sz="2000" b="1" dirty="0">
              <a:solidFill>
                <a:srgbClr val="FF0000"/>
              </a:solidFill>
              <a:latin typeface="Rockwell" panose="02060603020205020403" pitchFamily="18" charset="0"/>
            </a:endParaRPr>
          </a:p>
        </p:txBody>
      </p:sp>
      <p:pic>
        <p:nvPicPr>
          <p:cNvPr id="9" name="Picture 2" descr="C:\Users\Antonio\Pictures\copert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0321" y="3153016"/>
            <a:ext cx="21145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ccia tridirezionale 1"/>
          <p:cNvSpPr/>
          <p:nvPr/>
        </p:nvSpPr>
        <p:spPr>
          <a:xfrm rot="5400000">
            <a:off x="6322545" y="2619770"/>
            <a:ext cx="1672683" cy="2542868"/>
          </a:xfrm>
          <a:prstGeom prst="leftRightUpArrow">
            <a:avLst/>
          </a:prstGeom>
          <a:solidFill>
            <a:srgbClr val="00206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457908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2351089" y="692151"/>
            <a:ext cx="7489825" cy="576263"/>
          </a:xfrm>
        </p:spPr>
        <p:txBody>
          <a:bodyPr>
            <a:normAutofit fontScale="90000"/>
          </a:bodyPr>
          <a:lstStyle/>
          <a:p>
            <a:pPr eaLnBrk="1" hangingPunct="1"/>
            <a:r>
              <a:rPr lang="it-IT" altLang="it-IT" sz="4000">
                <a:solidFill>
                  <a:srgbClr val="003399"/>
                </a:solidFill>
                <a:latin typeface="Courier New" panose="02070309020205020404" pitchFamily="49" charset="0"/>
              </a:rPr>
              <a:t/>
            </a:r>
            <a:br>
              <a:rPr lang="it-IT" altLang="it-IT" sz="4000">
                <a:solidFill>
                  <a:srgbClr val="003399"/>
                </a:solidFill>
                <a:latin typeface="Courier New" panose="02070309020205020404" pitchFamily="49" charset="0"/>
              </a:rPr>
            </a:br>
            <a:r>
              <a:rPr lang="it-IT" altLang="it-IT" sz="4000">
                <a:solidFill>
                  <a:srgbClr val="003399"/>
                </a:solidFill>
                <a:latin typeface="Courier New" panose="02070309020205020404" pitchFamily="49" charset="0"/>
              </a:rPr>
              <a:t/>
            </a:r>
            <a:br>
              <a:rPr lang="it-IT" altLang="it-IT" sz="4000">
                <a:solidFill>
                  <a:srgbClr val="003399"/>
                </a:solidFill>
                <a:latin typeface="Courier New" panose="02070309020205020404" pitchFamily="49" charset="0"/>
              </a:rPr>
            </a:br>
            <a:endParaRPr lang="it-IT" altLang="it-IT" sz="2800">
              <a:solidFill>
                <a:schemeClr val="bg2"/>
              </a:solidFill>
              <a:latin typeface="Courier New" panose="02070309020205020404" pitchFamily="49" charset="0"/>
            </a:endParaRPr>
          </a:p>
        </p:txBody>
      </p:sp>
      <p:sp>
        <p:nvSpPr>
          <p:cNvPr id="4" name="Sottotitolo 3"/>
          <p:cNvSpPr>
            <a:spLocks noGrp="1"/>
          </p:cNvSpPr>
          <p:nvPr>
            <p:ph type="subTitle" sz="quarter" idx="1"/>
          </p:nvPr>
        </p:nvSpPr>
        <p:spPr>
          <a:xfrm>
            <a:off x="719092" y="1268413"/>
            <a:ext cx="10999432" cy="4173599"/>
          </a:xfrm>
        </p:spPr>
        <p:txBody>
          <a:bodyPr>
            <a:normAutofit fontScale="85000" lnSpcReduction="20000"/>
          </a:bodyPr>
          <a:lstStyle/>
          <a:p>
            <a:pPr eaLnBrk="1" hangingPunct="1">
              <a:defRPr/>
            </a:pPr>
            <a:endParaRPr lang="it-IT" sz="4000" b="1" dirty="0">
              <a:latin typeface="Courier New" pitchFamily="49" charset="0"/>
              <a:cs typeface="Courier New" pitchFamily="49" charset="0"/>
            </a:endParaRPr>
          </a:p>
          <a:p>
            <a:pPr algn="r" eaLnBrk="1" hangingPunct="1">
              <a:defRPr/>
            </a:pPr>
            <a:r>
              <a:rPr lang="it-IT" sz="4000" b="1" dirty="0">
                <a:solidFill>
                  <a:srgbClr val="373981"/>
                </a:solidFill>
                <a:latin typeface="Rockwell" panose="02060603020205020403" pitchFamily="18" charset="0"/>
                <a:cs typeface="Courier New" pitchFamily="49" charset="0"/>
              </a:rPr>
              <a:t>“Spesso </a:t>
            </a:r>
          </a:p>
          <a:p>
            <a:pPr algn="r" eaLnBrk="1" hangingPunct="1">
              <a:defRPr/>
            </a:pPr>
            <a:r>
              <a:rPr lang="it-IT" sz="4000" b="1" dirty="0">
                <a:solidFill>
                  <a:srgbClr val="373981"/>
                </a:solidFill>
                <a:latin typeface="Rockwell" panose="02060603020205020403" pitchFamily="18" charset="0"/>
                <a:cs typeface="Courier New" pitchFamily="49" charset="0"/>
              </a:rPr>
              <a:t>la paura di un male </a:t>
            </a:r>
          </a:p>
          <a:p>
            <a:pPr algn="r" eaLnBrk="1" hangingPunct="1">
              <a:defRPr/>
            </a:pPr>
            <a:r>
              <a:rPr lang="it-IT" sz="4000" b="1" dirty="0">
                <a:solidFill>
                  <a:srgbClr val="373981"/>
                </a:solidFill>
                <a:latin typeface="Rockwell" panose="02060603020205020403" pitchFamily="18" charset="0"/>
                <a:cs typeface="Courier New" pitchFamily="49" charset="0"/>
              </a:rPr>
              <a:t>ci conduce </a:t>
            </a:r>
          </a:p>
          <a:p>
            <a:pPr algn="r" eaLnBrk="1" hangingPunct="1">
              <a:defRPr/>
            </a:pPr>
            <a:r>
              <a:rPr lang="it-IT" sz="4000" b="1" dirty="0">
                <a:solidFill>
                  <a:srgbClr val="373981"/>
                </a:solidFill>
                <a:latin typeface="Rockwell" panose="02060603020205020403" pitchFamily="18" charset="0"/>
                <a:cs typeface="Courier New" pitchFamily="49" charset="0"/>
              </a:rPr>
              <a:t>a uno peggiore</a:t>
            </a:r>
            <a:r>
              <a:rPr lang="it-IT" sz="4000" b="1" dirty="0" smtClean="0">
                <a:solidFill>
                  <a:srgbClr val="373981"/>
                </a:solidFill>
                <a:latin typeface="Rockwell" panose="02060603020205020403" pitchFamily="18" charset="0"/>
                <a:cs typeface="Courier New" pitchFamily="49" charset="0"/>
              </a:rPr>
              <a:t>”</a:t>
            </a:r>
            <a:endParaRPr lang="it-IT" sz="4000" b="1" dirty="0">
              <a:solidFill>
                <a:srgbClr val="373981"/>
              </a:solidFill>
              <a:latin typeface="Rockwell" panose="02060603020205020403" pitchFamily="18" charset="0"/>
              <a:cs typeface="Courier New" pitchFamily="49" charset="0"/>
            </a:endParaRPr>
          </a:p>
          <a:p>
            <a:pPr eaLnBrk="1" hangingPunct="1">
              <a:defRPr/>
            </a:pPr>
            <a:endParaRPr lang="it-IT" sz="4400" b="1" dirty="0">
              <a:solidFill>
                <a:srgbClr val="373981"/>
              </a:solidFill>
              <a:latin typeface="Rockwell" panose="02060603020205020403" pitchFamily="18" charset="0"/>
              <a:cs typeface="Courier New" pitchFamily="49" charset="0"/>
            </a:endParaRPr>
          </a:p>
          <a:p>
            <a:pPr algn="r" eaLnBrk="1" hangingPunct="1">
              <a:defRPr/>
            </a:pPr>
            <a:r>
              <a:rPr lang="it-IT" sz="3000" dirty="0">
                <a:latin typeface="Rockwell" panose="02060603020205020403" pitchFamily="18" charset="0"/>
                <a:cs typeface="Courier New" pitchFamily="49" charset="0"/>
              </a:rPr>
              <a:t>Nicolas </a:t>
            </a:r>
            <a:r>
              <a:rPr lang="it-IT" sz="3000" dirty="0" err="1" smtClean="0">
                <a:latin typeface="Rockwell" panose="02060603020205020403" pitchFamily="18" charset="0"/>
                <a:cs typeface="Courier New" pitchFamily="49" charset="0"/>
              </a:rPr>
              <a:t>Boileau</a:t>
            </a:r>
            <a:r>
              <a:rPr lang="it-IT" sz="3000" dirty="0" smtClean="0">
                <a:latin typeface="Rockwell" panose="02060603020205020403" pitchFamily="18" charset="0"/>
                <a:cs typeface="Courier New" pitchFamily="49" charset="0"/>
              </a:rPr>
              <a:t/>
            </a:r>
            <a:br>
              <a:rPr lang="it-IT" sz="3000" dirty="0" smtClean="0">
                <a:latin typeface="Rockwell" panose="02060603020205020403" pitchFamily="18" charset="0"/>
                <a:cs typeface="Courier New" pitchFamily="49" charset="0"/>
              </a:rPr>
            </a:br>
            <a:r>
              <a:rPr lang="it-IT" sz="3000" dirty="0" smtClean="0">
                <a:latin typeface="Rockwell" panose="02060603020205020403" pitchFamily="18" charset="0"/>
                <a:cs typeface="Courier New" pitchFamily="49" charset="0"/>
              </a:rPr>
              <a:t>Arte poetica,1674</a:t>
            </a:r>
            <a:endParaRPr lang="it-IT" sz="3000" dirty="0">
              <a:latin typeface="Rockwell" panose="02060603020205020403" pitchFamily="18" charset="0"/>
              <a:cs typeface="Courier New" pitchFamily="49" charset="0"/>
            </a:endParaRPr>
          </a:p>
          <a:p>
            <a:pPr algn="l" eaLnBrk="1" hangingPunct="1">
              <a:defRPr/>
            </a:pPr>
            <a:endParaRPr lang="it-IT" sz="2800" dirty="0">
              <a:latin typeface="Courier New" pitchFamily="49" charset="0"/>
              <a:cs typeface="Courier New" pitchFamily="49" charset="0"/>
            </a:endParaRPr>
          </a:p>
        </p:txBody>
      </p:sp>
      <p:sp>
        <p:nvSpPr>
          <p:cNvPr id="34820" name="Text Box 7"/>
          <p:cNvSpPr txBox="1">
            <a:spLocks noChangeArrowheads="1"/>
          </p:cNvSpPr>
          <p:nvPr/>
        </p:nvSpPr>
        <p:spPr bwMode="auto">
          <a:xfrm>
            <a:off x="2135188" y="2852738"/>
            <a:ext cx="77978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it-IT" altLang="it-IT" sz="1800"/>
          </a:p>
          <a:p>
            <a:pPr eaLnBrk="1" hangingPunct="1">
              <a:spcBef>
                <a:spcPct val="0"/>
              </a:spcBef>
              <a:buClrTx/>
              <a:buSzTx/>
              <a:buFontTx/>
              <a:buNone/>
            </a:pPr>
            <a:endParaRPr lang="it-IT" altLang="it-IT" sz="2000" b="1">
              <a:latin typeface="Courier New" panose="02070309020205020404" pitchFamily="49" charset="0"/>
            </a:endParaRPr>
          </a:p>
        </p:txBody>
      </p:sp>
      <p:sp>
        <p:nvSpPr>
          <p:cNvPr id="34821" name="Text Box 7"/>
          <p:cNvSpPr txBox="1">
            <a:spLocks noChangeArrowheads="1"/>
          </p:cNvSpPr>
          <p:nvPr/>
        </p:nvSpPr>
        <p:spPr bwMode="auto">
          <a:xfrm>
            <a:off x="2287588" y="3005138"/>
            <a:ext cx="254171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it-IT" altLang="it-IT" sz="1800"/>
          </a:p>
          <a:p>
            <a:pPr eaLnBrk="1" hangingPunct="1">
              <a:spcBef>
                <a:spcPct val="0"/>
              </a:spcBef>
              <a:buClrTx/>
              <a:buSzTx/>
              <a:buFontTx/>
              <a:buNone/>
            </a:pPr>
            <a:endParaRPr lang="it-IT" altLang="it-IT" sz="2000" b="1">
              <a:latin typeface="Courier New" panose="02070309020205020404" pitchFamily="49" charset="0"/>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0517" y="836440"/>
            <a:ext cx="2124159" cy="1659499"/>
          </a:xfrm>
          <a:prstGeom prst="rect">
            <a:avLst/>
          </a:prstGeom>
        </p:spPr>
      </p:pic>
      <p:pic>
        <p:nvPicPr>
          <p:cNvPr id="7" name="Picture 2" descr="C:\Users\Antonio\Pictures\MIN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29" y="2717256"/>
            <a:ext cx="1323975"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a:xfrm>
            <a:off x="1594652" y="2745381"/>
            <a:ext cx="3202095" cy="1015663"/>
          </a:xfrm>
          <a:prstGeom prst="rect">
            <a:avLst/>
          </a:prstGeom>
          <a:noFill/>
        </p:spPr>
        <p:txBody>
          <a:bodyPr wrap="none" rtlCol="0">
            <a:spAutoFit/>
          </a:bodyPr>
          <a:lstStyle/>
          <a:p>
            <a:pPr marL="152400" indent="-152400"/>
            <a:r>
              <a:rPr lang="it-IT" altLang="it-IT" sz="2000" b="1" dirty="0">
                <a:solidFill>
                  <a:srgbClr val="FF0000"/>
                </a:solidFill>
                <a:latin typeface="Rockwell" panose="02060603020205020403" pitchFamily="18" charset="0"/>
              </a:rPr>
              <a:t>MEDICINA DIFENSIVA </a:t>
            </a:r>
          </a:p>
          <a:p>
            <a:pPr marL="152400" indent="-152400"/>
            <a:r>
              <a:rPr lang="it-IT" altLang="it-IT" sz="2000" b="1" dirty="0" smtClean="0">
                <a:solidFill>
                  <a:srgbClr val="FF0000"/>
                </a:solidFill>
                <a:latin typeface="Rockwell" panose="02060603020205020403" pitchFamily="18" charset="0"/>
              </a:rPr>
              <a:t>E </a:t>
            </a:r>
            <a:r>
              <a:rPr lang="it-IT" altLang="it-IT" sz="2000" b="1" dirty="0">
                <a:solidFill>
                  <a:srgbClr val="FF0000"/>
                </a:solidFill>
                <a:latin typeface="Rockwell" panose="02060603020205020403" pitchFamily="18" charset="0"/>
              </a:rPr>
              <a:t>DELL’OBBEDIENZA </a:t>
            </a:r>
          </a:p>
          <a:p>
            <a:pPr marL="152400" indent="-152400"/>
            <a:r>
              <a:rPr lang="it-IT" altLang="it-IT" sz="2000" b="1" dirty="0" smtClean="0">
                <a:solidFill>
                  <a:srgbClr val="FF0000"/>
                </a:solidFill>
                <a:latin typeface="Rockwell" panose="02060603020205020403" pitchFamily="18" charset="0"/>
              </a:rPr>
              <a:t>GIURISPRUDENZIALE</a:t>
            </a:r>
            <a:endParaRPr lang="it-IT" altLang="it-IT" sz="2000" b="1" dirty="0">
              <a:solidFill>
                <a:srgbClr val="FF0000"/>
              </a:solidFill>
              <a:latin typeface="Rockwell" panose="02060603020205020403" pitchFamily="18" charset="0"/>
            </a:endParaRPr>
          </a:p>
        </p:txBody>
      </p:sp>
      <p:pic>
        <p:nvPicPr>
          <p:cNvPr id="9" name="Picture 3" descr="C:\Users\Antonio\Pictures\albero cadu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0517" y="3991489"/>
            <a:ext cx="2121452" cy="224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reccia circolare a sinistra 9"/>
          <p:cNvSpPr/>
          <p:nvPr/>
        </p:nvSpPr>
        <p:spPr>
          <a:xfrm>
            <a:off x="5078122" y="2765719"/>
            <a:ext cx="1189513" cy="2347819"/>
          </a:xfrm>
          <a:prstGeom prst="curvedLeftArrow">
            <a:avLst/>
          </a:prstGeom>
          <a:solidFill>
            <a:srgbClr val="92D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solidFill>
                <a:srgbClr val="0070C0"/>
              </a:solidFill>
            </a:endParaRPr>
          </a:p>
        </p:txBody>
      </p:sp>
    </p:spTree>
    <p:extLst>
      <p:ext uri="{BB962C8B-B14F-4D97-AF65-F5344CB8AC3E}">
        <p14:creationId xmlns:p14="http://schemas.microsoft.com/office/powerpoint/2010/main" val="23917369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2279651" y="333375"/>
            <a:ext cx="7561263" cy="1366838"/>
          </a:xfrm>
        </p:spPr>
        <p:txBody>
          <a:bodyPr/>
          <a:lstStyle/>
          <a:p>
            <a:pPr eaLnBrk="1" hangingPunct="1"/>
            <a:r>
              <a:rPr lang="it-IT" altLang="it-IT" sz="1800">
                <a:solidFill>
                  <a:srgbClr val="003399"/>
                </a:solidFill>
                <a:latin typeface="Courier New" panose="02070309020205020404" pitchFamily="49" charset="0"/>
              </a:rPr>
              <a:t/>
            </a:r>
            <a:br>
              <a:rPr lang="it-IT" altLang="it-IT" sz="1800">
                <a:solidFill>
                  <a:srgbClr val="003399"/>
                </a:solidFill>
                <a:latin typeface="Courier New" panose="02070309020205020404" pitchFamily="49" charset="0"/>
              </a:rPr>
            </a:br>
            <a:r>
              <a:rPr lang="it-IT" altLang="it-IT" sz="1800">
                <a:solidFill>
                  <a:srgbClr val="003399"/>
                </a:solidFill>
                <a:latin typeface="Courier New" panose="02070309020205020404" pitchFamily="49" charset="0"/>
              </a:rPr>
              <a:t> </a:t>
            </a:r>
            <a:endParaRPr lang="it-IT" altLang="it-IT" sz="3600">
              <a:solidFill>
                <a:srgbClr val="003399"/>
              </a:solidFill>
              <a:latin typeface="Courier New" panose="02070309020205020404" pitchFamily="49" charset="0"/>
            </a:endParaRPr>
          </a:p>
        </p:txBody>
      </p:sp>
      <p:sp>
        <p:nvSpPr>
          <p:cNvPr id="26627" name="Rectangle 3"/>
          <p:cNvSpPr>
            <a:spLocks noGrp="1" noChangeArrowheads="1"/>
          </p:cNvSpPr>
          <p:nvPr>
            <p:ph type="subTitle" idx="1"/>
          </p:nvPr>
        </p:nvSpPr>
        <p:spPr>
          <a:xfrm>
            <a:off x="452761" y="710214"/>
            <a:ext cx="11274641" cy="5442011"/>
          </a:xfrm>
        </p:spPr>
        <p:txBody>
          <a:bodyPr>
            <a:normAutofit fontScale="32500" lnSpcReduction="20000"/>
          </a:bodyPr>
          <a:lstStyle/>
          <a:p>
            <a:pPr>
              <a:lnSpc>
                <a:spcPct val="80000"/>
              </a:lnSpc>
            </a:pPr>
            <a:endParaRPr lang="it-IT" altLang="it-IT" sz="2000" b="1" dirty="0">
              <a:solidFill>
                <a:srgbClr val="FFFF00"/>
              </a:solidFill>
              <a:latin typeface="Courier New" panose="02070309020205020404" pitchFamily="49" charset="0"/>
            </a:endParaRPr>
          </a:p>
          <a:p>
            <a:pPr marL="152400" indent="-152400">
              <a:lnSpc>
                <a:spcPct val="170000"/>
              </a:lnSpc>
              <a:spcBef>
                <a:spcPts val="0"/>
              </a:spcBef>
            </a:pPr>
            <a:r>
              <a:rPr lang="it-IT" altLang="it-IT" sz="5100" b="1" dirty="0" smtClean="0">
                <a:latin typeface="Rockwell" panose="02060603020205020403" pitchFamily="18" charset="0"/>
              </a:rPr>
              <a:t>	</a:t>
            </a:r>
            <a:r>
              <a:rPr lang="it-IT" altLang="it-IT" sz="7400" b="1" dirty="0" smtClean="0">
                <a:latin typeface="Rockwell" panose="02060603020205020403" pitchFamily="18" charset="0"/>
              </a:rPr>
              <a:t>Io sottoscritta, Dalila </a:t>
            </a:r>
            <a:r>
              <a:rPr lang="it-IT" altLang="it-IT" sz="7400" b="1" dirty="0" err="1" smtClean="0">
                <a:latin typeface="Rockwell" panose="02060603020205020403" pitchFamily="18" charset="0"/>
              </a:rPr>
              <a:t>Ranalletta</a:t>
            </a:r>
            <a:r>
              <a:rPr lang="it-IT" altLang="it-IT" sz="7400" b="1" dirty="0" smtClean="0">
                <a:latin typeface="Rockwell" panose="02060603020205020403" pitchFamily="18" charset="0"/>
              </a:rPr>
              <a:t>, nel pieno possesso delle mie facoltà mentali, sottoscrivo queste mie volontà nel caso di ricovero presso un Ospedale:</a:t>
            </a:r>
          </a:p>
          <a:p>
            <a:pPr marL="152400" indent="-152400">
              <a:lnSpc>
                <a:spcPct val="170000"/>
              </a:lnSpc>
              <a:spcBef>
                <a:spcPts val="0"/>
              </a:spcBef>
            </a:pPr>
            <a:endParaRPr lang="it-IT" altLang="it-IT" sz="7400" b="1" dirty="0" smtClean="0">
              <a:latin typeface="Rockwell" panose="02060603020205020403" pitchFamily="18" charset="0"/>
            </a:endParaRPr>
          </a:p>
          <a:p>
            <a:pPr marL="152400" indent="-152400">
              <a:lnSpc>
                <a:spcPct val="170000"/>
              </a:lnSpc>
              <a:spcBef>
                <a:spcPts val="0"/>
              </a:spcBef>
            </a:pPr>
            <a:r>
              <a:rPr lang="it-IT" altLang="it-IT" sz="7400" b="1" dirty="0" smtClean="0">
                <a:latin typeface="Rockwell" panose="02060603020205020403" pitchFamily="18" charset="0"/>
              </a:rPr>
              <a:t>Per favore, </a:t>
            </a:r>
            <a:r>
              <a:rPr lang="it-IT" altLang="it-IT" sz="7400" b="1" dirty="0" smtClean="0">
                <a:solidFill>
                  <a:srgbClr val="FF0000"/>
                </a:solidFill>
                <a:latin typeface="Rockwell" panose="02060603020205020403" pitchFamily="18" charset="0"/>
              </a:rPr>
              <a:t>non abbiate paura dei Tribunali e curatemi come sapete fare</a:t>
            </a:r>
            <a:r>
              <a:rPr lang="it-IT" altLang="it-IT" sz="7400" b="1" dirty="0" smtClean="0">
                <a:latin typeface="Rockwell" panose="02060603020205020403" pitchFamily="18" charset="0"/>
              </a:rPr>
              <a:t>. Siete bravi, competenti, e dunque scegliete le modalità assistenziali che a vostro giudizio sono le più appropriate.</a:t>
            </a:r>
          </a:p>
          <a:p>
            <a:pPr marL="152400" indent="-152400">
              <a:lnSpc>
                <a:spcPct val="170000"/>
              </a:lnSpc>
              <a:spcBef>
                <a:spcPts val="0"/>
              </a:spcBef>
            </a:pPr>
            <a:r>
              <a:rPr lang="it-IT" altLang="it-IT" sz="7400" b="1" dirty="0" smtClean="0">
                <a:latin typeface="Rockwell" panose="02060603020205020403" pitchFamily="18" charset="0"/>
              </a:rPr>
              <a:t>Grazie! </a:t>
            </a:r>
            <a:endParaRPr lang="it-IT" altLang="it-IT" sz="7400" b="1" dirty="0">
              <a:latin typeface="Rockwell" panose="02060603020205020403" pitchFamily="18" charset="0"/>
            </a:endParaRPr>
          </a:p>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endParaRPr lang="it-IT" altLang="it-IT" sz="2400" b="1" dirty="0">
              <a:solidFill>
                <a:srgbClr val="FF0000"/>
              </a:solidFill>
              <a:latin typeface="Courier New" panose="02070309020205020404" pitchFamily="49" charset="0"/>
            </a:endParaRPr>
          </a:p>
          <a:p>
            <a:pPr marL="152400" indent="-152400">
              <a:lnSpc>
                <a:spcPct val="80000"/>
              </a:lnSpc>
            </a:pPr>
            <a:r>
              <a:rPr lang="it-IT" altLang="it-IT" sz="2400" b="1" dirty="0">
                <a:solidFill>
                  <a:srgbClr val="FF0000"/>
                </a:solidFill>
                <a:latin typeface="Courier New" panose="02070309020205020404" pitchFamily="49" charset="0"/>
              </a:rPr>
              <a:t>		</a:t>
            </a:r>
            <a:endParaRPr lang="it-IT" altLang="it-IT" sz="2400" b="1" dirty="0">
              <a:solidFill>
                <a:srgbClr val="FFFF00"/>
              </a:solidFill>
              <a:latin typeface="Courier New" panose="02070309020205020404" pitchFamily="49" charset="0"/>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4182" y="4433212"/>
            <a:ext cx="3063588" cy="1719013"/>
          </a:xfrm>
          <a:prstGeom prst="rect">
            <a:avLst/>
          </a:prstGeom>
        </p:spPr>
      </p:pic>
    </p:spTree>
    <p:extLst>
      <p:ext uri="{BB962C8B-B14F-4D97-AF65-F5344CB8AC3E}">
        <p14:creationId xmlns:p14="http://schemas.microsoft.com/office/powerpoint/2010/main" val="3430693178"/>
      </p:ext>
    </p:extLst>
  </p:cSld>
  <p:clrMapOvr>
    <a:masterClrMapping/>
  </p:clrMapOvr>
  <p:timing>
    <p:tnLst>
      <p:par>
        <p:cTn id="1" dur="indefinite" restart="never" nodeType="tmRoot"/>
      </p:par>
    </p:tnLst>
  </p:timing>
</p:sld>
</file>

<file path=ppt/theme/theme1.xml><?xml version="1.0" encoding="utf-8"?>
<a:theme xmlns:a="http://schemas.openxmlformats.org/drawingml/2006/main" name="GestaltVTI">
  <a:themeElements>
    <a:clrScheme name="Custom 86">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Bierstad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TotalTime>
  <Words>1863</Words>
  <Application>Microsoft Office PowerPoint</Application>
  <PresentationFormat>Widescreen</PresentationFormat>
  <Paragraphs>226</Paragraphs>
  <Slides>33</Slides>
  <Notes>2</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33</vt:i4>
      </vt:variant>
    </vt:vector>
  </HeadingPairs>
  <TitlesOfParts>
    <vt:vector size="42" baseType="lpstr">
      <vt:lpstr>Arial</vt:lpstr>
      <vt:lpstr>Bierstadt</vt:lpstr>
      <vt:lpstr>Calibri</vt:lpstr>
      <vt:lpstr>Courier New</vt:lpstr>
      <vt:lpstr>Rockwell</vt:lpstr>
      <vt:lpstr>Tahoma</vt:lpstr>
      <vt:lpstr>Times New Roman</vt:lpstr>
      <vt:lpstr>Wingdings</vt:lpstr>
      <vt:lpstr>GestaltVTI</vt:lpstr>
      <vt:lpstr>IV CONGRESSO NAZIONALE IVAS </vt:lpstr>
      <vt:lpstr>Presentazione standard di PowerPoint</vt:lpstr>
      <vt:lpstr>Presentazione standard di PowerPoint</vt:lpstr>
      <vt:lpstr>LEGGE 189/2012  (Conversione in legge del c.d. «Decreto Balduzzi»)</vt:lpstr>
      <vt:lpstr> </vt:lpstr>
      <vt:lpstr>  LEGGE 8 marzo 2017, n. 24  Disposizioni in materia di sicurezza delle cure e della persona assistita, nonche' in materia di responsabilita' professionale degli esercenti le professioni sanitarie</vt:lpstr>
      <vt:lpstr>Le Linee Guida “offrono al giudice un estrinseco parametro di riferimento, che garantisce maggiore tassatività nella valutazione degli eventuali profili di colpa del sanitario”, assicurando inoltre una certa riproducibilità e prevedibilità dei giudizi relativi alla correttezza dell’operato del sanitario ovvero della struttura. Infatti, “proprio attraverso tali precostituite raccomandazioni si hanno parametri tendenzialmente circoscritti per sperimentare l’osservanza degli obblighi di diligenza, prudenza, perizia. Ed è in relazione a quegli ambiti che il medico ha la legittima aspettativa di vedere giudicato il proprio operato, piuttosto che in base ad una norma cautelare legata alla scelta soggettiva, a volte anche estemporanea e scientificamente opinabile, del giudicante. Sempre avendo chiaro che non si tratta di veri e propri precetti cautelari, capaci di generare allo stato attuale della normativa, in caso di violazione rimproverabile, colpa specifica, data la necessaria elasticità del loro adattamento al caso concreto”.</vt:lpstr>
      <vt:lpstr>  </vt:lpstr>
      <vt:lpstr>Presentazione standard di PowerPoint</vt:lpstr>
      <vt:lpstr>  </vt:lpstr>
      <vt:lpstr> </vt:lpstr>
      <vt:lpstr> </vt:lpstr>
      <vt:lpstr>Presentazione standard di PowerPoint</vt:lpstr>
      <vt:lpstr>Presentazione standard di PowerPoint</vt:lpstr>
      <vt:lpstr>Presentazione standard di PowerPoint</vt:lpstr>
      <vt:lpstr>AGIRE APPROPRIATO</vt:lpstr>
      <vt:lpstr>AGIRE APPROPRIATO</vt:lpstr>
      <vt:lpstr>Appropriatezza orientata all’utenza</vt:lpstr>
      <vt:lpstr>Appropriatezza orientata all’utenza</vt:lpstr>
      <vt:lpstr>Appropriatezza orientata all’utenza</vt:lpstr>
      <vt:lpstr>Appropriatezza orientata all’utenza</vt:lpstr>
      <vt:lpstr>Appropriatezza orientata ai migliori comportamenti professionali</vt:lpstr>
      <vt:lpstr> Appropriatezza orientata ai migliori comportamenti professionali </vt:lpstr>
      <vt:lpstr>Appropriatezza orientata all’azione nel campo della qualità</vt:lpstr>
      <vt:lpstr>  C’E’ UNA SOLUZIONE? OBIETTIVO: PERSEGUIRE L’APPROPRIATEZZA </vt:lpstr>
      <vt:lpstr> CHE FARE?</vt:lpstr>
      <vt:lpstr>CHE FARE DI PIU’?</vt:lpstr>
      <vt:lpstr>CHE FARE DI PIU’?</vt:lpstr>
      <vt:lpstr> CHE FARE DI PIU’? </vt:lpstr>
      <vt:lpstr>CHE FARE DI PIU’?</vt:lpstr>
      <vt:lpstr> CHE FARE?</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Primo Congresso IVAS REGIONE ABRUZZO Approccio olistico alla gestione dei VAD: Dall’ efficacia alla sicurezza</dc:title>
  <dc:creator>C ec</dc:creator>
  <cp:lastModifiedBy>ELOISA</cp:lastModifiedBy>
  <cp:revision>33</cp:revision>
  <cp:lastPrinted>2023-11-11T08:51:51Z</cp:lastPrinted>
  <dcterms:created xsi:type="dcterms:W3CDTF">2023-08-22T11:11:03Z</dcterms:created>
  <dcterms:modified xsi:type="dcterms:W3CDTF">2023-11-11T08:56:40Z</dcterms:modified>
</cp:coreProperties>
</file>