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532" r:id="rId4"/>
    <p:sldId id="533" r:id="rId5"/>
    <p:sldId id="534" r:id="rId6"/>
    <p:sldId id="535" r:id="rId7"/>
    <p:sldId id="536" r:id="rId8"/>
    <p:sldId id="537" r:id="rId9"/>
    <p:sldId id="538" r:id="rId10"/>
    <p:sldId id="539" r:id="rId11"/>
    <p:sldId id="540" r:id="rId12"/>
    <p:sldId id="541" r:id="rId13"/>
    <p:sldId id="542" r:id="rId14"/>
    <p:sldId id="543" r:id="rId15"/>
    <p:sldId id="544" r:id="rId16"/>
    <p:sldId id="545" r:id="rId17"/>
    <p:sldId id="546" r:id="rId18"/>
    <p:sldId id="547" r:id="rId19"/>
    <p:sldId id="548" r:id="rId20"/>
    <p:sldId id="549" r:id="rId21"/>
    <p:sldId id="550" r:id="rId22"/>
    <p:sldId id="551" r:id="rId23"/>
    <p:sldId id="552" r:id="rId24"/>
    <p:sldId id="553" r:id="rId25"/>
    <p:sldId id="554" r:id="rId26"/>
    <p:sldId id="555" r:id="rId27"/>
    <p:sldId id="556" r:id="rId28"/>
    <p:sldId id="557" r:id="rId29"/>
    <p:sldId id="558" r:id="rId30"/>
    <p:sldId id="559" r:id="rId31"/>
    <p:sldId id="560" r:id="rId32"/>
    <p:sldId id="561" r:id="rId33"/>
    <p:sldId id="486" r:id="rId34"/>
    <p:sldId id="530" r:id="rId35"/>
    <p:sldId id="562" r:id="rId3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294"/>
    <p:restoredTop sz="94712"/>
  </p:normalViewPr>
  <p:slideViewPr>
    <p:cSldViewPr snapToGrid="0" snapToObjects="1">
      <p:cViewPr varScale="1">
        <p:scale>
          <a:sx n="109" d="100"/>
          <a:sy n="109" d="100"/>
        </p:scale>
        <p:origin x="70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E8210C-9A64-4F6B-B8DB-8E53E5097964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D9BEAB30-0139-4A3F-B194-6E22A5671A14}">
      <dgm:prSet/>
      <dgm:spPr/>
      <dgm:t>
        <a:bodyPr/>
        <a:lstStyle/>
        <a:p>
          <a:r>
            <a:rPr lang="it-IT"/>
            <a:t>La tecnologia a ultrasuoni ha rivoluzionato la pratica di un accesso vascolare più sicuro, sia per l'incannulazione venosa che arteriosa. </a:t>
          </a:r>
          <a:endParaRPr lang="en-US"/>
        </a:p>
      </dgm:t>
    </dgm:pt>
    <dgm:pt modelId="{0534D0FF-C4CB-4C08-AC80-0213E0A55670}" type="parTrans" cxnId="{9EA8C57F-00F0-4FEB-BB3E-DC1F888579B3}">
      <dgm:prSet/>
      <dgm:spPr/>
      <dgm:t>
        <a:bodyPr/>
        <a:lstStyle/>
        <a:p>
          <a:endParaRPr lang="en-US"/>
        </a:p>
      </dgm:t>
    </dgm:pt>
    <dgm:pt modelId="{A35E3902-DF6E-476D-8378-42B31F55DD28}" type="sibTrans" cxnId="{9EA8C57F-00F0-4FEB-BB3E-DC1F888579B3}">
      <dgm:prSet/>
      <dgm:spPr/>
      <dgm:t>
        <a:bodyPr/>
        <a:lstStyle/>
        <a:p>
          <a:endParaRPr lang="en-US"/>
        </a:p>
      </dgm:t>
    </dgm:pt>
    <dgm:pt modelId="{44A6067E-AA4B-419A-939F-4BF4A16339F9}">
      <dgm:prSet/>
      <dgm:spPr/>
      <dgm:t>
        <a:bodyPr/>
        <a:lstStyle/>
        <a:p>
          <a:r>
            <a:rPr lang="it-IT"/>
            <a:t>La capacità di visualizzare le strutture sottostanti del torace, del collo e degli arti superiori/inferiori garantisce maggiore successo, velocità e sicurezza con tutte le procedure di accesso vascolare. </a:t>
          </a:r>
          <a:endParaRPr lang="en-US"/>
        </a:p>
      </dgm:t>
    </dgm:pt>
    <dgm:pt modelId="{18B83C93-08F3-45B0-9AA4-8F6031D936F7}" type="parTrans" cxnId="{A96D3B75-AA7A-4261-8458-21CE9B1C7F78}">
      <dgm:prSet/>
      <dgm:spPr/>
      <dgm:t>
        <a:bodyPr/>
        <a:lstStyle/>
        <a:p>
          <a:endParaRPr lang="en-US"/>
        </a:p>
      </dgm:t>
    </dgm:pt>
    <dgm:pt modelId="{EC49054C-EB64-4308-BEA9-35C2F0F66957}" type="sibTrans" cxnId="{A96D3B75-AA7A-4261-8458-21CE9B1C7F78}">
      <dgm:prSet/>
      <dgm:spPr/>
      <dgm:t>
        <a:bodyPr/>
        <a:lstStyle/>
        <a:p>
          <a:endParaRPr lang="en-US"/>
        </a:p>
      </dgm:t>
    </dgm:pt>
    <dgm:pt modelId="{3FD5BFF0-E7EC-4057-9AF8-591F955F1F48}">
      <dgm:prSet/>
      <dgm:spPr/>
      <dgm:t>
        <a:bodyPr/>
        <a:lstStyle/>
        <a:p>
          <a:r>
            <a:rPr lang="it-IT"/>
            <a:t>L'ecografia non solo offre vantaggi procedurali superiori, ma fornisce anche una piattaforma per eseguire una valutazione approfondita delle strutture vascolari per valutare la salute, la vitalità, le dimensioni e la pervietà dei vasi, inclusa la posizione di altre strutture anatomiche importanti e meglio evitate, prima di eseguire qualsiasi procedura . </a:t>
          </a:r>
          <a:endParaRPr lang="en-US"/>
        </a:p>
      </dgm:t>
    </dgm:pt>
    <dgm:pt modelId="{E7F28AAC-3518-4D75-93F4-301049D310F4}" type="parTrans" cxnId="{16280E65-22A2-4390-8E93-97C082F400C4}">
      <dgm:prSet/>
      <dgm:spPr/>
      <dgm:t>
        <a:bodyPr/>
        <a:lstStyle/>
        <a:p>
          <a:endParaRPr lang="en-US"/>
        </a:p>
      </dgm:t>
    </dgm:pt>
    <dgm:pt modelId="{A853ECAF-CD56-4C75-8750-87CAEEFA8CB1}" type="sibTrans" cxnId="{16280E65-22A2-4390-8E93-97C082F400C4}">
      <dgm:prSet/>
      <dgm:spPr/>
      <dgm:t>
        <a:bodyPr/>
        <a:lstStyle/>
        <a:p>
          <a:endParaRPr lang="en-US"/>
        </a:p>
      </dgm:t>
    </dgm:pt>
    <dgm:pt modelId="{C9F695F5-48E9-4F3F-B415-7F9BB263CA74}">
      <dgm:prSet/>
      <dgm:spPr/>
      <dgm:t>
        <a:bodyPr/>
        <a:lstStyle/>
        <a:p>
          <a:r>
            <a:rPr lang="it-IT" dirty="0"/>
            <a:t>Tale valutazione viene eseguita al meglio utilizzando un approccio sistematico e standardizzato, come il </a:t>
          </a:r>
          <a:r>
            <a:rPr lang="it-IT" dirty="0" err="1"/>
            <a:t>Rapid</a:t>
          </a:r>
          <a:r>
            <a:rPr lang="it-IT" dirty="0"/>
            <a:t> Central </a:t>
          </a:r>
          <a:r>
            <a:rPr lang="it-IT" dirty="0" err="1"/>
            <a:t>Vein</a:t>
          </a:r>
          <a:r>
            <a:rPr lang="it-IT" dirty="0"/>
            <a:t> </a:t>
          </a:r>
          <a:r>
            <a:rPr lang="it-IT" dirty="0" err="1"/>
            <a:t>Assessment</a:t>
          </a:r>
          <a:endParaRPr lang="en-US" dirty="0"/>
        </a:p>
      </dgm:t>
    </dgm:pt>
    <dgm:pt modelId="{BE4CFFEF-43B0-4F5E-9D9B-69716D2FECCB}" type="parTrans" cxnId="{D818726C-A414-4C1B-BF83-451317F977F9}">
      <dgm:prSet/>
      <dgm:spPr/>
      <dgm:t>
        <a:bodyPr/>
        <a:lstStyle/>
        <a:p>
          <a:endParaRPr lang="en-US"/>
        </a:p>
      </dgm:t>
    </dgm:pt>
    <dgm:pt modelId="{19C50F0F-4631-45FA-948D-8D80D333596E}" type="sibTrans" cxnId="{D818726C-A414-4C1B-BF83-451317F977F9}">
      <dgm:prSet/>
      <dgm:spPr/>
      <dgm:t>
        <a:bodyPr/>
        <a:lstStyle/>
        <a:p>
          <a:endParaRPr lang="en-US"/>
        </a:p>
      </dgm:t>
    </dgm:pt>
    <dgm:pt modelId="{6F08FACC-70A8-894E-BF08-3D15413AD9D6}" type="pres">
      <dgm:prSet presAssocID="{FCE8210C-9A64-4F6B-B8DB-8E53E5097964}" presName="linear" presStyleCnt="0">
        <dgm:presLayoutVars>
          <dgm:animLvl val="lvl"/>
          <dgm:resizeHandles val="exact"/>
        </dgm:presLayoutVars>
      </dgm:prSet>
      <dgm:spPr/>
    </dgm:pt>
    <dgm:pt modelId="{E6E07734-1055-5C48-9203-8151B3C49EC8}" type="pres">
      <dgm:prSet presAssocID="{D9BEAB30-0139-4A3F-B194-6E22A5671A14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A568A680-C4E0-8345-981B-F6CFFFDF1C0A}" type="pres">
      <dgm:prSet presAssocID="{A35E3902-DF6E-476D-8378-42B31F55DD28}" presName="spacer" presStyleCnt="0"/>
      <dgm:spPr/>
    </dgm:pt>
    <dgm:pt modelId="{4B71A535-040D-D341-8C77-AF607307D173}" type="pres">
      <dgm:prSet presAssocID="{44A6067E-AA4B-419A-939F-4BF4A16339F9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7F562BAF-C987-4E46-B217-8A1B16D37727}" type="pres">
      <dgm:prSet presAssocID="{EC49054C-EB64-4308-BEA9-35C2F0F66957}" presName="spacer" presStyleCnt="0"/>
      <dgm:spPr/>
    </dgm:pt>
    <dgm:pt modelId="{3DC03A7E-D3DC-4648-AF6C-2340987AD075}" type="pres">
      <dgm:prSet presAssocID="{3FD5BFF0-E7EC-4057-9AF8-591F955F1F48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A925CB0-D126-0E43-82BA-C7935DABF460}" type="pres">
      <dgm:prSet presAssocID="{A853ECAF-CD56-4C75-8750-87CAEEFA8CB1}" presName="spacer" presStyleCnt="0"/>
      <dgm:spPr/>
    </dgm:pt>
    <dgm:pt modelId="{65F01CC8-00DC-4442-A3E3-81322394EDC4}" type="pres">
      <dgm:prSet presAssocID="{C9F695F5-48E9-4F3F-B415-7F9BB263CA74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296EA352-9B8B-E148-A10F-2F8966696DAF}" type="presOf" srcId="{D9BEAB30-0139-4A3F-B194-6E22A5671A14}" destId="{E6E07734-1055-5C48-9203-8151B3C49EC8}" srcOrd="0" destOrd="0" presId="urn:microsoft.com/office/officeart/2005/8/layout/vList2"/>
    <dgm:cxn modelId="{D5030C5C-9EDF-F940-8A28-AFF0789AE1AD}" type="presOf" srcId="{C9F695F5-48E9-4F3F-B415-7F9BB263CA74}" destId="{65F01CC8-00DC-4442-A3E3-81322394EDC4}" srcOrd="0" destOrd="0" presId="urn:microsoft.com/office/officeart/2005/8/layout/vList2"/>
    <dgm:cxn modelId="{16280E65-22A2-4390-8E93-97C082F400C4}" srcId="{FCE8210C-9A64-4F6B-B8DB-8E53E5097964}" destId="{3FD5BFF0-E7EC-4057-9AF8-591F955F1F48}" srcOrd="2" destOrd="0" parTransId="{E7F28AAC-3518-4D75-93F4-301049D310F4}" sibTransId="{A853ECAF-CD56-4C75-8750-87CAEEFA8CB1}"/>
    <dgm:cxn modelId="{D818726C-A414-4C1B-BF83-451317F977F9}" srcId="{FCE8210C-9A64-4F6B-B8DB-8E53E5097964}" destId="{C9F695F5-48E9-4F3F-B415-7F9BB263CA74}" srcOrd="3" destOrd="0" parTransId="{BE4CFFEF-43B0-4F5E-9D9B-69716D2FECCB}" sibTransId="{19C50F0F-4631-45FA-948D-8D80D333596E}"/>
    <dgm:cxn modelId="{A96D3B75-AA7A-4261-8458-21CE9B1C7F78}" srcId="{FCE8210C-9A64-4F6B-B8DB-8E53E5097964}" destId="{44A6067E-AA4B-419A-939F-4BF4A16339F9}" srcOrd="1" destOrd="0" parTransId="{18B83C93-08F3-45B0-9AA4-8F6031D936F7}" sibTransId="{EC49054C-EB64-4308-BEA9-35C2F0F66957}"/>
    <dgm:cxn modelId="{39A2747B-EF35-F144-8AC7-F4CD68D7DDDB}" type="presOf" srcId="{FCE8210C-9A64-4F6B-B8DB-8E53E5097964}" destId="{6F08FACC-70A8-894E-BF08-3D15413AD9D6}" srcOrd="0" destOrd="0" presId="urn:microsoft.com/office/officeart/2005/8/layout/vList2"/>
    <dgm:cxn modelId="{9EA8C57F-00F0-4FEB-BB3E-DC1F888579B3}" srcId="{FCE8210C-9A64-4F6B-B8DB-8E53E5097964}" destId="{D9BEAB30-0139-4A3F-B194-6E22A5671A14}" srcOrd="0" destOrd="0" parTransId="{0534D0FF-C4CB-4C08-AC80-0213E0A55670}" sibTransId="{A35E3902-DF6E-476D-8378-42B31F55DD28}"/>
    <dgm:cxn modelId="{D7E816AE-EE2B-1046-8700-2FF64F7874DF}" type="presOf" srcId="{44A6067E-AA4B-419A-939F-4BF4A16339F9}" destId="{4B71A535-040D-D341-8C77-AF607307D173}" srcOrd="0" destOrd="0" presId="urn:microsoft.com/office/officeart/2005/8/layout/vList2"/>
    <dgm:cxn modelId="{12D22FE4-AEBC-8347-A2BF-00E4373DE4BB}" type="presOf" srcId="{3FD5BFF0-E7EC-4057-9AF8-591F955F1F48}" destId="{3DC03A7E-D3DC-4648-AF6C-2340987AD075}" srcOrd="0" destOrd="0" presId="urn:microsoft.com/office/officeart/2005/8/layout/vList2"/>
    <dgm:cxn modelId="{DE72477D-F6D7-C542-A0A8-B6FC5F6DFA88}" type="presParOf" srcId="{6F08FACC-70A8-894E-BF08-3D15413AD9D6}" destId="{E6E07734-1055-5C48-9203-8151B3C49EC8}" srcOrd="0" destOrd="0" presId="urn:microsoft.com/office/officeart/2005/8/layout/vList2"/>
    <dgm:cxn modelId="{9969F644-7202-6D4D-B25D-2D8410B29FBE}" type="presParOf" srcId="{6F08FACC-70A8-894E-BF08-3D15413AD9D6}" destId="{A568A680-C4E0-8345-981B-F6CFFFDF1C0A}" srcOrd="1" destOrd="0" presId="urn:microsoft.com/office/officeart/2005/8/layout/vList2"/>
    <dgm:cxn modelId="{FA136AE1-B326-0E41-874A-66531A6FA8CA}" type="presParOf" srcId="{6F08FACC-70A8-894E-BF08-3D15413AD9D6}" destId="{4B71A535-040D-D341-8C77-AF607307D173}" srcOrd="2" destOrd="0" presId="urn:microsoft.com/office/officeart/2005/8/layout/vList2"/>
    <dgm:cxn modelId="{F3DF9B91-53FB-0D4E-9485-6842FBC9C42F}" type="presParOf" srcId="{6F08FACC-70A8-894E-BF08-3D15413AD9D6}" destId="{7F562BAF-C987-4E46-B217-8A1B16D37727}" srcOrd="3" destOrd="0" presId="urn:microsoft.com/office/officeart/2005/8/layout/vList2"/>
    <dgm:cxn modelId="{58199DBB-7C6A-0E4E-8D21-0983C9FF3DE1}" type="presParOf" srcId="{6F08FACC-70A8-894E-BF08-3D15413AD9D6}" destId="{3DC03A7E-D3DC-4648-AF6C-2340987AD075}" srcOrd="4" destOrd="0" presId="urn:microsoft.com/office/officeart/2005/8/layout/vList2"/>
    <dgm:cxn modelId="{5974B5C0-4194-1F4E-B5C8-7D09B652CBA8}" type="presParOf" srcId="{6F08FACC-70A8-894E-BF08-3D15413AD9D6}" destId="{9A925CB0-D126-0E43-82BA-C7935DABF460}" srcOrd="5" destOrd="0" presId="urn:microsoft.com/office/officeart/2005/8/layout/vList2"/>
    <dgm:cxn modelId="{7CDE8CB2-5D9F-D041-96D4-883C0A750EED}" type="presParOf" srcId="{6F08FACC-70A8-894E-BF08-3D15413AD9D6}" destId="{65F01CC8-00DC-4442-A3E3-81322394EDC4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4423ED7-E7ED-F84A-A422-A45FE7E26CA4}" type="doc">
      <dgm:prSet loTypeId="urn:microsoft.com/office/officeart/2005/8/layout/hProcess11" loCatId="process" qsTypeId="urn:microsoft.com/office/officeart/2005/8/quickstyle/3d1" qsCatId="3D" csTypeId="urn:microsoft.com/office/officeart/2005/8/colors/accent1_2" csCatId="accent1" phldr="1"/>
      <dgm:spPr/>
    </dgm:pt>
    <dgm:pt modelId="{945E3CDF-9BFC-A24F-928D-2B4C3B4C04EE}">
      <dgm:prSet phldrT="[Testo]"/>
      <dgm:spPr/>
      <dgm:t>
        <a:bodyPr/>
        <a:lstStyle/>
        <a:p>
          <a:r>
            <a:rPr lang="it-IT"/>
            <a:t>impianto</a:t>
          </a:r>
          <a:endParaRPr lang="it-IT" dirty="0"/>
        </a:p>
      </dgm:t>
    </dgm:pt>
    <dgm:pt modelId="{975B6675-697F-FA48-9261-186D4B861A26}" type="parTrans" cxnId="{81E491D6-7A22-864B-9B50-58F445B7B061}">
      <dgm:prSet/>
      <dgm:spPr/>
      <dgm:t>
        <a:bodyPr/>
        <a:lstStyle/>
        <a:p>
          <a:endParaRPr lang="it-IT"/>
        </a:p>
      </dgm:t>
    </dgm:pt>
    <dgm:pt modelId="{B13A4EC0-BA2B-BE41-B754-EC8046690D42}" type="sibTrans" cxnId="{81E491D6-7A22-864B-9B50-58F445B7B061}">
      <dgm:prSet/>
      <dgm:spPr/>
      <dgm:t>
        <a:bodyPr/>
        <a:lstStyle/>
        <a:p>
          <a:endParaRPr lang="it-IT"/>
        </a:p>
      </dgm:t>
    </dgm:pt>
    <dgm:pt modelId="{5B8391B1-2F6F-9F45-BE34-101971AE1DBD}">
      <dgm:prSet phldrT="[Testo]"/>
      <dgm:spPr/>
      <dgm:t>
        <a:bodyPr/>
        <a:lstStyle/>
        <a:p>
          <a:r>
            <a:rPr lang="it-IT"/>
            <a:t>rimozione</a:t>
          </a:r>
          <a:endParaRPr lang="it-IT" dirty="0"/>
        </a:p>
      </dgm:t>
    </dgm:pt>
    <dgm:pt modelId="{72A98C97-E812-0648-8669-2F56B4E4D2E6}" type="parTrans" cxnId="{7AD03370-0ED4-E74B-9A4C-07DA1AE8750F}">
      <dgm:prSet/>
      <dgm:spPr/>
      <dgm:t>
        <a:bodyPr/>
        <a:lstStyle/>
        <a:p>
          <a:endParaRPr lang="it-IT"/>
        </a:p>
      </dgm:t>
    </dgm:pt>
    <dgm:pt modelId="{7993D261-7DC1-1343-BEFB-6047EC17336F}" type="sibTrans" cxnId="{7AD03370-0ED4-E74B-9A4C-07DA1AE8750F}">
      <dgm:prSet/>
      <dgm:spPr/>
      <dgm:t>
        <a:bodyPr/>
        <a:lstStyle/>
        <a:p>
          <a:endParaRPr lang="it-IT"/>
        </a:p>
      </dgm:t>
    </dgm:pt>
    <dgm:pt modelId="{75342B1E-AD35-FF4A-A445-C2276D85130C}">
      <dgm:prSet/>
      <dgm:spPr/>
      <dgm:t>
        <a:bodyPr/>
        <a:lstStyle/>
        <a:p>
          <a:r>
            <a:rPr lang="it-IT"/>
            <a:t>infezioni</a:t>
          </a:r>
          <a:endParaRPr lang="it-IT" dirty="0"/>
        </a:p>
      </dgm:t>
    </dgm:pt>
    <dgm:pt modelId="{D7C8186F-304E-0D47-A22A-35491A6F8A35}" type="parTrans" cxnId="{F8D96C46-8A64-D94D-B734-8030CDAF888A}">
      <dgm:prSet/>
      <dgm:spPr/>
      <dgm:t>
        <a:bodyPr/>
        <a:lstStyle/>
        <a:p>
          <a:endParaRPr lang="it-IT"/>
        </a:p>
      </dgm:t>
    </dgm:pt>
    <dgm:pt modelId="{2D46F66C-A561-1845-B1A5-6003BA9F40D4}" type="sibTrans" cxnId="{F8D96C46-8A64-D94D-B734-8030CDAF888A}">
      <dgm:prSet/>
      <dgm:spPr/>
      <dgm:t>
        <a:bodyPr/>
        <a:lstStyle/>
        <a:p>
          <a:endParaRPr lang="it-IT"/>
        </a:p>
      </dgm:t>
    </dgm:pt>
    <dgm:pt modelId="{49ACB7D0-A9C1-0D4A-9A28-BC33505A2F58}">
      <dgm:prSet/>
      <dgm:spPr/>
      <dgm:t>
        <a:bodyPr/>
        <a:lstStyle/>
        <a:p>
          <a:r>
            <a:rPr lang="it-IT"/>
            <a:t>trombosi</a:t>
          </a:r>
          <a:endParaRPr lang="it-IT" dirty="0"/>
        </a:p>
      </dgm:t>
    </dgm:pt>
    <dgm:pt modelId="{1691D49A-17F7-B843-A4AF-CED3EEA92033}" type="parTrans" cxnId="{AD96C151-D85C-934D-98AD-66E08482CD54}">
      <dgm:prSet/>
      <dgm:spPr/>
      <dgm:t>
        <a:bodyPr/>
        <a:lstStyle/>
        <a:p>
          <a:endParaRPr lang="it-IT"/>
        </a:p>
      </dgm:t>
    </dgm:pt>
    <dgm:pt modelId="{270B544B-4210-6542-A8F4-658E922F8D91}" type="sibTrans" cxnId="{AD96C151-D85C-934D-98AD-66E08482CD54}">
      <dgm:prSet/>
      <dgm:spPr/>
      <dgm:t>
        <a:bodyPr/>
        <a:lstStyle/>
        <a:p>
          <a:endParaRPr lang="it-IT"/>
        </a:p>
      </dgm:t>
    </dgm:pt>
    <dgm:pt modelId="{114881A1-F321-FB45-AC97-8C1853436160}">
      <dgm:prSet/>
      <dgm:spPr/>
      <dgm:t>
        <a:bodyPr/>
        <a:lstStyle/>
        <a:p>
          <a:r>
            <a:rPr lang="it-IT"/>
            <a:t>HTA</a:t>
          </a:r>
          <a:endParaRPr lang="it-IT" dirty="0"/>
        </a:p>
      </dgm:t>
    </dgm:pt>
    <dgm:pt modelId="{80E413C7-0CA3-5546-A6E9-7E12CD5E1F5E}" type="parTrans" cxnId="{52583EE0-9858-9C40-A79F-57CC844826A0}">
      <dgm:prSet/>
      <dgm:spPr/>
      <dgm:t>
        <a:bodyPr/>
        <a:lstStyle/>
        <a:p>
          <a:endParaRPr lang="it-IT"/>
        </a:p>
      </dgm:t>
    </dgm:pt>
    <dgm:pt modelId="{BC8B922F-4AAE-704E-BE22-020D92BCDC75}" type="sibTrans" cxnId="{52583EE0-9858-9C40-A79F-57CC844826A0}">
      <dgm:prSet/>
      <dgm:spPr/>
      <dgm:t>
        <a:bodyPr/>
        <a:lstStyle/>
        <a:p>
          <a:endParaRPr lang="it-IT"/>
        </a:p>
      </dgm:t>
    </dgm:pt>
    <dgm:pt modelId="{C2A0F840-BA33-6A44-9D16-BD0CB6DA1619}">
      <dgm:prSet/>
      <dgm:spPr/>
      <dgm:t>
        <a:bodyPr/>
        <a:lstStyle/>
        <a:p>
          <a:r>
            <a:rPr lang="it-IT"/>
            <a:t>Studi qualitativi</a:t>
          </a:r>
          <a:endParaRPr lang="it-IT" dirty="0"/>
        </a:p>
      </dgm:t>
    </dgm:pt>
    <dgm:pt modelId="{95922A5D-F12E-D042-A236-7D7FD289B5D6}" type="parTrans" cxnId="{9E15AEA4-C6DF-1448-9203-73CED19C0611}">
      <dgm:prSet/>
      <dgm:spPr/>
      <dgm:t>
        <a:bodyPr/>
        <a:lstStyle/>
        <a:p>
          <a:endParaRPr lang="it-IT"/>
        </a:p>
      </dgm:t>
    </dgm:pt>
    <dgm:pt modelId="{F0AAFB2A-1DCA-9B45-90A1-3CE4E2F7D9F7}" type="sibTrans" cxnId="{9E15AEA4-C6DF-1448-9203-73CED19C0611}">
      <dgm:prSet/>
      <dgm:spPr/>
      <dgm:t>
        <a:bodyPr/>
        <a:lstStyle/>
        <a:p>
          <a:endParaRPr lang="it-IT"/>
        </a:p>
      </dgm:t>
    </dgm:pt>
    <dgm:pt modelId="{E0E7E3EB-831B-ED4C-9C9A-1024D7C63F3A}">
      <dgm:prSet/>
      <dgm:spPr/>
      <dgm:t>
        <a:bodyPr/>
        <a:lstStyle/>
        <a:p>
          <a:r>
            <a:rPr lang="it-IT" dirty="0"/>
            <a:t>gestione</a:t>
          </a:r>
        </a:p>
      </dgm:t>
    </dgm:pt>
    <dgm:pt modelId="{F69E09B7-B472-1A4E-94AD-50AB416D0791}" type="parTrans" cxnId="{92CF63C8-AA5B-E34E-A585-D601D7368C41}">
      <dgm:prSet/>
      <dgm:spPr/>
      <dgm:t>
        <a:bodyPr/>
        <a:lstStyle/>
        <a:p>
          <a:endParaRPr lang="it-IT"/>
        </a:p>
      </dgm:t>
    </dgm:pt>
    <dgm:pt modelId="{0B89E683-2414-4A4B-BE80-A04E3A4A1E95}" type="sibTrans" cxnId="{92CF63C8-AA5B-E34E-A585-D601D7368C41}">
      <dgm:prSet/>
      <dgm:spPr/>
      <dgm:t>
        <a:bodyPr/>
        <a:lstStyle/>
        <a:p>
          <a:endParaRPr lang="it-IT"/>
        </a:p>
      </dgm:t>
    </dgm:pt>
    <dgm:pt modelId="{3E33D266-77D6-5F4C-9CE5-989CB2B108E8}" type="pres">
      <dgm:prSet presAssocID="{A4423ED7-E7ED-F84A-A422-A45FE7E26CA4}" presName="Name0" presStyleCnt="0">
        <dgm:presLayoutVars>
          <dgm:dir/>
          <dgm:resizeHandles val="exact"/>
        </dgm:presLayoutVars>
      </dgm:prSet>
      <dgm:spPr/>
    </dgm:pt>
    <dgm:pt modelId="{673CD5FB-F7F8-7445-838A-A8302056CA39}" type="pres">
      <dgm:prSet presAssocID="{A4423ED7-E7ED-F84A-A422-A45FE7E26CA4}" presName="arrow" presStyleLbl="bgShp" presStyleIdx="0" presStyleCnt="1"/>
      <dgm:spPr/>
    </dgm:pt>
    <dgm:pt modelId="{75186F08-E6EC-EC46-95C8-C2A32A855854}" type="pres">
      <dgm:prSet presAssocID="{A4423ED7-E7ED-F84A-A422-A45FE7E26CA4}" presName="points" presStyleCnt="0"/>
      <dgm:spPr/>
    </dgm:pt>
    <dgm:pt modelId="{E715AB6C-C271-CC41-895B-E3AE1FFE3349}" type="pres">
      <dgm:prSet presAssocID="{945E3CDF-9BFC-A24F-928D-2B4C3B4C04EE}" presName="compositeA" presStyleCnt="0"/>
      <dgm:spPr/>
    </dgm:pt>
    <dgm:pt modelId="{94BA590A-E597-CA44-81F4-651989F158EF}" type="pres">
      <dgm:prSet presAssocID="{945E3CDF-9BFC-A24F-928D-2B4C3B4C04EE}" presName="textA" presStyleLbl="revTx" presStyleIdx="0" presStyleCnt="7">
        <dgm:presLayoutVars>
          <dgm:bulletEnabled val="1"/>
        </dgm:presLayoutVars>
      </dgm:prSet>
      <dgm:spPr/>
    </dgm:pt>
    <dgm:pt modelId="{386F534A-B5A9-5B45-9C3C-CA366D83D7A1}" type="pres">
      <dgm:prSet presAssocID="{945E3CDF-9BFC-A24F-928D-2B4C3B4C04EE}" presName="circleA" presStyleLbl="node1" presStyleIdx="0" presStyleCnt="7"/>
      <dgm:spPr/>
    </dgm:pt>
    <dgm:pt modelId="{E9942AD4-704B-C146-B366-D197A3A8585E}" type="pres">
      <dgm:prSet presAssocID="{945E3CDF-9BFC-A24F-928D-2B4C3B4C04EE}" presName="spaceA" presStyleCnt="0"/>
      <dgm:spPr/>
    </dgm:pt>
    <dgm:pt modelId="{96CC10BB-084D-794A-8AD8-7503F5F628A2}" type="pres">
      <dgm:prSet presAssocID="{B13A4EC0-BA2B-BE41-B754-EC8046690D42}" presName="space" presStyleCnt="0"/>
      <dgm:spPr/>
    </dgm:pt>
    <dgm:pt modelId="{17B26A02-D0BE-5E47-822E-3484A74B876C}" type="pres">
      <dgm:prSet presAssocID="{E0E7E3EB-831B-ED4C-9C9A-1024D7C63F3A}" presName="compositeB" presStyleCnt="0"/>
      <dgm:spPr/>
    </dgm:pt>
    <dgm:pt modelId="{AC4038D9-D9A9-2045-A121-5FCA4783BCAB}" type="pres">
      <dgm:prSet presAssocID="{E0E7E3EB-831B-ED4C-9C9A-1024D7C63F3A}" presName="textB" presStyleLbl="revTx" presStyleIdx="1" presStyleCnt="7">
        <dgm:presLayoutVars>
          <dgm:bulletEnabled val="1"/>
        </dgm:presLayoutVars>
      </dgm:prSet>
      <dgm:spPr/>
    </dgm:pt>
    <dgm:pt modelId="{4BED86FC-F368-924A-B1CD-66EC3E5587CA}" type="pres">
      <dgm:prSet presAssocID="{E0E7E3EB-831B-ED4C-9C9A-1024D7C63F3A}" presName="circleB" presStyleLbl="node1" presStyleIdx="1" presStyleCnt="7"/>
      <dgm:spPr/>
    </dgm:pt>
    <dgm:pt modelId="{99E79A07-3F4E-1541-BED8-6D7EADBEFED4}" type="pres">
      <dgm:prSet presAssocID="{E0E7E3EB-831B-ED4C-9C9A-1024D7C63F3A}" presName="spaceB" presStyleCnt="0"/>
      <dgm:spPr/>
    </dgm:pt>
    <dgm:pt modelId="{7F995EE1-F952-C347-A971-D46B3F59B85A}" type="pres">
      <dgm:prSet presAssocID="{0B89E683-2414-4A4B-BE80-A04E3A4A1E95}" presName="space" presStyleCnt="0"/>
      <dgm:spPr/>
    </dgm:pt>
    <dgm:pt modelId="{8E6FC0AF-A43F-6642-9DDC-FFDA7945371C}" type="pres">
      <dgm:prSet presAssocID="{75342B1E-AD35-FF4A-A445-C2276D85130C}" presName="compositeA" presStyleCnt="0"/>
      <dgm:spPr/>
    </dgm:pt>
    <dgm:pt modelId="{4BA6C5B6-2B98-1A4D-92A9-63B68C3FCA23}" type="pres">
      <dgm:prSet presAssocID="{75342B1E-AD35-FF4A-A445-C2276D85130C}" presName="textA" presStyleLbl="revTx" presStyleIdx="2" presStyleCnt="7">
        <dgm:presLayoutVars>
          <dgm:bulletEnabled val="1"/>
        </dgm:presLayoutVars>
      </dgm:prSet>
      <dgm:spPr/>
    </dgm:pt>
    <dgm:pt modelId="{1CF860D8-776E-D84E-9F2F-D17F43996B25}" type="pres">
      <dgm:prSet presAssocID="{75342B1E-AD35-FF4A-A445-C2276D85130C}" presName="circleA" presStyleLbl="node1" presStyleIdx="2" presStyleCnt="7"/>
      <dgm:spPr/>
    </dgm:pt>
    <dgm:pt modelId="{C19F4C30-1ADE-0D47-B2A8-0379674CC289}" type="pres">
      <dgm:prSet presAssocID="{75342B1E-AD35-FF4A-A445-C2276D85130C}" presName="spaceA" presStyleCnt="0"/>
      <dgm:spPr/>
    </dgm:pt>
    <dgm:pt modelId="{8A03AFCF-5F6E-1F41-98B1-EEC8F355D11D}" type="pres">
      <dgm:prSet presAssocID="{2D46F66C-A561-1845-B1A5-6003BA9F40D4}" presName="space" presStyleCnt="0"/>
      <dgm:spPr/>
    </dgm:pt>
    <dgm:pt modelId="{DF6A8F92-DC85-7145-9C0D-1F3369AC088D}" type="pres">
      <dgm:prSet presAssocID="{49ACB7D0-A9C1-0D4A-9A28-BC33505A2F58}" presName="compositeB" presStyleCnt="0"/>
      <dgm:spPr/>
    </dgm:pt>
    <dgm:pt modelId="{31E0D002-CE8D-5443-9714-6CBDE5137B4C}" type="pres">
      <dgm:prSet presAssocID="{49ACB7D0-A9C1-0D4A-9A28-BC33505A2F58}" presName="textB" presStyleLbl="revTx" presStyleIdx="3" presStyleCnt="7">
        <dgm:presLayoutVars>
          <dgm:bulletEnabled val="1"/>
        </dgm:presLayoutVars>
      </dgm:prSet>
      <dgm:spPr/>
    </dgm:pt>
    <dgm:pt modelId="{89CECBFA-6FDC-9B42-88A5-B922D1DB7D83}" type="pres">
      <dgm:prSet presAssocID="{49ACB7D0-A9C1-0D4A-9A28-BC33505A2F58}" presName="circleB" presStyleLbl="node1" presStyleIdx="3" presStyleCnt="7"/>
      <dgm:spPr/>
    </dgm:pt>
    <dgm:pt modelId="{ABC1D6DF-7F93-1F44-B7A4-2F5936A64441}" type="pres">
      <dgm:prSet presAssocID="{49ACB7D0-A9C1-0D4A-9A28-BC33505A2F58}" presName="spaceB" presStyleCnt="0"/>
      <dgm:spPr/>
    </dgm:pt>
    <dgm:pt modelId="{522C57DA-9FE5-7C41-A467-250ACE0AE674}" type="pres">
      <dgm:prSet presAssocID="{270B544B-4210-6542-A8F4-658E922F8D91}" presName="space" presStyleCnt="0"/>
      <dgm:spPr/>
    </dgm:pt>
    <dgm:pt modelId="{C46C3805-CE8A-034C-A927-ACF09D19609F}" type="pres">
      <dgm:prSet presAssocID="{114881A1-F321-FB45-AC97-8C1853436160}" presName="compositeA" presStyleCnt="0"/>
      <dgm:spPr/>
    </dgm:pt>
    <dgm:pt modelId="{DE02AAF9-6952-3749-A00B-DC543D9EFBCA}" type="pres">
      <dgm:prSet presAssocID="{114881A1-F321-FB45-AC97-8C1853436160}" presName="textA" presStyleLbl="revTx" presStyleIdx="4" presStyleCnt="7">
        <dgm:presLayoutVars>
          <dgm:bulletEnabled val="1"/>
        </dgm:presLayoutVars>
      </dgm:prSet>
      <dgm:spPr/>
    </dgm:pt>
    <dgm:pt modelId="{985DC0A2-8897-504C-BDF0-B405B5B4E1CF}" type="pres">
      <dgm:prSet presAssocID="{114881A1-F321-FB45-AC97-8C1853436160}" presName="circleA" presStyleLbl="node1" presStyleIdx="4" presStyleCnt="7"/>
      <dgm:spPr/>
    </dgm:pt>
    <dgm:pt modelId="{4F614AED-89CE-D544-936A-6EFA904FEA83}" type="pres">
      <dgm:prSet presAssocID="{114881A1-F321-FB45-AC97-8C1853436160}" presName="spaceA" presStyleCnt="0"/>
      <dgm:spPr/>
    </dgm:pt>
    <dgm:pt modelId="{7C195849-3910-7841-A330-F77AF891CF68}" type="pres">
      <dgm:prSet presAssocID="{BC8B922F-4AAE-704E-BE22-020D92BCDC75}" presName="space" presStyleCnt="0"/>
      <dgm:spPr/>
    </dgm:pt>
    <dgm:pt modelId="{58E50E18-57E9-5942-85C1-BF8B127C70D9}" type="pres">
      <dgm:prSet presAssocID="{C2A0F840-BA33-6A44-9D16-BD0CB6DA1619}" presName="compositeB" presStyleCnt="0"/>
      <dgm:spPr/>
    </dgm:pt>
    <dgm:pt modelId="{646AC384-EB91-C045-BD32-25A7879D674C}" type="pres">
      <dgm:prSet presAssocID="{C2A0F840-BA33-6A44-9D16-BD0CB6DA1619}" presName="textB" presStyleLbl="revTx" presStyleIdx="5" presStyleCnt="7">
        <dgm:presLayoutVars>
          <dgm:bulletEnabled val="1"/>
        </dgm:presLayoutVars>
      </dgm:prSet>
      <dgm:spPr/>
    </dgm:pt>
    <dgm:pt modelId="{28B9AB12-1542-B045-A381-2044C869B72E}" type="pres">
      <dgm:prSet presAssocID="{C2A0F840-BA33-6A44-9D16-BD0CB6DA1619}" presName="circleB" presStyleLbl="node1" presStyleIdx="5" presStyleCnt="7"/>
      <dgm:spPr/>
    </dgm:pt>
    <dgm:pt modelId="{82CF8A6A-B0B2-D249-820C-CF3506FCE023}" type="pres">
      <dgm:prSet presAssocID="{C2A0F840-BA33-6A44-9D16-BD0CB6DA1619}" presName="spaceB" presStyleCnt="0"/>
      <dgm:spPr/>
    </dgm:pt>
    <dgm:pt modelId="{7307AD60-A625-784A-91D7-1BBC55766E2A}" type="pres">
      <dgm:prSet presAssocID="{F0AAFB2A-1DCA-9B45-90A1-3CE4E2F7D9F7}" presName="space" presStyleCnt="0"/>
      <dgm:spPr/>
    </dgm:pt>
    <dgm:pt modelId="{69749D4A-6B25-0D45-A755-4E4AC3AEA07D}" type="pres">
      <dgm:prSet presAssocID="{5B8391B1-2F6F-9F45-BE34-101971AE1DBD}" presName="compositeA" presStyleCnt="0"/>
      <dgm:spPr/>
    </dgm:pt>
    <dgm:pt modelId="{9C6DE953-0129-B142-88A9-7C8BE370033C}" type="pres">
      <dgm:prSet presAssocID="{5B8391B1-2F6F-9F45-BE34-101971AE1DBD}" presName="textA" presStyleLbl="revTx" presStyleIdx="6" presStyleCnt="7">
        <dgm:presLayoutVars>
          <dgm:bulletEnabled val="1"/>
        </dgm:presLayoutVars>
      </dgm:prSet>
      <dgm:spPr/>
    </dgm:pt>
    <dgm:pt modelId="{EF6F7AE1-E26B-8246-9FB5-79CC5D72A527}" type="pres">
      <dgm:prSet presAssocID="{5B8391B1-2F6F-9F45-BE34-101971AE1DBD}" presName="circleA" presStyleLbl="node1" presStyleIdx="6" presStyleCnt="7"/>
      <dgm:spPr/>
    </dgm:pt>
    <dgm:pt modelId="{37572E5A-A87D-FA40-B3A2-0D2CF6914BBE}" type="pres">
      <dgm:prSet presAssocID="{5B8391B1-2F6F-9F45-BE34-101971AE1DBD}" presName="spaceA" presStyleCnt="0"/>
      <dgm:spPr/>
    </dgm:pt>
  </dgm:ptLst>
  <dgm:cxnLst>
    <dgm:cxn modelId="{F99E2707-CA8D-9A4A-824C-F5BD921252FE}" type="presOf" srcId="{E0E7E3EB-831B-ED4C-9C9A-1024D7C63F3A}" destId="{AC4038D9-D9A9-2045-A121-5FCA4783BCAB}" srcOrd="0" destOrd="0" presId="urn:microsoft.com/office/officeart/2005/8/layout/hProcess11"/>
    <dgm:cxn modelId="{02FE6329-6AB5-FB4B-8977-B8543A0271D3}" type="presOf" srcId="{A4423ED7-E7ED-F84A-A422-A45FE7E26CA4}" destId="{3E33D266-77D6-5F4C-9CE5-989CB2B108E8}" srcOrd="0" destOrd="0" presId="urn:microsoft.com/office/officeart/2005/8/layout/hProcess11"/>
    <dgm:cxn modelId="{D2352745-F1EC-8546-A10B-B34982B2D173}" type="presOf" srcId="{114881A1-F321-FB45-AC97-8C1853436160}" destId="{DE02AAF9-6952-3749-A00B-DC543D9EFBCA}" srcOrd="0" destOrd="0" presId="urn:microsoft.com/office/officeart/2005/8/layout/hProcess11"/>
    <dgm:cxn modelId="{F8D96C46-8A64-D94D-B734-8030CDAF888A}" srcId="{A4423ED7-E7ED-F84A-A422-A45FE7E26CA4}" destId="{75342B1E-AD35-FF4A-A445-C2276D85130C}" srcOrd="2" destOrd="0" parTransId="{D7C8186F-304E-0D47-A22A-35491A6F8A35}" sibTransId="{2D46F66C-A561-1845-B1A5-6003BA9F40D4}"/>
    <dgm:cxn modelId="{AD96C151-D85C-934D-98AD-66E08482CD54}" srcId="{A4423ED7-E7ED-F84A-A422-A45FE7E26CA4}" destId="{49ACB7D0-A9C1-0D4A-9A28-BC33505A2F58}" srcOrd="3" destOrd="0" parTransId="{1691D49A-17F7-B843-A4AF-CED3EEA92033}" sibTransId="{270B544B-4210-6542-A8F4-658E922F8D91}"/>
    <dgm:cxn modelId="{D3B80D69-FE02-6A4B-8EE0-C0A8CCAA14F2}" type="presOf" srcId="{49ACB7D0-A9C1-0D4A-9A28-BC33505A2F58}" destId="{31E0D002-CE8D-5443-9714-6CBDE5137B4C}" srcOrd="0" destOrd="0" presId="urn:microsoft.com/office/officeart/2005/8/layout/hProcess11"/>
    <dgm:cxn modelId="{3799456F-6D8E-E647-9E5E-CCF1580F649B}" type="presOf" srcId="{C2A0F840-BA33-6A44-9D16-BD0CB6DA1619}" destId="{646AC384-EB91-C045-BD32-25A7879D674C}" srcOrd="0" destOrd="0" presId="urn:microsoft.com/office/officeart/2005/8/layout/hProcess11"/>
    <dgm:cxn modelId="{62891670-522F-B24A-9A3B-FB5571F2C8E0}" type="presOf" srcId="{945E3CDF-9BFC-A24F-928D-2B4C3B4C04EE}" destId="{94BA590A-E597-CA44-81F4-651989F158EF}" srcOrd="0" destOrd="0" presId="urn:microsoft.com/office/officeart/2005/8/layout/hProcess11"/>
    <dgm:cxn modelId="{7AD03370-0ED4-E74B-9A4C-07DA1AE8750F}" srcId="{A4423ED7-E7ED-F84A-A422-A45FE7E26CA4}" destId="{5B8391B1-2F6F-9F45-BE34-101971AE1DBD}" srcOrd="6" destOrd="0" parTransId="{72A98C97-E812-0648-8669-2F56B4E4D2E6}" sibTransId="{7993D261-7DC1-1343-BEFB-6047EC17336F}"/>
    <dgm:cxn modelId="{9E15AEA4-C6DF-1448-9203-73CED19C0611}" srcId="{A4423ED7-E7ED-F84A-A422-A45FE7E26CA4}" destId="{C2A0F840-BA33-6A44-9D16-BD0CB6DA1619}" srcOrd="5" destOrd="0" parTransId="{95922A5D-F12E-D042-A236-7D7FD289B5D6}" sibTransId="{F0AAFB2A-1DCA-9B45-90A1-3CE4E2F7D9F7}"/>
    <dgm:cxn modelId="{1DDAF5B4-66B3-AF4A-B525-955F2E9E1621}" type="presOf" srcId="{5B8391B1-2F6F-9F45-BE34-101971AE1DBD}" destId="{9C6DE953-0129-B142-88A9-7C8BE370033C}" srcOrd="0" destOrd="0" presId="urn:microsoft.com/office/officeart/2005/8/layout/hProcess11"/>
    <dgm:cxn modelId="{0F218EC0-9B78-3945-841E-7BD0FE73216A}" type="presOf" srcId="{75342B1E-AD35-FF4A-A445-C2276D85130C}" destId="{4BA6C5B6-2B98-1A4D-92A9-63B68C3FCA23}" srcOrd="0" destOrd="0" presId="urn:microsoft.com/office/officeart/2005/8/layout/hProcess11"/>
    <dgm:cxn modelId="{92CF63C8-AA5B-E34E-A585-D601D7368C41}" srcId="{A4423ED7-E7ED-F84A-A422-A45FE7E26CA4}" destId="{E0E7E3EB-831B-ED4C-9C9A-1024D7C63F3A}" srcOrd="1" destOrd="0" parTransId="{F69E09B7-B472-1A4E-94AD-50AB416D0791}" sibTransId="{0B89E683-2414-4A4B-BE80-A04E3A4A1E95}"/>
    <dgm:cxn modelId="{81E491D6-7A22-864B-9B50-58F445B7B061}" srcId="{A4423ED7-E7ED-F84A-A422-A45FE7E26CA4}" destId="{945E3CDF-9BFC-A24F-928D-2B4C3B4C04EE}" srcOrd="0" destOrd="0" parTransId="{975B6675-697F-FA48-9261-186D4B861A26}" sibTransId="{B13A4EC0-BA2B-BE41-B754-EC8046690D42}"/>
    <dgm:cxn modelId="{52583EE0-9858-9C40-A79F-57CC844826A0}" srcId="{A4423ED7-E7ED-F84A-A422-A45FE7E26CA4}" destId="{114881A1-F321-FB45-AC97-8C1853436160}" srcOrd="4" destOrd="0" parTransId="{80E413C7-0CA3-5546-A6E9-7E12CD5E1F5E}" sibTransId="{BC8B922F-4AAE-704E-BE22-020D92BCDC75}"/>
    <dgm:cxn modelId="{4975C9A6-D9AC-1A44-8E35-87A1D864F7DE}" type="presParOf" srcId="{3E33D266-77D6-5F4C-9CE5-989CB2B108E8}" destId="{673CD5FB-F7F8-7445-838A-A8302056CA39}" srcOrd="0" destOrd="0" presId="urn:microsoft.com/office/officeart/2005/8/layout/hProcess11"/>
    <dgm:cxn modelId="{6DD7F7F0-126D-CF42-9174-4815051ED2DE}" type="presParOf" srcId="{3E33D266-77D6-5F4C-9CE5-989CB2B108E8}" destId="{75186F08-E6EC-EC46-95C8-C2A32A855854}" srcOrd="1" destOrd="0" presId="urn:microsoft.com/office/officeart/2005/8/layout/hProcess11"/>
    <dgm:cxn modelId="{382B3817-371F-834D-9F30-F3A6F6D96144}" type="presParOf" srcId="{75186F08-E6EC-EC46-95C8-C2A32A855854}" destId="{E715AB6C-C271-CC41-895B-E3AE1FFE3349}" srcOrd="0" destOrd="0" presId="urn:microsoft.com/office/officeart/2005/8/layout/hProcess11"/>
    <dgm:cxn modelId="{AE18349D-7686-EB45-9B62-5D06D8852DE7}" type="presParOf" srcId="{E715AB6C-C271-CC41-895B-E3AE1FFE3349}" destId="{94BA590A-E597-CA44-81F4-651989F158EF}" srcOrd="0" destOrd="0" presId="urn:microsoft.com/office/officeart/2005/8/layout/hProcess11"/>
    <dgm:cxn modelId="{0E97C403-EB6D-3F46-A225-159C86AEF8C7}" type="presParOf" srcId="{E715AB6C-C271-CC41-895B-E3AE1FFE3349}" destId="{386F534A-B5A9-5B45-9C3C-CA366D83D7A1}" srcOrd="1" destOrd="0" presId="urn:microsoft.com/office/officeart/2005/8/layout/hProcess11"/>
    <dgm:cxn modelId="{763CF29A-AC9C-BA4E-8DCC-7D5A1AE37CAA}" type="presParOf" srcId="{E715AB6C-C271-CC41-895B-E3AE1FFE3349}" destId="{E9942AD4-704B-C146-B366-D197A3A8585E}" srcOrd="2" destOrd="0" presId="urn:microsoft.com/office/officeart/2005/8/layout/hProcess11"/>
    <dgm:cxn modelId="{07F239FE-E02D-E845-9CED-4CDEF4D770B3}" type="presParOf" srcId="{75186F08-E6EC-EC46-95C8-C2A32A855854}" destId="{96CC10BB-084D-794A-8AD8-7503F5F628A2}" srcOrd="1" destOrd="0" presId="urn:microsoft.com/office/officeart/2005/8/layout/hProcess11"/>
    <dgm:cxn modelId="{141D137A-B7E9-4E4C-ADC4-3A8F1E94F0A5}" type="presParOf" srcId="{75186F08-E6EC-EC46-95C8-C2A32A855854}" destId="{17B26A02-D0BE-5E47-822E-3484A74B876C}" srcOrd="2" destOrd="0" presId="urn:microsoft.com/office/officeart/2005/8/layout/hProcess11"/>
    <dgm:cxn modelId="{6B940B0E-7519-1245-AC48-A3FE64B770F8}" type="presParOf" srcId="{17B26A02-D0BE-5E47-822E-3484A74B876C}" destId="{AC4038D9-D9A9-2045-A121-5FCA4783BCAB}" srcOrd="0" destOrd="0" presId="urn:microsoft.com/office/officeart/2005/8/layout/hProcess11"/>
    <dgm:cxn modelId="{C29C8AC5-6597-E846-8E99-79A401C46836}" type="presParOf" srcId="{17B26A02-D0BE-5E47-822E-3484A74B876C}" destId="{4BED86FC-F368-924A-B1CD-66EC3E5587CA}" srcOrd="1" destOrd="0" presId="urn:microsoft.com/office/officeart/2005/8/layout/hProcess11"/>
    <dgm:cxn modelId="{2A051B83-FCE0-A44A-BFA7-4693F0212B43}" type="presParOf" srcId="{17B26A02-D0BE-5E47-822E-3484A74B876C}" destId="{99E79A07-3F4E-1541-BED8-6D7EADBEFED4}" srcOrd="2" destOrd="0" presId="urn:microsoft.com/office/officeart/2005/8/layout/hProcess11"/>
    <dgm:cxn modelId="{549CF5C3-F2B8-1148-A997-F81A83ACA742}" type="presParOf" srcId="{75186F08-E6EC-EC46-95C8-C2A32A855854}" destId="{7F995EE1-F952-C347-A971-D46B3F59B85A}" srcOrd="3" destOrd="0" presId="urn:microsoft.com/office/officeart/2005/8/layout/hProcess11"/>
    <dgm:cxn modelId="{924505E1-226E-8B4D-8252-A548B5C05DCF}" type="presParOf" srcId="{75186F08-E6EC-EC46-95C8-C2A32A855854}" destId="{8E6FC0AF-A43F-6642-9DDC-FFDA7945371C}" srcOrd="4" destOrd="0" presId="urn:microsoft.com/office/officeart/2005/8/layout/hProcess11"/>
    <dgm:cxn modelId="{CBC66BDC-9340-DD41-9A6D-4427FDC1F338}" type="presParOf" srcId="{8E6FC0AF-A43F-6642-9DDC-FFDA7945371C}" destId="{4BA6C5B6-2B98-1A4D-92A9-63B68C3FCA23}" srcOrd="0" destOrd="0" presId="urn:microsoft.com/office/officeart/2005/8/layout/hProcess11"/>
    <dgm:cxn modelId="{3D12CC08-7169-7B4B-B448-D12E33AED731}" type="presParOf" srcId="{8E6FC0AF-A43F-6642-9DDC-FFDA7945371C}" destId="{1CF860D8-776E-D84E-9F2F-D17F43996B25}" srcOrd="1" destOrd="0" presId="urn:microsoft.com/office/officeart/2005/8/layout/hProcess11"/>
    <dgm:cxn modelId="{EE4DD594-3AC6-4B44-ABDB-DA635BEF284C}" type="presParOf" srcId="{8E6FC0AF-A43F-6642-9DDC-FFDA7945371C}" destId="{C19F4C30-1ADE-0D47-B2A8-0379674CC289}" srcOrd="2" destOrd="0" presId="urn:microsoft.com/office/officeart/2005/8/layout/hProcess11"/>
    <dgm:cxn modelId="{02CB3291-7B24-5749-9C80-4A806AE86612}" type="presParOf" srcId="{75186F08-E6EC-EC46-95C8-C2A32A855854}" destId="{8A03AFCF-5F6E-1F41-98B1-EEC8F355D11D}" srcOrd="5" destOrd="0" presId="urn:microsoft.com/office/officeart/2005/8/layout/hProcess11"/>
    <dgm:cxn modelId="{E3DF12AF-6C07-3D4D-B446-C8F56B21D638}" type="presParOf" srcId="{75186F08-E6EC-EC46-95C8-C2A32A855854}" destId="{DF6A8F92-DC85-7145-9C0D-1F3369AC088D}" srcOrd="6" destOrd="0" presId="urn:microsoft.com/office/officeart/2005/8/layout/hProcess11"/>
    <dgm:cxn modelId="{F04DEEA1-821E-5441-B51B-037DC0D7399C}" type="presParOf" srcId="{DF6A8F92-DC85-7145-9C0D-1F3369AC088D}" destId="{31E0D002-CE8D-5443-9714-6CBDE5137B4C}" srcOrd="0" destOrd="0" presId="urn:microsoft.com/office/officeart/2005/8/layout/hProcess11"/>
    <dgm:cxn modelId="{10BD03CF-F100-4E44-BC27-A041716244B6}" type="presParOf" srcId="{DF6A8F92-DC85-7145-9C0D-1F3369AC088D}" destId="{89CECBFA-6FDC-9B42-88A5-B922D1DB7D83}" srcOrd="1" destOrd="0" presId="urn:microsoft.com/office/officeart/2005/8/layout/hProcess11"/>
    <dgm:cxn modelId="{460FB15F-91FB-464A-8FC9-1679A349B645}" type="presParOf" srcId="{DF6A8F92-DC85-7145-9C0D-1F3369AC088D}" destId="{ABC1D6DF-7F93-1F44-B7A4-2F5936A64441}" srcOrd="2" destOrd="0" presId="urn:microsoft.com/office/officeart/2005/8/layout/hProcess11"/>
    <dgm:cxn modelId="{68978AA4-C805-3448-ADEA-8FAA223DD6C0}" type="presParOf" srcId="{75186F08-E6EC-EC46-95C8-C2A32A855854}" destId="{522C57DA-9FE5-7C41-A467-250ACE0AE674}" srcOrd="7" destOrd="0" presId="urn:microsoft.com/office/officeart/2005/8/layout/hProcess11"/>
    <dgm:cxn modelId="{0F125C09-98FA-D648-92A7-5BC41EBE3141}" type="presParOf" srcId="{75186F08-E6EC-EC46-95C8-C2A32A855854}" destId="{C46C3805-CE8A-034C-A927-ACF09D19609F}" srcOrd="8" destOrd="0" presId="urn:microsoft.com/office/officeart/2005/8/layout/hProcess11"/>
    <dgm:cxn modelId="{A21E1EB3-607D-0445-9FE8-A19DBB9B99E8}" type="presParOf" srcId="{C46C3805-CE8A-034C-A927-ACF09D19609F}" destId="{DE02AAF9-6952-3749-A00B-DC543D9EFBCA}" srcOrd="0" destOrd="0" presId="urn:microsoft.com/office/officeart/2005/8/layout/hProcess11"/>
    <dgm:cxn modelId="{2F3BB055-FDE1-C54C-AF29-67015CDDB9AD}" type="presParOf" srcId="{C46C3805-CE8A-034C-A927-ACF09D19609F}" destId="{985DC0A2-8897-504C-BDF0-B405B5B4E1CF}" srcOrd="1" destOrd="0" presId="urn:microsoft.com/office/officeart/2005/8/layout/hProcess11"/>
    <dgm:cxn modelId="{DB5B6EDF-60F3-8E4F-B0D6-A0BEE04491BE}" type="presParOf" srcId="{C46C3805-CE8A-034C-A927-ACF09D19609F}" destId="{4F614AED-89CE-D544-936A-6EFA904FEA83}" srcOrd="2" destOrd="0" presId="urn:microsoft.com/office/officeart/2005/8/layout/hProcess11"/>
    <dgm:cxn modelId="{394A0763-8F4E-274C-83A1-E0F9D6432FB9}" type="presParOf" srcId="{75186F08-E6EC-EC46-95C8-C2A32A855854}" destId="{7C195849-3910-7841-A330-F77AF891CF68}" srcOrd="9" destOrd="0" presId="urn:microsoft.com/office/officeart/2005/8/layout/hProcess11"/>
    <dgm:cxn modelId="{1FC1015C-D9F1-7C40-AEDE-E5FCCAA99894}" type="presParOf" srcId="{75186F08-E6EC-EC46-95C8-C2A32A855854}" destId="{58E50E18-57E9-5942-85C1-BF8B127C70D9}" srcOrd="10" destOrd="0" presId="urn:microsoft.com/office/officeart/2005/8/layout/hProcess11"/>
    <dgm:cxn modelId="{7FE832E4-DC04-A949-BC01-D1884906FDD4}" type="presParOf" srcId="{58E50E18-57E9-5942-85C1-BF8B127C70D9}" destId="{646AC384-EB91-C045-BD32-25A7879D674C}" srcOrd="0" destOrd="0" presId="urn:microsoft.com/office/officeart/2005/8/layout/hProcess11"/>
    <dgm:cxn modelId="{85CFEB78-03FA-8641-A6DE-0AC083FEB56E}" type="presParOf" srcId="{58E50E18-57E9-5942-85C1-BF8B127C70D9}" destId="{28B9AB12-1542-B045-A381-2044C869B72E}" srcOrd="1" destOrd="0" presId="urn:microsoft.com/office/officeart/2005/8/layout/hProcess11"/>
    <dgm:cxn modelId="{B02C3692-2D27-604A-90CB-91B8CB8FBF86}" type="presParOf" srcId="{58E50E18-57E9-5942-85C1-BF8B127C70D9}" destId="{82CF8A6A-B0B2-D249-820C-CF3506FCE023}" srcOrd="2" destOrd="0" presId="urn:microsoft.com/office/officeart/2005/8/layout/hProcess11"/>
    <dgm:cxn modelId="{404882CF-EFFD-2D45-AF0F-245838F527D5}" type="presParOf" srcId="{75186F08-E6EC-EC46-95C8-C2A32A855854}" destId="{7307AD60-A625-784A-91D7-1BBC55766E2A}" srcOrd="11" destOrd="0" presId="urn:microsoft.com/office/officeart/2005/8/layout/hProcess11"/>
    <dgm:cxn modelId="{51CEDAF7-5D1D-0344-8565-4884FCA03B48}" type="presParOf" srcId="{75186F08-E6EC-EC46-95C8-C2A32A855854}" destId="{69749D4A-6B25-0D45-A755-4E4AC3AEA07D}" srcOrd="12" destOrd="0" presId="urn:microsoft.com/office/officeart/2005/8/layout/hProcess11"/>
    <dgm:cxn modelId="{93246C92-FA07-5941-9118-84EE9C8480CF}" type="presParOf" srcId="{69749D4A-6B25-0D45-A755-4E4AC3AEA07D}" destId="{9C6DE953-0129-B142-88A9-7C8BE370033C}" srcOrd="0" destOrd="0" presId="urn:microsoft.com/office/officeart/2005/8/layout/hProcess11"/>
    <dgm:cxn modelId="{1D8A1E70-7B35-C04F-B859-A79ADCCE324E}" type="presParOf" srcId="{69749D4A-6B25-0D45-A755-4E4AC3AEA07D}" destId="{EF6F7AE1-E26B-8246-9FB5-79CC5D72A527}" srcOrd="1" destOrd="0" presId="urn:microsoft.com/office/officeart/2005/8/layout/hProcess11"/>
    <dgm:cxn modelId="{4DD25298-23A4-D740-9622-C3DED374F1E5}" type="presParOf" srcId="{69749D4A-6B25-0D45-A755-4E4AC3AEA07D}" destId="{37572E5A-A87D-FA40-B3A2-0D2CF6914BBE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E07734-1055-5C48-9203-8151B3C49EC8}">
      <dsp:nvSpPr>
        <dsp:cNvPr id="0" name=""/>
        <dsp:cNvSpPr/>
      </dsp:nvSpPr>
      <dsp:spPr>
        <a:xfrm>
          <a:off x="0" y="173649"/>
          <a:ext cx="7673120" cy="1485922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700" kern="1200"/>
            <a:t>La tecnologia a ultrasuoni ha rivoluzionato la pratica di un accesso vascolare più sicuro, sia per l'incannulazione venosa che arteriosa. </a:t>
          </a:r>
          <a:endParaRPr lang="en-US" sz="1700" kern="1200"/>
        </a:p>
      </dsp:txBody>
      <dsp:txXfrm>
        <a:off x="72537" y="246186"/>
        <a:ext cx="7528046" cy="1340848"/>
      </dsp:txXfrm>
    </dsp:sp>
    <dsp:sp modelId="{4B71A535-040D-D341-8C77-AF607307D173}">
      <dsp:nvSpPr>
        <dsp:cNvPr id="0" name=""/>
        <dsp:cNvSpPr/>
      </dsp:nvSpPr>
      <dsp:spPr>
        <a:xfrm>
          <a:off x="0" y="1708532"/>
          <a:ext cx="7673120" cy="1485922"/>
        </a:xfrm>
        <a:prstGeom prst="roundRect">
          <a:avLst/>
        </a:prstGeom>
        <a:gradFill rotWithShape="0">
          <a:gsLst>
            <a:gs pos="0">
              <a:schemeClr val="accent5">
                <a:hueOff val="-2252848"/>
                <a:satOff val="-5806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252848"/>
                <a:satOff val="-5806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252848"/>
                <a:satOff val="-5806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700" kern="1200"/>
            <a:t>La capacità di visualizzare le strutture sottostanti del torace, del collo e degli arti superiori/inferiori garantisce maggiore successo, velocità e sicurezza con tutte le procedure di accesso vascolare. </a:t>
          </a:r>
          <a:endParaRPr lang="en-US" sz="1700" kern="1200"/>
        </a:p>
      </dsp:txBody>
      <dsp:txXfrm>
        <a:off x="72537" y="1781069"/>
        <a:ext cx="7528046" cy="1340848"/>
      </dsp:txXfrm>
    </dsp:sp>
    <dsp:sp modelId="{3DC03A7E-D3DC-4648-AF6C-2340987AD075}">
      <dsp:nvSpPr>
        <dsp:cNvPr id="0" name=""/>
        <dsp:cNvSpPr/>
      </dsp:nvSpPr>
      <dsp:spPr>
        <a:xfrm>
          <a:off x="0" y="3243415"/>
          <a:ext cx="7673120" cy="1485922"/>
        </a:xfrm>
        <a:prstGeom prst="roundRect">
          <a:avLst/>
        </a:prstGeom>
        <a:gradFill rotWithShape="0">
          <a:gsLst>
            <a:gs pos="0">
              <a:schemeClr val="accent5">
                <a:hueOff val="-4505695"/>
                <a:satOff val="-11613"/>
                <a:lumOff val="-784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505695"/>
                <a:satOff val="-11613"/>
                <a:lumOff val="-784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505695"/>
                <a:satOff val="-11613"/>
                <a:lumOff val="-784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700" kern="1200"/>
            <a:t>L'ecografia non solo offre vantaggi procedurali superiori, ma fornisce anche una piattaforma per eseguire una valutazione approfondita delle strutture vascolari per valutare la salute, la vitalità, le dimensioni e la pervietà dei vasi, inclusa la posizione di altre strutture anatomiche importanti e meglio evitate, prima di eseguire qualsiasi procedura . </a:t>
          </a:r>
          <a:endParaRPr lang="en-US" sz="1700" kern="1200"/>
        </a:p>
      </dsp:txBody>
      <dsp:txXfrm>
        <a:off x="72537" y="3315952"/>
        <a:ext cx="7528046" cy="1340848"/>
      </dsp:txXfrm>
    </dsp:sp>
    <dsp:sp modelId="{65F01CC8-00DC-4442-A3E3-81322394EDC4}">
      <dsp:nvSpPr>
        <dsp:cNvPr id="0" name=""/>
        <dsp:cNvSpPr/>
      </dsp:nvSpPr>
      <dsp:spPr>
        <a:xfrm>
          <a:off x="0" y="4778297"/>
          <a:ext cx="7673120" cy="1485922"/>
        </a:xfrm>
        <a:prstGeom prst="round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700" kern="1200" dirty="0"/>
            <a:t>Tale valutazione viene eseguita al meglio utilizzando un approccio sistematico e standardizzato, come il </a:t>
          </a:r>
          <a:r>
            <a:rPr lang="it-IT" sz="1700" kern="1200" dirty="0" err="1"/>
            <a:t>Rapid</a:t>
          </a:r>
          <a:r>
            <a:rPr lang="it-IT" sz="1700" kern="1200" dirty="0"/>
            <a:t> Central </a:t>
          </a:r>
          <a:r>
            <a:rPr lang="it-IT" sz="1700" kern="1200" dirty="0" err="1"/>
            <a:t>Vein</a:t>
          </a:r>
          <a:r>
            <a:rPr lang="it-IT" sz="1700" kern="1200" dirty="0"/>
            <a:t> </a:t>
          </a:r>
          <a:r>
            <a:rPr lang="it-IT" sz="1700" kern="1200" dirty="0" err="1"/>
            <a:t>Assessment</a:t>
          </a:r>
          <a:endParaRPr lang="en-US" sz="1700" kern="1200" dirty="0"/>
        </a:p>
      </dsp:txBody>
      <dsp:txXfrm>
        <a:off x="72537" y="4850834"/>
        <a:ext cx="7528046" cy="13408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3CD5FB-F7F8-7445-838A-A8302056CA39}">
      <dsp:nvSpPr>
        <dsp:cNvPr id="0" name=""/>
        <dsp:cNvSpPr/>
      </dsp:nvSpPr>
      <dsp:spPr>
        <a:xfrm>
          <a:off x="0" y="1658721"/>
          <a:ext cx="11704320" cy="2211628"/>
        </a:xfrm>
        <a:prstGeom prst="notchedRightArrow">
          <a:avLst/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4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94BA590A-E597-CA44-81F4-651989F158EF}">
      <dsp:nvSpPr>
        <dsp:cNvPr id="0" name=""/>
        <dsp:cNvSpPr/>
      </dsp:nvSpPr>
      <dsp:spPr>
        <a:xfrm>
          <a:off x="900" y="0"/>
          <a:ext cx="1442751" cy="22116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149352" numCol="1" spcCol="1270" anchor="b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100" kern="1200"/>
            <a:t>impianto</a:t>
          </a:r>
          <a:endParaRPr lang="it-IT" sz="2100" kern="1200" dirty="0"/>
        </a:p>
      </dsp:txBody>
      <dsp:txXfrm>
        <a:off x="900" y="0"/>
        <a:ext cx="1442751" cy="2211628"/>
      </dsp:txXfrm>
    </dsp:sp>
    <dsp:sp modelId="{386F534A-B5A9-5B45-9C3C-CA366D83D7A1}">
      <dsp:nvSpPr>
        <dsp:cNvPr id="0" name=""/>
        <dsp:cNvSpPr/>
      </dsp:nvSpPr>
      <dsp:spPr>
        <a:xfrm>
          <a:off x="445822" y="2488082"/>
          <a:ext cx="552907" cy="55290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C4038D9-D9A9-2045-A121-5FCA4783BCAB}">
      <dsp:nvSpPr>
        <dsp:cNvPr id="0" name=""/>
        <dsp:cNvSpPr/>
      </dsp:nvSpPr>
      <dsp:spPr>
        <a:xfrm>
          <a:off x="1515789" y="3317443"/>
          <a:ext cx="1442751" cy="22116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149352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100" kern="1200" dirty="0"/>
            <a:t>gestione</a:t>
          </a:r>
        </a:p>
      </dsp:txBody>
      <dsp:txXfrm>
        <a:off x="1515789" y="3317443"/>
        <a:ext cx="1442751" cy="2211628"/>
      </dsp:txXfrm>
    </dsp:sp>
    <dsp:sp modelId="{4BED86FC-F368-924A-B1CD-66EC3E5587CA}">
      <dsp:nvSpPr>
        <dsp:cNvPr id="0" name=""/>
        <dsp:cNvSpPr/>
      </dsp:nvSpPr>
      <dsp:spPr>
        <a:xfrm>
          <a:off x="1960711" y="2488082"/>
          <a:ext cx="552907" cy="55290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BA6C5B6-2B98-1A4D-92A9-63B68C3FCA23}">
      <dsp:nvSpPr>
        <dsp:cNvPr id="0" name=""/>
        <dsp:cNvSpPr/>
      </dsp:nvSpPr>
      <dsp:spPr>
        <a:xfrm>
          <a:off x="3030678" y="0"/>
          <a:ext cx="1442751" cy="22116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149352" numCol="1" spcCol="1270" anchor="b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100" kern="1200"/>
            <a:t>infezioni</a:t>
          </a:r>
          <a:endParaRPr lang="it-IT" sz="2100" kern="1200" dirty="0"/>
        </a:p>
      </dsp:txBody>
      <dsp:txXfrm>
        <a:off x="3030678" y="0"/>
        <a:ext cx="1442751" cy="2211628"/>
      </dsp:txXfrm>
    </dsp:sp>
    <dsp:sp modelId="{1CF860D8-776E-D84E-9F2F-D17F43996B25}">
      <dsp:nvSpPr>
        <dsp:cNvPr id="0" name=""/>
        <dsp:cNvSpPr/>
      </dsp:nvSpPr>
      <dsp:spPr>
        <a:xfrm>
          <a:off x="3475601" y="2488082"/>
          <a:ext cx="552907" cy="55290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1E0D002-CE8D-5443-9714-6CBDE5137B4C}">
      <dsp:nvSpPr>
        <dsp:cNvPr id="0" name=""/>
        <dsp:cNvSpPr/>
      </dsp:nvSpPr>
      <dsp:spPr>
        <a:xfrm>
          <a:off x="4545568" y="3317443"/>
          <a:ext cx="1442751" cy="22116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149352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100" kern="1200"/>
            <a:t>trombosi</a:t>
          </a:r>
          <a:endParaRPr lang="it-IT" sz="2100" kern="1200" dirty="0"/>
        </a:p>
      </dsp:txBody>
      <dsp:txXfrm>
        <a:off x="4545568" y="3317443"/>
        <a:ext cx="1442751" cy="2211628"/>
      </dsp:txXfrm>
    </dsp:sp>
    <dsp:sp modelId="{89CECBFA-6FDC-9B42-88A5-B922D1DB7D83}">
      <dsp:nvSpPr>
        <dsp:cNvPr id="0" name=""/>
        <dsp:cNvSpPr/>
      </dsp:nvSpPr>
      <dsp:spPr>
        <a:xfrm>
          <a:off x="4990490" y="2488082"/>
          <a:ext cx="552907" cy="55290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E02AAF9-6952-3749-A00B-DC543D9EFBCA}">
      <dsp:nvSpPr>
        <dsp:cNvPr id="0" name=""/>
        <dsp:cNvSpPr/>
      </dsp:nvSpPr>
      <dsp:spPr>
        <a:xfrm>
          <a:off x="6060457" y="0"/>
          <a:ext cx="1442751" cy="22116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149352" numCol="1" spcCol="1270" anchor="b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100" kern="1200"/>
            <a:t>HTA</a:t>
          </a:r>
          <a:endParaRPr lang="it-IT" sz="2100" kern="1200" dirty="0"/>
        </a:p>
      </dsp:txBody>
      <dsp:txXfrm>
        <a:off x="6060457" y="0"/>
        <a:ext cx="1442751" cy="2211628"/>
      </dsp:txXfrm>
    </dsp:sp>
    <dsp:sp modelId="{985DC0A2-8897-504C-BDF0-B405B5B4E1CF}">
      <dsp:nvSpPr>
        <dsp:cNvPr id="0" name=""/>
        <dsp:cNvSpPr/>
      </dsp:nvSpPr>
      <dsp:spPr>
        <a:xfrm>
          <a:off x="6505379" y="2488082"/>
          <a:ext cx="552907" cy="55290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46AC384-EB91-C045-BD32-25A7879D674C}">
      <dsp:nvSpPr>
        <dsp:cNvPr id="0" name=""/>
        <dsp:cNvSpPr/>
      </dsp:nvSpPr>
      <dsp:spPr>
        <a:xfrm>
          <a:off x="7575346" y="3317443"/>
          <a:ext cx="1442751" cy="22116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149352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100" kern="1200"/>
            <a:t>Studi qualitativi</a:t>
          </a:r>
          <a:endParaRPr lang="it-IT" sz="2100" kern="1200" dirty="0"/>
        </a:p>
      </dsp:txBody>
      <dsp:txXfrm>
        <a:off x="7575346" y="3317443"/>
        <a:ext cx="1442751" cy="2211628"/>
      </dsp:txXfrm>
    </dsp:sp>
    <dsp:sp modelId="{28B9AB12-1542-B045-A381-2044C869B72E}">
      <dsp:nvSpPr>
        <dsp:cNvPr id="0" name=""/>
        <dsp:cNvSpPr/>
      </dsp:nvSpPr>
      <dsp:spPr>
        <a:xfrm>
          <a:off x="8020269" y="2488082"/>
          <a:ext cx="552907" cy="55290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C6DE953-0129-B142-88A9-7C8BE370033C}">
      <dsp:nvSpPr>
        <dsp:cNvPr id="0" name=""/>
        <dsp:cNvSpPr/>
      </dsp:nvSpPr>
      <dsp:spPr>
        <a:xfrm>
          <a:off x="9090236" y="0"/>
          <a:ext cx="1442751" cy="22116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149352" numCol="1" spcCol="1270" anchor="b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100" kern="1200"/>
            <a:t>rimozione</a:t>
          </a:r>
          <a:endParaRPr lang="it-IT" sz="2100" kern="1200" dirty="0"/>
        </a:p>
      </dsp:txBody>
      <dsp:txXfrm>
        <a:off x="9090236" y="0"/>
        <a:ext cx="1442751" cy="2211628"/>
      </dsp:txXfrm>
    </dsp:sp>
    <dsp:sp modelId="{EF6F7AE1-E26B-8246-9FB5-79CC5D72A527}">
      <dsp:nvSpPr>
        <dsp:cNvPr id="0" name=""/>
        <dsp:cNvSpPr/>
      </dsp:nvSpPr>
      <dsp:spPr>
        <a:xfrm>
          <a:off x="9535158" y="2488082"/>
          <a:ext cx="552907" cy="55290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89BE47-81FE-EF44-A456-4E21D17EA902}" type="datetimeFigureOut">
              <a:rPr lang="it-IT" smtClean="0"/>
              <a:t>04/11/23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9B9157-B2AA-F54F-B7F2-6BCBF084F5F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7398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A3CA05E8-DB09-42EA-A290-2683E3607439}" type="slidenum">
              <a:rPr lang="it-IT" altLang="it-IT" sz="1200"/>
              <a:pPr eaLnBrk="1" hangingPunct="1"/>
              <a:t>28</a:t>
            </a:fld>
            <a:endParaRPr lang="it-IT" altLang="it-IT" sz="1200"/>
          </a:p>
        </p:txBody>
      </p:sp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1400175" y="914400"/>
            <a:ext cx="4056063" cy="313531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82058" tIns="41029" rIns="82058" bIns="41029" anchor="ctr"/>
          <a:lstStyle/>
          <a:p>
            <a:pPr>
              <a:defRPr/>
            </a:pPr>
            <a:endParaRPr lang="it-IT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098" name="Text Box 2"/>
          <p:cNvSpPr>
            <a:spLocks noGrp="1" noChangeArrowheads="1"/>
          </p:cNvSpPr>
          <p:nvPr>
            <p:ph type="body"/>
          </p:nvPr>
        </p:nvSpPr>
        <p:spPr>
          <a:xfrm>
            <a:off x="1046163" y="4352925"/>
            <a:ext cx="4770437" cy="3478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85725" indent="-85725" defTabSz="457200" eaLnBrk="1" hangingPunct="1">
              <a:lnSpc>
                <a:spcPct val="93000"/>
              </a:lnSpc>
              <a:spcBef>
                <a:spcPct val="0"/>
              </a:spcBef>
              <a:buSzPct val="45000"/>
              <a:buFont typeface="Wingdings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/>
            </a:pPr>
            <a:r>
              <a:rPr lang="en-GB">
                <a:solidFill>
                  <a:srgbClr val="000000"/>
                </a:solidFill>
                <a:ea typeface="ＭＳ Ｐゴシック" charset="0"/>
                <a:cs typeface="msgothic" charset="0"/>
              </a:rPr>
              <a:t>Rates and upper 95% CIs of symptomatic DVT associated with peripherally inserted central catheter diameter (PICC).</a:t>
            </a:r>
          </a:p>
        </p:txBody>
      </p:sp>
    </p:spTree>
    <p:extLst>
      <p:ext uri="{BB962C8B-B14F-4D97-AF65-F5344CB8AC3E}">
        <p14:creationId xmlns:p14="http://schemas.microsoft.com/office/powerpoint/2010/main" val="10017219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BB5575B-8924-2C41-9DC5-A9126A628B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F6E45D8-F165-964C-BE4E-44B746FB03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C2D4E82-93CE-E14F-9286-5C74B6953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79A4A-3E5D-314A-BBF7-99E3513B2CCA}" type="datetimeFigureOut">
              <a:rPr lang="it-IT" smtClean="0"/>
              <a:t>04/11/23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5EA71DE-D956-1C41-863C-C7351467F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89C6A88-6BA4-F24E-B8BC-8E7DDE490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B5A91-7A7A-2049-8F3B-AA6D8F1B93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16378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2D68F5-76C9-5F43-B700-5EC6C8CAE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CC248E7-45AB-9C47-91B2-8ABBB7F10A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C87A507-0BCC-0A43-BED8-BE1CFD8A5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79A4A-3E5D-314A-BBF7-99E3513B2CCA}" type="datetimeFigureOut">
              <a:rPr lang="it-IT" smtClean="0"/>
              <a:t>04/11/23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251FAEC-B62B-364F-8CCA-AD4C5DBBD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0495540-DE00-BE4A-BA10-F1EDE451F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B5A91-7A7A-2049-8F3B-AA6D8F1B93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1576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4425A24-08B2-1A45-8C3D-5DCEBCC08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EF76D71-2D9E-DB4C-A700-43DEAE4DCD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98A76B9-E69E-8141-8AB9-7687B6062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79A4A-3E5D-314A-BBF7-99E3513B2CCA}" type="datetimeFigureOut">
              <a:rPr lang="it-IT" smtClean="0"/>
              <a:t>04/11/23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677F461-11DA-F042-A0C6-34E3702A5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7CD901D-0FF4-FF40-B7EF-45BE83E2B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B5A91-7A7A-2049-8F3B-AA6D8F1B93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3886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F4DBB22-4EB6-8449-B9EB-20F8B18EE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C11AA35-5C4E-8141-A826-DFB03BF1D8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0EDF114-82D3-B449-A7D2-0F8F9577D9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EA27684-E7C7-6D42-B7CE-3C2777E32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79A4A-3E5D-314A-BBF7-99E3513B2CCA}" type="datetimeFigureOut">
              <a:rPr lang="it-IT" smtClean="0"/>
              <a:t>04/11/23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F495C30-C572-0245-850F-2F8861CFC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1213719-48A1-3A44-9418-590FCCCF3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B5A91-7A7A-2049-8F3B-AA6D8F1B93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87581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6A13FD3-2CB4-4C43-8BD0-E305B5ABE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9D020BF-DE15-4240-9FCB-FB3AF35B9E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AE9D98B-EA6B-AE41-AADE-3E3EF26AE8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DBF94ED7-E92D-DB47-B759-BE1F6E1B87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2FB9805E-A5DA-3D4D-A1BA-D5F763E2B0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6E3EF923-B175-2A4E-8A62-9B093AD4C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79A4A-3E5D-314A-BBF7-99E3513B2CCA}" type="datetimeFigureOut">
              <a:rPr lang="it-IT" smtClean="0"/>
              <a:t>04/11/23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60208855-67EA-F047-9918-058A4A0AB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32E86757-E12F-E648-BF73-A7ACFDF0F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B5A91-7A7A-2049-8F3B-AA6D8F1B93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13521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B724B7E-96AB-5843-97A2-E3EF9D0CE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9B41D846-4766-144C-A99E-CAE8D400D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79A4A-3E5D-314A-BBF7-99E3513B2CCA}" type="datetimeFigureOut">
              <a:rPr lang="it-IT" smtClean="0"/>
              <a:t>04/11/23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1CBED4E-CABC-314B-8B5E-48372A669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D1E40A5-CC78-AD40-8057-FE5DDD407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B5A91-7A7A-2049-8F3B-AA6D8F1B93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3647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91F42BB7-F279-8C4B-960F-0E6487692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79A4A-3E5D-314A-BBF7-99E3513B2CCA}" type="datetimeFigureOut">
              <a:rPr lang="it-IT" smtClean="0"/>
              <a:t>04/11/23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A31D7AE0-897E-C046-8EA0-AEA482E9B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CB8BDF7-C6C8-A640-BAEC-3FA0D236B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B5A91-7A7A-2049-8F3B-AA6D8F1B93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50020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CD0B4ED-9555-604F-9DEF-B25231D44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441EB63-5112-7343-A549-B41869A0A0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CEFDCF1-3BC9-9249-852C-DC6B3B2871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E1D34DD-D164-9147-8D86-76E31A56C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79A4A-3E5D-314A-BBF7-99E3513B2CCA}" type="datetimeFigureOut">
              <a:rPr lang="it-IT" smtClean="0"/>
              <a:t>04/11/23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FD722D9-FC74-084E-AB37-85E003E08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E2CB47B-9294-8D44-B19F-8C7A3CD0B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B5A91-7A7A-2049-8F3B-AA6D8F1B93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7697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F1A680A-B957-BA42-B302-710056813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F52F574E-E8C9-D14C-A574-5CA3FD70D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1EEEAAB-6C22-4A4D-ACD8-61A1976F92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F2C7448-58FD-004E-B62D-F8D74A9C3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79A4A-3E5D-314A-BBF7-99E3513B2CCA}" type="datetimeFigureOut">
              <a:rPr lang="it-IT" smtClean="0"/>
              <a:t>04/11/23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A2D9324-47AF-9340-8F01-14B1B2DDE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C0505DC-50AE-D945-9EC5-39DCE5B80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B5A91-7A7A-2049-8F3B-AA6D8F1B93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9807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C709B4D-1232-504F-A3A8-53BAC9B44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33204F9-72F2-0847-9359-9D47A82506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4887B97-4DF7-1543-B739-7455C9698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79A4A-3E5D-314A-BBF7-99E3513B2CCA}" type="datetimeFigureOut">
              <a:rPr lang="it-IT" smtClean="0"/>
              <a:t>04/11/23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757A95C-E9E8-9A49-BF51-D7B6A3793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E64ECC7-96FC-254A-BF0E-0037D4BF7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B5A91-7A7A-2049-8F3B-AA6D8F1B93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3068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C3D26DF1-77FB-E543-AD3C-F15CFCE371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8416D2E-240C-9C4E-93FC-51509A7204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BB72C3C-38A1-FB4F-8CA9-875B9252F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79A4A-3E5D-314A-BBF7-99E3513B2CCA}" type="datetimeFigureOut">
              <a:rPr lang="it-IT" smtClean="0"/>
              <a:t>04/11/23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7C04AFF-E444-5B43-A9AE-377F5D7DF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68839E5-81F5-0A48-9FE0-6651B0DDA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B5A91-7A7A-2049-8F3B-AA6D8F1B93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70845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7530DB3A-9B4D-ED4A-9734-7B53F8930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3735843-C36D-594A-968E-7723029DDE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D0738AA-F7C8-7F4F-9FDF-05989DD10D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579A4A-3E5D-314A-BBF7-99E3513B2CCA}" type="datetimeFigureOut">
              <a:rPr lang="it-IT" smtClean="0"/>
              <a:t>04/11/23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217C0D2-FB0E-5A4A-886D-3347CFD0B6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D2B4FF2-10B1-5143-B3C5-7373B61A9B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B5A91-7A7A-2049-8F3B-AA6D8F1B93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3168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best5.it/post/5-domande-e-risposte-molte-curiose-e-molto-concrete/" TargetMode="External"/><Relationship Id="rId3" Type="http://schemas.openxmlformats.org/officeDocument/2006/relationships/hyperlink" Target="http://www.asmn.re.it/ecografia-infermieristica-formazione-e-competenza" TargetMode="External"/><Relationship Id="rId7" Type="http://schemas.openxmlformats.org/officeDocument/2006/relationships/image" Target="../media/image22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5000"/>
            <a:lum/>
          </a:blip>
          <a:srcRect/>
          <a:stretch>
            <a:fillRect t="-14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0F4C3F4-B664-C741-B4C6-3ABA6F500D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219393"/>
          </a:xfrm>
        </p:spPr>
        <p:txBody>
          <a:bodyPr>
            <a:normAutofit/>
          </a:bodyPr>
          <a:lstStyle/>
          <a:p>
            <a:r>
              <a:rPr lang="it-IT" sz="4000" dirty="0"/>
              <a:t>SICUREZZA DEL PAZIENTE E DELL’OPERATORE SANITARIO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2066B56-3796-F246-B489-6F6E2F89DE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601119"/>
            <a:ext cx="9144000" cy="1480227"/>
          </a:xfrm>
        </p:spPr>
        <p:txBody>
          <a:bodyPr>
            <a:normAutofit/>
          </a:bodyPr>
          <a:lstStyle/>
          <a:p>
            <a:r>
              <a:rPr lang="it-IT" sz="3200" dirty="0">
                <a:solidFill>
                  <a:srgbClr val="FF0000"/>
                </a:solidFill>
              </a:rPr>
              <a:t>Standardizzare e mappare il processo per aumentare la qualità la sicurezza e per il paziente e dell’operatore sanitario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3D0A1BD-EFEC-684F-94BA-8C538B6CC0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889" y="238824"/>
            <a:ext cx="1677733" cy="8835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Risultati immagini per logo ptv">
            <a:extLst>
              <a:ext uri="{FF2B5EF4-FFF2-40B4-BE49-F238E27FC236}">
                <a16:creationId xmlns:a16="http://schemas.microsoft.com/office/drawing/2014/main" id="{F331BB46-752D-4E47-A98C-F7F45D4349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889" y="5609064"/>
            <a:ext cx="2214642" cy="99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2C429A71-A4BD-B64B-95BE-A4528C5FBB40}"/>
              </a:ext>
            </a:extLst>
          </p:cNvPr>
          <p:cNvSpPr txBox="1"/>
          <p:nvPr/>
        </p:nvSpPr>
        <p:spPr>
          <a:xfrm>
            <a:off x="4246395" y="4996973"/>
            <a:ext cx="443871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b="1" i="1" dirty="0">
                <a:solidFill>
                  <a:srgbClr val="FF0000"/>
                </a:solidFill>
              </a:rPr>
              <a:t>A cura di Conti Fabio</a:t>
            </a:r>
          </a:p>
          <a:p>
            <a:pPr algn="ctr"/>
            <a:r>
              <a:rPr lang="it-IT" b="1" i="1" dirty="0">
                <a:solidFill>
                  <a:srgbClr val="FF0000"/>
                </a:solidFill>
              </a:rPr>
              <a:t>Coordinatore Infermieristico </a:t>
            </a:r>
          </a:p>
          <a:p>
            <a:pPr algn="ctr"/>
            <a:r>
              <a:rPr lang="it-IT" b="1" i="1" dirty="0">
                <a:solidFill>
                  <a:srgbClr val="FF0000"/>
                </a:solidFill>
              </a:rPr>
              <a:t>Area di Cardiologia </a:t>
            </a:r>
          </a:p>
          <a:p>
            <a:pPr algn="ctr"/>
            <a:r>
              <a:rPr lang="it-IT" b="1" i="1" dirty="0">
                <a:solidFill>
                  <a:srgbClr val="FF0000"/>
                </a:solidFill>
              </a:rPr>
              <a:t>Area di </a:t>
            </a:r>
            <a:r>
              <a:rPr lang="it-IT" b="1" i="1" dirty="0" err="1">
                <a:solidFill>
                  <a:srgbClr val="FF0000"/>
                </a:solidFill>
              </a:rPr>
              <a:t>Oncoematologia</a:t>
            </a:r>
            <a:endParaRPr lang="it-IT" b="1" i="1" dirty="0">
              <a:solidFill>
                <a:srgbClr val="FF0000"/>
              </a:solidFill>
            </a:endParaRPr>
          </a:p>
          <a:p>
            <a:pPr algn="ctr"/>
            <a:r>
              <a:rPr lang="it-IT" b="1" i="1" dirty="0">
                <a:solidFill>
                  <a:srgbClr val="FF0000"/>
                </a:solidFill>
              </a:rPr>
              <a:t>Ambulatorio infermieristico accessi vascolari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8FE7FC4E-F523-874E-B9D6-CF8AD5EFE5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05581" y="211148"/>
            <a:ext cx="1392048" cy="1532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254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5" name="Rectangle 1034">
            <a:extLst>
              <a:ext uri="{FF2B5EF4-FFF2-40B4-BE49-F238E27FC236}">
                <a16:creationId xmlns:a16="http://schemas.microsoft.com/office/drawing/2014/main" id="{C29C59CE-9D5A-4E64-9F64-161998AB2D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7BE6933E-8D4B-B842-9A08-6C45247FC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1809" y="365125"/>
            <a:ext cx="4851990" cy="2068086"/>
          </a:xfrm>
        </p:spPr>
        <p:txBody>
          <a:bodyPr anchor="b">
            <a:normAutofit/>
          </a:bodyPr>
          <a:lstStyle/>
          <a:p>
            <a:r>
              <a:rPr lang="it-IT" sz="4600"/>
              <a:t>Standardizzare e mappare il processo </a:t>
            </a:r>
          </a:p>
        </p:txBody>
      </p:sp>
      <p:pic>
        <p:nvPicPr>
          <p:cNvPr id="1026" name="Picture 2" descr="Quel dignitoso sentimento del dubbio | ByoBlu - La TV dei Cittadini">
            <a:extLst>
              <a:ext uri="{FF2B5EF4-FFF2-40B4-BE49-F238E27FC236}">
                <a16:creationId xmlns:a16="http://schemas.microsoft.com/office/drawing/2014/main" id="{B19B34C4-B499-EC4D-BCF8-79170B1DB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03" r="17470" b="1"/>
          <a:stretch/>
        </p:blipFill>
        <p:spPr bwMode="auto">
          <a:xfrm>
            <a:off x="2" y="2"/>
            <a:ext cx="2873113" cy="2520153"/>
          </a:xfrm>
          <a:custGeom>
            <a:avLst/>
            <a:gdLst/>
            <a:ahLst/>
            <a:cxnLst/>
            <a:rect l="l" t="t" r="r" b="b"/>
            <a:pathLst>
              <a:path w="2873113" h="2520153">
                <a:moveTo>
                  <a:pt x="0" y="0"/>
                </a:moveTo>
                <a:lnTo>
                  <a:pt x="2863050" y="0"/>
                </a:lnTo>
                <a:lnTo>
                  <a:pt x="2860357" y="23417"/>
                </a:lnTo>
                <a:cubicBezTo>
                  <a:pt x="2854714" y="58297"/>
                  <a:pt x="2848787" y="93209"/>
                  <a:pt x="2846577" y="128562"/>
                </a:cubicBezTo>
                <a:cubicBezTo>
                  <a:pt x="2835325" y="313204"/>
                  <a:pt x="2844701" y="497594"/>
                  <a:pt x="2857292" y="681606"/>
                </a:cubicBezTo>
                <a:cubicBezTo>
                  <a:pt x="2874974" y="930009"/>
                  <a:pt x="2873501" y="1179283"/>
                  <a:pt x="2852872" y="1427485"/>
                </a:cubicBezTo>
                <a:cubicBezTo>
                  <a:pt x="2831655" y="1647555"/>
                  <a:pt x="2835660" y="1869138"/>
                  <a:pt x="2864794" y="2088415"/>
                </a:cubicBezTo>
                <a:cubicBezTo>
                  <a:pt x="2882609" y="2212685"/>
                  <a:pt x="2866535" y="2338091"/>
                  <a:pt x="2864794" y="2462992"/>
                </a:cubicBezTo>
                <a:lnTo>
                  <a:pt x="2863832" y="2503401"/>
                </a:lnTo>
                <a:lnTo>
                  <a:pt x="2759379" y="2506812"/>
                </a:lnTo>
                <a:cubicBezTo>
                  <a:pt x="2718815" y="2505399"/>
                  <a:pt x="2678327" y="2501250"/>
                  <a:pt x="2638141" y="2494371"/>
                </a:cubicBezTo>
                <a:cubicBezTo>
                  <a:pt x="2542898" y="2477013"/>
                  <a:pt x="2447655" y="2484775"/>
                  <a:pt x="2352412" y="2491125"/>
                </a:cubicBezTo>
                <a:cubicBezTo>
                  <a:pt x="2090938" y="2508483"/>
                  <a:pt x="1829464" y="2529652"/>
                  <a:pt x="1567101" y="2515539"/>
                </a:cubicBezTo>
                <a:cubicBezTo>
                  <a:pt x="1511098" y="2512576"/>
                  <a:pt x="1456492" y="2499593"/>
                  <a:pt x="1400871" y="2494229"/>
                </a:cubicBezTo>
                <a:cubicBezTo>
                  <a:pt x="1239211" y="2478564"/>
                  <a:pt x="1078187" y="2496912"/>
                  <a:pt x="916909" y="2504391"/>
                </a:cubicBezTo>
                <a:cubicBezTo>
                  <a:pt x="738423" y="2515144"/>
                  <a:pt x="559493" y="2512971"/>
                  <a:pt x="381262" y="2497899"/>
                </a:cubicBezTo>
                <a:cubicBezTo>
                  <a:pt x="284495" y="2488444"/>
                  <a:pt x="187601" y="2485233"/>
                  <a:pt x="90675" y="2486397"/>
                </a:cubicBezTo>
                <a:lnTo>
                  <a:pt x="0" y="249099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ubbio: in che modo affrontiamo le incertezze e i dubbi?">
            <a:extLst>
              <a:ext uri="{FF2B5EF4-FFF2-40B4-BE49-F238E27FC236}">
                <a16:creationId xmlns:a16="http://schemas.microsoft.com/office/drawing/2014/main" id="{6B9D4300-B05F-EA4F-94B8-5F8B52EA96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23" r="8525" b="2"/>
          <a:stretch/>
        </p:blipFill>
        <p:spPr bwMode="auto">
          <a:xfrm>
            <a:off x="3060436" y="10"/>
            <a:ext cx="2843573" cy="2524624"/>
          </a:xfrm>
          <a:custGeom>
            <a:avLst/>
            <a:gdLst/>
            <a:ahLst/>
            <a:cxnLst/>
            <a:rect l="l" t="t" r="r" b="b"/>
            <a:pathLst>
              <a:path w="2843573" h="2524634">
                <a:moveTo>
                  <a:pt x="26682" y="0"/>
                </a:moveTo>
                <a:lnTo>
                  <a:pt x="2822452" y="0"/>
                </a:lnTo>
                <a:lnTo>
                  <a:pt x="2820993" y="10824"/>
                </a:lnTo>
                <a:cubicBezTo>
                  <a:pt x="2808235" y="122326"/>
                  <a:pt x="2818697" y="233190"/>
                  <a:pt x="2829285" y="343799"/>
                </a:cubicBezTo>
                <a:cubicBezTo>
                  <a:pt x="2840997" y="479092"/>
                  <a:pt x="2837348" y="615270"/>
                  <a:pt x="2818441" y="749749"/>
                </a:cubicBezTo>
                <a:cubicBezTo>
                  <a:pt x="2807788" y="840800"/>
                  <a:pt x="2808044" y="932796"/>
                  <a:pt x="2819207" y="1023783"/>
                </a:cubicBezTo>
                <a:cubicBezTo>
                  <a:pt x="2837578" y="1193205"/>
                  <a:pt x="2863349" y="1363775"/>
                  <a:pt x="2819207" y="1534090"/>
                </a:cubicBezTo>
                <a:cubicBezTo>
                  <a:pt x="2800453" y="1606554"/>
                  <a:pt x="2806449" y="1682589"/>
                  <a:pt x="2816911" y="1756456"/>
                </a:cubicBezTo>
                <a:cubicBezTo>
                  <a:pt x="2833853" y="1883025"/>
                  <a:pt x="2834796" y="2011227"/>
                  <a:pt x="2819717" y="2138038"/>
                </a:cubicBezTo>
                <a:cubicBezTo>
                  <a:pt x="2811335" y="2205118"/>
                  <a:pt x="2811679" y="2273002"/>
                  <a:pt x="2820738" y="2339992"/>
                </a:cubicBezTo>
                <a:cubicBezTo>
                  <a:pt x="2827117" y="2381582"/>
                  <a:pt x="2826415" y="2423364"/>
                  <a:pt x="2825315" y="2465177"/>
                </a:cubicBezTo>
                <a:lnTo>
                  <a:pt x="2825058" y="2479654"/>
                </a:lnTo>
                <a:lnTo>
                  <a:pt x="2679762" y="2483128"/>
                </a:lnTo>
                <a:cubicBezTo>
                  <a:pt x="2618897" y="2485860"/>
                  <a:pt x="2558084" y="2490067"/>
                  <a:pt x="2497351" y="2496347"/>
                </a:cubicBezTo>
                <a:cubicBezTo>
                  <a:pt x="2332771" y="2513422"/>
                  <a:pt x="2168953" y="2506649"/>
                  <a:pt x="2004501" y="2503544"/>
                </a:cubicBezTo>
                <a:cubicBezTo>
                  <a:pt x="1819728" y="2500017"/>
                  <a:pt x="1634831" y="2501710"/>
                  <a:pt x="1450058" y="2501710"/>
                </a:cubicBezTo>
                <a:cubicBezTo>
                  <a:pt x="1369673" y="2501992"/>
                  <a:pt x="1289796" y="2497193"/>
                  <a:pt x="1209792" y="2489009"/>
                </a:cubicBezTo>
                <a:cubicBezTo>
                  <a:pt x="1093723" y="2477295"/>
                  <a:pt x="978288" y="2491407"/>
                  <a:pt x="863997" y="2510177"/>
                </a:cubicBezTo>
                <a:cubicBezTo>
                  <a:pt x="784361" y="2521298"/>
                  <a:pt x="704102" y="2526010"/>
                  <a:pt x="623857" y="2524289"/>
                </a:cubicBezTo>
                <a:cubicBezTo>
                  <a:pt x="427783" y="2524430"/>
                  <a:pt x="232091" y="2514693"/>
                  <a:pt x="36524" y="2497052"/>
                </a:cubicBezTo>
                <a:lnTo>
                  <a:pt x="13350" y="2496674"/>
                </a:lnTo>
                <a:lnTo>
                  <a:pt x="17533" y="2292198"/>
                </a:lnTo>
                <a:cubicBezTo>
                  <a:pt x="19808" y="2209062"/>
                  <a:pt x="21290" y="2125926"/>
                  <a:pt x="17874" y="2042789"/>
                </a:cubicBezTo>
                <a:cubicBezTo>
                  <a:pt x="8899" y="1823109"/>
                  <a:pt x="-1415" y="1603430"/>
                  <a:pt x="13052" y="1383876"/>
                </a:cubicBezTo>
                <a:cubicBezTo>
                  <a:pt x="22963" y="1233390"/>
                  <a:pt x="35957" y="1082147"/>
                  <a:pt x="31938" y="930905"/>
                </a:cubicBezTo>
                <a:cubicBezTo>
                  <a:pt x="27652" y="775629"/>
                  <a:pt x="13587" y="620983"/>
                  <a:pt x="3274" y="466086"/>
                </a:cubicBezTo>
                <a:cubicBezTo>
                  <a:pt x="-4187" y="352451"/>
                  <a:pt x="1117" y="238378"/>
                  <a:pt x="19079" y="125790"/>
                </a:cubicBezTo>
                <a:cubicBezTo>
                  <a:pt x="25442" y="85647"/>
                  <a:pt x="27250" y="45378"/>
                  <a:pt x="26899" y="509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9" name="sketch line">
            <a:extLst>
              <a:ext uri="{FF2B5EF4-FFF2-40B4-BE49-F238E27FC236}">
                <a16:creationId xmlns:a16="http://schemas.microsoft.com/office/drawing/2014/main" id="{2EA3E16E-E32B-4992-ADBC-EA9C33A6F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01809" y="2579272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0" name="Picture 6" descr="Consensus ERPIUP riassume le raccomandazioni concernenti la gestione dei  PVAD">
            <a:extLst>
              <a:ext uri="{FF2B5EF4-FFF2-40B4-BE49-F238E27FC236}">
                <a16:creationId xmlns:a16="http://schemas.microsoft.com/office/drawing/2014/main" id="{D8E74E14-649C-724C-A35F-D996E89397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2" r="1" b="1"/>
          <a:stretch/>
        </p:blipFill>
        <p:spPr bwMode="auto">
          <a:xfrm>
            <a:off x="1" y="2716074"/>
            <a:ext cx="5909625" cy="4141924"/>
          </a:xfrm>
          <a:custGeom>
            <a:avLst/>
            <a:gdLst/>
            <a:ahLst/>
            <a:cxnLst/>
            <a:rect l="l" t="t" r="r" b="b"/>
            <a:pathLst>
              <a:path w="5909625" h="4141924">
                <a:moveTo>
                  <a:pt x="1823444" y="1329"/>
                </a:moveTo>
                <a:cubicBezTo>
                  <a:pt x="1893960" y="3895"/>
                  <a:pt x="1964367" y="10183"/>
                  <a:pt x="2034428" y="20181"/>
                </a:cubicBezTo>
                <a:cubicBezTo>
                  <a:pt x="2139449" y="36834"/>
                  <a:pt x="2245360" y="26532"/>
                  <a:pt x="2350889" y="19476"/>
                </a:cubicBezTo>
                <a:cubicBezTo>
                  <a:pt x="2478642" y="10867"/>
                  <a:pt x="2606268" y="6210"/>
                  <a:pt x="2734275" y="20323"/>
                </a:cubicBezTo>
                <a:cubicBezTo>
                  <a:pt x="2825326" y="30483"/>
                  <a:pt x="2916886" y="21029"/>
                  <a:pt x="3008193" y="15383"/>
                </a:cubicBezTo>
                <a:cubicBezTo>
                  <a:pt x="3103486" y="8045"/>
                  <a:pt x="3199137" y="8045"/>
                  <a:pt x="3294430" y="15383"/>
                </a:cubicBezTo>
                <a:cubicBezTo>
                  <a:pt x="3381546" y="22750"/>
                  <a:pt x="3469080" y="21000"/>
                  <a:pt x="3555904" y="10161"/>
                </a:cubicBezTo>
                <a:cubicBezTo>
                  <a:pt x="3657497" y="-1693"/>
                  <a:pt x="3759089" y="7480"/>
                  <a:pt x="3860682" y="16089"/>
                </a:cubicBezTo>
                <a:cubicBezTo>
                  <a:pt x="4039485" y="31472"/>
                  <a:pt x="4218161" y="24557"/>
                  <a:pt x="4396583" y="13266"/>
                </a:cubicBezTo>
                <a:cubicBezTo>
                  <a:pt x="4519422" y="6041"/>
                  <a:pt x="4642589" y="10007"/>
                  <a:pt x="4764856" y="25121"/>
                </a:cubicBezTo>
                <a:cubicBezTo>
                  <a:pt x="4813493" y="30483"/>
                  <a:pt x="4862258" y="29496"/>
                  <a:pt x="4911023" y="30483"/>
                </a:cubicBezTo>
                <a:cubicBezTo>
                  <a:pt x="4915721" y="30625"/>
                  <a:pt x="4920801" y="29108"/>
                  <a:pt x="4925690" y="28984"/>
                </a:cubicBezTo>
                <a:lnTo>
                  <a:pt x="4927821" y="30065"/>
                </a:lnTo>
                <a:lnTo>
                  <a:pt x="4960258" y="27641"/>
                </a:lnTo>
                <a:lnTo>
                  <a:pt x="4964870" y="27986"/>
                </a:lnTo>
                <a:lnTo>
                  <a:pt x="4964882" y="27978"/>
                </a:lnTo>
                <a:cubicBezTo>
                  <a:pt x="4969755" y="27908"/>
                  <a:pt x="4974899" y="29284"/>
                  <a:pt x="4979471" y="28790"/>
                </a:cubicBezTo>
                <a:cubicBezTo>
                  <a:pt x="5154578" y="12123"/>
                  <a:pt x="5330536" y="9611"/>
                  <a:pt x="5505974" y="21310"/>
                </a:cubicBezTo>
                <a:cubicBezTo>
                  <a:pt x="5586740" y="25614"/>
                  <a:pt x="5667442" y="25544"/>
                  <a:pt x="5748129" y="23092"/>
                </a:cubicBezTo>
                <a:lnTo>
                  <a:pt x="5892006" y="15658"/>
                </a:lnTo>
                <a:lnTo>
                  <a:pt x="5894187" y="91357"/>
                </a:lnTo>
                <a:cubicBezTo>
                  <a:pt x="5891252" y="119679"/>
                  <a:pt x="5887042" y="148001"/>
                  <a:pt x="5881429" y="176068"/>
                </a:cubicBezTo>
                <a:cubicBezTo>
                  <a:pt x="5868671" y="240494"/>
                  <a:pt x="5878112" y="303645"/>
                  <a:pt x="5888063" y="367433"/>
                </a:cubicBezTo>
                <a:cubicBezTo>
                  <a:pt x="5896291" y="414790"/>
                  <a:pt x="5896291" y="463218"/>
                  <a:pt x="5888063" y="510574"/>
                </a:cubicBezTo>
                <a:cubicBezTo>
                  <a:pt x="5868926" y="612636"/>
                  <a:pt x="5879515" y="714697"/>
                  <a:pt x="5889083" y="815610"/>
                </a:cubicBezTo>
                <a:cubicBezTo>
                  <a:pt x="5901841" y="951224"/>
                  <a:pt x="5908220" y="1085690"/>
                  <a:pt x="5876326" y="1220284"/>
                </a:cubicBezTo>
                <a:cubicBezTo>
                  <a:pt x="5856296" y="1304994"/>
                  <a:pt x="5872754" y="1390981"/>
                  <a:pt x="5883342" y="1475437"/>
                </a:cubicBezTo>
                <a:cubicBezTo>
                  <a:pt x="5891354" y="1538243"/>
                  <a:pt x="5892298" y="1601751"/>
                  <a:pt x="5886149" y="1664761"/>
                </a:cubicBezTo>
                <a:cubicBezTo>
                  <a:pt x="5876836" y="1760329"/>
                  <a:pt x="5880140" y="1856713"/>
                  <a:pt x="5895972" y="1951426"/>
                </a:cubicBezTo>
                <a:cubicBezTo>
                  <a:pt x="5905362" y="2004791"/>
                  <a:pt x="5901727" y="2059623"/>
                  <a:pt x="5885384" y="2111279"/>
                </a:cubicBezTo>
                <a:cubicBezTo>
                  <a:pt x="5861527" y="2185401"/>
                  <a:pt x="5875943" y="2261054"/>
                  <a:pt x="5885384" y="2335942"/>
                </a:cubicBezTo>
                <a:cubicBezTo>
                  <a:pt x="5899545" y="2453440"/>
                  <a:pt x="5916513" y="2570683"/>
                  <a:pt x="5906434" y="2689584"/>
                </a:cubicBezTo>
                <a:cubicBezTo>
                  <a:pt x="5904839" y="2722155"/>
                  <a:pt x="5900310" y="2754521"/>
                  <a:pt x="5892910" y="2786288"/>
                </a:cubicBezTo>
                <a:cubicBezTo>
                  <a:pt x="5859473" y="2908978"/>
                  <a:pt x="5857980" y="3038188"/>
                  <a:pt x="5888573" y="3161618"/>
                </a:cubicBezTo>
                <a:cubicBezTo>
                  <a:pt x="5920978" y="3294426"/>
                  <a:pt x="5914089" y="3426468"/>
                  <a:pt x="5880791" y="3558127"/>
                </a:cubicBezTo>
                <a:cubicBezTo>
                  <a:pt x="5844074" y="3697862"/>
                  <a:pt x="5840847" y="3844294"/>
                  <a:pt x="5871350" y="3985509"/>
                </a:cubicBezTo>
                <a:lnTo>
                  <a:pt x="5884107" y="4141924"/>
                </a:lnTo>
                <a:lnTo>
                  <a:pt x="0" y="4141924"/>
                </a:lnTo>
                <a:lnTo>
                  <a:pt x="0" y="18996"/>
                </a:lnTo>
                <a:lnTo>
                  <a:pt x="114789" y="16636"/>
                </a:lnTo>
                <a:cubicBezTo>
                  <a:pt x="229350" y="12949"/>
                  <a:pt x="343737" y="7904"/>
                  <a:pt x="457838" y="9315"/>
                </a:cubicBezTo>
                <a:cubicBezTo>
                  <a:pt x="553081" y="10444"/>
                  <a:pt x="648070" y="31612"/>
                  <a:pt x="743567" y="27661"/>
                </a:cubicBezTo>
                <a:cubicBezTo>
                  <a:pt x="1032979" y="16089"/>
                  <a:pt x="1322518" y="19899"/>
                  <a:pt x="1611803" y="4799"/>
                </a:cubicBezTo>
                <a:cubicBezTo>
                  <a:pt x="1682301" y="-85"/>
                  <a:pt x="1752927" y="-1238"/>
                  <a:pt x="1823444" y="132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D156E10-83A9-994E-B9F5-E4C7E152CE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1809" y="2846851"/>
            <a:ext cx="4851990" cy="3330111"/>
          </a:xfrm>
        </p:spPr>
        <p:txBody>
          <a:bodyPr>
            <a:normAutofit/>
          </a:bodyPr>
          <a:lstStyle/>
          <a:p>
            <a:r>
              <a:rPr lang="it-IT" sz="2200" dirty="0"/>
              <a:t>Standardizzare e mappare il processo impianto accesso venoso per migliorare la qualità del paziente e dell’operatore </a:t>
            </a:r>
          </a:p>
          <a:p>
            <a:r>
              <a:rPr lang="it-IT" sz="2200" dirty="0"/>
              <a:t>Cosa intendiamo?</a:t>
            </a:r>
          </a:p>
        </p:txBody>
      </p:sp>
    </p:spTree>
    <p:extLst>
      <p:ext uri="{BB962C8B-B14F-4D97-AF65-F5344CB8AC3E}">
        <p14:creationId xmlns:p14="http://schemas.microsoft.com/office/powerpoint/2010/main" val="278596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magine 4" descr="Immagine che contiene testo&#10;&#10;Descrizione generata automaticamente">
            <a:extLst>
              <a:ext uri="{FF2B5EF4-FFF2-40B4-BE49-F238E27FC236}">
                <a16:creationId xmlns:a16="http://schemas.microsoft.com/office/drawing/2014/main" id="{74483575-D3DF-F14A-A596-44D50CACB3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025" y="527050"/>
            <a:ext cx="4422775" cy="3509963"/>
          </a:xfrm>
          <a:prstGeom prst="rect">
            <a:avLst/>
          </a:prstGeom>
        </p:spPr>
      </p:pic>
      <p:pic>
        <p:nvPicPr>
          <p:cNvPr id="11" name="Immagine 10" descr="Immagine che contiene tavolo&#10;&#10;Descrizione generata automaticamente">
            <a:extLst>
              <a:ext uri="{FF2B5EF4-FFF2-40B4-BE49-F238E27FC236}">
                <a16:creationId xmlns:a16="http://schemas.microsoft.com/office/drawing/2014/main" id="{F08097FA-F295-3944-B908-D6237D35CD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5650" y="527050"/>
            <a:ext cx="2058988" cy="3509963"/>
          </a:xfrm>
          <a:prstGeom prst="rect">
            <a:avLst/>
          </a:prstGeom>
        </p:spPr>
      </p:pic>
      <p:pic>
        <p:nvPicPr>
          <p:cNvPr id="7" name="Immagine 6" descr="Immagine che contiene testo&#10;&#10;Descrizione generata automaticamente">
            <a:extLst>
              <a:ext uri="{FF2B5EF4-FFF2-40B4-BE49-F238E27FC236}">
                <a16:creationId xmlns:a16="http://schemas.microsoft.com/office/drawing/2014/main" id="{52FDDE25-33F1-D24A-9A50-4426532BE0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025" y="4108450"/>
            <a:ext cx="6553200" cy="2230438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28A66A43-9B4A-9143-A95C-31FA78C47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3400">
                <a:solidFill>
                  <a:srgbClr val="FFFFFF"/>
                </a:solidFill>
              </a:rPr>
              <a:t>Standardizzazione del processo impianto accesso vascolare</a:t>
            </a:r>
          </a:p>
        </p:txBody>
      </p:sp>
    </p:spTree>
    <p:extLst>
      <p:ext uri="{BB962C8B-B14F-4D97-AF65-F5344CB8AC3E}">
        <p14:creationId xmlns:p14="http://schemas.microsoft.com/office/powerpoint/2010/main" val="15534682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463354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8A66A43-9B4A-9143-A95C-31FA78C47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538" y="4756638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400">
                <a:solidFill>
                  <a:srgbClr val="FFFFFF"/>
                </a:solidFill>
              </a:rPr>
              <a:t>Standardizzazione del processo impianto accesso vascolare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FE412CE4-546F-704E-B48C-9316DB7E25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" y="499278"/>
            <a:ext cx="5455917" cy="3614543"/>
          </a:xfrm>
          <a:prstGeom prst="rect">
            <a:avLst/>
          </a:prstGeom>
        </p:spPr>
      </p:pic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55205F12-74D2-3B4A-ADBD-3284B41C2061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043" y="990310"/>
            <a:ext cx="5455917" cy="2632479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573869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231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8">
            <a:extLst>
              <a:ext uri="{FF2B5EF4-FFF2-40B4-BE49-F238E27FC236}">
                <a16:creationId xmlns:a16="http://schemas.microsoft.com/office/drawing/2014/main" id="{CEB41C5C-0F34-4DDA-9D7C-5E717F35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384" y="303591"/>
            <a:ext cx="5735590" cy="58967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C294507-126A-FB4F-A449-AA8FED695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40263"/>
            <a:ext cx="5239512" cy="1344975"/>
          </a:xfrm>
        </p:spPr>
        <p:txBody>
          <a:bodyPr>
            <a:normAutofit/>
          </a:bodyPr>
          <a:lstStyle/>
          <a:p>
            <a:r>
              <a:rPr lang="it-IT" sz="3100" dirty="0">
                <a:solidFill>
                  <a:schemeClr val="bg1"/>
                </a:solidFill>
              </a:rPr>
              <a:t>Standardizzazione del processo impianto accesso vascolare</a:t>
            </a:r>
          </a:p>
        </p:txBody>
      </p:sp>
      <p:cxnSp>
        <p:nvCxnSpPr>
          <p:cNvPr id="14" name="Straight Connector 10">
            <a:extLst>
              <a:ext uri="{FF2B5EF4-FFF2-40B4-BE49-F238E27FC236}">
                <a16:creationId xmlns:a16="http://schemas.microsoft.com/office/drawing/2014/main" id="{57E1E5E6-F385-4E9C-B201-BA5BDE5CA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7023" y="2050687"/>
            <a:ext cx="4562441" cy="0"/>
          </a:xfrm>
          <a:prstGeom prst="line">
            <a:avLst/>
          </a:prstGeom>
          <a:ln w="22225">
            <a:solidFill>
              <a:srgbClr val="E7E6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B51A3C0-CFB5-AF49-883D-716B7683DF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610" y="2121763"/>
            <a:ext cx="5235490" cy="3773010"/>
          </a:xfrm>
        </p:spPr>
        <p:txBody>
          <a:bodyPr>
            <a:normAutofit fontScale="85000" lnSpcReduction="10000"/>
          </a:bodyPr>
          <a:lstStyle/>
          <a:p>
            <a:r>
              <a:rPr lang="it-IT" sz="200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1. Lavaggio delle mani, tecnica asettica e misure di barriera.</a:t>
            </a:r>
          </a:p>
          <a:p>
            <a:r>
              <a:rPr lang="it-IT" sz="200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2. Esplorazione ecografica</a:t>
            </a:r>
          </a:p>
          <a:p>
            <a:r>
              <a:rPr lang="it-IT" sz="200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3. Il calibro della vena</a:t>
            </a:r>
          </a:p>
          <a:p>
            <a:r>
              <a:rPr lang="it-IT" sz="200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4. identificazione ecografica del nervo mediano</a:t>
            </a:r>
          </a:p>
          <a:p>
            <a:r>
              <a:rPr lang="it-IT" sz="2000" dirty="0">
                <a:solidFill>
                  <a:schemeClr val="bg1"/>
                </a:solidFill>
                <a:latin typeface="Arial" panose="020B0604020202020204" pitchFamily="34" charset="0"/>
              </a:rPr>
              <a:t>5. </a:t>
            </a:r>
            <a:r>
              <a:rPr lang="it-IT" sz="200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Venipuntura</a:t>
            </a:r>
            <a:r>
              <a:rPr lang="it-IT" sz="200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it-IT" sz="200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ecoguidata</a:t>
            </a:r>
            <a:r>
              <a:rPr lang="it-IT" sz="200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r>
              <a:rPr lang="it-IT" sz="200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6. Controllo ecografico della vena giugulare interna</a:t>
            </a:r>
          </a:p>
          <a:p>
            <a:r>
              <a:rPr lang="it-IT" sz="200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7. Utilizzare il metodo dell’ECG intracavitario per verificare la posizione della punta.</a:t>
            </a:r>
          </a:p>
          <a:p>
            <a:r>
              <a:rPr lang="it-IT" sz="200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8. Fissare il PICC alla cute mediante un </a:t>
            </a:r>
            <a:r>
              <a:rPr lang="it-IT" sz="200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sutureless</a:t>
            </a:r>
            <a:r>
              <a:rPr lang="it-IT" sz="200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it-IT" sz="200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device</a:t>
            </a:r>
            <a:br>
              <a:rPr lang="it-IT" sz="2000" dirty="0">
                <a:solidFill>
                  <a:schemeClr val="bg1"/>
                </a:solidFill>
              </a:rPr>
            </a:br>
            <a:endParaRPr lang="it-IT" sz="2000" dirty="0">
              <a:solidFill>
                <a:schemeClr val="bg1"/>
              </a:solidFill>
            </a:endParaRPr>
          </a:p>
        </p:txBody>
      </p:sp>
      <p:pic>
        <p:nvPicPr>
          <p:cNvPr id="4" name="Segnaposto contenuto 4" descr="Immagine che contiene testo&#10;&#10;Descrizione generata automaticamente">
            <a:extLst>
              <a:ext uri="{FF2B5EF4-FFF2-40B4-BE49-F238E27FC236}">
                <a16:creationId xmlns:a16="http://schemas.microsoft.com/office/drawing/2014/main" id="{A0876038-5B64-9547-9076-8E55473657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0632" y="742249"/>
            <a:ext cx="5126736" cy="5218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263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24D39E1-9563-E64C-84CD-B15DCAB01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it-IT" sz="4000"/>
              <a:t>Rapid Central Vein Assessment (RaCeVA)</a:t>
            </a:r>
          </a:p>
        </p:txBody>
      </p:sp>
      <p:graphicFrame>
        <p:nvGraphicFramePr>
          <p:cNvPr id="5" name="Segnaposto contenuto 2">
            <a:extLst>
              <a:ext uri="{FF2B5EF4-FFF2-40B4-BE49-F238E27FC236}">
                <a16:creationId xmlns:a16="http://schemas.microsoft.com/office/drawing/2014/main" id="{E2465B94-07BA-4830-B5A7-C5CB7FBEA6D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288222" y="247135"/>
          <a:ext cx="7673120" cy="64378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999680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4">
            <a:extLst>
              <a:ext uri="{FF2B5EF4-FFF2-40B4-BE49-F238E27FC236}">
                <a16:creationId xmlns:a16="http://schemas.microsoft.com/office/drawing/2014/main" id="{956B1DDC-0CEC-DF40-B960-98514FA8EF2B}"/>
              </a:ext>
            </a:extLst>
          </p:cNvPr>
          <p:cNvGraphicFramePr>
            <a:graphicFrameLocks noGrp="1"/>
          </p:cNvGraphicFramePr>
          <p:nvPr>
            <p:ph idx="4294967295"/>
          </p:nvPr>
        </p:nvGraphicFramePr>
        <p:xfrm>
          <a:off x="5542672" y="614544"/>
          <a:ext cx="6208604" cy="5798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1963">
                  <a:extLst>
                    <a:ext uri="{9D8B030D-6E8A-4147-A177-3AD203B41FA5}">
                      <a16:colId xmlns:a16="http://schemas.microsoft.com/office/drawing/2014/main" val="2064050798"/>
                    </a:ext>
                  </a:extLst>
                </a:gridCol>
                <a:gridCol w="1861031">
                  <a:extLst>
                    <a:ext uri="{9D8B030D-6E8A-4147-A177-3AD203B41FA5}">
                      <a16:colId xmlns:a16="http://schemas.microsoft.com/office/drawing/2014/main" val="3207680586"/>
                    </a:ext>
                  </a:extLst>
                </a:gridCol>
                <a:gridCol w="1791424">
                  <a:extLst>
                    <a:ext uri="{9D8B030D-6E8A-4147-A177-3AD203B41FA5}">
                      <a16:colId xmlns:a16="http://schemas.microsoft.com/office/drawing/2014/main" val="4217974909"/>
                    </a:ext>
                  </a:extLst>
                </a:gridCol>
                <a:gridCol w="1584186">
                  <a:extLst>
                    <a:ext uri="{9D8B030D-6E8A-4147-A177-3AD203B41FA5}">
                      <a16:colId xmlns:a16="http://schemas.microsoft.com/office/drawing/2014/main" val="63422204"/>
                    </a:ext>
                  </a:extLst>
                </a:gridCol>
              </a:tblGrid>
              <a:tr h="542317">
                <a:tc>
                  <a:txBody>
                    <a:bodyPr/>
                    <a:lstStyle/>
                    <a:p>
                      <a:endParaRPr lang="it-IT" sz="1700"/>
                    </a:p>
                  </a:txBody>
                  <a:tcPr marL="85288" marR="85288" marT="42644" marB="42644"/>
                </a:tc>
                <a:tc>
                  <a:txBody>
                    <a:bodyPr/>
                    <a:lstStyle/>
                    <a:p>
                      <a:r>
                        <a:rPr lang="it-IT" sz="1300"/>
                        <a:t>Posizione sonda</a:t>
                      </a:r>
                    </a:p>
                  </a:txBody>
                  <a:tcPr marL="85288" marR="85288" marT="42644" marB="42644"/>
                </a:tc>
                <a:tc>
                  <a:txBody>
                    <a:bodyPr/>
                    <a:lstStyle/>
                    <a:p>
                      <a:r>
                        <a:rPr lang="it-IT" sz="1300"/>
                        <a:t>Strutture osservate</a:t>
                      </a:r>
                    </a:p>
                  </a:txBody>
                  <a:tcPr marL="85288" marR="85288" marT="42644" marB="42644"/>
                </a:tc>
                <a:tc>
                  <a:txBody>
                    <a:bodyPr/>
                    <a:lstStyle/>
                    <a:p>
                      <a:r>
                        <a:rPr lang="it-IT" sz="1300"/>
                        <a:t>Strutture circostanti</a:t>
                      </a:r>
                    </a:p>
                  </a:txBody>
                  <a:tcPr marL="85288" marR="85288" marT="42644" marB="42644"/>
                </a:tc>
                <a:extLst>
                  <a:ext uri="{0D108BD9-81ED-4DB2-BD59-A6C34878D82A}">
                    <a16:rowId xmlns:a16="http://schemas.microsoft.com/office/drawing/2014/main" val="3015404204"/>
                  </a:ext>
                </a:extLst>
              </a:tr>
              <a:tr h="750899">
                <a:tc>
                  <a:txBody>
                    <a:bodyPr/>
                    <a:lstStyle/>
                    <a:p>
                      <a:r>
                        <a:rPr lang="it-IT" sz="1700"/>
                        <a:t>Step 1</a:t>
                      </a:r>
                    </a:p>
                  </a:txBody>
                  <a:tcPr marL="85288" marR="85288" marT="42644" marB="42644"/>
                </a:tc>
                <a:tc>
                  <a:txBody>
                    <a:bodyPr/>
                    <a:lstStyle/>
                    <a:p>
                      <a:r>
                        <a:rPr lang="it-IT" sz="1300"/>
                        <a:t>Metà del collo (trasversale)</a:t>
                      </a:r>
                    </a:p>
                  </a:txBody>
                  <a:tcPr marL="85288" marR="85288" marT="42644" marB="42644"/>
                </a:tc>
                <a:tc>
                  <a:txBody>
                    <a:bodyPr/>
                    <a:lstStyle/>
                    <a:p>
                      <a:r>
                        <a:rPr lang="it-IT" sz="1300"/>
                        <a:t>Vena giugulare interna Arteria carotide</a:t>
                      </a:r>
                    </a:p>
                  </a:txBody>
                  <a:tcPr marL="85288" marR="85288" marT="42644" marB="42644"/>
                </a:tc>
                <a:tc>
                  <a:txBody>
                    <a:bodyPr/>
                    <a:lstStyle/>
                    <a:p>
                      <a:r>
                        <a:rPr lang="it-IT" sz="1300"/>
                        <a:t>Ghiandola tiroidea Trachea</a:t>
                      </a:r>
                    </a:p>
                  </a:txBody>
                  <a:tcPr marL="85288" marR="85288" marT="42644" marB="42644"/>
                </a:tc>
                <a:extLst>
                  <a:ext uri="{0D108BD9-81ED-4DB2-BD59-A6C34878D82A}">
                    <a16:rowId xmlns:a16="http://schemas.microsoft.com/office/drawing/2014/main" val="2243766859"/>
                  </a:ext>
                </a:extLst>
              </a:tr>
              <a:tr h="959482">
                <a:tc>
                  <a:txBody>
                    <a:bodyPr/>
                    <a:lstStyle/>
                    <a:p>
                      <a:r>
                        <a:rPr lang="it-IT" sz="1700"/>
                        <a:t>Step 2</a:t>
                      </a:r>
                    </a:p>
                  </a:txBody>
                  <a:tcPr marL="85288" marR="85288" marT="42644" marB="42644"/>
                </a:tc>
                <a:tc>
                  <a:txBody>
                    <a:bodyPr/>
                    <a:lstStyle/>
                    <a:p>
                      <a:r>
                        <a:rPr lang="it-IT" sz="1300"/>
                        <a:t>Base del collo (trasversale)</a:t>
                      </a:r>
                    </a:p>
                  </a:txBody>
                  <a:tcPr marL="85288" marR="85288" marT="42644" marB="42644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/>
                        <a:t>Vena giugulare interna Arteria carotide Arteria succlavia </a:t>
                      </a:r>
                    </a:p>
                  </a:txBody>
                  <a:tcPr marL="85288" marR="85288" marT="42644" marB="42644"/>
                </a:tc>
                <a:tc>
                  <a:txBody>
                    <a:bodyPr/>
                    <a:lstStyle/>
                    <a:p>
                      <a:r>
                        <a:rPr lang="it-IT" sz="1300"/>
                        <a:t>Trachea Frenico e nervo vago</a:t>
                      </a:r>
                    </a:p>
                  </a:txBody>
                  <a:tcPr marL="85288" marR="85288" marT="42644" marB="42644"/>
                </a:tc>
                <a:extLst>
                  <a:ext uri="{0D108BD9-81ED-4DB2-BD59-A6C34878D82A}">
                    <a16:rowId xmlns:a16="http://schemas.microsoft.com/office/drawing/2014/main" val="1882757947"/>
                  </a:ext>
                </a:extLst>
              </a:tr>
              <a:tr h="750899">
                <a:tc>
                  <a:txBody>
                    <a:bodyPr/>
                    <a:lstStyle/>
                    <a:p>
                      <a:r>
                        <a:rPr lang="it-IT" sz="1700"/>
                        <a:t>Step 3</a:t>
                      </a:r>
                    </a:p>
                  </a:txBody>
                  <a:tcPr marL="85288" marR="85288" marT="42644" marB="42644"/>
                </a:tc>
                <a:tc>
                  <a:txBody>
                    <a:bodyPr/>
                    <a:lstStyle/>
                    <a:p>
                      <a:r>
                        <a:rPr lang="it-IT" sz="1300"/>
                        <a:t>Sternoclavicolare (trasversale)</a:t>
                      </a:r>
                    </a:p>
                  </a:txBody>
                  <a:tcPr marL="85288" marR="85288" marT="42644" marB="42644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/>
                        <a:t>Vena giugulare interna Vena brachiocefalica</a:t>
                      </a:r>
                    </a:p>
                  </a:txBody>
                  <a:tcPr marL="85288" marR="85288" marT="42644" marB="42644"/>
                </a:tc>
                <a:tc>
                  <a:txBody>
                    <a:bodyPr/>
                    <a:lstStyle/>
                    <a:p>
                      <a:r>
                        <a:rPr lang="it-IT" sz="1300"/>
                        <a:t>Pleura (mediastino) Nervo frenico</a:t>
                      </a:r>
                    </a:p>
                  </a:txBody>
                  <a:tcPr marL="85288" marR="85288" marT="42644" marB="42644"/>
                </a:tc>
                <a:extLst>
                  <a:ext uri="{0D108BD9-81ED-4DB2-BD59-A6C34878D82A}">
                    <a16:rowId xmlns:a16="http://schemas.microsoft.com/office/drawing/2014/main" val="2085005913"/>
                  </a:ext>
                </a:extLst>
              </a:tr>
              <a:tr h="959482">
                <a:tc>
                  <a:txBody>
                    <a:bodyPr/>
                    <a:lstStyle/>
                    <a:p>
                      <a:r>
                        <a:rPr lang="it-IT" sz="1700"/>
                        <a:t>Step 4</a:t>
                      </a:r>
                    </a:p>
                  </a:txBody>
                  <a:tcPr marL="85288" marR="85288" marT="42644" marB="42644"/>
                </a:tc>
                <a:tc>
                  <a:txBody>
                    <a:bodyPr/>
                    <a:lstStyle/>
                    <a:p>
                      <a:r>
                        <a:rPr lang="it-IT" sz="1300"/>
                        <a:t>Sopraclaveare (longitudinale)</a:t>
                      </a:r>
                    </a:p>
                  </a:txBody>
                  <a:tcPr marL="85288" marR="85288" marT="42644" marB="42644"/>
                </a:tc>
                <a:tc>
                  <a:txBody>
                    <a:bodyPr/>
                    <a:lstStyle/>
                    <a:p>
                      <a:r>
                        <a:rPr lang="it-IT" sz="1300"/>
                        <a:t>Vena succlavia Arteria succlavia Vena giugulare esterna</a:t>
                      </a:r>
                    </a:p>
                  </a:txBody>
                  <a:tcPr marL="85288" marR="85288" marT="42644" marB="42644"/>
                </a:tc>
                <a:tc>
                  <a:txBody>
                    <a:bodyPr/>
                    <a:lstStyle/>
                    <a:p>
                      <a:r>
                        <a:rPr lang="it-IT" sz="1300"/>
                        <a:t>Pleura (apice polmonare)</a:t>
                      </a:r>
                    </a:p>
                  </a:txBody>
                  <a:tcPr marL="85288" marR="85288" marT="42644" marB="42644"/>
                </a:tc>
                <a:extLst>
                  <a:ext uri="{0D108BD9-81ED-4DB2-BD59-A6C34878D82A}">
                    <a16:rowId xmlns:a16="http://schemas.microsoft.com/office/drawing/2014/main" val="1591457542"/>
                  </a:ext>
                </a:extLst>
              </a:tr>
              <a:tr h="750899">
                <a:tc>
                  <a:txBody>
                    <a:bodyPr/>
                    <a:lstStyle/>
                    <a:p>
                      <a:r>
                        <a:rPr lang="it-IT" sz="1700"/>
                        <a:t>Step 5</a:t>
                      </a:r>
                    </a:p>
                  </a:txBody>
                  <a:tcPr marL="85288" marR="85288" marT="42644" marB="42644"/>
                </a:tc>
                <a:tc>
                  <a:txBody>
                    <a:bodyPr/>
                    <a:lstStyle/>
                    <a:p>
                      <a:r>
                        <a:rPr lang="it-IT" sz="1300"/>
                        <a:t>Infraclavicolare (trasversale)</a:t>
                      </a:r>
                    </a:p>
                  </a:txBody>
                  <a:tcPr marL="85288" marR="85288" marT="42644" marB="42644"/>
                </a:tc>
                <a:tc>
                  <a:txBody>
                    <a:bodyPr/>
                    <a:lstStyle/>
                    <a:p>
                      <a:r>
                        <a:rPr lang="it-IT" sz="1300"/>
                        <a:t>Vena ascellare Arteria ascellare Vena cefalica</a:t>
                      </a:r>
                    </a:p>
                  </a:txBody>
                  <a:tcPr marL="85288" marR="85288" marT="42644" marB="42644"/>
                </a:tc>
                <a:tc>
                  <a:txBody>
                    <a:bodyPr/>
                    <a:lstStyle/>
                    <a:p>
                      <a:r>
                        <a:rPr lang="it-IT" sz="1300"/>
                        <a:t>Coste e pleura</a:t>
                      </a:r>
                    </a:p>
                  </a:txBody>
                  <a:tcPr marL="85288" marR="85288" marT="42644" marB="42644"/>
                </a:tc>
                <a:extLst>
                  <a:ext uri="{0D108BD9-81ED-4DB2-BD59-A6C34878D82A}">
                    <a16:rowId xmlns:a16="http://schemas.microsoft.com/office/drawing/2014/main" val="194794405"/>
                  </a:ext>
                </a:extLst>
              </a:tr>
              <a:tr h="542317">
                <a:tc>
                  <a:txBody>
                    <a:bodyPr/>
                    <a:lstStyle/>
                    <a:p>
                      <a:r>
                        <a:rPr lang="it-IT" sz="1700"/>
                        <a:t>Step 6</a:t>
                      </a:r>
                    </a:p>
                  </a:txBody>
                  <a:tcPr marL="85288" marR="85288" marT="42644" marB="42644"/>
                </a:tc>
                <a:tc>
                  <a:txBody>
                    <a:bodyPr/>
                    <a:lstStyle/>
                    <a:p>
                      <a:r>
                        <a:rPr lang="it-IT" sz="1300"/>
                        <a:t>Infraclavicolare (longitudinale)</a:t>
                      </a:r>
                    </a:p>
                  </a:txBody>
                  <a:tcPr marL="85288" marR="85288" marT="42644" marB="42644"/>
                </a:tc>
                <a:tc>
                  <a:txBody>
                    <a:bodyPr/>
                    <a:lstStyle/>
                    <a:p>
                      <a:r>
                        <a:rPr lang="it-IT" sz="1300"/>
                        <a:t>Vena ascellare Arteria ascellare</a:t>
                      </a:r>
                    </a:p>
                  </a:txBody>
                  <a:tcPr marL="85288" marR="85288" marT="42644" marB="42644"/>
                </a:tc>
                <a:tc>
                  <a:txBody>
                    <a:bodyPr/>
                    <a:lstStyle/>
                    <a:p>
                      <a:r>
                        <a:rPr lang="it-IT" sz="1300"/>
                        <a:t>Coste e pleura </a:t>
                      </a:r>
                    </a:p>
                  </a:txBody>
                  <a:tcPr marL="85288" marR="85288" marT="42644" marB="42644"/>
                </a:tc>
                <a:extLst>
                  <a:ext uri="{0D108BD9-81ED-4DB2-BD59-A6C34878D82A}">
                    <a16:rowId xmlns:a16="http://schemas.microsoft.com/office/drawing/2014/main" val="2888079200"/>
                  </a:ext>
                </a:extLst>
              </a:tr>
              <a:tr h="542317">
                <a:tc>
                  <a:txBody>
                    <a:bodyPr/>
                    <a:lstStyle/>
                    <a:p>
                      <a:r>
                        <a:rPr lang="it-IT" sz="1700" dirty="0" err="1"/>
                        <a:t>Step</a:t>
                      </a:r>
                      <a:r>
                        <a:rPr lang="it-IT" sz="1700" dirty="0"/>
                        <a:t> 7</a:t>
                      </a:r>
                    </a:p>
                  </a:txBody>
                  <a:tcPr marL="85288" marR="85288" marT="42644" marB="42644"/>
                </a:tc>
                <a:tc>
                  <a:txBody>
                    <a:bodyPr/>
                    <a:lstStyle/>
                    <a:p>
                      <a:r>
                        <a:rPr lang="it-IT" sz="1300"/>
                        <a:t>Polmone scorrevole (longitudinale)</a:t>
                      </a:r>
                    </a:p>
                  </a:txBody>
                  <a:tcPr marL="85288" marR="85288" marT="42644" marB="42644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/>
                        <a:t>Pleura (parete toracica anteriore)</a:t>
                      </a:r>
                    </a:p>
                  </a:txBody>
                  <a:tcPr marL="85288" marR="85288" marT="42644" marB="42644"/>
                </a:tc>
                <a:tc>
                  <a:txBody>
                    <a:bodyPr/>
                    <a:lstStyle/>
                    <a:p>
                      <a:r>
                        <a:rPr lang="it-IT" sz="1300" dirty="0"/>
                        <a:t>Coste</a:t>
                      </a:r>
                    </a:p>
                  </a:txBody>
                  <a:tcPr marL="85288" marR="85288" marT="42644" marB="42644"/>
                </a:tc>
                <a:extLst>
                  <a:ext uri="{0D108BD9-81ED-4DB2-BD59-A6C34878D82A}">
                    <a16:rowId xmlns:a16="http://schemas.microsoft.com/office/drawing/2014/main" val="1687944977"/>
                  </a:ext>
                </a:extLst>
              </a:tr>
            </a:tbl>
          </a:graphicData>
        </a:graphic>
      </p:graphicFrame>
      <p:pic>
        <p:nvPicPr>
          <p:cNvPr id="12" name="Segnaposto contenuto 4">
            <a:extLst>
              <a:ext uri="{FF2B5EF4-FFF2-40B4-BE49-F238E27FC236}">
                <a16:creationId xmlns:a16="http://schemas.microsoft.com/office/drawing/2014/main" id="{2B946B46-C5E9-9C4E-BE61-E2F8157C7B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051" y="614544"/>
            <a:ext cx="5236549" cy="5798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858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 descr="This document is intended to provide an overview of the Site~Rite® 8  Ultrasound System with Pinpoint™ GT Technology and integ">
            <a:extLst>
              <a:ext uri="{FF2B5EF4-FFF2-40B4-BE49-F238E27FC236}">
                <a16:creationId xmlns:a16="http://schemas.microsoft.com/office/drawing/2014/main" id="{F6035E83-3F4D-4948-98DB-5DF85D3677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5" r="10839" b="1"/>
          <a:stretch/>
        </p:blipFill>
        <p:spPr bwMode="auto">
          <a:xfrm>
            <a:off x="192528" y="171716"/>
            <a:ext cx="3793268" cy="6514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Magnet tracking and ECG PICC placement technology helps eliminate radiation  exposure and cost associated with confirmatory chest">
            <a:extLst>
              <a:ext uri="{FF2B5EF4-FFF2-40B4-BE49-F238E27FC236}">
                <a16:creationId xmlns:a16="http://schemas.microsoft.com/office/drawing/2014/main" id="{520B0B03-2CAE-524D-94F4-B73883C389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53" r="6788"/>
          <a:stretch/>
        </p:blipFill>
        <p:spPr bwMode="auto">
          <a:xfrm>
            <a:off x="4184538" y="171716"/>
            <a:ext cx="3822924" cy="6514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Vascular access doppler - SITE~RITE® 8 - Bard Access Systems - portable /  with touchscreen">
            <a:extLst>
              <a:ext uri="{FF2B5EF4-FFF2-40B4-BE49-F238E27FC236}">
                <a16:creationId xmlns:a16="http://schemas.microsoft.com/office/drawing/2014/main" id="{75840104-79B2-C941-8921-F8F0CBDB5A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5" r="18549" b="2"/>
          <a:stretch/>
        </p:blipFill>
        <p:spPr bwMode="auto">
          <a:xfrm>
            <a:off x="8188032" y="171716"/>
            <a:ext cx="3799007" cy="6514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E0306AC2-F356-914C-845C-4711A2829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9B6466B7-9472-FA4C-A202-8908DD2583D4}" type="slidenum">
              <a:rPr lang="it-IT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8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5276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739467" y="484632"/>
            <a:ext cx="4960918" cy="1609344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it-IT" sz="4000" dirty="0">
                <a:solidFill>
                  <a:srgbClr val="FF0000"/>
                </a:solidFill>
              </a:rPr>
              <a:t>Le competenze specialistiche quale formazione?</a:t>
            </a:r>
            <a:br>
              <a:rPr lang="it-IT" sz="4000" dirty="0"/>
            </a:br>
            <a:endParaRPr lang="it-IT" sz="4000" dirty="0"/>
          </a:p>
        </p:txBody>
      </p:sp>
      <p:pic>
        <p:nvPicPr>
          <p:cNvPr id="9" name="Immagine 8" descr="Immagine che contiene persona, interni, persone, tavolo&#10;&#10;&#10;&#10;Descrizione generata automaticamente">
            <a:extLst>
              <a:ext uri="{FF2B5EF4-FFF2-40B4-BE49-F238E27FC236}">
                <a16:creationId xmlns:a16="http://schemas.microsoft.com/office/drawing/2014/main" id="{4CEA34CF-AEFB-8944-8064-0CD8721915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2" b="17181"/>
          <a:stretch/>
        </p:blipFill>
        <p:spPr>
          <a:xfrm>
            <a:off x="-2" y="10"/>
            <a:ext cx="3036232" cy="3352846"/>
          </a:xfrm>
          <a:prstGeom prst="rect">
            <a:avLst/>
          </a:prstGeom>
        </p:spPr>
      </p:pic>
      <p:pic>
        <p:nvPicPr>
          <p:cNvPr id="7" name="Immagine 6" descr="Immagine che contiene persona, interni, uomo, tavolo&#10;&#10;&#10;&#10;Descrizione generata automaticamente">
            <a:extLst>
              <a:ext uri="{FF2B5EF4-FFF2-40B4-BE49-F238E27FC236}">
                <a16:creationId xmlns:a16="http://schemas.microsoft.com/office/drawing/2014/main" id="{9C17445E-83F5-7748-876F-50CAC7D0697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918" r="15944" b="-2"/>
          <a:stretch/>
        </p:blipFill>
        <p:spPr>
          <a:xfrm>
            <a:off x="3127672" y="-1"/>
            <a:ext cx="2971377" cy="5049079"/>
          </a:xfrm>
          <a:custGeom>
            <a:avLst/>
            <a:gdLst>
              <a:gd name="connsiteX0" fmla="*/ 0 w 2971377"/>
              <a:gd name="connsiteY0" fmla="*/ 0 h 5049079"/>
              <a:gd name="connsiteX1" fmla="*/ 2971377 w 2971377"/>
              <a:gd name="connsiteY1" fmla="*/ 0 h 5049079"/>
              <a:gd name="connsiteX2" fmla="*/ 2971377 w 2971377"/>
              <a:gd name="connsiteY2" fmla="*/ 5049079 h 5049079"/>
              <a:gd name="connsiteX3" fmla="*/ 949962 w 2971377"/>
              <a:gd name="connsiteY3" fmla="*/ 5049079 h 5049079"/>
              <a:gd name="connsiteX4" fmla="*/ 949962 w 2971377"/>
              <a:gd name="connsiteY4" fmla="*/ 3352857 h 5049079"/>
              <a:gd name="connsiteX5" fmla="*/ 0 w 2971377"/>
              <a:gd name="connsiteY5" fmla="*/ 3352857 h 5049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71377" h="5049079">
                <a:moveTo>
                  <a:pt x="0" y="0"/>
                </a:moveTo>
                <a:lnTo>
                  <a:pt x="2971377" y="0"/>
                </a:lnTo>
                <a:lnTo>
                  <a:pt x="2971377" y="5049079"/>
                </a:lnTo>
                <a:lnTo>
                  <a:pt x="949962" y="5049079"/>
                </a:lnTo>
                <a:lnTo>
                  <a:pt x="949962" y="3352857"/>
                </a:lnTo>
                <a:lnTo>
                  <a:pt x="0" y="3352857"/>
                </a:lnTo>
                <a:close/>
              </a:path>
            </a:pathLst>
          </a:custGeom>
        </p:spPr>
      </p:pic>
      <p:pic>
        <p:nvPicPr>
          <p:cNvPr id="54274" name="Picture 2" descr="Risultati immagini per tecnica ecg picc">
            <a:extLst>
              <a:ext uri="{FF2B5EF4-FFF2-40B4-BE49-F238E27FC236}">
                <a16:creationId xmlns:a16="http://schemas.microsoft.com/office/drawing/2014/main" id="{D05EE2A8-12AB-154A-B776-70DBB06EE9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7" r="13045" b="-2"/>
          <a:stretch/>
        </p:blipFill>
        <p:spPr bwMode="auto">
          <a:xfrm>
            <a:off x="20" y="3429000"/>
            <a:ext cx="3998825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magine 7" descr="Immagine che contiene screenshot&#10;&#10;&#10;&#10;Descrizione generata automaticamente">
            <a:extLst>
              <a:ext uri="{FF2B5EF4-FFF2-40B4-BE49-F238E27FC236}">
                <a16:creationId xmlns:a16="http://schemas.microsoft.com/office/drawing/2014/main" id="{C161D70E-43CB-2449-B563-0712E000CC6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5" r="741" b="8"/>
          <a:stretch/>
        </p:blipFill>
        <p:spPr>
          <a:xfrm>
            <a:off x="4076621" y="5140518"/>
            <a:ext cx="2027001" cy="1720058"/>
          </a:xfrm>
          <a:prstGeom prst="rect">
            <a:avLst/>
          </a:prstGeom>
        </p:spPr>
      </p:pic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739466" y="2121408"/>
            <a:ext cx="4960918" cy="4050792"/>
          </a:xfrm>
        </p:spPr>
        <p:txBody>
          <a:bodyPr>
            <a:normAutofit/>
          </a:bodyPr>
          <a:lstStyle/>
          <a:p>
            <a:r>
              <a:rPr lang="it-IT" sz="3200" dirty="0"/>
              <a:t>Questa è la domanda che ci siamo fatti e continuiamo a farci nelle società scientifiche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47E7E4CB-1B42-4441-A182-D6ADEE1BC7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7837697" y="4707382"/>
            <a:ext cx="2984500" cy="149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178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Risultati immagini per legge 24 2017">
            <a:extLst>
              <a:ext uri="{FF2B5EF4-FFF2-40B4-BE49-F238E27FC236}">
                <a16:creationId xmlns:a16="http://schemas.microsoft.com/office/drawing/2014/main" id="{E9FEAF9B-0E21-7E40-B655-0F4BDAF768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9" r="2" b="19049"/>
          <a:stretch/>
        </p:blipFill>
        <p:spPr bwMode="auto">
          <a:xfrm>
            <a:off x="6015107" y="-1"/>
            <a:ext cx="6176895" cy="2937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4" name="Picture 2" descr="Risultati immagini per legge 24 2017">
            <a:extLst>
              <a:ext uri="{FF2B5EF4-FFF2-40B4-BE49-F238E27FC236}">
                <a16:creationId xmlns:a16="http://schemas.microsoft.com/office/drawing/2014/main" id="{BC6B8D32-92C3-444B-B5C6-CE40B0B73D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67" r="1" b="9327"/>
          <a:stretch/>
        </p:blipFill>
        <p:spPr bwMode="auto">
          <a:xfrm>
            <a:off x="4203638" y="2937953"/>
            <a:ext cx="7988360" cy="3920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8F23F8A3-8FD7-4779-8323-FDC26BE99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7859800" cy="6858478"/>
          </a:xfrm>
          <a:custGeom>
            <a:avLst/>
            <a:gdLst>
              <a:gd name="connsiteX0" fmla="*/ 7859800 w 7859800"/>
              <a:gd name="connsiteY0" fmla="*/ 6858478 h 6858478"/>
              <a:gd name="connsiteX1" fmla="*/ 435245 w 7859800"/>
              <a:gd name="connsiteY1" fmla="*/ 6858478 h 6858478"/>
              <a:gd name="connsiteX2" fmla="*/ 435505 w 7859800"/>
              <a:gd name="connsiteY2" fmla="*/ 6857916 h 6858478"/>
              <a:gd name="connsiteX3" fmla="*/ 0 w 7859800"/>
              <a:gd name="connsiteY3" fmla="*/ 6857916 h 6858478"/>
              <a:gd name="connsiteX4" fmla="*/ 0 w 7859800"/>
              <a:gd name="connsiteY4" fmla="*/ 0 h 6858478"/>
              <a:gd name="connsiteX5" fmla="*/ 3611620 w 7859800"/>
              <a:gd name="connsiteY5" fmla="*/ 0 h 6858478"/>
              <a:gd name="connsiteX6" fmla="*/ 4677848 w 7859800"/>
              <a:gd name="connsiteY6" fmla="*/ 0 h 6858478"/>
              <a:gd name="connsiteX7" fmla="*/ 4683425 w 7859800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59800" h="6858478">
                <a:moveTo>
                  <a:pt x="7859800" y="6858478"/>
                </a:moveTo>
                <a:lnTo>
                  <a:pt x="435245" y="6858478"/>
                </a:lnTo>
                <a:lnTo>
                  <a:pt x="435505" y="6857916"/>
                </a:lnTo>
                <a:lnTo>
                  <a:pt x="0" y="6857916"/>
                </a:lnTo>
                <a:lnTo>
                  <a:pt x="0" y="0"/>
                </a:lnTo>
                <a:lnTo>
                  <a:pt x="3611620" y="0"/>
                </a:lnTo>
                <a:lnTo>
                  <a:pt x="4677848" y="0"/>
                </a:lnTo>
                <a:lnTo>
                  <a:pt x="4683425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F605C4CC-A25C-416F-8333-7CB7DC97D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7431174" cy="6858478"/>
          </a:xfrm>
          <a:custGeom>
            <a:avLst/>
            <a:gdLst>
              <a:gd name="connsiteX0" fmla="*/ 7431174 w 7431174"/>
              <a:gd name="connsiteY0" fmla="*/ 6858478 h 6858478"/>
              <a:gd name="connsiteX1" fmla="*/ 6619 w 7431174"/>
              <a:gd name="connsiteY1" fmla="*/ 6858478 h 6858478"/>
              <a:gd name="connsiteX2" fmla="*/ 6879 w 7431174"/>
              <a:gd name="connsiteY2" fmla="*/ 6857916 h 6858478"/>
              <a:gd name="connsiteX3" fmla="*/ 0 w 7431174"/>
              <a:gd name="connsiteY3" fmla="*/ 6857916 h 6858478"/>
              <a:gd name="connsiteX4" fmla="*/ 0 w 7431174"/>
              <a:gd name="connsiteY4" fmla="*/ 0 h 6858478"/>
              <a:gd name="connsiteX5" fmla="*/ 3182994 w 7431174"/>
              <a:gd name="connsiteY5" fmla="*/ 0 h 6858478"/>
              <a:gd name="connsiteX6" fmla="*/ 4249222 w 7431174"/>
              <a:gd name="connsiteY6" fmla="*/ 0 h 6858478"/>
              <a:gd name="connsiteX7" fmla="*/ 4254799 w 7431174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31174" h="6858478">
                <a:moveTo>
                  <a:pt x="7431174" y="6858478"/>
                </a:moveTo>
                <a:lnTo>
                  <a:pt x="6619" y="6858478"/>
                </a:lnTo>
                <a:lnTo>
                  <a:pt x="6879" y="6857916"/>
                </a:lnTo>
                <a:lnTo>
                  <a:pt x="0" y="6857916"/>
                </a:lnTo>
                <a:lnTo>
                  <a:pt x="0" y="0"/>
                </a:lnTo>
                <a:lnTo>
                  <a:pt x="3182994" y="0"/>
                </a:lnTo>
                <a:lnTo>
                  <a:pt x="4249222" y="0"/>
                </a:lnTo>
                <a:lnTo>
                  <a:pt x="4254799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04672" y="365125"/>
            <a:ext cx="5266155" cy="1325563"/>
          </a:xfrm>
        </p:spPr>
        <p:txBody>
          <a:bodyPr>
            <a:normAutofit/>
          </a:bodyPr>
          <a:lstStyle/>
          <a:p>
            <a:r>
              <a:rPr lang="it-IT" sz="3100"/>
              <a:t>La buona pratica raccomandata dal decreto Gelli-Bianco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04672" y="2022601"/>
            <a:ext cx="3941499" cy="4154361"/>
          </a:xfrm>
        </p:spPr>
        <p:txBody>
          <a:bodyPr>
            <a:normAutofit/>
          </a:bodyPr>
          <a:lstStyle/>
          <a:p>
            <a:r>
              <a:rPr lang="it-IT" sz="2000" dirty="0"/>
              <a:t>In estrema sintesi il decreto Gelli  richiama:</a:t>
            </a:r>
          </a:p>
          <a:p>
            <a:r>
              <a:rPr lang="it-IT" sz="2000" dirty="0"/>
              <a:t>«Sicurezza delle cure e la responsabilità sanitari» enfatizzando la buona pratica clinica in particolare negli </a:t>
            </a:r>
          </a:p>
          <a:p>
            <a:r>
              <a:rPr lang="it-IT" sz="2000" dirty="0"/>
              <a:t>art. 3 e 5</a:t>
            </a:r>
          </a:p>
        </p:txBody>
      </p:sp>
    </p:spTree>
    <p:extLst>
      <p:ext uri="{BB962C8B-B14F-4D97-AF65-F5344CB8AC3E}">
        <p14:creationId xmlns:p14="http://schemas.microsoft.com/office/powerpoint/2010/main" val="29922860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461DA91-1F49-124E-B9A4-4C5465A84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98" y="1396289"/>
            <a:ext cx="6387102" cy="1325563"/>
          </a:xfrm>
        </p:spPr>
        <p:txBody>
          <a:bodyPr>
            <a:normAutofit/>
          </a:bodyPr>
          <a:lstStyle/>
          <a:p>
            <a:r>
              <a:rPr lang="it-IT" sz="2800" b="1"/>
              <a:t>Articolo 5. Buone pratiche clinico-assistenziali e raccomandazioni previste dalle linee guida.</a:t>
            </a:r>
            <a:endParaRPr lang="it-IT" sz="280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DA73A22-BB60-A54A-B498-11B40F1204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542" y="2871982"/>
            <a:ext cx="6382657" cy="3181684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it-IT" sz="1800"/>
              <a:t>Gli esercenti le professioni sanitarie, nell’esecuzione delle prestazioni sanitarie devono attenersi alle buone pratiche clinico-assistenziali e alle raccomandazioni previste dalle linee guida indicate dalle società  scientifiche……</a:t>
            </a:r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2C6A2225-94AF-4BC4-98F4-77746E7B1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25108" y="1"/>
            <a:ext cx="4666892" cy="3612937"/>
          </a:xfrm>
          <a:custGeom>
            <a:avLst/>
            <a:gdLst>
              <a:gd name="connsiteX0" fmla="*/ 192227 w 4666892"/>
              <a:gd name="connsiteY0" fmla="*/ 0 h 3612937"/>
              <a:gd name="connsiteX1" fmla="*/ 4666892 w 4666892"/>
              <a:gd name="connsiteY1" fmla="*/ 0 h 3612937"/>
              <a:gd name="connsiteX2" fmla="*/ 4666892 w 4666892"/>
              <a:gd name="connsiteY2" fmla="*/ 2643684 h 3612937"/>
              <a:gd name="connsiteX3" fmla="*/ 4657487 w 4666892"/>
              <a:gd name="connsiteY3" fmla="*/ 2656262 h 3612937"/>
              <a:gd name="connsiteX4" fmla="*/ 2628900 w 4666892"/>
              <a:gd name="connsiteY4" fmla="*/ 3612937 h 3612937"/>
              <a:gd name="connsiteX5" fmla="*/ 0 w 4666892"/>
              <a:gd name="connsiteY5" fmla="*/ 984037 h 3612937"/>
              <a:gd name="connsiteX6" fmla="*/ 118190 w 4666892"/>
              <a:gd name="connsiteY6" fmla="*/ 202283 h 3612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66892" h="3612937">
                <a:moveTo>
                  <a:pt x="192227" y="0"/>
                </a:moveTo>
                <a:lnTo>
                  <a:pt x="4666892" y="0"/>
                </a:lnTo>
                <a:lnTo>
                  <a:pt x="4666892" y="2643684"/>
                </a:lnTo>
                <a:lnTo>
                  <a:pt x="4657487" y="2656262"/>
                </a:lnTo>
                <a:cubicBezTo>
                  <a:pt x="4175308" y="3240527"/>
                  <a:pt x="3445594" y="3612937"/>
                  <a:pt x="2628900" y="3612937"/>
                </a:cubicBezTo>
                <a:cubicBezTo>
                  <a:pt x="1176999" y="3612937"/>
                  <a:pt x="0" y="2435938"/>
                  <a:pt x="0" y="984037"/>
                </a:cubicBezTo>
                <a:cubicBezTo>
                  <a:pt x="0" y="711806"/>
                  <a:pt x="41379" y="449239"/>
                  <a:pt x="118190" y="2022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482" name="Picture 2" descr="Risultati immagini per linee guida">
            <a:extLst>
              <a:ext uri="{FF2B5EF4-FFF2-40B4-BE49-F238E27FC236}">
                <a16:creationId xmlns:a16="http://schemas.microsoft.com/office/drawing/2014/main" id="{DC38B14A-904C-8F4D-9F2A-2CA2B50549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84" r="7579" b="3"/>
          <a:stretch/>
        </p:blipFill>
        <p:spPr bwMode="auto">
          <a:xfrm>
            <a:off x="7689829" y="10"/>
            <a:ext cx="4502173" cy="3448209"/>
          </a:xfrm>
          <a:custGeom>
            <a:avLst/>
            <a:gdLst/>
            <a:ahLst/>
            <a:cxnLst/>
            <a:rect l="l" t="t" r="r" b="b"/>
            <a:pathLst>
              <a:path w="4502173" h="3448219">
                <a:moveTo>
                  <a:pt x="205627" y="0"/>
                </a:moveTo>
                <a:lnTo>
                  <a:pt x="4502173" y="0"/>
                </a:lnTo>
                <a:lnTo>
                  <a:pt x="4502173" y="2368934"/>
                </a:lnTo>
                <a:lnTo>
                  <a:pt x="4365663" y="2551486"/>
                </a:lnTo>
                <a:cubicBezTo>
                  <a:pt x="3913696" y="3099144"/>
                  <a:pt x="3229704" y="3448219"/>
                  <a:pt x="2464181" y="3448219"/>
                </a:cubicBezTo>
                <a:cubicBezTo>
                  <a:pt x="1103251" y="3448219"/>
                  <a:pt x="0" y="2344968"/>
                  <a:pt x="0" y="984038"/>
                </a:cubicBezTo>
                <a:cubicBezTo>
                  <a:pt x="0" y="643806"/>
                  <a:pt x="68954" y="319678"/>
                  <a:pt x="193648" y="24867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648F5915-2CE1-4F74-88C5-D4366893D2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4737" y="3918051"/>
            <a:ext cx="3587263" cy="2939948"/>
          </a:xfrm>
          <a:custGeom>
            <a:avLst/>
            <a:gdLst>
              <a:gd name="connsiteX0" fmla="*/ 2070613 w 3587263"/>
              <a:gd name="connsiteY0" fmla="*/ 0 h 2939948"/>
              <a:gd name="connsiteX1" fmla="*/ 3534758 w 3587263"/>
              <a:gd name="connsiteY1" fmla="*/ 606469 h 2939948"/>
              <a:gd name="connsiteX2" fmla="*/ 3587263 w 3587263"/>
              <a:gd name="connsiteY2" fmla="*/ 664240 h 2939948"/>
              <a:gd name="connsiteX3" fmla="*/ 3587263 w 3587263"/>
              <a:gd name="connsiteY3" fmla="*/ 2939948 h 2939948"/>
              <a:gd name="connsiteX4" fmla="*/ 193241 w 3587263"/>
              <a:gd name="connsiteY4" fmla="*/ 2939948 h 2939948"/>
              <a:gd name="connsiteX5" fmla="*/ 162719 w 3587263"/>
              <a:gd name="connsiteY5" fmla="*/ 2876589 h 2939948"/>
              <a:gd name="connsiteX6" fmla="*/ 0 w 3587263"/>
              <a:gd name="connsiteY6" fmla="*/ 2070613 h 2939948"/>
              <a:gd name="connsiteX7" fmla="*/ 2070613 w 3587263"/>
              <a:gd name="connsiteY7" fmla="*/ 0 h 2939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87263" h="2939948">
                <a:moveTo>
                  <a:pt x="2070613" y="0"/>
                </a:moveTo>
                <a:cubicBezTo>
                  <a:pt x="2642397" y="0"/>
                  <a:pt x="3160050" y="231761"/>
                  <a:pt x="3534758" y="606469"/>
                </a:cubicBezTo>
                <a:lnTo>
                  <a:pt x="3587263" y="664240"/>
                </a:lnTo>
                <a:lnTo>
                  <a:pt x="3587263" y="2939948"/>
                </a:lnTo>
                <a:lnTo>
                  <a:pt x="193241" y="2939948"/>
                </a:lnTo>
                <a:lnTo>
                  <a:pt x="162719" y="2876589"/>
                </a:lnTo>
                <a:cubicBezTo>
                  <a:pt x="57940" y="2628865"/>
                  <a:pt x="0" y="2356505"/>
                  <a:pt x="0" y="2070613"/>
                </a:cubicBezTo>
                <a:cubicBezTo>
                  <a:pt x="0" y="927045"/>
                  <a:pt x="927045" y="0"/>
                  <a:pt x="2070613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A3D5E905-3AE7-CB46-9D0A-70001D8E1D0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43" r="-2" b="-2"/>
          <a:stretch/>
        </p:blipFill>
        <p:spPr>
          <a:xfrm>
            <a:off x="8768827" y="4082141"/>
            <a:ext cx="3423175" cy="2775859"/>
          </a:xfrm>
          <a:custGeom>
            <a:avLst/>
            <a:gdLst/>
            <a:ahLst/>
            <a:cxnLst/>
            <a:rect l="l" t="t" r="r" b="b"/>
            <a:pathLst>
              <a:path w="3423175" h="2775859">
                <a:moveTo>
                  <a:pt x="1906524" y="0"/>
                </a:moveTo>
                <a:cubicBezTo>
                  <a:pt x="2498805" y="0"/>
                  <a:pt x="3028006" y="270078"/>
                  <a:pt x="3377691" y="693798"/>
                </a:cubicBezTo>
                <a:lnTo>
                  <a:pt x="3423175" y="754624"/>
                </a:lnTo>
                <a:lnTo>
                  <a:pt x="3423175" y="2775859"/>
                </a:lnTo>
                <a:lnTo>
                  <a:pt x="211114" y="2775859"/>
                </a:lnTo>
                <a:lnTo>
                  <a:pt x="149824" y="2648629"/>
                </a:lnTo>
                <a:cubicBezTo>
                  <a:pt x="53349" y="2420536"/>
                  <a:pt x="0" y="2169760"/>
                  <a:pt x="0" y="1906524"/>
                </a:cubicBezTo>
                <a:cubicBezTo>
                  <a:pt x="0" y="853580"/>
                  <a:pt x="853580" y="0"/>
                  <a:pt x="190652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193699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4E68CAD-D83B-E546-98C5-A4256DCAE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>
            <a:normAutofit/>
          </a:bodyPr>
          <a:lstStyle/>
          <a:p>
            <a:r>
              <a:rPr lang="it-IT" sz="3600" dirty="0"/>
              <a:t>Linee guida INS</a:t>
            </a:r>
            <a:br>
              <a:rPr lang="it-IT" sz="3600" dirty="0"/>
            </a:br>
            <a:r>
              <a:rPr lang="it-IT" sz="3600" dirty="0"/>
              <a:t>Raccomandazioni Pratiche</a:t>
            </a:r>
          </a:p>
        </p:txBody>
      </p:sp>
      <p:sp>
        <p:nvSpPr>
          <p:cNvPr id="26" name="Segnaposto contenuto 2">
            <a:extLst>
              <a:ext uri="{FF2B5EF4-FFF2-40B4-BE49-F238E27FC236}">
                <a16:creationId xmlns:a16="http://schemas.microsoft.com/office/drawing/2014/main" id="{0905897B-DB94-5245-819A-72D27FF6DD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1782981"/>
            <a:ext cx="10905066" cy="4393982"/>
          </a:xfrm>
        </p:spPr>
        <p:txBody>
          <a:bodyPr>
            <a:normAutofit/>
          </a:bodyPr>
          <a:lstStyle/>
          <a:p>
            <a:r>
              <a:rPr lang="it-IT" sz="2000" b="1" i="1" u="sng" dirty="0"/>
              <a:t>Valutare eventuali fattori di rischio per trombosi venosa prima di dell’impianto di un catetere centrale, ad esempio:</a:t>
            </a:r>
          </a:p>
          <a:p>
            <a:r>
              <a:rPr lang="it-IT" sz="1700" dirty="0"/>
              <a:t>1. Anamnesi di pregressa trombosi venosa profonda.</a:t>
            </a:r>
          </a:p>
          <a:p>
            <a:r>
              <a:rPr lang="it-IT" sz="1700" dirty="0"/>
              <a:t>2. Presenza di patologie croniche associate con uno stato ipercoagulativo quali il cancro, il diabete, la sindrome da intestino irritabile, la malattia cardiaca congenita o l’insufficienza renale in stadio terminale.</a:t>
            </a:r>
          </a:p>
          <a:p>
            <a:r>
              <a:rPr lang="it-IT" sz="1700" dirty="0"/>
              <a:t>3. Pazienti chirurgici e traumatizzati.</a:t>
            </a:r>
          </a:p>
          <a:p>
            <a:r>
              <a:rPr lang="it-IT" sz="1700" dirty="0"/>
              <a:t>4. Pazienti in condizioni critiche; una iperglicemia in pazienti pediatrici acuti gravi non diabetici può essere un fattore predittivo di tromboembolismo venoso.</a:t>
            </a:r>
          </a:p>
          <a:p>
            <a:r>
              <a:rPr lang="it-IT" sz="1700" dirty="0"/>
              <a:t>5. Esistenza risaputa di anomalie genetiche della coagulazione (es. fattore V di Leiden, mutazione protrombinica).</a:t>
            </a:r>
          </a:p>
          <a:p>
            <a:r>
              <a:rPr lang="it-IT" sz="1700" dirty="0"/>
              <a:t>6. Gravidanza o uso di contraccettivi orali.</a:t>
            </a:r>
          </a:p>
          <a:p>
            <a:r>
              <a:rPr lang="it-IT" sz="1700" dirty="0"/>
              <a:t>7. Età estreme: pazienti molto giovani o molto anziani.</a:t>
            </a:r>
          </a:p>
          <a:p>
            <a:r>
              <a:rPr lang="it-IT" sz="1700" dirty="0"/>
              <a:t>8. Anamnesi pregressa di ripetuti cateteri venosi centrali, specie se associati ad impianti difficili o traumatici o in presenza di altri dispositivi intra-vascolari (es. pacemaker). 1-5 (II)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9ABDEE0B-3C3D-9841-8C6F-9C71346FCF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6453" y="204085"/>
            <a:ext cx="1676400" cy="8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2463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1032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C7C0F5D-F4E7-A546-A5E5-F75BA2BB8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Quindi alla luce di queste considerazioni è necessario mappare il processo</a:t>
            </a:r>
            <a:br>
              <a:rPr lang="en-US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28" name="Picture 4" descr="Mappatura e simulazione dei processi aziendali. Tecniche e software a  supporto - Gruppo Galgano">
            <a:extLst>
              <a:ext uri="{FF2B5EF4-FFF2-40B4-BE49-F238E27FC236}">
                <a16:creationId xmlns:a16="http://schemas.microsoft.com/office/drawing/2014/main" id="{4408FFAE-3A56-B141-ACC1-8A399F95A51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53822" y="1090079"/>
            <a:ext cx="6553545" cy="4685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34557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5" name="Rectangle 55304">
            <a:extLst>
              <a:ext uri="{FF2B5EF4-FFF2-40B4-BE49-F238E27FC236}">
                <a16:creationId xmlns:a16="http://schemas.microsoft.com/office/drawing/2014/main" id="{5E52985E-2553-471E-82AA-5ED7A3298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93308" y="4462044"/>
            <a:ext cx="11438793" cy="184425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29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49270" y="4615840"/>
            <a:ext cx="3885141" cy="1526741"/>
          </a:xfrm>
        </p:spPr>
        <p:txBody>
          <a:bodyPr vert="horz" lIns="91440" tIns="45720" rIns="91440" bIns="45720" rtlCol="0" anchor="ctr" anchorCtr="0">
            <a:normAutofit/>
          </a:bodyPr>
          <a:lstStyle/>
          <a:p>
            <a:pPr algn="r"/>
            <a:r>
              <a:rPr lang="en-US" altLang="it-IT" sz="30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Perché monitorare?</a:t>
            </a:r>
          </a:p>
        </p:txBody>
      </p:sp>
      <p:pic>
        <p:nvPicPr>
          <p:cNvPr id="55299" name="Immagine 2" descr="indicatori di processo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86" r="2" b="2"/>
          <a:stretch/>
        </p:blipFill>
        <p:spPr bwMode="auto">
          <a:xfrm>
            <a:off x="393308" y="352931"/>
            <a:ext cx="5559480" cy="374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0" name="Immagine 5" descr="mani nei capellio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3" r="1366" b="1"/>
          <a:stretch/>
        </p:blipFill>
        <p:spPr bwMode="auto">
          <a:xfrm>
            <a:off x="6251736" y="357013"/>
            <a:ext cx="5546955" cy="374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5307" name="Straight Connector 55306">
            <a:extLst>
              <a:ext uri="{FF2B5EF4-FFF2-40B4-BE49-F238E27FC236}">
                <a16:creationId xmlns:a16="http://schemas.microsoft.com/office/drawing/2014/main" id="{DAE3ABC6-4042-4293-A7DF-F01181363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739873" y="4690076"/>
            <a:ext cx="0" cy="137160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945336" y="4615840"/>
            <a:ext cx="6609921" cy="152674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it-IT" sz="2200" dirty="0" err="1">
                <a:solidFill>
                  <a:schemeClr val="bg1"/>
                </a:solidFill>
              </a:rPr>
              <a:t>Abbiamo</a:t>
            </a:r>
            <a:r>
              <a:rPr lang="en-US" altLang="it-IT" sz="2200" dirty="0">
                <a:solidFill>
                  <a:schemeClr val="bg1"/>
                </a:solidFill>
              </a:rPr>
              <a:t> </a:t>
            </a:r>
            <a:r>
              <a:rPr lang="en-US" altLang="it-IT" sz="2200" dirty="0" err="1">
                <a:solidFill>
                  <a:schemeClr val="bg1"/>
                </a:solidFill>
              </a:rPr>
              <a:t>bisogno</a:t>
            </a:r>
            <a:r>
              <a:rPr lang="en-US" altLang="it-IT" sz="2200" dirty="0">
                <a:solidFill>
                  <a:schemeClr val="bg1"/>
                </a:solidFill>
              </a:rPr>
              <a:t> di </a:t>
            </a:r>
            <a:r>
              <a:rPr lang="en-US" altLang="it-IT" sz="2200" dirty="0" err="1">
                <a:solidFill>
                  <a:schemeClr val="bg1"/>
                </a:solidFill>
              </a:rPr>
              <a:t>conoscere</a:t>
            </a:r>
            <a:r>
              <a:rPr lang="en-US" altLang="it-IT" sz="2200" dirty="0">
                <a:solidFill>
                  <a:schemeClr val="bg1"/>
                </a:solidFill>
              </a:rPr>
              <a:t> per </a:t>
            </a:r>
            <a:r>
              <a:rPr lang="en-US" altLang="it-IT" sz="2200" dirty="0" err="1">
                <a:solidFill>
                  <a:schemeClr val="bg1"/>
                </a:solidFill>
              </a:rPr>
              <a:t>prendere</a:t>
            </a:r>
            <a:r>
              <a:rPr lang="en-US" altLang="it-IT" sz="2200" dirty="0">
                <a:solidFill>
                  <a:schemeClr val="bg1"/>
                </a:solidFill>
              </a:rPr>
              <a:t> </a:t>
            </a:r>
            <a:r>
              <a:rPr lang="en-US" altLang="it-IT" sz="2200" dirty="0" err="1">
                <a:solidFill>
                  <a:schemeClr val="bg1"/>
                </a:solidFill>
              </a:rPr>
              <a:t>decisioni</a:t>
            </a:r>
            <a:endParaRPr lang="en-US" altLang="it-IT" sz="2200" dirty="0">
              <a:solidFill>
                <a:schemeClr val="bg1"/>
              </a:solidFill>
            </a:endParaRPr>
          </a:p>
          <a:p>
            <a:r>
              <a:rPr lang="en-US" altLang="it-IT" sz="2200" dirty="0">
                <a:solidFill>
                  <a:schemeClr val="bg1"/>
                </a:solidFill>
              </a:rPr>
              <a:t>Ma </a:t>
            </a:r>
            <a:r>
              <a:rPr lang="en-US" altLang="it-IT" sz="2200" dirty="0" err="1">
                <a:solidFill>
                  <a:schemeClr val="bg1"/>
                </a:solidFill>
              </a:rPr>
              <a:t>cosa</a:t>
            </a:r>
            <a:r>
              <a:rPr lang="en-US" altLang="it-IT" sz="2200" dirty="0">
                <a:solidFill>
                  <a:schemeClr val="bg1"/>
                </a:solidFill>
              </a:rPr>
              <a:t> </a:t>
            </a:r>
            <a:r>
              <a:rPr lang="en-US" altLang="it-IT" sz="2200" dirty="0" err="1">
                <a:solidFill>
                  <a:schemeClr val="bg1"/>
                </a:solidFill>
              </a:rPr>
              <a:t>monitorae</a:t>
            </a:r>
            <a:endParaRPr lang="en-US" altLang="it-IT" sz="2200" dirty="0">
              <a:solidFill>
                <a:schemeClr val="bg1"/>
              </a:solidFill>
            </a:endParaRPr>
          </a:p>
          <a:p>
            <a:endParaRPr lang="en-US" altLang="it-IT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103958"/>
      </p:ext>
    </p:extLst>
  </p:cSld>
  <p:clrMapOvr>
    <a:masterClrMapping/>
  </p:clrMapOvr>
  <p:transition spd="slow" advClick="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D7B6173-1D58-48E2-83CF-37350F31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36CA75-CFBF-4844-B719-8FE9EBADA9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D4A84B9-E564-4DD0-97F8-DBF1C460C2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A599609-F5C2-4A0B-A992-913F814A63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1172" cy="68580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02382E0-0A09-46AE-B955-B911CAFE7F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DE75D4A-0965-4973-BE75-DECCAC9A96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986621A6-9851-2F44-9443-A62902856CF3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5"/>
          <a:stretch/>
        </p:blipFill>
        <p:spPr>
          <a:xfrm>
            <a:off x="6094532" y="10"/>
            <a:ext cx="6093578" cy="3431119"/>
          </a:xfrm>
          <a:prstGeom prst="rect">
            <a:avLst/>
          </a:prstGeom>
        </p:spPr>
      </p:pic>
      <p:pic>
        <p:nvPicPr>
          <p:cNvPr id="6" name="Immagine 5" descr="Medicazione con biopatch.jpg">
            <a:extLst>
              <a:ext uri="{FF2B5EF4-FFF2-40B4-BE49-F238E27FC236}">
                <a16:creationId xmlns:a16="http://schemas.microsoft.com/office/drawing/2014/main" id="{C3132F9D-759F-BA4C-B55D-87ABF85E0F4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8" b="29374"/>
          <a:stretch/>
        </p:blipFill>
        <p:spPr bwMode="auto">
          <a:xfrm>
            <a:off x="4763" y="10"/>
            <a:ext cx="6093578" cy="343111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3361C53D-32B7-BA49-95CA-862E9BE81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1965" y="552807"/>
            <a:ext cx="9801854" cy="279033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Indicatori</a:t>
            </a:r>
            <a:r>
              <a:rPr lang="en-US" sz="4800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di </a:t>
            </a:r>
            <a:r>
              <a:rPr lang="en-US" sz="4800" kern="1200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processo</a:t>
            </a:r>
            <a:endParaRPr lang="en-US" sz="4800" kern="12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Picture 4" descr="clip_image003">
            <a:extLst>
              <a:ext uri="{FF2B5EF4-FFF2-40B4-BE49-F238E27FC236}">
                <a16:creationId xmlns:a16="http://schemas.microsoft.com/office/drawing/2014/main" id="{586724F1-0FCB-F245-B391-29CEC8B77F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68" b="10356"/>
          <a:stretch/>
        </p:blipFill>
        <p:spPr bwMode="auto">
          <a:xfrm>
            <a:off x="6097280" y="3426870"/>
            <a:ext cx="6093578" cy="3431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magine 1" descr="0.jpg">
            <a:extLst>
              <a:ext uri="{FF2B5EF4-FFF2-40B4-BE49-F238E27FC236}">
                <a16:creationId xmlns:a16="http://schemas.microsoft.com/office/drawing/2014/main" id="{13657D8E-2035-1843-80B1-DDFBE5F55E7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924"/>
          <a:stretch/>
        </p:blipFill>
        <p:spPr bwMode="auto">
          <a:xfrm>
            <a:off x="7511" y="3426870"/>
            <a:ext cx="6093578" cy="343112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tangolo arrotondato 2"/>
          <p:cNvSpPr/>
          <p:nvPr/>
        </p:nvSpPr>
        <p:spPr>
          <a:xfrm>
            <a:off x="9750669" y="6471138"/>
            <a:ext cx="1090246" cy="1055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arrotondato 7"/>
          <p:cNvSpPr/>
          <p:nvPr/>
        </p:nvSpPr>
        <p:spPr>
          <a:xfrm>
            <a:off x="9750669" y="5996354"/>
            <a:ext cx="1090246" cy="1143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273467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DF70364-3DAD-5149-AC63-C5C9BF1C3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452" y="1610024"/>
            <a:ext cx="3058621" cy="145700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Indicatori di esito clinico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70AE191-D2EA-45C9-A44D-830C188F74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72021" y="518649"/>
            <a:ext cx="1128382" cy="847206"/>
            <a:chOff x="8183879" y="1000124"/>
            <a:chExt cx="1562267" cy="1172973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23A0E4C1-B7A6-4637-AC51-4A5AE3841F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83879" y="1348782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F4E8C039-CC58-44F3-8A7B-E0A934C1D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83979" y="1000124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6" name="Picture 2">
            <a:extLst>
              <a:ext uri="{FF2B5EF4-FFF2-40B4-BE49-F238E27FC236}">
                <a16:creationId xmlns:a16="http://schemas.microsoft.com/office/drawing/2014/main" id="{B754C98D-85C2-A740-A7A4-124718B9A2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2" r="12565" b="4"/>
          <a:stretch/>
        </p:blipFill>
        <p:spPr bwMode="auto">
          <a:xfrm>
            <a:off x="4636963" y="1"/>
            <a:ext cx="3731799" cy="3383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3E0CFE6A-41E6-414A-8881-4C9F3F7271DB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53" r="-5" b="-5"/>
          <a:stretch/>
        </p:blipFill>
        <p:spPr>
          <a:xfrm>
            <a:off x="8460201" y="10"/>
            <a:ext cx="3731799" cy="3383270"/>
          </a:xfrm>
          <a:prstGeom prst="rect">
            <a:avLst/>
          </a:prstGeom>
        </p:spPr>
      </p:pic>
      <p:pic>
        <p:nvPicPr>
          <p:cNvPr id="5" name="Segnaposto contenuto 3" descr="270px-Great_saphenous_vein_thrombosis_05091312009.jpg">
            <a:extLst>
              <a:ext uri="{FF2B5EF4-FFF2-40B4-BE49-F238E27FC236}">
                <a16:creationId xmlns:a16="http://schemas.microsoft.com/office/drawing/2014/main" id="{33EC745D-1245-2144-9252-864783CB874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11" b="20211"/>
          <a:stretch/>
        </p:blipFill>
        <p:spPr bwMode="auto">
          <a:xfrm>
            <a:off x="4639055" y="3474720"/>
            <a:ext cx="7552944" cy="33832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36477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CDCD828-ADB8-8F40-903F-3749CD594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it-IT" dirty="0"/>
              <a:t>Monitoraggio esiti assistenziali rispetto agli accessi vascolari</a:t>
            </a:r>
          </a:p>
        </p:txBody>
      </p:sp>
      <p:graphicFrame>
        <p:nvGraphicFramePr>
          <p:cNvPr id="4" name="Segnaposto contenuto 3">
            <a:extLst>
              <a:ext uri="{FF2B5EF4-FFF2-40B4-BE49-F238E27FC236}">
                <a16:creationId xmlns:a16="http://schemas.microsoft.com/office/drawing/2014/main" id="{A65B950A-FA48-BC4A-82A8-4BC1B3B3282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58496" y="1328928"/>
          <a:ext cx="11704320" cy="55290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188820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F8446B12-7391-4711-8B31-112A0B896C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BA5E5AB-18FC-E54C-BF55-04495D462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428000"/>
            <a:ext cx="6143626" cy="1400400"/>
          </a:xfrm>
        </p:spPr>
        <p:txBody>
          <a:bodyPr vert="horz" wrap="square" lIns="91440" tIns="45720" rIns="91440" bIns="45720" rtlCol="0" anchor="b">
            <a:normAutofit/>
          </a:bodyPr>
          <a:lstStyle/>
          <a:p>
            <a:r>
              <a:rPr lang="en-US" sz="43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Quali sono gli esiti di cui tenere conto</a:t>
            </a:r>
          </a:p>
        </p:txBody>
      </p:sp>
      <p:pic>
        <p:nvPicPr>
          <p:cNvPr id="3074" name="Picture 2" descr="Watch The Guardian | Full Movie | Disney+">
            <a:extLst>
              <a:ext uri="{FF2B5EF4-FFF2-40B4-BE49-F238E27FC236}">
                <a16:creationId xmlns:a16="http://schemas.microsoft.com/office/drawing/2014/main" id="{F3904253-1CF3-734C-A9E5-A6C01695E4D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12" r="1" b="1"/>
          <a:stretch/>
        </p:blipFill>
        <p:spPr bwMode="auto">
          <a:xfrm>
            <a:off x="6" y="-1"/>
            <a:ext cx="6000749" cy="3911828"/>
          </a:xfrm>
          <a:custGeom>
            <a:avLst/>
            <a:gdLst/>
            <a:ahLst/>
            <a:cxnLst/>
            <a:rect l="l" t="t" r="r" b="b"/>
            <a:pathLst>
              <a:path w="6000749" h="3911828">
                <a:moveTo>
                  <a:pt x="0" y="0"/>
                </a:moveTo>
                <a:lnTo>
                  <a:pt x="6000749" y="0"/>
                </a:lnTo>
                <a:lnTo>
                  <a:pt x="6000749" y="3767827"/>
                </a:lnTo>
                <a:lnTo>
                  <a:pt x="5572124" y="3740378"/>
                </a:lnTo>
                <a:lnTo>
                  <a:pt x="0" y="391182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magine 1" descr="A_Picc_Line.jpg">
            <a:extLst>
              <a:ext uri="{FF2B5EF4-FFF2-40B4-BE49-F238E27FC236}">
                <a16:creationId xmlns:a16="http://schemas.microsoft.com/office/drawing/2014/main" id="{FC28A2F2-7798-3943-B253-3B5E9523219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10" r="11907" b="-1"/>
          <a:stretch/>
        </p:blipFill>
        <p:spPr bwMode="auto">
          <a:xfrm>
            <a:off x="6191245" y="-1"/>
            <a:ext cx="6000750" cy="3988028"/>
          </a:xfrm>
          <a:custGeom>
            <a:avLst/>
            <a:gdLst/>
            <a:ahLst/>
            <a:cxnLst/>
            <a:rect l="l" t="t" r="r" b="b"/>
            <a:pathLst>
              <a:path w="6000750" h="3988028">
                <a:moveTo>
                  <a:pt x="0" y="0"/>
                </a:moveTo>
                <a:lnTo>
                  <a:pt x="6000750" y="0"/>
                </a:lnTo>
                <a:lnTo>
                  <a:pt x="6000750" y="797153"/>
                </a:lnTo>
                <a:lnTo>
                  <a:pt x="6000750" y="2634343"/>
                </a:lnTo>
                <a:lnTo>
                  <a:pt x="6000750" y="3911828"/>
                </a:lnTo>
                <a:lnTo>
                  <a:pt x="3248025" y="3988028"/>
                </a:lnTo>
                <a:lnTo>
                  <a:pt x="0" y="378002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81" name="Group 3080">
            <a:extLst>
              <a:ext uri="{FF2B5EF4-FFF2-40B4-BE49-F238E27FC236}">
                <a16:creationId xmlns:a16="http://schemas.microsoft.com/office/drawing/2014/main" id="{AC0B7807-0C83-4963-821A-69B172722E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12192000" cy="757168"/>
            <a:chOff x="0" y="2959818"/>
            <a:chExt cx="12192000" cy="757168"/>
          </a:xfrm>
        </p:grpSpPr>
        <p:sp>
          <p:nvSpPr>
            <p:cNvPr id="3082" name="Freeform: Shape 3081">
              <a:extLst>
                <a:ext uri="{FF2B5EF4-FFF2-40B4-BE49-F238E27FC236}">
                  <a16:creationId xmlns:a16="http://schemas.microsoft.com/office/drawing/2014/main" id="{BB027EC7-3252-48A2-A7A4-1741F72E47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83" name="Freeform: Shape 3082">
              <a:extLst>
                <a:ext uri="{FF2B5EF4-FFF2-40B4-BE49-F238E27FC236}">
                  <a16:creationId xmlns:a16="http://schemas.microsoft.com/office/drawing/2014/main" id="{4EBC51E4-7477-4290-BBD0-18AD942C36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4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39920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Rectangle 4104">
            <a:extLst>
              <a:ext uri="{FF2B5EF4-FFF2-40B4-BE49-F238E27FC236}">
                <a16:creationId xmlns:a16="http://schemas.microsoft.com/office/drawing/2014/main" id="{27BDFED6-6E33-4606-AFE2-886ADB1C0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100" name="Picture 4" descr="Cosa facciamo? Facciamo Qualcosa! ... Cosa? ... Qualcosa!">
            <a:extLst>
              <a:ext uri="{FF2B5EF4-FFF2-40B4-BE49-F238E27FC236}">
                <a16:creationId xmlns:a16="http://schemas.microsoft.com/office/drawing/2014/main" id="{3093EAC9-C3C7-B345-A2EC-1A00DF0104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98" r="-1" b="3101"/>
          <a:stretch/>
        </p:blipFill>
        <p:spPr bwMode="auto">
          <a:xfrm>
            <a:off x="4547937" y="-5"/>
            <a:ext cx="7644062" cy="3681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OSA FACCIAMO - Pubblica Assistenza Val Tidone Val Luretta O.D.V.">
            <a:extLst>
              <a:ext uri="{FF2B5EF4-FFF2-40B4-BE49-F238E27FC236}">
                <a16:creationId xmlns:a16="http://schemas.microsoft.com/office/drawing/2014/main" id="{66CF4AFF-CFB1-AF4B-B8B1-072A26B447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56" r="2" b="13844"/>
          <a:stretch/>
        </p:blipFill>
        <p:spPr bwMode="auto">
          <a:xfrm>
            <a:off x="4547938" y="3681409"/>
            <a:ext cx="7644062" cy="3176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7" name="Rectangle 4106">
            <a:extLst>
              <a:ext uri="{FF2B5EF4-FFF2-40B4-BE49-F238E27FC236}">
                <a16:creationId xmlns:a16="http://schemas.microsoft.com/office/drawing/2014/main" id="{890DEF05-784E-4B61-89E4-04C4ECF4E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6000">
                <a:schemeClr val="tx1">
                  <a:lumMod val="95000"/>
                  <a:lumOff val="5000"/>
                </a:schemeClr>
              </a:gs>
              <a:gs pos="81000">
                <a:schemeClr val="tx1">
                  <a:lumMod val="95000"/>
                  <a:lumOff val="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B4FD657-FBC6-7C48-9459-EB3AEB806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5219"/>
            <a:ext cx="539591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9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 una volta che conosciamo gli impianti con esiti non desiderati cosa facciamo</a:t>
            </a:r>
          </a:p>
        </p:txBody>
      </p:sp>
      <p:cxnSp>
        <p:nvCxnSpPr>
          <p:cNvPr id="4109" name="Straight Connector 4108">
            <a:extLst>
              <a:ext uri="{FF2B5EF4-FFF2-40B4-BE49-F238E27FC236}">
                <a16:creationId xmlns:a16="http://schemas.microsoft.com/office/drawing/2014/main" id="{C41BAEC7-F7B0-4224-8B18-8F74B7D87F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3681408"/>
            <a:ext cx="1135379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6361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 descr="Immagine che contiene screenshot&#10;&#10;&#10;&#10;Descrizione generata automaticamente">
            <a:extLst>
              <a:ext uri="{FF2B5EF4-FFF2-40B4-BE49-F238E27FC236}">
                <a16:creationId xmlns:a16="http://schemas.microsoft.com/office/drawing/2014/main" id="{987F1AAD-C020-6A4A-A802-0B06641F0B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112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9756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0" name="Rectangle 31749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752" name="Freeform: Shape 31751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754" name="Rectangle 31753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756" name="Rectangle 31755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758" name="Freeform: Shape 31757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1760" name="Isosceles Triangle 31759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745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35711" y="643467"/>
            <a:ext cx="6920577" cy="5571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62" name="Isosceles Triangle 31761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675433"/>
      </p:ext>
    </p:extLst>
  </p:cSld>
  <p:clrMapOvr>
    <a:masterClrMapping/>
  </p:clrMapOvr>
  <p:transition spd="slow" advClick="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D38CF25D-5BB7-B647-AAAF-519EFE1998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9712"/>
            <a:ext cx="12192000" cy="663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707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F4555F6-FAA1-6447-804A-7AB9A63BE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351" y="433545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dirty="0" err="1"/>
              <a:t>Monitoraggio</a:t>
            </a:r>
            <a:r>
              <a:rPr lang="en-US" sz="5400" dirty="0"/>
              <a:t> </a:t>
            </a:r>
            <a:r>
              <a:rPr lang="en-US" sz="5400" dirty="0" err="1"/>
              <a:t>esiti</a:t>
            </a:r>
            <a:r>
              <a:rPr lang="en-US" sz="5400" dirty="0"/>
              <a:t> </a:t>
            </a:r>
            <a:r>
              <a:rPr lang="en-US" sz="5400" dirty="0" err="1"/>
              <a:t>clinici</a:t>
            </a:r>
            <a:endParaRPr lang="en-US" sz="5400" dirty="0"/>
          </a:p>
        </p:txBody>
      </p:sp>
      <p:pic>
        <p:nvPicPr>
          <p:cNvPr id="7" name="Immagine 6" descr="Immagine che contiene screenshot&#10;&#10;&#10;&#10;Descrizione generata automaticamente">
            <a:extLst>
              <a:ext uri="{FF2B5EF4-FFF2-40B4-BE49-F238E27FC236}">
                <a16:creationId xmlns:a16="http://schemas.microsoft.com/office/drawing/2014/main" id="{A44EFA43-7250-3243-AF3C-C94A5AF713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144" y="3025445"/>
            <a:ext cx="5455917" cy="2864356"/>
          </a:xfrm>
          <a:prstGeom prst="rect">
            <a:avLst/>
          </a:prstGeom>
        </p:spPr>
      </p:pic>
      <p:pic>
        <p:nvPicPr>
          <p:cNvPr id="5" name="Segnaposto contenuto 4" descr="Immagine che contiene screenshot&#10;&#10;&#10;&#10;Descrizione generata automaticamente">
            <a:extLst>
              <a:ext uri="{FF2B5EF4-FFF2-40B4-BE49-F238E27FC236}">
                <a16:creationId xmlns:a16="http://schemas.microsoft.com/office/drawing/2014/main" id="{782F97DF-F27F-9643-B271-D8B3B95BD8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352713" y="3579540"/>
            <a:ext cx="5853894" cy="1756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006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olo 1"/>
          <p:cNvSpPr>
            <a:spLocks noGrp="1"/>
          </p:cNvSpPr>
          <p:nvPr>
            <p:ph type="title" idx="4294967295"/>
          </p:nvPr>
        </p:nvSpPr>
        <p:spPr/>
        <p:txBody>
          <a:bodyPr anchorCtr="0"/>
          <a:lstStyle/>
          <a:p>
            <a:endParaRPr lang="it-IT" altLang="it-IT"/>
          </a:p>
        </p:txBody>
      </p:sp>
      <p:pic>
        <p:nvPicPr>
          <p:cNvPr id="54274" name="Segnaposto contenuto 3" descr="screenshot7.png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1762" b="-121762"/>
          <a:stretch>
            <a:fillRect/>
          </a:stretch>
        </p:blipFill>
        <p:spPr>
          <a:xfrm>
            <a:off x="1524000" y="-387350"/>
            <a:ext cx="9036050" cy="5041900"/>
          </a:xfrm>
        </p:spPr>
      </p:pic>
      <p:pic>
        <p:nvPicPr>
          <p:cNvPr id="54275" name="Immagine 4" descr="screenshot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429001"/>
            <a:ext cx="9144000" cy="198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28109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olo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it-IT" altLang="it-IT" dirty="0"/>
          </a:p>
        </p:txBody>
      </p:sp>
      <p:pic>
        <p:nvPicPr>
          <p:cNvPr id="5" name="Segnaposto contenuto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56784" y="1316568"/>
            <a:ext cx="5653616" cy="2849033"/>
          </a:xfrm>
        </p:spPr>
      </p:pic>
      <p:pic>
        <p:nvPicPr>
          <p:cNvPr id="6" name="Segnaposto contenuto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2" b="1402"/>
          <a:stretch>
            <a:fillRect/>
          </a:stretch>
        </p:blipFill>
        <p:spPr bwMode="auto">
          <a:xfrm>
            <a:off x="3308351" y="1185334"/>
            <a:ext cx="7509933" cy="4129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magin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7467" y="1418167"/>
            <a:ext cx="7857067" cy="5082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4604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Segnaposto contenuto 3" descr="screenshot8.png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568" r="-10568"/>
          <a:stretch>
            <a:fillRect/>
          </a:stretch>
        </p:blipFill>
        <p:spPr>
          <a:xfrm>
            <a:off x="1021891" y="643467"/>
            <a:ext cx="10148218" cy="557106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3110586"/>
      </p:ext>
    </p:extLst>
  </p:cSld>
  <p:clrMapOvr>
    <a:masterClrMapping/>
  </p:clrMapOvr>
  <p:transition advClick="0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Immagine 4" descr="screenshot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1180" y="1312691"/>
            <a:ext cx="6410084" cy="4246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Immagine 7" descr="screenshot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95873" y="1149783"/>
            <a:ext cx="3854945" cy="1463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1" name="Segnaposto contenuto 3" descr="screenshot 1.png"/>
          <p:cNvPicPr>
            <a:picLocks noGrp="1" noChangeAspect="1"/>
          </p:cNvPicPr>
          <p:nvPr>
            <p:ph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7816" b="-37816"/>
          <a:stretch>
            <a:fillRect/>
          </a:stretch>
        </p:blipFill>
        <p:spPr>
          <a:xfrm>
            <a:off x="7695873" y="3926116"/>
            <a:ext cx="3854945" cy="2115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006084"/>
      </p:ext>
    </p:extLst>
  </p:cSld>
  <p:clrMapOvr>
    <a:masterClrMapping/>
  </p:clrMapOvr>
  <p:transition advClick="0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1849439" y="381001"/>
            <a:ext cx="8493125" cy="41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5pPr>
            <a:lvl6pPr marL="1536700" indent="-2159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6pPr>
            <a:lvl7pPr marL="1993900" indent="-2159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7pPr>
            <a:lvl8pPr marL="2451100" indent="-2159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8pPr>
            <a:lvl9pPr marL="2908300" indent="-2159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9pPr>
          </a:lstStyle>
          <a:p>
            <a:pPr algn="ctr">
              <a:defRPr/>
            </a:pPr>
            <a:r>
              <a:rPr lang="en-GB" sz="1500" b="1">
                <a:latin typeface="Arial" charset="0"/>
              </a:rPr>
              <a:t>Rates and upper 95% CIs of symptomatic DVT associated with peripherally inserted central catheter diameter (PICC).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4288" y="6530976"/>
            <a:ext cx="1631950" cy="32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1328739"/>
            <a:ext cx="7804150" cy="419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pic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2195513" y="5972176"/>
            <a:ext cx="3917950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GB" altLang="it-IT" sz="1100" b="1"/>
              <a:t>Evans R S et al. Chest 2010;138:803-810</a:t>
            </a: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1622426" y="6613526"/>
            <a:ext cx="4930775" cy="347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85725" indent="-85725"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GB" altLang="it-IT" sz="900"/>
              <a:t>©2010 by American College of Chest Physicians</a:t>
            </a:r>
          </a:p>
        </p:txBody>
      </p:sp>
    </p:spTree>
    <p:extLst>
      <p:ext uri="{BB962C8B-B14F-4D97-AF65-F5344CB8AC3E}">
        <p14:creationId xmlns:p14="http://schemas.microsoft.com/office/powerpoint/2010/main" val="161114845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4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id="{D9E2B8CA-CF7D-B740-9EC8-A5D06D64F544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749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FEB70B43-E6A9-4E4D-8896-1EC6F932D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>
            <a:normAutofit/>
          </a:bodyPr>
          <a:lstStyle/>
          <a:p>
            <a:pPr algn="ctr"/>
            <a:r>
              <a:rPr lang="it-IT" sz="3600">
                <a:solidFill>
                  <a:schemeClr val="tx1">
                    <a:lumMod val="85000"/>
                    <a:lumOff val="15000"/>
                  </a:schemeClr>
                </a:solidFill>
              </a:rPr>
              <a:t>Esito clinico è condizionato dal dispositivo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2615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magine 4" descr="Immagine che contiene testo, articoli, plastica, parecchi&#10;&#10;Descrizione generata automaticamente">
            <a:extLst>
              <a:ext uri="{FF2B5EF4-FFF2-40B4-BE49-F238E27FC236}">
                <a16:creationId xmlns:a16="http://schemas.microsoft.com/office/drawing/2014/main" id="{0E902792-F2B9-8E42-AFBC-6BC9593D9A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17620" r="-1" b="6857"/>
          <a:stretch/>
        </p:blipFill>
        <p:spPr>
          <a:xfrm>
            <a:off x="20" y="10"/>
            <a:ext cx="12188930" cy="685799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C6E9AED0-647B-2F47-AF67-2231506CA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3"/>
            <a:ext cx="9144000" cy="306324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100" dirty="0">
                <a:solidFill>
                  <a:srgbClr val="FF0000"/>
                </a:solidFill>
              </a:rPr>
              <a:t>Le </a:t>
            </a:r>
            <a:r>
              <a:rPr lang="en-US" sz="5100" dirty="0" err="1">
                <a:solidFill>
                  <a:srgbClr val="FF0000"/>
                </a:solidFill>
              </a:rPr>
              <a:t>variabili</a:t>
            </a:r>
            <a:r>
              <a:rPr lang="en-US" sz="5100" dirty="0">
                <a:solidFill>
                  <a:srgbClr val="FF0000"/>
                </a:solidFill>
              </a:rPr>
              <a:t> </a:t>
            </a:r>
            <a:r>
              <a:rPr lang="en-US" sz="5100" dirty="0" err="1">
                <a:solidFill>
                  <a:srgbClr val="FF0000"/>
                </a:solidFill>
              </a:rPr>
              <a:t>che</a:t>
            </a:r>
            <a:r>
              <a:rPr lang="en-US" sz="5100" dirty="0">
                <a:solidFill>
                  <a:srgbClr val="FF0000"/>
                </a:solidFill>
              </a:rPr>
              <a:t> </a:t>
            </a:r>
            <a:r>
              <a:rPr lang="en-US" sz="5100" dirty="0" err="1">
                <a:solidFill>
                  <a:srgbClr val="FF0000"/>
                </a:solidFill>
              </a:rPr>
              <a:t>costituisco</a:t>
            </a:r>
            <a:r>
              <a:rPr lang="en-US" sz="5100" dirty="0">
                <a:solidFill>
                  <a:srgbClr val="FF0000"/>
                </a:solidFill>
              </a:rPr>
              <a:t> il dispositivo e ne </a:t>
            </a:r>
            <a:r>
              <a:rPr lang="en-US" sz="5100" dirty="0" err="1">
                <a:solidFill>
                  <a:srgbClr val="FF0000"/>
                </a:solidFill>
              </a:rPr>
              <a:t>influenzano</a:t>
            </a:r>
            <a:r>
              <a:rPr lang="en-US" sz="5100" dirty="0">
                <a:solidFill>
                  <a:srgbClr val="FF0000"/>
                </a:solidFill>
              </a:rPr>
              <a:t> </a:t>
            </a:r>
            <a:r>
              <a:rPr lang="en-US" sz="5100" dirty="0" err="1">
                <a:solidFill>
                  <a:srgbClr val="FF0000"/>
                </a:solidFill>
              </a:rPr>
              <a:t>l’esito</a:t>
            </a:r>
            <a:br>
              <a:rPr lang="en-US" sz="5100" dirty="0">
                <a:solidFill>
                  <a:srgbClr val="FF0000"/>
                </a:solidFill>
              </a:rPr>
            </a:br>
            <a:endParaRPr lang="en-US" sz="5100" dirty="0">
              <a:solidFill>
                <a:srgbClr val="FF0000"/>
              </a:solidFill>
            </a:endParaRPr>
          </a:p>
        </p:txBody>
      </p:sp>
      <p:sp>
        <p:nvSpPr>
          <p:cNvPr id="45" name="sketchy line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rgbClr val="FFFFFF">
                <a:alpha val="75000"/>
              </a:srgb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9776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Penna posizionata sopra riga della firma">
            <a:extLst>
              <a:ext uri="{FF2B5EF4-FFF2-40B4-BE49-F238E27FC236}">
                <a16:creationId xmlns:a16="http://schemas.microsoft.com/office/drawing/2014/main" id="{8AE4646D-E943-AF42-D8CD-738AC46302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28" r="-1" b="-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2F0B03D-D011-E947-AC1E-6321E4C3C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conclusioni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F67E436-4AC4-C546-9617-A5435B7869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4411" y="4879598"/>
            <a:ext cx="7989012" cy="120814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it-IT" sz="2400" i="1" u="sng" dirty="0">
                <a:solidFill>
                  <a:srgbClr val="FF0000"/>
                </a:solidFill>
              </a:rPr>
              <a:t>Standardizzare e mappare il processo per aumentare la qualità la sicurezza e per il paziente e dell’operatore sanitario</a:t>
            </a:r>
          </a:p>
          <a:p>
            <a:pPr marL="0" indent="0" algn="ctr">
              <a:buNone/>
            </a:pPr>
            <a:endParaRPr lang="en-US" sz="2400" i="1" u="sng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7197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8" name="Rectangle 137">
            <a:extLst>
              <a:ext uri="{FF2B5EF4-FFF2-40B4-BE49-F238E27FC236}">
                <a16:creationId xmlns:a16="http://schemas.microsoft.com/office/drawing/2014/main" id="{231BF440-39FA-4087-84CC-2EEC0BBDA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5300" name="Immagine 5" descr="mani nei capellio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90" r="-2" b="14987"/>
          <a:stretch/>
        </p:blipFill>
        <p:spPr bwMode="auto"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299" name="Immagine 2" descr="indicatori di processo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36" r="-2" b="11977"/>
          <a:stretch/>
        </p:blipFill>
        <p:spPr bwMode="auto"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 useBgFill="1">
        <p:nvSpPr>
          <p:cNvPr id="140" name="Freeform: Shape 139">
            <a:extLst>
              <a:ext uri="{FF2B5EF4-FFF2-40B4-BE49-F238E27FC236}">
                <a16:creationId xmlns:a16="http://schemas.microsoft.com/office/drawing/2014/main" id="{F04E4CBA-303B-48BD-8451-C2701CB0E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2" name="Freeform: Shape 141">
            <a:extLst>
              <a:ext uri="{FF2B5EF4-FFF2-40B4-BE49-F238E27FC236}">
                <a16:creationId xmlns:a16="http://schemas.microsoft.com/office/drawing/2014/main" id="{F6CA58B3-AFCC-4A40-9882-50D508087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7332" cy="6858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529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48056" y="859536"/>
            <a:ext cx="4832802" cy="1243584"/>
          </a:xfr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altLang="it-IT" sz="3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Perché monitorare?</a:t>
            </a: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75C56826-D4E5-42ED-8529-079651CB30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52144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46" name="Rectangle 145">
            <a:extLst>
              <a:ext uri="{FF2B5EF4-FFF2-40B4-BE49-F238E27FC236}">
                <a16:creationId xmlns:a16="http://schemas.microsoft.com/office/drawing/2014/main" id="{82095FCE-EF05-4443-B97A-85DEE3A5C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544" y="2194560"/>
            <a:ext cx="4892040" cy="18288"/>
          </a:xfrm>
          <a:prstGeom prst="rect">
            <a:avLst/>
          </a:prstGeom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CA00AE6B-AA30-4CF8-BA6F-339B780AD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544" y="2194560"/>
            <a:ext cx="4892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48056" y="2512611"/>
            <a:ext cx="4832803" cy="366435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altLang="it-IT" sz="2000"/>
              <a:t>Abbiamo bisogno di conoscere per prendere decisioni</a:t>
            </a:r>
          </a:p>
          <a:p>
            <a:endParaRPr lang="en-US" altLang="it-IT" sz="2000"/>
          </a:p>
        </p:txBody>
      </p:sp>
    </p:spTree>
    <p:extLst>
      <p:ext uri="{BB962C8B-B14F-4D97-AF65-F5344CB8AC3E}">
        <p14:creationId xmlns:p14="http://schemas.microsoft.com/office/powerpoint/2010/main" val="4247818413"/>
      </p:ext>
    </p:extLst>
  </p:cSld>
  <p:clrMapOvr>
    <a:masterClrMapping/>
  </p:clrMapOvr>
  <p:transition spd="slow" advClick="0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136">
            <a:extLst>
              <a:ext uri="{FF2B5EF4-FFF2-40B4-BE49-F238E27FC236}">
                <a16:creationId xmlns:a16="http://schemas.microsoft.com/office/drawing/2014/main" id="{EB181E26-89C4-4A14-92DE-0F4C4B0E94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0420" name="Immagine 4">
            <a:extLst>
              <a:ext uri="{FF2B5EF4-FFF2-40B4-BE49-F238E27FC236}">
                <a16:creationId xmlns:a16="http://schemas.microsoft.com/office/drawing/2014/main" id="{18153D19-C65F-6143-B92E-2D6FE5F97E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23" r="2" b="19047"/>
          <a:stretch/>
        </p:blipFill>
        <p:spPr bwMode="auto">
          <a:xfrm>
            <a:off x="6587330" y="1690689"/>
            <a:ext cx="5604670" cy="2501837"/>
          </a:xfrm>
          <a:custGeom>
            <a:avLst/>
            <a:gdLst>
              <a:gd name="connsiteX0" fmla="*/ 1159248 w 5604670"/>
              <a:gd name="connsiteY0" fmla="*/ 0 h 2501837"/>
              <a:gd name="connsiteX1" fmla="*/ 5604670 w 5604670"/>
              <a:gd name="connsiteY1" fmla="*/ 0 h 2501837"/>
              <a:gd name="connsiteX2" fmla="*/ 5604670 w 5604670"/>
              <a:gd name="connsiteY2" fmla="*/ 2501837 h 2501837"/>
              <a:gd name="connsiteX3" fmla="*/ 0 w 5604670"/>
              <a:gd name="connsiteY3" fmla="*/ 2501837 h 2501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04670" h="2501837">
                <a:moveTo>
                  <a:pt x="1159248" y="0"/>
                </a:moveTo>
                <a:lnTo>
                  <a:pt x="5604670" y="0"/>
                </a:lnTo>
                <a:lnTo>
                  <a:pt x="5604670" y="2501837"/>
                </a:lnTo>
                <a:lnTo>
                  <a:pt x="0" y="250183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19" name="Immagine 3">
            <a:extLst>
              <a:ext uri="{FF2B5EF4-FFF2-40B4-BE49-F238E27FC236}">
                <a16:creationId xmlns:a16="http://schemas.microsoft.com/office/drawing/2014/main" id="{B84A1BC2-2D00-0442-9EEA-4633B7E0DE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607" r="-2" b="9798"/>
          <a:stretch/>
        </p:blipFill>
        <p:spPr bwMode="auto">
          <a:xfrm>
            <a:off x="4791075" y="4357117"/>
            <a:ext cx="7400925" cy="2500884"/>
          </a:xfrm>
          <a:custGeom>
            <a:avLst/>
            <a:gdLst>
              <a:gd name="connsiteX0" fmla="*/ 1717230 w 7400925"/>
              <a:gd name="connsiteY0" fmla="*/ 0 h 2500884"/>
              <a:gd name="connsiteX1" fmla="*/ 7400925 w 7400925"/>
              <a:gd name="connsiteY1" fmla="*/ 0 h 2500884"/>
              <a:gd name="connsiteX2" fmla="*/ 7400925 w 7400925"/>
              <a:gd name="connsiteY2" fmla="*/ 2500884 h 2500884"/>
              <a:gd name="connsiteX3" fmla="*/ 0 w 7400925"/>
              <a:gd name="connsiteY3" fmla="*/ 2500884 h 2500884"/>
              <a:gd name="connsiteX4" fmla="*/ 0 w 7400925"/>
              <a:gd name="connsiteY4" fmla="*/ 2500883 h 2500884"/>
              <a:gd name="connsiteX5" fmla="*/ 552186 w 7400925"/>
              <a:gd name="connsiteY5" fmla="*/ 2500883 h 2500884"/>
              <a:gd name="connsiteX6" fmla="*/ 558423 w 7400925"/>
              <a:gd name="connsiteY6" fmla="*/ 2500883 h 2500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00925" h="2500884">
                <a:moveTo>
                  <a:pt x="1717230" y="0"/>
                </a:moveTo>
                <a:lnTo>
                  <a:pt x="7400925" y="0"/>
                </a:lnTo>
                <a:lnTo>
                  <a:pt x="7400925" y="2500884"/>
                </a:lnTo>
                <a:lnTo>
                  <a:pt x="0" y="2500884"/>
                </a:lnTo>
                <a:lnTo>
                  <a:pt x="0" y="2500883"/>
                </a:lnTo>
                <a:lnTo>
                  <a:pt x="552186" y="2500883"/>
                </a:lnTo>
                <a:lnTo>
                  <a:pt x="558423" y="250088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9" name="Freeform 37">
            <a:extLst>
              <a:ext uri="{FF2B5EF4-FFF2-40B4-BE49-F238E27FC236}">
                <a16:creationId xmlns:a16="http://schemas.microsoft.com/office/drawing/2014/main" id="{13958066-7CBD-4B89-8F46-614C4F28BC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1691641"/>
            <a:ext cx="7571262" cy="5166360"/>
          </a:xfrm>
          <a:custGeom>
            <a:avLst/>
            <a:gdLst>
              <a:gd name="connsiteX0" fmla="*/ 0 w 7571262"/>
              <a:gd name="connsiteY0" fmla="*/ 5166360 h 5166360"/>
              <a:gd name="connsiteX1" fmla="*/ 7571262 w 7571262"/>
              <a:gd name="connsiteY1" fmla="*/ 5166360 h 5166360"/>
              <a:gd name="connsiteX2" fmla="*/ 5177382 w 7571262"/>
              <a:gd name="connsiteY2" fmla="*/ 0 h 5166360"/>
              <a:gd name="connsiteX3" fmla="*/ 5171159 w 7571262"/>
              <a:gd name="connsiteY3" fmla="*/ 0 h 5166360"/>
              <a:gd name="connsiteX4" fmla="*/ 3981368 w 7571262"/>
              <a:gd name="connsiteY4" fmla="*/ 0 h 5166360"/>
              <a:gd name="connsiteX5" fmla="*/ 2331323 w 7571262"/>
              <a:gd name="connsiteY5" fmla="*/ 0 h 5166360"/>
              <a:gd name="connsiteX6" fmla="*/ 0 w 7571262"/>
              <a:gd name="connsiteY6" fmla="*/ 0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71262" h="5166360">
                <a:moveTo>
                  <a:pt x="0" y="5166360"/>
                </a:moveTo>
                <a:lnTo>
                  <a:pt x="7571262" y="5166360"/>
                </a:lnTo>
                <a:lnTo>
                  <a:pt x="5177382" y="0"/>
                </a:lnTo>
                <a:lnTo>
                  <a:pt x="5171159" y="0"/>
                </a:lnTo>
                <a:lnTo>
                  <a:pt x="3981368" y="0"/>
                </a:lnTo>
                <a:lnTo>
                  <a:pt x="233132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0417" name="Titolo 1">
            <a:extLst>
              <a:ext uri="{FF2B5EF4-FFF2-40B4-BE49-F238E27FC236}">
                <a16:creationId xmlns:a16="http://schemas.microsoft.com/office/drawing/2014/main" id="{965FB0A4-5A45-5E48-9949-42DD39421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it-IT" b="1" dirty="0">
                <a:solidFill>
                  <a:schemeClr val="bg1"/>
                </a:solidFill>
                <a:latin typeface="Candara Light" panose="020E0502030303020204" pitchFamily="34" charset="0"/>
              </a:rPr>
              <a:t>Sviluppare la leadership clinica per una reale presa in carico dei pazienti complessi</a:t>
            </a:r>
            <a:endParaRPr lang="it-IT" altLang="it-IT" dirty="0">
              <a:solidFill>
                <a:schemeClr val="bg1"/>
              </a:solidFill>
            </a:endParaRPr>
          </a:p>
        </p:txBody>
      </p:sp>
      <p:sp>
        <p:nvSpPr>
          <p:cNvPr id="60418" name="Segnaposto contenuto 2">
            <a:extLst>
              <a:ext uri="{FF2B5EF4-FFF2-40B4-BE49-F238E27FC236}">
                <a16:creationId xmlns:a16="http://schemas.microsoft.com/office/drawing/2014/main" id="{000C44C7-17B2-CC4C-90DC-4BC3677570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5406"/>
            <a:ext cx="5097779" cy="4065986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it-IT" altLang="it-IT" sz="3200" dirty="0"/>
              <a:t>avere la capacità di leggere le necessità di cambiamento che arrivano dai nostri pazienti</a:t>
            </a:r>
          </a:p>
          <a:p>
            <a:pPr marL="0" indent="0">
              <a:buNone/>
            </a:pPr>
            <a:r>
              <a:rPr lang="it-IT" altLang="it-IT" sz="3200" dirty="0"/>
              <a:t>E fare scelte di programmazione adeguate</a:t>
            </a:r>
          </a:p>
        </p:txBody>
      </p:sp>
    </p:spTree>
    <p:extLst>
      <p:ext uri="{BB962C8B-B14F-4D97-AF65-F5344CB8AC3E}">
        <p14:creationId xmlns:p14="http://schemas.microsoft.com/office/powerpoint/2010/main" val="40957123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29B937A-C418-1A4D-962D-CB8208F10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98" y="1396289"/>
            <a:ext cx="5712824" cy="1325563"/>
          </a:xfrm>
        </p:spPr>
        <p:txBody>
          <a:bodyPr>
            <a:normAutofit/>
          </a:bodyPr>
          <a:lstStyle/>
          <a:p>
            <a:r>
              <a:rPr lang="it-IT" altLang="it-IT" dirty="0"/>
              <a:t>Scelte di programmazione 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E5E6DC2-F752-EF44-8982-FD93B5C37C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543" y="2871982"/>
            <a:ext cx="4558309" cy="3181684"/>
          </a:xfrm>
        </p:spPr>
        <p:txBody>
          <a:bodyPr anchor="t">
            <a:normAutofit/>
          </a:bodyPr>
          <a:lstStyle/>
          <a:p>
            <a:r>
              <a:rPr lang="it-IT" altLang="it-IT" sz="2400" dirty="0"/>
              <a:t>Significa mettere in campo dei modelli organizzativi che sappiano rispondere ai bisogni assistenziali che cambiano</a:t>
            </a:r>
          </a:p>
          <a:p>
            <a:pPr marL="0" indent="0">
              <a:buNone/>
            </a:pPr>
            <a:endParaRPr lang="it-IT" sz="1800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99A8FB7-A79B-4BC9-9D56-B79587F6AA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04761" y="2650637"/>
            <a:ext cx="3118104" cy="311810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23893E2-3349-46D7-A7AA-B9E447957F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96859" y="0"/>
            <a:ext cx="4198060" cy="3650200"/>
          </a:xfrm>
          <a:custGeom>
            <a:avLst/>
            <a:gdLst>
              <a:gd name="connsiteX0" fmla="*/ 262846 w 4198060"/>
              <a:gd name="connsiteY0" fmla="*/ 0 h 3650200"/>
              <a:gd name="connsiteX1" fmla="*/ 4198060 w 4198060"/>
              <a:gd name="connsiteY1" fmla="*/ 0 h 3650200"/>
              <a:gd name="connsiteX2" fmla="*/ 4198060 w 4198060"/>
              <a:gd name="connsiteY2" fmla="*/ 3021648 h 3650200"/>
              <a:gd name="connsiteX3" fmla="*/ 4142653 w 4198060"/>
              <a:gd name="connsiteY3" fmla="*/ 3072005 h 3650200"/>
              <a:gd name="connsiteX4" fmla="*/ 2532040 w 4198060"/>
              <a:gd name="connsiteY4" fmla="*/ 3650200 h 3650200"/>
              <a:gd name="connsiteX5" fmla="*/ 0 w 4198060"/>
              <a:gd name="connsiteY5" fmla="*/ 1118160 h 3650200"/>
              <a:gd name="connsiteX6" fmla="*/ 198981 w 4198060"/>
              <a:gd name="connsiteY6" fmla="*/ 132576 h 365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98060" h="3650200">
                <a:moveTo>
                  <a:pt x="262846" y="0"/>
                </a:moveTo>
                <a:lnTo>
                  <a:pt x="4198060" y="0"/>
                </a:lnTo>
                <a:lnTo>
                  <a:pt x="4198060" y="3021648"/>
                </a:lnTo>
                <a:lnTo>
                  <a:pt x="4142653" y="3072005"/>
                </a:lnTo>
                <a:cubicBezTo>
                  <a:pt x="3704967" y="3433216"/>
                  <a:pt x="3143843" y="3650200"/>
                  <a:pt x="2532040" y="3650200"/>
                </a:cubicBezTo>
                <a:cubicBezTo>
                  <a:pt x="1133633" y="3650200"/>
                  <a:pt x="0" y="2516567"/>
                  <a:pt x="0" y="1118160"/>
                </a:cubicBezTo>
                <a:cubicBezTo>
                  <a:pt x="0" y="768558"/>
                  <a:pt x="70852" y="435505"/>
                  <a:pt x="198981" y="132576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magine 6" descr="Immagine che contiene oggetto, interni, parete, tavolo&#10;&#10;&#10;&#10;Descrizione generata automaticamente">
            <a:extLst>
              <a:ext uri="{FF2B5EF4-FFF2-40B4-BE49-F238E27FC236}">
                <a16:creationId xmlns:a16="http://schemas.microsoft.com/office/drawing/2014/main" id="{526C2E95-6779-FE4A-9937-626BDA1B59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24" r="10372" b="-4"/>
          <a:stretch/>
        </p:blipFill>
        <p:spPr bwMode="auto">
          <a:xfrm>
            <a:off x="5969353" y="2815228"/>
            <a:ext cx="2788920" cy="2788920"/>
          </a:xfrm>
          <a:custGeom>
            <a:avLst/>
            <a:gdLst>
              <a:gd name="connsiteX0" fmla="*/ 1440180 w 2880360"/>
              <a:gd name="connsiteY0" fmla="*/ 0 h 2880360"/>
              <a:gd name="connsiteX1" fmla="*/ 2880360 w 2880360"/>
              <a:gd name="connsiteY1" fmla="*/ 1440180 h 2880360"/>
              <a:gd name="connsiteX2" fmla="*/ 1440180 w 2880360"/>
              <a:gd name="connsiteY2" fmla="*/ 2880360 h 2880360"/>
              <a:gd name="connsiteX3" fmla="*/ 0 w 2880360"/>
              <a:gd name="connsiteY3" fmla="*/ 1440180 h 2880360"/>
              <a:gd name="connsiteX4" fmla="*/ 1440180 w 2880360"/>
              <a:gd name="connsiteY4" fmla="*/ 0 h 2880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0360" h="2880360">
                <a:moveTo>
                  <a:pt x="1440180" y="0"/>
                </a:moveTo>
                <a:cubicBezTo>
                  <a:pt x="2235569" y="0"/>
                  <a:pt x="2880360" y="644791"/>
                  <a:pt x="2880360" y="1440180"/>
                </a:cubicBezTo>
                <a:cubicBezTo>
                  <a:pt x="2880360" y="2235569"/>
                  <a:pt x="2235569" y="2880360"/>
                  <a:pt x="1440180" y="2880360"/>
                </a:cubicBezTo>
                <a:cubicBezTo>
                  <a:pt x="644791" y="2880360"/>
                  <a:pt x="0" y="2235569"/>
                  <a:pt x="0" y="1440180"/>
                </a:cubicBezTo>
                <a:cubicBezTo>
                  <a:pt x="0" y="644791"/>
                  <a:pt x="644791" y="0"/>
                  <a:pt x="144018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magine 4" descr="Immagine che contiene parete, interni, pavimento, sedendo&#10;&#10;&#10;&#10;Descrizione generata automaticamente">
            <a:extLst>
              <a:ext uri="{FF2B5EF4-FFF2-40B4-BE49-F238E27FC236}">
                <a16:creationId xmlns:a16="http://schemas.microsoft.com/office/drawing/2014/main" id="{8629966C-78CD-614E-9371-27220E2E85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18" b="4"/>
          <a:stretch/>
        </p:blipFill>
        <p:spPr bwMode="auto">
          <a:xfrm>
            <a:off x="8160603" y="2"/>
            <a:ext cx="4034316" cy="3486455"/>
          </a:xfrm>
          <a:custGeom>
            <a:avLst/>
            <a:gdLst>
              <a:gd name="connsiteX0" fmla="*/ 280681 w 4034316"/>
              <a:gd name="connsiteY0" fmla="*/ 0 h 3486455"/>
              <a:gd name="connsiteX1" fmla="*/ 4034316 w 4034316"/>
              <a:gd name="connsiteY1" fmla="*/ 0 h 3486455"/>
              <a:gd name="connsiteX2" fmla="*/ 4034316 w 4034316"/>
              <a:gd name="connsiteY2" fmla="*/ 2800630 h 3486455"/>
              <a:gd name="connsiteX3" fmla="*/ 3874752 w 4034316"/>
              <a:gd name="connsiteY3" fmla="*/ 2945652 h 3486455"/>
              <a:gd name="connsiteX4" fmla="*/ 2368296 w 4034316"/>
              <a:gd name="connsiteY4" fmla="*/ 3486455 h 3486455"/>
              <a:gd name="connsiteX5" fmla="*/ 0 w 4034316"/>
              <a:gd name="connsiteY5" fmla="*/ 1118159 h 3486455"/>
              <a:gd name="connsiteX6" fmla="*/ 186113 w 4034316"/>
              <a:gd name="connsiteY6" fmla="*/ 196311 h 3486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34316" h="3486455">
                <a:moveTo>
                  <a:pt x="280681" y="0"/>
                </a:moveTo>
                <a:lnTo>
                  <a:pt x="4034316" y="0"/>
                </a:lnTo>
                <a:lnTo>
                  <a:pt x="4034316" y="2800630"/>
                </a:lnTo>
                <a:lnTo>
                  <a:pt x="3874752" y="2945652"/>
                </a:lnTo>
                <a:cubicBezTo>
                  <a:pt x="3465371" y="3283503"/>
                  <a:pt x="2940535" y="3486455"/>
                  <a:pt x="2368296" y="3486455"/>
                </a:cubicBezTo>
                <a:cubicBezTo>
                  <a:pt x="1060322" y="3486455"/>
                  <a:pt x="0" y="2426133"/>
                  <a:pt x="0" y="1118159"/>
                </a:cubicBezTo>
                <a:cubicBezTo>
                  <a:pt x="0" y="791166"/>
                  <a:pt x="66270" y="479650"/>
                  <a:pt x="186113" y="19631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2B7592FE-10D1-4664-B623-353F47C8D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88132" y="4032250"/>
            <a:ext cx="3303868" cy="2825750"/>
          </a:xfrm>
          <a:custGeom>
            <a:avLst/>
            <a:gdLst>
              <a:gd name="connsiteX0" fmla="*/ 1888600 w 3303868"/>
              <a:gd name="connsiteY0" fmla="*/ 0 h 2825750"/>
              <a:gd name="connsiteX1" fmla="*/ 3224042 w 3303868"/>
              <a:gd name="connsiteY1" fmla="*/ 553158 h 2825750"/>
              <a:gd name="connsiteX2" fmla="*/ 3303868 w 3303868"/>
              <a:gd name="connsiteY2" fmla="*/ 640989 h 2825750"/>
              <a:gd name="connsiteX3" fmla="*/ 3303868 w 3303868"/>
              <a:gd name="connsiteY3" fmla="*/ 2825750 h 2825750"/>
              <a:gd name="connsiteX4" fmla="*/ 250380 w 3303868"/>
              <a:gd name="connsiteY4" fmla="*/ 2825750 h 2825750"/>
              <a:gd name="connsiteX5" fmla="*/ 227944 w 3303868"/>
              <a:gd name="connsiteY5" fmla="*/ 2788819 h 2825750"/>
              <a:gd name="connsiteX6" fmla="*/ 0 w 3303868"/>
              <a:gd name="connsiteY6" fmla="*/ 1888600 h 2825750"/>
              <a:gd name="connsiteX7" fmla="*/ 1888600 w 3303868"/>
              <a:gd name="connsiteY7" fmla="*/ 0 h 282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03868" h="2825750">
                <a:moveTo>
                  <a:pt x="1888600" y="0"/>
                </a:moveTo>
                <a:cubicBezTo>
                  <a:pt x="2410123" y="0"/>
                  <a:pt x="2882273" y="211389"/>
                  <a:pt x="3224042" y="553158"/>
                </a:cubicBezTo>
                <a:lnTo>
                  <a:pt x="3303868" y="640989"/>
                </a:lnTo>
                <a:lnTo>
                  <a:pt x="3303868" y="2825750"/>
                </a:lnTo>
                <a:lnTo>
                  <a:pt x="250380" y="2825750"/>
                </a:lnTo>
                <a:lnTo>
                  <a:pt x="227944" y="2788819"/>
                </a:lnTo>
                <a:cubicBezTo>
                  <a:pt x="82574" y="2521217"/>
                  <a:pt x="0" y="2214552"/>
                  <a:pt x="0" y="1888600"/>
                </a:cubicBezTo>
                <a:cubicBezTo>
                  <a:pt x="0" y="845555"/>
                  <a:pt x="845555" y="0"/>
                  <a:pt x="188860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5" descr="Immagine che contiene parete, interni, pavimento, finestra&#10;&#10;&#10;&#10;Descrizione generata automaticamente">
            <a:extLst>
              <a:ext uri="{FF2B5EF4-FFF2-40B4-BE49-F238E27FC236}">
                <a16:creationId xmlns:a16="http://schemas.microsoft.com/office/drawing/2014/main" id="{C66C766A-3610-BB4C-A74E-E531D0D0036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4" r="1" b="1"/>
          <a:stretch/>
        </p:blipFill>
        <p:spPr bwMode="auto">
          <a:xfrm>
            <a:off x="9053088" y="4197217"/>
            <a:ext cx="3138912" cy="2660795"/>
          </a:xfrm>
          <a:custGeom>
            <a:avLst/>
            <a:gdLst>
              <a:gd name="connsiteX0" fmla="*/ 1723644 w 3138912"/>
              <a:gd name="connsiteY0" fmla="*/ 0 h 2660795"/>
              <a:gd name="connsiteX1" fmla="*/ 3053691 w 3138912"/>
              <a:gd name="connsiteY1" fmla="*/ 627247 h 2660795"/>
              <a:gd name="connsiteX2" fmla="*/ 3138912 w 3138912"/>
              <a:gd name="connsiteY2" fmla="*/ 741211 h 2660795"/>
              <a:gd name="connsiteX3" fmla="*/ 3138912 w 3138912"/>
              <a:gd name="connsiteY3" fmla="*/ 2660795 h 2660795"/>
              <a:gd name="connsiteX4" fmla="*/ 278239 w 3138912"/>
              <a:gd name="connsiteY4" fmla="*/ 2660795 h 2660795"/>
              <a:gd name="connsiteX5" fmla="*/ 208035 w 3138912"/>
              <a:gd name="connsiteY5" fmla="*/ 2545235 h 2660795"/>
              <a:gd name="connsiteX6" fmla="*/ 0 w 3138912"/>
              <a:gd name="connsiteY6" fmla="*/ 1723644 h 2660795"/>
              <a:gd name="connsiteX7" fmla="*/ 1723644 w 3138912"/>
              <a:gd name="connsiteY7" fmla="*/ 0 h 2660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8912" h="2660795">
                <a:moveTo>
                  <a:pt x="1723644" y="0"/>
                </a:moveTo>
                <a:cubicBezTo>
                  <a:pt x="2259111" y="0"/>
                  <a:pt x="2737550" y="244172"/>
                  <a:pt x="3053691" y="627247"/>
                </a:cubicBezTo>
                <a:lnTo>
                  <a:pt x="3138912" y="741211"/>
                </a:lnTo>
                <a:lnTo>
                  <a:pt x="3138912" y="2660795"/>
                </a:lnTo>
                <a:lnTo>
                  <a:pt x="278239" y="2660795"/>
                </a:lnTo>
                <a:lnTo>
                  <a:pt x="208035" y="2545235"/>
                </a:lnTo>
                <a:cubicBezTo>
                  <a:pt x="75362" y="2301006"/>
                  <a:pt x="0" y="2021126"/>
                  <a:pt x="0" y="1723644"/>
                </a:cubicBezTo>
                <a:cubicBezTo>
                  <a:pt x="0" y="771702"/>
                  <a:pt x="771702" y="0"/>
                  <a:pt x="172364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52737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5000"/>
            <a:lum/>
          </a:blip>
          <a:srcRect/>
          <a:stretch>
            <a:fillRect t="-14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0F4C3F4-B664-C741-B4C6-3ABA6F500D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219393"/>
          </a:xfrm>
        </p:spPr>
        <p:txBody>
          <a:bodyPr>
            <a:normAutofit/>
          </a:bodyPr>
          <a:lstStyle/>
          <a:p>
            <a:r>
              <a:rPr lang="it-IT" sz="4000" dirty="0"/>
              <a:t>SICUREZZA DEL PAZIENTE E DELL’OPERATORE SANITARIO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2066B56-3796-F246-B489-6F6E2F89DE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601119"/>
            <a:ext cx="9144000" cy="1480227"/>
          </a:xfrm>
        </p:spPr>
        <p:txBody>
          <a:bodyPr>
            <a:normAutofit/>
          </a:bodyPr>
          <a:lstStyle/>
          <a:p>
            <a:r>
              <a:rPr lang="it-IT" sz="3200" dirty="0">
                <a:solidFill>
                  <a:srgbClr val="FF0000"/>
                </a:solidFill>
              </a:rPr>
              <a:t>Standardizzare e mappare il processo per aumentare la qualità la sicurezza e per il paziente e dell’operatore sanitario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3D0A1BD-EFEC-684F-94BA-8C538B6CC0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889" y="238824"/>
            <a:ext cx="1677733" cy="8835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Risultati immagini per logo ptv">
            <a:extLst>
              <a:ext uri="{FF2B5EF4-FFF2-40B4-BE49-F238E27FC236}">
                <a16:creationId xmlns:a16="http://schemas.microsoft.com/office/drawing/2014/main" id="{F331BB46-752D-4E47-A98C-F7F45D4349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889" y="5609064"/>
            <a:ext cx="2214642" cy="99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2C429A71-A4BD-B64B-95BE-A4528C5FBB40}"/>
              </a:ext>
            </a:extLst>
          </p:cNvPr>
          <p:cNvSpPr txBox="1"/>
          <p:nvPr/>
        </p:nvSpPr>
        <p:spPr>
          <a:xfrm>
            <a:off x="4246395" y="4996973"/>
            <a:ext cx="443871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cura di Conti Fabio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Coordinatore Infermieristico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Area di Cardiologia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Area di </a:t>
            </a:r>
            <a:r>
              <a:rPr kumimoji="0" lang="it-IT" sz="18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Oncoematologia</a:t>
            </a:r>
            <a:endParaRPr kumimoji="0" lang="it-IT" sz="18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Ambulatorio infermieristico accessi vascolari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8FE7FC4E-F523-874E-B9D6-CF8AD5EFE5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05581" y="211148"/>
            <a:ext cx="1392048" cy="1532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8589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489</TotalTime>
  <Words>948</Words>
  <Application>Microsoft Macintosh PowerPoint</Application>
  <PresentationFormat>Widescreen</PresentationFormat>
  <Paragraphs>116</Paragraphs>
  <Slides>35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35</vt:i4>
      </vt:variant>
    </vt:vector>
  </HeadingPairs>
  <TitlesOfParts>
    <vt:vector size="41" baseType="lpstr">
      <vt:lpstr>Arial</vt:lpstr>
      <vt:lpstr>Calibri</vt:lpstr>
      <vt:lpstr>Calibri Light</vt:lpstr>
      <vt:lpstr>Candara Light</vt:lpstr>
      <vt:lpstr>Wingdings</vt:lpstr>
      <vt:lpstr>Tema di Office</vt:lpstr>
      <vt:lpstr>SICUREZZA DEL PAZIENTE E DELL’OPERATORE SANITARIO</vt:lpstr>
      <vt:lpstr>Standardizzare e mappare il processo </vt:lpstr>
      <vt:lpstr>Standardizzazione del processo impianto accesso vascolare</vt:lpstr>
      <vt:lpstr>Standardizzazione del processo impianto accesso vascolare</vt:lpstr>
      <vt:lpstr>Standardizzazione del processo impianto accesso vascolare</vt:lpstr>
      <vt:lpstr>Rapid Central Vein Assessment (RaCeVA)</vt:lpstr>
      <vt:lpstr>Presentazione standard di PowerPoint</vt:lpstr>
      <vt:lpstr>Presentazione standard di PowerPoint</vt:lpstr>
      <vt:lpstr>Le competenze specialistiche quale formazione? </vt:lpstr>
      <vt:lpstr>La buona pratica raccomandata dal decreto Gelli-Bianco </vt:lpstr>
      <vt:lpstr>Articolo 5. Buone pratiche clinico-assistenziali e raccomandazioni previste dalle linee guida.</vt:lpstr>
      <vt:lpstr>Linee guida INS Raccomandazioni Pratiche</vt:lpstr>
      <vt:lpstr>Quindi alla luce di queste considerazioni è necessario mappare il processo </vt:lpstr>
      <vt:lpstr>Perché monitorare?</vt:lpstr>
      <vt:lpstr>Indicatori di processo</vt:lpstr>
      <vt:lpstr>Indicatori di esito clinico</vt:lpstr>
      <vt:lpstr>Monitoraggio esiti assistenziali rispetto agli accessi vascolari</vt:lpstr>
      <vt:lpstr>Quali sono gli esiti di cui tenere conto</vt:lpstr>
      <vt:lpstr>E una volta che conosciamo gli impianti con esiti non desiderati cosa facciamo</vt:lpstr>
      <vt:lpstr>Presentazione standard di PowerPoint</vt:lpstr>
      <vt:lpstr>Presentazione standard di PowerPoint</vt:lpstr>
      <vt:lpstr>Presentazione standard di PowerPoint</vt:lpstr>
      <vt:lpstr>Monitoraggio esiti clinici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Esito clinico è condizionato dal dispositivo</vt:lpstr>
      <vt:lpstr>Le variabili che costituisco il dispositivo e ne influenzano l’esito </vt:lpstr>
      <vt:lpstr>conclusioni</vt:lpstr>
      <vt:lpstr>Perché monitorare?</vt:lpstr>
      <vt:lpstr>Sviluppare la leadership clinica per una reale presa in carico dei pazienti complessi</vt:lpstr>
      <vt:lpstr>Scelte di programmazione </vt:lpstr>
      <vt:lpstr>SICUREZZA DEL PAZIENTE E DELL’OPERATORE SANITARIO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SICUREZZA DEL PAZIENTE E DELL’OPERATORE SANITARIO</dc:title>
  <dc:creator>fabio conti</dc:creator>
  <cp:lastModifiedBy>fabio conti</cp:lastModifiedBy>
  <cp:revision>5</cp:revision>
  <dcterms:created xsi:type="dcterms:W3CDTF">2023-11-02T14:47:02Z</dcterms:created>
  <dcterms:modified xsi:type="dcterms:W3CDTF">2023-11-04T06:12:25Z</dcterms:modified>
</cp:coreProperties>
</file>