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48" r:id="rId2"/>
  </p:sldMasterIdLst>
  <p:notesMasterIdLst>
    <p:notesMasterId r:id="rId42"/>
  </p:notesMasterIdLst>
  <p:sldIdLst>
    <p:sldId id="256" r:id="rId3"/>
    <p:sldId id="329" r:id="rId4"/>
    <p:sldId id="327" r:id="rId5"/>
    <p:sldId id="371" r:id="rId6"/>
    <p:sldId id="372" r:id="rId7"/>
    <p:sldId id="408" r:id="rId8"/>
    <p:sldId id="378" r:id="rId9"/>
    <p:sldId id="380" r:id="rId10"/>
    <p:sldId id="381" r:id="rId11"/>
    <p:sldId id="382" r:id="rId12"/>
    <p:sldId id="331" r:id="rId13"/>
    <p:sldId id="403" r:id="rId14"/>
    <p:sldId id="376" r:id="rId15"/>
    <p:sldId id="397" r:id="rId16"/>
    <p:sldId id="393" r:id="rId17"/>
    <p:sldId id="394" r:id="rId18"/>
    <p:sldId id="395" r:id="rId19"/>
    <p:sldId id="383" r:id="rId20"/>
    <p:sldId id="384" r:id="rId21"/>
    <p:sldId id="390" r:id="rId22"/>
    <p:sldId id="392" r:id="rId23"/>
    <p:sldId id="385" r:id="rId24"/>
    <p:sldId id="386" r:id="rId25"/>
    <p:sldId id="387" r:id="rId26"/>
    <p:sldId id="388" r:id="rId27"/>
    <p:sldId id="389" r:id="rId28"/>
    <p:sldId id="391" r:id="rId29"/>
    <p:sldId id="405" r:id="rId30"/>
    <p:sldId id="398" r:id="rId31"/>
    <p:sldId id="399" r:id="rId32"/>
    <p:sldId id="400" r:id="rId33"/>
    <p:sldId id="401" r:id="rId34"/>
    <p:sldId id="360" r:id="rId35"/>
    <p:sldId id="361" r:id="rId36"/>
    <p:sldId id="370" r:id="rId37"/>
    <p:sldId id="362" r:id="rId38"/>
    <p:sldId id="402" r:id="rId39"/>
    <p:sldId id="411" r:id="rId40"/>
    <p:sldId id="409" r:id="rId4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321" autoAdjust="0"/>
  </p:normalViewPr>
  <p:slideViewPr>
    <p:cSldViewPr snapToGrid="0">
      <p:cViewPr varScale="1">
        <p:scale>
          <a:sx n="63" d="100"/>
          <a:sy n="63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B00C16-01E7-42A4-855A-9B7F71BD4A3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5E9D136-0401-4368-8573-C770691564A5}">
      <dgm:prSet/>
      <dgm:spPr/>
      <dgm:t>
        <a:bodyPr/>
        <a:lstStyle/>
        <a:p>
          <a:r>
            <a:rPr lang="it-IT" b="1" dirty="0"/>
            <a:t>REGOLAMENTO (UE) 2017/745</a:t>
          </a:r>
          <a:endParaRPr lang="en-US" dirty="0"/>
        </a:p>
      </dgm:t>
    </dgm:pt>
    <dgm:pt modelId="{F1A739E9-882B-4065-86FD-B2E02014CB12}" type="parTrans" cxnId="{F505567E-734F-48D4-937F-395E907417A1}">
      <dgm:prSet/>
      <dgm:spPr/>
      <dgm:t>
        <a:bodyPr/>
        <a:lstStyle/>
        <a:p>
          <a:endParaRPr lang="en-US"/>
        </a:p>
      </dgm:t>
    </dgm:pt>
    <dgm:pt modelId="{8998D693-AC81-45D5-917D-5FB8DD82BAF0}" type="sibTrans" cxnId="{F505567E-734F-48D4-937F-395E907417A1}">
      <dgm:prSet/>
      <dgm:spPr/>
      <dgm:t>
        <a:bodyPr/>
        <a:lstStyle/>
        <a:p>
          <a:endParaRPr lang="en-US"/>
        </a:p>
      </dgm:t>
    </dgm:pt>
    <dgm:pt modelId="{0404D7C7-CF4D-4516-83DD-E205F4DD7DFC}" type="pres">
      <dgm:prSet presAssocID="{6DB00C16-01E7-42A4-855A-9B7F71BD4A36}" presName="linear" presStyleCnt="0">
        <dgm:presLayoutVars>
          <dgm:animLvl val="lvl"/>
          <dgm:resizeHandles val="exact"/>
        </dgm:presLayoutVars>
      </dgm:prSet>
      <dgm:spPr/>
    </dgm:pt>
    <dgm:pt modelId="{09242E55-E349-44CF-93D9-FF9ED0269BF0}" type="pres">
      <dgm:prSet presAssocID="{E5E9D136-0401-4368-8573-C770691564A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E855E74-16E9-44F4-95D5-13BFC93EB7E8}" type="presOf" srcId="{E5E9D136-0401-4368-8573-C770691564A5}" destId="{09242E55-E349-44CF-93D9-FF9ED0269BF0}" srcOrd="0" destOrd="0" presId="urn:microsoft.com/office/officeart/2005/8/layout/vList2"/>
    <dgm:cxn modelId="{F505567E-734F-48D4-937F-395E907417A1}" srcId="{6DB00C16-01E7-42A4-855A-9B7F71BD4A36}" destId="{E5E9D136-0401-4368-8573-C770691564A5}" srcOrd="0" destOrd="0" parTransId="{F1A739E9-882B-4065-86FD-B2E02014CB12}" sibTransId="{8998D693-AC81-45D5-917D-5FB8DD82BAF0}"/>
    <dgm:cxn modelId="{76830E98-59B3-4C94-8E6B-1C1D1A7F3A91}" type="presOf" srcId="{6DB00C16-01E7-42A4-855A-9B7F71BD4A36}" destId="{0404D7C7-CF4D-4516-83DD-E205F4DD7DFC}" srcOrd="0" destOrd="0" presId="urn:microsoft.com/office/officeart/2005/8/layout/vList2"/>
    <dgm:cxn modelId="{87A5B3AF-92F6-4D01-B4AD-40FA76BB46BB}" type="presParOf" srcId="{0404D7C7-CF4D-4516-83DD-E205F4DD7DFC}" destId="{09242E55-E349-44CF-93D9-FF9ED0269BF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42E55-E349-44CF-93D9-FF9ED0269BF0}">
      <dsp:nvSpPr>
        <dsp:cNvPr id="0" name=""/>
        <dsp:cNvSpPr/>
      </dsp:nvSpPr>
      <dsp:spPr>
        <a:xfrm>
          <a:off x="0" y="768693"/>
          <a:ext cx="5533176" cy="23072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800" b="1" kern="1200" dirty="0"/>
            <a:t>REGOLAMENTO (UE) 2017/745</a:t>
          </a:r>
          <a:endParaRPr lang="en-US" sz="5800" kern="1200" dirty="0"/>
        </a:p>
      </dsp:txBody>
      <dsp:txXfrm>
        <a:off x="112630" y="881323"/>
        <a:ext cx="5307916" cy="2081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6C635-514A-4124-BBC3-11CABD1D26AC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68BEC-7E38-436B-9725-FFD9158E61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001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68BEC-7E38-436B-9725-FFD9158E611B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4270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68BEC-7E38-436B-9725-FFD9158E611B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7559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68BEC-7E38-436B-9725-FFD9158E611B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899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C63B-A18D-43BE-B753-9A99D50458AA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D0B7-38DA-4E46-937F-1F0D261091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48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5789-6AF1-49AB-837F-016918C91DA0}" type="datetime1">
              <a:rPr lang="it-IT" smtClean="0"/>
              <a:t>11/11/2023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D0B7-38DA-4E46-937F-1F0D261091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7002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983B-1F62-441E-B34C-6285B45F29D9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D0B7-38DA-4E46-937F-1F0D261091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10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B1473-4AFB-4E3C-B1B1-9643086A697A}" type="datetime1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7D0B7-38DA-4E46-937F-1F0D261091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259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ovanorme.salute.gov.it/norme/dettaglioAtto?id=2083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trovanorme.salute.gov.it/norme/dettaglioAtto?id=13207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ovanorme.salute.gov.it/norme/dettaglioAtto?id=88953" TargetMode="Externa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rocardi.it/dizionario/4338.html" TargetMode="External"/><Relationship Id="rId3" Type="http://schemas.openxmlformats.org/officeDocument/2006/relationships/hyperlink" Target="https://www.brocardi.it/dizionario/4329.html" TargetMode="External"/><Relationship Id="rId7" Type="http://schemas.openxmlformats.org/officeDocument/2006/relationships/hyperlink" Target="https://www.brocardi.it/dizionario/4334.html" TargetMode="External"/><Relationship Id="rId12" Type="http://schemas.openxmlformats.org/officeDocument/2006/relationships/hyperlink" Target="https://www.brocardi.it/dizionario/4342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brocardi.it/dizionario/4410.html" TargetMode="External"/><Relationship Id="rId11" Type="http://schemas.openxmlformats.org/officeDocument/2006/relationships/hyperlink" Target="https://www.brocardi.it/dizionario/4341.html" TargetMode="External"/><Relationship Id="rId5" Type="http://schemas.openxmlformats.org/officeDocument/2006/relationships/hyperlink" Target="https://www.brocardi.it/dizionario/4331.html" TargetMode="External"/><Relationship Id="rId10" Type="http://schemas.openxmlformats.org/officeDocument/2006/relationships/hyperlink" Target="https://www.brocardi.it/dizionario/4340.html" TargetMode="External"/><Relationship Id="rId4" Type="http://schemas.openxmlformats.org/officeDocument/2006/relationships/hyperlink" Target="https://www.brocardi.it/dizionario/5789.html" TargetMode="External"/><Relationship Id="rId9" Type="http://schemas.openxmlformats.org/officeDocument/2006/relationships/hyperlink" Target="https://www.brocardi.it/dizionario/5790.html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8F29A86-C79D-BB01-CEF4-8769A2369FC8}"/>
              </a:ext>
            </a:extLst>
          </p:cNvPr>
          <p:cNvSpPr txBox="1"/>
          <p:nvPr/>
        </p:nvSpPr>
        <p:spPr>
          <a:xfrm>
            <a:off x="1251351" y="3229123"/>
            <a:ext cx="330387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inherit"/>
                <a:cs typeface="Poppins" panose="00000500000000000000" pitchFamily="2" charset="0"/>
              </a:rPr>
              <a:t>DISPOSITIVI  MEDICI</a:t>
            </a:r>
            <a:br>
              <a:rPr lang="it-IT" sz="1800" dirty="0">
                <a:latin typeface="inherit"/>
                <a:cs typeface="Poppins" panose="00000500000000000000" pitchFamily="2" charset="0"/>
              </a:rPr>
            </a:br>
            <a:br>
              <a:rPr lang="it-IT" sz="1800" dirty="0">
                <a:latin typeface="inherit"/>
                <a:cs typeface="Poppins" panose="00000500000000000000" pitchFamily="2" charset="0"/>
              </a:rPr>
            </a:br>
            <a:r>
              <a:rPr lang="it-IT" sz="1800" b="1" dirty="0">
                <a:latin typeface="inherit"/>
                <a:cs typeface="Poppins" panose="00000500000000000000" pitchFamily="2" charset="0"/>
              </a:rPr>
              <a:t>La normativa in materia</a:t>
            </a:r>
            <a:br>
              <a:rPr lang="it-IT" sz="1800" dirty="0">
                <a:latin typeface="inherit"/>
                <a:cs typeface="Poppins" panose="00000500000000000000" pitchFamily="2" charset="0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117D0B7-38DA-4E46-937F-1F0D261091D9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asellaDiTesto 4">
            <a:extLst>
              <a:ext uri="{FF2B5EF4-FFF2-40B4-BE49-F238E27FC236}">
                <a16:creationId xmlns:a16="http://schemas.microsoft.com/office/drawing/2014/main" id="{A2E661E1-1FB1-7784-5BB9-329A62A869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7505400"/>
              </p:ext>
            </p:extLst>
          </p:nvPr>
        </p:nvGraphicFramePr>
        <p:xfrm>
          <a:off x="5348319" y="221424"/>
          <a:ext cx="5533176" cy="3844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uppo 1">
            <a:extLst>
              <a:ext uri="{FF2B5EF4-FFF2-40B4-BE49-F238E27FC236}">
                <a16:creationId xmlns:a16="http://schemas.microsoft.com/office/drawing/2014/main" id="{77F512D8-29A4-7337-B38E-632B01CB349A}"/>
              </a:ext>
            </a:extLst>
          </p:cNvPr>
          <p:cNvGrpSpPr/>
          <p:nvPr/>
        </p:nvGrpSpPr>
        <p:grpSpPr>
          <a:xfrm>
            <a:off x="5508732" y="3829860"/>
            <a:ext cx="5533176" cy="2307240"/>
            <a:chOff x="0" y="768693"/>
            <a:chExt cx="5533176" cy="2307240"/>
          </a:xfrm>
        </p:grpSpPr>
        <p:sp>
          <p:nvSpPr>
            <p:cNvPr id="4" name="Rettangolo con angoli arrotondati 3">
              <a:extLst>
                <a:ext uri="{FF2B5EF4-FFF2-40B4-BE49-F238E27FC236}">
                  <a16:creationId xmlns:a16="http://schemas.microsoft.com/office/drawing/2014/main" id="{5A0BF922-6821-7051-FDBA-82FBE81331B8}"/>
                </a:ext>
              </a:extLst>
            </p:cNvPr>
            <p:cNvSpPr/>
            <p:nvPr/>
          </p:nvSpPr>
          <p:spPr>
            <a:xfrm>
              <a:off x="0" y="768693"/>
              <a:ext cx="5533176" cy="230724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186991DB-6E26-0B0C-B7F7-FC531598F1B2}"/>
                </a:ext>
              </a:extLst>
            </p:cNvPr>
            <p:cNvSpPr txBox="1"/>
            <p:nvPr/>
          </p:nvSpPr>
          <p:spPr>
            <a:xfrm>
              <a:off x="112630" y="881323"/>
              <a:ext cx="5307916" cy="20819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0980" tIns="220980" rIns="220980" bIns="220980" numCol="1" spcCol="1270" anchor="ctr" anchorCtr="0">
              <a:noAutofit/>
            </a:bodyPr>
            <a:lstStyle/>
            <a:p>
              <a:pPr marL="0" lvl="0" indent="0" algn="l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5800" b="1" kern="1200" dirty="0"/>
                <a:t>D. Lgs 5 agosto 2022 n. 137</a:t>
              </a:r>
              <a:endParaRPr lang="en-US" sz="5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8125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alinata e colonne anteriori di un maestoso edificio della città">
            <a:extLst>
              <a:ext uri="{FF2B5EF4-FFF2-40B4-BE49-F238E27FC236}">
                <a16:creationId xmlns:a16="http://schemas.microsoft.com/office/drawing/2014/main" id="{C2A6F3AD-C783-CF08-1992-631EDEB82F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96" r="24845" b="-2"/>
          <a:stretch/>
        </p:blipFill>
        <p:spPr>
          <a:xfrm>
            <a:off x="-1" y="-2"/>
            <a:ext cx="5216748" cy="6858002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5FDDDD-25A2-1F8B-A774-A8E1B15FA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078" y="450166"/>
            <a:ext cx="5978768" cy="6189785"/>
          </a:xfrm>
        </p:spPr>
        <p:txBody>
          <a:bodyPr anchor="ctr">
            <a:normAutofit fontScale="47500" lnSpcReduction="20000"/>
          </a:bodyPr>
          <a:lstStyle/>
          <a:p>
            <a:pPr marL="269875" indent="0">
              <a:spcBef>
                <a:spcPts val="1800"/>
              </a:spcBef>
              <a:buNone/>
              <a:tabLst>
                <a:tab pos="9779000" algn="l"/>
              </a:tabLst>
            </a:pPr>
            <a:endParaRPr lang="it-IT" sz="1800" kern="100" dirty="0">
              <a:latin typeface="inherit"/>
              <a:cs typeface="Times New Roman" panose="02020603050405020304" pitchFamily="18" charset="0"/>
            </a:endParaRPr>
          </a:p>
          <a:p>
            <a:pPr marL="269875" indent="0" algn="just">
              <a:lnSpc>
                <a:spcPct val="150000"/>
              </a:lnSpc>
              <a:spcBef>
                <a:spcPts val="1800"/>
              </a:spcBef>
              <a:buNone/>
              <a:tabLst>
                <a:tab pos="9779000" algn="l"/>
              </a:tabLst>
            </a:pP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I 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dispositivi medici 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prima dell’entrata in vigore del Regolamento (UE) 2017/745 (MDR) erano regolamentati da due atti legislativi dell’Unione: la </a:t>
            </a:r>
            <a:r>
              <a:rPr lang="it-IT" sz="3400" b="1" u="sng" kern="100" dirty="0">
                <a:latin typeface="inherit"/>
                <a:cs typeface="Times New Roman" panose="02020603050405020304" pitchFamily="18" charset="0"/>
              </a:rPr>
              <a:t>Direttiva 93/42/CEE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, relativa ai 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dispositivi medici, 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recepita in Italia con il 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  <a:hlinkClick r:id="rId3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legislativo 46/97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, e la </a:t>
            </a:r>
            <a:r>
              <a:rPr lang="it-IT" sz="3400" b="1" u="sng" kern="100" dirty="0">
                <a:latin typeface="inherit"/>
                <a:cs typeface="Times New Roman" panose="02020603050405020304" pitchFamily="18" charset="0"/>
              </a:rPr>
              <a:t>Direttiva 90/385/CEE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, relativa ai 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dispositivi medici impiantabili attivi 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recepita in Italia con il 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  <a:hlinkClick r:id="rId4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legislativo 507/92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.</a:t>
            </a:r>
          </a:p>
          <a:p>
            <a:pPr marL="269875"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Il 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Regolamento (UE) 2017/745 del 5 aprile 2017 </a:t>
            </a:r>
          </a:p>
          <a:p>
            <a:pPr marL="444500" indent="-174625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abroga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 le direttive 90/385/CEE e 93/42/CEE</a:t>
            </a:r>
          </a:p>
          <a:p>
            <a:pPr marL="444500" indent="-174625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modifica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: la direttiva 2001/83/CE, il regolamento (CE) n. 178/2002 e il regolamento (CE) 1223/2009</a:t>
            </a:r>
          </a:p>
          <a:p>
            <a:pPr marL="444500" indent="-174625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si applica a decorrere dal 26.5.2020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, fatte salve le deroghe espressamente previste, e “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stabilisce le norme relative </a:t>
            </a:r>
            <a:r>
              <a:rPr lang="it-IT" sz="3400" b="1" u="sng" kern="100" dirty="0">
                <a:latin typeface="inherit"/>
                <a:cs typeface="Times New Roman" panose="02020603050405020304" pitchFamily="18" charset="0"/>
              </a:rPr>
              <a:t>all'immissione sul mercato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, la </a:t>
            </a:r>
            <a:r>
              <a:rPr lang="it-IT" sz="3400" b="1" u="sng" kern="100" dirty="0">
                <a:latin typeface="inherit"/>
                <a:cs typeface="Times New Roman" panose="02020603050405020304" pitchFamily="18" charset="0"/>
              </a:rPr>
              <a:t>messa a disposizione sul mercato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 o la </a:t>
            </a:r>
            <a:r>
              <a:rPr lang="it-IT" sz="3400" b="1" u="sng" kern="100" dirty="0">
                <a:latin typeface="inherit"/>
                <a:cs typeface="Times New Roman" panose="02020603050405020304" pitchFamily="18" charset="0"/>
              </a:rPr>
              <a:t>messa in servizio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 dei dispositivi medici per uso umano </a:t>
            </a:r>
            <a:r>
              <a:rPr lang="it-IT" sz="3400" b="1" u="sng" kern="100" dirty="0">
                <a:latin typeface="inherit"/>
                <a:cs typeface="Times New Roman" panose="02020603050405020304" pitchFamily="18" charset="0"/>
              </a:rPr>
              <a:t>e degli accessori per tali dispositivi</a:t>
            </a:r>
            <a:r>
              <a:rPr lang="it-IT" sz="3400" b="1" kern="100" dirty="0">
                <a:latin typeface="inherit"/>
                <a:cs typeface="Times New Roman" panose="02020603050405020304" pitchFamily="18" charset="0"/>
              </a:rPr>
              <a:t> nell'Unione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. </a:t>
            </a:r>
            <a:r>
              <a:rPr lang="it-IT" sz="3400" kern="100" dirty="0" err="1">
                <a:latin typeface="inherit"/>
                <a:cs typeface="Times New Roman" panose="02020603050405020304" pitchFamily="18" charset="0"/>
              </a:rPr>
              <a:t>ll</a:t>
            </a:r>
            <a:r>
              <a:rPr lang="it-IT" sz="3400" kern="100" dirty="0">
                <a:latin typeface="inherit"/>
                <a:cs typeface="Times New Roman" panose="02020603050405020304" pitchFamily="18" charset="0"/>
              </a:rPr>
              <a:t> regolamento si applica inoltre alle indagini cliniche relative a tali dispositivi medici e relativi accessori condotte nell'Unione.”</a:t>
            </a:r>
            <a:endParaRPr lang="en-US" sz="3400" kern="100" dirty="0">
              <a:latin typeface="inherit"/>
              <a:cs typeface="Times New Roman" panose="02020603050405020304" pitchFamily="18" charset="0"/>
            </a:endParaRPr>
          </a:p>
          <a:p>
            <a:pPr marL="269875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it-IT" sz="1800" kern="100" dirty="0">
              <a:latin typeface="inherit"/>
              <a:cs typeface="Times New Roman" panose="02020603050405020304" pitchFamily="18" charset="0"/>
            </a:endParaRPr>
          </a:p>
          <a:p>
            <a:pPr marL="269875" indent="0">
              <a:spcAft>
                <a:spcPts val="940"/>
              </a:spcAft>
              <a:buNone/>
              <a:tabLst>
                <a:tab pos="9779000" algn="l"/>
              </a:tabLst>
            </a:pPr>
            <a:endParaRPr lang="it-IT" sz="1800" kern="100" dirty="0">
              <a:latin typeface="inherit"/>
              <a:cs typeface="Times New Roman" panose="02020603050405020304" pitchFamily="18" charset="0"/>
            </a:endParaRPr>
          </a:p>
          <a:p>
            <a:endParaRPr lang="it-IT" sz="1300" dirty="0"/>
          </a:p>
        </p:txBody>
      </p:sp>
    </p:spTree>
    <p:extLst>
      <p:ext uri="{BB962C8B-B14F-4D97-AF65-F5344CB8AC3E}">
        <p14:creationId xmlns:p14="http://schemas.microsoft.com/office/powerpoint/2010/main" val="3149418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97280" y="436947"/>
            <a:ext cx="10016198" cy="5782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87313" algn="ctr">
              <a:lnSpc>
                <a:spcPct val="150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it-IT" sz="2000" b="1" dirty="0">
                <a:latin typeface="inherit"/>
              </a:rPr>
              <a:t>ART. 2 DEFINIZIONI</a:t>
            </a:r>
          </a:p>
          <a:p>
            <a:pPr marL="87313" algn="just">
              <a:lnSpc>
                <a:spcPct val="150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it-IT" sz="1600" dirty="0">
                <a:highlight>
                  <a:srgbClr val="FFFF00"/>
                </a:highlight>
                <a:latin typeface="inherit"/>
              </a:rPr>
              <a:t>«</a:t>
            </a:r>
            <a:r>
              <a:rPr lang="it-IT" sz="1600" b="1" u="sng" dirty="0">
                <a:highlight>
                  <a:srgbClr val="FFFF00"/>
                </a:highlight>
                <a:latin typeface="inherit"/>
              </a:rPr>
              <a:t>dispositivo medico</a:t>
            </a:r>
            <a:r>
              <a:rPr lang="it-IT" sz="1600" dirty="0">
                <a:highlight>
                  <a:srgbClr val="FFFF00"/>
                </a:highlight>
                <a:latin typeface="inherit"/>
              </a:rPr>
              <a:t>»: </a:t>
            </a:r>
            <a:r>
              <a:rPr lang="it-IT" sz="1600" u="sng" dirty="0">
                <a:highlight>
                  <a:srgbClr val="FFFF00"/>
                </a:highlight>
                <a:latin typeface="inherit"/>
              </a:rPr>
              <a:t>qualunque strumento, apparecchio, apparecchiatura, software</a:t>
            </a:r>
            <a:r>
              <a:rPr lang="it-IT" sz="1600" dirty="0">
                <a:highlight>
                  <a:srgbClr val="FFFF00"/>
                </a:highlight>
                <a:latin typeface="inherit"/>
              </a:rPr>
              <a:t>, impianto, reagente, materiale o altro articolo, </a:t>
            </a:r>
            <a:r>
              <a:rPr lang="it-IT" sz="1600" u="sng" dirty="0">
                <a:highlight>
                  <a:srgbClr val="FFFF00"/>
                </a:highlight>
                <a:latin typeface="inherit"/>
              </a:rPr>
              <a:t>destinato dal fabbricante</a:t>
            </a:r>
            <a:r>
              <a:rPr lang="it-IT" sz="1600" dirty="0">
                <a:highlight>
                  <a:srgbClr val="FFFF00"/>
                </a:highlight>
                <a:latin typeface="inherit"/>
              </a:rPr>
              <a:t> a essere impiegato sull'uomo, </a:t>
            </a:r>
            <a:r>
              <a:rPr lang="it-IT" sz="1600" u="sng" dirty="0">
                <a:highlight>
                  <a:srgbClr val="FFFF00"/>
                </a:highlight>
                <a:latin typeface="inherit"/>
              </a:rPr>
              <a:t>da solo o in combinazione</a:t>
            </a:r>
            <a:r>
              <a:rPr lang="it-IT" sz="1600" dirty="0">
                <a:highlight>
                  <a:srgbClr val="FFFF00"/>
                </a:highlight>
                <a:latin typeface="inherit"/>
              </a:rPr>
              <a:t>, per una o più delle seguenti destinazioni d'uso mediche specifiche</a:t>
            </a:r>
            <a:r>
              <a:rPr lang="it-IT" sz="1600" dirty="0">
                <a:latin typeface="inherit"/>
              </a:rPr>
              <a:t>: </a:t>
            </a:r>
            <a:endParaRPr lang="en-US" sz="1600" dirty="0">
              <a:latin typeface="inherit"/>
            </a:endParaRPr>
          </a:p>
          <a:p>
            <a:pPr marL="342900" lvl="0" indent="-2286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en-US" sz="1600" dirty="0" err="1">
                <a:highlight>
                  <a:srgbClr val="FFFF00"/>
                </a:highlight>
                <a:latin typeface="inherit"/>
              </a:rPr>
              <a:t>diagnosi</a:t>
            </a:r>
            <a:r>
              <a:rPr lang="en-US" sz="1600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sz="1600" dirty="0" err="1">
                <a:highlight>
                  <a:srgbClr val="FFFF00"/>
                </a:highlight>
                <a:latin typeface="inherit"/>
              </a:rPr>
              <a:t>prevenzione</a:t>
            </a:r>
            <a:r>
              <a:rPr lang="en-US" sz="1600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sz="1600" dirty="0" err="1">
                <a:highlight>
                  <a:srgbClr val="FFFF00"/>
                </a:highlight>
                <a:latin typeface="inherit"/>
              </a:rPr>
              <a:t>monitoraggio</a:t>
            </a:r>
            <a:r>
              <a:rPr lang="en-US" sz="1600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sz="1600" dirty="0" err="1">
                <a:highlight>
                  <a:srgbClr val="FFFF00"/>
                </a:highlight>
                <a:latin typeface="inherit"/>
              </a:rPr>
              <a:t>previsione</a:t>
            </a:r>
            <a:r>
              <a:rPr lang="en-US" sz="1600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sz="1600" dirty="0" err="1">
                <a:highlight>
                  <a:srgbClr val="FFFF00"/>
                </a:highlight>
                <a:latin typeface="inherit"/>
              </a:rPr>
              <a:t>prognosi</a:t>
            </a:r>
            <a:r>
              <a:rPr lang="en-US" sz="1600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sz="1600" dirty="0" err="1">
                <a:highlight>
                  <a:srgbClr val="FFFF00"/>
                </a:highlight>
                <a:latin typeface="inherit"/>
              </a:rPr>
              <a:t>trattamento</a:t>
            </a:r>
            <a:r>
              <a:rPr lang="en-US" sz="1600" dirty="0">
                <a:highlight>
                  <a:srgbClr val="FFFF00"/>
                </a:highlight>
                <a:latin typeface="inherit"/>
              </a:rPr>
              <a:t> o </a:t>
            </a:r>
            <a:r>
              <a:rPr lang="en-US" sz="1600" dirty="0" err="1">
                <a:highlight>
                  <a:srgbClr val="FFFF00"/>
                </a:highlight>
                <a:latin typeface="inherit"/>
              </a:rPr>
              <a:t>attenuazione</a:t>
            </a:r>
            <a:r>
              <a:rPr lang="en-US" sz="1600" dirty="0"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1600" dirty="0" err="1">
                <a:highlight>
                  <a:srgbClr val="FFFF00"/>
                </a:highlight>
                <a:latin typeface="inherit"/>
              </a:rPr>
              <a:t>malattie</a:t>
            </a:r>
            <a:r>
              <a:rPr lang="en-US" sz="1600" dirty="0">
                <a:latin typeface="inherit"/>
              </a:rPr>
              <a:t>, </a:t>
            </a:r>
          </a:p>
          <a:p>
            <a:pPr marL="342900" lvl="0" indent="-2286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en-US" sz="1600" dirty="0" err="1">
                <a:latin typeface="inherit"/>
              </a:rPr>
              <a:t>diagnosi</a:t>
            </a:r>
            <a:r>
              <a:rPr lang="en-US" sz="1600" dirty="0">
                <a:latin typeface="inherit"/>
              </a:rPr>
              <a:t>, </a:t>
            </a:r>
            <a:r>
              <a:rPr lang="en-US" sz="1600" dirty="0" err="1">
                <a:latin typeface="inherit"/>
              </a:rPr>
              <a:t>monitoraggio</a:t>
            </a:r>
            <a:r>
              <a:rPr lang="en-US" sz="1600" dirty="0">
                <a:latin typeface="inherit"/>
              </a:rPr>
              <a:t>, </a:t>
            </a:r>
            <a:r>
              <a:rPr lang="en-US" sz="1600" dirty="0" err="1">
                <a:latin typeface="inherit"/>
              </a:rPr>
              <a:t>trattamento</a:t>
            </a:r>
            <a:r>
              <a:rPr lang="en-US" sz="1600" dirty="0">
                <a:latin typeface="inherit"/>
              </a:rPr>
              <a:t>, </a:t>
            </a:r>
            <a:r>
              <a:rPr lang="en-US" sz="1600" dirty="0" err="1">
                <a:latin typeface="inherit"/>
              </a:rPr>
              <a:t>attenuazione</a:t>
            </a:r>
            <a:r>
              <a:rPr lang="en-US" sz="1600" dirty="0">
                <a:latin typeface="inherit"/>
              </a:rPr>
              <a:t> o </a:t>
            </a:r>
            <a:r>
              <a:rPr lang="en-US" sz="1600" dirty="0" err="1">
                <a:latin typeface="inherit"/>
              </a:rPr>
              <a:t>compensazione</a:t>
            </a:r>
            <a:r>
              <a:rPr lang="en-US" sz="1600" dirty="0">
                <a:latin typeface="inherit"/>
              </a:rPr>
              <a:t> di </a:t>
            </a:r>
            <a:r>
              <a:rPr lang="en-US" sz="1600" dirty="0" err="1">
                <a:latin typeface="inherit"/>
              </a:rPr>
              <a:t>una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lesione</a:t>
            </a:r>
            <a:r>
              <a:rPr lang="en-US" sz="1600" dirty="0">
                <a:latin typeface="inherit"/>
              </a:rPr>
              <a:t> o di </a:t>
            </a:r>
            <a:r>
              <a:rPr lang="en-US" sz="1600" dirty="0" err="1">
                <a:latin typeface="inherit"/>
              </a:rPr>
              <a:t>una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disabilità</a:t>
            </a:r>
            <a:r>
              <a:rPr lang="en-US" sz="1600" dirty="0">
                <a:latin typeface="inherit"/>
              </a:rPr>
              <a:t>, </a:t>
            </a:r>
          </a:p>
          <a:p>
            <a:pPr marL="342900" lvl="0" indent="-2286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en-US" sz="1600" dirty="0">
                <a:latin typeface="inherit"/>
              </a:rPr>
              <a:t>studio, </a:t>
            </a:r>
            <a:r>
              <a:rPr lang="en-US" sz="1600" dirty="0" err="1">
                <a:latin typeface="inherit"/>
              </a:rPr>
              <a:t>sostituzione</a:t>
            </a:r>
            <a:r>
              <a:rPr lang="en-US" sz="1600" dirty="0">
                <a:latin typeface="inherit"/>
              </a:rPr>
              <a:t> o </a:t>
            </a:r>
            <a:r>
              <a:rPr lang="en-US" sz="1600" dirty="0" err="1">
                <a:latin typeface="inherit"/>
              </a:rPr>
              <a:t>modifica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dell'anatomia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oppure</a:t>
            </a:r>
            <a:r>
              <a:rPr lang="en-US" sz="1600" dirty="0">
                <a:latin typeface="inherit"/>
              </a:rPr>
              <a:t> di un </a:t>
            </a:r>
            <a:r>
              <a:rPr lang="en-US" sz="1600" dirty="0" err="1">
                <a:latin typeface="inherit"/>
              </a:rPr>
              <a:t>processo</a:t>
            </a:r>
            <a:r>
              <a:rPr lang="en-US" sz="1600" dirty="0">
                <a:latin typeface="inherit"/>
              </a:rPr>
              <a:t> o </a:t>
            </a:r>
            <a:r>
              <a:rPr lang="en-US" sz="1600" dirty="0" err="1">
                <a:latin typeface="inherit"/>
              </a:rPr>
              <a:t>stato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fisiologico</a:t>
            </a:r>
            <a:r>
              <a:rPr lang="en-US" sz="1600" dirty="0">
                <a:latin typeface="inherit"/>
              </a:rPr>
              <a:t> o </a:t>
            </a:r>
            <a:r>
              <a:rPr lang="en-US" sz="1600" dirty="0" err="1">
                <a:latin typeface="inherit"/>
              </a:rPr>
              <a:t>patologico</a:t>
            </a:r>
            <a:r>
              <a:rPr lang="en-US" sz="1600" dirty="0">
                <a:latin typeface="inherit"/>
              </a:rPr>
              <a:t>, </a:t>
            </a:r>
          </a:p>
          <a:p>
            <a:pPr marL="342900" lvl="0" indent="-2286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en-US" sz="1600" dirty="0" err="1">
                <a:latin typeface="inherit"/>
              </a:rPr>
              <a:t>fornire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informazioni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attraverso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l'esame</a:t>
            </a:r>
            <a:r>
              <a:rPr lang="en-US" sz="1600" dirty="0">
                <a:latin typeface="inherit"/>
              </a:rPr>
              <a:t> in vitro di </a:t>
            </a:r>
            <a:r>
              <a:rPr lang="en-US" sz="1600" dirty="0" err="1">
                <a:latin typeface="inherit"/>
              </a:rPr>
              <a:t>campioni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provenienti</a:t>
            </a:r>
            <a:r>
              <a:rPr lang="en-US" sz="1600" dirty="0">
                <a:latin typeface="inherit"/>
              </a:rPr>
              <a:t> dal </a:t>
            </a:r>
            <a:r>
              <a:rPr lang="en-US" sz="1600" dirty="0" err="1">
                <a:latin typeface="inherit"/>
              </a:rPr>
              <a:t>corpo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umano</a:t>
            </a:r>
            <a:r>
              <a:rPr lang="en-US" sz="1600" dirty="0">
                <a:latin typeface="inherit"/>
              </a:rPr>
              <a:t>, </a:t>
            </a:r>
            <a:r>
              <a:rPr lang="en-US" sz="1600" dirty="0" err="1">
                <a:latin typeface="inherit"/>
              </a:rPr>
              <a:t>inclusi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sangue</a:t>
            </a:r>
            <a:r>
              <a:rPr lang="en-US" sz="1600" dirty="0">
                <a:latin typeface="inherit"/>
              </a:rPr>
              <a:t> e </a:t>
            </a:r>
            <a:r>
              <a:rPr lang="en-US" sz="1600" dirty="0" err="1">
                <a:latin typeface="inherit"/>
              </a:rPr>
              <a:t>tessuti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donati</a:t>
            </a:r>
            <a:r>
              <a:rPr lang="en-US" sz="1600" dirty="0">
                <a:latin typeface="inherit"/>
              </a:rPr>
              <a:t>, e </a:t>
            </a:r>
            <a:r>
              <a:rPr lang="en-US" sz="1600" dirty="0" err="1">
                <a:latin typeface="inherit"/>
              </a:rPr>
              <a:t>che</a:t>
            </a:r>
            <a:r>
              <a:rPr lang="en-US" sz="1600" dirty="0">
                <a:latin typeface="inherit"/>
              </a:rPr>
              <a:t> non </a:t>
            </a:r>
            <a:r>
              <a:rPr lang="en-US" sz="1600" dirty="0" err="1">
                <a:latin typeface="inherit"/>
              </a:rPr>
              <a:t>esercita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nel</a:t>
            </a:r>
            <a:r>
              <a:rPr lang="en-US" sz="1600" dirty="0">
                <a:latin typeface="inherit"/>
              </a:rPr>
              <a:t> o </a:t>
            </a:r>
            <a:r>
              <a:rPr lang="en-US" sz="1600" dirty="0" err="1">
                <a:latin typeface="inherit"/>
              </a:rPr>
              <a:t>sul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corpo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umano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l'azione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principale</a:t>
            </a:r>
            <a:r>
              <a:rPr lang="en-US" sz="1600" dirty="0">
                <a:latin typeface="inherit"/>
              </a:rPr>
              <a:t> cui è </a:t>
            </a:r>
            <a:r>
              <a:rPr lang="en-US" sz="1600" dirty="0" err="1">
                <a:latin typeface="inherit"/>
              </a:rPr>
              <a:t>destinato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mediante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mezzi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farmacologici</a:t>
            </a:r>
            <a:r>
              <a:rPr lang="en-US" sz="1600" dirty="0">
                <a:latin typeface="inherit"/>
              </a:rPr>
              <a:t>, </a:t>
            </a:r>
            <a:r>
              <a:rPr lang="en-US" sz="1600" dirty="0" err="1">
                <a:latin typeface="inherit"/>
              </a:rPr>
              <a:t>immunologici</a:t>
            </a:r>
            <a:r>
              <a:rPr lang="en-US" sz="1600" dirty="0">
                <a:latin typeface="inherit"/>
              </a:rPr>
              <a:t> o </a:t>
            </a:r>
            <a:r>
              <a:rPr lang="en-US" sz="1600" dirty="0" err="1">
                <a:latin typeface="inherit"/>
              </a:rPr>
              <a:t>metabolici</a:t>
            </a:r>
            <a:r>
              <a:rPr lang="en-US" sz="1600" dirty="0">
                <a:latin typeface="inherit"/>
              </a:rPr>
              <a:t>, ma la cui </a:t>
            </a:r>
            <a:r>
              <a:rPr lang="en-US" sz="1600" dirty="0" err="1">
                <a:latin typeface="inherit"/>
              </a:rPr>
              <a:t>funzione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può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essere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coadiuvata</a:t>
            </a:r>
            <a:r>
              <a:rPr lang="en-US" sz="1600" dirty="0">
                <a:latin typeface="inherit"/>
              </a:rPr>
              <a:t> da </a:t>
            </a:r>
            <a:r>
              <a:rPr lang="en-US" sz="1600" dirty="0" err="1">
                <a:latin typeface="inherit"/>
              </a:rPr>
              <a:t>tali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mezzi</a:t>
            </a:r>
            <a:r>
              <a:rPr lang="en-US" sz="1600" dirty="0">
                <a:latin typeface="inherit"/>
              </a:rPr>
              <a:t>. </a:t>
            </a:r>
          </a:p>
          <a:p>
            <a:pPr marL="87313" algn="just">
              <a:lnSpc>
                <a:spcPct val="150000"/>
              </a:lnSpc>
              <a:tabLst>
                <a:tab pos="357188" algn="l"/>
              </a:tabLst>
            </a:pPr>
            <a:r>
              <a:rPr lang="en-US" sz="1600" dirty="0">
                <a:latin typeface="inherit"/>
              </a:rPr>
              <a:t>Si </a:t>
            </a:r>
            <a:r>
              <a:rPr lang="en-US" sz="1600" dirty="0" err="1">
                <a:latin typeface="inherit"/>
              </a:rPr>
              <a:t>considerano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dispositivi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medici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anche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seguenti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prodotti</a:t>
            </a:r>
            <a:r>
              <a:rPr lang="en-US" sz="1600" dirty="0">
                <a:latin typeface="inherit"/>
              </a:rPr>
              <a:t>: </a:t>
            </a:r>
          </a:p>
          <a:p>
            <a:pPr marL="342900" lvl="0" indent="-2286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en-US" sz="1600" dirty="0" err="1">
                <a:latin typeface="inherit"/>
              </a:rPr>
              <a:t>dispositivi</a:t>
            </a:r>
            <a:r>
              <a:rPr lang="en-US" sz="1600" dirty="0">
                <a:latin typeface="inherit"/>
              </a:rPr>
              <a:t> per il </a:t>
            </a:r>
            <a:r>
              <a:rPr lang="en-US" sz="1600" dirty="0" err="1">
                <a:latin typeface="inherit"/>
              </a:rPr>
              <a:t>controllo</a:t>
            </a:r>
            <a:r>
              <a:rPr lang="en-US" sz="1600" dirty="0">
                <a:latin typeface="inherit"/>
              </a:rPr>
              <a:t> del </a:t>
            </a:r>
            <a:r>
              <a:rPr lang="en-US" sz="1600" dirty="0" err="1">
                <a:latin typeface="inherit"/>
              </a:rPr>
              <a:t>concepimento</a:t>
            </a:r>
            <a:r>
              <a:rPr lang="en-US" sz="1600" dirty="0">
                <a:latin typeface="inherit"/>
              </a:rPr>
              <a:t> o il </a:t>
            </a:r>
            <a:r>
              <a:rPr lang="en-US" sz="1600" dirty="0" err="1">
                <a:latin typeface="inherit"/>
              </a:rPr>
              <a:t>supporto</a:t>
            </a:r>
            <a:r>
              <a:rPr lang="en-US" sz="1600" dirty="0">
                <a:latin typeface="inherit"/>
              </a:rPr>
              <a:t> al </a:t>
            </a:r>
            <a:r>
              <a:rPr lang="en-US" sz="1600" dirty="0" err="1">
                <a:latin typeface="inherit"/>
              </a:rPr>
              <a:t>concepimento</a:t>
            </a:r>
            <a:r>
              <a:rPr lang="en-US" sz="1600" dirty="0">
                <a:latin typeface="inherit"/>
              </a:rPr>
              <a:t>, </a:t>
            </a:r>
          </a:p>
          <a:p>
            <a:pPr marL="342900" lvl="0" indent="-2286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en-US" sz="1600" dirty="0" err="1">
                <a:latin typeface="inherit"/>
              </a:rPr>
              <a:t>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prodotti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specificamente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destinati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alla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pulizia</a:t>
            </a:r>
            <a:r>
              <a:rPr lang="en-US" sz="1600" dirty="0">
                <a:latin typeface="inherit"/>
              </a:rPr>
              <a:t>, </a:t>
            </a:r>
            <a:r>
              <a:rPr lang="en-US" sz="1600" dirty="0" err="1">
                <a:latin typeface="inherit"/>
              </a:rPr>
              <a:t>disinfezione</a:t>
            </a:r>
            <a:r>
              <a:rPr lang="en-US" sz="1600" dirty="0">
                <a:latin typeface="inherit"/>
              </a:rPr>
              <a:t> o </a:t>
            </a:r>
            <a:r>
              <a:rPr lang="en-US" sz="1600" dirty="0" err="1">
                <a:latin typeface="inherit"/>
              </a:rPr>
              <a:t>sterilizzazione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dei</a:t>
            </a:r>
            <a:r>
              <a:rPr lang="en-US" sz="1600" dirty="0">
                <a:latin typeface="inherit"/>
              </a:rPr>
              <a:t> </a:t>
            </a:r>
            <a:r>
              <a:rPr lang="en-US" sz="1600" dirty="0" err="1">
                <a:latin typeface="inherit"/>
              </a:rPr>
              <a:t>dispositivi</a:t>
            </a:r>
            <a:r>
              <a:rPr lang="en-US" sz="1600" dirty="0">
                <a:latin typeface="inherit"/>
              </a:rPr>
              <a:t> di cui </a:t>
            </a:r>
            <a:r>
              <a:rPr lang="en-US" sz="1600" dirty="0" err="1">
                <a:latin typeface="inherit"/>
              </a:rPr>
              <a:t>all'articolo</a:t>
            </a:r>
            <a:r>
              <a:rPr lang="en-US" sz="1600" dirty="0">
                <a:latin typeface="inherit"/>
              </a:rPr>
              <a:t> 1, </a:t>
            </a:r>
            <a:r>
              <a:rPr lang="en-US" sz="1600" dirty="0" err="1">
                <a:latin typeface="inherit"/>
              </a:rPr>
              <a:t>paragrafo</a:t>
            </a:r>
            <a:r>
              <a:rPr lang="en-US" sz="1600" dirty="0">
                <a:latin typeface="inherit"/>
              </a:rPr>
              <a:t> 4, e di </a:t>
            </a:r>
            <a:r>
              <a:rPr lang="en-US" sz="1600" dirty="0" err="1">
                <a:latin typeface="inherit"/>
              </a:rPr>
              <a:t>quelli</a:t>
            </a:r>
            <a:r>
              <a:rPr lang="en-US" sz="1600" dirty="0">
                <a:latin typeface="inherit"/>
              </a:rPr>
              <a:t> di cui al primo comma del </a:t>
            </a:r>
            <a:r>
              <a:rPr lang="en-US" sz="1600" dirty="0" err="1">
                <a:latin typeface="inherit"/>
              </a:rPr>
              <a:t>presente</a:t>
            </a:r>
            <a:r>
              <a:rPr lang="en-US" sz="1600" dirty="0">
                <a:latin typeface="inherit"/>
              </a:rPr>
              <a:t> punto;”.</a:t>
            </a:r>
          </a:p>
          <a:p>
            <a:pPr marL="27051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en-US" sz="16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4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5837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83212" y="677204"/>
            <a:ext cx="10044333" cy="5250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34988" indent="-355600" algn="just">
              <a:lnSpc>
                <a:spcPct val="150000"/>
              </a:lnSpc>
              <a:spcAft>
                <a:spcPts val="800"/>
              </a:spcAft>
              <a:buAutoNum type="arabicParenR" startAt="4"/>
              <a:tabLst>
                <a:tab pos="179388" algn="l"/>
                <a:tab pos="449263" algn="l"/>
              </a:tabLst>
            </a:pPr>
            <a:r>
              <a:rPr lang="en-US" dirty="0">
                <a:latin typeface="inherit"/>
              </a:rPr>
              <a:t>«</a:t>
            </a:r>
            <a:r>
              <a:rPr lang="en-US" b="1" dirty="0" err="1">
                <a:latin typeface="inherit"/>
              </a:rPr>
              <a:t>dispositivo</a:t>
            </a:r>
            <a:r>
              <a:rPr lang="en-US" b="1" dirty="0">
                <a:latin typeface="inherit"/>
              </a:rPr>
              <a:t> </a:t>
            </a:r>
            <a:r>
              <a:rPr lang="en-US" b="1" dirty="0" err="1">
                <a:latin typeface="inherit"/>
              </a:rPr>
              <a:t>attivo</a:t>
            </a:r>
            <a:r>
              <a:rPr lang="en-US" dirty="0">
                <a:latin typeface="inherit"/>
              </a:rPr>
              <a:t>»: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qualsiasi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il cui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funzionamento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dipende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da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una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fonte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di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energia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diversa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da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quella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generata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dal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corpo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umano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per tale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scopo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o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dalla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gravità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e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che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agisce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modificando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la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densità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di tale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energia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o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convertendola</a:t>
            </a:r>
            <a:r>
              <a:rPr lang="en-US" dirty="0">
                <a:latin typeface="inherit"/>
              </a:rPr>
              <a:t>.</a:t>
            </a:r>
          </a:p>
          <a:p>
            <a:pPr marL="534988" algn="just">
              <a:lnSpc>
                <a:spcPct val="150000"/>
              </a:lnSpc>
              <a:spcAft>
                <a:spcPts val="800"/>
              </a:spcAft>
              <a:tabLst>
                <a:tab pos="449263" algn="l"/>
                <a:tab pos="450850" algn="l"/>
              </a:tabLst>
            </a:pPr>
            <a:r>
              <a:rPr lang="en-US" dirty="0">
                <a:latin typeface="inherit"/>
              </a:rPr>
              <a:t>I </a:t>
            </a:r>
            <a:r>
              <a:rPr lang="en-US" dirty="0" err="1">
                <a:latin typeface="inherit"/>
              </a:rPr>
              <a:t>dispositivi</a:t>
            </a:r>
            <a:r>
              <a:rPr lang="en-US" dirty="0">
                <a:latin typeface="inherit"/>
              </a:rPr>
              <a:t> </a:t>
            </a:r>
            <a:r>
              <a:rPr lang="en-US" dirty="0" err="1">
                <a:latin typeface="inherit"/>
              </a:rPr>
              <a:t>destinati</a:t>
            </a:r>
            <a:r>
              <a:rPr lang="en-US" dirty="0">
                <a:latin typeface="inherit"/>
              </a:rPr>
              <a:t> a </a:t>
            </a:r>
            <a:r>
              <a:rPr lang="en-US" dirty="0" err="1">
                <a:latin typeface="inherit"/>
              </a:rPr>
              <a:t>trasmettere</a:t>
            </a:r>
            <a:r>
              <a:rPr lang="en-US" dirty="0">
                <a:latin typeface="inherit"/>
              </a:rPr>
              <a:t>, senza </a:t>
            </a:r>
            <a:r>
              <a:rPr lang="en-US" dirty="0" err="1">
                <a:latin typeface="inherit"/>
              </a:rPr>
              <a:t>modifiche</a:t>
            </a:r>
            <a:r>
              <a:rPr lang="en-US" dirty="0">
                <a:latin typeface="inherit"/>
              </a:rPr>
              <a:t> di rilievo, </a:t>
            </a:r>
            <a:r>
              <a:rPr lang="en-US" dirty="0" err="1">
                <a:latin typeface="inherit"/>
              </a:rPr>
              <a:t>l'energia</a:t>
            </a:r>
            <a:r>
              <a:rPr lang="en-US" dirty="0">
                <a:latin typeface="inherit"/>
              </a:rPr>
              <a:t>, le </a:t>
            </a:r>
            <a:r>
              <a:rPr lang="en-US" dirty="0" err="1">
                <a:latin typeface="inherit"/>
              </a:rPr>
              <a:t>sostanze</a:t>
            </a:r>
            <a:r>
              <a:rPr lang="en-US" dirty="0">
                <a:latin typeface="inherit"/>
              </a:rPr>
              <a:t> o </a:t>
            </a:r>
            <a:r>
              <a:rPr lang="en-US" dirty="0" err="1">
                <a:latin typeface="inherit"/>
              </a:rPr>
              <a:t>altri</a:t>
            </a:r>
            <a:r>
              <a:rPr lang="en-US" dirty="0">
                <a:latin typeface="inherit"/>
              </a:rPr>
              <a:t> </a:t>
            </a:r>
            <a:r>
              <a:rPr lang="en-US" dirty="0" err="1">
                <a:latin typeface="inherit"/>
              </a:rPr>
              <a:t>elementi</a:t>
            </a:r>
            <a:r>
              <a:rPr lang="en-US" dirty="0">
                <a:latin typeface="inherit"/>
              </a:rPr>
              <a:t> </a:t>
            </a:r>
            <a:r>
              <a:rPr lang="en-US" dirty="0" err="1">
                <a:latin typeface="inherit"/>
              </a:rPr>
              <a:t>tra</a:t>
            </a:r>
            <a:r>
              <a:rPr lang="en-US" dirty="0">
                <a:latin typeface="inherit"/>
              </a:rPr>
              <a:t> un </a:t>
            </a:r>
            <a:r>
              <a:rPr lang="en-US" dirty="0" err="1">
                <a:latin typeface="inherit"/>
              </a:rPr>
              <a:t>dispositivo</a:t>
            </a:r>
            <a:r>
              <a:rPr lang="en-US" dirty="0">
                <a:latin typeface="inherit"/>
              </a:rPr>
              <a:t> </a:t>
            </a:r>
            <a:r>
              <a:rPr lang="en-US" dirty="0" err="1">
                <a:latin typeface="inherit"/>
              </a:rPr>
              <a:t>attivo</a:t>
            </a:r>
            <a:r>
              <a:rPr lang="en-US" dirty="0">
                <a:latin typeface="inherit"/>
              </a:rPr>
              <a:t> e il </a:t>
            </a:r>
            <a:r>
              <a:rPr lang="en-US" dirty="0" err="1">
                <a:latin typeface="inherit"/>
              </a:rPr>
              <a:t>paziente</a:t>
            </a:r>
            <a:r>
              <a:rPr lang="en-US" dirty="0">
                <a:latin typeface="inherit"/>
              </a:rPr>
              <a:t> non </a:t>
            </a:r>
            <a:r>
              <a:rPr lang="en-US" dirty="0" err="1">
                <a:latin typeface="inherit"/>
              </a:rPr>
              <a:t>sono</a:t>
            </a:r>
            <a:r>
              <a:rPr lang="en-US" dirty="0">
                <a:latin typeface="inherit"/>
              </a:rPr>
              <a:t> </a:t>
            </a:r>
            <a:r>
              <a:rPr lang="en-US" dirty="0" err="1">
                <a:latin typeface="inherit"/>
              </a:rPr>
              <a:t>considerati</a:t>
            </a:r>
            <a:r>
              <a:rPr lang="en-US" dirty="0">
                <a:latin typeface="inherit"/>
              </a:rPr>
              <a:t> </a:t>
            </a:r>
            <a:r>
              <a:rPr lang="en-US" dirty="0" err="1">
                <a:latin typeface="inherit"/>
              </a:rPr>
              <a:t>dispositivi</a:t>
            </a:r>
            <a:r>
              <a:rPr lang="en-US" dirty="0">
                <a:latin typeface="inherit"/>
              </a:rPr>
              <a:t> </a:t>
            </a:r>
            <a:r>
              <a:rPr lang="en-US" dirty="0" err="1">
                <a:latin typeface="inherit"/>
              </a:rPr>
              <a:t>attivi</a:t>
            </a:r>
            <a:r>
              <a:rPr lang="en-US" dirty="0">
                <a:latin typeface="inherit"/>
              </a:rPr>
              <a:t>. </a:t>
            </a:r>
          </a:p>
          <a:p>
            <a:pPr marL="450850" algn="just">
              <a:lnSpc>
                <a:spcPct val="150000"/>
              </a:lnSpc>
              <a:spcAft>
                <a:spcPts val="800"/>
              </a:spcAft>
              <a:tabLst>
                <a:tab pos="450850" algn="l"/>
                <a:tab pos="534988" algn="l"/>
              </a:tabLst>
            </a:pPr>
            <a:r>
              <a:rPr lang="en-US" dirty="0">
                <a:latin typeface="inherit"/>
              </a:rPr>
              <a:t>	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Anche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il software è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considerato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un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attivo</a:t>
            </a:r>
            <a:r>
              <a:rPr lang="en-US" dirty="0">
                <a:latin typeface="inherit"/>
              </a:rPr>
              <a:t>;</a:t>
            </a:r>
          </a:p>
          <a:p>
            <a:pPr marL="220663" algn="just">
              <a:lnSpc>
                <a:spcPct val="150000"/>
              </a:lnSpc>
              <a:tabLst>
                <a:tab pos="449263" algn="l"/>
              </a:tabLst>
            </a:pPr>
            <a:endParaRPr lang="en-US" sz="1400" dirty="0">
              <a:effectLst/>
              <a:latin typeface="inherit"/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2813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41009" y="384935"/>
            <a:ext cx="10030719" cy="5547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150000"/>
              </a:lnSpc>
              <a:spcBef>
                <a:spcPts val="1800"/>
              </a:spcBef>
              <a:spcAft>
                <a:spcPts val="800"/>
              </a:spcAft>
              <a:tabLst>
                <a:tab pos="270510" algn="l"/>
              </a:tabLst>
            </a:pPr>
            <a:endParaRPr lang="en-US" sz="1400" dirty="0">
              <a:effectLst/>
              <a:latin typeface="inherit"/>
            </a:endParaRPr>
          </a:p>
          <a:p>
            <a:pPr marL="342900" indent="-342900" algn="just">
              <a:lnSpc>
                <a:spcPct val="150000"/>
              </a:lnSpc>
              <a:spcBef>
                <a:spcPts val="1800"/>
              </a:spcBef>
              <a:spcAft>
                <a:spcPts val="800"/>
              </a:spcAft>
              <a:buAutoNum type="arabicParenR" startAt="2"/>
              <a:tabLst>
                <a:tab pos="270510" algn="l"/>
              </a:tabLst>
            </a:pPr>
            <a:r>
              <a:rPr lang="en-US" dirty="0">
                <a:latin typeface="inherit"/>
              </a:rPr>
              <a:t>«</a:t>
            </a:r>
            <a:r>
              <a:rPr lang="en-US" b="1" dirty="0" err="1">
                <a:latin typeface="inherit"/>
              </a:rPr>
              <a:t>accessorio</a:t>
            </a:r>
            <a:r>
              <a:rPr lang="en-US" b="1" dirty="0">
                <a:latin typeface="inherit"/>
              </a:rPr>
              <a:t> di un </a:t>
            </a:r>
            <a:r>
              <a:rPr lang="en-US" b="1" dirty="0" err="1">
                <a:latin typeface="inherit"/>
              </a:rPr>
              <a:t>dispositivo</a:t>
            </a:r>
            <a:r>
              <a:rPr lang="en-US" b="1" dirty="0">
                <a:latin typeface="inherit"/>
              </a:rPr>
              <a:t> medico</a:t>
            </a:r>
            <a:r>
              <a:rPr lang="en-US" dirty="0">
                <a:latin typeface="inherit"/>
              </a:rPr>
              <a:t>»: 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un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prodotto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che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pur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non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essendo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esso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stesso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un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medico, 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è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destinato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dal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a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essere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utilizzato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con uno o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più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medici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specifici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, per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permettere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in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particolare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che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questi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ultimi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siano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impiegati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conformemente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alla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loro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d'uso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oppure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per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assistere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specificamente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e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direttamente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la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funzionalità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sul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piano medico del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o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dei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medici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in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relazione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alla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loro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highlight>
                  <a:srgbClr val="FFFF00"/>
                </a:highlight>
                <a:latin typeface="inherit"/>
              </a:rPr>
              <a:t>d'uso</a:t>
            </a:r>
            <a:r>
              <a:rPr lang="en-US" dirty="0">
                <a:latin typeface="inherit"/>
              </a:rPr>
              <a:t>;</a:t>
            </a:r>
          </a:p>
          <a:p>
            <a:pPr marL="365125" indent="-365125" algn="just">
              <a:lnSpc>
                <a:spcPct val="150000"/>
              </a:lnSpc>
              <a:spcBef>
                <a:spcPts val="1800"/>
              </a:spcBef>
              <a:spcAft>
                <a:spcPts val="800"/>
              </a:spcAft>
              <a:tabLst>
                <a:tab pos="270510" algn="l"/>
              </a:tabLst>
            </a:pPr>
            <a:r>
              <a:rPr lang="en-US" dirty="0">
                <a:latin typeface="inherit"/>
              </a:rPr>
              <a:t>11)   «</a:t>
            </a:r>
            <a:r>
              <a:rPr lang="en-US" b="1" dirty="0" err="1">
                <a:latin typeface="inherit"/>
              </a:rPr>
              <a:t>sistema</a:t>
            </a:r>
            <a:r>
              <a:rPr lang="en-US" b="1" dirty="0">
                <a:latin typeface="inherit"/>
              </a:rPr>
              <a:t>»: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una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combinazione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di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prodotti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confezionati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insieme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o non,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che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sono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destinati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a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essere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interconnessi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o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combinati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per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raggiungere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una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specifica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highlight>
                  <a:srgbClr val="FFFF00"/>
                </a:highlight>
                <a:latin typeface="inherit"/>
              </a:rPr>
              <a:t>d'uso</a:t>
            </a:r>
            <a:r>
              <a:rPr lang="en-US" b="1" u="sng" dirty="0">
                <a:highlight>
                  <a:srgbClr val="FFFF00"/>
                </a:highlight>
                <a:latin typeface="inherit"/>
              </a:rPr>
              <a:t> medica;</a:t>
            </a:r>
          </a:p>
          <a:p>
            <a:pPr marL="27051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6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36529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97280" y="928469"/>
            <a:ext cx="10086536" cy="49940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96875" algn="just">
              <a:lnSpc>
                <a:spcPct val="150000"/>
              </a:lnSpc>
              <a:tabLst>
                <a:tab pos="722313" algn="l"/>
              </a:tabLst>
            </a:pPr>
            <a:endParaRPr lang="en-US" sz="1400" dirty="0">
              <a:latin typeface="inherit"/>
            </a:endParaRPr>
          </a:p>
          <a:p>
            <a:pPr marL="396875" algn="just">
              <a:lnSpc>
                <a:spcPct val="150000"/>
              </a:lnSpc>
              <a:spcBef>
                <a:spcPts val="600"/>
              </a:spcBef>
              <a:tabLst>
                <a:tab pos="722313" algn="l"/>
              </a:tabLst>
            </a:pPr>
            <a:r>
              <a:rPr lang="en-US" dirty="0">
                <a:latin typeface="inherit"/>
              </a:rPr>
              <a:t>12) «</a:t>
            </a:r>
            <a:r>
              <a:rPr lang="en-US" b="1" u="sng" dirty="0" err="1">
                <a:latin typeface="inherit"/>
              </a:rPr>
              <a:t>destinazione</a:t>
            </a:r>
            <a:r>
              <a:rPr lang="en-US" b="1" u="sng" dirty="0">
                <a:latin typeface="inherit"/>
              </a:rPr>
              <a:t> </a:t>
            </a:r>
            <a:r>
              <a:rPr lang="en-US" b="1" u="sng" dirty="0" err="1">
                <a:latin typeface="inherit"/>
              </a:rPr>
              <a:t>d'uso</a:t>
            </a:r>
            <a:r>
              <a:rPr lang="en-US" dirty="0">
                <a:latin typeface="inherit"/>
              </a:rPr>
              <a:t>»: 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l</a:t>
            </a:r>
          </a:p>
          <a:p>
            <a:pPr marL="396875" algn="just">
              <a:lnSpc>
                <a:spcPct val="150000"/>
              </a:lnSpc>
              <a:spcBef>
                <a:spcPts val="600"/>
              </a:spcBef>
              <a:tabLst>
                <a:tab pos="722313" algn="l"/>
              </a:tabLst>
            </a:pPr>
            <a:r>
              <a:rPr lang="en-US" dirty="0">
                <a:highlight>
                  <a:srgbClr val="FFFF00"/>
                </a:highlight>
                <a:latin typeface="inherit"/>
              </a:rPr>
              <a:t>'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utilizzo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al quale è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destinato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un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>
                <a:highlight>
                  <a:srgbClr val="FFFF00"/>
                </a:highlight>
                <a:latin typeface="inherit"/>
              </a:rPr>
              <a:t>secondo le </a:t>
            </a:r>
            <a:r>
              <a:rPr lang="en-US" b="1" dirty="0" err="1">
                <a:highlight>
                  <a:srgbClr val="FFFF00"/>
                </a:highlight>
                <a:latin typeface="inherit"/>
              </a:rPr>
              <a:t>indicazioni</a:t>
            </a:r>
            <a:r>
              <a:rPr lang="en-US" b="1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highlight>
                  <a:srgbClr val="FFFF00"/>
                </a:highlight>
                <a:latin typeface="inherit"/>
              </a:rPr>
              <a:t>fornite</a:t>
            </a:r>
            <a:r>
              <a:rPr lang="en-US" b="1" dirty="0">
                <a:highlight>
                  <a:srgbClr val="FFFF00"/>
                </a:highlight>
                <a:latin typeface="inherit"/>
              </a:rPr>
              <a:t> dal </a:t>
            </a:r>
            <a:r>
              <a:rPr lang="en-US" b="1" dirty="0" err="1"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b="1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sull'etichetta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nelle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istruzioni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per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l'uso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o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nel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materiale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o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nelle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dichiarazioni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di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promozione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o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vendita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e come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specificato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dal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nella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valutazione</a:t>
            </a:r>
            <a:r>
              <a:rPr lang="en-US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inherit"/>
              </a:rPr>
              <a:t>clinica</a:t>
            </a:r>
            <a:r>
              <a:rPr lang="en-US" dirty="0">
                <a:latin typeface="inherit"/>
              </a:rPr>
              <a:t>;</a:t>
            </a:r>
          </a:p>
          <a:p>
            <a:pPr marL="396875" algn="just">
              <a:lnSpc>
                <a:spcPct val="150000"/>
              </a:lnSpc>
              <a:spcBef>
                <a:spcPts val="1800"/>
              </a:spcBef>
              <a:tabLst>
                <a:tab pos="722313" algn="l"/>
              </a:tabLst>
            </a:pPr>
            <a:r>
              <a:rPr lang="en-US" dirty="0">
                <a:effectLst/>
                <a:latin typeface="inherit"/>
              </a:rPr>
              <a:t>29) </a:t>
            </a:r>
            <a:r>
              <a:rPr lang="it-IT" dirty="0">
                <a:latin typeface="inherit"/>
              </a:rPr>
              <a:t>«</a:t>
            </a:r>
            <a:r>
              <a:rPr lang="it-IT" b="1" u="sng" dirty="0">
                <a:latin typeface="inherit"/>
              </a:rPr>
              <a:t>messa in servizio</a:t>
            </a:r>
            <a:r>
              <a:rPr lang="it-IT" dirty="0">
                <a:latin typeface="inherit"/>
              </a:rPr>
              <a:t>»: </a:t>
            </a:r>
          </a:p>
          <a:p>
            <a:pPr marL="396875" algn="just">
              <a:lnSpc>
                <a:spcPct val="150000"/>
              </a:lnSpc>
              <a:spcBef>
                <a:spcPts val="600"/>
              </a:spcBef>
              <a:tabLst>
                <a:tab pos="722313" algn="l"/>
              </a:tabLst>
            </a:pPr>
            <a:r>
              <a:rPr lang="it-IT" dirty="0">
                <a:latin typeface="inherit"/>
              </a:rPr>
              <a:t>fase in cui un dispositivo, diverso da un dispositivo oggetto di indagine, </a:t>
            </a:r>
            <a:r>
              <a:rPr lang="it-IT" u="sng" dirty="0">
                <a:highlight>
                  <a:srgbClr val="FFFF00"/>
                </a:highlight>
                <a:latin typeface="inherit"/>
              </a:rPr>
              <a:t>è stato reso disponibile all'utilizzatore finale</a:t>
            </a:r>
            <a:r>
              <a:rPr lang="it-IT" u="sng" dirty="0">
                <a:latin typeface="inherit"/>
              </a:rPr>
              <a:t> </a:t>
            </a:r>
            <a:r>
              <a:rPr lang="it-IT" dirty="0">
                <a:latin typeface="inherit"/>
              </a:rPr>
              <a:t>in quanto pronto per il primo utilizzo sul mercato dell'Unione secondo la sua destinazione d'uso;</a:t>
            </a:r>
          </a:p>
          <a:p>
            <a:pPr marL="396875" algn="just">
              <a:lnSpc>
                <a:spcPct val="150000"/>
              </a:lnSpc>
              <a:spcBef>
                <a:spcPts val="1800"/>
              </a:spcBef>
              <a:tabLst>
                <a:tab pos="722313" algn="l"/>
              </a:tabLst>
            </a:pPr>
            <a:r>
              <a:rPr lang="it-IT" dirty="0"/>
              <a:t>37) «</a:t>
            </a:r>
            <a:r>
              <a:rPr lang="it-IT" b="1" u="sng" dirty="0"/>
              <a:t>utilizzatore</a:t>
            </a:r>
            <a:r>
              <a:rPr lang="it-IT" dirty="0"/>
              <a:t>»: </a:t>
            </a:r>
          </a:p>
          <a:p>
            <a:pPr marL="396875" algn="just">
              <a:lnSpc>
                <a:spcPct val="150000"/>
              </a:lnSpc>
              <a:tabLst>
                <a:tab pos="722313" algn="l"/>
              </a:tabLst>
            </a:pPr>
            <a:r>
              <a:rPr lang="it-IT" u="sng" dirty="0">
                <a:highlight>
                  <a:srgbClr val="FFFF00"/>
                </a:highlight>
              </a:rPr>
              <a:t>qualsiasi operatore sanitario o utilizzatore profano </a:t>
            </a:r>
            <a:r>
              <a:rPr lang="it-IT" dirty="0">
                <a:highlight>
                  <a:srgbClr val="FFFF00"/>
                </a:highlight>
              </a:rPr>
              <a:t>che utilizza un dispositivo</a:t>
            </a:r>
            <a:r>
              <a:rPr lang="it-IT" dirty="0"/>
              <a:t>; </a:t>
            </a:r>
          </a:p>
          <a:p>
            <a:pPr marL="396875" algn="just">
              <a:lnSpc>
                <a:spcPct val="150000"/>
              </a:lnSpc>
              <a:tabLst>
                <a:tab pos="722313" algn="l"/>
              </a:tabLst>
            </a:pPr>
            <a:endParaRPr lang="it-IT" dirty="0">
              <a:latin typeface="inherit"/>
            </a:endParaRP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7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56823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55077" y="1142999"/>
            <a:ext cx="10114671" cy="4652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87313" algn="ctr">
              <a:lnSpc>
                <a:spcPct val="140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n-US" b="1" dirty="0">
                <a:latin typeface="inherit"/>
              </a:rPr>
              <a:t>ARTICOLO 5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 err="1">
                <a:effectLst/>
                <a:latin typeface="inherit"/>
              </a:rPr>
              <a:t>Immissione</a:t>
            </a:r>
            <a:r>
              <a:rPr lang="en-US" b="1" dirty="0">
                <a:effectLst/>
                <a:latin typeface="inherit"/>
              </a:rPr>
              <a:t> </a:t>
            </a:r>
            <a:r>
              <a:rPr lang="en-US" b="1" dirty="0" err="1">
                <a:effectLst/>
                <a:latin typeface="inherit"/>
              </a:rPr>
              <a:t>sul</a:t>
            </a:r>
            <a:r>
              <a:rPr lang="en-US" b="1" dirty="0">
                <a:effectLst/>
                <a:latin typeface="inherit"/>
              </a:rPr>
              <a:t> </a:t>
            </a:r>
            <a:r>
              <a:rPr lang="en-US" b="1" dirty="0" err="1">
                <a:effectLst/>
                <a:latin typeface="inherit"/>
              </a:rPr>
              <a:t>mercato</a:t>
            </a:r>
            <a:r>
              <a:rPr lang="en-US" b="1" dirty="0">
                <a:effectLst/>
                <a:latin typeface="inherit"/>
              </a:rPr>
              <a:t> e </a:t>
            </a:r>
            <a:r>
              <a:rPr lang="en-US" b="1" dirty="0" err="1">
                <a:effectLst/>
                <a:latin typeface="inherit"/>
              </a:rPr>
              <a:t>messa</a:t>
            </a:r>
            <a:r>
              <a:rPr lang="en-US" b="1" dirty="0">
                <a:effectLst/>
                <a:latin typeface="inherit"/>
              </a:rPr>
              <a:t> in </a:t>
            </a:r>
            <a:r>
              <a:rPr lang="en-US" b="1" dirty="0" err="1">
                <a:effectLst/>
                <a:latin typeface="inherit"/>
              </a:rPr>
              <a:t>servizio</a:t>
            </a:r>
            <a:endParaRPr lang="en-US" dirty="0">
              <a:effectLst/>
              <a:latin typeface="inherit"/>
            </a:endParaRPr>
          </a:p>
          <a:p>
            <a:pPr marL="268288" indent="-2238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1. 	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Un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può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essere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immesso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sul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mercato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messo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in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servizio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solo se è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conforme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al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presente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regolamento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qualora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sia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debitamente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fornito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correttamente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installato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oggetto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un'adeguata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manutenzione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utilizzato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conformemente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alla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sua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marL="268288" indent="-2238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2. 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Un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deve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soddisfare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requisiti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generali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sicurezza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prestazione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>
                <a:effectLst/>
                <a:highlight>
                  <a:srgbClr val="00FFFF"/>
                </a:highlight>
                <a:latin typeface="inherit"/>
              </a:rPr>
              <a:t>di cui </a:t>
            </a:r>
            <a:r>
              <a:rPr lang="en-US" dirty="0" err="1">
                <a:effectLst/>
                <a:highlight>
                  <a:srgbClr val="00FFFF"/>
                </a:highlight>
                <a:latin typeface="inherit"/>
              </a:rPr>
              <a:t>all'allegato</a:t>
            </a:r>
            <a:r>
              <a:rPr lang="en-US" dirty="0">
                <a:effectLst/>
                <a:highlight>
                  <a:srgbClr val="00FFFF"/>
                </a:highlight>
                <a:latin typeface="inherit"/>
              </a:rPr>
              <a:t> I 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esso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applicabili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tenuto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marL="268288" indent="-2238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3. 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La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dimostrazione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conformità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ai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requisiti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generali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sicurezza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prestazione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comprende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una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valutazione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clinica</a:t>
            </a:r>
            <a:r>
              <a:rPr lang="en-US" b="1" dirty="0">
                <a:effectLst/>
                <a:latin typeface="inherit"/>
              </a:rPr>
              <a:t> </a:t>
            </a:r>
            <a:r>
              <a:rPr lang="en-US" dirty="0">
                <a:effectLst/>
                <a:highlight>
                  <a:srgbClr val="00FF00"/>
                </a:highlight>
                <a:latin typeface="inherit"/>
              </a:rPr>
              <a:t>a norma </a:t>
            </a:r>
            <a:r>
              <a:rPr lang="en-US" dirty="0" err="1">
                <a:effectLst/>
                <a:highlight>
                  <a:srgbClr val="00FF00"/>
                </a:highlight>
                <a:latin typeface="inherit"/>
              </a:rPr>
              <a:t>dell'articolo</a:t>
            </a:r>
            <a:r>
              <a:rPr lang="en-US" dirty="0">
                <a:effectLst/>
                <a:highlight>
                  <a:srgbClr val="00FF00"/>
                </a:highlight>
                <a:latin typeface="inherit"/>
              </a:rPr>
              <a:t> 61</a:t>
            </a:r>
            <a:r>
              <a:rPr lang="en-US" dirty="0">
                <a:effectLst/>
                <a:latin typeface="inherit"/>
              </a:rPr>
              <a:t>.</a:t>
            </a:r>
          </a:p>
          <a:p>
            <a:pPr marL="268288" indent="-2238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4. 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I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fabbricati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utilizzati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all'interno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istituzioni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sanitarie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sono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considerati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messi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in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servizio</a:t>
            </a:r>
            <a:r>
              <a:rPr lang="en-US" dirty="0">
                <a:effectLst/>
                <a:latin typeface="inherit"/>
              </a:rPr>
              <a:t>.</a:t>
            </a: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9425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69145" y="1014642"/>
            <a:ext cx="10114669" cy="4341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b="1" dirty="0">
                <a:effectLst/>
                <a:highlight>
                  <a:srgbClr val="00FFFF"/>
                </a:highlight>
                <a:latin typeface="inherit"/>
              </a:rPr>
              <a:t>ALLEGATO I</a:t>
            </a:r>
            <a:endParaRPr lang="en-US" b="1" dirty="0">
              <a:effectLst/>
              <a:latin typeface="inherit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b="1" dirty="0">
                <a:effectLst/>
                <a:latin typeface="inherit"/>
              </a:rPr>
              <a:t>REQUISITI GENERALI DI SICUREZZA E PRESTAZIONE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dirty="0">
                <a:effectLst/>
                <a:latin typeface="inherit"/>
              </a:rPr>
              <a:t>1. 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I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forniscono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prestazioni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previste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dal loro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sono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progettati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fabbricati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in modo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, in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normali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condizioni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siano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adatti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alla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loro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Essi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sono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sicuri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ed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efficaci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 non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compromettono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lo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stato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clinico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o la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sicurezza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pazienti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,</a:t>
            </a:r>
            <a:r>
              <a:rPr lang="en-US" dirty="0">
                <a:effectLst/>
                <a:latin typeface="inherit"/>
              </a:rPr>
              <a:t> né la </a:t>
            </a:r>
            <a:r>
              <a:rPr lang="en-US" dirty="0" err="1">
                <a:effectLst/>
                <a:latin typeface="inherit"/>
              </a:rPr>
              <a:t>sicurezza</a:t>
            </a:r>
            <a:r>
              <a:rPr lang="en-US" dirty="0">
                <a:effectLst/>
                <a:latin typeface="inherit"/>
              </a:rPr>
              <a:t> e la salute </a:t>
            </a:r>
            <a:r>
              <a:rPr lang="en-US" dirty="0" err="1">
                <a:effectLst/>
                <a:latin typeface="inherit"/>
              </a:rPr>
              <a:t>degli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utilizzatori</a:t>
            </a:r>
            <a:r>
              <a:rPr lang="en-US" dirty="0">
                <a:effectLst/>
                <a:latin typeface="inherit"/>
              </a:rPr>
              <a:t> ed </a:t>
            </a:r>
            <a:r>
              <a:rPr lang="en-US" dirty="0" err="1">
                <a:effectLst/>
                <a:latin typeface="inherit"/>
              </a:rPr>
              <a:t>eventualmente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altre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persone</a:t>
            </a:r>
            <a:r>
              <a:rPr lang="en-US" dirty="0">
                <a:effectLst/>
                <a:latin typeface="inherit"/>
              </a:rPr>
              <a:t>, fermo </a:t>
            </a:r>
            <a:r>
              <a:rPr lang="en-US" dirty="0" err="1">
                <a:effectLst/>
                <a:latin typeface="inherit"/>
              </a:rPr>
              <a:t>restando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gli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eventuali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rischi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associabili</a:t>
            </a:r>
            <a:r>
              <a:rPr lang="en-US" dirty="0">
                <a:effectLst/>
                <a:latin typeface="inherit"/>
              </a:rPr>
              <a:t> al loro </a:t>
            </a:r>
            <a:r>
              <a:rPr lang="en-US" dirty="0" err="1">
                <a:effectLst/>
                <a:latin typeface="inherit"/>
              </a:rPr>
              <a:t>utilizzo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sono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accettabili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considerati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benefici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apportati</a:t>
            </a:r>
            <a:r>
              <a:rPr lang="en-US" dirty="0">
                <a:effectLst/>
                <a:latin typeface="inherit"/>
              </a:rPr>
              <a:t> al </a:t>
            </a:r>
            <a:r>
              <a:rPr lang="en-US" dirty="0" err="1">
                <a:effectLst/>
                <a:latin typeface="inherit"/>
              </a:rPr>
              <a:t>paziente</a:t>
            </a:r>
            <a:r>
              <a:rPr lang="en-US" dirty="0">
                <a:effectLst/>
                <a:latin typeface="inherit"/>
              </a:rPr>
              <a:t>, e </a:t>
            </a:r>
            <a:r>
              <a:rPr lang="en-US" dirty="0" err="1">
                <a:effectLst/>
                <a:latin typeface="inherit"/>
              </a:rPr>
              <a:t>compatibili</a:t>
            </a:r>
            <a:r>
              <a:rPr lang="en-US" dirty="0">
                <a:effectLst/>
                <a:latin typeface="inherit"/>
              </a:rPr>
              <a:t> con un </a:t>
            </a:r>
            <a:r>
              <a:rPr lang="en-US" dirty="0" err="1">
                <a:effectLst/>
                <a:latin typeface="inherit"/>
              </a:rPr>
              <a:t>elevato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livello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protezione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salute e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sicurezza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tenendo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conto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stato</a:t>
            </a:r>
            <a:r>
              <a:rPr lang="en-US" dirty="0">
                <a:effectLst/>
                <a:latin typeface="inherit"/>
              </a:rPr>
              <a:t> dell'arte </a:t>
            </a:r>
            <a:r>
              <a:rPr lang="en-US" dirty="0" err="1">
                <a:effectLst/>
                <a:latin typeface="inherit"/>
              </a:rPr>
              <a:t>generalmente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riconosciuto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2966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83212" y="562708"/>
            <a:ext cx="10086536" cy="5542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en-US" b="1" dirty="0">
                <a:highlight>
                  <a:srgbClr val="00FF00"/>
                </a:highlight>
                <a:latin typeface="inherit"/>
              </a:rPr>
              <a:t>ARTICOLO 61</a:t>
            </a:r>
            <a:r>
              <a:rPr lang="en-US" b="1" dirty="0">
                <a:latin typeface="inherit"/>
              </a:rPr>
              <a:t>   </a:t>
            </a:r>
          </a:p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en-US" b="1" dirty="0">
                <a:latin typeface="inherit"/>
              </a:rPr>
              <a:t>VALUTAZIONE CLINICA</a:t>
            </a:r>
          </a:p>
          <a:p>
            <a:pPr algn="just"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  <a:buAutoNum type="arabicPeriod"/>
            </a:pP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conferma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del rispetto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pertinenti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requisiti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generali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sicurezza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prestazione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cui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all'allegato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nelle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normali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condizioni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del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nonché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valutazione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degli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effetti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collaterali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indesiderati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dell'accettabilità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del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rapporto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benefici-rischi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cui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all'allegato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punti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1 e 8,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basano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su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dati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clinici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forniscano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evidenze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cliniche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sufficienti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compresi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se del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caso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dati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pertinenti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cui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all'allegato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III.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u="sng" dirty="0">
                <a:effectLst/>
                <a:latin typeface="inherit"/>
              </a:rPr>
              <a:t>Il </a:t>
            </a:r>
            <a:r>
              <a:rPr lang="en-US" u="sng" dirty="0" err="1">
                <a:effectLst/>
                <a:latin typeface="inherit"/>
              </a:rPr>
              <a:t>fabbricante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precisa</a:t>
            </a:r>
            <a:r>
              <a:rPr lang="en-US" u="sng" dirty="0">
                <a:effectLst/>
                <a:latin typeface="inherit"/>
              </a:rPr>
              <a:t> e </a:t>
            </a:r>
            <a:r>
              <a:rPr lang="en-US" u="sng" dirty="0" err="1">
                <a:effectLst/>
                <a:latin typeface="inherit"/>
              </a:rPr>
              <a:t>motiva</a:t>
            </a:r>
            <a:r>
              <a:rPr lang="en-US" u="sng" dirty="0">
                <a:effectLst/>
                <a:latin typeface="inherit"/>
              </a:rPr>
              <a:t> il </a:t>
            </a:r>
            <a:r>
              <a:rPr lang="en-US" u="sng" dirty="0" err="1">
                <a:effectLst/>
                <a:latin typeface="inherit"/>
              </a:rPr>
              <a:t>livello</a:t>
            </a:r>
            <a:r>
              <a:rPr lang="en-US" u="sng" dirty="0">
                <a:effectLst/>
                <a:latin typeface="inherit"/>
              </a:rPr>
              <a:t> di </a:t>
            </a:r>
            <a:r>
              <a:rPr lang="en-US" u="sng" dirty="0" err="1">
                <a:effectLst/>
                <a:latin typeface="inherit"/>
              </a:rPr>
              <a:t>evidenze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cliniche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necessario</a:t>
            </a:r>
            <a:r>
              <a:rPr lang="en-US" u="sng" dirty="0">
                <a:effectLst/>
                <a:latin typeface="inherit"/>
              </a:rPr>
              <a:t> a </a:t>
            </a:r>
            <a:r>
              <a:rPr lang="en-US" u="sng" dirty="0" err="1">
                <a:effectLst/>
                <a:latin typeface="inherit"/>
              </a:rPr>
              <a:t>dimostrare</a:t>
            </a:r>
            <a:r>
              <a:rPr lang="en-US" u="sng" dirty="0">
                <a:effectLst/>
                <a:latin typeface="inherit"/>
              </a:rPr>
              <a:t> il rispetto </a:t>
            </a:r>
            <a:r>
              <a:rPr lang="en-US" u="sng" dirty="0" err="1">
                <a:effectLst/>
                <a:latin typeface="inherit"/>
              </a:rPr>
              <a:t>dei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pertinenti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requisiti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generali</a:t>
            </a:r>
            <a:r>
              <a:rPr lang="en-US" u="sng" dirty="0">
                <a:effectLst/>
                <a:latin typeface="inherit"/>
              </a:rPr>
              <a:t> di </a:t>
            </a:r>
            <a:r>
              <a:rPr lang="en-US" u="sng" dirty="0" err="1">
                <a:effectLst/>
                <a:latin typeface="inherit"/>
              </a:rPr>
              <a:t>sicurezza</a:t>
            </a:r>
            <a:r>
              <a:rPr lang="en-US" u="sng" dirty="0">
                <a:effectLst/>
                <a:latin typeface="inherit"/>
              </a:rPr>
              <a:t> e </a:t>
            </a:r>
            <a:r>
              <a:rPr lang="en-US" u="sng" dirty="0" err="1">
                <a:effectLst/>
                <a:latin typeface="inherit"/>
              </a:rPr>
              <a:t>prestazione</a:t>
            </a:r>
            <a:r>
              <a:rPr lang="en-US" dirty="0">
                <a:effectLst/>
                <a:latin typeface="inherit"/>
              </a:rPr>
              <a:t>. Tale </a:t>
            </a:r>
            <a:r>
              <a:rPr lang="en-US" dirty="0" err="1">
                <a:effectLst/>
                <a:latin typeface="inherit"/>
              </a:rPr>
              <a:t>livello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evidenze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cliniche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dev'essere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appropriato</a:t>
            </a:r>
            <a:r>
              <a:rPr lang="en-US" dirty="0">
                <a:effectLst/>
                <a:latin typeface="inherit"/>
              </a:rPr>
              <a:t> in </a:t>
            </a:r>
            <a:r>
              <a:rPr lang="en-US" dirty="0" err="1">
                <a:effectLst/>
                <a:latin typeface="inherit"/>
              </a:rPr>
              <a:t>considerazione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caratteristiche</a:t>
            </a:r>
            <a:r>
              <a:rPr lang="en-US" dirty="0">
                <a:effectLst/>
                <a:latin typeface="inherit"/>
              </a:rPr>
              <a:t> del </a:t>
            </a:r>
            <a:r>
              <a:rPr lang="en-US" dirty="0" err="1">
                <a:effectLst/>
                <a:latin typeface="inherit"/>
              </a:rPr>
              <a:t>dispositivo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sua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destinazione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d'uso</a:t>
            </a:r>
            <a:r>
              <a:rPr lang="en-US" dirty="0">
                <a:effectLst/>
                <a:latin typeface="inherit"/>
              </a:rPr>
              <a:t>. A </a:t>
            </a:r>
            <a:r>
              <a:rPr lang="en-US" dirty="0" err="1">
                <a:effectLst/>
                <a:latin typeface="inherit"/>
              </a:rPr>
              <a:t>tal</a:t>
            </a:r>
            <a:r>
              <a:rPr lang="en-US" dirty="0">
                <a:effectLst/>
                <a:latin typeface="inherit"/>
              </a:rPr>
              <a:t> fine, </a:t>
            </a:r>
            <a:r>
              <a:rPr lang="en-US" dirty="0" err="1">
                <a:effectLst/>
                <a:latin typeface="inherit"/>
              </a:rPr>
              <a:t>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fabbricanti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pianificano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effettuano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documentano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una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valutazione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clinica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nel</a:t>
            </a:r>
            <a:r>
              <a:rPr lang="en-US" dirty="0">
                <a:effectLst/>
                <a:latin typeface="inherit"/>
              </a:rPr>
              <a:t> rispetto del </a:t>
            </a:r>
            <a:r>
              <a:rPr lang="en-US" dirty="0" err="1">
                <a:effectLst/>
                <a:latin typeface="inherit"/>
              </a:rPr>
              <a:t>presente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articolo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dell'allegato</a:t>
            </a:r>
            <a:r>
              <a:rPr lang="en-US" dirty="0">
                <a:effectLst/>
                <a:latin typeface="inherit"/>
              </a:rPr>
              <a:t> XIV, </a:t>
            </a:r>
            <a:r>
              <a:rPr lang="en-US" dirty="0" err="1">
                <a:effectLst/>
                <a:latin typeface="inherit"/>
              </a:rPr>
              <a:t>parte</a:t>
            </a:r>
            <a:r>
              <a:rPr lang="en-US" dirty="0">
                <a:effectLst/>
                <a:latin typeface="inherit"/>
              </a:rPr>
              <a:t> A.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dirty="0">
                <a:latin typeface="inherit"/>
              </a:rPr>
              <a:t>(..)</a:t>
            </a:r>
            <a:endParaRPr lang="en-US" sz="1400" dirty="0">
              <a:effectLst/>
              <a:latin typeface="inherit"/>
            </a:endParaRP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10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217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69145" y="360643"/>
            <a:ext cx="10100603" cy="5547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150000"/>
              </a:lnSpc>
              <a:spcBef>
                <a:spcPts val="1800"/>
              </a:spcBef>
              <a:tabLst>
                <a:tab pos="270510" algn="l"/>
              </a:tabLst>
            </a:pPr>
            <a:r>
              <a:rPr lang="en-US" sz="2000" b="1" dirty="0">
                <a:latin typeface="inherit"/>
              </a:rPr>
              <a:t>Sul </a:t>
            </a:r>
            <a:r>
              <a:rPr lang="en-US" sz="2000" b="1" dirty="0" err="1">
                <a:latin typeface="inherit"/>
              </a:rPr>
              <a:t>mercato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vengono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offerti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dispositivi</a:t>
            </a:r>
            <a:r>
              <a:rPr lang="en-US" sz="2000" b="1" dirty="0">
                <a:latin typeface="inherit"/>
              </a:rPr>
              <a:t> e </a:t>
            </a:r>
            <a:r>
              <a:rPr lang="en-US" sz="2000" b="1" dirty="0" err="1">
                <a:latin typeface="inherit"/>
              </a:rPr>
              <a:t>sistemi</a:t>
            </a:r>
            <a:r>
              <a:rPr lang="en-US" sz="2000" b="1" dirty="0">
                <a:latin typeface="inherit"/>
              </a:rPr>
              <a:t>  per la  </a:t>
            </a:r>
            <a:r>
              <a:rPr lang="en-US" sz="2000" b="1" dirty="0" err="1">
                <a:latin typeface="inherit"/>
              </a:rPr>
              <a:t>rilevazione</a:t>
            </a:r>
            <a:r>
              <a:rPr lang="en-US" sz="2000" b="1" dirty="0">
                <a:latin typeface="inherit"/>
              </a:rPr>
              <a:t> del </a:t>
            </a:r>
            <a:r>
              <a:rPr lang="en-US" sz="2000" b="1" dirty="0" err="1">
                <a:latin typeface="inherit"/>
              </a:rPr>
              <a:t>tracciato</a:t>
            </a:r>
            <a:r>
              <a:rPr lang="en-US" sz="2000" b="1" dirty="0">
                <a:latin typeface="inherit"/>
              </a:rPr>
              <a:t> ECG </a:t>
            </a:r>
            <a:r>
              <a:rPr lang="en-US" sz="2000" b="1" dirty="0" err="1">
                <a:latin typeface="inherit"/>
              </a:rPr>
              <a:t>intracavitario</a:t>
            </a:r>
            <a:r>
              <a:rPr lang="en-US" sz="2000" b="1" dirty="0">
                <a:latin typeface="inherit"/>
              </a:rPr>
              <a:t> e di </a:t>
            </a:r>
            <a:r>
              <a:rPr lang="en-US" sz="2000" b="1" dirty="0" err="1">
                <a:latin typeface="inherit"/>
              </a:rPr>
              <a:t>superficie</a:t>
            </a:r>
            <a:r>
              <a:rPr lang="en-US" sz="2000" b="1" dirty="0">
                <a:latin typeface="inherit"/>
              </a:rPr>
              <a:t> per la “tip location” del </a:t>
            </a:r>
            <a:r>
              <a:rPr lang="en-US" sz="2000" b="1" dirty="0" err="1">
                <a:latin typeface="inherit"/>
              </a:rPr>
              <a:t>catetere</a:t>
            </a:r>
            <a:r>
              <a:rPr lang="en-US" sz="2000" b="1" dirty="0">
                <a:latin typeface="inherit"/>
              </a:rPr>
              <a:t> centrale </a:t>
            </a:r>
            <a:r>
              <a:rPr lang="en-US" sz="2000" b="1" dirty="0" err="1">
                <a:latin typeface="inherit"/>
              </a:rPr>
              <a:t>venoso</a:t>
            </a:r>
            <a:r>
              <a:rPr lang="en-US" sz="2000" b="1" dirty="0">
                <a:latin typeface="inherit"/>
              </a:rPr>
              <a:t>, con </a:t>
            </a:r>
            <a:r>
              <a:rPr lang="en-US" sz="2000" b="1" dirty="0" err="1">
                <a:latin typeface="inherit"/>
              </a:rPr>
              <a:t>trasmissione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blutoot</a:t>
            </a:r>
            <a:r>
              <a:rPr lang="en-US" sz="2000" b="1" dirty="0">
                <a:latin typeface="inherit"/>
              </a:rPr>
              <a:t>, con </a:t>
            </a:r>
            <a:r>
              <a:rPr lang="en-US" sz="2000" b="1" dirty="0" err="1">
                <a:latin typeface="inherit"/>
              </a:rPr>
              <a:t>visualizzazione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dell’immagine</a:t>
            </a:r>
            <a:r>
              <a:rPr lang="en-US" sz="2000" b="1" dirty="0">
                <a:latin typeface="inherit"/>
              </a:rPr>
              <a:t> in tempo </a:t>
            </a:r>
            <a:r>
              <a:rPr lang="en-US" sz="2000" b="1" dirty="0" err="1">
                <a:latin typeface="inherit"/>
              </a:rPr>
              <a:t>reale</a:t>
            </a:r>
            <a:r>
              <a:rPr lang="en-US" sz="2000" b="1" dirty="0">
                <a:latin typeface="inherit"/>
              </a:rPr>
              <a:t>,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che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utilizzano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applicazioni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che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possono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essere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scaricate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su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smartphone o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su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 tablet</a:t>
            </a:r>
            <a:r>
              <a:rPr lang="en-US" sz="2000" b="1" u="sng" dirty="0">
                <a:latin typeface="inherit"/>
              </a:rPr>
              <a:t>.</a:t>
            </a:r>
            <a:r>
              <a:rPr lang="en-US" sz="2000" b="1" dirty="0">
                <a:latin typeface="inherit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2000" dirty="0">
              <a:latin typeface="inherit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n-US" sz="2000" u="sng" dirty="0" err="1">
                <a:latin typeface="inherit"/>
              </a:rPr>
              <a:t>L’all</a:t>
            </a:r>
            <a:r>
              <a:rPr lang="en-US" sz="2000" u="sng" dirty="0" err="1">
                <a:effectLst/>
                <a:latin typeface="inherit"/>
              </a:rPr>
              <a:t>egato</a:t>
            </a:r>
            <a:r>
              <a:rPr lang="en-US" sz="2000" u="sng" dirty="0">
                <a:effectLst/>
                <a:latin typeface="inherit"/>
              </a:rPr>
              <a:t> I, capo II, punto 14.5. del </a:t>
            </a:r>
            <a:r>
              <a:rPr lang="en-US" sz="2000" u="sng" dirty="0" err="1">
                <a:effectLst/>
                <a:latin typeface="inherit"/>
              </a:rPr>
              <a:t>regolamento</a:t>
            </a:r>
            <a:r>
              <a:rPr lang="en-US" sz="2000" u="sng" dirty="0">
                <a:effectLst/>
                <a:latin typeface="inherit"/>
              </a:rPr>
              <a:t> </a:t>
            </a:r>
            <a:r>
              <a:rPr lang="en-US" sz="2000" u="sng" dirty="0" err="1">
                <a:effectLst/>
                <a:latin typeface="inherit"/>
              </a:rPr>
              <a:t>stabilisce</a:t>
            </a:r>
            <a:r>
              <a:rPr lang="en-US" sz="2000" u="sng" dirty="0">
                <a:effectLst/>
                <a:latin typeface="inherit"/>
              </a:rPr>
              <a:t> </a:t>
            </a:r>
            <a:r>
              <a:rPr lang="en-US" sz="2000" u="sng" dirty="0" err="1">
                <a:effectLst/>
                <a:latin typeface="inherit"/>
              </a:rPr>
              <a:t>che</a:t>
            </a:r>
            <a:r>
              <a:rPr lang="en-US" sz="2000" u="sng" dirty="0">
                <a:effectLst/>
                <a:latin typeface="inherit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destinati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a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essere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utilizzati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insieme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ad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prodotti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sono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progettati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fabbricati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in modo tale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l'interoperabilità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e la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compatibilità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siano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affidabili</a:t>
            </a:r>
            <a:r>
              <a:rPr lang="en-US" sz="2000" b="1" u="sng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sz="2000" b="1" u="sng" dirty="0" err="1">
                <a:effectLst/>
                <a:highlight>
                  <a:srgbClr val="FFFF00"/>
                </a:highlight>
                <a:latin typeface="inherit"/>
              </a:rPr>
              <a:t>sicure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.</a:t>
            </a:r>
          </a:p>
          <a:p>
            <a:pPr marL="27051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70109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109003" y="670560"/>
            <a:ext cx="9973994" cy="5685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365125" indent="-9525" algn="just">
              <a:lnSpc>
                <a:spcPct val="150000"/>
              </a:lnSpc>
              <a:spcBef>
                <a:spcPts val="1200"/>
              </a:spcBef>
              <a:tabLst>
                <a:tab pos="720725" algn="l"/>
              </a:tabLst>
            </a:pPr>
            <a:r>
              <a:rPr lang="en-US" sz="2000" b="1" dirty="0">
                <a:latin typeface="inherit"/>
              </a:rPr>
              <a:t>La </a:t>
            </a:r>
            <a:r>
              <a:rPr lang="en-US" sz="2000" b="1" dirty="0" err="1">
                <a:latin typeface="inherit"/>
              </a:rPr>
              <a:t>scelta</a:t>
            </a:r>
            <a:r>
              <a:rPr lang="en-US" sz="2000" b="1" dirty="0">
                <a:latin typeface="inherit"/>
              </a:rPr>
              <a:t> del mezzo </a:t>
            </a:r>
            <a:r>
              <a:rPr lang="en-US" sz="2000" b="1" dirty="0" err="1">
                <a:latin typeface="inherit"/>
              </a:rPr>
              <a:t>che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provvede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alla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elaborazione</a:t>
            </a:r>
            <a:r>
              <a:rPr lang="en-US" sz="2000" b="1" dirty="0">
                <a:latin typeface="inherit"/>
              </a:rPr>
              <a:t> e </a:t>
            </a:r>
            <a:r>
              <a:rPr lang="en-US" sz="2000" b="1" dirty="0" err="1">
                <a:latin typeface="inherit"/>
              </a:rPr>
              <a:t>alla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visualizzazione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dell’immagine</a:t>
            </a:r>
            <a:r>
              <a:rPr lang="en-US" sz="2000" b="1" dirty="0">
                <a:latin typeface="inherit"/>
              </a:rPr>
              <a:t> non </a:t>
            </a:r>
            <a:r>
              <a:rPr lang="en-US" sz="2000" b="1" dirty="0" err="1">
                <a:latin typeface="inherit"/>
              </a:rPr>
              <a:t>può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essere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lasciata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all’operatore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santario</a:t>
            </a:r>
            <a:r>
              <a:rPr lang="en-US" sz="2000" b="1" dirty="0">
                <a:latin typeface="inherit"/>
              </a:rPr>
              <a:t>, ma </a:t>
            </a:r>
            <a:r>
              <a:rPr lang="en-US" sz="2000" b="1" dirty="0" err="1">
                <a:latin typeface="inherit"/>
              </a:rPr>
              <a:t>deve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tenere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conto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delle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caratteristiche</a:t>
            </a:r>
            <a:r>
              <a:rPr lang="en-US" sz="2000" b="1" dirty="0">
                <a:latin typeface="inherit"/>
              </a:rPr>
              <a:t> di “</a:t>
            </a:r>
            <a:r>
              <a:rPr lang="en-US" sz="2000" b="1" dirty="0" err="1">
                <a:highlight>
                  <a:srgbClr val="FFFF00"/>
                </a:highlight>
                <a:latin typeface="inherit"/>
              </a:rPr>
              <a:t>compatibilià</a:t>
            </a:r>
            <a:r>
              <a:rPr lang="en-US" sz="2000" b="1" dirty="0">
                <a:latin typeface="inherit"/>
              </a:rPr>
              <a:t>” e di “</a:t>
            </a:r>
            <a:r>
              <a:rPr lang="en-US" sz="2000" b="1" dirty="0" err="1">
                <a:highlight>
                  <a:srgbClr val="FFFF00"/>
                </a:highlight>
                <a:latin typeface="inherit"/>
              </a:rPr>
              <a:t>interoperabilità</a:t>
            </a:r>
            <a:r>
              <a:rPr lang="en-US" sz="2000" b="1" dirty="0">
                <a:latin typeface="inherit"/>
              </a:rPr>
              <a:t>” </a:t>
            </a:r>
            <a:r>
              <a:rPr lang="en-US" sz="2000" b="1" dirty="0" err="1">
                <a:latin typeface="inherit"/>
              </a:rPr>
              <a:t>che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sono</a:t>
            </a:r>
            <a:r>
              <a:rPr lang="en-US" sz="2000" b="1" dirty="0">
                <a:latin typeface="inherit"/>
              </a:rPr>
              <a:t> di </a:t>
            </a:r>
            <a:r>
              <a:rPr lang="en-US" sz="2000" b="1" dirty="0" err="1">
                <a:latin typeface="inherit"/>
              </a:rPr>
              <a:t>responsabilità</a:t>
            </a:r>
            <a:r>
              <a:rPr lang="en-US" sz="2000" b="1" dirty="0">
                <a:latin typeface="inherit"/>
              </a:rPr>
              <a:t> del </a:t>
            </a:r>
            <a:r>
              <a:rPr lang="en-US" sz="2000" b="1" dirty="0" err="1">
                <a:latin typeface="inherit"/>
              </a:rPr>
              <a:t>fabbricante</a:t>
            </a:r>
            <a:r>
              <a:rPr lang="en-US" sz="2000" b="1" dirty="0">
                <a:latin typeface="inherit"/>
              </a:rPr>
              <a:t>. Si </a:t>
            </a:r>
            <a:r>
              <a:rPr lang="en-US" sz="2000" b="1" dirty="0" err="1">
                <a:latin typeface="inherit"/>
              </a:rPr>
              <a:t>pensi</a:t>
            </a:r>
            <a:r>
              <a:rPr lang="en-US" sz="2000" b="1" dirty="0">
                <a:latin typeface="inherit"/>
              </a:rPr>
              <a:t> alle </a:t>
            </a:r>
            <a:r>
              <a:rPr lang="en-US" sz="2000" b="1" dirty="0" err="1">
                <a:latin typeface="inherit"/>
              </a:rPr>
              <a:t>conseguenze</a:t>
            </a:r>
            <a:r>
              <a:rPr lang="en-US" sz="2000" b="1" dirty="0">
                <a:latin typeface="inherit"/>
              </a:rPr>
              <a:t> di un </a:t>
            </a:r>
            <a:r>
              <a:rPr lang="en-US" sz="2000" b="1" dirty="0" err="1">
                <a:latin typeface="inherit"/>
              </a:rPr>
              <a:t>ritardo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nella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visualizzazione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dell’immagine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nel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corso</a:t>
            </a:r>
            <a:r>
              <a:rPr lang="en-US" sz="2000" b="1" dirty="0">
                <a:latin typeface="inherit"/>
              </a:rPr>
              <a:t> di </a:t>
            </a:r>
            <a:r>
              <a:rPr lang="en-US" sz="2000" b="1" dirty="0" err="1">
                <a:latin typeface="inherit"/>
              </a:rPr>
              <a:t>una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procedura</a:t>
            </a:r>
            <a:r>
              <a:rPr lang="en-US" sz="2000" b="1" dirty="0">
                <a:latin typeface="inherit"/>
              </a:rPr>
              <a:t> di </a:t>
            </a:r>
            <a:r>
              <a:rPr lang="en-US" sz="2000" b="1" dirty="0" err="1">
                <a:latin typeface="inherit"/>
              </a:rPr>
              <a:t>posizionamento</a:t>
            </a:r>
            <a:r>
              <a:rPr lang="en-US" sz="2000" b="1" dirty="0">
                <a:latin typeface="inherit"/>
              </a:rPr>
              <a:t> di un </a:t>
            </a:r>
            <a:r>
              <a:rPr lang="en-US" sz="2000" b="1" dirty="0" err="1">
                <a:latin typeface="inherit"/>
              </a:rPr>
              <a:t>catetere</a:t>
            </a:r>
            <a:r>
              <a:rPr lang="en-US" sz="2000" b="1" dirty="0">
                <a:latin typeface="inherit"/>
              </a:rPr>
              <a:t> centrale </a:t>
            </a:r>
            <a:r>
              <a:rPr lang="en-US" sz="2000" b="1" dirty="0" err="1">
                <a:latin typeface="inherit"/>
              </a:rPr>
              <a:t>venoso</a:t>
            </a:r>
            <a:r>
              <a:rPr lang="en-US" sz="2000" b="1" dirty="0">
                <a:latin typeface="inherit"/>
              </a:rPr>
              <a:t> o </a:t>
            </a:r>
            <a:r>
              <a:rPr lang="en-US" sz="2000" b="1" dirty="0" err="1">
                <a:latin typeface="inherit"/>
              </a:rPr>
              <a:t>all’interruzione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dell’imagine</a:t>
            </a:r>
            <a:r>
              <a:rPr lang="en-US" sz="2000" b="1" dirty="0">
                <a:latin typeface="inherit"/>
              </a:rPr>
              <a:t>.</a:t>
            </a:r>
          </a:p>
          <a:p>
            <a:pPr marL="365125" indent="-9525" algn="just">
              <a:lnSpc>
                <a:spcPct val="150000"/>
              </a:lnSpc>
              <a:spcBef>
                <a:spcPts val="1200"/>
              </a:spcBef>
              <a:tabLst>
                <a:tab pos="720725" algn="l"/>
              </a:tabLst>
            </a:pPr>
            <a:r>
              <a:rPr lang="en-US" sz="2000" b="1" dirty="0">
                <a:latin typeface="inherit"/>
              </a:rPr>
              <a:t>Come </a:t>
            </a:r>
            <a:r>
              <a:rPr lang="en-US" sz="2000" b="1" dirty="0" err="1">
                <a:latin typeface="inherit"/>
              </a:rPr>
              <a:t>abbiamo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già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detto</a:t>
            </a:r>
            <a:r>
              <a:rPr lang="en-US" sz="2000" b="1" dirty="0">
                <a:latin typeface="inherit"/>
              </a:rPr>
              <a:t>, il </a:t>
            </a:r>
            <a:r>
              <a:rPr lang="en-US" sz="2000" b="1" dirty="0" err="1">
                <a:latin typeface="inherit"/>
              </a:rPr>
              <a:t>regolamento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all’art</a:t>
            </a:r>
            <a:r>
              <a:rPr lang="en-US" sz="2000" b="1" dirty="0">
                <a:latin typeface="inherit"/>
              </a:rPr>
              <a:t>. 2 punto 2,  </a:t>
            </a:r>
            <a:r>
              <a:rPr lang="en-US" sz="2000" b="1" dirty="0" err="1">
                <a:latin typeface="inherit"/>
              </a:rPr>
              <a:t>definisce</a:t>
            </a:r>
            <a:r>
              <a:rPr lang="en-US" sz="2000" b="1" dirty="0">
                <a:latin typeface="inherit"/>
              </a:rPr>
              <a:t> “</a:t>
            </a:r>
            <a:r>
              <a:rPr lang="en-US" sz="2000" b="1" dirty="0" err="1">
                <a:highlight>
                  <a:srgbClr val="FFFF00"/>
                </a:highlight>
                <a:latin typeface="inherit"/>
              </a:rPr>
              <a:t>accessorio</a:t>
            </a:r>
            <a:r>
              <a:rPr lang="en-US" sz="2000" b="1" dirty="0">
                <a:highlight>
                  <a:srgbClr val="FFFF00"/>
                </a:highlight>
                <a:latin typeface="inherit"/>
              </a:rPr>
              <a:t> di un </a:t>
            </a:r>
            <a:r>
              <a:rPr lang="en-US" sz="2000" b="1" dirty="0" err="1"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sz="2000" b="1" dirty="0">
                <a:highlight>
                  <a:srgbClr val="FFFF00"/>
                </a:highlight>
                <a:latin typeface="inherit"/>
              </a:rPr>
              <a:t> medico</a:t>
            </a:r>
            <a:r>
              <a:rPr lang="en-US" sz="2000" b="1" dirty="0">
                <a:latin typeface="inherit"/>
              </a:rPr>
              <a:t>” un </a:t>
            </a:r>
            <a:r>
              <a:rPr lang="en-US" sz="2000" b="1" dirty="0" err="1">
                <a:latin typeface="inherit"/>
              </a:rPr>
              <a:t>prodotto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che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>
                <a:highlight>
                  <a:srgbClr val="FFFF00"/>
                </a:highlight>
                <a:latin typeface="inherit"/>
              </a:rPr>
              <a:t>è </a:t>
            </a:r>
            <a:r>
              <a:rPr lang="en-US" sz="2000" b="1" dirty="0" err="1">
                <a:highlight>
                  <a:srgbClr val="FFFF00"/>
                </a:highlight>
                <a:latin typeface="inherit"/>
              </a:rPr>
              <a:t>destinato</a:t>
            </a:r>
            <a:r>
              <a:rPr lang="en-US" sz="2000" b="1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u="sng" dirty="0">
                <a:highlight>
                  <a:srgbClr val="FFFF00"/>
                </a:highlight>
                <a:latin typeface="inherit"/>
              </a:rPr>
              <a:t>dal </a:t>
            </a:r>
            <a:r>
              <a:rPr lang="en-US" sz="2000" b="1" u="sng" dirty="0" err="1"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sz="2000" b="1" dirty="0">
                <a:latin typeface="inherit"/>
              </a:rPr>
              <a:t> ad </a:t>
            </a:r>
            <a:r>
              <a:rPr lang="en-US" sz="2000" b="1" dirty="0" err="1">
                <a:latin typeface="inherit"/>
              </a:rPr>
              <a:t>essere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utilizzato</a:t>
            </a:r>
            <a:r>
              <a:rPr lang="en-US" sz="2000" b="1" dirty="0">
                <a:latin typeface="inherit"/>
              </a:rPr>
              <a:t> con uno o </a:t>
            </a:r>
            <a:r>
              <a:rPr lang="en-US" sz="2000" b="1" dirty="0" err="1">
                <a:latin typeface="inherit"/>
              </a:rPr>
              <a:t>più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dispositivi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medici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specifici</a:t>
            </a:r>
            <a:r>
              <a:rPr lang="en-US" sz="2000" b="1" dirty="0">
                <a:latin typeface="inherit"/>
              </a:rPr>
              <a:t> per </a:t>
            </a:r>
            <a:r>
              <a:rPr lang="en-US" sz="2000" b="1" dirty="0" err="1">
                <a:latin typeface="inherit"/>
              </a:rPr>
              <a:t>permettere</a:t>
            </a:r>
            <a:r>
              <a:rPr lang="en-US" sz="2000" b="1" dirty="0">
                <a:latin typeface="inherit"/>
              </a:rPr>
              <a:t> in </a:t>
            </a:r>
            <a:r>
              <a:rPr lang="en-US" sz="2000" b="1" dirty="0" err="1">
                <a:latin typeface="inherit"/>
              </a:rPr>
              <a:t>particolare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che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questi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ultimi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siano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impiegati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conformemente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alla</a:t>
            </a:r>
            <a:r>
              <a:rPr lang="en-US" sz="2000" b="1" dirty="0">
                <a:latin typeface="inherit"/>
              </a:rPr>
              <a:t> loro </a:t>
            </a:r>
            <a:r>
              <a:rPr lang="en-US" sz="2000" b="1" dirty="0" err="1">
                <a:latin typeface="inherit"/>
              </a:rPr>
              <a:t>destinazione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d'uso</a:t>
            </a:r>
            <a:r>
              <a:rPr lang="en-US" sz="2000" b="1" dirty="0">
                <a:latin typeface="inherit"/>
              </a:rPr>
              <a:t>, </a:t>
            </a:r>
            <a:r>
              <a:rPr lang="en-US" sz="2000" b="1" dirty="0" err="1">
                <a:latin typeface="inherit"/>
              </a:rPr>
              <a:t>oppure</a:t>
            </a:r>
            <a:r>
              <a:rPr lang="en-US" sz="2000" b="1" dirty="0">
                <a:latin typeface="inherit"/>
              </a:rPr>
              <a:t> per </a:t>
            </a:r>
            <a:r>
              <a:rPr lang="en-US" sz="2000" b="1" dirty="0" err="1">
                <a:latin typeface="inherit"/>
              </a:rPr>
              <a:t>assistere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specificamente</a:t>
            </a:r>
            <a:r>
              <a:rPr lang="en-US" sz="2000" b="1" dirty="0">
                <a:latin typeface="inherit"/>
              </a:rPr>
              <a:t> e </a:t>
            </a:r>
            <a:r>
              <a:rPr lang="en-US" sz="2000" b="1" dirty="0" err="1">
                <a:latin typeface="inherit"/>
              </a:rPr>
              <a:t>direttamente</a:t>
            </a:r>
            <a:r>
              <a:rPr lang="en-US" sz="2000" b="1" dirty="0">
                <a:latin typeface="inherit"/>
              </a:rPr>
              <a:t> la </a:t>
            </a:r>
            <a:r>
              <a:rPr lang="en-US" sz="2000" b="1" dirty="0" err="1">
                <a:latin typeface="inherit"/>
              </a:rPr>
              <a:t>funzionalità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sul</a:t>
            </a:r>
            <a:r>
              <a:rPr lang="en-US" sz="2000" b="1" dirty="0">
                <a:latin typeface="inherit"/>
              </a:rPr>
              <a:t> piano medico del </a:t>
            </a:r>
            <a:r>
              <a:rPr lang="en-US" sz="2000" b="1" dirty="0" err="1">
                <a:latin typeface="inherit"/>
              </a:rPr>
              <a:t>dispositivo</a:t>
            </a:r>
            <a:r>
              <a:rPr lang="en-US" sz="2000" b="1" dirty="0">
                <a:latin typeface="inherit"/>
              </a:rPr>
              <a:t> o </a:t>
            </a:r>
            <a:r>
              <a:rPr lang="en-US" sz="2000" b="1" dirty="0" err="1">
                <a:latin typeface="inherit"/>
              </a:rPr>
              <a:t>dei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dispositivi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medici</a:t>
            </a:r>
            <a:r>
              <a:rPr lang="en-US" sz="2000" b="1" dirty="0">
                <a:latin typeface="inherit"/>
              </a:rPr>
              <a:t> in </a:t>
            </a:r>
            <a:r>
              <a:rPr lang="en-US" sz="2000" b="1" dirty="0" err="1">
                <a:latin typeface="inherit"/>
              </a:rPr>
              <a:t>relazione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alla</a:t>
            </a:r>
            <a:r>
              <a:rPr lang="en-US" sz="2000" b="1" dirty="0">
                <a:latin typeface="inherit"/>
              </a:rPr>
              <a:t> loro </a:t>
            </a:r>
            <a:r>
              <a:rPr lang="en-US" sz="2000" b="1" dirty="0" err="1">
                <a:latin typeface="inherit"/>
              </a:rPr>
              <a:t>destinazione</a:t>
            </a:r>
            <a:r>
              <a:rPr lang="en-US" sz="2000" b="1" dirty="0">
                <a:latin typeface="inherit"/>
              </a:rPr>
              <a:t> </a:t>
            </a:r>
            <a:r>
              <a:rPr lang="en-US" sz="2000" b="1" dirty="0" err="1">
                <a:latin typeface="inherit"/>
              </a:rPr>
              <a:t>d’uso</a:t>
            </a:r>
            <a:r>
              <a:rPr lang="en-US" sz="2000" b="1" dirty="0">
                <a:latin typeface="inherit"/>
              </a:rPr>
              <a:t>.</a:t>
            </a: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n-US" b="1" dirty="0">
                <a:latin typeface="inherit"/>
              </a:rPr>
              <a:t> </a:t>
            </a:r>
          </a:p>
          <a:p>
            <a:pPr marL="360363" indent="-319088" algn="just">
              <a:lnSpc>
                <a:spcPct val="150000"/>
              </a:lnSpc>
              <a:spcBef>
                <a:spcPts val="600"/>
              </a:spcBef>
              <a:tabLst>
                <a:tab pos="270510" algn="l"/>
              </a:tabLst>
            </a:pPr>
            <a:r>
              <a:rPr lang="en-US" sz="1400" b="1" dirty="0">
                <a:latin typeface="inherit"/>
              </a:rPr>
              <a:t>		</a:t>
            </a:r>
            <a:endParaRPr lang="en-US" sz="1400" dirty="0">
              <a:latin typeface="inherit"/>
            </a:endParaRP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48738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594360" y="396240"/>
            <a:ext cx="11064240" cy="582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396875" algn="just">
              <a:lnSpc>
                <a:spcPct val="150000"/>
              </a:lnSpc>
              <a:tabLst>
                <a:tab pos="722313" algn="l"/>
              </a:tabLst>
            </a:pPr>
            <a:endParaRPr lang="en-US" sz="1600" dirty="0">
              <a:latin typeface="inherit"/>
            </a:endParaRPr>
          </a:p>
          <a:p>
            <a:pPr marL="396875" algn="just">
              <a:lnSpc>
                <a:spcPct val="150000"/>
              </a:lnSpc>
              <a:tabLst>
                <a:tab pos="722313" algn="l"/>
              </a:tabLst>
            </a:pPr>
            <a:r>
              <a:rPr lang="en-US" sz="1700" dirty="0">
                <a:latin typeface="inherit"/>
              </a:rPr>
              <a:t>Art. 2 (</a:t>
            </a:r>
            <a:r>
              <a:rPr lang="en-US" sz="1700" dirty="0" err="1">
                <a:latin typeface="inherit"/>
              </a:rPr>
              <a:t>definizioni</a:t>
            </a:r>
            <a:r>
              <a:rPr lang="en-US" sz="1700" dirty="0">
                <a:latin typeface="inherit"/>
              </a:rPr>
              <a:t>):</a:t>
            </a:r>
          </a:p>
          <a:p>
            <a:pPr marL="396875" algn="just">
              <a:lnSpc>
                <a:spcPct val="150000"/>
              </a:lnSpc>
              <a:spcBef>
                <a:spcPts val="1800"/>
              </a:spcBef>
              <a:tabLst>
                <a:tab pos="722313" algn="l"/>
              </a:tabLst>
            </a:pPr>
            <a:r>
              <a:rPr lang="en-US" sz="1700" dirty="0">
                <a:effectLst/>
                <a:latin typeface="inherit"/>
              </a:rPr>
              <a:t>25) 	</a:t>
            </a:r>
            <a:r>
              <a:rPr lang="en-US" sz="1700" u="sng" dirty="0">
                <a:effectLst/>
                <a:latin typeface="inherit"/>
              </a:rPr>
              <a:t>«</a:t>
            </a:r>
            <a:r>
              <a:rPr lang="en-US" sz="1700" b="1" u="sng" dirty="0" err="1">
                <a:effectLst/>
                <a:latin typeface="inherit"/>
              </a:rPr>
              <a:t>compatibilità</a:t>
            </a:r>
            <a:r>
              <a:rPr lang="en-US" sz="1700" dirty="0">
                <a:effectLst/>
                <a:latin typeface="inherit"/>
              </a:rPr>
              <a:t>»: 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la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capacità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di un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compreso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il software,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quando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utilizzato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insieme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a uno o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più</a:t>
            </a:r>
            <a:r>
              <a:rPr lang="en-US" sz="1700" u="sng" dirty="0"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conformemente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alla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sua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, di</a:t>
            </a:r>
            <a:r>
              <a:rPr lang="en-US" sz="1700" dirty="0">
                <a:effectLst/>
                <a:latin typeface="inherit"/>
              </a:rPr>
              <a:t>: </a:t>
            </a:r>
          </a:p>
          <a:p>
            <a:pPr marL="720725" indent="-363538" algn="just">
              <a:lnSpc>
                <a:spcPct val="150000"/>
              </a:lnSpc>
              <a:spcBef>
                <a:spcPts val="1200"/>
              </a:spcBef>
              <a:tabLst>
                <a:tab pos="720725" algn="l"/>
              </a:tabLst>
            </a:pPr>
            <a:r>
              <a:rPr lang="en-US" sz="1700" dirty="0">
                <a:effectLst/>
                <a:latin typeface="inherit"/>
              </a:rPr>
              <a:t>a) 	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conseguire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prestazioni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senza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perdere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né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compromettere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capacità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funzionare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come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previsto</a:t>
            </a:r>
            <a:r>
              <a:rPr lang="en-US" sz="1700" dirty="0">
                <a:effectLst/>
                <a:latin typeface="inherit"/>
              </a:rPr>
              <a:t>; e/o</a:t>
            </a:r>
          </a:p>
          <a:p>
            <a:pPr marL="720725" indent="-363538" algn="just">
              <a:lnSpc>
                <a:spcPct val="150000"/>
              </a:lnSpc>
              <a:spcBef>
                <a:spcPts val="600"/>
              </a:spcBef>
              <a:tabLst>
                <a:tab pos="720725" algn="l"/>
              </a:tabLst>
            </a:pPr>
            <a:r>
              <a:rPr lang="en-US" sz="1700" dirty="0">
                <a:effectLst/>
                <a:latin typeface="inherit"/>
              </a:rPr>
              <a:t>b) 	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essere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integrato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e/o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funzionare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senza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sia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necessario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modificare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adattare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alcuna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parte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combinati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; 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e/o </a:t>
            </a:r>
          </a:p>
          <a:p>
            <a:pPr marL="720725" indent="-363538" algn="just">
              <a:lnSpc>
                <a:spcPct val="150000"/>
              </a:lnSpc>
              <a:spcBef>
                <a:spcPts val="600"/>
              </a:spcBef>
              <a:buAutoNum type="alphaLcParenR" startAt="3"/>
              <a:tabLst>
                <a:tab pos="720725" algn="l"/>
              </a:tabLst>
            </a:pP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essere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utilizzato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insieme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ad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senza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conflitti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/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interferenze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reazioni</a:t>
            </a:r>
            <a:r>
              <a:rPr lang="en-US" sz="17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b="1" dirty="0" err="1">
                <a:effectLst/>
                <a:highlight>
                  <a:srgbClr val="FFFF00"/>
                </a:highlight>
                <a:latin typeface="inherit"/>
              </a:rPr>
              <a:t>avverse</a:t>
            </a:r>
            <a:r>
              <a:rPr lang="en-US" sz="1700" dirty="0">
                <a:effectLst/>
                <a:latin typeface="inherit"/>
              </a:rPr>
              <a:t>;</a:t>
            </a:r>
          </a:p>
          <a:p>
            <a:pPr marL="357188" algn="just"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  <a:buAutoNum type="arabicParenR" startAt="26"/>
              <a:tabLst>
                <a:tab pos="539750" algn="l"/>
              </a:tabLst>
            </a:pPr>
            <a:r>
              <a:rPr lang="en-US" sz="1700" dirty="0">
                <a:effectLst/>
                <a:latin typeface="inherit"/>
              </a:rPr>
              <a:t> «</a:t>
            </a:r>
            <a:r>
              <a:rPr lang="en-US" sz="1700" b="1" u="sng" dirty="0" err="1">
                <a:effectLst/>
                <a:latin typeface="inherit"/>
              </a:rPr>
              <a:t>interoperabilità</a:t>
            </a:r>
            <a:r>
              <a:rPr lang="en-US" sz="1700" dirty="0">
                <a:effectLst/>
                <a:latin typeface="inherit"/>
              </a:rPr>
              <a:t>»: 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la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capacità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di due o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più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compreso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il software,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dello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stesso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o di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fabbricanti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u="sng" dirty="0" err="1">
                <a:effectLst/>
                <a:highlight>
                  <a:srgbClr val="FFFF00"/>
                </a:highlight>
                <a:latin typeface="inherit"/>
              </a:rPr>
              <a:t>diversi</a:t>
            </a:r>
            <a:r>
              <a:rPr lang="en-US" sz="1700" u="sng" dirty="0">
                <a:effectLst/>
                <a:highlight>
                  <a:srgbClr val="FFFF00"/>
                </a:highlight>
                <a:latin typeface="inherit"/>
              </a:rPr>
              <a:t> di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:</a:t>
            </a:r>
          </a:p>
          <a:p>
            <a:pPr marL="628650" indent="-271463" algn="just">
              <a:lnSpc>
                <a:spcPct val="150000"/>
              </a:lnSpc>
              <a:spcBef>
                <a:spcPts val="600"/>
              </a:spcBef>
            </a:pPr>
            <a:r>
              <a:rPr lang="en-US" sz="1700" dirty="0">
                <a:effectLst/>
                <a:latin typeface="inherit"/>
              </a:rPr>
              <a:t>a)	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scambiare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informazioni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utilizzare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informazioni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scambiate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ai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fini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corretta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esecuzione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una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funzione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specifica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senza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modifica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del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contenuto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dati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; e/o </a:t>
            </a:r>
            <a:endParaRPr lang="en-US" sz="1700" dirty="0">
              <a:effectLst/>
              <a:latin typeface="inherit"/>
            </a:endParaRPr>
          </a:p>
          <a:p>
            <a:pPr marL="628650" indent="-271463" algn="just">
              <a:lnSpc>
                <a:spcPct val="150000"/>
              </a:lnSpc>
              <a:spcBef>
                <a:spcPts val="600"/>
              </a:spcBef>
            </a:pPr>
            <a:r>
              <a:rPr lang="en-US" sz="1700" dirty="0">
                <a:effectLst/>
                <a:latin typeface="inherit"/>
              </a:rPr>
              <a:t>b) 	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comunicare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tra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di loro; e/o </a:t>
            </a:r>
            <a:endParaRPr lang="en-US" sz="1700" dirty="0">
              <a:effectLst/>
              <a:latin typeface="inherit"/>
            </a:endParaRPr>
          </a:p>
          <a:p>
            <a:pPr marL="628650" indent="-271463" algn="just">
              <a:lnSpc>
                <a:spcPct val="150000"/>
              </a:lnSpc>
              <a:spcBef>
                <a:spcPts val="600"/>
              </a:spcBef>
            </a:pPr>
            <a:r>
              <a:rPr lang="en-US" sz="1700" dirty="0">
                <a:effectLst/>
                <a:latin typeface="inherit"/>
              </a:rPr>
              <a:t>c) 	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funzionare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congiuntamente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 come </a:t>
            </a:r>
            <a:r>
              <a:rPr lang="en-US" sz="1700" dirty="0" err="1">
                <a:effectLst/>
                <a:highlight>
                  <a:srgbClr val="FFFF00"/>
                </a:highlight>
                <a:latin typeface="inherit"/>
              </a:rPr>
              <a:t>previsto</a:t>
            </a:r>
            <a:r>
              <a:rPr lang="en-US" sz="1700" dirty="0">
                <a:effectLst/>
                <a:highlight>
                  <a:srgbClr val="FFFF00"/>
                </a:highlight>
                <a:latin typeface="inherit"/>
              </a:rPr>
              <a:t>;</a:t>
            </a:r>
            <a:endParaRPr lang="en-US" sz="1700" dirty="0"/>
          </a:p>
          <a:p>
            <a:pPr marL="720725" indent="-363538" algn="just">
              <a:lnSpc>
                <a:spcPct val="150000"/>
              </a:lnSpc>
              <a:spcBef>
                <a:spcPts val="600"/>
              </a:spcBef>
              <a:buAutoNum type="alphaLcParenR" startAt="3"/>
              <a:tabLst>
                <a:tab pos="720725" algn="l"/>
              </a:tabLst>
            </a:pPr>
            <a:endParaRPr lang="en-US" sz="1400" dirty="0">
              <a:effectLst/>
              <a:latin typeface="inherit"/>
            </a:endParaRP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13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65671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41009" y="136525"/>
            <a:ext cx="10058400" cy="6402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Aft>
                <a:spcPts val="800"/>
              </a:spcAft>
            </a:pPr>
            <a:endParaRPr lang="it-IT" sz="1600" b="1" dirty="0">
              <a:latin typeface="inherit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it-IT" sz="1600" b="1" dirty="0">
                <a:latin typeface="inherit"/>
              </a:rPr>
              <a:t>CAPO II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it-IT" sz="1600" b="1" dirty="0">
                <a:latin typeface="inherit"/>
              </a:rPr>
              <a:t>REQUISITI RELATIVI ALLA PROGETTAZIONE E ALLA FABBRICAZIONE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14. </a:t>
            </a:r>
            <a:r>
              <a:rPr lang="en-US" dirty="0" err="1">
                <a:effectLst/>
                <a:latin typeface="inherit"/>
              </a:rPr>
              <a:t>Fabbricazione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dispositivi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interazione</a:t>
            </a:r>
            <a:r>
              <a:rPr lang="en-US" dirty="0">
                <a:effectLst/>
                <a:latin typeface="inherit"/>
              </a:rPr>
              <a:t> con il loro </a:t>
            </a:r>
            <a:r>
              <a:rPr lang="en-US" dirty="0" err="1">
                <a:effectLst/>
                <a:latin typeface="inherit"/>
              </a:rPr>
              <a:t>ambiente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14.1. 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Se un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destinato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essere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utilizzato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insieme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ad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attrezzature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l'insieme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risultante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compreso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sistema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raccordo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sicuro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e non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compromette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prestazioni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previste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singoli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Ogni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eventuale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limitazione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utilizzo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applicabile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tali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insiemi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figura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sull'etichetta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e/o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nelle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istruzioni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per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l'uso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 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raccordi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devono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essere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manipolati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dall'utilizzatore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quali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sistemi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trasferimento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fluidi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o gas e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accoppiamento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elettrico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meccanico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sono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progettati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fabbricati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in modo tale da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ridurre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al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minimo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tutti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possibili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rischi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quale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un'errata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connessione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(..)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14.5. </a:t>
            </a:r>
            <a:r>
              <a:rPr lang="it-IT" dirty="0">
                <a:highlight>
                  <a:srgbClr val="FFFF00"/>
                </a:highlight>
              </a:rPr>
              <a:t>I dispositivi destinati a essere utilizzati insieme ad altri dispositivi o prodotti sono </a:t>
            </a:r>
            <a:r>
              <a:rPr lang="it-IT" b="1" dirty="0">
                <a:highlight>
                  <a:srgbClr val="FFFF00"/>
                </a:highlight>
              </a:rPr>
              <a:t>progettati</a:t>
            </a:r>
            <a:r>
              <a:rPr lang="it-IT" dirty="0">
                <a:highlight>
                  <a:srgbClr val="FFFF00"/>
                </a:highlight>
              </a:rPr>
              <a:t> e </a:t>
            </a:r>
            <a:r>
              <a:rPr lang="it-IT" b="1" dirty="0">
                <a:highlight>
                  <a:srgbClr val="FFFF00"/>
                </a:highlight>
              </a:rPr>
              <a:t>fabbricati</a:t>
            </a:r>
            <a:r>
              <a:rPr lang="it-IT" dirty="0">
                <a:highlight>
                  <a:srgbClr val="FFFF00"/>
                </a:highlight>
              </a:rPr>
              <a:t> in modo tale che </a:t>
            </a:r>
            <a:r>
              <a:rPr lang="it-IT" b="1" dirty="0">
                <a:highlight>
                  <a:srgbClr val="FFFF00"/>
                </a:highlight>
              </a:rPr>
              <a:t>l'interoperabilità</a:t>
            </a:r>
            <a:r>
              <a:rPr lang="it-IT" dirty="0">
                <a:highlight>
                  <a:srgbClr val="FFFF00"/>
                </a:highlight>
              </a:rPr>
              <a:t> e la </a:t>
            </a:r>
            <a:r>
              <a:rPr lang="it-IT" b="1" dirty="0">
                <a:highlight>
                  <a:srgbClr val="FFFF00"/>
                </a:highlight>
              </a:rPr>
              <a:t>compatibilità</a:t>
            </a:r>
            <a:r>
              <a:rPr lang="it-IT" dirty="0">
                <a:highlight>
                  <a:srgbClr val="FFFF00"/>
                </a:highlight>
              </a:rPr>
              <a:t> siano affidabili e sicure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(..)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14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52626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97280" y="365761"/>
            <a:ext cx="10058400" cy="5725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en-US" sz="1600" b="1" dirty="0">
              <a:effectLst/>
              <a:latin typeface="inherit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>
                <a:effectLst/>
                <a:latin typeface="inherit"/>
              </a:rPr>
              <a:t>ARTICOLO 22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 err="1">
                <a:effectLst/>
                <a:latin typeface="inherit"/>
              </a:rPr>
              <a:t>Sistemi</a:t>
            </a:r>
            <a:r>
              <a:rPr lang="en-US" b="1" dirty="0">
                <a:effectLst/>
                <a:latin typeface="inherit"/>
              </a:rPr>
              <a:t> e kit </a:t>
            </a:r>
            <a:r>
              <a:rPr lang="en-US" b="1" dirty="0" err="1">
                <a:effectLst/>
                <a:latin typeface="inherit"/>
              </a:rPr>
              <a:t>procedurali</a:t>
            </a:r>
            <a:endParaRPr lang="en-US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1.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Ogni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persona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fisica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giuridica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deve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redigere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una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dichiarazione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combina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recanti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CE con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seguenti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prodotti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in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maniera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compatibile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con la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degli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prodotti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nei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limiti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utilizzo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previsti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dai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loro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fabbricanti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, per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immetterli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sul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mercato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come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sistema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kit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procedurale</a:t>
            </a:r>
            <a:r>
              <a:rPr lang="en-US" dirty="0">
                <a:effectLst/>
                <a:latin typeface="inherit"/>
              </a:rPr>
              <a:t>:</a:t>
            </a:r>
          </a:p>
          <a:p>
            <a:pPr marL="365125" indent="-3651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65125" algn="l"/>
              </a:tabLst>
            </a:pPr>
            <a:r>
              <a:rPr lang="en-US" dirty="0">
                <a:effectLst/>
                <a:latin typeface="inherit"/>
              </a:rPr>
              <a:t>a) 	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recanti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CE</a:t>
            </a:r>
            <a:r>
              <a:rPr lang="en-US" dirty="0">
                <a:effectLst/>
                <a:latin typeface="inherit"/>
              </a:rPr>
              <a:t>; </a:t>
            </a:r>
          </a:p>
          <a:p>
            <a:pPr marL="365125" indent="-3651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65125" algn="l"/>
              </a:tabLst>
            </a:pPr>
            <a:r>
              <a:rPr lang="en-US" dirty="0">
                <a:effectLst/>
                <a:latin typeface="inherit"/>
              </a:rPr>
              <a:t>b) 	</a:t>
            </a:r>
            <a:r>
              <a:rPr lang="en-US" dirty="0" err="1">
                <a:effectLst/>
                <a:latin typeface="inherit"/>
              </a:rPr>
              <a:t>dispositivi</a:t>
            </a:r>
            <a:r>
              <a:rPr lang="en-US" dirty="0">
                <a:effectLst/>
                <a:latin typeface="inherit"/>
              </a:rPr>
              <a:t> medico-</a:t>
            </a:r>
            <a:r>
              <a:rPr lang="en-US" dirty="0" err="1">
                <a:effectLst/>
                <a:latin typeface="inherit"/>
              </a:rPr>
              <a:t>diagnostici</a:t>
            </a:r>
            <a:r>
              <a:rPr lang="en-US" dirty="0">
                <a:effectLst/>
                <a:latin typeface="inherit"/>
              </a:rPr>
              <a:t> in vitro </a:t>
            </a:r>
            <a:r>
              <a:rPr lang="en-US" dirty="0" err="1">
                <a:effectLst/>
                <a:latin typeface="inherit"/>
              </a:rPr>
              <a:t>recanti</a:t>
            </a:r>
            <a:r>
              <a:rPr lang="en-US" dirty="0">
                <a:effectLst/>
                <a:latin typeface="inherit"/>
              </a:rPr>
              <a:t> la </a:t>
            </a:r>
            <a:r>
              <a:rPr lang="en-US" dirty="0" err="1">
                <a:effectLst/>
                <a:latin typeface="inherit"/>
              </a:rPr>
              <a:t>marcatura</a:t>
            </a:r>
            <a:r>
              <a:rPr lang="en-US" dirty="0">
                <a:effectLst/>
                <a:latin typeface="inherit"/>
              </a:rPr>
              <a:t> CE </a:t>
            </a:r>
            <a:r>
              <a:rPr lang="en-US" dirty="0" err="1">
                <a:effectLst/>
                <a:latin typeface="inherit"/>
              </a:rPr>
              <a:t>conformemente</a:t>
            </a:r>
            <a:r>
              <a:rPr lang="en-US" dirty="0">
                <a:effectLst/>
                <a:latin typeface="inherit"/>
              </a:rPr>
              <a:t> al </a:t>
            </a:r>
            <a:r>
              <a:rPr lang="en-US" dirty="0" err="1">
                <a:effectLst/>
                <a:latin typeface="inherit"/>
              </a:rPr>
              <a:t>regolamento</a:t>
            </a:r>
            <a:r>
              <a:rPr lang="en-US" dirty="0">
                <a:effectLst/>
                <a:latin typeface="inherit"/>
              </a:rPr>
              <a:t> (UE) 2017/746; </a:t>
            </a:r>
          </a:p>
          <a:p>
            <a:pPr marL="365125" indent="-3651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65125" algn="l"/>
              </a:tabLst>
            </a:pPr>
            <a:r>
              <a:rPr lang="en-US" dirty="0">
                <a:effectLst/>
                <a:latin typeface="inherit"/>
              </a:rPr>
              <a:t>c) 	</a:t>
            </a:r>
            <a:r>
              <a:rPr lang="en-US" u="sng" dirty="0" err="1">
                <a:effectLst/>
                <a:latin typeface="inherit"/>
              </a:rPr>
              <a:t>altri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prodotti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conformi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alla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normativa</a:t>
            </a:r>
            <a:r>
              <a:rPr lang="en-US" u="sng" dirty="0">
                <a:effectLst/>
                <a:latin typeface="inherit"/>
              </a:rPr>
              <a:t> a </a:t>
            </a:r>
            <a:r>
              <a:rPr lang="en-US" u="sng" dirty="0" err="1">
                <a:effectLst/>
                <a:latin typeface="inherit"/>
              </a:rPr>
              <a:t>essi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applicabile</a:t>
            </a:r>
            <a:r>
              <a:rPr lang="en-US" u="sng" dirty="0">
                <a:effectLst/>
                <a:latin typeface="inherit"/>
              </a:rPr>
              <a:t> solo </a:t>
            </a:r>
            <a:r>
              <a:rPr lang="en-US" u="sng" dirty="0" err="1">
                <a:effectLst/>
                <a:latin typeface="inherit"/>
              </a:rPr>
              <a:t>qualora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siano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utilizzati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nell'ambito</a:t>
            </a:r>
            <a:r>
              <a:rPr lang="en-US" u="sng" dirty="0">
                <a:effectLst/>
                <a:latin typeface="inherit"/>
              </a:rPr>
              <a:t> di </a:t>
            </a:r>
            <a:r>
              <a:rPr lang="en-US" u="sng" dirty="0" err="1">
                <a:effectLst/>
                <a:latin typeface="inherit"/>
              </a:rPr>
              <a:t>una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procedura</a:t>
            </a:r>
            <a:r>
              <a:rPr lang="en-US" u="sng" dirty="0">
                <a:effectLst/>
                <a:latin typeface="inherit"/>
              </a:rPr>
              <a:t> medica o ne </a:t>
            </a:r>
            <a:r>
              <a:rPr lang="en-US" u="sng" dirty="0" err="1">
                <a:effectLst/>
                <a:latin typeface="inherit"/>
              </a:rPr>
              <a:t>sia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altrimenti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giustificata</a:t>
            </a:r>
            <a:r>
              <a:rPr lang="en-US" u="sng" dirty="0">
                <a:effectLst/>
                <a:latin typeface="inherit"/>
              </a:rPr>
              <a:t> la </a:t>
            </a:r>
            <a:r>
              <a:rPr lang="en-US" u="sng" dirty="0" err="1">
                <a:effectLst/>
                <a:latin typeface="inherit"/>
              </a:rPr>
              <a:t>presenza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nel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sistema</a:t>
            </a:r>
            <a:r>
              <a:rPr lang="en-US" u="sng" dirty="0">
                <a:effectLst/>
                <a:latin typeface="inherit"/>
              </a:rPr>
              <a:t> o kit </a:t>
            </a:r>
            <a:r>
              <a:rPr lang="en-US" u="sng" dirty="0" err="1">
                <a:effectLst/>
                <a:latin typeface="inherit"/>
              </a:rPr>
              <a:t>procedurale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>
              <a:effectLst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15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39387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41009" y="960697"/>
            <a:ext cx="10128739" cy="4936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en-US" sz="1600" b="1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2. 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Nella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dichiarazione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a norma del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paragrafo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1, la persona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fisica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giuridica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in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questione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indica: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endParaRPr lang="en-US" dirty="0">
              <a:effectLst/>
              <a:latin typeface="inherit"/>
            </a:endParaRPr>
          </a:p>
          <a:p>
            <a:pPr marL="176213" indent="-176213" algn="just">
              <a:lnSpc>
                <a:spcPct val="150000"/>
              </a:lnSpc>
              <a:spcBef>
                <a:spcPts val="1200"/>
              </a:spcBef>
            </a:pPr>
            <a:r>
              <a:rPr lang="en-US" dirty="0">
                <a:effectLst/>
                <a:latin typeface="inherit"/>
              </a:rPr>
              <a:t>a) 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di aver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verificato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compatibilità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reciproca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e, se del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caso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degli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prodotti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secondo le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istruzioni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fabbricanti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 di aver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effettuato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le sue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attività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secondo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tali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istruzioni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;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marL="176213" indent="-176213" algn="just">
              <a:lnSpc>
                <a:spcPct val="150000"/>
              </a:lnSpc>
              <a:spcBef>
                <a:spcPts val="600"/>
              </a:spcBef>
            </a:pPr>
            <a:r>
              <a:rPr lang="en-US" dirty="0">
                <a:effectLst/>
                <a:latin typeface="inherit"/>
              </a:rPr>
              <a:t>b) di aver </a:t>
            </a:r>
            <a:r>
              <a:rPr lang="en-US" dirty="0" err="1">
                <a:effectLst/>
                <a:latin typeface="inherit"/>
              </a:rPr>
              <a:t>imballato</a:t>
            </a:r>
            <a:r>
              <a:rPr lang="en-US" dirty="0">
                <a:effectLst/>
                <a:latin typeface="inherit"/>
              </a:rPr>
              <a:t> il </a:t>
            </a:r>
            <a:r>
              <a:rPr lang="en-US" dirty="0" err="1">
                <a:effectLst/>
                <a:latin typeface="inherit"/>
              </a:rPr>
              <a:t>sistema</a:t>
            </a:r>
            <a:r>
              <a:rPr lang="en-US" dirty="0">
                <a:effectLst/>
                <a:latin typeface="inherit"/>
              </a:rPr>
              <a:t> o kit </a:t>
            </a:r>
            <a:r>
              <a:rPr lang="en-US" dirty="0" err="1">
                <a:effectLst/>
                <a:latin typeface="inherit"/>
              </a:rPr>
              <a:t>procedurale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fornito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agli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utilizzatori</a:t>
            </a:r>
            <a:r>
              <a:rPr lang="en-US" dirty="0">
                <a:effectLst/>
                <a:latin typeface="inherit"/>
              </a:rPr>
              <a:t> le relative </a:t>
            </a:r>
            <a:r>
              <a:rPr lang="en-US" dirty="0" err="1">
                <a:effectLst/>
                <a:latin typeface="inherit"/>
              </a:rPr>
              <a:t>informazioni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comprese</a:t>
            </a:r>
            <a:r>
              <a:rPr lang="en-US" dirty="0">
                <a:effectLst/>
                <a:latin typeface="inherit"/>
              </a:rPr>
              <a:t> le </a:t>
            </a:r>
            <a:r>
              <a:rPr lang="en-US" dirty="0" err="1">
                <a:effectLst/>
                <a:latin typeface="inherit"/>
              </a:rPr>
              <a:t>informazioni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devono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essere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fornite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dai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fabbricanti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dispositivi</a:t>
            </a:r>
            <a:r>
              <a:rPr lang="en-US" dirty="0">
                <a:effectLst/>
                <a:latin typeface="inherit"/>
              </a:rPr>
              <a:t> o </a:t>
            </a:r>
            <a:r>
              <a:rPr lang="en-US" dirty="0" err="1">
                <a:effectLst/>
                <a:latin typeface="inherit"/>
              </a:rPr>
              <a:t>degli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altri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prodotti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sono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stati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assemblati</a:t>
            </a:r>
            <a:r>
              <a:rPr lang="en-US" dirty="0">
                <a:effectLst/>
                <a:latin typeface="inherit"/>
              </a:rPr>
              <a:t>; </a:t>
            </a:r>
          </a:p>
          <a:p>
            <a:pPr marL="176213" indent="-176213" algn="just">
              <a:lnSpc>
                <a:spcPct val="150000"/>
              </a:lnSpc>
              <a:spcBef>
                <a:spcPts val="600"/>
              </a:spcBef>
            </a:pPr>
            <a:r>
              <a:rPr lang="en-US" dirty="0">
                <a:effectLst/>
                <a:latin typeface="inherit"/>
              </a:rPr>
              <a:t>c)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l'attività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combinare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e, se del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caso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altri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prodotti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come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sistemi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o kit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procedurali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è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stata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sottoposta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a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metodi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adeguati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controllo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interno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verifica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convalida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inherit"/>
              </a:rPr>
              <a:t>(..)</a:t>
            </a:r>
            <a:endParaRPr lang="en-US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>
              <a:effectLst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2289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69146" y="450166"/>
            <a:ext cx="10156872" cy="5769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en-US" sz="1600" b="1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dirty="0">
                <a:effectLst/>
                <a:highlight>
                  <a:srgbClr val="FFFF00"/>
                </a:highlight>
                <a:latin typeface="inherit"/>
              </a:rPr>
              <a:t>4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 Se il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sistema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o kit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procedurale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contiene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non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recano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CE o se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combinazione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scelta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non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compatibile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con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destinazione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originaria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o se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sterilizzazione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non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stata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eseguita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secondo le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istruzioni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del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il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sistema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o kit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procedurale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è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considerato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un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a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sé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stante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ed è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soggetto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alla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pertinente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procedura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valutazione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conformità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di cui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all'articolo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52. La persona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fisica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giuridica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assume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gli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obblighi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dirty="0" err="1">
                <a:effectLst/>
                <a:highlight>
                  <a:srgbClr val="FFFF00"/>
                </a:highlight>
                <a:latin typeface="inherit"/>
              </a:rPr>
              <a:t>fabbricanti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5. I </a:t>
            </a:r>
            <a:r>
              <a:rPr lang="en-US" dirty="0" err="1">
                <a:effectLst/>
                <a:latin typeface="inherit"/>
              </a:rPr>
              <a:t>sistemi</a:t>
            </a:r>
            <a:r>
              <a:rPr lang="en-US" dirty="0">
                <a:effectLst/>
                <a:latin typeface="inherit"/>
              </a:rPr>
              <a:t> o kit </a:t>
            </a:r>
            <a:r>
              <a:rPr lang="en-US" dirty="0" err="1">
                <a:effectLst/>
                <a:latin typeface="inherit"/>
              </a:rPr>
              <a:t>procedurali</a:t>
            </a:r>
            <a:r>
              <a:rPr lang="en-US" dirty="0">
                <a:effectLst/>
                <a:latin typeface="inherit"/>
              </a:rPr>
              <a:t> di cui al </a:t>
            </a:r>
            <a:r>
              <a:rPr lang="en-US" dirty="0" err="1">
                <a:effectLst/>
                <a:latin typeface="inherit"/>
              </a:rPr>
              <a:t>paragrafo</a:t>
            </a:r>
            <a:r>
              <a:rPr lang="en-US" dirty="0">
                <a:effectLst/>
                <a:latin typeface="inherit"/>
              </a:rPr>
              <a:t> 1 del </a:t>
            </a:r>
            <a:r>
              <a:rPr lang="en-US" dirty="0" err="1">
                <a:effectLst/>
                <a:latin typeface="inherit"/>
              </a:rPr>
              <a:t>presente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articolo</a:t>
            </a:r>
            <a:r>
              <a:rPr lang="en-US" dirty="0">
                <a:effectLst/>
                <a:latin typeface="inherit"/>
              </a:rPr>
              <a:t> non </a:t>
            </a:r>
            <a:r>
              <a:rPr lang="en-US" dirty="0" err="1">
                <a:effectLst/>
                <a:latin typeface="inherit"/>
              </a:rPr>
              <a:t>recano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una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nuova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marcatura</a:t>
            </a:r>
            <a:r>
              <a:rPr lang="en-US" dirty="0">
                <a:effectLst/>
                <a:latin typeface="inherit"/>
              </a:rPr>
              <a:t> CE, </a:t>
            </a:r>
            <a:r>
              <a:rPr lang="en-US" dirty="0" err="1">
                <a:effectLst/>
                <a:latin typeface="inherit"/>
              </a:rPr>
              <a:t>bensì</a:t>
            </a:r>
            <a:r>
              <a:rPr lang="en-US" dirty="0">
                <a:effectLst/>
                <a:latin typeface="inherit"/>
              </a:rPr>
              <a:t> il </a:t>
            </a:r>
            <a:r>
              <a:rPr lang="en-US" dirty="0" err="1">
                <a:effectLst/>
                <a:latin typeface="inherit"/>
              </a:rPr>
              <a:t>nome</a:t>
            </a:r>
            <a:r>
              <a:rPr lang="en-US" dirty="0">
                <a:effectLst/>
                <a:latin typeface="inherit"/>
              </a:rPr>
              <a:t>, la </a:t>
            </a:r>
            <a:r>
              <a:rPr lang="en-US" dirty="0" err="1">
                <a:effectLst/>
                <a:latin typeface="inherit"/>
              </a:rPr>
              <a:t>denominazione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commerciale</a:t>
            </a:r>
            <a:r>
              <a:rPr lang="en-US" dirty="0">
                <a:effectLst/>
                <a:latin typeface="inherit"/>
              </a:rPr>
              <a:t> o il </a:t>
            </a:r>
            <a:r>
              <a:rPr lang="en-US" dirty="0" err="1">
                <a:effectLst/>
                <a:latin typeface="inherit"/>
              </a:rPr>
              <a:t>marchio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registrato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persona di cui ai </a:t>
            </a:r>
            <a:r>
              <a:rPr lang="en-US" dirty="0" err="1">
                <a:effectLst/>
                <a:latin typeface="inherit"/>
              </a:rPr>
              <a:t>paragrafi</a:t>
            </a:r>
            <a:r>
              <a:rPr lang="en-US" dirty="0">
                <a:effectLst/>
                <a:latin typeface="inherit"/>
              </a:rPr>
              <a:t> 1 e 3 del </a:t>
            </a:r>
            <a:r>
              <a:rPr lang="en-US" dirty="0" err="1">
                <a:effectLst/>
                <a:latin typeface="inherit"/>
              </a:rPr>
              <a:t>presente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articolo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l'indirizzo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presso</a:t>
            </a:r>
            <a:r>
              <a:rPr lang="en-US" dirty="0">
                <a:effectLst/>
                <a:latin typeface="inherit"/>
              </a:rPr>
              <a:t> il quale tale persona </a:t>
            </a:r>
            <a:r>
              <a:rPr lang="en-US" dirty="0" err="1">
                <a:effectLst/>
                <a:latin typeface="inherit"/>
              </a:rPr>
              <a:t>può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essere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contattata</a:t>
            </a:r>
            <a:r>
              <a:rPr lang="en-US" dirty="0">
                <a:effectLst/>
                <a:latin typeface="inherit"/>
              </a:rPr>
              <a:t>, in modo tale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essa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posa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essere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localizzata</a:t>
            </a:r>
            <a:r>
              <a:rPr lang="en-US" dirty="0">
                <a:effectLst/>
                <a:latin typeface="inherit"/>
              </a:rPr>
              <a:t>. I </a:t>
            </a:r>
            <a:r>
              <a:rPr lang="en-US" dirty="0" err="1">
                <a:effectLst/>
                <a:latin typeface="inherit"/>
              </a:rPr>
              <a:t>sistemi</a:t>
            </a:r>
            <a:r>
              <a:rPr lang="en-US" dirty="0">
                <a:effectLst/>
                <a:latin typeface="inherit"/>
              </a:rPr>
              <a:t> o kit </a:t>
            </a:r>
            <a:r>
              <a:rPr lang="en-US" dirty="0" err="1">
                <a:effectLst/>
                <a:latin typeface="inherit"/>
              </a:rPr>
              <a:t>procedurali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sono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corredati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informazioni</a:t>
            </a:r>
            <a:r>
              <a:rPr lang="en-US" dirty="0">
                <a:effectLst/>
                <a:latin typeface="inherit"/>
              </a:rPr>
              <a:t> di cui </a:t>
            </a:r>
            <a:r>
              <a:rPr lang="en-US" dirty="0" err="1">
                <a:effectLst/>
                <a:latin typeface="inherit"/>
              </a:rPr>
              <a:t>all'allegato</a:t>
            </a:r>
            <a:r>
              <a:rPr lang="en-US" dirty="0">
                <a:effectLst/>
                <a:latin typeface="inherit"/>
              </a:rPr>
              <a:t> I, punto 23. La </a:t>
            </a:r>
            <a:r>
              <a:rPr lang="en-US" dirty="0" err="1">
                <a:effectLst/>
                <a:latin typeface="inherit"/>
              </a:rPr>
              <a:t>dichiarazione</a:t>
            </a:r>
            <a:r>
              <a:rPr lang="en-US" dirty="0">
                <a:effectLst/>
                <a:latin typeface="inherit"/>
              </a:rPr>
              <a:t> di cui al </a:t>
            </a:r>
            <a:r>
              <a:rPr lang="en-US" dirty="0" err="1">
                <a:effectLst/>
                <a:latin typeface="inherit"/>
              </a:rPr>
              <a:t>paragrafo</a:t>
            </a:r>
            <a:r>
              <a:rPr lang="en-US" dirty="0">
                <a:effectLst/>
                <a:latin typeface="inherit"/>
              </a:rPr>
              <a:t> 2 del </a:t>
            </a:r>
            <a:r>
              <a:rPr lang="en-US" dirty="0" err="1">
                <a:effectLst/>
                <a:latin typeface="inherit"/>
              </a:rPr>
              <a:t>presente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articolo</a:t>
            </a:r>
            <a:r>
              <a:rPr lang="en-US" dirty="0">
                <a:effectLst/>
                <a:latin typeface="inherit"/>
              </a:rPr>
              <a:t> è </a:t>
            </a:r>
            <a:r>
              <a:rPr lang="en-US" dirty="0" err="1">
                <a:effectLst/>
                <a:latin typeface="inherit"/>
              </a:rPr>
              <a:t>tenuta</a:t>
            </a:r>
            <a:r>
              <a:rPr lang="en-US" dirty="0">
                <a:effectLst/>
                <a:latin typeface="inherit"/>
              </a:rPr>
              <a:t> a </a:t>
            </a:r>
            <a:r>
              <a:rPr lang="en-US" dirty="0" err="1">
                <a:effectLst/>
                <a:latin typeface="inherit"/>
              </a:rPr>
              <a:t>disposizione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autorità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competenti</a:t>
            </a:r>
            <a:r>
              <a:rPr lang="en-US" dirty="0">
                <a:effectLst/>
                <a:latin typeface="inherit"/>
              </a:rPr>
              <a:t>, dopo </a:t>
            </a:r>
            <a:r>
              <a:rPr lang="en-US" dirty="0" err="1">
                <a:effectLst/>
                <a:latin typeface="inherit"/>
              </a:rPr>
              <a:t>l'assemblaggio</a:t>
            </a:r>
            <a:r>
              <a:rPr lang="en-US" dirty="0">
                <a:effectLst/>
                <a:latin typeface="inherit"/>
              </a:rPr>
              <a:t> del </a:t>
            </a:r>
            <a:r>
              <a:rPr lang="en-US" dirty="0" err="1">
                <a:effectLst/>
                <a:latin typeface="inherit"/>
              </a:rPr>
              <a:t>sistema</a:t>
            </a:r>
            <a:r>
              <a:rPr lang="en-US" dirty="0">
                <a:effectLst/>
                <a:latin typeface="inherit"/>
              </a:rPr>
              <a:t> o kit </a:t>
            </a:r>
            <a:r>
              <a:rPr lang="en-US" dirty="0" err="1">
                <a:effectLst/>
                <a:latin typeface="inherit"/>
              </a:rPr>
              <a:t>procedurale</a:t>
            </a:r>
            <a:r>
              <a:rPr lang="en-US" dirty="0">
                <a:effectLst/>
                <a:latin typeface="inherit"/>
              </a:rPr>
              <a:t>, per il </a:t>
            </a:r>
            <a:r>
              <a:rPr lang="en-US" dirty="0" err="1">
                <a:effectLst/>
                <a:latin typeface="inherit"/>
              </a:rPr>
              <a:t>periodo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applicabile</a:t>
            </a:r>
            <a:r>
              <a:rPr lang="en-US" dirty="0">
                <a:effectLst/>
                <a:latin typeface="inherit"/>
              </a:rPr>
              <a:t> ai </a:t>
            </a:r>
            <a:r>
              <a:rPr lang="en-US" dirty="0" err="1">
                <a:effectLst/>
                <a:latin typeface="inherit"/>
              </a:rPr>
              <a:t>dispositivi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combinati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conformemente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all'articolo</a:t>
            </a:r>
            <a:r>
              <a:rPr lang="en-US" dirty="0">
                <a:effectLst/>
                <a:latin typeface="inherit"/>
              </a:rPr>
              <a:t> 10, </a:t>
            </a:r>
            <a:r>
              <a:rPr lang="en-US" dirty="0" err="1">
                <a:effectLst/>
                <a:latin typeface="inherit"/>
              </a:rPr>
              <a:t>paragrafo</a:t>
            </a:r>
            <a:r>
              <a:rPr lang="en-US" dirty="0">
                <a:effectLst/>
                <a:latin typeface="inherit"/>
              </a:rPr>
              <a:t> 8. In </a:t>
            </a:r>
            <a:r>
              <a:rPr lang="en-US" dirty="0" err="1">
                <a:effectLst/>
                <a:latin typeface="inherit"/>
              </a:rPr>
              <a:t>caso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periodi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durata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diversa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si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applica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quello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maggior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durata</a:t>
            </a:r>
            <a:r>
              <a:rPr lang="en-US" dirty="0">
                <a:effectLst/>
                <a:latin typeface="inherit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>
              <a:effectLst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17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70110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111347" y="717453"/>
            <a:ext cx="10086535" cy="55023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effectLst/>
                <a:latin typeface="inherit"/>
              </a:rPr>
              <a:t>ARTICOLO 7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it-IT" b="1" dirty="0"/>
              <a:t>Dichiarazioni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dirty="0">
                <a:highlight>
                  <a:srgbClr val="FFFF00"/>
                </a:highlight>
                <a:latin typeface="inherit"/>
              </a:rPr>
              <a:t>Nell'etichettatura, nelle istruzioni per l'uso, nella messa a disposizione, nella messa in servizio e nella pubblicità dei dispositivi </a:t>
            </a:r>
            <a:r>
              <a:rPr lang="it-IT" u="sng" dirty="0">
                <a:highlight>
                  <a:srgbClr val="FFFF00"/>
                </a:highlight>
                <a:latin typeface="inherit"/>
              </a:rPr>
              <a:t>è proibito il ricorso a testi, denominazioni, marchi, immagini e segni figurativi o di altro tipo che potrebbero indurre l'utilizzatore o il paziente in errore per quanto riguarda la destinazione d'uso, la sicurezza e le prestazioni del dispositivo</a:t>
            </a:r>
            <a:r>
              <a:rPr lang="it-IT" dirty="0">
                <a:latin typeface="inherit"/>
              </a:rPr>
              <a:t>: 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AutoNum type="alphaLcParenR"/>
            </a:pPr>
            <a:r>
              <a:rPr lang="it-IT" dirty="0">
                <a:highlight>
                  <a:srgbClr val="FFFF00"/>
                </a:highlight>
                <a:latin typeface="inherit"/>
              </a:rPr>
              <a:t>attribuendo al dispositivo funzioni e proprietà di cui è privo</a:t>
            </a:r>
            <a:r>
              <a:rPr lang="it-IT" dirty="0">
                <a:latin typeface="inherit"/>
              </a:rPr>
              <a:t>;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AutoNum type="alphaLcParenR"/>
            </a:pPr>
            <a:r>
              <a:rPr lang="it-IT" dirty="0">
                <a:highlight>
                  <a:srgbClr val="FFFF00"/>
                </a:highlight>
                <a:latin typeface="inherit"/>
              </a:rPr>
              <a:t>creando impressioni errate riguardo al trattamento o alla diagnosi, a funzioni o a proprietà di cui il dispositivo è privo</a:t>
            </a:r>
            <a:r>
              <a:rPr lang="it-IT" dirty="0">
                <a:latin typeface="inherit"/>
              </a:rPr>
              <a:t>; 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AutoNum type="alphaLcParenR"/>
            </a:pPr>
            <a:r>
              <a:rPr lang="it-IT" dirty="0">
                <a:highlight>
                  <a:srgbClr val="FFFF00"/>
                </a:highlight>
                <a:latin typeface="inherit"/>
              </a:rPr>
              <a:t>omettendo di informare l'utilizzatore o il paziente circa un rischio potenziale associato all'uso del dispositivo secondo la sua destinazione d'uso</a:t>
            </a:r>
            <a:r>
              <a:rPr lang="it-IT" dirty="0">
                <a:latin typeface="inherit"/>
              </a:rPr>
              <a:t>; 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AutoNum type="alphaLcParenR"/>
            </a:pPr>
            <a:r>
              <a:rPr lang="it-IT" dirty="0">
                <a:highlight>
                  <a:srgbClr val="FFFF00"/>
                </a:highlight>
                <a:latin typeface="inherit"/>
              </a:rPr>
              <a:t>proponendo usi del dispositivo diversi da quelli dichiarati parte della destinazione d'uso per cui è stata svolta la valutazione della conformità</a:t>
            </a:r>
            <a:endParaRPr lang="en-US" dirty="0">
              <a:effectLst/>
              <a:highlight>
                <a:srgbClr val="FFFF00"/>
              </a:highlight>
              <a:latin typeface="inherit"/>
            </a:endParaRP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18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9742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41009" y="960697"/>
            <a:ext cx="10072468" cy="5259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160000"/>
              </a:lnSpc>
            </a:pPr>
            <a:r>
              <a:rPr lang="en-US" sz="1800" b="1" dirty="0">
                <a:effectLst/>
                <a:latin typeface="inherit"/>
              </a:rPr>
              <a:t>ARTICOLO 10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lang="it-IT" sz="1600" b="1" dirty="0">
                <a:latin typeface="inherit"/>
              </a:rPr>
              <a:t>Obblighi generali dei fabbricanti</a:t>
            </a:r>
          </a:p>
          <a:p>
            <a:pPr marL="457200" indent="-457200" algn="just">
              <a:lnSpc>
                <a:spcPct val="160000"/>
              </a:lnSpc>
              <a:spcAft>
                <a:spcPts val="800"/>
              </a:spcAft>
              <a:buAutoNum type="arabicPeriod"/>
            </a:pPr>
            <a:r>
              <a:rPr lang="it-IT" sz="1600" dirty="0">
                <a:highlight>
                  <a:srgbClr val="FFFF00"/>
                </a:highlight>
                <a:latin typeface="inherit"/>
              </a:rPr>
              <a:t>All'atto dell'immissione dei loro dispositivi sul mercato o della loro messa in servizio, i fabbricanti garantiscono che siano stati progettati e fabbricati conformemente alle prescrizioni del presente regolamento</a:t>
            </a:r>
            <a:r>
              <a:rPr lang="it-IT" sz="1600" dirty="0">
                <a:latin typeface="inherit"/>
              </a:rPr>
              <a:t>. </a:t>
            </a:r>
          </a:p>
          <a:p>
            <a:pPr marL="457200" indent="-457200" algn="just">
              <a:lnSpc>
                <a:spcPct val="160000"/>
              </a:lnSpc>
              <a:spcAft>
                <a:spcPts val="800"/>
              </a:spcAft>
              <a:buAutoNum type="arabicPeriod"/>
            </a:pPr>
            <a:r>
              <a:rPr lang="it-IT" sz="1600" dirty="0">
                <a:latin typeface="inherit"/>
              </a:rPr>
              <a:t>I fabbricanti istituiscono, documentano, attuano e mantengono un sistema per la gestione del rischio quale descritto all'allegato I, punto 3. </a:t>
            </a:r>
          </a:p>
          <a:p>
            <a:pPr marL="457200" indent="-457200" algn="just">
              <a:lnSpc>
                <a:spcPct val="160000"/>
              </a:lnSpc>
              <a:spcAft>
                <a:spcPts val="800"/>
              </a:spcAft>
              <a:buAutoNum type="arabicPeriod"/>
            </a:pPr>
            <a:r>
              <a:rPr lang="it-IT" sz="1600" dirty="0">
                <a:latin typeface="inherit"/>
              </a:rPr>
              <a:t>I fabbricanti effettuano una valutazione clinica nel rispetto dei requisiti di cui all'articolo 61 e all'allegato XIV, ivi compreso un PMCF. </a:t>
            </a:r>
          </a:p>
          <a:p>
            <a:pPr marL="457200" indent="-457200" algn="just">
              <a:lnSpc>
                <a:spcPct val="160000"/>
              </a:lnSpc>
              <a:spcAft>
                <a:spcPts val="800"/>
              </a:spcAft>
              <a:buAutoNum type="arabicPeriod"/>
            </a:pPr>
            <a:r>
              <a:rPr lang="it-IT" sz="1600" dirty="0">
                <a:latin typeface="inherit"/>
              </a:rPr>
              <a:t>I fabbricanti di dispositivi diversi dai dispositivi su misura redigono e tengono aggiornata una documentazione tecnica per tali dispositivi. La documentazione tecnica è tale da consentire che sia valutata la conformità del dispositivo alle prescrizioni del presente regolamento. La documentazione tecnica comprende gli elementi di cui agli allegati II e III</a:t>
            </a:r>
            <a:endParaRPr lang="en-US" sz="1600" dirty="0">
              <a:effectLst/>
              <a:latin typeface="inherit"/>
            </a:endParaRP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76111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83212" y="689318"/>
            <a:ext cx="9925095" cy="5359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en-US" sz="1600" b="1" dirty="0">
              <a:effectLst/>
              <a:latin typeface="inherit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>
                <a:effectLst/>
                <a:latin typeface="inherit"/>
              </a:rPr>
              <a:t>ARTICOLO 20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 err="1">
                <a:effectLst/>
                <a:highlight>
                  <a:srgbClr val="00FF00"/>
                </a:highlight>
                <a:latin typeface="inherit"/>
              </a:rPr>
              <a:t>Marcatura</a:t>
            </a:r>
            <a:r>
              <a:rPr lang="en-US" b="1" dirty="0">
                <a:effectLst/>
                <a:highlight>
                  <a:srgbClr val="00FF00"/>
                </a:highlight>
                <a:latin typeface="inherit"/>
              </a:rPr>
              <a:t> CE di </a:t>
            </a:r>
            <a:r>
              <a:rPr lang="en-US" b="1" dirty="0" err="1">
                <a:effectLst/>
                <a:highlight>
                  <a:srgbClr val="00FF00"/>
                </a:highlight>
                <a:latin typeface="inherit"/>
              </a:rPr>
              <a:t>conformità</a:t>
            </a:r>
            <a:endParaRPr lang="en-US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1. 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I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diversi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dai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su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misura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od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oggetto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indagine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sono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ritenuti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conformi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alle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prescrizioni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del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presente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regolamento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recano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CE di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conformità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figura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FFFF00"/>
                </a:highlight>
                <a:latin typeface="inherit"/>
              </a:rPr>
              <a:t>nell'allegato</a:t>
            </a:r>
            <a:r>
              <a:rPr lang="en-US" b="1" u="sng" dirty="0">
                <a:effectLst/>
                <a:highlight>
                  <a:srgbClr val="FFFF00"/>
                </a:highlight>
                <a:latin typeface="inherit"/>
              </a:rPr>
              <a:t> V</a:t>
            </a:r>
            <a:r>
              <a:rPr lang="en-US" b="1" dirty="0">
                <a:effectLst/>
                <a:highlight>
                  <a:srgbClr val="FFFF00"/>
                </a:highlight>
                <a:latin typeface="inherit"/>
              </a:rPr>
              <a:t>.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2. La </a:t>
            </a:r>
            <a:r>
              <a:rPr lang="en-US" dirty="0" err="1">
                <a:effectLst/>
                <a:latin typeface="inherit"/>
              </a:rPr>
              <a:t>marcatura</a:t>
            </a:r>
            <a:r>
              <a:rPr lang="en-US" dirty="0">
                <a:effectLst/>
                <a:latin typeface="inherit"/>
              </a:rPr>
              <a:t> CE è </a:t>
            </a:r>
            <a:r>
              <a:rPr lang="en-US" dirty="0" err="1">
                <a:effectLst/>
                <a:latin typeface="inherit"/>
              </a:rPr>
              <a:t>soggetta</a:t>
            </a:r>
            <a:r>
              <a:rPr lang="en-US" dirty="0">
                <a:effectLst/>
                <a:latin typeface="inherit"/>
              </a:rPr>
              <a:t> ai </a:t>
            </a:r>
            <a:r>
              <a:rPr lang="en-US" dirty="0" err="1">
                <a:effectLst/>
                <a:latin typeface="inherit"/>
              </a:rPr>
              <a:t>principi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generali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esposti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all'articolo</a:t>
            </a:r>
            <a:r>
              <a:rPr lang="en-US" dirty="0">
                <a:effectLst/>
                <a:latin typeface="inherit"/>
              </a:rPr>
              <a:t> 30 del </a:t>
            </a:r>
            <a:r>
              <a:rPr lang="en-US" dirty="0" err="1">
                <a:effectLst/>
                <a:latin typeface="inherit"/>
              </a:rPr>
              <a:t>regolamento</a:t>
            </a:r>
            <a:r>
              <a:rPr lang="en-US" dirty="0">
                <a:effectLst/>
                <a:latin typeface="inherit"/>
              </a:rPr>
              <a:t> (CE) n. 765/2008.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3. 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CE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apposta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sul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sul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involucro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sterile in modo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visibile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leggibile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indelebile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 Se le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caratteristiche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del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non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consentono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o non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giustificano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tale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apposizione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CE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apposta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sul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confezionamento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CE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figura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anche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tutte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istruzioni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per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l'uso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tutti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confezionamenti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commerciali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>
              <a:effectLst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20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48179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10529" y="731521"/>
            <a:ext cx="10170941" cy="5488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en-US" sz="1600" b="1" dirty="0">
              <a:effectLst/>
              <a:latin typeface="inherit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effectLst/>
                <a:latin typeface="inherit"/>
              </a:rPr>
              <a:t>ALLEGATO V    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effectLst/>
                <a:highlight>
                  <a:srgbClr val="00FF00"/>
                </a:highlight>
                <a:latin typeface="inherit"/>
              </a:rPr>
              <a:t>MARCATURA CE DI CONFORMITÀ</a:t>
            </a:r>
            <a:endParaRPr lang="en-US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effectLst/>
                <a:latin typeface="inherit"/>
              </a:rPr>
              <a:t>1. La </a:t>
            </a:r>
            <a:r>
              <a:rPr lang="en-US" dirty="0" err="1">
                <a:effectLst/>
                <a:latin typeface="inherit"/>
              </a:rPr>
              <a:t>marcatura</a:t>
            </a:r>
            <a:r>
              <a:rPr lang="en-US" dirty="0">
                <a:effectLst/>
                <a:latin typeface="inherit"/>
              </a:rPr>
              <a:t> CE è </a:t>
            </a:r>
            <a:r>
              <a:rPr lang="en-US" dirty="0" err="1">
                <a:effectLst/>
                <a:latin typeface="inherit"/>
              </a:rPr>
              <a:t>costituita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dalle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iniziali</a:t>
            </a:r>
            <a:r>
              <a:rPr lang="en-US" dirty="0">
                <a:effectLst/>
                <a:latin typeface="inherit"/>
              </a:rPr>
              <a:t> «CE» </a:t>
            </a:r>
            <a:r>
              <a:rPr lang="en-US" dirty="0" err="1">
                <a:effectLst/>
                <a:latin typeface="inherit"/>
              </a:rPr>
              <a:t>nella</a:t>
            </a:r>
            <a:r>
              <a:rPr lang="en-US" dirty="0">
                <a:effectLst/>
                <a:latin typeface="inherit"/>
              </a:rPr>
              <a:t> forma </a:t>
            </a:r>
            <a:r>
              <a:rPr lang="en-US" dirty="0" err="1">
                <a:effectLst/>
                <a:latin typeface="inherit"/>
              </a:rPr>
              <a:t>seguente</a:t>
            </a:r>
            <a:r>
              <a:rPr lang="en-US" dirty="0">
                <a:effectLst/>
                <a:latin typeface="inherit"/>
              </a:rPr>
              <a:t>: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US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US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3000"/>
              </a:spcBef>
              <a:spcAft>
                <a:spcPts val="800"/>
              </a:spcAft>
            </a:pPr>
            <a:r>
              <a:rPr lang="en-US" dirty="0">
                <a:effectLst/>
                <a:latin typeface="inherit"/>
              </a:rPr>
              <a:t>2. In </a:t>
            </a:r>
            <a:r>
              <a:rPr lang="en-US" dirty="0" err="1">
                <a:effectLst/>
                <a:latin typeface="inherit"/>
              </a:rPr>
              <a:t>caso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riduzione</a:t>
            </a:r>
            <a:r>
              <a:rPr lang="en-US" dirty="0">
                <a:effectLst/>
                <a:latin typeface="inherit"/>
              </a:rPr>
              <a:t> o di </a:t>
            </a:r>
            <a:r>
              <a:rPr lang="en-US" dirty="0" err="1">
                <a:effectLst/>
                <a:latin typeface="inherit"/>
              </a:rPr>
              <a:t>ingrandimento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marcatura</a:t>
            </a:r>
            <a:r>
              <a:rPr lang="en-US" dirty="0">
                <a:effectLst/>
                <a:latin typeface="inherit"/>
              </a:rPr>
              <a:t> CE, </a:t>
            </a:r>
            <a:r>
              <a:rPr lang="en-US" dirty="0" err="1">
                <a:effectLst/>
                <a:latin typeface="inherit"/>
              </a:rPr>
              <a:t>sono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rispettate</a:t>
            </a:r>
            <a:r>
              <a:rPr lang="en-US" dirty="0">
                <a:effectLst/>
                <a:latin typeface="inherit"/>
              </a:rPr>
              <a:t> le </a:t>
            </a:r>
            <a:r>
              <a:rPr lang="en-US" dirty="0" err="1">
                <a:effectLst/>
                <a:latin typeface="inherit"/>
              </a:rPr>
              <a:t>proporzioni</a:t>
            </a:r>
            <a:r>
              <a:rPr lang="en-US" dirty="0">
                <a:effectLst/>
                <a:latin typeface="inherit"/>
              </a:rPr>
              <a:t> indicate </a:t>
            </a:r>
            <a:r>
              <a:rPr lang="en-US" dirty="0" err="1">
                <a:effectLst/>
                <a:latin typeface="inherit"/>
              </a:rPr>
              <a:t>nel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simbolo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graduato</a:t>
            </a:r>
            <a:r>
              <a:rPr lang="en-US" dirty="0">
                <a:effectLst/>
                <a:latin typeface="inherit"/>
              </a:rPr>
              <a:t> di cui sopra.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effectLst/>
                <a:latin typeface="inherit"/>
              </a:rPr>
              <a:t>3. I </a:t>
            </a:r>
            <a:r>
              <a:rPr lang="en-US" dirty="0" err="1">
                <a:effectLst/>
                <a:latin typeface="inherit"/>
              </a:rPr>
              <a:t>diversi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elementi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marcatura</a:t>
            </a:r>
            <a:r>
              <a:rPr lang="en-US" dirty="0">
                <a:effectLst/>
                <a:latin typeface="inherit"/>
              </a:rPr>
              <a:t> CE </a:t>
            </a:r>
            <a:r>
              <a:rPr lang="en-US" dirty="0" err="1">
                <a:effectLst/>
                <a:latin typeface="inherit"/>
              </a:rPr>
              <a:t>hanno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sostanzialmente</a:t>
            </a:r>
            <a:r>
              <a:rPr lang="en-US" dirty="0">
                <a:effectLst/>
                <a:latin typeface="inherit"/>
              </a:rPr>
              <a:t> la </a:t>
            </a:r>
            <a:r>
              <a:rPr lang="en-US" dirty="0" err="1">
                <a:effectLst/>
                <a:latin typeface="inherit"/>
              </a:rPr>
              <a:t>stessa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dimensione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verticale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non </a:t>
            </a:r>
            <a:r>
              <a:rPr lang="en-US" dirty="0" err="1">
                <a:effectLst/>
                <a:latin typeface="inherit"/>
              </a:rPr>
              <a:t>può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essere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inferiore</a:t>
            </a:r>
            <a:r>
              <a:rPr lang="en-US" dirty="0">
                <a:effectLst/>
                <a:latin typeface="inherit"/>
              </a:rPr>
              <a:t> a 5 mm. Per </a:t>
            </a:r>
            <a:r>
              <a:rPr lang="en-US" dirty="0" err="1">
                <a:effectLst/>
                <a:latin typeface="inherit"/>
              </a:rPr>
              <a:t>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dispositivi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piccole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dimensioni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può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derogare</a:t>
            </a:r>
            <a:r>
              <a:rPr lang="en-US" dirty="0">
                <a:effectLst/>
                <a:latin typeface="inherit"/>
              </a:rPr>
              <a:t> a </a:t>
            </a:r>
            <a:r>
              <a:rPr lang="en-US" dirty="0" err="1">
                <a:effectLst/>
                <a:latin typeface="inherit"/>
              </a:rPr>
              <a:t>detta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soglia</a:t>
            </a:r>
            <a:r>
              <a:rPr lang="en-US" dirty="0">
                <a:effectLst/>
                <a:latin typeface="inherit"/>
              </a:rPr>
              <a:t> minima.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>
              <a:effectLst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474E3C4-E9CD-DF0E-0165-BAFC1320E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5045613" y="2731183"/>
            <a:ext cx="1699690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23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83212" y="604911"/>
            <a:ext cx="10072468" cy="561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en-US" sz="1500" b="1" dirty="0">
                <a:effectLst/>
                <a:latin typeface="inherit"/>
              </a:rPr>
              <a:t>ARTICOLO 13</a:t>
            </a:r>
          </a:p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en-US" sz="1500" b="1" dirty="0" err="1">
                <a:effectLst/>
                <a:latin typeface="inherit"/>
              </a:rPr>
              <a:t>Obblighi</a:t>
            </a:r>
            <a:r>
              <a:rPr lang="en-US" sz="1500" b="1" dirty="0">
                <a:effectLst/>
                <a:latin typeface="inherit"/>
              </a:rPr>
              <a:t> </a:t>
            </a:r>
            <a:r>
              <a:rPr lang="en-US" sz="1500" b="1" dirty="0" err="1">
                <a:effectLst/>
                <a:latin typeface="inherit"/>
              </a:rPr>
              <a:t>ge</a:t>
            </a:r>
            <a:r>
              <a:rPr lang="en-US" b="1" dirty="0" err="1">
                <a:effectLst/>
                <a:latin typeface="inherit"/>
              </a:rPr>
              <a:t>nerali</a:t>
            </a:r>
            <a:r>
              <a:rPr lang="en-US" b="1" dirty="0">
                <a:effectLst/>
                <a:latin typeface="inherit"/>
              </a:rPr>
              <a:t> </a:t>
            </a:r>
            <a:r>
              <a:rPr lang="en-US" b="1" dirty="0" err="1">
                <a:effectLst/>
                <a:latin typeface="inherit"/>
              </a:rPr>
              <a:t>degli</a:t>
            </a:r>
            <a:r>
              <a:rPr lang="en-US" b="1" dirty="0">
                <a:effectLst/>
                <a:latin typeface="inherit"/>
              </a:rPr>
              <a:t> </a:t>
            </a:r>
            <a:r>
              <a:rPr lang="en-US" b="1" dirty="0" err="1">
                <a:effectLst/>
                <a:latin typeface="inherit"/>
              </a:rPr>
              <a:t>importatori</a:t>
            </a:r>
            <a:endParaRPr lang="en-US" dirty="0">
              <a:effectLst/>
              <a:latin typeface="inherit"/>
            </a:endParaRPr>
          </a:p>
          <a:p>
            <a:pPr marL="412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1.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Gli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importatori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immettono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sul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mercato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dell'Unione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solo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dispositivi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conformi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al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presente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regolamento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.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marL="412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2. 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Al fine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immettere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un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sul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mercato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gli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importatori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verificano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:</a:t>
            </a:r>
            <a:endParaRPr lang="en-US" dirty="0">
              <a:effectLst/>
              <a:latin typeface="inherit"/>
            </a:endParaRPr>
          </a:p>
          <a:p>
            <a:pPr marL="268288" indent="-22701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a)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stata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apposta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la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00FF00"/>
                </a:highlight>
                <a:latin typeface="inherit"/>
              </a:rPr>
              <a:t>marcatura</a:t>
            </a:r>
            <a:r>
              <a:rPr lang="en-US" b="1" u="sng" dirty="0">
                <a:effectLst/>
                <a:highlight>
                  <a:srgbClr val="00FF00"/>
                </a:highlight>
                <a:latin typeface="inherit"/>
              </a:rPr>
              <a:t> CE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al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stata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redatta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la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b="1" u="sng" dirty="0" err="1">
                <a:effectLst/>
                <a:highlight>
                  <a:srgbClr val="00FFFF"/>
                </a:highlight>
                <a:latin typeface="inherit"/>
              </a:rPr>
              <a:t>dichiarazione</a:t>
            </a:r>
            <a:r>
              <a:rPr lang="en-US" b="1" u="sng" dirty="0">
                <a:effectLst/>
                <a:highlight>
                  <a:srgbClr val="00FFFF"/>
                </a:highlight>
                <a:latin typeface="inherit"/>
              </a:rPr>
              <a:t> di </a:t>
            </a:r>
            <a:r>
              <a:rPr lang="en-US" b="1" u="sng" dirty="0" err="1">
                <a:effectLst/>
                <a:highlight>
                  <a:srgbClr val="00FFFF"/>
                </a:highlight>
                <a:latin typeface="inherit"/>
              </a:rPr>
              <a:t>conformità</a:t>
            </a:r>
            <a:r>
              <a:rPr lang="en-US" b="1" u="sng" dirty="0">
                <a:effectLst/>
                <a:highlight>
                  <a:srgbClr val="00FFFF"/>
                </a:highlight>
                <a:latin typeface="inherit"/>
              </a:rPr>
              <a:t> UE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di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quest'ultimo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;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marL="268288" indent="-22701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b) 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il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sia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identificato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questi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abbia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designato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un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mandatario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conformemente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all'articolo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11;</a:t>
            </a:r>
            <a:endParaRPr lang="en-US" dirty="0">
              <a:effectLst/>
              <a:latin typeface="inherit"/>
            </a:endParaRPr>
          </a:p>
          <a:p>
            <a:pPr marL="268288" indent="-22701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c) 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il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sia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etichettato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conformemente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al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presente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regolamento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corredato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delle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istruzioni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per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l'uso</a:t>
            </a:r>
            <a:r>
              <a:rPr lang="en-US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u="sng" dirty="0" err="1">
                <a:effectLst/>
                <a:highlight>
                  <a:srgbClr val="FFFF00"/>
                </a:highlight>
                <a:latin typeface="inherit"/>
              </a:rPr>
              <a:t>prescritte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;</a:t>
            </a:r>
            <a:r>
              <a:rPr lang="en-US" dirty="0">
                <a:effectLst/>
                <a:latin typeface="inherit"/>
              </a:rPr>
              <a:t> </a:t>
            </a:r>
          </a:p>
          <a:p>
            <a:pPr marL="268288" indent="-22701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d) il </a:t>
            </a:r>
            <a:r>
              <a:rPr lang="en-US" dirty="0" err="1">
                <a:effectLst/>
                <a:latin typeface="inherit"/>
              </a:rPr>
              <a:t>fabbricante</a:t>
            </a:r>
            <a:r>
              <a:rPr lang="en-US" dirty="0">
                <a:effectLst/>
                <a:latin typeface="inherit"/>
              </a:rPr>
              <a:t>, se del </a:t>
            </a:r>
            <a:r>
              <a:rPr lang="en-US" dirty="0" err="1">
                <a:effectLst/>
                <a:latin typeface="inherit"/>
              </a:rPr>
              <a:t>caso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abbia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attribuito</a:t>
            </a:r>
            <a:r>
              <a:rPr lang="en-US" dirty="0">
                <a:effectLst/>
                <a:latin typeface="inherit"/>
              </a:rPr>
              <a:t> un UDI al </a:t>
            </a:r>
            <a:r>
              <a:rPr lang="en-US" dirty="0" err="1">
                <a:effectLst/>
                <a:latin typeface="inherit"/>
              </a:rPr>
              <a:t>dispositivo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conformemente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all'articolo</a:t>
            </a:r>
            <a:r>
              <a:rPr lang="en-US" dirty="0">
                <a:effectLst/>
                <a:latin typeface="inherit"/>
              </a:rPr>
              <a:t> 27.</a:t>
            </a: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22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66142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717451" y="422031"/>
            <a:ext cx="10747717" cy="5797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100" b="1" dirty="0">
                <a:effectLst/>
                <a:latin typeface="inherit"/>
              </a:rPr>
              <a:t>ARTICOLO 19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100" b="1" dirty="0" err="1">
                <a:effectLst/>
                <a:highlight>
                  <a:srgbClr val="00FFFF"/>
                </a:highlight>
                <a:latin typeface="inherit"/>
              </a:rPr>
              <a:t>Dichiarazione</a:t>
            </a:r>
            <a:r>
              <a:rPr lang="en-US" sz="2100" b="1" dirty="0">
                <a:effectLst/>
                <a:highlight>
                  <a:srgbClr val="00FFFF"/>
                </a:highlight>
                <a:latin typeface="inherit"/>
              </a:rPr>
              <a:t> di </a:t>
            </a:r>
            <a:r>
              <a:rPr lang="en-US" sz="2100" b="1" dirty="0" err="1">
                <a:effectLst/>
                <a:highlight>
                  <a:srgbClr val="00FFFF"/>
                </a:highlight>
                <a:latin typeface="inherit"/>
              </a:rPr>
              <a:t>conformità</a:t>
            </a:r>
            <a:r>
              <a:rPr lang="en-US" sz="2100" b="1" dirty="0">
                <a:effectLst/>
                <a:highlight>
                  <a:srgbClr val="00FFFF"/>
                </a:highlight>
                <a:latin typeface="inherit"/>
              </a:rPr>
              <a:t> UE</a:t>
            </a:r>
            <a:endParaRPr lang="en-US" sz="2100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100" dirty="0">
                <a:effectLst/>
                <a:latin typeface="inherit"/>
              </a:rPr>
              <a:t>1. 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La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dichiarazione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conformità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UE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attesta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prescrizioni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del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presente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regolamento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sono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state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rispettate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in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relazione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al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interessato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. Il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aggiorna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continuamente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dichiarazione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conformità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UE. La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dichiarazione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conformità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UE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riporta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come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minimo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informazioni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di cui </a:t>
            </a:r>
            <a:r>
              <a:rPr lang="en-US" sz="2100" dirty="0" err="1">
                <a:effectLst/>
                <a:highlight>
                  <a:srgbClr val="FFFF00"/>
                </a:highlight>
                <a:latin typeface="inherit"/>
              </a:rPr>
              <a:t>all'allegato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 IV</a:t>
            </a:r>
            <a:r>
              <a:rPr lang="en-US" sz="2100" dirty="0">
                <a:effectLst/>
                <a:latin typeface="inherit"/>
              </a:rPr>
              <a:t> ed è </a:t>
            </a:r>
            <a:r>
              <a:rPr lang="en-US" sz="2100" dirty="0" err="1">
                <a:effectLst/>
                <a:latin typeface="inherit"/>
              </a:rPr>
              <a:t>tradotta</a:t>
            </a:r>
            <a:r>
              <a:rPr lang="en-US" sz="2100" dirty="0">
                <a:effectLst/>
                <a:latin typeface="inherit"/>
              </a:rPr>
              <a:t> in </a:t>
            </a:r>
            <a:r>
              <a:rPr lang="en-US" sz="2100" dirty="0" err="1">
                <a:effectLst/>
                <a:latin typeface="inherit"/>
              </a:rPr>
              <a:t>una</a:t>
            </a:r>
            <a:r>
              <a:rPr lang="en-US" sz="2100" dirty="0">
                <a:effectLst/>
                <a:latin typeface="inherit"/>
              </a:rPr>
              <a:t> lingua o </a:t>
            </a:r>
            <a:r>
              <a:rPr lang="en-US" sz="2100" dirty="0" err="1">
                <a:effectLst/>
                <a:latin typeface="inherit"/>
              </a:rPr>
              <a:t>nelle</a:t>
            </a:r>
            <a:r>
              <a:rPr lang="en-US" sz="2100" dirty="0">
                <a:effectLst/>
                <a:latin typeface="inherit"/>
              </a:rPr>
              <a:t> lingue </a:t>
            </a:r>
            <a:r>
              <a:rPr lang="en-US" sz="2100" dirty="0" err="1">
                <a:effectLst/>
                <a:latin typeface="inherit"/>
              </a:rPr>
              <a:t>ufficiali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dell'Unione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richieste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dallo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Stato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membro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nel</a:t>
            </a:r>
            <a:r>
              <a:rPr lang="en-US" sz="2100" dirty="0">
                <a:effectLst/>
                <a:latin typeface="inherit"/>
              </a:rPr>
              <a:t> quale il </a:t>
            </a:r>
            <a:r>
              <a:rPr lang="en-US" sz="2100" dirty="0" err="1">
                <a:effectLst/>
                <a:latin typeface="inherit"/>
              </a:rPr>
              <a:t>dispositivo</a:t>
            </a:r>
            <a:r>
              <a:rPr lang="en-US" sz="2100" dirty="0">
                <a:effectLst/>
                <a:latin typeface="inherit"/>
              </a:rPr>
              <a:t> è </a:t>
            </a:r>
            <a:r>
              <a:rPr lang="en-US" sz="2100" dirty="0" err="1">
                <a:effectLst/>
                <a:latin typeface="inherit"/>
              </a:rPr>
              <a:t>messo</a:t>
            </a:r>
            <a:r>
              <a:rPr lang="en-US" sz="2100" dirty="0">
                <a:effectLst/>
                <a:latin typeface="inherit"/>
              </a:rPr>
              <a:t> a </a:t>
            </a:r>
            <a:r>
              <a:rPr lang="en-US" sz="2100" dirty="0" err="1">
                <a:effectLst/>
                <a:latin typeface="inherit"/>
              </a:rPr>
              <a:t>disposizione</a:t>
            </a:r>
            <a:r>
              <a:rPr lang="en-US" sz="2100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100" dirty="0">
                <a:effectLst/>
                <a:latin typeface="inherit"/>
              </a:rPr>
              <a:t>2. Se </a:t>
            </a:r>
            <a:r>
              <a:rPr lang="en-US" sz="2100" dirty="0" err="1">
                <a:effectLst/>
                <a:latin typeface="inherit"/>
              </a:rPr>
              <a:t>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dispositivi</a:t>
            </a:r>
            <a:r>
              <a:rPr lang="en-US" sz="2100" dirty="0">
                <a:effectLst/>
                <a:latin typeface="inherit"/>
              </a:rPr>
              <a:t>, per </a:t>
            </a:r>
            <a:r>
              <a:rPr lang="en-US" sz="2100" dirty="0" err="1">
                <a:effectLst/>
                <a:latin typeface="inherit"/>
              </a:rPr>
              <a:t>aspetti</a:t>
            </a:r>
            <a:r>
              <a:rPr lang="en-US" sz="2100" dirty="0">
                <a:effectLst/>
                <a:latin typeface="inherit"/>
              </a:rPr>
              <a:t> non </a:t>
            </a:r>
            <a:r>
              <a:rPr lang="en-US" sz="2100" dirty="0" err="1">
                <a:effectLst/>
                <a:latin typeface="inherit"/>
              </a:rPr>
              <a:t>contemplati</a:t>
            </a:r>
            <a:r>
              <a:rPr lang="en-US" sz="2100" dirty="0">
                <a:effectLst/>
                <a:latin typeface="inherit"/>
              </a:rPr>
              <a:t> dal </a:t>
            </a:r>
            <a:r>
              <a:rPr lang="en-US" sz="2100" dirty="0" err="1">
                <a:effectLst/>
                <a:latin typeface="inherit"/>
              </a:rPr>
              <a:t>presente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regolamento</a:t>
            </a:r>
            <a:r>
              <a:rPr lang="en-US" sz="2100" dirty="0">
                <a:effectLst/>
                <a:latin typeface="inherit"/>
              </a:rPr>
              <a:t>, </a:t>
            </a:r>
            <a:r>
              <a:rPr lang="en-US" sz="2100" dirty="0" err="1">
                <a:effectLst/>
                <a:latin typeface="inherit"/>
              </a:rPr>
              <a:t>sono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disciplinati</a:t>
            </a:r>
            <a:r>
              <a:rPr lang="en-US" sz="2100" dirty="0">
                <a:effectLst/>
                <a:latin typeface="inherit"/>
              </a:rPr>
              <a:t> da </a:t>
            </a:r>
            <a:r>
              <a:rPr lang="en-US" sz="2100" dirty="0" err="1">
                <a:effectLst/>
                <a:latin typeface="inherit"/>
              </a:rPr>
              <a:t>altri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atti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legislativi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dell'Unione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che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richiedono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anch'essi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una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dichiarazione</a:t>
            </a:r>
            <a:r>
              <a:rPr lang="en-US" sz="2100" dirty="0">
                <a:effectLst/>
                <a:latin typeface="inherit"/>
              </a:rPr>
              <a:t> di </a:t>
            </a:r>
            <a:r>
              <a:rPr lang="en-US" sz="2100" dirty="0" err="1">
                <a:effectLst/>
                <a:latin typeface="inherit"/>
              </a:rPr>
              <a:t>conformità</a:t>
            </a:r>
            <a:r>
              <a:rPr lang="en-US" sz="2100" dirty="0">
                <a:effectLst/>
                <a:latin typeface="inherit"/>
              </a:rPr>
              <a:t> UE del </a:t>
            </a:r>
            <a:r>
              <a:rPr lang="en-US" sz="2100" dirty="0" err="1">
                <a:effectLst/>
                <a:latin typeface="inherit"/>
              </a:rPr>
              <a:t>fabbricante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attestante</a:t>
            </a:r>
            <a:r>
              <a:rPr lang="en-US" sz="2100" dirty="0">
                <a:effectLst/>
                <a:latin typeface="inherit"/>
              </a:rPr>
              <a:t> il rispetto </a:t>
            </a:r>
            <a:r>
              <a:rPr lang="en-US" sz="2100" dirty="0" err="1">
                <a:effectLst/>
                <a:latin typeface="inherit"/>
              </a:rPr>
              <a:t>delle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prescrizioni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ivi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stabilite</a:t>
            </a:r>
            <a:r>
              <a:rPr lang="en-US" sz="2100" dirty="0">
                <a:effectLst/>
                <a:latin typeface="inherit"/>
              </a:rPr>
              <a:t>, è </a:t>
            </a:r>
            <a:r>
              <a:rPr lang="en-US" sz="2100" dirty="0" err="1">
                <a:effectLst/>
                <a:latin typeface="inherit"/>
              </a:rPr>
              <a:t>redatta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un'unica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dichiarazione</a:t>
            </a:r>
            <a:r>
              <a:rPr lang="en-US" sz="2100" dirty="0">
                <a:effectLst/>
                <a:latin typeface="inherit"/>
              </a:rPr>
              <a:t> di </a:t>
            </a:r>
            <a:r>
              <a:rPr lang="en-US" sz="2100" dirty="0" err="1">
                <a:effectLst/>
                <a:latin typeface="inherit"/>
              </a:rPr>
              <a:t>conformità</a:t>
            </a:r>
            <a:r>
              <a:rPr lang="en-US" sz="2100" dirty="0">
                <a:effectLst/>
                <a:latin typeface="inherit"/>
              </a:rPr>
              <a:t> UE </a:t>
            </a:r>
            <a:r>
              <a:rPr lang="en-US" sz="2100" dirty="0" err="1">
                <a:effectLst/>
                <a:latin typeface="inherit"/>
              </a:rPr>
              <a:t>relativa</a:t>
            </a:r>
            <a:r>
              <a:rPr lang="en-US" sz="2100" dirty="0">
                <a:effectLst/>
                <a:latin typeface="inherit"/>
              </a:rPr>
              <a:t> a tutti </a:t>
            </a:r>
            <a:r>
              <a:rPr lang="en-US" sz="2100" dirty="0" err="1">
                <a:effectLst/>
                <a:latin typeface="inherit"/>
              </a:rPr>
              <a:t>gli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atti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dell'Unione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applicabili</a:t>
            </a:r>
            <a:r>
              <a:rPr lang="en-US" sz="2100" dirty="0">
                <a:effectLst/>
                <a:latin typeface="inherit"/>
              </a:rPr>
              <a:t> al </a:t>
            </a:r>
            <a:r>
              <a:rPr lang="en-US" sz="2100" dirty="0" err="1">
                <a:effectLst/>
                <a:latin typeface="inherit"/>
              </a:rPr>
              <a:t>dispositivo</a:t>
            </a:r>
            <a:r>
              <a:rPr lang="en-US" sz="2100" dirty="0">
                <a:effectLst/>
                <a:latin typeface="inherit"/>
              </a:rPr>
              <a:t> in </a:t>
            </a:r>
            <a:r>
              <a:rPr lang="en-US" sz="2100" dirty="0" err="1">
                <a:effectLst/>
                <a:latin typeface="inherit"/>
              </a:rPr>
              <a:t>questione</a:t>
            </a:r>
            <a:r>
              <a:rPr lang="en-US" sz="2100" dirty="0">
                <a:effectLst/>
                <a:latin typeface="inherit"/>
              </a:rPr>
              <a:t>. La </a:t>
            </a:r>
            <a:r>
              <a:rPr lang="en-US" sz="2100" dirty="0" err="1">
                <a:effectLst/>
                <a:latin typeface="inherit"/>
              </a:rPr>
              <a:t>dichiarazione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contiene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tutte</a:t>
            </a:r>
            <a:r>
              <a:rPr lang="en-US" sz="2100" dirty="0">
                <a:effectLst/>
                <a:latin typeface="inherit"/>
              </a:rPr>
              <a:t> le </a:t>
            </a:r>
            <a:r>
              <a:rPr lang="en-US" sz="2100" dirty="0" err="1">
                <a:effectLst/>
                <a:latin typeface="inherit"/>
              </a:rPr>
              <a:t>informazioni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necessarie</a:t>
            </a:r>
            <a:r>
              <a:rPr lang="en-US" sz="2100" dirty="0">
                <a:effectLst/>
                <a:latin typeface="inherit"/>
              </a:rPr>
              <a:t> per </a:t>
            </a:r>
            <a:r>
              <a:rPr lang="en-US" sz="2100" dirty="0" err="1">
                <a:effectLst/>
                <a:latin typeface="inherit"/>
              </a:rPr>
              <a:t>identificare</a:t>
            </a:r>
            <a:r>
              <a:rPr lang="en-US" sz="2100" dirty="0">
                <a:effectLst/>
                <a:latin typeface="inherit"/>
              </a:rPr>
              <a:t> la </a:t>
            </a:r>
            <a:r>
              <a:rPr lang="en-US" sz="2100" dirty="0" err="1">
                <a:effectLst/>
                <a:latin typeface="inherit"/>
              </a:rPr>
              <a:t>normativa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dell'Unione</a:t>
            </a:r>
            <a:r>
              <a:rPr lang="en-US" sz="2100" dirty="0">
                <a:effectLst/>
                <a:latin typeface="inherit"/>
              </a:rPr>
              <a:t> cui </a:t>
            </a:r>
            <a:r>
              <a:rPr lang="en-US" sz="2100" dirty="0" err="1">
                <a:effectLst/>
                <a:latin typeface="inherit"/>
              </a:rPr>
              <a:t>si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riferisce</a:t>
            </a:r>
            <a:r>
              <a:rPr lang="en-US" sz="2100" dirty="0">
                <a:effectLst/>
                <a:latin typeface="inherit"/>
              </a:rPr>
              <a:t> la </a:t>
            </a:r>
            <a:r>
              <a:rPr lang="en-US" sz="2100" dirty="0" err="1">
                <a:effectLst/>
                <a:latin typeface="inherit"/>
              </a:rPr>
              <a:t>dichiarazione</a:t>
            </a:r>
            <a:r>
              <a:rPr lang="en-US" sz="2100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100" dirty="0">
                <a:effectLst/>
                <a:latin typeface="inherit"/>
              </a:rPr>
              <a:t>3</a:t>
            </a:r>
            <a:r>
              <a:rPr lang="en-US" sz="2100" dirty="0">
                <a:effectLst/>
                <a:highlight>
                  <a:srgbClr val="FFFF00"/>
                </a:highlight>
                <a:latin typeface="inherit"/>
              </a:rPr>
              <a:t>.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Redigendo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la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dichiarazione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conformità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UE, il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assume la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responsabilità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per il rispetto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delle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prescrizioni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stabilite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dal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presente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regolamento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e da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ogni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altro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atto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legislativo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dell'Unione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applicabile</a:t>
            </a:r>
            <a:r>
              <a:rPr lang="en-US" sz="2100" u="sng" dirty="0">
                <a:effectLst/>
                <a:highlight>
                  <a:srgbClr val="FFFF00"/>
                </a:highlight>
                <a:latin typeface="inherit"/>
              </a:rPr>
              <a:t> al </a:t>
            </a:r>
            <a:r>
              <a:rPr lang="en-US" sz="2100" u="sng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sz="2100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100" dirty="0">
                <a:effectLst/>
                <a:latin typeface="inherit"/>
              </a:rPr>
              <a:t>4. </a:t>
            </a:r>
            <a:r>
              <a:rPr lang="en-US" sz="2100" dirty="0" err="1">
                <a:effectLst/>
                <a:latin typeface="inherit"/>
              </a:rPr>
              <a:t>Alla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Commissione</a:t>
            </a:r>
            <a:r>
              <a:rPr lang="en-US" sz="2100" dirty="0">
                <a:effectLst/>
                <a:latin typeface="inherit"/>
              </a:rPr>
              <a:t> è </a:t>
            </a:r>
            <a:r>
              <a:rPr lang="en-US" sz="2100" dirty="0" err="1">
                <a:effectLst/>
                <a:latin typeface="inherit"/>
              </a:rPr>
              <a:t>conferito</a:t>
            </a:r>
            <a:r>
              <a:rPr lang="en-US" sz="2100" dirty="0">
                <a:effectLst/>
                <a:latin typeface="inherit"/>
              </a:rPr>
              <a:t> il </a:t>
            </a:r>
            <a:r>
              <a:rPr lang="en-US" sz="2100" dirty="0" err="1">
                <a:effectLst/>
                <a:latin typeface="inherit"/>
              </a:rPr>
              <a:t>potere</a:t>
            </a:r>
            <a:r>
              <a:rPr lang="en-US" sz="2100" dirty="0">
                <a:effectLst/>
                <a:latin typeface="inherit"/>
              </a:rPr>
              <a:t> di </a:t>
            </a:r>
            <a:r>
              <a:rPr lang="en-US" sz="2100" dirty="0" err="1">
                <a:effectLst/>
                <a:latin typeface="inherit"/>
              </a:rPr>
              <a:t>adottare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atti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delegati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conformemente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all'articolo</a:t>
            </a:r>
            <a:r>
              <a:rPr lang="en-US" sz="2100" dirty="0">
                <a:effectLst/>
                <a:latin typeface="inherit"/>
              </a:rPr>
              <a:t> 115 per </a:t>
            </a:r>
            <a:r>
              <a:rPr lang="en-US" sz="2100" dirty="0" err="1">
                <a:effectLst/>
                <a:latin typeface="inherit"/>
              </a:rPr>
              <a:t>modificare</a:t>
            </a:r>
            <a:r>
              <a:rPr lang="en-US" sz="2100" dirty="0">
                <a:effectLst/>
                <a:latin typeface="inherit"/>
              </a:rPr>
              <a:t>, </a:t>
            </a:r>
            <a:r>
              <a:rPr lang="en-US" sz="2100" dirty="0" err="1">
                <a:effectLst/>
                <a:latin typeface="inherit"/>
              </a:rPr>
              <a:t>alla</a:t>
            </a:r>
            <a:r>
              <a:rPr lang="en-US" sz="2100" dirty="0">
                <a:effectLst/>
                <a:latin typeface="inherit"/>
              </a:rPr>
              <a:t> luce del </a:t>
            </a:r>
            <a:r>
              <a:rPr lang="en-US" sz="2100" dirty="0" err="1">
                <a:effectLst/>
                <a:latin typeface="inherit"/>
              </a:rPr>
              <a:t>progresso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tecnico</a:t>
            </a:r>
            <a:r>
              <a:rPr lang="en-US" sz="2100" dirty="0">
                <a:effectLst/>
                <a:latin typeface="inherit"/>
              </a:rPr>
              <a:t>, il </a:t>
            </a:r>
            <a:r>
              <a:rPr lang="en-US" sz="2100" dirty="0" err="1">
                <a:effectLst/>
                <a:latin typeface="inherit"/>
              </a:rPr>
              <a:t>contenuto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minimo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della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dichiarazione</a:t>
            </a:r>
            <a:r>
              <a:rPr lang="en-US" sz="2100" dirty="0">
                <a:effectLst/>
                <a:latin typeface="inherit"/>
              </a:rPr>
              <a:t> di </a:t>
            </a:r>
            <a:r>
              <a:rPr lang="en-US" sz="2100" dirty="0" err="1">
                <a:effectLst/>
                <a:latin typeface="inherit"/>
              </a:rPr>
              <a:t>conformità</a:t>
            </a:r>
            <a:r>
              <a:rPr lang="en-US" sz="2100" dirty="0">
                <a:effectLst/>
                <a:latin typeface="inherit"/>
              </a:rPr>
              <a:t> UE </a:t>
            </a:r>
            <a:r>
              <a:rPr lang="en-US" sz="2100" dirty="0" err="1">
                <a:effectLst/>
                <a:latin typeface="inherit"/>
              </a:rPr>
              <a:t>stabilito</a:t>
            </a:r>
            <a:r>
              <a:rPr lang="en-US" sz="2100" dirty="0">
                <a:effectLst/>
                <a:latin typeface="inherit"/>
              </a:rPr>
              <a:t> </a:t>
            </a:r>
            <a:r>
              <a:rPr lang="en-US" sz="2100" dirty="0" err="1">
                <a:effectLst/>
                <a:latin typeface="inherit"/>
              </a:rPr>
              <a:t>all'allegato</a:t>
            </a:r>
            <a:r>
              <a:rPr lang="en-US" sz="2100" dirty="0">
                <a:effectLst/>
                <a:latin typeface="inherit"/>
              </a:rPr>
              <a:t> IV.</a:t>
            </a: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23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9384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266091" y="776281"/>
            <a:ext cx="10016197" cy="5174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effectLst/>
                <a:latin typeface="inherit"/>
              </a:rPr>
              <a:t>ALLEGATO IV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effectLst/>
                <a:highlight>
                  <a:srgbClr val="00FFFF"/>
                </a:highlight>
                <a:latin typeface="inherit"/>
              </a:rPr>
              <a:t>DICHIARAZIONE DI CONFORMITÀ UE</a:t>
            </a:r>
            <a:endParaRPr lang="en-US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u="sng" dirty="0">
                <a:effectLst/>
                <a:latin typeface="inherit"/>
              </a:rPr>
              <a:t>La </a:t>
            </a:r>
            <a:r>
              <a:rPr lang="en-US" u="sng" dirty="0" err="1">
                <a:effectLst/>
                <a:latin typeface="inherit"/>
              </a:rPr>
              <a:t>dichiarazione</a:t>
            </a:r>
            <a:r>
              <a:rPr lang="en-US" u="sng" dirty="0">
                <a:effectLst/>
                <a:latin typeface="inherit"/>
              </a:rPr>
              <a:t> di </a:t>
            </a:r>
            <a:r>
              <a:rPr lang="en-US" u="sng" dirty="0" err="1">
                <a:effectLst/>
                <a:latin typeface="inherit"/>
              </a:rPr>
              <a:t>conformità</a:t>
            </a:r>
            <a:r>
              <a:rPr lang="en-US" u="sng" dirty="0">
                <a:effectLst/>
                <a:latin typeface="inherit"/>
              </a:rPr>
              <a:t> UE </a:t>
            </a:r>
            <a:r>
              <a:rPr lang="en-US" u="sng" dirty="0" err="1">
                <a:effectLst/>
                <a:latin typeface="inherit"/>
              </a:rPr>
              <a:t>riporta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tutte</a:t>
            </a:r>
            <a:r>
              <a:rPr lang="en-US" u="sng" dirty="0">
                <a:effectLst/>
                <a:latin typeface="inherit"/>
              </a:rPr>
              <a:t> le </a:t>
            </a:r>
            <a:r>
              <a:rPr lang="en-US" u="sng" dirty="0" err="1">
                <a:effectLst/>
                <a:latin typeface="inherit"/>
              </a:rPr>
              <a:t>informazioni</a:t>
            </a:r>
            <a:r>
              <a:rPr lang="en-US" u="sng" dirty="0">
                <a:effectLst/>
                <a:latin typeface="inherit"/>
              </a:rPr>
              <a:t> </a:t>
            </a:r>
            <a:r>
              <a:rPr lang="en-US" u="sng" dirty="0" err="1">
                <a:effectLst/>
                <a:latin typeface="inherit"/>
              </a:rPr>
              <a:t>seguenti</a:t>
            </a:r>
            <a:r>
              <a:rPr lang="en-US" dirty="0">
                <a:effectLst/>
                <a:latin typeface="inherit"/>
              </a:rPr>
              <a:t>: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1. </a:t>
            </a:r>
            <a:r>
              <a:rPr lang="en-US" dirty="0" err="1">
                <a:effectLst/>
                <a:latin typeface="inherit"/>
              </a:rPr>
              <a:t>nome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denominazione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commerciale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registrata</a:t>
            </a:r>
            <a:r>
              <a:rPr lang="en-US" dirty="0">
                <a:effectLst/>
                <a:latin typeface="inherit"/>
              </a:rPr>
              <a:t> o </a:t>
            </a:r>
            <a:r>
              <a:rPr lang="en-US" dirty="0" err="1">
                <a:effectLst/>
                <a:latin typeface="inherit"/>
              </a:rPr>
              <a:t>marchio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registrato</a:t>
            </a:r>
            <a:r>
              <a:rPr lang="en-US" dirty="0">
                <a:effectLst/>
                <a:latin typeface="inherit"/>
              </a:rPr>
              <a:t> e, se </a:t>
            </a:r>
            <a:r>
              <a:rPr lang="en-US" dirty="0" err="1">
                <a:effectLst/>
                <a:latin typeface="inherit"/>
              </a:rPr>
              <a:t>già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rilasciato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numero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registrazione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unico</a:t>
            </a:r>
            <a:r>
              <a:rPr lang="en-US" dirty="0">
                <a:effectLst/>
                <a:latin typeface="inherit"/>
              </a:rPr>
              <a:t> di cui </a:t>
            </a:r>
            <a:r>
              <a:rPr lang="en-US" dirty="0" err="1">
                <a:effectLst/>
                <a:latin typeface="inherit"/>
              </a:rPr>
              <a:t>all'articolo</a:t>
            </a:r>
            <a:r>
              <a:rPr lang="en-US" dirty="0">
                <a:effectLst/>
                <a:latin typeface="inherit"/>
              </a:rPr>
              <a:t> 31 del </a:t>
            </a:r>
            <a:r>
              <a:rPr lang="en-US" dirty="0" err="1">
                <a:effectLst/>
                <a:latin typeface="inherit"/>
              </a:rPr>
              <a:t>fabbricante</a:t>
            </a:r>
            <a:r>
              <a:rPr lang="en-US" dirty="0">
                <a:effectLst/>
                <a:latin typeface="inherit"/>
              </a:rPr>
              <a:t> e, se del </a:t>
            </a:r>
            <a:r>
              <a:rPr lang="en-US" dirty="0" err="1">
                <a:effectLst/>
                <a:latin typeface="inherit"/>
              </a:rPr>
              <a:t>caso</a:t>
            </a:r>
            <a:r>
              <a:rPr lang="en-US" dirty="0">
                <a:effectLst/>
                <a:latin typeface="inherit"/>
              </a:rPr>
              <a:t>, del </a:t>
            </a:r>
            <a:r>
              <a:rPr lang="en-US" dirty="0" err="1">
                <a:effectLst/>
                <a:latin typeface="inherit"/>
              </a:rPr>
              <a:t>suo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mandatario</a:t>
            </a:r>
            <a:r>
              <a:rPr lang="en-US" dirty="0">
                <a:effectLst/>
                <a:latin typeface="inherit"/>
              </a:rPr>
              <a:t>, e </a:t>
            </a:r>
            <a:r>
              <a:rPr lang="en-US" dirty="0" err="1">
                <a:effectLst/>
                <a:latin typeface="inherit"/>
              </a:rPr>
              <a:t>indirizzo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sede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legale</a:t>
            </a:r>
            <a:r>
              <a:rPr lang="en-US" dirty="0">
                <a:effectLst/>
                <a:latin typeface="inherit"/>
              </a:rPr>
              <a:t> dove </a:t>
            </a:r>
            <a:r>
              <a:rPr lang="en-US" dirty="0" err="1">
                <a:effectLst/>
                <a:latin typeface="inherit"/>
              </a:rPr>
              <a:t>possono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essere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contattati</a:t>
            </a:r>
            <a:r>
              <a:rPr lang="en-US" dirty="0">
                <a:effectLst/>
                <a:latin typeface="inherit"/>
              </a:rPr>
              <a:t> e dove </a:t>
            </a:r>
            <a:r>
              <a:rPr lang="en-US" dirty="0" err="1">
                <a:effectLst/>
                <a:latin typeface="inherit"/>
              </a:rPr>
              <a:t>sono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stabiliti</a:t>
            </a:r>
            <a:r>
              <a:rPr lang="en-US" dirty="0">
                <a:effectLst/>
                <a:latin typeface="inherit"/>
              </a:rPr>
              <a:t>;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2. </a:t>
            </a:r>
            <a:r>
              <a:rPr lang="en-US" dirty="0" err="1">
                <a:effectLst/>
                <a:latin typeface="inherit"/>
              </a:rPr>
              <a:t>un'attestazione</a:t>
            </a:r>
            <a:r>
              <a:rPr lang="en-US" dirty="0">
                <a:effectLst/>
                <a:latin typeface="inherit"/>
              </a:rPr>
              <a:t> secondo la quale la </a:t>
            </a:r>
            <a:r>
              <a:rPr lang="en-US" dirty="0" err="1">
                <a:effectLst/>
                <a:latin typeface="inherit"/>
              </a:rPr>
              <a:t>dichiarazione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conformità</a:t>
            </a:r>
            <a:r>
              <a:rPr lang="en-US" dirty="0">
                <a:effectLst/>
                <a:latin typeface="inherit"/>
              </a:rPr>
              <a:t> UE è </a:t>
            </a:r>
            <a:r>
              <a:rPr lang="en-US" dirty="0" err="1">
                <a:effectLst/>
                <a:latin typeface="inherit"/>
              </a:rPr>
              <a:t>rilasciata</a:t>
            </a:r>
            <a:r>
              <a:rPr lang="en-US" dirty="0">
                <a:effectLst/>
                <a:latin typeface="inherit"/>
              </a:rPr>
              <a:t> sotto la </a:t>
            </a:r>
            <a:r>
              <a:rPr lang="en-US" dirty="0" err="1">
                <a:effectLst/>
                <a:latin typeface="inherit"/>
              </a:rPr>
              <a:t>responsabilità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esclusiva</a:t>
            </a:r>
            <a:r>
              <a:rPr lang="en-US" dirty="0">
                <a:effectLst/>
                <a:latin typeface="inherit"/>
              </a:rPr>
              <a:t> del </a:t>
            </a:r>
            <a:r>
              <a:rPr lang="en-US" dirty="0" err="1">
                <a:effectLst/>
                <a:latin typeface="inherit"/>
              </a:rPr>
              <a:t>fabbricante</a:t>
            </a:r>
            <a:r>
              <a:rPr lang="en-US" dirty="0">
                <a:effectLst/>
                <a:latin typeface="inherit"/>
              </a:rPr>
              <a:t>;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3. </a:t>
            </a:r>
            <a:r>
              <a:rPr lang="en-US" dirty="0" err="1">
                <a:effectLst/>
                <a:latin typeface="inherit"/>
              </a:rPr>
              <a:t>l'UDI</a:t>
            </a:r>
            <a:r>
              <a:rPr lang="en-US" dirty="0">
                <a:effectLst/>
                <a:latin typeface="inherit"/>
              </a:rPr>
              <a:t>-DI </a:t>
            </a:r>
            <a:r>
              <a:rPr lang="en-US" dirty="0" err="1">
                <a:effectLst/>
                <a:latin typeface="inherit"/>
              </a:rPr>
              <a:t>di</a:t>
            </a:r>
            <a:r>
              <a:rPr lang="en-US" dirty="0">
                <a:effectLst/>
                <a:latin typeface="inherit"/>
              </a:rPr>
              <a:t> base di cui </a:t>
            </a:r>
            <a:r>
              <a:rPr lang="en-US" dirty="0" err="1">
                <a:effectLst/>
                <a:latin typeface="inherit"/>
              </a:rPr>
              <a:t>all'allegato</a:t>
            </a:r>
            <a:r>
              <a:rPr lang="en-US" dirty="0">
                <a:effectLst/>
                <a:latin typeface="inherit"/>
              </a:rPr>
              <a:t> VI, </a:t>
            </a:r>
            <a:r>
              <a:rPr lang="en-US" dirty="0" err="1">
                <a:effectLst/>
                <a:latin typeface="inherit"/>
              </a:rPr>
              <a:t>parte</a:t>
            </a:r>
            <a:r>
              <a:rPr lang="en-US" dirty="0">
                <a:effectLst/>
                <a:latin typeface="inherit"/>
              </a:rPr>
              <a:t> C;</a:t>
            </a:r>
            <a:endParaRPr lang="en-US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24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70640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83213" y="1011222"/>
            <a:ext cx="10058400" cy="4953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inherit"/>
              </a:rPr>
              <a:t>4. </a:t>
            </a:r>
            <a:r>
              <a:rPr lang="en-US" sz="2000" dirty="0" err="1">
                <a:effectLst/>
                <a:latin typeface="inherit"/>
              </a:rPr>
              <a:t>nome</a:t>
            </a:r>
            <a:r>
              <a:rPr lang="en-US" sz="2000" dirty="0">
                <a:effectLst/>
                <a:latin typeface="inherit"/>
              </a:rPr>
              <a:t> del </a:t>
            </a:r>
            <a:r>
              <a:rPr lang="en-US" sz="2000" dirty="0" err="1">
                <a:effectLst/>
                <a:latin typeface="inherit"/>
              </a:rPr>
              <a:t>prodotto</a:t>
            </a:r>
            <a:r>
              <a:rPr lang="en-US" sz="2000" dirty="0">
                <a:effectLst/>
                <a:latin typeface="inherit"/>
              </a:rPr>
              <a:t> e </a:t>
            </a:r>
            <a:r>
              <a:rPr lang="en-US" sz="2000" dirty="0" err="1">
                <a:effectLst/>
                <a:latin typeface="inherit"/>
              </a:rPr>
              <a:t>denominazione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commerciale</a:t>
            </a:r>
            <a:r>
              <a:rPr lang="en-US" sz="2000" dirty="0">
                <a:effectLst/>
                <a:latin typeface="inherit"/>
              </a:rPr>
              <a:t>, </a:t>
            </a:r>
            <a:r>
              <a:rPr lang="en-US" sz="2000" dirty="0" err="1">
                <a:effectLst/>
                <a:latin typeface="inherit"/>
              </a:rPr>
              <a:t>codice</a:t>
            </a:r>
            <a:r>
              <a:rPr lang="en-US" sz="2000" dirty="0">
                <a:effectLst/>
                <a:latin typeface="inherit"/>
              </a:rPr>
              <a:t> del </a:t>
            </a:r>
            <a:r>
              <a:rPr lang="en-US" sz="2000" dirty="0" err="1">
                <a:effectLst/>
                <a:latin typeface="inherit"/>
              </a:rPr>
              <a:t>prodotto</a:t>
            </a:r>
            <a:r>
              <a:rPr lang="en-US" sz="2000" dirty="0">
                <a:effectLst/>
                <a:latin typeface="inherit"/>
              </a:rPr>
              <a:t>, </a:t>
            </a:r>
            <a:r>
              <a:rPr lang="en-US" sz="2000" dirty="0" err="1">
                <a:effectLst/>
                <a:latin typeface="inherit"/>
              </a:rPr>
              <a:t>numero</a:t>
            </a:r>
            <a:r>
              <a:rPr lang="en-US" sz="2000" dirty="0">
                <a:effectLst/>
                <a:latin typeface="inherit"/>
              </a:rPr>
              <a:t> di </a:t>
            </a:r>
            <a:r>
              <a:rPr lang="en-US" sz="2000" dirty="0" err="1">
                <a:effectLst/>
                <a:latin typeface="inherit"/>
              </a:rPr>
              <a:t>catalogo</a:t>
            </a:r>
            <a:r>
              <a:rPr lang="en-US" sz="2000" dirty="0">
                <a:effectLst/>
                <a:latin typeface="inherit"/>
              </a:rPr>
              <a:t> o </a:t>
            </a:r>
            <a:r>
              <a:rPr lang="en-US" sz="2000" dirty="0" err="1">
                <a:effectLst/>
                <a:latin typeface="inherit"/>
              </a:rPr>
              <a:t>altro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riferimento</a:t>
            </a:r>
            <a:r>
              <a:rPr lang="en-US" sz="2000" dirty="0">
                <a:effectLst/>
                <a:latin typeface="inherit"/>
              </a:rPr>
              <a:t> non </a:t>
            </a:r>
            <a:r>
              <a:rPr lang="en-US" sz="2000" dirty="0" err="1">
                <a:effectLst/>
                <a:latin typeface="inherit"/>
              </a:rPr>
              <a:t>ambiguo</a:t>
            </a:r>
            <a:r>
              <a:rPr lang="en-US" sz="2000" dirty="0">
                <a:effectLst/>
                <a:latin typeface="inherit"/>
              </a:rPr>
              <a:t>, </a:t>
            </a:r>
            <a:r>
              <a:rPr lang="en-US" sz="2000" dirty="0" err="1">
                <a:effectLst/>
                <a:latin typeface="inherit"/>
              </a:rPr>
              <a:t>che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consenta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l'identificazione</a:t>
            </a:r>
            <a:r>
              <a:rPr lang="en-US" sz="2000" dirty="0">
                <a:effectLst/>
                <a:latin typeface="inherit"/>
              </a:rPr>
              <a:t> e la </a:t>
            </a:r>
            <a:r>
              <a:rPr lang="en-US" sz="2000" dirty="0" err="1">
                <a:effectLst/>
                <a:latin typeface="inherit"/>
              </a:rPr>
              <a:t>tracciabilità</a:t>
            </a:r>
            <a:r>
              <a:rPr lang="en-US" sz="2000" dirty="0">
                <a:effectLst/>
                <a:latin typeface="inherit"/>
              </a:rPr>
              <a:t> del </a:t>
            </a:r>
            <a:r>
              <a:rPr lang="en-US" sz="2000" dirty="0" err="1">
                <a:effectLst/>
                <a:latin typeface="inherit"/>
              </a:rPr>
              <a:t>dispositivo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che</a:t>
            </a:r>
            <a:r>
              <a:rPr lang="en-US" sz="2000" dirty="0">
                <a:effectLst/>
                <a:latin typeface="inherit"/>
              </a:rPr>
              <a:t> è </a:t>
            </a:r>
            <a:r>
              <a:rPr lang="en-US" sz="2000" dirty="0" err="1">
                <a:effectLst/>
                <a:latin typeface="inherit"/>
              </a:rPr>
              <a:t>oggetto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della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dichiarazione</a:t>
            </a:r>
            <a:r>
              <a:rPr lang="en-US" sz="2000" dirty="0">
                <a:effectLst/>
                <a:latin typeface="inherit"/>
              </a:rPr>
              <a:t> di </a:t>
            </a:r>
            <a:r>
              <a:rPr lang="en-US" sz="2000" dirty="0" err="1">
                <a:effectLst/>
                <a:latin typeface="inherit"/>
              </a:rPr>
              <a:t>conformità</a:t>
            </a:r>
            <a:r>
              <a:rPr lang="en-US" sz="2000" dirty="0">
                <a:effectLst/>
                <a:latin typeface="inherit"/>
              </a:rPr>
              <a:t> UE, come ad </a:t>
            </a:r>
            <a:r>
              <a:rPr lang="en-US" sz="2000" dirty="0" err="1">
                <a:effectLst/>
                <a:latin typeface="inherit"/>
              </a:rPr>
              <a:t>esempio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una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fotografia</a:t>
            </a:r>
            <a:r>
              <a:rPr lang="en-US" sz="2000" dirty="0">
                <a:effectLst/>
                <a:latin typeface="inherit"/>
              </a:rPr>
              <a:t>, se </a:t>
            </a:r>
            <a:r>
              <a:rPr lang="en-US" sz="2000" dirty="0" err="1">
                <a:effectLst/>
                <a:latin typeface="inherit"/>
              </a:rPr>
              <a:t>appropriato</a:t>
            </a:r>
            <a:r>
              <a:rPr lang="en-US" sz="2000" dirty="0">
                <a:effectLst/>
                <a:latin typeface="inherit"/>
              </a:rPr>
              <a:t>, e </a:t>
            </a:r>
            <a:r>
              <a:rPr lang="en-US" sz="2000" dirty="0" err="1">
                <a:effectLst/>
                <a:latin typeface="inherit"/>
              </a:rPr>
              <a:t>relativa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destinazione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d'uso</a:t>
            </a:r>
            <a:r>
              <a:rPr lang="en-US" sz="2000" dirty="0">
                <a:effectLst/>
                <a:latin typeface="inherit"/>
              </a:rPr>
              <a:t>. </a:t>
            </a:r>
            <a:r>
              <a:rPr lang="en-US" sz="2000" dirty="0" err="1">
                <a:effectLst/>
                <a:latin typeface="inherit"/>
              </a:rPr>
              <a:t>Fatta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eccezione</a:t>
            </a:r>
            <a:r>
              <a:rPr lang="en-US" sz="2000" dirty="0">
                <a:effectLst/>
                <a:latin typeface="inherit"/>
              </a:rPr>
              <a:t> per il </a:t>
            </a:r>
            <a:r>
              <a:rPr lang="en-US" sz="2000" dirty="0" err="1">
                <a:effectLst/>
                <a:latin typeface="inherit"/>
              </a:rPr>
              <a:t>nome</a:t>
            </a:r>
            <a:r>
              <a:rPr lang="en-US" sz="2000" dirty="0">
                <a:effectLst/>
                <a:latin typeface="inherit"/>
              </a:rPr>
              <a:t> del </a:t>
            </a:r>
            <a:r>
              <a:rPr lang="en-US" sz="2000" dirty="0" err="1">
                <a:effectLst/>
                <a:latin typeface="inherit"/>
              </a:rPr>
              <a:t>prodotto</a:t>
            </a:r>
            <a:r>
              <a:rPr lang="en-US" sz="2000" dirty="0">
                <a:effectLst/>
                <a:latin typeface="inherit"/>
              </a:rPr>
              <a:t> o la </a:t>
            </a:r>
            <a:r>
              <a:rPr lang="en-US" sz="2000" dirty="0" err="1">
                <a:effectLst/>
                <a:latin typeface="inherit"/>
              </a:rPr>
              <a:t>denominazione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commerciale</a:t>
            </a:r>
            <a:r>
              <a:rPr lang="en-US" sz="2000" dirty="0">
                <a:effectLst/>
                <a:latin typeface="inherit"/>
              </a:rPr>
              <a:t>, le </a:t>
            </a:r>
            <a:r>
              <a:rPr lang="en-US" sz="2000" dirty="0" err="1">
                <a:effectLst/>
                <a:latin typeface="inherit"/>
              </a:rPr>
              <a:t>informazioni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che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permettono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l'identificazione</a:t>
            </a:r>
            <a:r>
              <a:rPr lang="en-US" sz="2000" dirty="0">
                <a:effectLst/>
                <a:latin typeface="inherit"/>
              </a:rPr>
              <a:t> e la </a:t>
            </a:r>
            <a:r>
              <a:rPr lang="en-US" sz="2000" dirty="0" err="1">
                <a:effectLst/>
                <a:latin typeface="inherit"/>
              </a:rPr>
              <a:t>tracciabilità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possono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essere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fornite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mediante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l'UDI</a:t>
            </a:r>
            <a:r>
              <a:rPr lang="en-US" sz="2000" dirty="0">
                <a:effectLst/>
                <a:latin typeface="inherit"/>
              </a:rPr>
              <a:t>-DI </a:t>
            </a:r>
            <a:r>
              <a:rPr lang="en-US" sz="2000" dirty="0" err="1">
                <a:effectLst/>
                <a:latin typeface="inherit"/>
              </a:rPr>
              <a:t>di</a:t>
            </a:r>
            <a:r>
              <a:rPr lang="en-US" sz="2000" dirty="0">
                <a:effectLst/>
                <a:latin typeface="inherit"/>
              </a:rPr>
              <a:t> base di cui al punto 3;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>
                <a:effectLst/>
              </a:rPr>
              <a:t>5. </a:t>
            </a:r>
            <a:r>
              <a:rPr lang="en-US" sz="2000" dirty="0" err="1">
                <a:effectLst/>
              </a:rPr>
              <a:t>classe</a:t>
            </a:r>
            <a:r>
              <a:rPr lang="en-US" sz="2000" dirty="0">
                <a:effectLst/>
              </a:rPr>
              <a:t> di </a:t>
            </a:r>
            <a:r>
              <a:rPr lang="en-US" sz="2000" dirty="0" err="1">
                <a:effectLst/>
              </a:rPr>
              <a:t>rischio</a:t>
            </a:r>
            <a:r>
              <a:rPr lang="en-US" sz="2000" dirty="0">
                <a:effectLst/>
              </a:rPr>
              <a:t> del </a:t>
            </a:r>
            <a:r>
              <a:rPr lang="en-US" sz="2000" dirty="0" err="1">
                <a:effectLst/>
              </a:rPr>
              <a:t>dispositivo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conformemente</a:t>
            </a:r>
            <a:r>
              <a:rPr lang="en-US" sz="2000" dirty="0">
                <a:effectLst/>
              </a:rPr>
              <a:t> alle </a:t>
            </a:r>
            <a:r>
              <a:rPr lang="en-US" sz="2000" dirty="0" err="1">
                <a:effectLst/>
              </a:rPr>
              <a:t>regole</a:t>
            </a:r>
            <a:r>
              <a:rPr lang="en-US" sz="2000" dirty="0">
                <a:effectLst/>
              </a:rPr>
              <a:t> di cui </a:t>
            </a:r>
            <a:r>
              <a:rPr lang="en-US" sz="2000" dirty="0" err="1">
                <a:effectLst/>
              </a:rPr>
              <a:t>all'allegato</a:t>
            </a:r>
            <a:r>
              <a:rPr lang="en-US" sz="2000" dirty="0">
                <a:effectLst/>
              </a:rPr>
              <a:t> VIII;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inherit"/>
              </a:rPr>
              <a:t>6. </a:t>
            </a:r>
            <a:r>
              <a:rPr lang="en-US" sz="2000" dirty="0" err="1">
                <a:effectLst/>
                <a:latin typeface="inherit"/>
              </a:rPr>
              <a:t>dichiarazione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specificante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che</a:t>
            </a:r>
            <a:r>
              <a:rPr lang="en-US" sz="2000" dirty="0">
                <a:effectLst/>
                <a:latin typeface="inherit"/>
              </a:rPr>
              <a:t> il </a:t>
            </a:r>
            <a:r>
              <a:rPr lang="en-US" sz="2000" dirty="0" err="1">
                <a:effectLst/>
                <a:latin typeface="inherit"/>
              </a:rPr>
              <a:t>dispositivo</a:t>
            </a:r>
            <a:r>
              <a:rPr lang="en-US" sz="2000" dirty="0">
                <a:effectLst/>
                <a:latin typeface="inherit"/>
              </a:rPr>
              <a:t> in </a:t>
            </a:r>
            <a:r>
              <a:rPr lang="en-US" sz="2000" dirty="0" err="1">
                <a:effectLst/>
                <a:latin typeface="inherit"/>
              </a:rPr>
              <a:t>questione</a:t>
            </a:r>
            <a:r>
              <a:rPr lang="en-US" sz="2000" dirty="0">
                <a:effectLst/>
                <a:latin typeface="inherit"/>
              </a:rPr>
              <a:t> è </a:t>
            </a:r>
            <a:r>
              <a:rPr lang="en-US" sz="2000" dirty="0" err="1">
                <a:effectLst/>
                <a:latin typeface="inherit"/>
              </a:rPr>
              <a:t>conforme</a:t>
            </a:r>
            <a:r>
              <a:rPr lang="en-US" sz="2000" dirty="0">
                <a:effectLst/>
                <a:latin typeface="inherit"/>
              </a:rPr>
              <a:t> al </a:t>
            </a:r>
            <a:r>
              <a:rPr lang="en-US" sz="2000" dirty="0" err="1">
                <a:effectLst/>
                <a:latin typeface="inherit"/>
              </a:rPr>
              <a:t>presente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regolamento</a:t>
            </a:r>
            <a:r>
              <a:rPr lang="en-US" sz="2000" dirty="0">
                <a:effectLst/>
                <a:latin typeface="inherit"/>
              </a:rPr>
              <a:t> e, se del </a:t>
            </a:r>
            <a:r>
              <a:rPr lang="en-US" sz="2000" dirty="0" err="1">
                <a:effectLst/>
                <a:latin typeface="inherit"/>
              </a:rPr>
              <a:t>caso</a:t>
            </a:r>
            <a:r>
              <a:rPr lang="en-US" sz="2000" dirty="0">
                <a:effectLst/>
                <a:latin typeface="inherit"/>
              </a:rPr>
              <a:t>, a </a:t>
            </a:r>
            <a:r>
              <a:rPr lang="en-US" sz="2000" dirty="0" err="1">
                <a:effectLst/>
                <a:latin typeface="inherit"/>
              </a:rPr>
              <a:t>qualunque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altro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pertinente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atto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legislativo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dell'Unione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che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preveda</a:t>
            </a:r>
            <a:r>
              <a:rPr lang="en-US" sz="2000" dirty="0">
                <a:effectLst/>
                <a:latin typeface="inherit"/>
              </a:rPr>
              <a:t> il </a:t>
            </a:r>
            <a:r>
              <a:rPr lang="en-US" sz="2000" dirty="0" err="1">
                <a:effectLst/>
                <a:latin typeface="inherit"/>
              </a:rPr>
              <a:t>rilascio</a:t>
            </a:r>
            <a:r>
              <a:rPr lang="en-US" sz="2000" dirty="0">
                <a:effectLst/>
                <a:latin typeface="inherit"/>
              </a:rPr>
              <a:t> di </a:t>
            </a:r>
            <a:r>
              <a:rPr lang="en-US" sz="2000" dirty="0" err="1">
                <a:effectLst/>
                <a:latin typeface="inherit"/>
              </a:rPr>
              <a:t>una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dichiarazione</a:t>
            </a:r>
            <a:r>
              <a:rPr lang="en-US" sz="2000" dirty="0">
                <a:effectLst/>
                <a:latin typeface="inherit"/>
              </a:rPr>
              <a:t> di </a:t>
            </a:r>
            <a:r>
              <a:rPr lang="en-US" sz="2000" dirty="0" err="1">
                <a:effectLst/>
                <a:latin typeface="inherit"/>
              </a:rPr>
              <a:t>conformità</a:t>
            </a:r>
            <a:r>
              <a:rPr lang="en-US" sz="2000" dirty="0">
                <a:effectLst/>
                <a:latin typeface="inherit"/>
              </a:rPr>
              <a:t> UE;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25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60146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12874" y="1137833"/>
            <a:ext cx="10227212" cy="4582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7. </a:t>
            </a:r>
            <a:r>
              <a:rPr lang="en-US" dirty="0" err="1">
                <a:effectLst/>
                <a:latin typeface="inherit"/>
              </a:rPr>
              <a:t>riferimenti</a:t>
            </a:r>
            <a:r>
              <a:rPr lang="en-US" dirty="0">
                <a:effectLst/>
                <a:latin typeface="inherit"/>
              </a:rPr>
              <a:t> a </a:t>
            </a:r>
            <a:r>
              <a:rPr lang="en-US" dirty="0" err="1">
                <a:effectLst/>
                <a:latin typeface="inherit"/>
              </a:rPr>
              <a:t>eventuali</a:t>
            </a:r>
            <a:r>
              <a:rPr lang="en-US" dirty="0">
                <a:effectLst/>
                <a:latin typeface="inherit"/>
              </a:rPr>
              <a:t> SC </a:t>
            </a:r>
            <a:r>
              <a:rPr lang="en-US" dirty="0" err="1">
                <a:effectLst/>
                <a:latin typeface="inherit"/>
              </a:rPr>
              <a:t>utilizzate</a:t>
            </a:r>
            <a:r>
              <a:rPr lang="en-US" dirty="0">
                <a:effectLst/>
                <a:latin typeface="inherit"/>
              </a:rPr>
              <a:t> in </a:t>
            </a:r>
            <a:r>
              <a:rPr lang="en-US" dirty="0" err="1">
                <a:effectLst/>
                <a:latin typeface="inherit"/>
              </a:rPr>
              <a:t>relazione</a:t>
            </a:r>
            <a:r>
              <a:rPr lang="en-US" dirty="0">
                <a:effectLst/>
                <a:latin typeface="inherit"/>
              </a:rPr>
              <a:t> alle </a:t>
            </a:r>
            <a:r>
              <a:rPr lang="en-US" dirty="0" err="1">
                <a:effectLst/>
                <a:latin typeface="inherit"/>
              </a:rPr>
              <a:t>quali</a:t>
            </a:r>
            <a:r>
              <a:rPr lang="en-US" dirty="0">
                <a:effectLst/>
                <a:latin typeface="inherit"/>
              </a:rPr>
              <a:t> è </a:t>
            </a:r>
            <a:r>
              <a:rPr lang="en-US" dirty="0" err="1">
                <a:effectLst/>
                <a:latin typeface="inherit"/>
              </a:rPr>
              <a:t>dichiarata</a:t>
            </a:r>
            <a:r>
              <a:rPr lang="en-US" dirty="0">
                <a:effectLst/>
                <a:latin typeface="inherit"/>
              </a:rPr>
              <a:t> la </a:t>
            </a:r>
            <a:r>
              <a:rPr lang="en-US" dirty="0" err="1">
                <a:effectLst/>
                <a:latin typeface="inherit"/>
              </a:rPr>
              <a:t>conformità</a:t>
            </a:r>
            <a:r>
              <a:rPr lang="en-US" dirty="0">
                <a:effectLst/>
                <a:latin typeface="inherit"/>
              </a:rPr>
              <a:t>;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8. se del </a:t>
            </a:r>
            <a:r>
              <a:rPr lang="en-US" dirty="0" err="1">
                <a:effectLst/>
                <a:latin typeface="inherit"/>
              </a:rPr>
              <a:t>caso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nome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numero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identificazione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dell'organismo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notificato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descrizione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procedura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valutazione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conformità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applicata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identificazione</a:t>
            </a:r>
            <a:r>
              <a:rPr lang="en-US" dirty="0">
                <a:effectLst/>
                <a:latin typeface="inherit"/>
              </a:rPr>
              <a:t> del </a:t>
            </a:r>
            <a:r>
              <a:rPr lang="en-US" dirty="0" err="1">
                <a:effectLst/>
                <a:latin typeface="inherit"/>
              </a:rPr>
              <a:t>certificato</a:t>
            </a:r>
            <a:r>
              <a:rPr lang="en-US" dirty="0">
                <a:effectLst/>
                <a:latin typeface="inherit"/>
              </a:rPr>
              <a:t> o </a:t>
            </a:r>
            <a:r>
              <a:rPr lang="en-US" dirty="0" err="1">
                <a:effectLst/>
                <a:latin typeface="inherit"/>
              </a:rPr>
              <a:t>dei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certificati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rilasciati</a:t>
            </a:r>
            <a:r>
              <a:rPr lang="en-US" dirty="0">
                <a:effectLst/>
                <a:latin typeface="inherit"/>
              </a:rPr>
              <a:t>; </a:t>
            </a:r>
          </a:p>
          <a:p>
            <a:pPr algn="just"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9. se </a:t>
            </a:r>
            <a:r>
              <a:rPr lang="en-US" dirty="0" err="1">
                <a:effectLst/>
                <a:latin typeface="inherit"/>
              </a:rPr>
              <a:t>pertinente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informazioni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supplementari</a:t>
            </a:r>
            <a:r>
              <a:rPr lang="en-US" dirty="0">
                <a:effectLst/>
                <a:latin typeface="inherit"/>
              </a:rPr>
              <a:t>;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10. </a:t>
            </a:r>
            <a:r>
              <a:rPr lang="en-US" dirty="0" err="1">
                <a:effectLst/>
                <a:latin typeface="inherit"/>
              </a:rPr>
              <a:t>luogo</a:t>
            </a:r>
            <a:r>
              <a:rPr lang="en-US" dirty="0">
                <a:effectLst/>
                <a:latin typeface="inherit"/>
              </a:rPr>
              <a:t> e data di </a:t>
            </a:r>
            <a:r>
              <a:rPr lang="en-US" dirty="0" err="1">
                <a:effectLst/>
                <a:latin typeface="inherit"/>
              </a:rPr>
              <a:t>rilascio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dichiarazione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nome</a:t>
            </a:r>
            <a:r>
              <a:rPr lang="en-US" dirty="0">
                <a:effectLst/>
                <a:latin typeface="inherit"/>
              </a:rPr>
              <a:t> e </a:t>
            </a:r>
            <a:r>
              <a:rPr lang="en-US" dirty="0" err="1">
                <a:effectLst/>
                <a:latin typeface="inherit"/>
              </a:rPr>
              <a:t>funzione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persona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ha </a:t>
            </a:r>
            <a:r>
              <a:rPr lang="en-US" dirty="0" err="1">
                <a:effectLst/>
                <a:latin typeface="inherit"/>
              </a:rPr>
              <a:t>firmato</a:t>
            </a:r>
            <a:r>
              <a:rPr lang="en-US" dirty="0">
                <a:effectLst/>
                <a:latin typeface="inherit"/>
              </a:rPr>
              <a:t> la </a:t>
            </a:r>
            <a:r>
              <a:rPr lang="en-US" dirty="0" err="1">
                <a:effectLst/>
                <a:latin typeface="inherit"/>
              </a:rPr>
              <a:t>dichiarazione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nonché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indicazione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persona a </a:t>
            </a:r>
            <a:r>
              <a:rPr lang="en-US" dirty="0" err="1">
                <a:effectLst/>
                <a:latin typeface="inherit"/>
              </a:rPr>
              <a:t>nome</a:t>
            </a:r>
            <a:r>
              <a:rPr lang="en-US" dirty="0">
                <a:effectLst/>
                <a:latin typeface="inherit"/>
              </a:rPr>
              <a:t> e per </a:t>
            </a:r>
            <a:r>
              <a:rPr lang="en-US" dirty="0" err="1">
                <a:effectLst/>
                <a:latin typeface="inherit"/>
              </a:rPr>
              <a:t>conto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quale ha </a:t>
            </a:r>
            <a:r>
              <a:rPr lang="en-US" dirty="0" err="1">
                <a:effectLst/>
                <a:latin typeface="inherit"/>
              </a:rPr>
              <a:t>firmato</a:t>
            </a:r>
            <a:r>
              <a:rPr lang="en-US" dirty="0">
                <a:effectLst/>
                <a:latin typeface="inherit"/>
              </a:rPr>
              <a:t>, </a:t>
            </a:r>
            <a:r>
              <a:rPr lang="en-US" dirty="0" err="1">
                <a:effectLst/>
                <a:latin typeface="inherit"/>
              </a:rPr>
              <a:t>firma</a:t>
            </a:r>
            <a:r>
              <a:rPr lang="en-US" dirty="0">
                <a:effectLst/>
                <a:latin typeface="inherit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>
              <a:effectLst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26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3300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139483" y="1142999"/>
            <a:ext cx="10030265" cy="4920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4. La </a:t>
            </a:r>
            <a:r>
              <a:rPr lang="en-US" dirty="0" err="1">
                <a:effectLst/>
                <a:latin typeface="inherit"/>
              </a:rPr>
              <a:t>marcatura</a:t>
            </a:r>
            <a:r>
              <a:rPr lang="en-US" dirty="0">
                <a:effectLst/>
                <a:latin typeface="inherit"/>
              </a:rPr>
              <a:t> CE è </a:t>
            </a:r>
            <a:r>
              <a:rPr lang="en-US" dirty="0" err="1">
                <a:effectLst/>
                <a:latin typeface="inherit"/>
              </a:rPr>
              <a:t>apposta</a:t>
            </a:r>
            <a:r>
              <a:rPr lang="en-US" dirty="0">
                <a:effectLst/>
                <a:latin typeface="inherit"/>
              </a:rPr>
              <a:t> prima </a:t>
            </a:r>
            <a:r>
              <a:rPr lang="en-US" dirty="0" err="1">
                <a:effectLst/>
                <a:latin typeface="inherit"/>
              </a:rPr>
              <a:t>dell'immissione</a:t>
            </a:r>
            <a:r>
              <a:rPr lang="en-US" dirty="0">
                <a:effectLst/>
                <a:latin typeface="inherit"/>
              </a:rPr>
              <a:t> del </a:t>
            </a:r>
            <a:r>
              <a:rPr lang="en-US" dirty="0" err="1">
                <a:effectLst/>
                <a:latin typeface="inherit"/>
              </a:rPr>
              <a:t>dispositivo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sul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mercato</a:t>
            </a:r>
            <a:r>
              <a:rPr lang="en-US" dirty="0">
                <a:effectLst/>
                <a:latin typeface="inherit"/>
              </a:rPr>
              <a:t>. </a:t>
            </a:r>
            <a:r>
              <a:rPr lang="en-US" dirty="0" err="1">
                <a:effectLst/>
                <a:latin typeface="inherit"/>
              </a:rPr>
              <a:t>Può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essere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seguita</a:t>
            </a:r>
            <a:r>
              <a:rPr lang="en-US" dirty="0">
                <a:effectLst/>
                <a:latin typeface="inherit"/>
              </a:rPr>
              <a:t> da un </a:t>
            </a:r>
            <a:r>
              <a:rPr lang="en-US" dirty="0" err="1">
                <a:effectLst/>
                <a:latin typeface="inherit"/>
              </a:rPr>
              <a:t>pittogramma</a:t>
            </a:r>
            <a:r>
              <a:rPr lang="en-US" dirty="0">
                <a:effectLst/>
                <a:latin typeface="inherit"/>
              </a:rPr>
              <a:t> o da </a:t>
            </a:r>
            <a:r>
              <a:rPr lang="en-US" dirty="0" err="1">
                <a:effectLst/>
                <a:latin typeface="inherit"/>
              </a:rPr>
              <a:t>qualsiasi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altro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marchio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indichi</a:t>
            </a:r>
            <a:r>
              <a:rPr lang="en-US" dirty="0">
                <a:effectLst/>
                <a:latin typeface="inherit"/>
              </a:rPr>
              <a:t> un </a:t>
            </a:r>
            <a:r>
              <a:rPr lang="en-US" dirty="0" err="1">
                <a:effectLst/>
                <a:latin typeface="inherit"/>
              </a:rPr>
              <a:t>rischio</a:t>
            </a:r>
            <a:r>
              <a:rPr lang="en-US" dirty="0">
                <a:effectLst/>
                <a:latin typeface="inherit"/>
              </a:rPr>
              <a:t> o un </a:t>
            </a:r>
            <a:r>
              <a:rPr lang="en-US" dirty="0" err="1">
                <a:effectLst/>
                <a:latin typeface="inherit"/>
              </a:rPr>
              <a:t>impiego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particolare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5. 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Se del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caso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,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CE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seguita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dal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numero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identificazione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dell'organismo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notificato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incaricato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delle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procedure di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valutazione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conformità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di cui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all'articolo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52. Il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numero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d'identificazione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inoltre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indicato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tutto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il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materiale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promozionale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in cui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si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afferma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che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un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è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conforme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alle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prescrizioni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per la </a:t>
            </a:r>
            <a:r>
              <a:rPr lang="en-US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dirty="0">
                <a:effectLst/>
                <a:highlight>
                  <a:srgbClr val="FFFF00"/>
                </a:highlight>
                <a:latin typeface="inherit"/>
              </a:rPr>
              <a:t> CE</a:t>
            </a:r>
            <a:r>
              <a:rPr lang="en-US" dirty="0">
                <a:effectLst/>
                <a:latin typeface="inherit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  <a:latin typeface="inherit"/>
              </a:rPr>
              <a:t>6. </a:t>
            </a:r>
            <a:r>
              <a:rPr lang="en-US" dirty="0" err="1">
                <a:effectLst/>
                <a:latin typeface="inherit"/>
              </a:rPr>
              <a:t>Qualora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dispositivi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siano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disciplinati</a:t>
            </a:r>
            <a:r>
              <a:rPr lang="en-US" dirty="0">
                <a:effectLst/>
                <a:latin typeface="inherit"/>
              </a:rPr>
              <a:t> da </a:t>
            </a:r>
            <a:r>
              <a:rPr lang="en-US" dirty="0" err="1">
                <a:effectLst/>
                <a:latin typeface="inherit"/>
              </a:rPr>
              <a:t>altri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atti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legislativi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dell'Unione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prevedono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anch'essi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l'apposizione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della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marcatura</a:t>
            </a:r>
            <a:r>
              <a:rPr lang="en-US" dirty="0">
                <a:effectLst/>
                <a:latin typeface="inherit"/>
              </a:rPr>
              <a:t> CE, </a:t>
            </a:r>
            <a:r>
              <a:rPr lang="en-US" dirty="0" err="1">
                <a:effectLst/>
                <a:latin typeface="inherit"/>
              </a:rPr>
              <a:t>questa</a:t>
            </a:r>
            <a:r>
              <a:rPr lang="en-US" dirty="0">
                <a:effectLst/>
                <a:latin typeface="inherit"/>
              </a:rPr>
              <a:t> indica </a:t>
            </a:r>
            <a:r>
              <a:rPr lang="en-US" dirty="0" err="1">
                <a:effectLst/>
                <a:latin typeface="inherit"/>
              </a:rPr>
              <a:t>che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dispositivi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rispettano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anche</a:t>
            </a:r>
            <a:r>
              <a:rPr lang="en-US" dirty="0">
                <a:effectLst/>
                <a:latin typeface="inherit"/>
              </a:rPr>
              <a:t> le </a:t>
            </a:r>
            <a:r>
              <a:rPr lang="en-US" dirty="0" err="1">
                <a:effectLst/>
                <a:latin typeface="inherit"/>
              </a:rPr>
              <a:t>prescrizioni</a:t>
            </a:r>
            <a:r>
              <a:rPr lang="en-US" dirty="0">
                <a:effectLst/>
                <a:latin typeface="inherit"/>
              </a:rPr>
              <a:t> di </a:t>
            </a:r>
            <a:r>
              <a:rPr lang="en-US" dirty="0" err="1">
                <a:effectLst/>
                <a:latin typeface="inherit"/>
              </a:rPr>
              <a:t>tali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altri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atti</a:t>
            </a:r>
            <a:r>
              <a:rPr lang="en-US" dirty="0">
                <a:effectLst/>
                <a:latin typeface="inherit"/>
              </a:rPr>
              <a:t> </a:t>
            </a:r>
            <a:r>
              <a:rPr lang="en-US" dirty="0" err="1">
                <a:effectLst/>
                <a:latin typeface="inherit"/>
              </a:rPr>
              <a:t>legislativi</a:t>
            </a:r>
            <a:r>
              <a:rPr lang="en-US" dirty="0">
                <a:effectLst/>
                <a:latin typeface="inherit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>
              <a:effectLst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27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16527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55077" y="900332"/>
            <a:ext cx="10110613" cy="5036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220663" algn="just">
              <a:lnSpc>
                <a:spcPct val="150000"/>
              </a:lnSpc>
              <a:tabLst>
                <a:tab pos="449263" algn="l"/>
              </a:tabLst>
            </a:pPr>
            <a:r>
              <a:rPr lang="en-US" sz="2000" dirty="0">
                <a:effectLst/>
                <a:latin typeface="inherit"/>
              </a:rPr>
              <a:t>Art. 2 -  </a:t>
            </a:r>
            <a:r>
              <a:rPr lang="en-US" sz="2000" dirty="0" err="1">
                <a:effectLst/>
                <a:latin typeface="inherit"/>
              </a:rPr>
              <a:t>definizioni</a:t>
            </a:r>
            <a:r>
              <a:rPr lang="en-US" sz="2000" dirty="0">
                <a:effectLst/>
                <a:latin typeface="inherit"/>
              </a:rPr>
              <a:t>:</a:t>
            </a:r>
          </a:p>
          <a:p>
            <a:pPr marL="220663" algn="just">
              <a:lnSpc>
                <a:spcPct val="150000"/>
              </a:lnSpc>
              <a:tabLst>
                <a:tab pos="449263" algn="l"/>
              </a:tabLst>
            </a:pPr>
            <a:endParaRPr lang="en-US" sz="2000" dirty="0">
              <a:effectLst/>
              <a:latin typeface="inherit"/>
            </a:endParaRPr>
          </a:p>
          <a:p>
            <a:pPr marL="563563" indent="-342900" algn="just">
              <a:lnSpc>
                <a:spcPct val="150000"/>
              </a:lnSpc>
              <a:buAutoNum type="arabicParenR" startAt="9"/>
              <a:tabLst>
                <a:tab pos="449263" algn="l"/>
              </a:tabLst>
            </a:pPr>
            <a:r>
              <a:rPr lang="en-US" sz="2000" dirty="0">
                <a:effectLst/>
                <a:latin typeface="inherit"/>
              </a:rPr>
              <a:t>«</a:t>
            </a:r>
            <a:r>
              <a:rPr lang="en-US" sz="2000" b="1" dirty="0" err="1">
                <a:effectLst/>
                <a:latin typeface="inherit"/>
              </a:rPr>
              <a:t>dispositivo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falsificato</a:t>
            </a:r>
            <a:r>
              <a:rPr lang="en-US" sz="2000" dirty="0">
                <a:effectLst/>
                <a:latin typeface="inherit"/>
              </a:rPr>
              <a:t>»: </a:t>
            </a:r>
            <a:r>
              <a:rPr lang="en-US" sz="2000" dirty="0" err="1">
                <a:effectLst/>
                <a:highlight>
                  <a:srgbClr val="FFFF00"/>
                </a:highlight>
                <a:latin typeface="inherit"/>
              </a:rPr>
              <a:t>qualsiasi</a:t>
            </a:r>
            <a:r>
              <a:rPr lang="en-US" sz="20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sz="20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dirty="0" err="1">
                <a:effectLst/>
                <a:highlight>
                  <a:srgbClr val="FFFF00"/>
                </a:highlight>
                <a:latin typeface="inherit"/>
              </a:rPr>
              <a:t>comportante</a:t>
            </a:r>
            <a:r>
              <a:rPr lang="en-US" sz="20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dirty="0" err="1">
                <a:effectLst/>
                <a:highlight>
                  <a:srgbClr val="FFFF00"/>
                </a:highlight>
                <a:latin typeface="inherit"/>
              </a:rPr>
              <a:t>una</a:t>
            </a:r>
            <a:r>
              <a:rPr lang="en-US" sz="200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falsa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presentazione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sua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identità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e/o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sua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origine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, e/o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suoi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certificati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CE o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documenti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relativi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alle procedure per la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marcatura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CE</a:t>
            </a:r>
            <a:r>
              <a:rPr lang="en-US" sz="2000" dirty="0">
                <a:effectLst/>
                <a:highlight>
                  <a:srgbClr val="FFFF00"/>
                </a:highlight>
                <a:latin typeface="inherit"/>
              </a:rPr>
              <a:t>.</a:t>
            </a:r>
            <a:r>
              <a:rPr lang="en-US" sz="2000" dirty="0">
                <a:effectLst/>
                <a:latin typeface="inherit"/>
              </a:rPr>
              <a:t> La </a:t>
            </a:r>
            <a:r>
              <a:rPr lang="en-US" sz="2000" dirty="0" err="1">
                <a:effectLst/>
                <a:latin typeface="inherit"/>
              </a:rPr>
              <a:t>presente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definizione</a:t>
            </a:r>
            <a:r>
              <a:rPr lang="en-US" sz="2000" dirty="0">
                <a:effectLst/>
                <a:latin typeface="inherit"/>
              </a:rPr>
              <a:t> non include la non </a:t>
            </a:r>
            <a:r>
              <a:rPr lang="en-US" sz="2000" dirty="0" err="1">
                <a:effectLst/>
                <a:latin typeface="inherit"/>
              </a:rPr>
              <a:t>conformità</a:t>
            </a:r>
            <a:r>
              <a:rPr lang="en-US" sz="2000" dirty="0">
                <a:effectLst/>
                <a:latin typeface="inherit"/>
              </a:rPr>
              <a:t> non </a:t>
            </a:r>
            <a:r>
              <a:rPr lang="en-US" sz="2000" dirty="0" err="1">
                <a:effectLst/>
                <a:latin typeface="inherit"/>
              </a:rPr>
              <a:t>intenzionale</a:t>
            </a:r>
            <a:r>
              <a:rPr lang="en-US" sz="2000" dirty="0">
                <a:effectLst/>
                <a:latin typeface="inherit"/>
              </a:rPr>
              <a:t> e non </a:t>
            </a:r>
            <a:r>
              <a:rPr lang="en-US" sz="2000" dirty="0" err="1">
                <a:effectLst/>
                <a:latin typeface="inherit"/>
              </a:rPr>
              <a:t>riguarda</a:t>
            </a:r>
            <a:r>
              <a:rPr lang="en-US" sz="2000" dirty="0">
                <a:effectLst/>
                <a:latin typeface="inherit"/>
              </a:rPr>
              <a:t> le </a:t>
            </a:r>
            <a:r>
              <a:rPr lang="en-US" sz="2000" dirty="0" err="1">
                <a:effectLst/>
                <a:latin typeface="inherit"/>
              </a:rPr>
              <a:t>violazioni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diritti</a:t>
            </a:r>
            <a:r>
              <a:rPr lang="en-US" sz="2000" dirty="0">
                <a:effectLst/>
                <a:latin typeface="inherit"/>
              </a:rPr>
              <a:t> di </a:t>
            </a:r>
            <a:r>
              <a:rPr lang="en-US" sz="2000" dirty="0" err="1">
                <a:effectLst/>
                <a:latin typeface="inherit"/>
              </a:rPr>
              <a:t>proprietà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intellettuale</a:t>
            </a:r>
            <a:r>
              <a:rPr lang="en-US" sz="2000" dirty="0">
                <a:effectLst/>
                <a:latin typeface="inherit"/>
              </a:rPr>
              <a:t>;</a:t>
            </a:r>
          </a:p>
          <a:p>
            <a:pPr marL="220663" algn="just">
              <a:lnSpc>
                <a:spcPct val="150000"/>
              </a:lnSpc>
              <a:tabLst>
                <a:tab pos="449263" algn="l"/>
              </a:tabLst>
            </a:pPr>
            <a:endParaRPr lang="en-US" sz="2000" u="sng" dirty="0">
              <a:effectLst/>
              <a:latin typeface="inherit"/>
            </a:endParaRPr>
          </a:p>
          <a:p>
            <a:pPr marL="633413" indent="-366713" algn="just">
              <a:lnSpc>
                <a:spcPct val="150000"/>
              </a:lnSpc>
              <a:tabLst>
                <a:tab pos="633413" algn="l"/>
              </a:tabLst>
            </a:pPr>
            <a:r>
              <a:rPr lang="en-US" sz="2000" dirty="0">
                <a:effectLst/>
                <a:latin typeface="inherit"/>
              </a:rPr>
              <a:t>59) «</a:t>
            </a:r>
            <a:r>
              <a:rPr lang="en-US" sz="2000" b="1" dirty="0" err="1">
                <a:effectLst/>
                <a:latin typeface="inherit"/>
              </a:rPr>
              <a:t>difetto</a:t>
            </a:r>
            <a:r>
              <a:rPr lang="en-US" sz="2000" b="1" dirty="0">
                <a:effectLst/>
                <a:latin typeface="inherit"/>
              </a:rPr>
              <a:t> di un </a:t>
            </a:r>
            <a:r>
              <a:rPr lang="en-US" sz="2000" b="1" dirty="0" err="1">
                <a:effectLst/>
                <a:latin typeface="inherit"/>
              </a:rPr>
              <a:t>dispositivo</a:t>
            </a:r>
            <a:r>
              <a:rPr lang="en-US" sz="2000" dirty="0">
                <a:effectLst/>
                <a:latin typeface="inherit"/>
              </a:rPr>
              <a:t>»: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qualsiasi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carenza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a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livello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dell'identità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qualità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durabilità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dell'affidabilità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sicurezza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prestazione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di un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dispositivo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oggetto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indagine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compresi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il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cattivo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funzionamento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,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gli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errori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d'uso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o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l'inadeguatezza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informazioni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fornite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dal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fabbricante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;</a:t>
            </a:r>
          </a:p>
          <a:p>
            <a:pPr marL="220663" algn="just">
              <a:lnSpc>
                <a:spcPct val="150000"/>
              </a:lnSpc>
              <a:tabLst>
                <a:tab pos="449263" algn="l"/>
              </a:tabLst>
            </a:pPr>
            <a:r>
              <a:rPr lang="en-US" sz="1400" dirty="0">
                <a:effectLst/>
                <a:latin typeface="inherit"/>
              </a:rPr>
              <a:t> </a:t>
            </a:r>
          </a:p>
          <a:p>
            <a:pPr marL="41910">
              <a:lnSpc>
                <a:spcPct val="90000"/>
              </a:lnSpc>
              <a:spcAft>
                <a:spcPts val="800"/>
              </a:spcAft>
              <a:tabLst>
                <a:tab pos="270510" algn="l"/>
              </a:tabLst>
            </a:pPr>
            <a:endParaRPr lang="en-US" sz="13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28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15205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111347" y="562140"/>
            <a:ext cx="10086535" cy="4741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inherit"/>
              </a:rPr>
              <a:t>ARTICOLO 113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000" b="1" dirty="0">
                <a:latin typeface="inherit"/>
              </a:rPr>
              <a:t>SANZIONI</a:t>
            </a:r>
            <a:endParaRPr lang="en-US" sz="2000" dirty="0"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Gli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Stati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membri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definiscono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norme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relative alle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sanzioni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da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applicare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in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caso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di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violazione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delle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disposizioni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del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presente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regolamento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e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adottano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tutte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le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misure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necessarie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a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garantirne</a:t>
            </a:r>
            <a:r>
              <a:rPr lang="en-US" sz="2000" u="sng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u="sng" dirty="0" err="1">
                <a:effectLst/>
                <a:highlight>
                  <a:srgbClr val="FFFF00"/>
                </a:highlight>
                <a:latin typeface="inherit"/>
              </a:rPr>
              <a:t>l'attuazione</a:t>
            </a:r>
            <a:r>
              <a:rPr lang="en-US" sz="2000" dirty="0">
                <a:effectLst/>
                <a:latin typeface="inherit"/>
              </a:rPr>
              <a:t>. Le </a:t>
            </a:r>
            <a:r>
              <a:rPr lang="en-US" sz="2000" dirty="0" err="1">
                <a:effectLst/>
                <a:latin typeface="inherit"/>
              </a:rPr>
              <a:t>sanzioni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previste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devono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essere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effettive</a:t>
            </a:r>
            <a:r>
              <a:rPr lang="en-US" sz="2000" dirty="0">
                <a:effectLst/>
                <a:latin typeface="inherit"/>
              </a:rPr>
              <a:t>, </a:t>
            </a:r>
            <a:r>
              <a:rPr lang="en-US" sz="2000" dirty="0" err="1">
                <a:effectLst/>
                <a:latin typeface="inherit"/>
              </a:rPr>
              <a:t>proporzionate</a:t>
            </a:r>
            <a:r>
              <a:rPr lang="en-US" sz="2000" dirty="0">
                <a:effectLst/>
                <a:latin typeface="inherit"/>
              </a:rPr>
              <a:t> e dissuasive. </a:t>
            </a:r>
            <a:r>
              <a:rPr lang="en-US" sz="2000" dirty="0" err="1">
                <a:effectLst/>
                <a:latin typeface="inherit"/>
              </a:rPr>
              <a:t>Gli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Stati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membri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notificano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alla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Commissione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tali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norme</a:t>
            </a:r>
            <a:r>
              <a:rPr lang="en-US" sz="2000" dirty="0">
                <a:effectLst/>
                <a:latin typeface="inherit"/>
              </a:rPr>
              <a:t> e </a:t>
            </a:r>
            <a:r>
              <a:rPr lang="en-US" sz="2000" dirty="0" err="1">
                <a:effectLst/>
                <a:latin typeface="inherit"/>
              </a:rPr>
              <a:t>misure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entro</a:t>
            </a:r>
            <a:r>
              <a:rPr lang="en-US" sz="2000" dirty="0">
                <a:effectLst/>
                <a:latin typeface="inherit"/>
              </a:rPr>
              <a:t> il 25 </a:t>
            </a:r>
            <a:r>
              <a:rPr lang="en-US" sz="2000" dirty="0" err="1">
                <a:effectLst/>
                <a:latin typeface="inherit"/>
              </a:rPr>
              <a:t>febbraio</a:t>
            </a:r>
            <a:r>
              <a:rPr lang="en-US" sz="2000" dirty="0">
                <a:effectLst/>
                <a:latin typeface="inherit"/>
              </a:rPr>
              <a:t> 2021 e </a:t>
            </a:r>
            <a:r>
              <a:rPr lang="en-US" sz="2000" dirty="0" err="1">
                <a:effectLst/>
                <a:latin typeface="inherit"/>
              </a:rPr>
              <a:t>notificano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immediatamente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qualsiasi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modifica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successiva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che</a:t>
            </a:r>
            <a:r>
              <a:rPr lang="en-US" sz="2000" dirty="0">
                <a:effectLst/>
                <a:latin typeface="inherit"/>
              </a:rPr>
              <a:t> le </a:t>
            </a:r>
            <a:r>
              <a:rPr lang="en-US" sz="2000" dirty="0" err="1">
                <a:effectLst/>
                <a:latin typeface="inherit"/>
              </a:rPr>
              <a:t>riguardi</a:t>
            </a:r>
            <a:r>
              <a:rPr lang="en-US" sz="2000" dirty="0">
                <a:effectLst/>
                <a:latin typeface="inherit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2000" b="1" dirty="0">
                <a:highlight>
                  <a:srgbClr val="FFFF00"/>
                </a:highlight>
                <a:latin typeface="inherit"/>
              </a:rPr>
              <a:t>L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a 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inherit"/>
              </a:rPr>
              <a:t>disciplina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inherit"/>
              </a:rPr>
              <a:t>sanzionatoria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 è 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inherit"/>
              </a:rPr>
              <a:t>stata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inherit"/>
              </a:rPr>
              <a:t>introdotta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 con il D. </a:t>
            </a:r>
            <a:r>
              <a:rPr lang="en-US" sz="2000" b="1" dirty="0" err="1">
                <a:highlight>
                  <a:srgbClr val="FFFF00"/>
                </a:highlight>
                <a:latin typeface="inherit"/>
              </a:rPr>
              <a:t>L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inherit"/>
              </a:rPr>
              <a:t>gs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. 5 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inherit"/>
              </a:rPr>
              <a:t>agosto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 2022 n. 137</a:t>
            </a:r>
            <a:r>
              <a:rPr lang="en-US" sz="2000" dirty="0">
                <a:effectLst/>
                <a:latin typeface="inherit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29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81969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26941" y="1033461"/>
            <a:ext cx="10170941" cy="4776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it-IT" sz="2400" b="1" dirty="0">
                <a:solidFill>
                  <a:srgbClr val="0070C0"/>
                </a:solidFill>
                <a:latin typeface="inherit"/>
              </a:rPr>
              <a:t>D. Lgs 5 AGOSTO 2022 N. 137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  <a:tabLst>
                <a:tab pos="9779000" algn="l"/>
              </a:tabLst>
            </a:pPr>
            <a:r>
              <a:rPr lang="en-US" sz="2400" dirty="0" err="1">
                <a:latin typeface="inherit"/>
              </a:rPr>
              <a:t>pubblicato</a:t>
            </a:r>
            <a:r>
              <a:rPr lang="en-US" sz="2400" dirty="0">
                <a:latin typeface="inherit"/>
              </a:rPr>
              <a:t> </a:t>
            </a:r>
            <a:r>
              <a:rPr lang="en-US" sz="2400" dirty="0" err="1">
                <a:latin typeface="inherit"/>
              </a:rPr>
              <a:t>nella</a:t>
            </a:r>
            <a:r>
              <a:rPr lang="en-US" sz="2400" dirty="0">
                <a:latin typeface="inherit"/>
              </a:rPr>
              <a:t> Gazzetta Ufficiale del 13 </a:t>
            </a:r>
            <a:r>
              <a:rPr lang="en-US" sz="2400" dirty="0" err="1">
                <a:latin typeface="inherit"/>
              </a:rPr>
              <a:t>settembre</a:t>
            </a:r>
            <a:r>
              <a:rPr lang="en-US" sz="2400" dirty="0">
                <a:latin typeface="inherit"/>
              </a:rPr>
              <a:t> 2022, è </a:t>
            </a:r>
            <a:r>
              <a:rPr lang="en-US" sz="2400" dirty="0" err="1">
                <a:latin typeface="inherit"/>
              </a:rPr>
              <a:t>entrato</a:t>
            </a:r>
            <a:r>
              <a:rPr lang="en-US" sz="2400" dirty="0">
                <a:latin typeface="inherit"/>
              </a:rPr>
              <a:t> in </a:t>
            </a:r>
            <a:r>
              <a:rPr lang="en-US" sz="2400" dirty="0" err="1">
                <a:latin typeface="inherit"/>
              </a:rPr>
              <a:t>vigore</a:t>
            </a:r>
            <a:r>
              <a:rPr lang="en-US" sz="2400" dirty="0">
                <a:latin typeface="inherit"/>
              </a:rPr>
              <a:t> il </a:t>
            </a:r>
            <a:r>
              <a:rPr lang="en-US" sz="2400" b="1" dirty="0">
                <a:highlight>
                  <a:srgbClr val="FFFF00"/>
                </a:highlight>
                <a:latin typeface="inherit"/>
              </a:rPr>
              <a:t>28 </a:t>
            </a:r>
            <a:r>
              <a:rPr lang="en-US" sz="2400" b="1" dirty="0" err="1">
                <a:highlight>
                  <a:srgbClr val="FFFF00"/>
                </a:highlight>
                <a:latin typeface="inherit"/>
              </a:rPr>
              <a:t>settembre</a:t>
            </a:r>
            <a:r>
              <a:rPr lang="en-US" sz="2400" b="1" dirty="0">
                <a:highlight>
                  <a:srgbClr val="FFFF00"/>
                </a:highlight>
                <a:latin typeface="inherit"/>
              </a:rPr>
              <a:t> 2022</a:t>
            </a:r>
            <a:r>
              <a:rPr lang="en-US" sz="2400" b="1" dirty="0">
                <a:latin typeface="inherit"/>
              </a:rPr>
              <a:t>, ha </a:t>
            </a:r>
            <a:r>
              <a:rPr lang="en-US" sz="2400" b="1" dirty="0" err="1">
                <a:latin typeface="inherit"/>
              </a:rPr>
              <a:t>sostituito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entrambi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previgenti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atti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nazionali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dettando</a:t>
            </a:r>
            <a:r>
              <a:rPr lang="en-US" sz="2400" b="1" dirty="0">
                <a:latin typeface="inherit"/>
              </a:rPr>
              <a:t> le </a:t>
            </a:r>
            <a:r>
              <a:rPr lang="en-US" sz="2400" b="1" dirty="0" err="1">
                <a:latin typeface="inherit"/>
              </a:rPr>
              <a:t>disposizioni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necessarie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all’adeguamento</a:t>
            </a:r>
            <a:r>
              <a:rPr lang="en-US" sz="2400" b="1" dirty="0">
                <a:latin typeface="inherit"/>
              </a:rPr>
              <a:t> del </a:t>
            </a:r>
            <a:r>
              <a:rPr lang="en-US" sz="2400" b="1" dirty="0" err="1">
                <a:latin typeface="inherit"/>
              </a:rPr>
              <a:t>quadro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normativo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nazionale</a:t>
            </a:r>
            <a:r>
              <a:rPr lang="en-US" sz="2400" b="1" dirty="0">
                <a:latin typeface="inherit"/>
              </a:rPr>
              <a:t> al </a:t>
            </a:r>
            <a:r>
              <a:rPr lang="en-US" sz="2400" b="1" dirty="0" err="1">
                <a:latin typeface="inherit"/>
              </a:rPr>
              <a:t>regolamento</a:t>
            </a:r>
            <a:r>
              <a:rPr lang="en-US" sz="2400" b="1" dirty="0">
                <a:latin typeface="inherit"/>
              </a:rPr>
              <a:t> (UE) 2017/745</a:t>
            </a:r>
            <a:r>
              <a:rPr lang="en-US" sz="2400" dirty="0"/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30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89417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970670" y="675250"/>
            <a:ext cx="10156873" cy="5430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lnSpc>
                <a:spcPct val="90000"/>
              </a:lnSpc>
              <a:spcAft>
                <a:spcPts val="800"/>
              </a:spcAft>
            </a:pPr>
            <a:endParaRPr lang="it-IT" sz="1600" b="1" dirty="0">
              <a:latin typeface="inherit"/>
            </a:endParaRPr>
          </a:p>
          <a:p>
            <a:pPr algn="just">
              <a:lnSpc>
                <a:spcPct val="150000"/>
              </a:lnSpc>
              <a:spcAft>
                <a:spcPts val="940"/>
              </a:spcAft>
            </a:pPr>
            <a:r>
              <a:rPr lang="en-US" sz="2000" b="1" dirty="0">
                <a:latin typeface="inherit"/>
                <a:hlinkClick r:id="rId2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 </a:t>
            </a:r>
            <a:r>
              <a:rPr lang="en-US" sz="2000" b="1" dirty="0" err="1">
                <a:latin typeface="inherit"/>
                <a:hlinkClick r:id="rId2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</a:t>
            </a:r>
            <a:r>
              <a:rPr lang="en-US" sz="2000" b="1" dirty="0">
                <a:latin typeface="inherit"/>
                <a:hlinkClick r:id="rId2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b="1" dirty="0" err="1">
                <a:latin typeface="inherit"/>
                <a:hlinkClick r:id="rId2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legislativo</a:t>
            </a:r>
            <a:r>
              <a:rPr lang="en-US" sz="2000" b="1" dirty="0">
                <a:latin typeface="inherit"/>
                <a:hlinkClick r:id="rId2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n. 137 del 5 </a:t>
            </a:r>
            <a:r>
              <a:rPr lang="en-US" sz="2000" b="1" dirty="0" err="1">
                <a:latin typeface="inherit"/>
                <a:hlinkClick r:id="rId2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agosto</a:t>
            </a:r>
            <a:r>
              <a:rPr lang="en-US" sz="2000" b="1" dirty="0">
                <a:latin typeface="inherit"/>
                <a:hlinkClick r:id="rId2" tooltip="apre sito ester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2022</a:t>
            </a:r>
            <a:endParaRPr lang="en-US" sz="2000" b="1" dirty="0">
              <a:latin typeface="inherit"/>
            </a:endParaRPr>
          </a:p>
          <a:p>
            <a:pPr marL="457200" lvl="0" indent="-342900" algn="just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200" b="1" dirty="0" err="1">
                <a:latin typeface="inherit"/>
              </a:rPr>
              <a:t>richiede</a:t>
            </a:r>
            <a:r>
              <a:rPr lang="en-US" sz="2200" b="1" dirty="0">
                <a:latin typeface="inherit"/>
              </a:rPr>
              <a:t> la lingua </a:t>
            </a:r>
            <a:r>
              <a:rPr lang="en-US" sz="2200" b="1" dirty="0" err="1">
                <a:latin typeface="inherit"/>
              </a:rPr>
              <a:t>italiana</a:t>
            </a:r>
            <a:r>
              <a:rPr lang="en-US" sz="2200" b="1" dirty="0">
                <a:latin typeface="inherit"/>
              </a:rPr>
              <a:t> per </a:t>
            </a:r>
            <a:r>
              <a:rPr lang="en-US" sz="2200" b="1" dirty="0" err="1">
                <a:latin typeface="inherit"/>
              </a:rPr>
              <a:t>l’etichetta</a:t>
            </a:r>
            <a:r>
              <a:rPr lang="en-US" sz="2200" b="1" dirty="0">
                <a:latin typeface="inherit"/>
              </a:rPr>
              <a:t> e le </a:t>
            </a:r>
            <a:r>
              <a:rPr lang="en-US" sz="2200" b="1" dirty="0" err="1">
                <a:latin typeface="inherit"/>
              </a:rPr>
              <a:t>istruzioni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d’uso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dei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dispositivi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immessi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sul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mercato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italiano</a:t>
            </a:r>
            <a:r>
              <a:rPr lang="en-US" sz="2200" dirty="0">
                <a:latin typeface="inherit"/>
              </a:rPr>
              <a:t>: “le </a:t>
            </a:r>
            <a:r>
              <a:rPr lang="en-US" sz="2200" dirty="0" err="1">
                <a:latin typeface="inherit"/>
              </a:rPr>
              <a:t>informazioni</a:t>
            </a:r>
            <a:r>
              <a:rPr lang="en-US" sz="2200" dirty="0">
                <a:latin typeface="inherit"/>
              </a:rPr>
              <a:t> e le </a:t>
            </a:r>
            <a:r>
              <a:rPr lang="en-US" sz="2200" dirty="0" err="1">
                <a:latin typeface="inherit"/>
              </a:rPr>
              <a:t>indicazioni</a:t>
            </a:r>
            <a:r>
              <a:rPr lang="en-US" sz="2200" dirty="0">
                <a:latin typeface="inherit"/>
              </a:rPr>
              <a:t> relative a </a:t>
            </a:r>
            <a:r>
              <a:rPr lang="en-US" sz="2200" dirty="0" err="1">
                <a:latin typeface="inherit"/>
              </a:rPr>
              <a:t>qualsiasi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tipologia</a:t>
            </a:r>
            <a:r>
              <a:rPr lang="en-US" sz="2200" dirty="0">
                <a:latin typeface="inherit"/>
              </a:rPr>
              <a:t> di </a:t>
            </a:r>
            <a:r>
              <a:rPr lang="en-US" sz="2200" dirty="0" err="1">
                <a:latin typeface="inherit"/>
              </a:rPr>
              <a:t>dispositivo</a:t>
            </a:r>
            <a:r>
              <a:rPr lang="en-US" sz="2200" dirty="0">
                <a:latin typeface="inherit"/>
              </a:rPr>
              <a:t> medico, </a:t>
            </a:r>
            <a:r>
              <a:rPr lang="en-US" sz="2200" dirty="0" err="1">
                <a:latin typeface="inherit"/>
              </a:rPr>
              <a:t>fornite</a:t>
            </a:r>
            <a:r>
              <a:rPr lang="en-US" sz="2200" dirty="0">
                <a:latin typeface="inherit"/>
              </a:rPr>
              <a:t> per </a:t>
            </a:r>
            <a:r>
              <a:rPr lang="en-US" sz="2200" dirty="0" err="1">
                <a:latin typeface="inherit"/>
              </a:rPr>
              <a:t>iscritto</a:t>
            </a:r>
            <a:r>
              <a:rPr lang="en-US" sz="2200" dirty="0">
                <a:latin typeface="inherit"/>
              </a:rPr>
              <a:t> dal </a:t>
            </a:r>
            <a:r>
              <a:rPr lang="en-US" sz="2200" dirty="0" err="1">
                <a:latin typeface="inherit"/>
              </a:rPr>
              <a:t>fabbricante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all’utilizzatore</a:t>
            </a:r>
            <a:r>
              <a:rPr lang="en-US" sz="2200" dirty="0">
                <a:latin typeface="inherit"/>
              </a:rPr>
              <a:t> e al </a:t>
            </a:r>
            <a:r>
              <a:rPr lang="en-US" sz="2200" dirty="0" err="1">
                <a:latin typeface="inherit"/>
              </a:rPr>
              <a:t>paziente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conformemente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all’allegato</a:t>
            </a:r>
            <a:r>
              <a:rPr lang="en-US" sz="2200" dirty="0">
                <a:latin typeface="inherit"/>
              </a:rPr>
              <a:t> I, </a:t>
            </a:r>
            <a:r>
              <a:rPr lang="en-US" sz="2200" dirty="0" err="1">
                <a:latin typeface="inherit"/>
              </a:rPr>
              <a:t>paragrafo</a:t>
            </a:r>
            <a:r>
              <a:rPr lang="en-US" sz="2200" dirty="0">
                <a:latin typeface="inherit"/>
              </a:rPr>
              <a:t> 23, del </a:t>
            </a:r>
            <a:r>
              <a:rPr lang="en-US" sz="2200" dirty="0" err="1">
                <a:latin typeface="inherit"/>
              </a:rPr>
              <a:t>regolamento</a:t>
            </a:r>
            <a:r>
              <a:rPr lang="en-US" sz="2200" dirty="0">
                <a:latin typeface="inherit"/>
              </a:rPr>
              <a:t>, </a:t>
            </a:r>
            <a:r>
              <a:rPr lang="en-US" sz="2200" u="sng" dirty="0" err="1">
                <a:latin typeface="inherit"/>
              </a:rPr>
              <a:t>sono</a:t>
            </a:r>
            <a:r>
              <a:rPr lang="en-US" sz="2200" u="sng" dirty="0">
                <a:latin typeface="inherit"/>
              </a:rPr>
              <a:t> </a:t>
            </a:r>
            <a:r>
              <a:rPr lang="en-US" sz="2200" u="sng" dirty="0" err="1">
                <a:latin typeface="inherit"/>
              </a:rPr>
              <a:t>espresse</a:t>
            </a:r>
            <a:r>
              <a:rPr lang="en-US" sz="2200" u="sng" dirty="0">
                <a:latin typeface="inherit"/>
              </a:rPr>
              <a:t> in lingua </a:t>
            </a:r>
            <a:r>
              <a:rPr lang="en-US" sz="2200" u="sng" dirty="0" err="1">
                <a:latin typeface="inherit"/>
              </a:rPr>
              <a:t>italiana</a:t>
            </a:r>
            <a:r>
              <a:rPr lang="en-US" sz="2200" u="sng" dirty="0">
                <a:latin typeface="inherit"/>
              </a:rPr>
              <a:t> al </a:t>
            </a:r>
            <a:r>
              <a:rPr lang="en-US" sz="2200" u="sng" dirty="0" err="1">
                <a:latin typeface="inherit"/>
              </a:rPr>
              <a:t>momento</a:t>
            </a:r>
            <a:r>
              <a:rPr lang="en-US" sz="2200" u="sng" dirty="0">
                <a:latin typeface="inherit"/>
              </a:rPr>
              <a:t> </a:t>
            </a:r>
            <a:r>
              <a:rPr lang="en-US" sz="2200" u="sng" dirty="0" err="1">
                <a:latin typeface="inherit"/>
              </a:rPr>
              <a:t>della</a:t>
            </a:r>
            <a:r>
              <a:rPr lang="en-US" sz="2200" u="sng" dirty="0">
                <a:latin typeface="inherit"/>
              </a:rPr>
              <a:t> </a:t>
            </a:r>
            <a:r>
              <a:rPr lang="en-US" sz="2200" u="sng" dirty="0" err="1">
                <a:latin typeface="inherit"/>
              </a:rPr>
              <a:t>consegna</a:t>
            </a:r>
            <a:r>
              <a:rPr lang="en-US" sz="2200" u="sng" dirty="0">
                <a:latin typeface="inherit"/>
              </a:rPr>
              <a:t> </a:t>
            </a:r>
            <a:r>
              <a:rPr lang="en-US" sz="2200" u="sng" dirty="0" err="1">
                <a:latin typeface="inherit"/>
              </a:rPr>
              <a:t>all’utilizzatore</a:t>
            </a:r>
            <a:r>
              <a:rPr lang="en-US" sz="2200" u="sng" dirty="0">
                <a:latin typeface="inherit"/>
              </a:rPr>
              <a:t> finale, per </a:t>
            </a:r>
            <a:r>
              <a:rPr lang="en-US" sz="2200" u="sng" dirty="0" err="1">
                <a:latin typeface="inherit"/>
              </a:rPr>
              <a:t>uso</a:t>
            </a:r>
            <a:r>
              <a:rPr lang="en-US" sz="2200" u="sng" dirty="0">
                <a:latin typeface="inherit"/>
              </a:rPr>
              <a:t> </a:t>
            </a:r>
            <a:r>
              <a:rPr lang="en-US" sz="2200" u="sng" dirty="0" err="1">
                <a:latin typeface="inherit"/>
              </a:rPr>
              <a:t>professionale</a:t>
            </a:r>
            <a:r>
              <a:rPr lang="en-US" sz="2200" u="sng" dirty="0">
                <a:latin typeface="inherit"/>
              </a:rPr>
              <a:t> o per </a:t>
            </a:r>
            <a:r>
              <a:rPr lang="en-US" sz="2200" u="sng" dirty="0" err="1">
                <a:latin typeface="inherit"/>
              </a:rPr>
              <a:t>qualsiasi</a:t>
            </a:r>
            <a:r>
              <a:rPr lang="en-US" sz="2200" u="sng" dirty="0">
                <a:latin typeface="inherit"/>
              </a:rPr>
              <a:t> </a:t>
            </a:r>
            <a:r>
              <a:rPr lang="en-US" sz="2200" u="sng" dirty="0" err="1">
                <a:latin typeface="inherit"/>
              </a:rPr>
              <a:t>altra</a:t>
            </a:r>
            <a:r>
              <a:rPr lang="en-US" sz="2200" u="sng" dirty="0">
                <a:latin typeface="inherit"/>
              </a:rPr>
              <a:t> </a:t>
            </a:r>
            <a:r>
              <a:rPr lang="en-US" sz="2200" u="sng" dirty="0" err="1">
                <a:latin typeface="inherit"/>
              </a:rPr>
              <a:t>utilizzazione</a:t>
            </a:r>
            <a:r>
              <a:rPr lang="en-US" sz="2200" dirty="0">
                <a:latin typeface="inherit"/>
              </a:rPr>
              <a:t>”.</a:t>
            </a:r>
          </a:p>
          <a:p>
            <a:pPr marL="457200" lvl="0" indent="-342900"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200" b="1" dirty="0">
                <a:latin typeface="inherit"/>
              </a:rPr>
              <a:t>Il </a:t>
            </a:r>
            <a:r>
              <a:rPr lang="en-US" sz="2200" b="1" dirty="0" err="1">
                <a:latin typeface="inherit"/>
              </a:rPr>
              <a:t>distributore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che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mette</a:t>
            </a:r>
            <a:r>
              <a:rPr lang="en-US" sz="2200" b="1" dirty="0">
                <a:latin typeface="inherit"/>
              </a:rPr>
              <a:t> a </a:t>
            </a:r>
            <a:r>
              <a:rPr lang="en-US" sz="2200" b="1" dirty="0" err="1">
                <a:latin typeface="inherit"/>
              </a:rPr>
              <a:t>disposizione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dispositivi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medici</a:t>
            </a:r>
            <a:r>
              <a:rPr lang="en-US" sz="2200" b="1" dirty="0">
                <a:latin typeface="inherit"/>
              </a:rPr>
              <a:t>, </a:t>
            </a:r>
            <a:r>
              <a:rPr lang="en-US" sz="2200" b="1" dirty="0" err="1">
                <a:latin typeface="inherit"/>
              </a:rPr>
              <a:t>diversi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dai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dispositivi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su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misura</a:t>
            </a:r>
            <a:r>
              <a:rPr lang="en-US" sz="2200" b="1" dirty="0">
                <a:latin typeface="inherit"/>
              </a:rPr>
              <a:t>, </a:t>
            </a:r>
            <a:r>
              <a:rPr lang="en-US" sz="2200" b="1" dirty="0" err="1">
                <a:latin typeface="inherit"/>
              </a:rPr>
              <a:t>sul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territorio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italiano</a:t>
            </a:r>
            <a:r>
              <a:rPr lang="en-US" sz="2200" b="1" dirty="0">
                <a:latin typeface="inherit"/>
              </a:rPr>
              <a:t> è tenuto a </a:t>
            </a:r>
            <a:r>
              <a:rPr lang="en-US" sz="2200" b="1" dirty="0" err="1">
                <a:latin typeface="inherit"/>
              </a:rPr>
              <a:t>registrarsi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nella</a:t>
            </a:r>
            <a:r>
              <a:rPr lang="en-US" sz="2200" b="1" dirty="0">
                <a:latin typeface="inherit"/>
              </a:rPr>
              <a:t> banca </a:t>
            </a:r>
            <a:r>
              <a:rPr lang="en-US" sz="2200" b="1" dirty="0" err="1">
                <a:latin typeface="inherit"/>
              </a:rPr>
              <a:t>dati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nazionale</a:t>
            </a:r>
            <a:r>
              <a:rPr lang="en-US" sz="2200" b="1" dirty="0">
                <a:latin typeface="inherit"/>
              </a:rPr>
              <a:t>, </a:t>
            </a:r>
            <a:r>
              <a:rPr lang="en-US" sz="2200" b="1" dirty="0" err="1">
                <a:latin typeface="inherit"/>
              </a:rPr>
              <a:t>operante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presso</a:t>
            </a:r>
            <a:r>
              <a:rPr lang="en-US" sz="2200" b="1" dirty="0">
                <a:latin typeface="inherit"/>
              </a:rPr>
              <a:t> il </a:t>
            </a:r>
            <a:r>
              <a:rPr lang="en-US" sz="2200" b="1" dirty="0" err="1">
                <a:latin typeface="inherit"/>
              </a:rPr>
              <a:t>Ministero</a:t>
            </a:r>
            <a:r>
              <a:rPr lang="en-US" sz="2200" b="1" dirty="0">
                <a:latin typeface="inherit"/>
              </a:rPr>
              <a:t> </a:t>
            </a:r>
            <a:r>
              <a:rPr lang="en-US" sz="2200" b="1" dirty="0" err="1">
                <a:latin typeface="inherit"/>
              </a:rPr>
              <a:t>della</a:t>
            </a:r>
            <a:r>
              <a:rPr lang="en-US" sz="2200" b="1" dirty="0">
                <a:latin typeface="inherit"/>
              </a:rPr>
              <a:t> salute</a:t>
            </a:r>
            <a:r>
              <a:rPr lang="en-US" sz="2200" dirty="0">
                <a:latin typeface="inherit"/>
              </a:rPr>
              <a:t>, </a:t>
            </a:r>
            <a:r>
              <a:rPr lang="en-US" sz="2200" dirty="0" err="1">
                <a:latin typeface="inherit"/>
              </a:rPr>
              <a:t>conferendo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i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propri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dati</a:t>
            </a:r>
            <a:r>
              <a:rPr lang="en-US" sz="2200" dirty="0">
                <a:latin typeface="inherit"/>
              </a:rPr>
              <a:t> e </a:t>
            </a:r>
            <a:r>
              <a:rPr lang="en-US" sz="2200" dirty="0" err="1">
                <a:latin typeface="inherit"/>
              </a:rPr>
              <a:t>l’identificazione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dei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dispositivi</a:t>
            </a:r>
            <a:r>
              <a:rPr lang="en-US" sz="2200" dirty="0">
                <a:latin typeface="inherit"/>
              </a:rPr>
              <a:t> </a:t>
            </a:r>
            <a:r>
              <a:rPr lang="en-US" sz="2200" dirty="0" err="1">
                <a:latin typeface="inherit"/>
              </a:rPr>
              <a:t>presenti</a:t>
            </a:r>
            <a:r>
              <a:rPr lang="en-US" sz="2200" dirty="0">
                <a:latin typeface="inherit"/>
              </a:rPr>
              <a:t> in «EUDAMED» in </a:t>
            </a:r>
            <a:r>
              <a:rPr lang="en-US" sz="2200" dirty="0" err="1">
                <a:latin typeface="inherit"/>
              </a:rPr>
              <a:t>conformità</a:t>
            </a:r>
            <a:r>
              <a:rPr lang="en-US" sz="2200" dirty="0">
                <a:latin typeface="inherit"/>
              </a:rPr>
              <a:t> al </a:t>
            </a:r>
            <a:r>
              <a:rPr lang="en-US" sz="2200" dirty="0" err="1">
                <a:latin typeface="inherit"/>
              </a:rPr>
              <a:t>sistema</a:t>
            </a:r>
            <a:r>
              <a:rPr lang="en-US" sz="2200" dirty="0">
                <a:latin typeface="inherit"/>
              </a:rPr>
              <a:t> di </a:t>
            </a:r>
            <a:r>
              <a:rPr lang="en-US" sz="2200" dirty="0" err="1">
                <a:latin typeface="inherit"/>
              </a:rPr>
              <a:t>identificazione</a:t>
            </a:r>
            <a:r>
              <a:rPr lang="en-US" sz="2200" dirty="0">
                <a:latin typeface="inherit"/>
              </a:rPr>
              <a:t> unica del </a:t>
            </a:r>
            <a:r>
              <a:rPr lang="en-US" sz="2200" dirty="0" err="1">
                <a:latin typeface="inherit"/>
              </a:rPr>
              <a:t>dispositivo</a:t>
            </a:r>
            <a:r>
              <a:rPr lang="en-US" sz="2200" dirty="0">
                <a:latin typeface="inherit"/>
              </a:rPr>
              <a:t> (</a:t>
            </a:r>
            <a:r>
              <a:rPr lang="en-US" sz="2200" dirty="0" err="1">
                <a:latin typeface="inherit"/>
              </a:rPr>
              <a:t>sistema</a:t>
            </a:r>
            <a:r>
              <a:rPr lang="en-US" sz="2200" dirty="0">
                <a:latin typeface="inherit"/>
              </a:rPr>
              <a:t> UDI)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31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2570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41009" y="441960"/>
            <a:ext cx="10086536" cy="563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4572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en-US" sz="2400" b="1" dirty="0">
              <a:latin typeface="inherit"/>
            </a:endParaRPr>
          </a:p>
          <a:p>
            <a:pPr marL="4572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en-US" sz="2400" b="1" dirty="0">
              <a:latin typeface="inherit"/>
            </a:endParaRPr>
          </a:p>
          <a:p>
            <a:pPr marL="4572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b="1" dirty="0" err="1">
                <a:latin typeface="inherit"/>
              </a:rPr>
              <a:t>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fabbricanti</a:t>
            </a:r>
            <a:r>
              <a:rPr lang="en-US" sz="2400" b="1" dirty="0">
                <a:latin typeface="inherit"/>
              </a:rPr>
              <a:t>, o </a:t>
            </a:r>
            <a:r>
              <a:rPr lang="en-US" sz="2400" b="1" dirty="0" err="1">
                <a:latin typeface="inherit"/>
              </a:rPr>
              <a:t>mandatari</a:t>
            </a:r>
            <a:r>
              <a:rPr lang="en-US" sz="2400" b="1" dirty="0">
                <a:latin typeface="inherit"/>
              </a:rPr>
              <a:t> e </a:t>
            </a:r>
            <a:r>
              <a:rPr lang="en-US" sz="2400" b="1" dirty="0" err="1">
                <a:latin typeface="inherit"/>
              </a:rPr>
              <a:t>gli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importatori</a:t>
            </a:r>
            <a:r>
              <a:rPr lang="en-US" sz="2400" b="1" dirty="0">
                <a:latin typeface="inherit"/>
              </a:rPr>
              <a:t>,</a:t>
            </a:r>
            <a:r>
              <a:rPr lang="en-US" sz="2400" dirty="0">
                <a:effectLst/>
                <a:latin typeface="inherit"/>
              </a:rPr>
              <a:t> prima </a:t>
            </a:r>
            <a:r>
              <a:rPr lang="en-US" sz="2400" dirty="0" err="1">
                <a:effectLst/>
                <a:latin typeface="inherit"/>
              </a:rPr>
              <a:t>dell’immissione</a:t>
            </a:r>
            <a:r>
              <a:rPr lang="en-US" sz="2400" dirty="0">
                <a:effectLst/>
                <a:latin typeface="inherit"/>
              </a:rPr>
              <a:t> </a:t>
            </a:r>
            <a:r>
              <a:rPr lang="en-US" sz="2400" dirty="0" err="1">
                <a:effectLst/>
                <a:latin typeface="inherit"/>
              </a:rPr>
              <a:t>sul</a:t>
            </a:r>
            <a:r>
              <a:rPr lang="en-US" sz="2400" dirty="0">
                <a:effectLst/>
                <a:latin typeface="inherit"/>
              </a:rPr>
              <a:t> </a:t>
            </a:r>
            <a:r>
              <a:rPr lang="en-US" sz="2400" dirty="0" err="1">
                <a:effectLst/>
                <a:latin typeface="inherit"/>
              </a:rPr>
              <a:t>mercato</a:t>
            </a:r>
            <a:r>
              <a:rPr lang="en-US" sz="2400" dirty="0">
                <a:effectLst/>
                <a:latin typeface="inherit"/>
              </a:rPr>
              <a:t> di un </a:t>
            </a:r>
            <a:r>
              <a:rPr lang="en-US" sz="2400" dirty="0" err="1">
                <a:effectLst/>
                <a:latin typeface="inherit"/>
              </a:rPr>
              <a:t>dispositivo</a:t>
            </a:r>
            <a:r>
              <a:rPr lang="en-US" sz="2400" dirty="0">
                <a:effectLst/>
                <a:latin typeface="inherit"/>
              </a:rPr>
              <a:t> </a:t>
            </a:r>
            <a:r>
              <a:rPr lang="en-US" sz="2400" dirty="0" err="1">
                <a:effectLst/>
                <a:latin typeface="inherit"/>
              </a:rPr>
              <a:t>diverso</a:t>
            </a:r>
            <a:r>
              <a:rPr lang="en-US" sz="2400" dirty="0">
                <a:effectLst/>
                <a:latin typeface="inherit"/>
              </a:rPr>
              <a:t> da un </a:t>
            </a:r>
            <a:r>
              <a:rPr lang="en-US" sz="2400" dirty="0" err="1">
                <a:effectLst/>
                <a:latin typeface="inherit"/>
              </a:rPr>
              <a:t>dispositivo</a:t>
            </a:r>
            <a:r>
              <a:rPr lang="en-US" sz="2400" dirty="0">
                <a:effectLst/>
                <a:latin typeface="inherit"/>
              </a:rPr>
              <a:t> </a:t>
            </a:r>
            <a:r>
              <a:rPr lang="en-US" sz="2400" dirty="0" err="1">
                <a:effectLst/>
                <a:latin typeface="inherit"/>
              </a:rPr>
              <a:t>su</a:t>
            </a:r>
            <a:r>
              <a:rPr lang="en-US" sz="2400" dirty="0">
                <a:effectLst/>
                <a:latin typeface="inherit"/>
              </a:rPr>
              <a:t> </a:t>
            </a:r>
            <a:r>
              <a:rPr lang="en-US" sz="2400" dirty="0" err="1">
                <a:effectLst/>
                <a:latin typeface="inherit"/>
              </a:rPr>
              <a:t>misura</a:t>
            </a:r>
            <a:r>
              <a:rPr lang="en-US" sz="2400" dirty="0">
                <a:effectLst/>
                <a:latin typeface="inherit"/>
              </a:rPr>
              <a:t>, </a:t>
            </a:r>
            <a:r>
              <a:rPr lang="en-US" sz="2400" b="1" dirty="0" err="1">
                <a:effectLst/>
                <a:latin typeface="inherit"/>
              </a:rPr>
              <a:t>sono</a:t>
            </a:r>
            <a:r>
              <a:rPr lang="en-US" sz="2400" b="1" dirty="0">
                <a:effectLst/>
                <a:latin typeface="inherit"/>
              </a:rPr>
              <a:t> tenuti a </a:t>
            </a:r>
            <a:r>
              <a:rPr lang="en-US" sz="2400" b="1" dirty="0" err="1">
                <a:effectLst/>
                <a:latin typeface="inherit"/>
              </a:rPr>
              <a:t>registrarsi</a:t>
            </a:r>
            <a:r>
              <a:rPr lang="en-US" sz="2400" b="1" dirty="0">
                <a:effectLst/>
                <a:latin typeface="inherit"/>
              </a:rPr>
              <a:t> al </a:t>
            </a:r>
            <a:r>
              <a:rPr lang="en-US" sz="2400" b="1" dirty="0" err="1">
                <a:effectLst/>
                <a:latin typeface="inherit"/>
              </a:rPr>
              <a:t>sistema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elettronico</a:t>
            </a:r>
            <a:r>
              <a:rPr lang="en-US" sz="2400" b="1" dirty="0">
                <a:effectLst/>
                <a:latin typeface="inherit"/>
              </a:rPr>
              <a:t> “EUDAMED”</a:t>
            </a:r>
            <a:r>
              <a:rPr lang="en-US" sz="2400" dirty="0">
                <a:effectLst/>
                <a:latin typeface="inherit"/>
              </a:rPr>
              <a:t> con le </a:t>
            </a:r>
            <a:r>
              <a:rPr lang="en-US" sz="2400" dirty="0" err="1">
                <a:effectLst/>
                <a:latin typeface="inherit"/>
              </a:rPr>
              <a:t>modalità</a:t>
            </a:r>
            <a:r>
              <a:rPr lang="en-US" sz="2400" dirty="0">
                <a:effectLst/>
                <a:latin typeface="inherit"/>
              </a:rPr>
              <a:t> </a:t>
            </a:r>
            <a:r>
              <a:rPr lang="en-US" sz="2400" dirty="0" err="1">
                <a:effectLst/>
                <a:latin typeface="inherit"/>
              </a:rPr>
              <a:t>previste</a:t>
            </a:r>
            <a:r>
              <a:rPr lang="en-US" sz="2400" dirty="0">
                <a:effectLst/>
                <a:latin typeface="inherit"/>
              </a:rPr>
              <a:t> </a:t>
            </a:r>
            <a:r>
              <a:rPr lang="en-US" sz="2400" dirty="0" err="1">
                <a:effectLst/>
                <a:latin typeface="inherit"/>
              </a:rPr>
              <a:t>dall’art</a:t>
            </a:r>
            <a:r>
              <a:rPr lang="en-US" sz="2400" dirty="0">
                <a:effectLst/>
                <a:latin typeface="inherit"/>
              </a:rPr>
              <a:t>. 31, </a:t>
            </a:r>
            <a:r>
              <a:rPr lang="en-US" sz="2400" dirty="0" err="1">
                <a:effectLst/>
                <a:latin typeface="inherit"/>
              </a:rPr>
              <a:t>paragrafo</a:t>
            </a:r>
            <a:r>
              <a:rPr lang="en-US" sz="2400" dirty="0">
                <a:effectLst/>
                <a:latin typeface="inherit"/>
              </a:rPr>
              <a:t> 1 del </a:t>
            </a:r>
            <a:r>
              <a:rPr lang="en-US" sz="2400" dirty="0" err="1">
                <a:effectLst/>
                <a:latin typeface="inherit"/>
              </a:rPr>
              <a:t>regolamento</a:t>
            </a:r>
            <a:r>
              <a:rPr lang="en-US" sz="2400" dirty="0">
                <a:effectLst/>
                <a:latin typeface="inherit"/>
              </a:rPr>
              <a:t>. </a:t>
            </a:r>
            <a:r>
              <a:rPr lang="en-US" sz="2400" b="1" dirty="0">
                <a:effectLst/>
                <a:latin typeface="inherit"/>
              </a:rPr>
              <a:t>Tale </a:t>
            </a:r>
            <a:r>
              <a:rPr lang="en-US" sz="2400" b="1" dirty="0" err="1">
                <a:effectLst/>
                <a:latin typeface="inherit"/>
              </a:rPr>
              <a:t>obbligo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si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applica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anche</a:t>
            </a:r>
            <a:r>
              <a:rPr lang="en-US" sz="2400" b="1" dirty="0">
                <a:effectLst/>
                <a:latin typeface="inherit"/>
              </a:rPr>
              <a:t> ai </a:t>
            </a:r>
            <a:r>
              <a:rPr lang="en-US" sz="2400" b="1" dirty="0" err="1">
                <a:effectLst/>
                <a:latin typeface="inherit"/>
              </a:rPr>
              <a:t>soggetti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che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immettono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sul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mercato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u="sng" dirty="0" err="1">
                <a:effectLst/>
                <a:latin typeface="inherit"/>
              </a:rPr>
              <a:t>sistemi</a:t>
            </a:r>
            <a:r>
              <a:rPr lang="en-US" sz="2400" b="1" dirty="0">
                <a:effectLst/>
                <a:latin typeface="inherit"/>
              </a:rPr>
              <a:t> e </a:t>
            </a:r>
            <a:r>
              <a:rPr lang="en-US" sz="2400" b="1" u="sng" dirty="0">
                <a:latin typeface="inherit"/>
              </a:rPr>
              <a:t>kit </a:t>
            </a:r>
            <a:r>
              <a:rPr lang="en-US" sz="2400" b="1" u="sng" dirty="0" err="1">
                <a:latin typeface="inherit"/>
              </a:rPr>
              <a:t>procedurali</a:t>
            </a:r>
            <a:r>
              <a:rPr lang="en-US" sz="2400" b="1" u="sng" dirty="0">
                <a:latin typeface="inherit"/>
              </a:rPr>
              <a:t> </a:t>
            </a:r>
            <a:r>
              <a:rPr lang="en-US" sz="2400" b="1" dirty="0">
                <a:effectLst/>
                <a:latin typeface="inherit"/>
              </a:rPr>
              <a:t>ai sensi </a:t>
            </a:r>
            <a:r>
              <a:rPr lang="en-US" sz="2400" b="1" dirty="0" err="1">
                <a:effectLst/>
                <a:latin typeface="inherit"/>
              </a:rPr>
              <a:t>dell’art</a:t>
            </a:r>
            <a:r>
              <a:rPr lang="en-US" sz="2400" b="1" dirty="0">
                <a:effectLst/>
                <a:latin typeface="inherit"/>
              </a:rPr>
              <a:t>. 22, </a:t>
            </a:r>
            <a:r>
              <a:rPr lang="en-US" sz="2400" b="1" dirty="0" err="1">
                <a:effectLst/>
                <a:latin typeface="inherit"/>
              </a:rPr>
              <a:t>paragrafi</a:t>
            </a:r>
            <a:r>
              <a:rPr lang="en-US" sz="2400" b="1" dirty="0">
                <a:effectLst/>
                <a:latin typeface="inherit"/>
              </a:rPr>
              <a:t> 1 e 3 del </a:t>
            </a:r>
            <a:r>
              <a:rPr lang="en-US" sz="2400" b="1" dirty="0" err="1">
                <a:effectLst/>
                <a:latin typeface="inherit"/>
              </a:rPr>
              <a:t>regolamento</a:t>
            </a:r>
            <a:r>
              <a:rPr lang="en-US" sz="2400" b="1" dirty="0">
                <a:effectLst/>
                <a:latin typeface="inherit"/>
              </a:rPr>
              <a:t>;</a:t>
            </a:r>
            <a:endParaRPr lang="en-US" sz="2400" dirty="0">
              <a:effectLst/>
              <a:latin typeface="inherit"/>
            </a:endParaRPr>
          </a:p>
          <a:p>
            <a:pPr marL="457200" indent="-342900"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b="1" dirty="0">
                <a:latin typeface="inherit"/>
              </a:rPr>
              <a:t>introduce le </a:t>
            </a:r>
            <a:r>
              <a:rPr lang="en-US" sz="2400" b="1" dirty="0" err="1">
                <a:latin typeface="inherit"/>
              </a:rPr>
              <a:t>sanzioni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>
                <a:effectLst/>
                <a:latin typeface="inherit"/>
              </a:rPr>
              <a:t>per le </a:t>
            </a:r>
            <a:r>
              <a:rPr lang="en-US" sz="2400" b="1" dirty="0" err="1">
                <a:effectLst/>
                <a:latin typeface="inherit"/>
              </a:rPr>
              <a:t>violazioni</a:t>
            </a:r>
            <a:r>
              <a:rPr lang="en-US" sz="2400" b="1" dirty="0">
                <a:effectLst/>
                <a:latin typeface="inherit"/>
              </a:rPr>
              <a:t> del </a:t>
            </a:r>
            <a:r>
              <a:rPr lang="en-US" sz="2400" b="1" dirty="0" err="1">
                <a:effectLst/>
                <a:latin typeface="inherit"/>
              </a:rPr>
              <a:t>Regolamento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>
                <a:latin typeface="inherit"/>
              </a:rPr>
              <a:t>2017/745 </a:t>
            </a:r>
            <a:r>
              <a:rPr lang="en-US" sz="2400" b="1" dirty="0">
                <a:effectLst/>
                <a:latin typeface="inherit"/>
              </a:rPr>
              <a:t>e </a:t>
            </a:r>
            <a:r>
              <a:rPr lang="en-US" sz="2400" b="1" dirty="0" err="1">
                <a:effectLst/>
                <a:latin typeface="inherit"/>
              </a:rPr>
              <a:t>dello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stesso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decreto</a:t>
            </a:r>
            <a:r>
              <a:rPr lang="en-US" sz="2400" b="1" dirty="0">
                <a:effectLst/>
                <a:latin typeface="inherit"/>
              </a:rPr>
              <a:t> </a:t>
            </a:r>
            <a:r>
              <a:rPr lang="en-US" sz="2400" b="1" dirty="0" err="1">
                <a:effectLst/>
                <a:latin typeface="inherit"/>
              </a:rPr>
              <a:t>legislativo</a:t>
            </a:r>
            <a:r>
              <a:rPr lang="en-US" sz="2400" b="1" dirty="0">
                <a:effectLst/>
                <a:latin typeface="inherit"/>
              </a:rPr>
              <a:t> 137/2022;</a:t>
            </a:r>
          </a:p>
          <a:p>
            <a:pPr marL="457200" indent="-342900"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b="1" dirty="0" err="1">
                <a:latin typeface="inherit"/>
              </a:rPr>
              <a:t>nelle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disposizioni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transitorie</a:t>
            </a:r>
            <a:r>
              <a:rPr lang="en-US" sz="2400" b="1" dirty="0">
                <a:latin typeface="inherit"/>
              </a:rPr>
              <a:t> e </a:t>
            </a:r>
            <a:r>
              <a:rPr lang="en-US" sz="2400" b="1" dirty="0" err="1">
                <a:latin typeface="inherit"/>
              </a:rPr>
              <a:t>finali</a:t>
            </a:r>
            <a:r>
              <a:rPr lang="en-US" sz="2400" b="1" dirty="0">
                <a:latin typeface="inherit"/>
              </a:rPr>
              <a:t> (art. 31)  </a:t>
            </a:r>
            <a:r>
              <a:rPr lang="en-US" sz="2400" b="1" dirty="0" err="1">
                <a:latin typeface="inherit"/>
              </a:rPr>
              <a:t>fissa</a:t>
            </a:r>
            <a:r>
              <a:rPr lang="en-US" sz="2400" b="1" dirty="0">
                <a:latin typeface="inherit"/>
              </a:rPr>
              <a:t> termini </a:t>
            </a:r>
            <a:r>
              <a:rPr lang="en-US" sz="2400" b="1" dirty="0" err="1">
                <a:latin typeface="inherit"/>
              </a:rPr>
              <a:t>che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consentono</a:t>
            </a:r>
            <a:r>
              <a:rPr lang="en-US" sz="2400" b="1" dirty="0">
                <a:latin typeface="inherit"/>
              </a:rPr>
              <a:t> per  I </a:t>
            </a:r>
            <a:r>
              <a:rPr lang="en-US" sz="2400" b="1" dirty="0" err="1">
                <a:latin typeface="inherit"/>
              </a:rPr>
              <a:t>casi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espressamente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previsti</a:t>
            </a:r>
            <a:r>
              <a:rPr lang="en-US" sz="2400" b="1" dirty="0">
                <a:latin typeface="inherit"/>
              </a:rPr>
              <a:t> di </a:t>
            </a:r>
            <a:r>
              <a:rPr lang="en-US" sz="2400" b="1" dirty="0" err="1">
                <a:latin typeface="inherit"/>
              </a:rPr>
              <a:t>applicare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ancora</a:t>
            </a:r>
            <a:r>
              <a:rPr lang="en-US" sz="2400" b="1" dirty="0">
                <a:latin typeface="inherit"/>
              </a:rPr>
              <a:t> le </a:t>
            </a:r>
            <a:r>
              <a:rPr lang="en-US" sz="2400" b="1" dirty="0" err="1">
                <a:latin typeface="inherit"/>
              </a:rPr>
              <a:t>disposizioni</a:t>
            </a:r>
            <a:r>
              <a:rPr lang="en-US" sz="2400" b="1" dirty="0">
                <a:latin typeface="inherit"/>
              </a:rPr>
              <a:t> </a:t>
            </a:r>
            <a:r>
              <a:rPr lang="en-US" sz="2400" b="1" dirty="0" err="1">
                <a:latin typeface="inherit"/>
              </a:rPr>
              <a:t>nazionali</a:t>
            </a:r>
            <a:r>
              <a:rPr lang="en-US" sz="2400" b="1" dirty="0">
                <a:latin typeface="inherit"/>
              </a:rPr>
              <a:t>.  </a:t>
            </a:r>
            <a:endParaRPr lang="en-US" sz="2400" b="1" dirty="0">
              <a:effectLst/>
              <a:latin typeface="inherit"/>
            </a:endParaRPr>
          </a:p>
          <a:p>
            <a:pPr marL="457200" indent="-342900"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en-US" sz="2400" b="1" dirty="0">
              <a:effectLst/>
              <a:latin typeface="inherit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32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0076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0D0A4BE-D07F-AB20-43BA-6676446A7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8D1B2AA-79C7-C3D5-BD29-F516BDCC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D0B7-38DA-4E46-937F-1F0D261091D9}" type="slidenum">
              <a:rPr lang="it-IT" smtClean="0"/>
              <a:t>33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49274779-23EE-5D93-CC6D-379AC72717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20820"/>
              </p:ext>
            </p:extLst>
          </p:nvPr>
        </p:nvGraphicFramePr>
        <p:xfrm>
          <a:off x="335280" y="381254"/>
          <a:ext cx="11521439" cy="5724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2520">
                  <a:extLst>
                    <a:ext uri="{9D8B030D-6E8A-4147-A177-3AD203B41FA5}">
                      <a16:colId xmlns:a16="http://schemas.microsoft.com/office/drawing/2014/main" val="3140881599"/>
                    </a:ext>
                  </a:extLst>
                </a:gridCol>
                <a:gridCol w="6598919">
                  <a:extLst>
                    <a:ext uri="{9D8B030D-6E8A-4147-A177-3AD203B41FA5}">
                      <a16:colId xmlns:a16="http://schemas.microsoft.com/office/drawing/2014/main" val="3542656261"/>
                    </a:ext>
                  </a:extLst>
                </a:gridCol>
              </a:tblGrid>
              <a:tr h="8684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0" dirty="0">
                          <a:effectLst/>
                        </a:rPr>
                        <a:t> Regolamento (UE) 2017/745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 D. Lgs. 5 agosto 2022 n. 137 </a:t>
                      </a:r>
                      <a:endParaRPr lang="it-IT" sz="20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Art. 27. </a:t>
                      </a:r>
                      <a:r>
                        <a:rPr lang="it-IT" sz="2000" kern="100" dirty="0">
                          <a:effectLst/>
                        </a:rPr>
                        <a:t>Sanzioni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2301679"/>
                  </a:ext>
                </a:extLst>
              </a:tr>
              <a:tr h="45166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Articolo 5 Immissione sul mercato e messa in servizio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1. Un dispositivo può essere </a:t>
                      </a:r>
                      <a:r>
                        <a:rPr lang="it-IT" sz="2000" u="sng" kern="100" dirty="0">
                          <a:effectLst/>
                        </a:rPr>
                        <a:t>immesso sul mercato</a:t>
                      </a:r>
                      <a:r>
                        <a:rPr lang="it-IT" sz="2000" kern="100" dirty="0">
                          <a:effectLst/>
                        </a:rPr>
                        <a:t> o </a:t>
                      </a:r>
                      <a:r>
                        <a:rPr lang="it-IT" sz="2000" u="sng" kern="100" dirty="0">
                          <a:effectLst/>
                        </a:rPr>
                        <a:t>messo in servizio</a:t>
                      </a:r>
                      <a:r>
                        <a:rPr lang="it-IT" sz="2000" kern="100" dirty="0">
                          <a:effectLst/>
                        </a:rPr>
                        <a:t> </a:t>
                      </a:r>
                      <a:r>
                        <a:rPr lang="it-IT" sz="2000" u="sng" kern="100" dirty="0">
                          <a:effectLst/>
                        </a:rPr>
                        <a:t>solo se è conforme al presente regolamento</a:t>
                      </a:r>
                      <a:r>
                        <a:rPr lang="it-IT" sz="2000" kern="100" dirty="0">
                          <a:effectLst/>
                        </a:rPr>
                        <a:t> qualora sia debitamente fornito e correttamente installato, oggetto di un'adeguata manutenzione e utilizzato conformemente alla sua destinazione d'uso.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2. </a:t>
                      </a:r>
                      <a:r>
                        <a:rPr lang="it-IT" sz="2000" u="sng" kern="100" dirty="0">
                          <a:effectLst/>
                        </a:rPr>
                        <a:t>Un dispositivo deve soddisfare i requisiti generali di sicurezza e prestazione di cui all'allegato I a esso applicabili, tenuto conto della sua destinazione d’uso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AutoNum type="arabicPeriod"/>
                      </a:pPr>
                      <a:r>
                        <a:rPr lang="it-IT" sz="2000" u="sng" kern="100" dirty="0">
                          <a:effectLst/>
                        </a:rPr>
                        <a:t>Salvo che il fatto costituisca reato</a:t>
                      </a:r>
                      <a:r>
                        <a:rPr lang="it-IT" sz="2000" kern="100" dirty="0">
                          <a:effectLst/>
                        </a:rPr>
                        <a:t>, chiunque </a:t>
                      </a:r>
                      <a:r>
                        <a:rPr lang="it-IT" sz="2000" u="sng" kern="100" dirty="0">
                          <a:effectLst/>
                        </a:rPr>
                        <a:t>immette sul mercato</a:t>
                      </a:r>
                      <a:r>
                        <a:rPr lang="it-IT" sz="2000" kern="100" dirty="0">
                          <a:effectLst/>
                        </a:rPr>
                        <a:t>, </a:t>
                      </a:r>
                      <a:r>
                        <a:rPr lang="it-IT" sz="2000" u="sng" kern="100" dirty="0">
                          <a:effectLst/>
                        </a:rPr>
                        <a:t>mette a disposizione </a:t>
                      </a:r>
                      <a:r>
                        <a:rPr lang="it-IT" sz="2000" kern="100" dirty="0">
                          <a:effectLst/>
                        </a:rPr>
                        <a:t>o </a:t>
                      </a:r>
                      <a:r>
                        <a:rPr lang="it-IT" sz="2000" u="sng" kern="100" dirty="0">
                          <a:effectLst/>
                        </a:rPr>
                        <a:t>mette in servizio </a:t>
                      </a:r>
                      <a:r>
                        <a:rPr lang="it-IT" sz="2000" kern="100" dirty="0">
                          <a:effectLst/>
                        </a:rPr>
                        <a:t>un dispositivo in violazione dell’articolo 5, paragrafi 1 e 2, del regolamento, è soggetto alla sanzione amministrativa pecuniaria da 24.200 euro a 145.000 euro. </a:t>
                      </a:r>
                    </a:p>
                    <a:p>
                      <a:pPr marL="342900" indent="-342900"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AutoNum type="arabicPeriod"/>
                      </a:pPr>
                      <a:r>
                        <a:rPr lang="it-IT" sz="2000" dirty="0"/>
                        <a:t>Salvo che il fatto costituisca reato, chiunque, attraverso i servizi della società dell’informazione come definiti dall’articolo 2, comma 1, lettera a) , del decreto legislativo 9 aprile 2003, n. 70, offre a una persona fisica o giuridica stabilita nell’Unione europea un dispositivo non conforme al regolamento, è soggetto alla sanzione amministrativa pecuniaria da 26.000 euro a 120.000 euro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3825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69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27CE577-41B4-F9A7-915F-B27B19A5E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7E034EA-45C8-46EC-56CA-53860AE3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D0B7-38DA-4E46-937F-1F0D261091D9}" type="slidenum">
              <a:rPr lang="it-IT" smtClean="0"/>
              <a:t>34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CE3DBB42-46E0-49F6-5587-482C5C9C0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69508"/>
              </p:ext>
            </p:extLst>
          </p:nvPr>
        </p:nvGraphicFramePr>
        <p:xfrm>
          <a:off x="943897" y="604912"/>
          <a:ext cx="10619746" cy="5662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6226">
                  <a:extLst>
                    <a:ext uri="{9D8B030D-6E8A-4147-A177-3AD203B41FA5}">
                      <a16:colId xmlns:a16="http://schemas.microsoft.com/office/drawing/2014/main" val="2496076992"/>
                    </a:ext>
                  </a:extLst>
                </a:gridCol>
                <a:gridCol w="5303520">
                  <a:extLst>
                    <a:ext uri="{9D8B030D-6E8A-4147-A177-3AD203B41FA5}">
                      <a16:colId xmlns:a16="http://schemas.microsoft.com/office/drawing/2014/main" val="3441811830"/>
                    </a:ext>
                  </a:extLst>
                </a:gridCol>
              </a:tblGrid>
              <a:tr h="18100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0" dirty="0">
                          <a:effectLst/>
                        </a:rPr>
                        <a:t>Regolamento (UE) 2017/745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D. Lgs. 5 agosto 2022 n. 137 </a:t>
                      </a:r>
                      <a:endParaRPr lang="it-IT" sz="20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Art. 27. </a:t>
                      </a:r>
                      <a:r>
                        <a:rPr lang="it-IT" sz="2000" kern="100" dirty="0">
                          <a:effectLst/>
                        </a:rPr>
                        <a:t>Sanzioni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3868530"/>
                  </a:ext>
                </a:extLst>
              </a:tr>
              <a:tr h="38029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Articolo 20 Marcatura CE di conformità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1. I dispositivi, diversi dai dispositivi su misura od oggetto di indagine, che sono ritenuti conformi alle prescrizioni del presente regolamento recano la marcatura CE di conformità che figura nell'allegato V.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endParaRPr lang="it-IT" sz="20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22. Salvo che il fatto costituisca reato, chiunque, eccetto nei casi in cui ciò è espressamente previsto e consentito dalla legge, </a:t>
                      </a:r>
                      <a:r>
                        <a:rPr lang="it-IT" sz="2000" u="sng" kern="100" dirty="0">
                          <a:effectLst/>
                        </a:rPr>
                        <a:t>immette sul mercato</a:t>
                      </a:r>
                      <a:r>
                        <a:rPr lang="it-IT" sz="2000" kern="100" dirty="0">
                          <a:effectLst/>
                        </a:rPr>
                        <a:t>, </a:t>
                      </a:r>
                      <a:r>
                        <a:rPr lang="it-IT" sz="2000" u="sng" kern="100" dirty="0">
                          <a:effectLst/>
                        </a:rPr>
                        <a:t>mette a disposizione o mette in servizio dispositivi medici privi di marcatura CE di conformità</a:t>
                      </a:r>
                      <a:r>
                        <a:rPr lang="it-IT" sz="2000" kern="100" dirty="0">
                          <a:effectLst/>
                        </a:rPr>
                        <a:t>, violando le disposizioni dell’articolo 20, paragrafo 1, del regolamento, è soggetto alla sanzione amministrativa pecuniaria da 24.200 euro a 145.000 euro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9373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676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27CE577-41B4-F9A7-915F-B27B19A5E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7E034EA-45C8-46EC-56CA-53860AE3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D0B7-38DA-4E46-937F-1F0D261091D9}" type="slidenum">
              <a:rPr lang="it-IT" smtClean="0"/>
              <a:t>35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CE3DBB42-46E0-49F6-5587-482C5C9C0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443221"/>
              </p:ext>
            </p:extLst>
          </p:nvPr>
        </p:nvGraphicFramePr>
        <p:xfrm>
          <a:off x="376518" y="319087"/>
          <a:ext cx="11438964" cy="58425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51556">
                  <a:extLst>
                    <a:ext uri="{9D8B030D-6E8A-4147-A177-3AD203B41FA5}">
                      <a16:colId xmlns:a16="http://schemas.microsoft.com/office/drawing/2014/main" val="2496076992"/>
                    </a:ext>
                  </a:extLst>
                </a:gridCol>
                <a:gridCol w="3487408">
                  <a:extLst>
                    <a:ext uri="{9D8B030D-6E8A-4147-A177-3AD203B41FA5}">
                      <a16:colId xmlns:a16="http://schemas.microsoft.com/office/drawing/2014/main" val="3441811830"/>
                    </a:ext>
                  </a:extLst>
                </a:gridCol>
              </a:tblGrid>
              <a:tr h="10116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2000" kern="0" dirty="0">
                          <a:effectLst/>
                        </a:rPr>
                        <a:t> Regolamento (UE) 2017/745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 D. Lgs. 5 agosto 2022 n. 137 </a:t>
                      </a:r>
                      <a:endParaRPr lang="it-IT" sz="20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Art. 27. </a:t>
                      </a:r>
                      <a:r>
                        <a:rPr lang="it-IT" sz="2000" kern="100" dirty="0">
                          <a:effectLst/>
                        </a:rPr>
                        <a:t>Sanzioni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3868530"/>
                  </a:ext>
                </a:extLst>
              </a:tr>
              <a:tr h="48308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800"/>
                        </a:spcAft>
                      </a:pPr>
                      <a:r>
                        <a:rPr lang="it-IT" sz="2000" dirty="0"/>
                        <a:t>Articolo 7 Dichiarazioni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800"/>
                        </a:spcAft>
                      </a:pPr>
                      <a:r>
                        <a:rPr lang="it-IT" sz="2000" dirty="0"/>
                        <a:t>Nell'etichettatura, nelle istruzioni per l'uso, nella messa a disposizione, nella messa in servizio e nella pubblicità dei dispositivi è proibito il ricorso a testi, denominazioni, marchi, immagini e segni figurativi o di altro tipo che potrebbero indurre l'utilizzatore o il paziente in errore per quanto riguarda la destinazione d'uso, la sicurezza e le prestazioni del dispositivo: a) attribuendo al dispositivo funzioni e proprietà di cui è privo; b) creando impressioni errate riguardo al trattamento o alla diagnosi, a funzioni o a proprietà di cui il dispositivo è privo; c) omettendo di informare l'utilizzatore o il paziente circa un rischio potenziale associato all'uso del dispositivo secondo la sua destinazione d'uso; d) proponendo usi del dispositivo diversi da quelli dichiarati parte della destinazione d'uso per cui è stata svolta la valutazione della conformità</a:t>
                      </a:r>
                      <a:r>
                        <a:rPr lang="it-IT" sz="2000" kern="100" dirty="0">
                          <a:effectLst/>
                        </a:rPr>
                        <a:t>.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endParaRPr lang="it-IT" sz="20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it-IT" sz="2000" dirty="0"/>
                        <a:t>4. Salvo che il fatto costituisca reato e fatte salve le ipotesi sanzionatorie di cui al comma 5, la violazione dell’articolo 7 del regolamento, importa la sanzione amministrativa pecuniaria da 2.800 euro a 11.300 euro.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9373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818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5B2FB2C3-A19B-2EF3-6963-56DE72744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4B35943C-1B0F-C5BA-4E1A-A0E9F8E45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413937"/>
              </p:ext>
            </p:extLst>
          </p:nvPr>
        </p:nvGraphicFramePr>
        <p:xfrm>
          <a:off x="426720" y="336919"/>
          <a:ext cx="11338560" cy="62019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240">
                  <a:extLst>
                    <a:ext uri="{9D8B030D-6E8A-4147-A177-3AD203B41FA5}">
                      <a16:colId xmlns:a16="http://schemas.microsoft.com/office/drawing/2014/main" val="1124776602"/>
                    </a:ext>
                  </a:extLst>
                </a:gridCol>
                <a:gridCol w="6751320">
                  <a:extLst>
                    <a:ext uri="{9D8B030D-6E8A-4147-A177-3AD203B41FA5}">
                      <a16:colId xmlns:a16="http://schemas.microsoft.com/office/drawing/2014/main" val="133285722"/>
                    </a:ext>
                  </a:extLst>
                </a:gridCol>
              </a:tblGrid>
              <a:tr h="943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0" dirty="0">
                          <a:effectLst/>
                        </a:rPr>
                        <a:t> Regolamento (UE) 2017/745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85" marR="64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 D. Lgs. 5 agosto 2022 n. 137 </a:t>
                      </a:r>
                      <a:endParaRPr lang="it-IT" sz="20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2000" kern="100" dirty="0">
                          <a:effectLst/>
                        </a:rPr>
                        <a:t>Art. 27. </a:t>
                      </a:r>
                      <a:r>
                        <a:rPr lang="it-IT" sz="2000" kern="100" dirty="0">
                          <a:effectLst/>
                        </a:rPr>
                        <a:t>Sanzioni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85" marR="64085" marT="0" marB="0"/>
                </a:tc>
                <a:extLst>
                  <a:ext uri="{0D108BD9-81ED-4DB2-BD59-A6C34878D82A}">
                    <a16:rowId xmlns:a16="http://schemas.microsoft.com/office/drawing/2014/main" val="2669336659"/>
                  </a:ext>
                </a:extLst>
              </a:tr>
              <a:tr h="44189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Articolo 2, paragrafo 1, numero 65: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«incidente grave»: qualsiasi incidente che, direttamente o indirettamente, ha causato, può aver causato o può causare una delle seguenti conseguenze: a) il decesso di un paziente, di un utilizzatore o di un'altra persona; b) il grave deterioramento, temporaneo o permanente, delle condizioni di salute del paziente, dell'utilizzatore o di un'altra persona; c) una grave minaccia per la salute pubblica;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85" marR="6408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45. Gli operatori sanitari, pubblici o privati, o, se nominati, i referenti per la vigilanza che omettono di fornire le comunicazioni di cui all’articolo 10, comma 2, del presente decreto, sono soggetti alla sanzione amministrativa pecuniaria da 26.000 euro a 120.000 euro.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Art. 10. Vigilanza sugli incidenti verificatisi dopo l’immissione sul mercato (..), punto 2: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Gli operatori sanitari pubblici o privati che nell’esercizio della loro attività rilevano un incidente grave, come definito dall’articolo 2, paragrafo 1, numero 65), del regolamento, anche solo sospetto, che coinvolga un dispositivo medico, sono tenuti a darne comunicazione al Ministero della salute, nei termini e con le modalità stabilite da uno o più decreti del Ministro della salute (..)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85" marR="64085" marT="0" marB="0"/>
                </a:tc>
                <a:extLst>
                  <a:ext uri="{0D108BD9-81ED-4DB2-BD59-A6C34878D82A}">
                    <a16:rowId xmlns:a16="http://schemas.microsoft.com/office/drawing/2014/main" val="377275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868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066800" y="524509"/>
            <a:ext cx="10058400" cy="5464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3200" dirty="0">
                <a:highlight>
                  <a:srgbClr val="FFFF00"/>
                </a:highlight>
                <a:latin typeface="inherit"/>
              </a:rPr>
              <a:t>Laddove si verifichi un </a:t>
            </a:r>
            <a:r>
              <a:rPr lang="it-IT" sz="3200" b="1" dirty="0">
                <a:highlight>
                  <a:srgbClr val="FFFF00"/>
                </a:highlight>
                <a:latin typeface="inherit"/>
              </a:rPr>
              <a:t>evento lesivo</a:t>
            </a:r>
            <a:r>
              <a:rPr lang="it-IT" sz="3200" dirty="0">
                <a:highlight>
                  <a:srgbClr val="FFFF00"/>
                </a:highlight>
                <a:latin typeface="inherit"/>
              </a:rPr>
              <a:t> nei confronti di un paziente </a:t>
            </a:r>
            <a:r>
              <a:rPr lang="it-IT" sz="3200" b="1" dirty="0">
                <a:highlight>
                  <a:srgbClr val="FFFF00"/>
                </a:highlight>
                <a:latin typeface="inherit"/>
              </a:rPr>
              <a:t>per colpa</a:t>
            </a:r>
            <a:r>
              <a:rPr lang="it-IT" sz="3200" dirty="0">
                <a:highlight>
                  <a:srgbClr val="FFFF00"/>
                </a:highlight>
                <a:latin typeface="inherit"/>
              </a:rPr>
              <a:t>, anche consistente nel mancato rispetto di una norma, e se questo mancato rispetto ha contribuito o causato l’evento, si può configurare il reato di cui agli artt. 589 e 590 del codice penale. </a:t>
            </a:r>
          </a:p>
          <a:p>
            <a:pPr marR="0" lvl="0" indent="0" algn="just" fontAlgn="auto">
              <a:lnSpc>
                <a:spcPct val="170000"/>
              </a:lnSpc>
              <a:buClrTx/>
              <a:buSzTx/>
              <a:buFontTx/>
              <a:buNone/>
              <a:tabLst/>
              <a:defRPr/>
            </a:pPr>
            <a:r>
              <a:rPr lang="it-IT" sz="3200" dirty="0">
                <a:latin typeface="inherit"/>
              </a:rPr>
              <a:t>art. 589 c.p.: Chiunque cagiona per colpa la morte di una persona è punito con la reclusione da sei mesi a cinque anni. (…)</a:t>
            </a:r>
          </a:p>
          <a:p>
            <a:pPr marR="0" lvl="0" indent="0" algn="just" fontAlgn="auto">
              <a:lnSpc>
                <a:spcPct val="17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lang="it-IT" sz="3200" dirty="0">
                <a:latin typeface="inherit"/>
              </a:rPr>
              <a:t>Art. 590 c.p.: Chiunque cagiona ad altri per colpa una lesione personale è punito con la reclusione fino a tre mesi o con la multa fino a euro 309.</a:t>
            </a:r>
          </a:p>
          <a:p>
            <a:pPr marR="0" lvl="0" indent="0" algn="just" fontAlgn="auto">
              <a:lnSpc>
                <a:spcPct val="17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lang="it-IT" sz="3200" dirty="0">
                <a:latin typeface="inherit"/>
              </a:rPr>
              <a:t>Se la lesione è grave la pena è della reclusione da uno a sei mesi o della multa da euro 123 a euro 619, se è gravissima, della reclusione da tre mesi a due anni o della multa da euro 309 a euro 1.239. (..) </a:t>
            </a:r>
            <a:endParaRPr lang="en-US" sz="3200" dirty="0">
              <a:latin typeface="inherit"/>
            </a:endParaRPr>
          </a:p>
          <a:p>
            <a:pPr algn="ctr">
              <a:lnSpc>
                <a:spcPct val="90000"/>
              </a:lnSpc>
            </a:pPr>
            <a:endParaRPr lang="it-IT" sz="2800" b="1" dirty="0"/>
          </a:p>
          <a:p>
            <a:pPr algn="ctr">
              <a:lnSpc>
                <a:spcPct val="90000"/>
              </a:lnSpc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 smtClean="0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37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37058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125415" y="365760"/>
            <a:ext cx="10058400" cy="5854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lnSpc>
                <a:spcPct val="90000"/>
              </a:lnSpc>
            </a:pPr>
            <a:r>
              <a:rPr lang="en-US" sz="2600" b="1" dirty="0">
                <a:effectLst/>
              </a:rPr>
              <a:t>ART. 43 CODICE PENALE</a:t>
            </a:r>
            <a:endParaRPr lang="en-US" sz="2600" dirty="0">
              <a:effectLst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 dirty="0">
                <a:effectLst/>
                <a:latin typeface="inherit"/>
              </a:rPr>
              <a:t>Il </a:t>
            </a:r>
            <a:r>
              <a:rPr lang="en-US" sz="2000" b="1" u="none" strike="noStrike" dirty="0" err="1">
                <a:effectLst/>
                <a:latin typeface="inherit"/>
                <a:hlinkClick r:id="rId3" tooltip="Dizionario Giuridico: Reato"/>
              </a:rPr>
              <a:t>delitto</a:t>
            </a:r>
            <a:r>
              <a:rPr lang="en-US" sz="2000" b="1" dirty="0">
                <a:effectLst/>
                <a:latin typeface="inherit"/>
              </a:rPr>
              <a:t>:</a:t>
            </a:r>
            <a:endParaRPr lang="en-US" sz="2000" dirty="0">
              <a:effectLst/>
              <a:latin typeface="inherit"/>
            </a:endParaRPr>
          </a:p>
          <a:p>
            <a:pPr indent="-228600" algn="just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effectLst/>
                <a:latin typeface="inherit"/>
              </a:rPr>
              <a:t>è </a:t>
            </a:r>
            <a:r>
              <a:rPr lang="en-US" sz="2000" b="1" u="none" strike="noStrike" dirty="0" err="1">
                <a:effectLst/>
                <a:latin typeface="inherit"/>
                <a:hlinkClick r:id="rId4" tooltip="Dizionario Giuridico: Dolo (diritto penale)"/>
              </a:rPr>
              <a:t>doloso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dirty="0">
                <a:effectLst/>
                <a:latin typeface="inherit"/>
              </a:rPr>
              <a:t>o secondo </a:t>
            </a:r>
            <a:r>
              <a:rPr lang="en-US" sz="2000" dirty="0" err="1">
                <a:effectLst/>
                <a:latin typeface="inherit"/>
              </a:rPr>
              <a:t>l'intenzione</a:t>
            </a:r>
            <a:r>
              <a:rPr lang="en-US" sz="2000" dirty="0">
                <a:effectLst/>
                <a:latin typeface="inherit"/>
              </a:rPr>
              <a:t>, </a:t>
            </a:r>
            <a:r>
              <a:rPr lang="en-US" sz="2000" dirty="0" err="1">
                <a:effectLst/>
                <a:latin typeface="inherit"/>
              </a:rPr>
              <a:t>quando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l'</a:t>
            </a:r>
            <a:r>
              <a:rPr lang="en-US" sz="2000" u="none" strike="noStrike" dirty="0" err="1">
                <a:effectLst/>
                <a:latin typeface="inherit"/>
                <a:hlinkClick r:id="rId5" tooltip="Dizionario Giuridico: Evento"/>
              </a:rPr>
              <a:t>evento</a:t>
            </a:r>
            <a:r>
              <a:rPr lang="en-US" sz="2000" dirty="0">
                <a:effectLst/>
                <a:latin typeface="inherit"/>
              </a:rPr>
              <a:t> </a:t>
            </a:r>
            <a:r>
              <a:rPr lang="en-US" sz="2000" dirty="0" err="1">
                <a:effectLst/>
                <a:latin typeface="inherit"/>
              </a:rPr>
              <a:t>dannoso</a:t>
            </a:r>
            <a:r>
              <a:rPr lang="en-US" sz="2000" dirty="0">
                <a:effectLst/>
                <a:latin typeface="inherit"/>
              </a:rPr>
              <a:t> o </a:t>
            </a:r>
            <a:r>
              <a:rPr lang="en-US" sz="2000" dirty="0" err="1">
                <a:effectLst/>
                <a:latin typeface="inherit"/>
              </a:rPr>
              <a:t>pericoloso</a:t>
            </a:r>
            <a:r>
              <a:rPr lang="en-US" sz="2000" dirty="0">
                <a:effectLst/>
                <a:latin typeface="inherit"/>
              </a:rPr>
              <a:t>, </a:t>
            </a:r>
            <a:r>
              <a:rPr lang="en-US" sz="2000" dirty="0" err="1">
                <a:effectLst/>
                <a:latin typeface="inherit"/>
              </a:rPr>
              <a:t>che</a:t>
            </a:r>
            <a:r>
              <a:rPr lang="en-US" sz="2000" dirty="0">
                <a:effectLst/>
                <a:latin typeface="inherit"/>
              </a:rPr>
              <a:t> è il </a:t>
            </a:r>
            <a:r>
              <a:rPr lang="en-US" sz="2000" dirty="0" err="1">
                <a:effectLst/>
                <a:latin typeface="inherit"/>
              </a:rPr>
              <a:t>risultato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dell'azione</a:t>
            </a:r>
            <a:r>
              <a:rPr lang="en-US" sz="2000" dirty="0">
                <a:effectLst/>
                <a:latin typeface="inherit"/>
              </a:rPr>
              <a:t> od </a:t>
            </a:r>
            <a:r>
              <a:rPr lang="en-US" sz="2000" dirty="0" err="1">
                <a:effectLst/>
                <a:latin typeface="inherit"/>
              </a:rPr>
              <a:t>omissione</a:t>
            </a:r>
            <a:r>
              <a:rPr lang="en-US" sz="2000" dirty="0">
                <a:effectLst/>
                <a:latin typeface="inherit"/>
              </a:rPr>
              <a:t> e da cui la </a:t>
            </a:r>
            <a:r>
              <a:rPr lang="en-US" sz="2000" dirty="0" err="1">
                <a:effectLst/>
                <a:latin typeface="inherit"/>
              </a:rPr>
              <a:t>legge</a:t>
            </a:r>
            <a:r>
              <a:rPr lang="en-US" sz="2000" dirty="0">
                <a:effectLst/>
                <a:latin typeface="inherit"/>
              </a:rPr>
              <a:t> fa </a:t>
            </a:r>
            <a:r>
              <a:rPr lang="en-US" sz="2000" dirty="0" err="1">
                <a:effectLst/>
                <a:latin typeface="inherit"/>
              </a:rPr>
              <a:t>dipendere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l'esistenza</a:t>
            </a:r>
            <a:r>
              <a:rPr lang="en-US" sz="2000" dirty="0">
                <a:effectLst/>
                <a:latin typeface="inherit"/>
              </a:rPr>
              <a:t> del </a:t>
            </a:r>
            <a:r>
              <a:rPr lang="en-US" sz="2000" dirty="0" err="1">
                <a:effectLst/>
                <a:latin typeface="inherit"/>
              </a:rPr>
              <a:t>delitto</a:t>
            </a:r>
            <a:r>
              <a:rPr lang="en-US" sz="2000" dirty="0">
                <a:effectLst/>
                <a:latin typeface="inherit"/>
              </a:rPr>
              <a:t>, è </a:t>
            </a:r>
            <a:r>
              <a:rPr lang="en-US" sz="2000" dirty="0" err="1">
                <a:effectLst/>
                <a:latin typeface="inherit"/>
              </a:rPr>
              <a:t>dall'agente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preveduto</a:t>
            </a:r>
            <a:r>
              <a:rPr lang="en-US" sz="2000" dirty="0">
                <a:effectLst/>
                <a:latin typeface="inherit"/>
              </a:rPr>
              <a:t> e </a:t>
            </a:r>
            <a:r>
              <a:rPr lang="en-US" sz="2000" dirty="0" err="1">
                <a:effectLst/>
                <a:latin typeface="inherit"/>
              </a:rPr>
              <a:t>voluto</a:t>
            </a:r>
            <a:r>
              <a:rPr lang="en-US" sz="2000" dirty="0">
                <a:effectLst/>
                <a:latin typeface="inherit"/>
              </a:rPr>
              <a:t> come </a:t>
            </a:r>
            <a:r>
              <a:rPr lang="en-US" sz="2000" dirty="0" err="1">
                <a:effectLst/>
                <a:latin typeface="inherit"/>
              </a:rPr>
              <a:t>conseguenza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della</a:t>
            </a:r>
            <a:r>
              <a:rPr lang="en-US" sz="2000" dirty="0">
                <a:effectLst/>
                <a:latin typeface="inherit"/>
              </a:rPr>
              <a:t> propria </a:t>
            </a:r>
            <a:r>
              <a:rPr lang="en-US" sz="2000" u="none" strike="noStrike" dirty="0">
                <a:effectLst/>
                <a:latin typeface="inherit"/>
                <a:hlinkClick r:id="rId6" tooltip="Dizionario Giuridico: Azione (diritto penale)"/>
              </a:rPr>
              <a:t>azione</a:t>
            </a:r>
            <a:r>
              <a:rPr lang="en-US" sz="2000" dirty="0">
                <a:effectLst/>
                <a:latin typeface="inherit"/>
              </a:rPr>
              <a:t> od </a:t>
            </a:r>
            <a:r>
              <a:rPr lang="en-US" sz="2000" u="none" strike="noStrike" dirty="0" err="1">
                <a:effectLst/>
                <a:latin typeface="inherit"/>
                <a:hlinkClick r:id="rId7" tooltip="Dizionario Giuridico: Omissione (diritto penale)"/>
              </a:rPr>
              <a:t>omissione</a:t>
            </a:r>
            <a:r>
              <a:rPr lang="en-US" sz="2000" b="1" dirty="0">
                <a:effectLst/>
                <a:latin typeface="inherit"/>
              </a:rPr>
              <a:t>;</a:t>
            </a:r>
            <a:endParaRPr lang="en-US" sz="2000" dirty="0">
              <a:effectLst/>
              <a:latin typeface="inherit"/>
            </a:endParaRPr>
          </a:p>
          <a:p>
            <a:pPr indent="-228600" algn="just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effectLst/>
                <a:latin typeface="inherit"/>
              </a:rPr>
              <a:t>è </a:t>
            </a:r>
            <a:r>
              <a:rPr lang="en-US" sz="2000" b="1" u="none" strike="noStrike" dirty="0" err="1">
                <a:effectLst/>
                <a:latin typeface="inherit"/>
                <a:hlinkClick r:id="rId8" tooltip="Dizionario Giuridico: Preterintenzione"/>
              </a:rPr>
              <a:t>preterintenzionale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dirty="0">
                <a:effectLst/>
                <a:latin typeface="inherit"/>
              </a:rPr>
              <a:t>o </a:t>
            </a:r>
            <a:r>
              <a:rPr lang="en-US" sz="2000" dirty="0" err="1">
                <a:effectLst/>
                <a:latin typeface="inherit"/>
              </a:rPr>
              <a:t>oltre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l'intenzione</a:t>
            </a:r>
            <a:r>
              <a:rPr lang="en-US" sz="2000" dirty="0">
                <a:effectLst/>
                <a:latin typeface="inherit"/>
              </a:rPr>
              <a:t>, </a:t>
            </a:r>
            <a:r>
              <a:rPr lang="en-US" sz="2000" dirty="0" err="1">
                <a:effectLst/>
                <a:latin typeface="inherit"/>
              </a:rPr>
              <a:t>quando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dall'azione</a:t>
            </a:r>
            <a:r>
              <a:rPr lang="en-US" sz="2000" dirty="0">
                <a:effectLst/>
                <a:latin typeface="inherit"/>
              </a:rPr>
              <a:t> od </a:t>
            </a:r>
            <a:r>
              <a:rPr lang="en-US" sz="2000" dirty="0" err="1">
                <a:effectLst/>
                <a:latin typeface="inherit"/>
              </a:rPr>
              <a:t>omissione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deriva</a:t>
            </a:r>
            <a:r>
              <a:rPr lang="en-US" sz="2000" dirty="0">
                <a:effectLst/>
                <a:latin typeface="inherit"/>
              </a:rPr>
              <a:t> un </a:t>
            </a:r>
            <a:r>
              <a:rPr lang="en-US" sz="2000" dirty="0" err="1">
                <a:effectLst/>
                <a:latin typeface="inherit"/>
              </a:rPr>
              <a:t>evento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dannoso</a:t>
            </a:r>
            <a:r>
              <a:rPr lang="en-US" sz="2000" dirty="0">
                <a:effectLst/>
                <a:latin typeface="inherit"/>
              </a:rPr>
              <a:t> o </a:t>
            </a:r>
            <a:r>
              <a:rPr lang="en-US" sz="2000" dirty="0" err="1">
                <a:effectLst/>
                <a:latin typeface="inherit"/>
              </a:rPr>
              <a:t>pericoloso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più</a:t>
            </a:r>
            <a:r>
              <a:rPr lang="en-US" sz="2000" dirty="0">
                <a:effectLst/>
                <a:latin typeface="inherit"/>
              </a:rPr>
              <a:t> grave di </a:t>
            </a:r>
            <a:r>
              <a:rPr lang="en-US" sz="2000" dirty="0" err="1">
                <a:effectLst/>
                <a:latin typeface="inherit"/>
              </a:rPr>
              <a:t>quello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voluto</a:t>
            </a:r>
            <a:r>
              <a:rPr lang="en-US" sz="2000" dirty="0">
                <a:effectLst/>
                <a:latin typeface="inherit"/>
              </a:rPr>
              <a:t> </a:t>
            </a:r>
            <a:r>
              <a:rPr lang="en-US" sz="2000" dirty="0" err="1">
                <a:effectLst/>
                <a:latin typeface="inherit"/>
              </a:rPr>
              <a:t>dall'agente</a:t>
            </a:r>
            <a:r>
              <a:rPr lang="en-US" sz="2000" dirty="0">
                <a:effectLst/>
                <a:latin typeface="inherit"/>
              </a:rPr>
              <a:t>;</a:t>
            </a:r>
          </a:p>
          <a:p>
            <a:pPr indent="-228600" algn="just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è </a:t>
            </a:r>
            <a:r>
              <a:rPr lang="en-US" sz="2000" b="1" u="none" strike="noStrike" dirty="0" err="1">
                <a:effectLst/>
                <a:highlight>
                  <a:srgbClr val="FFFF00"/>
                </a:highlight>
                <a:latin typeface="inherit"/>
                <a:hlinkClick r:id="rId9" tooltip="Dizionario Giuridico: Colpa (diritto penale)"/>
              </a:rPr>
              <a:t>colposo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, o 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inherit"/>
              </a:rPr>
              <a:t>contro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inherit"/>
              </a:rPr>
              <a:t>l'intenzione</a:t>
            </a:r>
            <a:r>
              <a:rPr lang="en-US" sz="2000" b="1" dirty="0">
                <a:effectLst/>
                <a:highlight>
                  <a:srgbClr val="FFFF00"/>
                </a:highlight>
                <a:latin typeface="inherit"/>
              </a:rPr>
              <a:t>,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quando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l'evento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b="1" dirty="0" err="1">
                <a:effectLst/>
                <a:latin typeface="inherit"/>
              </a:rPr>
              <a:t>anche</a:t>
            </a:r>
            <a:r>
              <a:rPr lang="en-US" sz="2000" b="1" dirty="0">
                <a:effectLst/>
                <a:latin typeface="inherit"/>
              </a:rPr>
              <a:t> se </a:t>
            </a:r>
            <a:r>
              <a:rPr lang="en-US" sz="2000" b="1" dirty="0" err="1">
                <a:effectLst/>
                <a:latin typeface="inherit"/>
              </a:rPr>
              <a:t>preveduto</a:t>
            </a:r>
            <a:r>
              <a:rPr lang="en-US" sz="2000" b="1" dirty="0">
                <a:effectLst/>
                <a:latin typeface="inherit"/>
              </a:rPr>
              <a:t>, non è </a:t>
            </a:r>
            <a:r>
              <a:rPr lang="en-US" sz="2000" b="1" dirty="0" err="1">
                <a:effectLst/>
                <a:latin typeface="inherit"/>
              </a:rPr>
              <a:t>voluto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dall'agente</a:t>
            </a:r>
            <a:r>
              <a:rPr lang="en-US" sz="2000" b="1" dirty="0">
                <a:effectLst/>
                <a:latin typeface="inherit"/>
              </a:rPr>
              <a:t> e </a:t>
            </a:r>
            <a:r>
              <a:rPr lang="en-US" sz="2000" b="1" dirty="0" err="1">
                <a:effectLst/>
                <a:latin typeface="inherit"/>
              </a:rPr>
              <a:t>si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verifica</a:t>
            </a:r>
            <a:r>
              <a:rPr lang="en-US" sz="2000" b="1" dirty="0">
                <a:effectLst/>
                <a:latin typeface="inherit"/>
              </a:rPr>
              <a:t> a causa di </a:t>
            </a:r>
            <a:r>
              <a:rPr lang="en-US" sz="2000" b="1" u="none" strike="noStrike" dirty="0" err="1">
                <a:effectLst/>
                <a:latin typeface="inherit"/>
                <a:hlinkClick r:id="rId10" tooltip="Dizionario Giuridico: Negligenza"/>
              </a:rPr>
              <a:t>negligenza</a:t>
            </a:r>
            <a:r>
              <a:rPr lang="en-US" sz="2000" b="1" dirty="0">
                <a:effectLst/>
                <a:latin typeface="inherit"/>
              </a:rPr>
              <a:t> o </a:t>
            </a:r>
            <a:r>
              <a:rPr lang="en-US" sz="2000" b="1" u="none" strike="noStrike" dirty="0" err="1">
                <a:effectLst/>
                <a:latin typeface="inherit"/>
                <a:hlinkClick r:id="rId11" tooltip="Dizionario Giuridico: Imprudenza"/>
              </a:rPr>
              <a:t>imprudenza</a:t>
            </a:r>
            <a:r>
              <a:rPr lang="en-US" sz="2000" b="1" dirty="0">
                <a:effectLst/>
                <a:latin typeface="inherit"/>
              </a:rPr>
              <a:t> o </a:t>
            </a:r>
            <a:r>
              <a:rPr lang="en-US" sz="2000" b="1" u="none" strike="noStrike" dirty="0" err="1">
                <a:effectLst/>
                <a:latin typeface="inherit"/>
                <a:hlinkClick r:id="rId12" tooltip="Dizionario Giuridico: Imperizia"/>
              </a:rPr>
              <a:t>imperizia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b="1" dirty="0" err="1">
                <a:effectLst/>
                <a:latin typeface="inherit"/>
              </a:rPr>
              <a:t>ovvero</a:t>
            </a:r>
            <a:r>
              <a:rPr lang="en-US" sz="2000" b="1" dirty="0">
                <a:effectLst/>
                <a:latin typeface="inherit"/>
              </a:rPr>
              <a:t> per </a:t>
            </a:r>
            <a:r>
              <a:rPr lang="en-US" sz="2000" b="1" dirty="0" err="1">
                <a:effectLst/>
                <a:latin typeface="inherit"/>
              </a:rPr>
              <a:t>inosservanza</a:t>
            </a:r>
            <a:r>
              <a:rPr lang="en-US" sz="2000" b="1" dirty="0">
                <a:effectLst/>
                <a:latin typeface="inherit"/>
              </a:rPr>
              <a:t> di </a:t>
            </a:r>
            <a:r>
              <a:rPr lang="en-US" sz="2000" b="1" dirty="0" err="1">
                <a:effectLst/>
                <a:latin typeface="inherit"/>
              </a:rPr>
              <a:t>leggi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b="1" dirty="0" err="1">
                <a:effectLst/>
                <a:latin typeface="inherit"/>
              </a:rPr>
              <a:t>regolamenti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b="1" dirty="0" err="1">
                <a:effectLst/>
                <a:latin typeface="inherit"/>
              </a:rPr>
              <a:t>ordini</a:t>
            </a:r>
            <a:r>
              <a:rPr lang="en-US" sz="2000" b="1" dirty="0">
                <a:effectLst/>
                <a:latin typeface="inherit"/>
              </a:rPr>
              <a:t> o discipline.</a:t>
            </a:r>
            <a:endParaRPr lang="en-US" sz="2000" dirty="0">
              <a:effectLst/>
              <a:latin typeface="inherit"/>
            </a:endParaRPr>
          </a:p>
          <a:p>
            <a:pPr indent="-228600" algn="just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effectLst/>
                <a:latin typeface="inherit"/>
              </a:rPr>
              <a:t>La </a:t>
            </a:r>
            <a:r>
              <a:rPr lang="en-US" sz="2000" b="1" dirty="0" err="1">
                <a:effectLst/>
                <a:latin typeface="inherit"/>
              </a:rPr>
              <a:t>distinzione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tra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reato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doloso</a:t>
            </a:r>
            <a:r>
              <a:rPr lang="en-US" sz="2000" b="1" dirty="0">
                <a:effectLst/>
                <a:latin typeface="inherit"/>
              </a:rPr>
              <a:t> e </a:t>
            </a:r>
            <a:r>
              <a:rPr lang="en-US" sz="2000" b="1" dirty="0" err="1">
                <a:effectLst/>
                <a:latin typeface="inherit"/>
              </a:rPr>
              <a:t>reato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colposo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b="1" dirty="0" err="1">
                <a:effectLst/>
                <a:latin typeface="inherit"/>
              </a:rPr>
              <a:t>stabilita</a:t>
            </a:r>
            <a:r>
              <a:rPr lang="en-US" sz="2000" b="1" dirty="0">
                <a:effectLst/>
                <a:latin typeface="inherit"/>
              </a:rPr>
              <a:t> da </a:t>
            </a:r>
            <a:r>
              <a:rPr lang="en-US" sz="2000" b="1" dirty="0" err="1">
                <a:effectLst/>
                <a:latin typeface="inherit"/>
              </a:rPr>
              <a:t>questo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articolo</a:t>
            </a:r>
            <a:r>
              <a:rPr lang="en-US" sz="2000" b="1" dirty="0">
                <a:effectLst/>
                <a:latin typeface="inherit"/>
              </a:rPr>
              <a:t> per </a:t>
            </a:r>
            <a:r>
              <a:rPr lang="en-US" sz="2000" b="1" dirty="0" err="1">
                <a:effectLst/>
                <a:latin typeface="inherit"/>
              </a:rPr>
              <a:t>i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delitti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b="1" dirty="0" err="1">
                <a:effectLst/>
                <a:latin typeface="inherit"/>
              </a:rPr>
              <a:t>si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applica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altresì</a:t>
            </a:r>
            <a:r>
              <a:rPr lang="en-US" sz="2000" b="1" dirty="0">
                <a:effectLst/>
                <a:latin typeface="inherit"/>
              </a:rPr>
              <a:t> alle </a:t>
            </a:r>
            <a:r>
              <a:rPr lang="en-US" sz="2000" b="1" dirty="0" err="1">
                <a:effectLst/>
                <a:latin typeface="inherit"/>
              </a:rPr>
              <a:t>contravvenzioni</a:t>
            </a:r>
            <a:r>
              <a:rPr lang="en-US" sz="2000" b="1" dirty="0">
                <a:effectLst/>
                <a:latin typeface="inherit"/>
              </a:rPr>
              <a:t>, </a:t>
            </a:r>
            <a:r>
              <a:rPr lang="en-US" sz="2000" b="1" dirty="0" err="1">
                <a:effectLst/>
                <a:latin typeface="inherit"/>
              </a:rPr>
              <a:t>ogni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qualvolta</a:t>
            </a:r>
            <a:r>
              <a:rPr lang="en-US" sz="2000" b="1" dirty="0">
                <a:effectLst/>
                <a:latin typeface="inherit"/>
              </a:rPr>
              <a:t> per </a:t>
            </a:r>
            <a:r>
              <a:rPr lang="en-US" sz="2000" b="1" dirty="0" err="1">
                <a:effectLst/>
                <a:latin typeface="inherit"/>
              </a:rPr>
              <a:t>queste</a:t>
            </a:r>
            <a:r>
              <a:rPr lang="en-US" sz="2000" b="1" dirty="0">
                <a:effectLst/>
                <a:latin typeface="inherit"/>
              </a:rPr>
              <a:t> la </a:t>
            </a:r>
            <a:r>
              <a:rPr lang="en-US" sz="2000" b="1" dirty="0" err="1">
                <a:effectLst/>
                <a:latin typeface="inherit"/>
              </a:rPr>
              <a:t>legge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penale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faccia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dipendere</a:t>
            </a:r>
            <a:r>
              <a:rPr lang="en-US" sz="2000" b="1" dirty="0">
                <a:effectLst/>
                <a:latin typeface="inherit"/>
              </a:rPr>
              <a:t> da tale </a:t>
            </a:r>
            <a:r>
              <a:rPr lang="en-US" sz="2000" b="1" dirty="0" err="1">
                <a:effectLst/>
                <a:latin typeface="inherit"/>
              </a:rPr>
              <a:t>distinzione</a:t>
            </a:r>
            <a:r>
              <a:rPr lang="en-US" sz="2000" b="1" dirty="0">
                <a:effectLst/>
                <a:latin typeface="inherit"/>
              </a:rPr>
              <a:t> un </a:t>
            </a:r>
            <a:r>
              <a:rPr lang="en-US" sz="2000" b="1" dirty="0" err="1">
                <a:effectLst/>
                <a:latin typeface="inherit"/>
              </a:rPr>
              <a:t>qualsiasi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effetto</a:t>
            </a:r>
            <a:r>
              <a:rPr lang="en-US" sz="2000" b="1" dirty="0">
                <a:effectLst/>
                <a:latin typeface="inherit"/>
              </a:rPr>
              <a:t> </a:t>
            </a:r>
            <a:r>
              <a:rPr lang="en-US" sz="2000" b="1" dirty="0" err="1">
                <a:effectLst/>
                <a:latin typeface="inherit"/>
              </a:rPr>
              <a:t>giuridico</a:t>
            </a:r>
            <a:r>
              <a:rPr lang="en-US" sz="2000" b="1" dirty="0">
                <a:effectLst/>
                <a:latin typeface="inherit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 smtClean="0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38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53029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3C853-0D00-4DE0-2A38-D913D00168BB}"/>
              </a:ext>
            </a:extLst>
          </p:cNvPr>
          <p:cNvSpPr txBox="1"/>
          <p:nvPr/>
        </p:nvSpPr>
        <p:spPr>
          <a:xfrm>
            <a:off x="1125415" y="478302"/>
            <a:ext cx="10058400" cy="5741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600" dirty="0">
                <a:effectLst/>
              </a:rPr>
              <a:t>RINGRAZIO PER L’ATTENZIONE !!</a:t>
            </a:r>
          </a:p>
          <a:p>
            <a:pPr algn="ctr">
              <a:lnSpc>
                <a:spcPct val="90000"/>
              </a:lnSpc>
            </a:pPr>
            <a:endParaRPr lang="en-US" sz="2000" b="1" dirty="0"/>
          </a:p>
          <a:p>
            <a:pPr algn="ctr">
              <a:lnSpc>
                <a:spcPct val="90000"/>
              </a:lnSpc>
            </a:pPr>
            <a:endParaRPr lang="en-US" sz="2000" b="1" dirty="0">
              <a:effectLst/>
            </a:endParaRPr>
          </a:p>
          <a:p>
            <a:pPr algn="ctr">
              <a:lnSpc>
                <a:spcPct val="90000"/>
              </a:lnSpc>
            </a:pPr>
            <a:endParaRPr lang="en-US" sz="2000" b="1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FF1D301-124C-947E-D9F7-B87DC70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endParaRPr lang="en-US" sz="12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65DCDC-40BD-EF96-E351-C8BC54C1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117D0B7-38DA-4E46-937F-1F0D261091D9}" type="slidenum">
              <a:rPr lang="en-US" smtClean="0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39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83524557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5076</Words>
  <Application>Microsoft Office PowerPoint</Application>
  <PresentationFormat>Widescreen</PresentationFormat>
  <Paragraphs>253</Paragraphs>
  <Slides>39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39</vt:i4>
      </vt:variant>
    </vt:vector>
  </HeadingPairs>
  <TitlesOfParts>
    <vt:vector size="47" baseType="lpstr">
      <vt:lpstr>Arial</vt:lpstr>
      <vt:lpstr>Bierstadt</vt:lpstr>
      <vt:lpstr>Calibri</vt:lpstr>
      <vt:lpstr>Calibri Light</vt:lpstr>
      <vt:lpstr>inherit</vt:lpstr>
      <vt:lpstr>Wingdings</vt:lpstr>
      <vt:lpstr>GestaltVTI</vt:lpstr>
      <vt:lpstr>Tema di Office</vt:lpstr>
      <vt:lpstr>IV CONGRESSO NAZIONALE IVAS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Raimondo Romanazzi</cp:lastModifiedBy>
  <cp:revision>86</cp:revision>
  <cp:lastPrinted>2023-11-09T17:12:11Z</cp:lastPrinted>
  <dcterms:created xsi:type="dcterms:W3CDTF">2023-08-22T11:11:03Z</dcterms:created>
  <dcterms:modified xsi:type="dcterms:W3CDTF">2023-11-11T07:43:40Z</dcterms:modified>
</cp:coreProperties>
</file>