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3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6"/>
  </p:notesMasterIdLst>
  <p:sldIdLst>
    <p:sldId id="290" r:id="rId2"/>
    <p:sldId id="302" r:id="rId3"/>
    <p:sldId id="259" r:id="rId4"/>
    <p:sldId id="257" r:id="rId5"/>
    <p:sldId id="258" r:id="rId6"/>
    <p:sldId id="276" r:id="rId7"/>
    <p:sldId id="261" r:id="rId8"/>
    <p:sldId id="260" r:id="rId9"/>
    <p:sldId id="284" r:id="rId10"/>
    <p:sldId id="270" r:id="rId11"/>
    <p:sldId id="265" r:id="rId12"/>
    <p:sldId id="297" r:id="rId13"/>
    <p:sldId id="292" r:id="rId14"/>
    <p:sldId id="301" r:id="rId15"/>
    <p:sldId id="295" r:id="rId16"/>
    <p:sldId id="263" r:id="rId17"/>
    <p:sldId id="264" r:id="rId18"/>
    <p:sldId id="267" r:id="rId19"/>
    <p:sldId id="278" r:id="rId20"/>
    <p:sldId id="268" r:id="rId21"/>
    <p:sldId id="288" r:id="rId22"/>
    <p:sldId id="300" r:id="rId23"/>
    <p:sldId id="279" r:id="rId24"/>
    <p:sldId id="298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" initials="U" lastIdx="4" clrIdx="0">
    <p:extLst>
      <p:ext uri="{19B8F6BF-5375-455C-9EA6-DF929625EA0E}">
        <p15:presenceInfo xmlns="" xmlns:p15="http://schemas.microsoft.com/office/powerpoint/2012/main" userId="Ut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FF66CC"/>
    <a:srgbClr val="FF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07T12:18:54.919" idx="2">
    <p:pos x="1181" y="3197"/>
    <p:text/>
    <p:extLst>
      <p:ext uri="{C676402C-5697-4E1C-873F-D02D1690AC5C}">
        <p15:threadingInfo xmlns=""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0B7D94-2193-4C5B-8991-1769378687FE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0615D6C-5C08-4F37-B35C-7C7691E30999}">
      <dgm:prSet phldrT="[Testo]" custT="1"/>
      <dgm:spPr/>
      <dgm:t>
        <a:bodyPr/>
        <a:lstStyle/>
        <a:p>
          <a:r>
            <a:rPr lang="it-IT" sz="1600" b="1" dirty="0">
              <a:solidFill>
                <a:srgbClr val="FF66CC"/>
              </a:solidFill>
            </a:rPr>
            <a:t>ANTISEPSI CUTANEA </a:t>
          </a:r>
        </a:p>
      </dgm:t>
    </dgm:pt>
    <dgm:pt modelId="{3F492059-04ED-4567-B5CC-F57486F1FA3E}" type="parTrans" cxnId="{8A3F4478-B625-4DA3-89F0-88003FA293C9}">
      <dgm:prSet/>
      <dgm:spPr/>
      <dgm:t>
        <a:bodyPr/>
        <a:lstStyle/>
        <a:p>
          <a:endParaRPr lang="it-IT"/>
        </a:p>
      </dgm:t>
    </dgm:pt>
    <dgm:pt modelId="{B69DAEFB-1C2E-412A-8025-FA995656DE04}" type="sibTrans" cxnId="{8A3F4478-B625-4DA3-89F0-88003FA293C9}">
      <dgm:prSet/>
      <dgm:spPr/>
      <dgm:t>
        <a:bodyPr/>
        <a:lstStyle/>
        <a:p>
          <a:endParaRPr lang="it-IT"/>
        </a:p>
      </dgm:t>
    </dgm:pt>
    <dgm:pt modelId="{95C72CD1-0FB6-432E-9409-F6C33E0CD8BA}">
      <dgm:prSet phldrT="[Testo]" custT="1"/>
      <dgm:spPr/>
      <dgm:t>
        <a:bodyPr/>
        <a:lstStyle/>
        <a:p>
          <a:r>
            <a:rPr lang="it-IT" sz="1600" b="1" dirty="0">
              <a:solidFill>
                <a:srgbClr val="FF9900"/>
              </a:solidFill>
            </a:rPr>
            <a:t>SISTEMI DI FISSAGGIO E MEDICAZIONE  </a:t>
          </a:r>
        </a:p>
      </dgm:t>
    </dgm:pt>
    <dgm:pt modelId="{EAE0EE7B-F22F-49D8-A8AD-78CDFB5E96E6}" type="parTrans" cxnId="{3BCD284B-2AE1-445A-9984-7B95CA4EC83C}">
      <dgm:prSet/>
      <dgm:spPr/>
      <dgm:t>
        <a:bodyPr/>
        <a:lstStyle/>
        <a:p>
          <a:endParaRPr lang="it-IT"/>
        </a:p>
      </dgm:t>
    </dgm:pt>
    <dgm:pt modelId="{D764777D-84D1-4558-AF12-03D335895CDB}" type="sibTrans" cxnId="{3BCD284B-2AE1-445A-9984-7B95CA4EC83C}">
      <dgm:prSet/>
      <dgm:spPr/>
      <dgm:t>
        <a:bodyPr/>
        <a:lstStyle/>
        <a:p>
          <a:endParaRPr lang="it-IT"/>
        </a:p>
      </dgm:t>
    </dgm:pt>
    <dgm:pt modelId="{FC66DA11-8D45-4B97-BB9F-4E025FD94E8C}">
      <dgm:prSet phldrT="[Testo]" custT="1"/>
      <dgm:spPr/>
      <dgm:t>
        <a:bodyPr/>
        <a:lstStyle/>
        <a:p>
          <a:endParaRPr lang="it-IT" sz="1600" b="1" dirty="0">
            <a:solidFill>
              <a:srgbClr val="00B050"/>
            </a:solidFill>
          </a:endParaRPr>
        </a:p>
        <a:p>
          <a:r>
            <a:rPr lang="it-IT" sz="1600" b="1">
              <a:solidFill>
                <a:srgbClr val="00B050"/>
              </a:solidFill>
            </a:rPr>
            <a:t>FLUSCING E LOCKING </a:t>
          </a:r>
          <a:endParaRPr lang="it-IT" sz="1600" b="1" dirty="0">
            <a:solidFill>
              <a:srgbClr val="00B050"/>
            </a:solidFill>
          </a:endParaRPr>
        </a:p>
      </dgm:t>
    </dgm:pt>
    <dgm:pt modelId="{172D1F9E-D6FD-466C-9FE3-2E2FA34F2CF8}" type="parTrans" cxnId="{D17EBFCB-7AED-4415-9BC3-2ABE348E3DCF}">
      <dgm:prSet/>
      <dgm:spPr/>
      <dgm:t>
        <a:bodyPr/>
        <a:lstStyle/>
        <a:p>
          <a:endParaRPr lang="it-IT"/>
        </a:p>
      </dgm:t>
    </dgm:pt>
    <dgm:pt modelId="{19124D82-B017-4280-A87C-6F24F8D2D1D1}" type="sibTrans" cxnId="{D17EBFCB-7AED-4415-9BC3-2ABE348E3DCF}">
      <dgm:prSet/>
      <dgm:spPr/>
      <dgm:t>
        <a:bodyPr/>
        <a:lstStyle/>
        <a:p>
          <a:endParaRPr lang="it-IT"/>
        </a:p>
      </dgm:t>
    </dgm:pt>
    <dgm:pt modelId="{28B8FDE8-1648-4CB3-A31C-C868A9B786FB}">
      <dgm:prSet phldrT="[Testo]" custT="1"/>
      <dgm:spPr/>
      <dgm:t>
        <a:bodyPr/>
        <a:lstStyle/>
        <a:p>
          <a:r>
            <a:rPr lang="it-IT" sz="1600" b="1">
              <a:solidFill>
                <a:srgbClr val="00B0F0"/>
              </a:solidFill>
            </a:rPr>
            <a:t>ACCESSI VASCOLARI </a:t>
          </a:r>
          <a:endParaRPr lang="it-IT" sz="1600" b="1" dirty="0">
            <a:solidFill>
              <a:srgbClr val="00B0F0"/>
            </a:solidFill>
          </a:endParaRPr>
        </a:p>
      </dgm:t>
    </dgm:pt>
    <dgm:pt modelId="{87E3C730-DC01-4FDC-9A68-716C639BA463}" type="sibTrans" cxnId="{B2B441A5-11E3-408B-88E9-6392E8E44158}">
      <dgm:prSet/>
      <dgm:spPr/>
      <dgm:t>
        <a:bodyPr/>
        <a:lstStyle/>
        <a:p>
          <a:endParaRPr lang="it-IT"/>
        </a:p>
      </dgm:t>
    </dgm:pt>
    <dgm:pt modelId="{DD5641C4-C0FD-4DED-A7FB-D23304BE7237}" type="parTrans" cxnId="{B2B441A5-11E3-408B-88E9-6392E8E44158}">
      <dgm:prSet/>
      <dgm:spPr/>
      <dgm:t>
        <a:bodyPr/>
        <a:lstStyle/>
        <a:p>
          <a:endParaRPr lang="it-IT"/>
        </a:p>
      </dgm:t>
    </dgm:pt>
    <dgm:pt modelId="{8510E724-51E4-4829-965D-382B9526D2A3}" type="pres">
      <dgm:prSet presAssocID="{FA0B7D94-2193-4C5B-8991-1769378687F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628250-88E8-432A-9C75-5396658516B0}" type="pres">
      <dgm:prSet presAssocID="{28B8FDE8-1648-4CB3-A31C-C868A9B786FB}" presName="dummy" presStyleCnt="0"/>
      <dgm:spPr/>
    </dgm:pt>
    <dgm:pt modelId="{A500937A-95D5-42CE-BC46-B2528C11B37B}" type="pres">
      <dgm:prSet presAssocID="{28B8FDE8-1648-4CB3-A31C-C868A9B786FB}" presName="node" presStyleLbl="revTx" presStyleIdx="0" presStyleCnt="4" custScaleY="37310" custRadScaleRad="105709" custRadScaleInc="201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890492-2643-4C86-A7E6-C439BD8C60F8}" type="pres">
      <dgm:prSet presAssocID="{87E3C730-DC01-4FDC-9A68-716C639BA463}" presName="sibTrans" presStyleLbl="node1" presStyleIdx="0" presStyleCnt="4" custScaleX="101702" custLinFactNeighborX="578" custLinFactNeighborY="1566"/>
      <dgm:spPr/>
      <dgm:t>
        <a:bodyPr/>
        <a:lstStyle/>
        <a:p>
          <a:endParaRPr lang="it-IT"/>
        </a:p>
      </dgm:t>
    </dgm:pt>
    <dgm:pt modelId="{C45EFDE8-1D2F-465A-959C-BFD662E99C85}" type="pres">
      <dgm:prSet presAssocID="{40615D6C-5C08-4F37-B35C-7C7691E30999}" presName="dummy" presStyleCnt="0"/>
      <dgm:spPr/>
    </dgm:pt>
    <dgm:pt modelId="{27914C6B-E7FA-4C86-BC74-E381555BD9F8}" type="pres">
      <dgm:prSet presAssocID="{40615D6C-5C08-4F37-B35C-7C7691E30999}" presName="node" presStyleLbl="revTx" presStyleIdx="1" presStyleCnt="4" custScaleX="111547" custScaleY="43767" custRadScaleRad="103467" custRadScaleInc="261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4258F4-D4E2-43AE-9FE7-8419CE9EC8E2}" type="pres">
      <dgm:prSet presAssocID="{B69DAEFB-1C2E-412A-8025-FA995656DE04}" presName="sibTrans" presStyleLbl="node1" presStyleIdx="1" presStyleCnt="4" custAng="333724" custScaleX="107944" custScaleY="123283" custLinFactNeighborX="7477" custLinFactNeighborY="-7333"/>
      <dgm:spPr/>
      <dgm:t>
        <a:bodyPr/>
        <a:lstStyle/>
        <a:p>
          <a:endParaRPr lang="it-IT"/>
        </a:p>
      </dgm:t>
    </dgm:pt>
    <dgm:pt modelId="{0257A6C9-5FE9-4A17-931F-3B0BAC07DB3B}" type="pres">
      <dgm:prSet presAssocID="{95C72CD1-0FB6-432E-9409-F6C33E0CD8BA}" presName="dummy" presStyleCnt="0"/>
      <dgm:spPr/>
    </dgm:pt>
    <dgm:pt modelId="{BF66F881-B8EF-466A-9B67-520898668814}" type="pres">
      <dgm:prSet presAssocID="{95C72CD1-0FB6-432E-9409-F6C33E0CD8BA}" presName="node" presStyleLbl="revTx" presStyleIdx="2" presStyleCnt="4" custScaleX="140953" custScaleY="54824" custRadScaleRad="117083" custRadScaleInc="52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315E2C-A5E6-4353-BB08-1243E3190E0E}" type="pres">
      <dgm:prSet presAssocID="{D764777D-84D1-4558-AF12-03D335895CDB}" presName="sibTrans" presStyleLbl="node1" presStyleIdx="2" presStyleCnt="4" custAng="0" custLinFactNeighborX="-4470" custLinFactNeighborY="-428"/>
      <dgm:spPr/>
      <dgm:t>
        <a:bodyPr/>
        <a:lstStyle/>
        <a:p>
          <a:endParaRPr lang="it-IT"/>
        </a:p>
      </dgm:t>
    </dgm:pt>
    <dgm:pt modelId="{2A63DF16-5775-463A-B2D0-AE82F340BF37}" type="pres">
      <dgm:prSet presAssocID="{FC66DA11-8D45-4B97-BB9F-4E025FD94E8C}" presName="dummy" presStyleCnt="0"/>
      <dgm:spPr/>
    </dgm:pt>
    <dgm:pt modelId="{46FCB482-4980-4CEE-B7FE-9BBC70E2A515}" type="pres">
      <dgm:prSet presAssocID="{FC66DA11-8D45-4B97-BB9F-4E025FD94E8C}" presName="node" presStyleLbl="revTx" presStyleIdx="3" presStyleCnt="4" custScaleX="73998" custScaleY="66341" custRadScaleRad="103174" custRadScaleInc="-191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E875E58-F065-4EFF-B192-A5C6F052FBCE}" type="pres">
      <dgm:prSet presAssocID="{19124D82-B017-4280-A87C-6F24F8D2D1D1}" presName="sibTrans" presStyleLbl="node1" presStyleIdx="3" presStyleCnt="4" custLinFactNeighborX="-3725" custLinFactNeighborY="620"/>
      <dgm:spPr/>
      <dgm:t>
        <a:bodyPr/>
        <a:lstStyle/>
        <a:p>
          <a:endParaRPr lang="it-IT"/>
        </a:p>
      </dgm:t>
    </dgm:pt>
  </dgm:ptLst>
  <dgm:cxnLst>
    <dgm:cxn modelId="{2951C994-433B-4E9C-87F7-4E5878DC7467}" type="presOf" srcId="{95C72CD1-0FB6-432E-9409-F6C33E0CD8BA}" destId="{BF66F881-B8EF-466A-9B67-520898668814}" srcOrd="0" destOrd="0" presId="urn:microsoft.com/office/officeart/2005/8/layout/cycle1"/>
    <dgm:cxn modelId="{4CFE365F-B516-416C-83B7-948F6010C86C}" type="presOf" srcId="{B69DAEFB-1C2E-412A-8025-FA995656DE04}" destId="{4C4258F4-D4E2-43AE-9FE7-8419CE9EC8E2}" srcOrd="0" destOrd="0" presId="urn:microsoft.com/office/officeart/2005/8/layout/cycle1"/>
    <dgm:cxn modelId="{33EB7799-1D41-453B-A991-EE9F2B44B71E}" type="presOf" srcId="{FC66DA11-8D45-4B97-BB9F-4E025FD94E8C}" destId="{46FCB482-4980-4CEE-B7FE-9BBC70E2A515}" srcOrd="0" destOrd="0" presId="urn:microsoft.com/office/officeart/2005/8/layout/cycle1"/>
    <dgm:cxn modelId="{B2B441A5-11E3-408B-88E9-6392E8E44158}" srcId="{FA0B7D94-2193-4C5B-8991-1769378687FE}" destId="{28B8FDE8-1648-4CB3-A31C-C868A9B786FB}" srcOrd="0" destOrd="0" parTransId="{DD5641C4-C0FD-4DED-A7FB-D23304BE7237}" sibTransId="{87E3C730-DC01-4FDC-9A68-716C639BA463}"/>
    <dgm:cxn modelId="{09B38AD5-638E-4894-9B74-D77F57C3D559}" type="presOf" srcId="{D764777D-84D1-4558-AF12-03D335895CDB}" destId="{21315E2C-A5E6-4353-BB08-1243E3190E0E}" srcOrd="0" destOrd="0" presId="urn:microsoft.com/office/officeart/2005/8/layout/cycle1"/>
    <dgm:cxn modelId="{8631B86E-24BE-4ACF-9F6C-A2B4A8F4956C}" type="presOf" srcId="{28B8FDE8-1648-4CB3-A31C-C868A9B786FB}" destId="{A500937A-95D5-42CE-BC46-B2528C11B37B}" srcOrd="0" destOrd="0" presId="urn:microsoft.com/office/officeart/2005/8/layout/cycle1"/>
    <dgm:cxn modelId="{D17EBFCB-7AED-4415-9BC3-2ABE348E3DCF}" srcId="{FA0B7D94-2193-4C5B-8991-1769378687FE}" destId="{FC66DA11-8D45-4B97-BB9F-4E025FD94E8C}" srcOrd="3" destOrd="0" parTransId="{172D1F9E-D6FD-466C-9FE3-2E2FA34F2CF8}" sibTransId="{19124D82-B017-4280-A87C-6F24F8D2D1D1}"/>
    <dgm:cxn modelId="{B053B1D7-2445-4066-8857-2AFEDE61B964}" type="presOf" srcId="{40615D6C-5C08-4F37-B35C-7C7691E30999}" destId="{27914C6B-E7FA-4C86-BC74-E381555BD9F8}" srcOrd="0" destOrd="0" presId="urn:microsoft.com/office/officeart/2005/8/layout/cycle1"/>
    <dgm:cxn modelId="{8A3F4478-B625-4DA3-89F0-88003FA293C9}" srcId="{FA0B7D94-2193-4C5B-8991-1769378687FE}" destId="{40615D6C-5C08-4F37-B35C-7C7691E30999}" srcOrd="1" destOrd="0" parTransId="{3F492059-04ED-4567-B5CC-F57486F1FA3E}" sibTransId="{B69DAEFB-1C2E-412A-8025-FA995656DE04}"/>
    <dgm:cxn modelId="{AC412DA7-80D9-441D-B304-BC5F0C96AA52}" type="presOf" srcId="{FA0B7D94-2193-4C5B-8991-1769378687FE}" destId="{8510E724-51E4-4829-965D-382B9526D2A3}" srcOrd="0" destOrd="0" presId="urn:microsoft.com/office/officeart/2005/8/layout/cycle1"/>
    <dgm:cxn modelId="{A8F6AA06-1B74-4FC2-A3DD-9B7CD42EEA86}" type="presOf" srcId="{87E3C730-DC01-4FDC-9A68-716C639BA463}" destId="{C1890492-2643-4C86-A7E6-C439BD8C60F8}" srcOrd="0" destOrd="0" presId="urn:microsoft.com/office/officeart/2005/8/layout/cycle1"/>
    <dgm:cxn modelId="{AABFF257-D074-481D-9222-B04FF097D820}" type="presOf" srcId="{19124D82-B017-4280-A87C-6F24F8D2D1D1}" destId="{7E875E58-F065-4EFF-B192-A5C6F052FBCE}" srcOrd="0" destOrd="0" presId="urn:microsoft.com/office/officeart/2005/8/layout/cycle1"/>
    <dgm:cxn modelId="{3BCD284B-2AE1-445A-9984-7B95CA4EC83C}" srcId="{FA0B7D94-2193-4C5B-8991-1769378687FE}" destId="{95C72CD1-0FB6-432E-9409-F6C33E0CD8BA}" srcOrd="2" destOrd="0" parTransId="{EAE0EE7B-F22F-49D8-A8AD-78CDFB5E96E6}" sibTransId="{D764777D-84D1-4558-AF12-03D335895CDB}"/>
    <dgm:cxn modelId="{8855CAA3-7094-45D6-99DB-32E3D69D5474}" type="presParOf" srcId="{8510E724-51E4-4829-965D-382B9526D2A3}" destId="{DF628250-88E8-432A-9C75-5396658516B0}" srcOrd="0" destOrd="0" presId="urn:microsoft.com/office/officeart/2005/8/layout/cycle1"/>
    <dgm:cxn modelId="{BF4C550C-8606-4EF4-B2B8-B5260F1111A2}" type="presParOf" srcId="{8510E724-51E4-4829-965D-382B9526D2A3}" destId="{A500937A-95D5-42CE-BC46-B2528C11B37B}" srcOrd="1" destOrd="0" presId="urn:microsoft.com/office/officeart/2005/8/layout/cycle1"/>
    <dgm:cxn modelId="{60210899-A621-4344-BE6E-6DA319B06B77}" type="presParOf" srcId="{8510E724-51E4-4829-965D-382B9526D2A3}" destId="{C1890492-2643-4C86-A7E6-C439BD8C60F8}" srcOrd="2" destOrd="0" presId="urn:microsoft.com/office/officeart/2005/8/layout/cycle1"/>
    <dgm:cxn modelId="{9FE02E6D-9409-49A7-BFB1-6E0851D09B49}" type="presParOf" srcId="{8510E724-51E4-4829-965D-382B9526D2A3}" destId="{C45EFDE8-1D2F-465A-959C-BFD662E99C85}" srcOrd="3" destOrd="0" presId="urn:microsoft.com/office/officeart/2005/8/layout/cycle1"/>
    <dgm:cxn modelId="{40A9AC48-DBD1-4857-AE0B-EE224D0D03C8}" type="presParOf" srcId="{8510E724-51E4-4829-965D-382B9526D2A3}" destId="{27914C6B-E7FA-4C86-BC74-E381555BD9F8}" srcOrd="4" destOrd="0" presId="urn:microsoft.com/office/officeart/2005/8/layout/cycle1"/>
    <dgm:cxn modelId="{1351C9E9-E3F5-43E8-A715-729EC82E7685}" type="presParOf" srcId="{8510E724-51E4-4829-965D-382B9526D2A3}" destId="{4C4258F4-D4E2-43AE-9FE7-8419CE9EC8E2}" srcOrd="5" destOrd="0" presId="urn:microsoft.com/office/officeart/2005/8/layout/cycle1"/>
    <dgm:cxn modelId="{D662E6B5-2EBD-44DE-ABE6-E52B2D56171A}" type="presParOf" srcId="{8510E724-51E4-4829-965D-382B9526D2A3}" destId="{0257A6C9-5FE9-4A17-931F-3B0BAC07DB3B}" srcOrd="6" destOrd="0" presId="urn:microsoft.com/office/officeart/2005/8/layout/cycle1"/>
    <dgm:cxn modelId="{5F3584EC-2E65-4F31-9801-2420005DDF64}" type="presParOf" srcId="{8510E724-51E4-4829-965D-382B9526D2A3}" destId="{BF66F881-B8EF-466A-9B67-520898668814}" srcOrd="7" destOrd="0" presId="urn:microsoft.com/office/officeart/2005/8/layout/cycle1"/>
    <dgm:cxn modelId="{5C341BB9-8CA5-4495-86A9-80A3739ADEF3}" type="presParOf" srcId="{8510E724-51E4-4829-965D-382B9526D2A3}" destId="{21315E2C-A5E6-4353-BB08-1243E3190E0E}" srcOrd="8" destOrd="0" presId="urn:microsoft.com/office/officeart/2005/8/layout/cycle1"/>
    <dgm:cxn modelId="{7CCD08AE-CD09-49AE-8767-7AA01353AE0E}" type="presParOf" srcId="{8510E724-51E4-4829-965D-382B9526D2A3}" destId="{2A63DF16-5775-463A-B2D0-AE82F340BF37}" srcOrd="9" destOrd="0" presId="urn:microsoft.com/office/officeart/2005/8/layout/cycle1"/>
    <dgm:cxn modelId="{5F23988B-A57B-4CCF-A0D0-30A366192F68}" type="presParOf" srcId="{8510E724-51E4-4829-965D-382B9526D2A3}" destId="{46FCB482-4980-4CEE-B7FE-9BBC70E2A515}" srcOrd="10" destOrd="0" presId="urn:microsoft.com/office/officeart/2005/8/layout/cycle1"/>
    <dgm:cxn modelId="{93AB3D62-14E1-4B22-9BFF-E32A2B1A6B7E}" type="presParOf" srcId="{8510E724-51E4-4829-965D-382B9526D2A3}" destId="{7E875E58-F065-4EFF-B192-A5C6F052FBCE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A6592F-102D-4ECD-9BA5-1030EE334EC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785D0796-3D6D-43D9-BBEB-31724F257347}">
      <dgm:prSet custT="1"/>
      <dgm:spPr/>
      <dgm:t>
        <a:bodyPr/>
        <a:lstStyle/>
        <a:p>
          <a:r>
            <a:rPr lang="it-IT" sz="1300" dirty="0">
              <a:solidFill>
                <a:srgbClr val="FF0000"/>
              </a:solidFill>
              <a:latin typeface="Centaur" pitchFamily="18" charset="0"/>
            </a:rPr>
            <a:t>2. 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In presenza di controindicazioni alla </a:t>
          </a:r>
          <a:r>
            <a:rPr lang="it-IT" sz="1600" b="1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clorexidina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, è possibile utilizzare uno </a:t>
          </a:r>
          <a:r>
            <a:rPr lang="it-IT" sz="1600" b="1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iodoforo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 (</a:t>
          </a:r>
          <a:r>
            <a:rPr lang="it-IT" sz="1600" b="1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iodopovidone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), o alcool 70%.</a:t>
          </a:r>
          <a:r>
            <a:rPr lang="it-IT" sz="1600" b="1" dirty="0">
              <a:solidFill>
                <a:schemeClr val="tx2"/>
              </a:solidFill>
              <a:latin typeface="Centaur" pitchFamily="18" charset="0"/>
            </a:rPr>
            <a:t>(I) </a:t>
          </a:r>
        </a:p>
      </dgm:t>
    </dgm:pt>
    <dgm:pt modelId="{70D812E1-C342-4BE6-A4F4-FD060701AD58}" type="parTrans" cxnId="{80D2FDCB-8121-4DAB-B69C-E3DE56FD06A0}">
      <dgm:prSet/>
      <dgm:spPr/>
      <dgm:t>
        <a:bodyPr/>
        <a:lstStyle/>
        <a:p>
          <a:endParaRPr lang="it-IT"/>
        </a:p>
      </dgm:t>
    </dgm:pt>
    <dgm:pt modelId="{7DF76AAB-05DB-4CBF-937F-A47EA9C5B51B}" type="sibTrans" cxnId="{80D2FDCB-8121-4DAB-B69C-E3DE56FD06A0}">
      <dgm:prSet/>
      <dgm:spPr/>
      <dgm:t>
        <a:bodyPr/>
        <a:lstStyle/>
        <a:p>
          <a:endParaRPr lang="it-IT"/>
        </a:p>
      </dgm:t>
    </dgm:pt>
    <dgm:pt modelId="{8F8EB231-BFCC-4AD4-93AA-61F7C1B89378}">
      <dgm:prSet custT="1"/>
      <dgm:spPr/>
      <dgm:t>
        <a:bodyPr/>
        <a:lstStyle/>
        <a:p>
          <a:r>
            <a:rPr lang="it-IT" sz="1300" dirty="0">
              <a:solidFill>
                <a:srgbClr val="FF0000"/>
              </a:solidFill>
              <a:latin typeface="Centaur" pitchFamily="18" charset="0"/>
            </a:rPr>
            <a:t>3. 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Far asciugare bene l’antisettico cutaneo prima di applicare la medicazione;      nel caso di soluzioni a base di </a:t>
          </a:r>
          <a:r>
            <a:rPr lang="it-IT" sz="1600" b="1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clorexidina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 alcolica, attendere almeno 30 secondi; per gli </a:t>
          </a:r>
          <a:r>
            <a:rPr lang="it-IT" sz="1600" b="1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iodofori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, almeno 1.5- 2 minuti.3,5,11 (V) </a:t>
          </a:r>
        </a:p>
      </dgm:t>
    </dgm:pt>
    <dgm:pt modelId="{8111B494-B6D7-4024-B586-9BEBB749A114}" type="parTrans" cxnId="{1F73F268-94BA-408D-9C3A-A3CF88ECBA17}">
      <dgm:prSet/>
      <dgm:spPr/>
      <dgm:t>
        <a:bodyPr/>
        <a:lstStyle/>
        <a:p>
          <a:endParaRPr lang="it-IT"/>
        </a:p>
      </dgm:t>
    </dgm:pt>
    <dgm:pt modelId="{D74BEC93-F9E2-4FD0-8103-C45FAC521C37}" type="sibTrans" cxnId="{1F73F268-94BA-408D-9C3A-A3CF88ECBA17}">
      <dgm:prSet/>
      <dgm:spPr/>
      <dgm:t>
        <a:bodyPr/>
        <a:lstStyle/>
        <a:p>
          <a:endParaRPr lang="it-IT"/>
        </a:p>
      </dgm:t>
    </dgm:pt>
    <dgm:pt modelId="{6FA30EDF-4B46-4B38-BCA8-F0D292D41CC1}">
      <dgm:prSet/>
      <dgm:spPr/>
      <dgm:t>
        <a:bodyPr/>
        <a:lstStyle/>
        <a:p>
          <a:r>
            <a:rPr lang="it-IT" dirty="0">
              <a:solidFill>
                <a:srgbClr val="FF0000"/>
              </a:solidFill>
              <a:latin typeface="Centaur" pitchFamily="18" charset="0"/>
            </a:rPr>
            <a:t>4. </a:t>
          </a:r>
          <a:r>
            <a:rPr lang="it-IT" dirty="0">
              <a:latin typeface="Centaur" pitchFamily="18" charset="0"/>
            </a:rPr>
            <a:t>Utilizzare la </a:t>
          </a:r>
          <a:r>
            <a:rPr lang="it-IT" dirty="0" err="1">
              <a:latin typeface="Centaur" pitchFamily="18" charset="0"/>
            </a:rPr>
            <a:t>clorexidina</a:t>
          </a:r>
          <a:r>
            <a:rPr lang="it-IT" dirty="0">
              <a:latin typeface="Centaur" pitchFamily="18" charset="0"/>
            </a:rPr>
            <a:t> con cautela nei neonati prematuri e al di sotto dei 2 mesi di età per via dei rischi di irritazione della cute e di ustioni chimiche</a:t>
          </a:r>
          <a:r>
            <a:rPr lang="it-IT" dirty="0"/>
            <a:t>.   </a:t>
          </a:r>
        </a:p>
      </dgm:t>
    </dgm:pt>
    <dgm:pt modelId="{0D5F58C5-9C43-4D34-A5FD-5050F1B654AB}" type="parTrans" cxnId="{F2E2EB38-894F-4A09-AFED-DF0354AADA88}">
      <dgm:prSet/>
      <dgm:spPr/>
      <dgm:t>
        <a:bodyPr/>
        <a:lstStyle/>
        <a:p>
          <a:endParaRPr lang="it-IT"/>
        </a:p>
      </dgm:t>
    </dgm:pt>
    <dgm:pt modelId="{8365A625-9066-455A-84B8-3795D848ADEB}" type="sibTrans" cxnId="{F2E2EB38-894F-4A09-AFED-DF0354AADA88}">
      <dgm:prSet/>
      <dgm:spPr/>
      <dgm:t>
        <a:bodyPr/>
        <a:lstStyle/>
        <a:p>
          <a:endParaRPr lang="it-IT"/>
        </a:p>
      </dgm:t>
    </dgm:pt>
    <dgm:pt modelId="{5CE380A2-88E3-42FD-A23A-CD4B6A1EA667}">
      <dgm:prSet custT="1"/>
      <dgm:spPr/>
      <dgm:t>
        <a:bodyPr/>
        <a:lstStyle/>
        <a:p>
          <a:r>
            <a:rPr lang="it-IT" sz="1300" b="1" dirty="0">
              <a:solidFill>
                <a:srgbClr val="FF0000"/>
              </a:solidFill>
              <a:latin typeface="Centaur" pitchFamily="18" charset="0"/>
            </a:rPr>
            <a:t>1</a:t>
          </a:r>
          <a:r>
            <a:rPr lang="it-IT" sz="1600" b="1" dirty="0">
              <a:solidFill>
                <a:srgbClr val="FF0000"/>
              </a:solidFill>
              <a:latin typeface="Centaur" pitchFamily="18" charset="0"/>
            </a:rPr>
            <a:t>. </a:t>
          </a:r>
          <a:r>
            <a:rPr lang="it-IT" sz="16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l’antisettico cutaneo di prima scelta è la </a:t>
          </a:r>
          <a:r>
            <a:rPr lang="it-IT" sz="1600" b="1" dirty="0" smtClean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clorexidina2% in alcool isopropilico7</a:t>
          </a:r>
          <a:r>
            <a:rPr lang="it-IT" sz="1300" b="1" dirty="0" smtClean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0% . </a:t>
          </a:r>
          <a:r>
            <a:rPr lang="it-IT" sz="1300" b="1" dirty="0" smtClean="0">
              <a:solidFill>
                <a:schemeClr val="tx2"/>
              </a:solidFill>
              <a:latin typeface="Centaur" pitchFamily="18" charset="0"/>
            </a:rPr>
            <a:t>(</a:t>
          </a:r>
          <a:r>
            <a:rPr lang="it-IT" sz="1300" b="1" dirty="0">
              <a:solidFill>
                <a:schemeClr val="tx2"/>
              </a:solidFill>
              <a:latin typeface="Centaur" pitchFamily="18" charset="0"/>
            </a:rPr>
            <a:t>I)</a:t>
          </a:r>
        </a:p>
      </dgm:t>
    </dgm:pt>
    <dgm:pt modelId="{937366F7-9E2A-4C51-9A2E-4E187CE75B57}" type="sibTrans" cxnId="{EE3E02F2-E873-4011-9713-386B8218CA05}">
      <dgm:prSet/>
      <dgm:spPr/>
      <dgm:t>
        <a:bodyPr/>
        <a:lstStyle/>
        <a:p>
          <a:endParaRPr lang="it-IT"/>
        </a:p>
      </dgm:t>
    </dgm:pt>
    <dgm:pt modelId="{C712DE1A-5E7B-48F6-930E-68C391D08D97}" type="parTrans" cxnId="{EE3E02F2-E873-4011-9713-386B8218CA05}">
      <dgm:prSet/>
      <dgm:spPr/>
      <dgm:t>
        <a:bodyPr/>
        <a:lstStyle/>
        <a:p>
          <a:endParaRPr lang="it-IT"/>
        </a:p>
      </dgm:t>
    </dgm:pt>
    <dgm:pt modelId="{D096E556-0EEA-49A0-A5B9-6A85ACC254CA}" type="pres">
      <dgm:prSet presAssocID="{DBA6592F-102D-4ECD-9BA5-1030EE334EC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3B05CFCD-7C7D-4F0C-9888-AC75EC66611B}" type="pres">
      <dgm:prSet presAssocID="{DBA6592F-102D-4ECD-9BA5-1030EE334EC1}" presName="Name1" presStyleCnt="0"/>
      <dgm:spPr/>
    </dgm:pt>
    <dgm:pt modelId="{858EB93F-42A3-4272-B681-EEDB30D74725}" type="pres">
      <dgm:prSet presAssocID="{DBA6592F-102D-4ECD-9BA5-1030EE334EC1}" presName="cycle" presStyleCnt="0"/>
      <dgm:spPr/>
    </dgm:pt>
    <dgm:pt modelId="{08A4A2B5-33F0-431E-A517-C4F6CEF67565}" type="pres">
      <dgm:prSet presAssocID="{DBA6592F-102D-4ECD-9BA5-1030EE334EC1}" presName="srcNode" presStyleLbl="node1" presStyleIdx="0" presStyleCnt="4"/>
      <dgm:spPr/>
    </dgm:pt>
    <dgm:pt modelId="{BB979B24-4861-4018-85BF-CF6D76BAB32E}" type="pres">
      <dgm:prSet presAssocID="{DBA6592F-102D-4ECD-9BA5-1030EE334EC1}" presName="conn" presStyleLbl="parChTrans1D2" presStyleIdx="0" presStyleCnt="1"/>
      <dgm:spPr/>
      <dgm:t>
        <a:bodyPr/>
        <a:lstStyle/>
        <a:p>
          <a:endParaRPr lang="it-IT"/>
        </a:p>
      </dgm:t>
    </dgm:pt>
    <dgm:pt modelId="{01B65019-91E7-4FD7-9205-306029F18772}" type="pres">
      <dgm:prSet presAssocID="{DBA6592F-102D-4ECD-9BA5-1030EE334EC1}" presName="extraNode" presStyleLbl="node1" presStyleIdx="0" presStyleCnt="4"/>
      <dgm:spPr/>
    </dgm:pt>
    <dgm:pt modelId="{473BB64F-628F-42E8-BACF-9557FBAE478C}" type="pres">
      <dgm:prSet presAssocID="{DBA6592F-102D-4ECD-9BA5-1030EE334EC1}" presName="dstNode" presStyleLbl="node1" presStyleIdx="0" presStyleCnt="4"/>
      <dgm:spPr/>
    </dgm:pt>
    <dgm:pt modelId="{C82300A8-9F92-4EE8-AB09-AC99EF783046}" type="pres">
      <dgm:prSet presAssocID="{6FA30EDF-4B46-4B38-BCA8-F0D292D41CC1}" presName="text_1" presStyleLbl="node1" presStyleIdx="0" presStyleCnt="4" custScaleX="90506" custScaleY="132678" custLinFactY="200000" custLinFactNeighborX="4905" custLinFactNeighborY="24775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9EBDD48-16CE-4E58-93C8-996C034B814C}" type="pres">
      <dgm:prSet presAssocID="{6FA30EDF-4B46-4B38-BCA8-F0D292D41CC1}" presName="accent_1" presStyleCnt="0"/>
      <dgm:spPr/>
    </dgm:pt>
    <dgm:pt modelId="{25B8AD14-1840-4C10-BE98-15BF4A6D398C}" type="pres">
      <dgm:prSet presAssocID="{6FA30EDF-4B46-4B38-BCA8-F0D292D41CC1}" presName="accentRepeatNode" presStyleLbl="solidFgAcc1" presStyleIdx="0" presStyleCnt="4" custLinFactNeighborX="-3674" custLinFactNeighborY="4938"/>
      <dgm:spPr/>
    </dgm:pt>
    <dgm:pt modelId="{487D8BE7-03A9-403E-B8C1-459BE314298D}" type="pres">
      <dgm:prSet presAssocID="{5CE380A2-88E3-42FD-A23A-CD4B6A1EA667}" presName="text_2" presStyleLbl="node1" presStyleIdx="1" presStyleCnt="4" custScaleX="84829" custLinFactY="-27214" custLinFactNeighborX="-4368" custLinFactNeighborY="-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187B1DF-4BBC-4910-A7D6-BD43DA5664EE}" type="pres">
      <dgm:prSet presAssocID="{5CE380A2-88E3-42FD-A23A-CD4B6A1EA667}" presName="accent_2" presStyleCnt="0"/>
      <dgm:spPr/>
    </dgm:pt>
    <dgm:pt modelId="{2CCA561F-1B60-4913-9122-BA3AAF7A31BF}" type="pres">
      <dgm:prSet presAssocID="{5CE380A2-88E3-42FD-A23A-CD4B6A1EA667}" presName="accentRepeatNode" presStyleLbl="solidFgAcc1" presStyleIdx="1" presStyleCnt="4"/>
      <dgm:spPr/>
    </dgm:pt>
    <dgm:pt modelId="{7211E702-CED2-401E-9994-F2912703A84C}" type="pres">
      <dgm:prSet presAssocID="{8F8EB231-BFCC-4AD4-93AA-61F7C1B89378}" presName="text_3" presStyleLbl="node1" presStyleIdx="2" presStyleCnt="4" custScaleX="90930" custScaleY="114855" custLinFactNeighborX="1448" custLinFactNeighborY="-292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38404F6-9687-4047-AA23-D6CEC58C00FB}" type="pres">
      <dgm:prSet presAssocID="{8F8EB231-BFCC-4AD4-93AA-61F7C1B89378}" presName="accent_3" presStyleCnt="0"/>
      <dgm:spPr/>
    </dgm:pt>
    <dgm:pt modelId="{B3F18A75-A6C7-44A6-8B09-547ABD34C5FA}" type="pres">
      <dgm:prSet presAssocID="{8F8EB231-BFCC-4AD4-93AA-61F7C1B89378}" presName="accentRepeatNode" presStyleLbl="solidFgAcc1" presStyleIdx="2" presStyleCnt="4"/>
      <dgm:spPr/>
    </dgm:pt>
    <dgm:pt modelId="{2035287C-A9B0-4C7A-B89B-18AF920D5EEF}" type="pres">
      <dgm:prSet presAssocID="{785D0796-3D6D-43D9-BBEB-31724F257347}" presName="text_4" presStyleLbl="node1" presStyleIdx="3" presStyleCnt="4" custScaleX="80235" custLinFactY="-100000" custLinFactNeighborX="25" custLinFactNeighborY="-1938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617D820-3249-40A4-96AF-1971DEC08D30}" type="pres">
      <dgm:prSet presAssocID="{785D0796-3D6D-43D9-BBEB-31724F257347}" presName="accent_4" presStyleCnt="0"/>
      <dgm:spPr/>
    </dgm:pt>
    <dgm:pt modelId="{5D3BC4B9-977D-4F0D-B0F1-8954BDEE6A51}" type="pres">
      <dgm:prSet presAssocID="{785D0796-3D6D-43D9-BBEB-31724F257347}" presName="accentRepeatNode" presStyleLbl="solidFgAcc1" presStyleIdx="3" presStyleCnt="4"/>
      <dgm:spPr/>
    </dgm:pt>
  </dgm:ptLst>
  <dgm:cxnLst>
    <dgm:cxn modelId="{EE3E02F2-E873-4011-9713-386B8218CA05}" srcId="{DBA6592F-102D-4ECD-9BA5-1030EE334EC1}" destId="{5CE380A2-88E3-42FD-A23A-CD4B6A1EA667}" srcOrd="1" destOrd="0" parTransId="{C712DE1A-5E7B-48F6-930E-68C391D08D97}" sibTransId="{937366F7-9E2A-4C51-9A2E-4E187CE75B57}"/>
    <dgm:cxn modelId="{108C71E3-ACCE-4591-BC9A-DF2AE0FBAE4C}" type="presOf" srcId="{DBA6592F-102D-4ECD-9BA5-1030EE334EC1}" destId="{D096E556-0EEA-49A0-A5B9-6A85ACC254CA}" srcOrd="0" destOrd="0" presId="urn:microsoft.com/office/officeart/2008/layout/VerticalCurvedList"/>
    <dgm:cxn modelId="{1F73F268-94BA-408D-9C3A-A3CF88ECBA17}" srcId="{DBA6592F-102D-4ECD-9BA5-1030EE334EC1}" destId="{8F8EB231-BFCC-4AD4-93AA-61F7C1B89378}" srcOrd="2" destOrd="0" parTransId="{8111B494-B6D7-4024-B586-9BEBB749A114}" sibTransId="{D74BEC93-F9E2-4FD0-8103-C45FAC521C37}"/>
    <dgm:cxn modelId="{7CC7F860-95E2-40A1-8522-470AC34B56D1}" type="presOf" srcId="{8365A625-9066-455A-84B8-3795D848ADEB}" destId="{BB979B24-4861-4018-85BF-CF6D76BAB32E}" srcOrd="0" destOrd="0" presId="urn:microsoft.com/office/officeart/2008/layout/VerticalCurvedList"/>
    <dgm:cxn modelId="{D55C2224-6921-43F7-9755-C2C3C54930F1}" type="presOf" srcId="{8F8EB231-BFCC-4AD4-93AA-61F7C1B89378}" destId="{7211E702-CED2-401E-9994-F2912703A84C}" srcOrd="0" destOrd="0" presId="urn:microsoft.com/office/officeart/2008/layout/VerticalCurvedList"/>
    <dgm:cxn modelId="{65498BCE-C570-4BAE-AED2-7BE84D8C7111}" type="presOf" srcId="{5CE380A2-88E3-42FD-A23A-CD4B6A1EA667}" destId="{487D8BE7-03A9-403E-B8C1-459BE314298D}" srcOrd="0" destOrd="0" presId="urn:microsoft.com/office/officeart/2008/layout/VerticalCurvedList"/>
    <dgm:cxn modelId="{F2E2EB38-894F-4A09-AFED-DF0354AADA88}" srcId="{DBA6592F-102D-4ECD-9BA5-1030EE334EC1}" destId="{6FA30EDF-4B46-4B38-BCA8-F0D292D41CC1}" srcOrd="0" destOrd="0" parTransId="{0D5F58C5-9C43-4D34-A5FD-5050F1B654AB}" sibTransId="{8365A625-9066-455A-84B8-3795D848ADEB}"/>
    <dgm:cxn modelId="{4F46179C-1C51-4F2E-B342-2924C156B8F6}" type="presOf" srcId="{785D0796-3D6D-43D9-BBEB-31724F257347}" destId="{2035287C-A9B0-4C7A-B89B-18AF920D5EEF}" srcOrd="0" destOrd="0" presId="urn:microsoft.com/office/officeart/2008/layout/VerticalCurvedList"/>
    <dgm:cxn modelId="{09D2B9BA-346B-4B1A-B08E-4E6FE0DF426A}" type="presOf" srcId="{6FA30EDF-4B46-4B38-BCA8-F0D292D41CC1}" destId="{C82300A8-9F92-4EE8-AB09-AC99EF783046}" srcOrd="0" destOrd="0" presId="urn:microsoft.com/office/officeart/2008/layout/VerticalCurvedList"/>
    <dgm:cxn modelId="{80D2FDCB-8121-4DAB-B69C-E3DE56FD06A0}" srcId="{DBA6592F-102D-4ECD-9BA5-1030EE334EC1}" destId="{785D0796-3D6D-43D9-BBEB-31724F257347}" srcOrd="3" destOrd="0" parTransId="{70D812E1-C342-4BE6-A4F4-FD060701AD58}" sibTransId="{7DF76AAB-05DB-4CBF-937F-A47EA9C5B51B}"/>
    <dgm:cxn modelId="{6B6E8E2E-E216-458A-A8DB-C18C8026FC54}" type="presParOf" srcId="{D096E556-0EEA-49A0-A5B9-6A85ACC254CA}" destId="{3B05CFCD-7C7D-4F0C-9888-AC75EC66611B}" srcOrd="0" destOrd="0" presId="urn:microsoft.com/office/officeart/2008/layout/VerticalCurvedList"/>
    <dgm:cxn modelId="{030F966B-1CCC-476E-8398-4A2A7E9F5379}" type="presParOf" srcId="{3B05CFCD-7C7D-4F0C-9888-AC75EC66611B}" destId="{858EB93F-42A3-4272-B681-EEDB30D74725}" srcOrd="0" destOrd="0" presId="urn:microsoft.com/office/officeart/2008/layout/VerticalCurvedList"/>
    <dgm:cxn modelId="{4F691316-2A8C-4FE4-A3BD-234B4979F803}" type="presParOf" srcId="{858EB93F-42A3-4272-B681-EEDB30D74725}" destId="{08A4A2B5-33F0-431E-A517-C4F6CEF67565}" srcOrd="0" destOrd="0" presId="urn:microsoft.com/office/officeart/2008/layout/VerticalCurvedList"/>
    <dgm:cxn modelId="{78C002D4-F995-4258-91B0-6919CDCE0E68}" type="presParOf" srcId="{858EB93F-42A3-4272-B681-EEDB30D74725}" destId="{BB979B24-4861-4018-85BF-CF6D76BAB32E}" srcOrd="1" destOrd="0" presId="urn:microsoft.com/office/officeart/2008/layout/VerticalCurvedList"/>
    <dgm:cxn modelId="{EFB94A05-6DB0-4C46-BEDE-A67E1D5BD937}" type="presParOf" srcId="{858EB93F-42A3-4272-B681-EEDB30D74725}" destId="{01B65019-91E7-4FD7-9205-306029F18772}" srcOrd="2" destOrd="0" presId="urn:microsoft.com/office/officeart/2008/layout/VerticalCurvedList"/>
    <dgm:cxn modelId="{EB0E1E19-0B30-4094-A88A-71F1A6CBF24B}" type="presParOf" srcId="{858EB93F-42A3-4272-B681-EEDB30D74725}" destId="{473BB64F-628F-42E8-BACF-9557FBAE478C}" srcOrd="3" destOrd="0" presId="urn:microsoft.com/office/officeart/2008/layout/VerticalCurvedList"/>
    <dgm:cxn modelId="{8E9D990C-34DF-4200-89E0-0D7298B98F2D}" type="presParOf" srcId="{3B05CFCD-7C7D-4F0C-9888-AC75EC66611B}" destId="{C82300A8-9F92-4EE8-AB09-AC99EF783046}" srcOrd="1" destOrd="0" presId="urn:microsoft.com/office/officeart/2008/layout/VerticalCurvedList"/>
    <dgm:cxn modelId="{BECF5833-1D14-4184-9EC6-7783335CE003}" type="presParOf" srcId="{3B05CFCD-7C7D-4F0C-9888-AC75EC66611B}" destId="{49EBDD48-16CE-4E58-93C8-996C034B814C}" srcOrd="2" destOrd="0" presId="urn:microsoft.com/office/officeart/2008/layout/VerticalCurvedList"/>
    <dgm:cxn modelId="{29BBE819-60A0-4F91-96E5-412C259B70D9}" type="presParOf" srcId="{49EBDD48-16CE-4E58-93C8-996C034B814C}" destId="{25B8AD14-1840-4C10-BE98-15BF4A6D398C}" srcOrd="0" destOrd="0" presId="urn:microsoft.com/office/officeart/2008/layout/VerticalCurvedList"/>
    <dgm:cxn modelId="{B2854656-E610-4AFE-A481-0F29925B0DA5}" type="presParOf" srcId="{3B05CFCD-7C7D-4F0C-9888-AC75EC66611B}" destId="{487D8BE7-03A9-403E-B8C1-459BE314298D}" srcOrd="3" destOrd="0" presId="urn:microsoft.com/office/officeart/2008/layout/VerticalCurvedList"/>
    <dgm:cxn modelId="{21E12F52-53C5-4FA2-9F32-ABAA61ABE0D4}" type="presParOf" srcId="{3B05CFCD-7C7D-4F0C-9888-AC75EC66611B}" destId="{7187B1DF-4BBC-4910-A7D6-BD43DA5664EE}" srcOrd="4" destOrd="0" presId="urn:microsoft.com/office/officeart/2008/layout/VerticalCurvedList"/>
    <dgm:cxn modelId="{DA0FDF31-4FAD-488A-A5DB-C4171B077B67}" type="presParOf" srcId="{7187B1DF-4BBC-4910-A7D6-BD43DA5664EE}" destId="{2CCA561F-1B60-4913-9122-BA3AAF7A31BF}" srcOrd="0" destOrd="0" presId="urn:microsoft.com/office/officeart/2008/layout/VerticalCurvedList"/>
    <dgm:cxn modelId="{D0E39A2E-10C8-465C-8B8F-C97662F20646}" type="presParOf" srcId="{3B05CFCD-7C7D-4F0C-9888-AC75EC66611B}" destId="{7211E702-CED2-401E-9994-F2912703A84C}" srcOrd="5" destOrd="0" presId="urn:microsoft.com/office/officeart/2008/layout/VerticalCurvedList"/>
    <dgm:cxn modelId="{F4875B82-2F91-454F-9789-822B5E070F09}" type="presParOf" srcId="{3B05CFCD-7C7D-4F0C-9888-AC75EC66611B}" destId="{E38404F6-9687-4047-AA23-D6CEC58C00FB}" srcOrd="6" destOrd="0" presId="urn:microsoft.com/office/officeart/2008/layout/VerticalCurvedList"/>
    <dgm:cxn modelId="{03E09B01-9738-440B-BED8-E3D51A033F9E}" type="presParOf" srcId="{E38404F6-9687-4047-AA23-D6CEC58C00FB}" destId="{B3F18A75-A6C7-44A6-8B09-547ABD34C5FA}" srcOrd="0" destOrd="0" presId="urn:microsoft.com/office/officeart/2008/layout/VerticalCurvedList"/>
    <dgm:cxn modelId="{AB303860-578B-4A14-AFD5-15F022C4025C}" type="presParOf" srcId="{3B05CFCD-7C7D-4F0C-9888-AC75EC66611B}" destId="{2035287C-A9B0-4C7A-B89B-18AF920D5EEF}" srcOrd="7" destOrd="0" presId="urn:microsoft.com/office/officeart/2008/layout/VerticalCurvedList"/>
    <dgm:cxn modelId="{A7D18A5A-1866-47AE-A17A-0E3ECC173C36}" type="presParOf" srcId="{3B05CFCD-7C7D-4F0C-9888-AC75EC66611B}" destId="{3617D820-3249-40A4-96AF-1971DEC08D30}" srcOrd="8" destOrd="0" presId="urn:microsoft.com/office/officeart/2008/layout/VerticalCurvedList"/>
    <dgm:cxn modelId="{C6639489-03D0-4294-9278-9F084E57AA6A}" type="presParOf" srcId="{3617D820-3249-40A4-96AF-1971DEC08D30}" destId="{5D3BC4B9-977D-4F0D-B0F1-8954BDEE6A5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0937A-95D5-42CE-BC46-B2528C11B37B}">
      <dsp:nvSpPr>
        <dsp:cNvPr id="0" name=""/>
        <dsp:cNvSpPr/>
      </dsp:nvSpPr>
      <dsp:spPr>
        <a:xfrm>
          <a:off x="4669448" y="816029"/>
          <a:ext cx="1912712" cy="713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>
              <a:solidFill>
                <a:srgbClr val="00B0F0"/>
              </a:solidFill>
            </a:rPr>
            <a:t>ACCESSI VASCOLARI </a:t>
          </a:r>
          <a:endParaRPr lang="it-IT" sz="1600" b="1" kern="1200" dirty="0">
            <a:solidFill>
              <a:srgbClr val="00B0F0"/>
            </a:solidFill>
          </a:endParaRPr>
        </a:p>
      </dsp:txBody>
      <dsp:txXfrm>
        <a:off x="4669448" y="816029"/>
        <a:ext cx="1912712" cy="713632"/>
      </dsp:txXfrm>
    </dsp:sp>
    <dsp:sp modelId="{C1890492-2643-4C86-A7E6-C439BD8C60F8}">
      <dsp:nvSpPr>
        <dsp:cNvPr id="0" name=""/>
        <dsp:cNvSpPr/>
      </dsp:nvSpPr>
      <dsp:spPr>
        <a:xfrm>
          <a:off x="1151836" y="49323"/>
          <a:ext cx="5495912" cy="5403937"/>
        </a:xfrm>
        <a:prstGeom prst="circularArrow">
          <a:avLst>
            <a:gd name="adj1" fmla="val 6902"/>
            <a:gd name="adj2" fmla="val 465346"/>
            <a:gd name="adj3" fmla="val 1999093"/>
            <a:gd name="adj4" fmla="val 19820609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14C6B-E7FA-4C86-BC74-E381555BD9F8}">
      <dsp:nvSpPr>
        <dsp:cNvPr id="0" name=""/>
        <dsp:cNvSpPr/>
      </dsp:nvSpPr>
      <dsp:spPr>
        <a:xfrm>
          <a:off x="4106524" y="4176468"/>
          <a:ext cx="2133573" cy="837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>
              <a:solidFill>
                <a:srgbClr val="FF66CC"/>
              </a:solidFill>
            </a:rPr>
            <a:t>ANTISEPSI CUTANEA </a:t>
          </a:r>
        </a:p>
      </dsp:txBody>
      <dsp:txXfrm>
        <a:off x="4106524" y="4176468"/>
        <a:ext cx="2133573" cy="837136"/>
      </dsp:txXfrm>
    </dsp:sp>
    <dsp:sp modelId="{4C4258F4-D4E2-43AE-9FE7-8419CE9EC8E2}">
      <dsp:nvSpPr>
        <dsp:cNvPr id="0" name=""/>
        <dsp:cNvSpPr/>
      </dsp:nvSpPr>
      <dsp:spPr>
        <a:xfrm rot="333724">
          <a:off x="795496" y="-793097"/>
          <a:ext cx="5833226" cy="6662136"/>
        </a:xfrm>
        <a:prstGeom prst="circularArrow">
          <a:avLst>
            <a:gd name="adj1" fmla="val 6902"/>
            <a:gd name="adj2" fmla="val 465346"/>
            <a:gd name="adj3" fmla="val 6216317"/>
            <a:gd name="adj4" fmla="val 3888538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6F881-B8EF-466A-9B67-520898668814}">
      <dsp:nvSpPr>
        <dsp:cNvPr id="0" name=""/>
        <dsp:cNvSpPr/>
      </dsp:nvSpPr>
      <dsp:spPr>
        <a:xfrm>
          <a:off x="435256" y="4025667"/>
          <a:ext cx="2696025" cy="1048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>
              <a:solidFill>
                <a:srgbClr val="FF9900"/>
              </a:solidFill>
            </a:rPr>
            <a:t>SISTEMI DI FISSAGGIO E MEDICAZIONE  </a:t>
          </a:r>
        </a:p>
      </dsp:txBody>
      <dsp:txXfrm>
        <a:off x="435256" y="4025667"/>
        <a:ext cx="2696025" cy="1048625"/>
      </dsp:txXfrm>
    </dsp:sp>
    <dsp:sp modelId="{21315E2C-A5E6-4353-BB08-1243E3190E0E}">
      <dsp:nvSpPr>
        <dsp:cNvPr id="0" name=""/>
        <dsp:cNvSpPr/>
      </dsp:nvSpPr>
      <dsp:spPr>
        <a:xfrm>
          <a:off x="534286" y="328383"/>
          <a:ext cx="5403937" cy="5403937"/>
        </a:xfrm>
        <a:prstGeom prst="circularArrow">
          <a:avLst>
            <a:gd name="adj1" fmla="val 6902"/>
            <a:gd name="adj2" fmla="val 465346"/>
            <a:gd name="adj3" fmla="val 12257494"/>
            <a:gd name="adj4" fmla="val 9298270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CB482-4980-4CEE-B7FE-9BBC70E2A515}">
      <dsp:nvSpPr>
        <dsp:cNvPr id="0" name=""/>
        <dsp:cNvSpPr/>
      </dsp:nvSpPr>
      <dsp:spPr>
        <a:xfrm>
          <a:off x="1193846" y="565253"/>
          <a:ext cx="1415368" cy="1268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600" b="1" kern="1200" dirty="0">
            <a:solidFill>
              <a:srgbClr val="00B05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>
              <a:solidFill>
                <a:srgbClr val="00B050"/>
              </a:solidFill>
            </a:rPr>
            <a:t>FLUSCING E LOCKING </a:t>
          </a:r>
          <a:endParaRPr lang="it-IT" sz="1600" b="1" kern="1200" dirty="0">
            <a:solidFill>
              <a:srgbClr val="00B050"/>
            </a:solidFill>
          </a:endParaRPr>
        </a:p>
      </dsp:txBody>
      <dsp:txXfrm>
        <a:off x="1193846" y="565253"/>
        <a:ext cx="1415368" cy="1268912"/>
      </dsp:txXfrm>
    </dsp:sp>
    <dsp:sp modelId="{7E875E58-F065-4EFF-B192-A5C6F052FBCE}">
      <dsp:nvSpPr>
        <dsp:cNvPr id="0" name=""/>
        <dsp:cNvSpPr/>
      </dsp:nvSpPr>
      <dsp:spPr>
        <a:xfrm>
          <a:off x="895340" y="-87416"/>
          <a:ext cx="5403937" cy="5403937"/>
        </a:xfrm>
        <a:prstGeom prst="circularArrow">
          <a:avLst>
            <a:gd name="adj1" fmla="val 6902"/>
            <a:gd name="adj2" fmla="val 465346"/>
            <a:gd name="adj3" fmla="val 18123653"/>
            <a:gd name="adj4" fmla="val 14329728"/>
            <a:gd name="adj5" fmla="val 80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79B24-4861-4018-85BF-CF6D76BAB32E}">
      <dsp:nvSpPr>
        <dsp:cNvPr id="0" name=""/>
        <dsp:cNvSpPr/>
      </dsp:nvSpPr>
      <dsp:spPr>
        <a:xfrm>
          <a:off x="-4184664" y="-669054"/>
          <a:ext cx="5196566" cy="5196566"/>
        </a:xfrm>
        <a:prstGeom prst="blockArc">
          <a:avLst>
            <a:gd name="adj1" fmla="val 18900000"/>
            <a:gd name="adj2" fmla="val 2700000"/>
            <a:gd name="adj3" fmla="val 416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300A8-9F92-4EE8-AB09-AC99EF783046}">
      <dsp:nvSpPr>
        <dsp:cNvPr id="0" name=""/>
        <dsp:cNvSpPr/>
      </dsp:nvSpPr>
      <dsp:spPr>
        <a:xfrm>
          <a:off x="1263175" y="2857447"/>
          <a:ext cx="7377784" cy="7875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158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>
              <a:solidFill>
                <a:srgbClr val="FF0000"/>
              </a:solidFill>
              <a:latin typeface="Centaur" pitchFamily="18" charset="0"/>
            </a:rPr>
            <a:t>4. </a:t>
          </a:r>
          <a:r>
            <a:rPr lang="it-IT" sz="1900" kern="1200" dirty="0">
              <a:latin typeface="Centaur" pitchFamily="18" charset="0"/>
            </a:rPr>
            <a:t>Utilizzare la </a:t>
          </a:r>
          <a:r>
            <a:rPr lang="it-IT" sz="1900" kern="1200" dirty="0" err="1">
              <a:latin typeface="Centaur" pitchFamily="18" charset="0"/>
            </a:rPr>
            <a:t>clorexidina</a:t>
          </a:r>
          <a:r>
            <a:rPr lang="it-IT" sz="1900" kern="1200" dirty="0">
              <a:latin typeface="Centaur" pitchFamily="18" charset="0"/>
            </a:rPr>
            <a:t> con cautela nei neonati prematuri e al di sotto dei 2 mesi di età per via dei rischi di irritazione della cute e di ustioni chimiche</a:t>
          </a:r>
          <a:r>
            <a:rPr lang="it-IT" sz="1900" kern="1200" dirty="0"/>
            <a:t>.   </a:t>
          </a:r>
        </a:p>
      </dsp:txBody>
      <dsp:txXfrm>
        <a:off x="1263175" y="2857447"/>
        <a:ext cx="7377784" cy="787556"/>
      </dsp:txXfrm>
    </dsp:sp>
    <dsp:sp modelId="{25B8AD14-1840-4C10-BE98-15BF4A6D398C}">
      <dsp:nvSpPr>
        <dsp:cNvPr id="0" name=""/>
        <dsp:cNvSpPr/>
      </dsp:nvSpPr>
      <dsp:spPr>
        <a:xfrm>
          <a:off x="216184" y="259079"/>
          <a:ext cx="741981" cy="7419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D8BE7-03A9-403E-B8C1-459BE314298D}">
      <dsp:nvSpPr>
        <dsp:cNvPr id="0" name=""/>
        <dsp:cNvSpPr/>
      </dsp:nvSpPr>
      <dsp:spPr>
        <a:xfrm>
          <a:off x="1206082" y="432046"/>
          <a:ext cx="6626325" cy="593585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158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1" kern="1200" dirty="0">
              <a:solidFill>
                <a:srgbClr val="FF0000"/>
              </a:solidFill>
              <a:latin typeface="Centaur" pitchFamily="18" charset="0"/>
            </a:rPr>
            <a:t>1</a:t>
          </a:r>
          <a:r>
            <a:rPr lang="it-IT" sz="1600" b="1" kern="1200" dirty="0">
              <a:solidFill>
                <a:srgbClr val="FF0000"/>
              </a:solidFill>
              <a:latin typeface="Centaur" pitchFamily="18" charset="0"/>
            </a:rPr>
            <a:t>. 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l’antisettico cutaneo di prima scelta è la </a:t>
          </a:r>
          <a:r>
            <a:rPr lang="it-IT" sz="1600" b="1" kern="1200" dirty="0" smtClean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clorexidina2% in alcool isopropilico7</a:t>
          </a:r>
          <a:r>
            <a:rPr lang="it-IT" sz="1300" b="1" kern="1200" dirty="0" smtClean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0% . </a:t>
          </a:r>
          <a:r>
            <a:rPr lang="it-IT" sz="1300" b="1" kern="1200" dirty="0" smtClean="0">
              <a:solidFill>
                <a:schemeClr val="tx2"/>
              </a:solidFill>
              <a:latin typeface="Centaur" pitchFamily="18" charset="0"/>
            </a:rPr>
            <a:t>(</a:t>
          </a:r>
          <a:r>
            <a:rPr lang="it-IT" sz="1300" b="1" kern="1200" dirty="0">
              <a:solidFill>
                <a:schemeClr val="tx2"/>
              </a:solidFill>
              <a:latin typeface="Centaur" pitchFamily="18" charset="0"/>
            </a:rPr>
            <a:t>I)</a:t>
          </a:r>
        </a:p>
      </dsp:txBody>
      <dsp:txXfrm>
        <a:off x="1206082" y="432046"/>
        <a:ext cx="6626325" cy="593585"/>
      </dsp:txXfrm>
    </dsp:sp>
    <dsp:sp modelId="{2CCA561F-1B60-4913-9122-BA3AAF7A31BF}">
      <dsp:nvSpPr>
        <dsp:cNvPr id="0" name=""/>
        <dsp:cNvSpPr/>
      </dsp:nvSpPr>
      <dsp:spPr>
        <a:xfrm>
          <a:off x="583760" y="1112971"/>
          <a:ext cx="741981" cy="7419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11E702-CED2-401E-9994-F2912703A84C}">
      <dsp:nvSpPr>
        <dsp:cNvPr id="0" name=""/>
        <dsp:cNvSpPr/>
      </dsp:nvSpPr>
      <dsp:spPr>
        <a:xfrm>
          <a:off x="1422106" y="2016227"/>
          <a:ext cx="7102898" cy="681762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158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>
              <a:solidFill>
                <a:srgbClr val="FF0000"/>
              </a:solidFill>
              <a:latin typeface="Centaur" pitchFamily="18" charset="0"/>
            </a:rPr>
            <a:t>3. 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Far asciugare bene l’antisettico cutaneo prima di applicare la medicazione;      nel caso di soluzioni a base di </a:t>
          </a:r>
          <a:r>
            <a:rPr lang="it-IT" sz="1600" b="1" kern="1200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clorexidina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 alcolica, attendere almeno 30 secondi; per gli </a:t>
          </a:r>
          <a:r>
            <a:rPr lang="it-IT" sz="1600" b="1" kern="1200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iodofori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, almeno 1.5- 2 minuti.3,5,11 (V) </a:t>
          </a:r>
        </a:p>
      </dsp:txBody>
      <dsp:txXfrm>
        <a:off x="1422106" y="2016227"/>
        <a:ext cx="7102898" cy="681762"/>
      </dsp:txXfrm>
    </dsp:sp>
    <dsp:sp modelId="{B3F18A75-A6C7-44A6-8B09-547ABD34C5FA}">
      <dsp:nvSpPr>
        <dsp:cNvPr id="0" name=""/>
        <dsp:cNvSpPr/>
      </dsp:nvSpPr>
      <dsp:spPr>
        <a:xfrm>
          <a:off x="583760" y="2003503"/>
          <a:ext cx="741981" cy="7419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35287C-A9B0-4C7A-B89B-18AF920D5EEF}">
      <dsp:nvSpPr>
        <dsp:cNvPr id="0" name=""/>
        <dsp:cNvSpPr/>
      </dsp:nvSpPr>
      <dsp:spPr>
        <a:xfrm>
          <a:off x="1422065" y="1224138"/>
          <a:ext cx="6540522" cy="593585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158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>
              <a:solidFill>
                <a:srgbClr val="FF0000"/>
              </a:solidFill>
              <a:latin typeface="Centaur" pitchFamily="18" charset="0"/>
            </a:rPr>
            <a:t>2. 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In presenza di controindicazioni alla </a:t>
          </a:r>
          <a:r>
            <a:rPr lang="it-IT" sz="1600" b="1" kern="1200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clorexidina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, è possibile utilizzare uno </a:t>
          </a:r>
          <a:r>
            <a:rPr lang="it-IT" sz="1600" b="1" kern="1200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iodoforo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 (</a:t>
          </a:r>
          <a:r>
            <a:rPr lang="it-IT" sz="1600" b="1" kern="1200" dirty="0" err="1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iodopovidone</a:t>
          </a:r>
          <a:r>
            <a:rPr lang="it-IT" sz="1600" b="1" kern="1200" dirty="0">
              <a:solidFill>
                <a:schemeClr val="tx2">
                  <a:lumMod val="75000"/>
                </a:schemeClr>
              </a:solidFill>
              <a:latin typeface="Centaur" pitchFamily="18" charset="0"/>
            </a:rPr>
            <a:t>), o alcool 70%.</a:t>
          </a:r>
          <a:r>
            <a:rPr lang="it-IT" sz="1600" b="1" kern="1200" dirty="0">
              <a:solidFill>
                <a:schemeClr val="tx2"/>
              </a:solidFill>
              <a:latin typeface="Centaur" pitchFamily="18" charset="0"/>
            </a:rPr>
            <a:t>(I) </a:t>
          </a:r>
        </a:p>
      </dsp:txBody>
      <dsp:txXfrm>
        <a:off x="1422065" y="1224138"/>
        <a:ext cx="6540522" cy="593585"/>
      </dsp:txXfrm>
    </dsp:sp>
    <dsp:sp modelId="{5D3BC4B9-977D-4F0D-B0F1-8954BDEE6A51}">
      <dsp:nvSpPr>
        <dsp:cNvPr id="0" name=""/>
        <dsp:cNvSpPr/>
      </dsp:nvSpPr>
      <dsp:spPr>
        <a:xfrm>
          <a:off x="243444" y="2894035"/>
          <a:ext cx="741981" cy="7419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CF541-1850-4771-B915-281BF80A1AE5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5321E-AD04-4F18-B603-C663FB52A7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4709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fornire una lingua internazionale </a:t>
            </a:r>
            <a:r>
              <a:rPr lang="it-IT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comune;fornire</a:t>
            </a:r>
            <a:r>
              <a:rPr lang="it-IT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metodo efficace per istruire e formare il personale sulla tecnica asettica </a:t>
            </a:r>
            <a:r>
              <a:rPr lang="it-IT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sicurastandardizzare</a:t>
            </a:r>
            <a:r>
              <a:rPr lang="it-IT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tecnica asettica tra le </a:t>
            </a:r>
            <a:r>
              <a:rPr lang="it-IT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organizzazioniridurre</a:t>
            </a:r>
            <a:r>
              <a:rPr lang="it-IT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variabili nella </a:t>
            </a:r>
            <a:r>
              <a:rPr lang="it-IT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pratica,rassicura</a:t>
            </a:r>
            <a:r>
              <a:rPr lang="it-IT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pazienti grazie a una tecnica asettica standardizzata più coerente.</a:t>
            </a:r>
            <a:endParaRPr lang="it-IT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167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056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La nuova </a:t>
            </a:r>
            <a:r>
              <a:rPr lang="it-IT" dirty="0" err="1" smtClean="0"/>
              <a:t>normatina</a:t>
            </a:r>
            <a:r>
              <a:rPr lang="it-IT" dirty="0" smtClean="0"/>
              <a:t> </a:t>
            </a:r>
            <a:r>
              <a:rPr lang="it-IT" dirty="0" err="1" smtClean="0"/>
              <a:t>gia’</a:t>
            </a:r>
            <a:r>
              <a:rPr lang="it-IT" dirty="0" smtClean="0"/>
              <a:t> in vigore  a livello europeo prevede l’</a:t>
            </a:r>
            <a:r>
              <a:rPr lang="it-IT" dirty="0" err="1" smtClean="0"/>
              <a:t>utlizzo</a:t>
            </a:r>
            <a:r>
              <a:rPr lang="it-IT" dirty="0" smtClean="0"/>
              <a:t> come antisepsi cutanea su</a:t>
            </a:r>
            <a:r>
              <a:rPr lang="it-IT" baseline="0" dirty="0" smtClean="0"/>
              <a:t> cute non lesa l’ utilizzo di antisettico classificato come </a:t>
            </a:r>
            <a:r>
              <a:rPr lang="it-IT" baseline="0" dirty="0" err="1" smtClean="0"/>
              <a:t>specialita’</a:t>
            </a:r>
            <a:r>
              <a:rPr lang="it-IT" baseline="0" dirty="0" smtClean="0"/>
              <a:t> medica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9654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377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4267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9844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</a:t>
            </a:r>
            <a:r>
              <a:rPr lang="it-IT" baseline="0" dirty="0" smtClean="0"/>
              <a:t> metodi impiegati per stabilizzare il catetere non devono ostacolare la valutazione ed il controllo del sito di emergenza e non </a:t>
            </a:r>
            <a:r>
              <a:rPr lang="it-IT" baseline="0" dirty="0" err="1" smtClean="0"/>
              <a:t>devonoostacolare</a:t>
            </a:r>
            <a:r>
              <a:rPr lang="it-IT" baseline="0" dirty="0" smtClean="0"/>
              <a:t> la circolazione venosa  ed interferire con l’ erogazione della terapia </a:t>
            </a:r>
            <a:r>
              <a:rPr lang="it-IT" baseline="0" dirty="0" err="1" smtClean="0"/>
              <a:t>infusionale</a:t>
            </a:r>
            <a:r>
              <a:rPr lang="it-IT" baseline="0" dirty="0" smtClean="0"/>
              <a:t> vanno sostituiti settimanalmente con la medicazione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4451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5321E-AD04-4F18-B603-C663FB52A70C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753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30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1287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5735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084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840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3929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745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4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603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719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21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80567-180A-4C59-83BC-554F4901BB67}" type="datetimeFigureOut">
              <a:rPr lang="it-IT" smtClean="0"/>
              <a:t>11/11/2023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958B8-712C-4501-BBF3-DEF903D60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336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fif"/><Relationship Id="rId5" Type="http://schemas.openxmlformats.org/officeDocument/2006/relationships/image" Target="../media/image13.jfi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jpeg"/><Relationship Id="rId7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4.jfif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="" xmlns:a16="http://schemas.microsoft.com/office/drawing/2014/main" id="{8631D25F-46F1-8724-6CC8-48C4E44D2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EAFF969-5A9D-D896-4150-764B0987F2D7}"/>
              </a:ext>
            </a:extLst>
          </p:cNvPr>
          <p:cNvSpPr/>
          <p:nvPr/>
        </p:nvSpPr>
        <p:spPr>
          <a:xfrm>
            <a:off x="467544" y="3789040"/>
            <a:ext cx="3600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Tecnologie all’avanguardia per la gestione del dispositivo </a:t>
            </a:r>
          </a:p>
        </p:txBody>
      </p:sp>
      <p:sp>
        <p:nvSpPr>
          <p:cNvPr id="4" name="Rettangolo 3"/>
          <p:cNvSpPr/>
          <p:nvPr/>
        </p:nvSpPr>
        <p:spPr>
          <a:xfrm>
            <a:off x="2987824" y="5373216"/>
            <a:ext cx="1010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latin typeface="Bradley Hand ITC" pitchFamily="66" charset="0"/>
              </a:rPr>
              <a:t>A. Fusco</a:t>
            </a:r>
          </a:p>
        </p:txBody>
      </p:sp>
    </p:spTree>
    <p:extLst>
      <p:ext uri="{BB962C8B-B14F-4D97-AF65-F5344CB8AC3E}">
        <p14:creationId xmlns:p14="http://schemas.microsoft.com/office/powerpoint/2010/main" val="261377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780928"/>
            <a:ext cx="2200847" cy="1030313"/>
          </a:xfrm>
          <a:prstGeom prst="rect">
            <a:avLst/>
          </a:prstGeom>
        </p:spPr>
      </p:pic>
      <p:graphicFrame>
        <p:nvGraphicFramePr>
          <p:cNvPr id="20" name="Diagramma 19"/>
          <p:cNvGraphicFramePr/>
          <p:nvPr>
            <p:extLst>
              <p:ext uri="{D42A27DB-BD31-4B8C-83A1-F6EECF244321}">
                <p14:modId xmlns:p14="http://schemas.microsoft.com/office/powerpoint/2010/main" val="2574098601"/>
              </p:ext>
            </p:extLst>
          </p:nvPr>
        </p:nvGraphicFramePr>
        <p:xfrm>
          <a:off x="899592" y="980728"/>
          <a:ext cx="7200799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" name="Rettangolo 21"/>
          <p:cNvSpPr/>
          <p:nvPr/>
        </p:nvSpPr>
        <p:spPr>
          <a:xfrm>
            <a:off x="1253963" y="366135"/>
            <a:ext cx="67842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VASCULAR ACCESS MANAGEMENT</a:t>
            </a:r>
            <a:endParaRPr lang="it-IT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34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76056" y="1196752"/>
            <a:ext cx="3744416" cy="5445224"/>
          </a:xfrm>
        </p:spPr>
        <p:txBody>
          <a:bodyPr>
            <a:normAutofit fontScale="92500" lnSpcReduction="20000"/>
          </a:bodyPr>
          <a:lstStyle/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2200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pPr marL="0" indent="0">
              <a:buNone/>
            </a:pPr>
            <a:r>
              <a:rPr lang="it-IT" sz="22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IVAD15</a:t>
            </a:r>
          </a:p>
          <a:p>
            <a:pPr marL="0" indent="0">
              <a:buNone/>
            </a:pPr>
            <a:r>
              <a:rPr lang="it-IT" sz="22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Prima di inserire un dispositivo per accesso vascolare periferico, decontaminare la cute a livello del sito d’impianto con un applicatore monouso di clorexidina </a:t>
            </a:r>
            <a:r>
              <a:rPr lang="it-IT" sz="22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gluconata</a:t>
            </a:r>
            <a:r>
              <a:rPr lang="it-IT" sz="22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al 2% in alcol isopropilico al 70% (oppure iodio-</a:t>
            </a:r>
            <a:r>
              <a:rPr lang="it-IT" sz="22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povidone</a:t>
            </a:r>
            <a:r>
              <a:rPr lang="it-IT" sz="22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soluzione alcolica in pazienti con sensibilità alla clorexidina) e lasciare asciugare. </a:t>
            </a:r>
          </a:p>
          <a:p>
            <a:pPr marL="0" indent="0">
              <a:buNone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        Nuova raccomandazione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1126"/>
            <a:ext cx="8136904" cy="293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9066A6E4-0384-89BA-0FD5-923579231BFC}"/>
              </a:ext>
            </a:extLst>
          </p:cNvPr>
          <p:cNvSpPr txBox="1"/>
          <p:nvPr/>
        </p:nvSpPr>
        <p:spPr>
          <a:xfrm>
            <a:off x="238334" y="3535408"/>
            <a:ext cx="45720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Classe D/GPPVAD14 </a:t>
            </a:r>
          </a:p>
          <a:p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Prima di inserire un dispositivo per accesso vascolare centrale, decontaminare la cute a livello del sito d’impianto con un applicatore monouso di clorexidina </a:t>
            </a:r>
            <a:r>
              <a:rPr lang="it-IT" sz="18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gluconata</a:t>
            </a:r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al 2% in alcol isopropilico al 70% (oppure iodio-</a:t>
            </a:r>
            <a:r>
              <a:rPr lang="it-IT" sz="18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povidone</a:t>
            </a:r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soluzione alcolica in pazienti con sensibilità alla clorexidina) e lasciare asciugare. </a:t>
            </a:r>
          </a:p>
          <a:p>
            <a:r>
              <a:rPr lang="it-IT" sz="18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Classe A</a:t>
            </a:r>
          </a:p>
        </p:txBody>
      </p:sp>
    </p:spTree>
    <p:extLst>
      <p:ext uri="{BB962C8B-B14F-4D97-AF65-F5344CB8AC3E}">
        <p14:creationId xmlns:p14="http://schemas.microsoft.com/office/powerpoint/2010/main" val="66171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8">
            <a:extLst>
              <a:ext uri="{FF2B5EF4-FFF2-40B4-BE49-F238E27FC236}">
                <a16:creationId xmlns="" xmlns:a16="http://schemas.microsoft.com/office/drawing/2014/main" id="{250AF3B9-959A-4B20-8BF8-7DC6F0B2E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60648"/>
            <a:ext cx="828092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it-IT" sz="3200" b="1" dirty="0">
                <a:latin typeface="Centaur" pitchFamily="18" charset="0"/>
                <a:cs typeface="Arial" panose="020B0604020202020204" pitchFamily="34" charset="0"/>
              </a:rPr>
              <a:t>ANTISEPSI CUTANEA 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827584" y="1412776"/>
            <a:ext cx="7859216" cy="4680520"/>
          </a:xfrm>
        </p:spPr>
        <p:txBody>
          <a:bodyPr>
            <a:normAutofit/>
          </a:bodyPr>
          <a:lstStyle/>
          <a:p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1600" dirty="0"/>
          </a:p>
          <a:p>
            <a:endParaRPr lang="it-IT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03202"/>
            <a:ext cx="698341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62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5004048" y="1916832"/>
            <a:ext cx="399593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dirty="0">
              <a:latin typeface="Centaur" pitchFamily="18" charset="0"/>
            </a:endParaRPr>
          </a:p>
          <a:p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Classe A IVAD24 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Per pulire il sito d’impianto del catetere venoso periferico durante i cambi della medicazione usare un applicatore monouso di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clorexidina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al 2%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gluconata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alcool isopropilico al 70% (o iodio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povidone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alcool nei pazienti con sensibilità alla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clorexidina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) e lasciar asciugare all’aria. Nuova raccomandazione Classe D/GPP</a:t>
            </a:r>
          </a:p>
        </p:txBody>
      </p:sp>
      <p:sp>
        <p:nvSpPr>
          <p:cNvPr id="15" name="Rectangle 28">
            <a:extLst>
              <a:ext uri="{FF2B5EF4-FFF2-40B4-BE49-F238E27FC236}">
                <a16:creationId xmlns="" xmlns:a16="http://schemas.microsoft.com/office/drawing/2014/main" id="{250AF3B9-959A-4B20-8BF8-7DC6F0B2E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73851"/>
            <a:ext cx="82296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it-IT" sz="3200" b="1" dirty="0">
                <a:latin typeface="Centaur" pitchFamily="18" charset="0"/>
                <a:cs typeface="Arial" panose="020B0604020202020204" pitchFamily="34" charset="0"/>
              </a:rPr>
              <a:t>ANTISEPSI CUTANEA 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FAB9F13A-0C37-8200-139C-126D405598D5}"/>
              </a:ext>
            </a:extLst>
          </p:cNvPr>
          <p:cNvSpPr txBox="1"/>
          <p:nvPr/>
        </p:nvSpPr>
        <p:spPr>
          <a:xfrm>
            <a:off x="576062" y="2276872"/>
            <a:ext cx="39959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IVAD23</a:t>
            </a:r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Per pulire il sito d’impianto del catetere venoso centrale durante i cambi della medicazione usare un applicatore monodose di clorexidina al 2% </a:t>
            </a:r>
            <a:r>
              <a:rPr lang="it-IT" sz="18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gluconata</a:t>
            </a:r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alcool isopropilico al 70% (o iodio </a:t>
            </a:r>
            <a:r>
              <a:rPr lang="it-IT" sz="18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povidone</a:t>
            </a:r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alcool nei pazienti con sensibilità alla clorexidina) e lasciar asciugare all’aria.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075A049B-6E93-8A17-DB57-C51D1EA00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2"/>
            <a:ext cx="8542786" cy="6498013"/>
          </a:xfrm>
        </p:spPr>
        <p:txBody>
          <a:bodyPr/>
          <a:lstStyle/>
          <a:p>
            <a:r>
              <a:rPr lang="it-IT" dirty="0" smtClean="0"/>
              <a:t> 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013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>
            <a:extLst>
              <a:ext uri="{FF2B5EF4-FFF2-40B4-BE49-F238E27FC236}">
                <a16:creationId xmlns="" xmlns:a16="http://schemas.microsoft.com/office/drawing/2014/main" id="{3BF65894-849B-48ED-8241-F30910051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9805" y="548680"/>
            <a:ext cx="5619750" cy="2733675"/>
          </a:xfrm>
          <a:prstGeom prst="rect">
            <a:avLst/>
          </a:prstGeom>
        </p:spPr>
      </p:pic>
      <p:sp>
        <p:nvSpPr>
          <p:cNvPr id="6" name="Rectangle: Rounded Corners 17">
            <a:extLst>
              <a:ext uri="{FF2B5EF4-FFF2-40B4-BE49-F238E27FC236}">
                <a16:creationId xmlns="" xmlns:a16="http://schemas.microsoft.com/office/drawing/2014/main" id="{1F270B5F-3321-41D9-AFA5-0B4E76CD5A2F}"/>
              </a:ext>
            </a:extLst>
          </p:cNvPr>
          <p:cNvSpPr/>
          <p:nvPr/>
        </p:nvSpPr>
        <p:spPr>
          <a:xfrm>
            <a:off x="6570017" y="4418395"/>
            <a:ext cx="1857695" cy="1512168"/>
          </a:xfrm>
          <a:prstGeom prst="roundRect">
            <a:avLst/>
          </a:prstGeom>
          <a:solidFill>
            <a:srgbClr val="ED610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251720" y="3886368"/>
            <a:ext cx="4318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CHLOREXIDINA 2% in ALCOHOL 70%</a:t>
            </a:r>
            <a:endParaRPr 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7">
            <a:extLst>
              <a:ext uri="{FF2B5EF4-FFF2-40B4-BE49-F238E27FC236}">
                <a16:creationId xmlns="" xmlns:a16="http://schemas.microsoft.com/office/drawing/2014/main" id="{D9041B13-19DD-4B55-A250-0D415C540578}"/>
              </a:ext>
            </a:extLst>
          </p:cNvPr>
          <p:cNvSpPr/>
          <p:nvPr/>
        </p:nvSpPr>
        <p:spPr>
          <a:xfrm>
            <a:off x="189812" y="4418395"/>
            <a:ext cx="1726091" cy="1542796"/>
          </a:xfrm>
          <a:prstGeom prst="roundRect">
            <a:avLst/>
          </a:prstGeom>
          <a:solidFill>
            <a:srgbClr val="ED610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A5358FB2-7455-7392-84BD-D308845DF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38" y="4716597"/>
            <a:ext cx="1430238" cy="915764"/>
          </a:xfrm>
          <a:prstGeom prst="rect">
            <a:avLst/>
          </a:prstGeom>
        </p:spPr>
      </p:pic>
      <p:sp>
        <p:nvSpPr>
          <p:cNvPr id="11" name="Rectangle: Rounded Corners 16">
            <a:extLst>
              <a:ext uri="{FF2B5EF4-FFF2-40B4-BE49-F238E27FC236}">
                <a16:creationId xmlns="" xmlns:a16="http://schemas.microsoft.com/office/drawing/2014/main" id="{F4DDB15B-4E3A-46E8-AD5A-38BE758125E0}"/>
              </a:ext>
            </a:extLst>
          </p:cNvPr>
          <p:cNvSpPr/>
          <p:nvPr/>
        </p:nvSpPr>
        <p:spPr>
          <a:xfrm>
            <a:off x="2915816" y="4633524"/>
            <a:ext cx="2970621" cy="129703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Centaur" panose="02030504050205020304" pitchFamily="18" charset="0"/>
                <a:cs typeface="Arial" panose="020B0604020202020204" pitchFamily="34" charset="0"/>
              </a:rPr>
              <a:t>30 </a:t>
            </a:r>
            <a:r>
              <a:rPr lang="it-IT" sz="1600" dirty="0">
                <a:latin typeface="Centaur" panose="02030504050205020304" pitchFamily="18" charset="0"/>
                <a:cs typeface="Arial" panose="020B0604020202020204" pitchFamily="34" charset="0"/>
              </a:rPr>
              <a:t>secondi </a:t>
            </a:r>
            <a:r>
              <a:rPr lang="it-IT" sz="1600" dirty="0" smtClean="0">
                <a:latin typeface="Centaur" panose="02030504050205020304" pitchFamily="18" charset="0"/>
                <a:cs typeface="Arial" panose="020B0604020202020204" pitchFamily="34" charset="0"/>
              </a:rPr>
              <a:t>applicazione+ </a:t>
            </a:r>
            <a:r>
              <a:rPr lang="it-IT" sz="1600" dirty="0">
                <a:latin typeface="Centaur" panose="02030504050205020304" pitchFamily="18" charset="0"/>
                <a:cs typeface="Arial" panose="020B0604020202020204" pitchFamily="34" charset="0"/>
              </a:rPr>
              <a:t>30 secondi </a:t>
            </a:r>
            <a:r>
              <a:rPr lang="it-IT" sz="1600" dirty="0" smtClean="0">
                <a:latin typeface="Centaur" panose="02030504050205020304" pitchFamily="18" charset="0"/>
                <a:cs typeface="Arial" panose="020B0604020202020204" pitchFamily="34" charset="0"/>
              </a:rPr>
              <a:t>asciugatura</a:t>
            </a:r>
            <a:endParaRPr lang="it-IT" sz="1600" dirty="0">
              <a:latin typeface="Centaur" panose="020305040502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Centaur" panose="02030504050205020304" pitchFamily="18" charset="0"/>
                <a:cs typeface="Arial" panose="020B0604020202020204" pitchFamily="34" charset="0"/>
              </a:rPr>
              <a:t>Preferire monodose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Centaur" panose="02030504050205020304" pitchFamily="18" charset="0"/>
                <a:cs typeface="Arial" panose="020B0604020202020204" pitchFamily="34" charset="0"/>
              </a:rPr>
              <a:t>Attivo per 96 ore</a:t>
            </a:r>
            <a:endParaRPr lang="en-US" sz="1600" dirty="0">
              <a:latin typeface="Centaur" panose="020305040502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Freccia a destra 11"/>
          <p:cNvSpPr/>
          <p:nvPr/>
        </p:nvSpPr>
        <p:spPr>
          <a:xfrm>
            <a:off x="2084669" y="5120604"/>
            <a:ext cx="489204" cy="3841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="" xmlns:a16="http://schemas.microsoft.com/office/drawing/2014/main" id="{3CFC4BA0-2F55-15BD-75AC-F3A210E94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054" y="4659398"/>
            <a:ext cx="922412" cy="92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7810" y="4221088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0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pPr marL="0" indent="0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61572"/>
            <a:ext cx="2016224" cy="151437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AC64A204-5187-F060-CA11-DF82993FB2DB}"/>
              </a:ext>
            </a:extLst>
          </p:cNvPr>
          <p:cNvSpPr txBox="1"/>
          <p:nvPr/>
        </p:nvSpPr>
        <p:spPr>
          <a:xfrm>
            <a:off x="395536" y="161572"/>
            <a:ext cx="5832648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Centaur" pitchFamily="18" charset="0"/>
                <a:ea typeface="+mn-ea"/>
                <a:cs typeface="+mn-cs"/>
              </a:rPr>
              <a:t>L’antisepsi cutanea è parte integrante della gestione del sito di emergenza: </a:t>
            </a:r>
          </a:p>
        </p:txBody>
      </p:sp>
      <p:graphicFrame>
        <p:nvGraphicFramePr>
          <p:cNvPr id="6" name="Diagramma 5">
            <a:extLst>
              <a:ext uri="{FF2B5EF4-FFF2-40B4-BE49-F238E27FC236}">
                <a16:creationId xmlns="" xmlns:a16="http://schemas.microsoft.com/office/drawing/2014/main" id="{D7F6D71F-C56D-934A-A784-E36082D2E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6776252"/>
              </p:ext>
            </p:extLst>
          </p:nvPr>
        </p:nvGraphicFramePr>
        <p:xfrm>
          <a:off x="125558" y="2060848"/>
          <a:ext cx="8640960" cy="3858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717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" b="2316"/>
          <a:stretch>
            <a:fillRect/>
          </a:stretch>
        </p:blipFill>
        <p:spPr bwMode="auto">
          <a:xfrm>
            <a:off x="179512" y="3232904"/>
            <a:ext cx="2016224" cy="132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D26ADDDC-199D-A79A-81C9-09DC3DAAB48D}"/>
              </a:ext>
            </a:extLst>
          </p:cNvPr>
          <p:cNvSpPr txBox="1"/>
          <p:nvPr/>
        </p:nvSpPr>
        <p:spPr>
          <a:xfrm>
            <a:off x="465337" y="402214"/>
            <a:ext cx="7626154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Centaur" pitchFamily="18" charset="0"/>
              </a:rPr>
              <a:t>medicazione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47337"/>
            <a:ext cx="2016224" cy="165001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10974"/>
            <a:ext cx="2016224" cy="1514378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2843808" y="1879723"/>
            <a:ext cx="59880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La gestione del sito di emergenza include l’antisepsi cutanea e la sostituzione periodica della medicazione e viene attuata:</a:t>
            </a:r>
          </a:p>
          <a:p>
            <a:endParaRPr lang="it-IT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</p:txBody>
      </p:sp>
      <p:sp>
        <p:nvSpPr>
          <p:cNvPr id="10" name="Freccia a destra 9">
            <a:extLst>
              <a:ext uri="{FF2B5EF4-FFF2-40B4-BE49-F238E27FC236}">
                <a16:creationId xmlns="" xmlns:a16="http://schemas.microsoft.com/office/drawing/2014/main" id="{7CB85FA2-DFEB-6281-F78A-365188499974}"/>
              </a:ext>
            </a:extLst>
          </p:cNvPr>
          <p:cNvSpPr/>
          <p:nvPr/>
        </p:nvSpPr>
        <p:spPr>
          <a:xfrm rot="5400000" flipV="1">
            <a:off x="3164655" y="2940194"/>
            <a:ext cx="916263" cy="9818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FA955672-A115-F6BF-02AF-4AEDD50CDC18}"/>
              </a:ext>
            </a:extLst>
          </p:cNvPr>
          <p:cNvSpPr txBox="1"/>
          <p:nvPr/>
        </p:nvSpPr>
        <p:spPr>
          <a:xfrm>
            <a:off x="2542667" y="4246225"/>
            <a:ext cx="2160240" cy="138499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/>
            <a:endParaRPr lang="it-IT" dirty="0"/>
          </a:p>
          <a:p>
            <a:pPr lvl="0" algn="ctr"/>
            <a:r>
              <a:rPr lang="it-IT" b="1" dirty="0"/>
              <a:t> </a:t>
            </a:r>
            <a:r>
              <a:rPr lang="it-IT" sz="1600" b="1" dirty="0"/>
              <a:t>intervalli prestabiliti </a:t>
            </a:r>
            <a:endParaRPr lang="it-I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7 giorni</a:t>
            </a:r>
          </a:p>
          <a:p>
            <a:endParaRPr lang="it-IT" sz="1600" dirty="0"/>
          </a:p>
          <a:p>
            <a:endParaRPr lang="it-IT" sz="1600" dirty="0"/>
          </a:p>
        </p:txBody>
      </p:sp>
      <p:sp>
        <p:nvSpPr>
          <p:cNvPr id="12" name="Freccia a destra 11">
            <a:extLst>
              <a:ext uri="{FF2B5EF4-FFF2-40B4-BE49-F238E27FC236}">
                <a16:creationId xmlns="" xmlns:a16="http://schemas.microsoft.com/office/drawing/2014/main" id="{C8DEDCFD-748A-DE9A-A195-E7482083BF7A}"/>
              </a:ext>
            </a:extLst>
          </p:cNvPr>
          <p:cNvSpPr/>
          <p:nvPr/>
        </p:nvSpPr>
        <p:spPr>
          <a:xfrm rot="5400000" flipV="1">
            <a:off x="6876534" y="2900725"/>
            <a:ext cx="837322" cy="9818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="" xmlns:a16="http://schemas.microsoft.com/office/drawing/2014/main" id="{FA8C7ABA-2478-8BA1-DD65-7A4597FC6A4B}"/>
              </a:ext>
            </a:extLst>
          </p:cNvPr>
          <p:cNvSpPr txBox="1"/>
          <p:nvPr/>
        </p:nvSpPr>
        <p:spPr>
          <a:xfrm>
            <a:off x="5296797" y="4149080"/>
            <a:ext cx="3780928" cy="147732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 modo estemporaneo non appena la medicazione appaia umida, allentata,   visibilmente sporca, oppure quando umidità, secrezione o sangue siano evidenti al di sotto la medicazione. </a:t>
            </a:r>
          </a:p>
        </p:txBody>
      </p:sp>
      <p:pic>
        <p:nvPicPr>
          <p:cNvPr id="14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121686"/>
            <a:ext cx="1584176" cy="47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6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A89E106D-FC87-4DD0-7DD4-3F6CA6C60AA1}"/>
              </a:ext>
            </a:extLst>
          </p:cNvPr>
          <p:cNvSpPr txBox="1"/>
          <p:nvPr/>
        </p:nvSpPr>
        <p:spPr>
          <a:xfrm>
            <a:off x="4377389" y="507938"/>
            <a:ext cx="4608511" cy="43704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endParaRPr lang="it-IT" sz="1800" dirty="0">
              <a:latin typeface="Centaur" pitchFamily="18" charset="0"/>
            </a:endParaRPr>
          </a:p>
          <a:p>
            <a:pPr algn="ctr"/>
            <a:r>
              <a:rPr lang="it-IT" sz="2000" b="1" dirty="0">
                <a:latin typeface="Centaur" pitchFamily="18" charset="0"/>
              </a:rPr>
              <a:t> Una medicazione sterile è necessaria costantemente su tutti i cateteri venosi periferici e su tutti i cateteri venosi centrali, inclusi i cateteri centrali non </a:t>
            </a:r>
            <a:r>
              <a:rPr lang="it-IT" sz="2000" b="1" dirty="0" err="1">
                <a:latin typeface="Centaur" pitchFamily="18" charset="0"/>
              </a:rPr>
              <a:t>tunnelizzati</a:t>
            </a:r>
            <a:r>
              <a:rPr lang="it-IT" sz="2000" b="1" dirty="0">
                <a:latin typeface="Centaur" pitchFamily="18" charset="0"/>
              </a:rPr>
              <a:t>, i PICC, i port con ago di Huber inserito, e anche i cateteri </a:t>
            </a:r>
            <a:r>
              <a:rPr lang="it-IT" sz="2000" b="1" dirty="0" err="1">
                <a:latin typeface="Centaur" pitchFamily="18" charset="0"/>
              </a:rPr>
              <a:t>tunnelizzati</a:t>
            </a:r>
            <a:r>
              <a:rPr lang="it-IT" sz="2000" b="1" dirty="0">
                <a:latin typeface="Centaur" pitchFamily="18" charset="0"/>
              </a:rPr>
              <a:t> </a:t>
            </a:r>
            <a:r>
              <a:rPr lang="it-IT" sz="2000" b="1" dirty="0" err="1">
                <a:latin typeface="Centaur" pitchFamily="18" charset="0"/>
              </a:rPr>
              <a:t>cuffiati</a:t>
            </a:r>
            <a:r>
              <a:rPr lang="it-IT" sz="2000" b="1" dirty="0">
                <a:latin typeface="Centaur" pitchFamily="18" charset="0"/>
              </a:rPr>
              <a:t>, almeno fino a quando la sede di inserzione non è guarita completamente. </a:t>
            </a:r>
          </a:p>
          <a:p>
            <a:pPr algn="ctr"/>
            <a:r>
              <a:rPr lang="it-IT" sz="2000" b="1" dirty="0">
                <a:latin typeface="Centaur" pitchFamily="18" charset="0"/>
              </a:rPr>
              <a:t>Nella gestione e nella sostituzione delle medicazioni, rispettare sempre la tecnica asettica. Su ogni medicazione dovrebbe essere applicata un’etichetta contenente la data di applicazione o sostituzione, in ottemperanza delle procedure e protocolli locali. </a:t>
            </a:r>
          </a:p>
        </p:txBody>
      </p:sp>
      <p:pic>
        <p:nvPicPr>
          <p:cNvPr id="5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6256" y="6158321"/>
            <a:ext cx="1229644" cy="472193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21054" y="2852936"/>
            <a:ext cx="2306676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582052" y="2851922"/>
            <a:ext cx="22507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it-IT" kern="0" dirty="0">
                <a:solidFill>
                  <a:srgbClr val="404041"/>
                </a:solidFill>
              </a:rPr>
              <a:t>La velocità di trasmissione del vapore acqueo (</a:t>
            </a:r>
            <a:r>
              <a:rPr lang="it-IT" b="1" kern="0" dirty="0">
                <a:solidFill>
                  <a:srgbClr val="404041"/>
                </a:solidFill>
              </a:rPr>
              <a:t>MVTR), </a:t>
            </a:r>
            <a:r>
              <a:rPr lang="it-IT" kern="0" dirty="0">
                <a:solidFill>
                  <a:srgbClr val="404041"/>
                </a:solidFill>
              </a:rPr>
              <a:t>è </a:t>
            </a:r>
          </a:p>
          <a:p>
            <a:pPr lvl="0" algn="ctr">
              <a:defRPr/>
            </a:pPr>
            <a:r>
              <a:rPr lang="it-IT" kern="0" dirty="0">
                <a:solidFill>
                  <a:srgbClr val="404041"/>
                </a:solidFill>
              </a:rPr>
              <a:t> una misura della permeabilità delle barriere </a:t>
            </a:r>
            <a:r>
              <a:rPr lang="it-IT" kern="0" dirty="0">
                <a:solidFill>
                  <a:schemeClr val="accent1">
                    <a:lumMod val="50000"/>
                  </a:schemeClr>
                </a:solidFill>
              </a:rPr>
              <a:t>al vapore </a:t>
            </a:r>
            <a:r>
              <a:rPr lang="it-IT" kern="0" dirty="0">
                <a:solidFill>
                  <a:srgbClr val="404041"/>
                </a:solidFill>
              </a:rPr>
              <a:t>acqueo.</a:t>
            </a:r>
          </a:p>
        </p:txBody>
      </p:sp>
      <p:sp>
        <p:nvSpPr>
          <p:cNvPr id="11" name="Rectangle: Rounded Corners 26">
            <a:extLst>
              <a:ext uri="{FF2B5EF4-FFF2-40B4-BE49-F238E27FC236}">
                <a16:creationId xmlns="" xmlns:a16="http://schemas.microsoft.com/office/drawing/2014/main" id="{C10B9F50-570F-44AD-8F70-17CCE00CA040}"/>
              </a:ext>
            </a:extLst>
          </p:cNvPr>
          <p:cNvSpPr/>
          <p:nvPr/>
        </p:nvSpPr>
        <p:spPr>
          <a:xfrm>
            <a:off x="3192272" y="5116984"/>
            <a:ext cx="1368065" cy="155679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en-US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846" y="5160246"/>
            <a:ext cx="2134473" cy="147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arrotondato 3"/>
          <p:cNvSpPr/>
          <p:nvPr/>
        </p:nvSpPr>
        <p:spPr>
          <a:xfrm>
            <a:off x="1645211" y="980728"/>
            <a:ext cx="1329300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91836" y="1226277"/>
            <a:ext cx="1236051" cy="897666"/>
          </a:xfrm>
          <a:prstGeom prst="rect">
            <a:avLst/>
          </a:prstGeom>
        </p:spPr>
      </p:pic>
      <p:sp>
        <p:nvSpPr>
          <p:cNvPr id="16" name="Rettangolo arrotondato 15"/>
          <p:cNvSpPr/>
          <p:nvPr/>
        </p:nvSpPr>
        <p:spPr>
          <a:xfrm>
            <a:off x="3139844" y="62549"/>
            <a:ext cx="1003277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98" y="107934"/>
            <a:ext cx="942768" cy="894142"/>
          </a:xfrm>
          <a:prstGeom prst="rect">
            <a:avLst/>
          </a:prstGeom>
        </p:spPr>
      </p:pic>
      <p:sp>
        <p:nvSpPr>
          <p:cNvPr id="18" name="Rettangolo arrotondato 17"/>
          <p:cNvSpPr/>
          <p:nvPr/>
        </p:nvSpPr>
        <p:spPr>
          <a:xfrm>
            <a:off x="105300" y="188640"/>
            <a:ext cx="1442363" cy="14101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0" y="285622"/>
            <a:ext cx="1150479" cy="105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0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2258" y="343245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Utilizzare medicazioni a rilascio continuo di </a:t>
            </a:r>
            <a:r>
              <a:rPr lang="it-IT" sz="24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clorexidina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sul sito di emergenza dei cateteri venosi centrali non </a:t>
            </a:r>
            <a:r>
              <a:rPr lang="it-IT" sz="24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tunnellizzati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, allo scopo di ridurre il rischio di contaminazione batterica per via </a:t>
            </a:r>
            <a:r>
              <a:rPr lang="it-IT" sz="24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extraluminale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. 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="" xmlns:a16="http://schemas.microsoft.com/office/drawing/2014/main" id="{BCC60665-C8B6-48CB-AB63-E3484BEC0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70" y="2346758"/>
            <a:ext cx="1080120" cy="73605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74207" y="1843115"/>
            <a:ext cx="2507994" cy="1664073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="" xmlns:a16="http://schemas.microsoft.com/office/drawing/2014/main" id="{B8DB4186-431B-41E3-97C2-136CDCF49A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b="16384"/>
          <a:stretch/>
        </p:blipFill>
        <p:spPr>
          <a:xfrm>
            <a:off x="5001047" y="1566557"/>
            <a:ext cx="2016224" cy="1771526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="" xmlns:a16="http://schemas.microsoft.com/office/drawing/2014/main" id="{62D27A91-D7E9-4EAB-992B-DB1627183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030" y="3813253"/>
            <a:ext cx="1137685" cy="679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2505" y="3276789"/>
            <a:ext cx="1203496" cy="1647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3">
            <a:extLst>
              <a:ext uri="{FF2B5EF4-FFF2-40B4-BE49-F238E27FC236}">
                <a16:creationId xmlns="" xmlns:a16="http://schemas.microsoft.com/office/drawing/2014/main" id="{61EAB569-CEA8-4E56-83BC-74DFADD8F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225" y="3510983"/>
            <a:ext cx="2801762" cy="117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7">
            <a:extLst>
              <a:ext uri="{FF2B5EF4-FFF2-40B4-BE49-F238E27FC236}">
                <a16:creationId xmlns="" xmlns:a16="http://schemas.microsoft.com/office/drawing/2014/main" id="{3B0C56BD-B297-4832-A534-F4698785EA96}"/>
              </a:ext>
            </a:extLst>
          </p:cNvPr>
          <p:cNvSpPr/>
          <p:nvPr/>
        </p:nvSpPr>
        <p:spPr>
          <a:xfrm>
            <a:off x="5395702" y="5120509"/>
            <a:ext cx="3526189" cy="1600438"/>
          </a:xfrm>
          <a:prstGeom prst="rect">
            <a:avLst/>
          </a:prstGeom>
          <a:solidFill>
            <a:srgbClr val="00B050"/>
          </a:solidFill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Utilizzare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medicazioni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  impregnate di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Clorexidina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sopra I CVADs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per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ridurre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il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rischio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di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infezioni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extraluminali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via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principale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di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infezione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 E'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dimostrato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che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l'utilizzo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 di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medicazioni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con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clorexidina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riducono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ulteriormente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 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anche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il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tasso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di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infezioni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da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catetere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relate (CLABSI) 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Calibri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="" xmlns:a16="http://schemas.microsoft.com/office/drawing/2014/main" id="{E582EFE3-4459-46C1-9AFA-F2159E684FD0}"/>
              </a:ext>
            </a:extLst>
          </p:cNvPr>
          <p:cNvSpPr/>
          <p:nvPr/>
        </p:nvSpPr>
        <p:spPr>
          <a:xfrm>
            <a:off x="143498" y="5350702"/>
            <a:ext cx="4865138" cy="1077218"/>
          </a:xfrm>
          <a:prstGeom prst="rect">
            <a:avLst/>
          </a:prstGeom>
          <a:solidFill>
            <a:srgbClr val="FFC000"/>
          </a:solidFill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Considerare</a:t>
            </a:r>
            <a:r>
              <a:rPr lang="en-US" sz="1600" kern="0" dirty="0">
                <a:latin typeface="TrebuchetMS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l'utilizzo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di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medicazioni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impregnate di 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clorexidina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in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pazienti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adulti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 con un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catetere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centrale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 come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una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strategia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 per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ridurre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le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infezioni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da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MS"/>
              </a:rPr>
              <a:t>catetere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MS"/>
              </a:rPr>
              <a:t> relate.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404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SISTEMI DI STABILIZZAZIONE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I cateteri venosi vanno stabilizzati e fissati utilizzando specifici dispositivi di stabilizzazione disegnati per tale scopo (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</a:rPr>
              <a:t>engineered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</a:rPr>
              <a:t>stabilization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</a:rPr>
              <a:t>device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, ESD</a:t>
            </a: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).</a:t>
            </a:r>
          </a:p>
          <a:p>
            <a:pPr marL="0" indent="0">
              <a:buNone/>
            </a:pP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Una stabilizzazione o un fissaggio inadeguati possono provocare una dislocazione accidentale del catetere con complicanze tali da richiedere spesso la perdita precoce dell’accesso venoso</a:t>
            </a: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310501" y="5495902"/>
            <a:ext cx="1202432" cy="11965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Picture 2" descr="Statlock">
            <a:extLst>
              <a:ext uri="{FF2B5EF4-FFF2-40B4-BE49-F238E27FC236}">
                <a16:creationId xmlns="" xmlns:a16="http://schemas.microsoft.com/office/drawing/2014/main" id="{0F819435-C88B-4605-81D2-E0F1EC57C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t="14572" r="6063" b="25242"/>
          <a:stretch/>
        </p:blipFill>
        <p:spPr bwMode="auto">
          <a:xfrm>
            <a:off x="374722" y="5464091"/>
            <a:ext cx="1073990" cy="1176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arrotondato 15"/>
          <p:cNvSpPr/>
          <p:nvPr/>
        </p:nvSpPr>
        <p:spPr>
          <a:xfrm>
            <a:off x="6832477" y="5030426"/>
            <a:ext cx="1684785" cy="1554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Picture 4" descr="SecurAcath® - sistema universale di fissaggio sottocutaneo per cateteri -  Interrad Medical">
            <a:extLst>
              <a:ext uri="{FF2B5EF4-FFF2-40B4-BE49-F238E27FC236}">
                <a16:creationId xmlns="" xmlns:a16="http://schemas.microsoft.com/office/drawing/2014/main" id="{B6940973-BAB4-4118-8147-306926C27E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7" t="11000" r="14890" b="8842"/>
          <a:stretch/>
        </p:blipFill>
        <p:spPr bwMode="auto">
          <a:xfrm>
            <a:off x="7375517" y="5449344"/>
            <a:ext cx="1078268" cy="112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tangolo arrotondato 20"/>
          <p:cNvSpPr/>
          <p:nvPr/>
        </p:nvSpPr>
        <p:spPr>
          <a:xfrm>
            <a:off x="1825378" y="5612752"/>
            <a:ext cx="1132135" cy="107974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2006391" y="5746967"/>
            <a:ext cx="810737" cy="768402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>
          <a:xfrm>
            <a:off x="3186538" y="5695650"/>
            <a:ext cx="1224136" cy="103971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63" y="5894472"/>
            <a:ext cx="995798" cy="642065"/>
          </a:xfrm>
          <a:prstGeom prst="rect">
            <a:avLst/>
          </a:prstGeom>
        </p:spPr>
      </p:pic>
      <p:pic>
        <p:nvPicPr>
          <p:cNvPr id="15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608" y="3048886"/>
            <a:ext cx="1387744" cy="4721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893" y="3048886"/>
            <a:ext cx="825624" cy="47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="" xmlns:a16="http://schemas.microsoft.com/office/drawing/2014/main" id="{4C8EED7B-019F-867F-CCDB-1711FA79C2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161" y="3645024"/>
            <a:ext cx="1275556" cy="828092"/>
          </a:xfrm>
          <a:prstGeom prst="rect">
            <a:avLst/>
          </a:prstGeom>
        </p:spPr>
      </p:pic>
      <p:sp>
        <p:nvSpPr>
          <p:cNvPr id="19" name="Rettangolo arrotondato 18"/>
          <p:cNvSpPr/>
          <p:nvPr/>
        </p:nvSpPr>
        <p:spPr>
          <a:xfrm>
            <a:off x="4644008" y="5725862"/>
            <a:ext cx="1202432" cy="9031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979502"/>
            <a:ext cx="1202432" cy="50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ttangolo 21"/>
          <p:cNvSpPr/>
          <p:nvPr/>
        </p:nvSpPr>
        <p:spPr>
          <a:xfrm>
            <a:off x="6772923" y="5155775"/>
            <a:ext cx="1803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ESD intradermico</a:t>
            </a:r>
            <a:endParaRPr lang="it-IT" dirty="0"/>
          </a:p>
        </p:txBody>
      </p:sp>
      <p:sp>
        <p:nvSpPr>
          <p:cNvPr id="24" name="Rettangolo 23"/>
          <p:cNvSpPr/>
          <p:nvPr/>
        </p:nvSpPr>
        <p:spPr>
          <a:xfrm>
            <a:off x="1854390" y="4971109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ESD  ADESIVO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61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entury" pitchFamily="18" charset="0"/>
              </a:rPr>
              <a:t>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VASCULAR ACCESS DEVICE (VAD)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STABILIZATION</a:t>
            </a:r>
            <a:endParaRPr lang="en-US" sz="2600" b="1" dirty="0">
              <a:solidFill>
                <a:srgbClr val="FF0066"/>
              </a:solidFill>
              <a:latin typeface="Century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 </a:t>
            </a:r>
            <a:endParaRPr lang="it-IT" sz="2000" dirty="0">
              <a:latin typeface="Century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Centaur" pitchFamily="18" charset="0"/>
                <a:cs typeface="Arial" pitchFamily="34" charset="0"/>
              </a:rPr>
              <a:t>Per la  </a:t>
            </a:r>
            <a:r>
              <a:rPr lang="it-IT" sz="2000" dirty="0">
                <a:latin typeface="Centaur" pitchFamily="18" charset="0"/>
                <a:cs typeface="Arial" pitchFamily="34" charset="0"/>
              </a:rPr>
              <a:t>stabilizzazione </a:t>
            </a:r>
            <a:r>
              <a:rPr lang="it-IT" sz="2000" dirty="0" smtClean="0">
                <a:latin typeface="Centaur" pitchFamily="18" charset="0"/>
                <a:cs typeface="Arial" pitchFamily="34" charset="0"/>
              </a:rPr>
              <a:t>ed </a:t>
            </a:r>
            <a:r>
              <a:rPr lang="it-IT" sz="2000" dirty="0">
                <a:latin typeface="Centaur" pitchFamily="18" charset="0"/>
                <a:cs typeface="Arial" pitchFamily="34" charset="0"/>
              </a:rPr>
              <a:t>il fissaggio del catetere venoso si dovrà </a:t>
            </a:r>
            <a:r>
              <a:rPr lang="it-IT" sz="2000" dirty="0" smtClean="0">
                <a:latin typeface="Centaur" pitchFamily="18" charset="0"/>
                <a:cs typeface="Arial" pitchFamily="34" charset="0"/>
              </a:rPr>
              <a:t>tener conto:</a:t>
            </a:r>
          </a:p>
          <a:p>
            <a:r>
              <a:rPr lang="it-IT" sz="2000" dirty="0" smtClean="0">
                <a:latin typeface="Centaur" pitchFamily="18" charset="0"/>
                <a:cs typeface="Arial" pitchFamily="34" charset="0"/>
              </a:rPr>
              <a:t>dell’età </a:t>
            </a:r>
            <a:r>
              <a:rPr lang="it-IT" sz="2000" dirty="0">
                <a:latin typeface="Centaur" pitchFamily="18" charset="0"/>
                <a:cs typeface="Arial" pitchFamily="34" charset="0"/>
              </a:rPr>
              <a:t>del paziente, </a:t>
            </a:r>
            <a:endParaRPr lang="it-IT" sz="2000" dirty="0" smtClean="0">
              <a:latin typeface="Centaur" pitchFamily="18" charset="0"/>
              <a:cs typeface="Arial" pitchFamily="34" charset="0"/>
            </a:endParaRPr>
          </a:p>
          <a:p>
            <a:r>
              <a:rPr lang="it-IT" sz="2000" dirty="0" smtClean="0">
                <a:latin typeface="Centaur" pitchFamily="18" charset="0"/>
                <a:cs typeface="Arial" pitchFamily="34" charset="0"/>
              </a:rPr>
              <a:t>dello </a:t>
            </a:r>
            <a:r>
              <a:rPr lang="it-IT" sz="2000" dirty="0">
                <a:latin typeface="Centaur" pitchFamily="18" charset="0"/>
                <a:cs typeface="Arial" pitchFamily="34" charset="0"/>
              </a:rPr>
              <a:t>spessore e dell’integrità della cute, di pregresse lesioni cutanee da adesivi </a:t>
            </a:r>
            <a:endParaRPr lang="it-IT" sz="2000" dirty="0" smtClean="0">
              <a:latin typeface="Centaur" pitchFamily="18" charset="0"/>
              <a:cs typeface="Arial" pitchFamily="34" charset="0"/>
            </a:endParaRPr>
          </a:p>
          <a:p>
            <a:r>
              <a:rPr lang="it-IT" sz="2000" dirty="0" smtClean="0">
                <a:latin typeface="Centaur" pitchFamily="18" charset="0"/>
                <a:cs typeface="Arial" pitchFamily="34" charset="0"/>
              </a:rPr>
              <a:t> </a:t>
            </a:r>
            <a:r>
              <a:rPr lang="it-IT" sz="2000" dirty="0">
                <a:latin typeface="Centaur" pitchFamily="18" charset="0"/>
                <a:cs typeface="Arial" pitchFamily="34" charset="0"/>
              </a:rPr>
              <a:t>della presenza di secrezioni nella sede di inserzione</a:t>
            </a:r>
            <a:r>
              <a:rPr lang="it-IT" sz="2600" dirty="0">
                <a:latin typeface="Centaur" pitchFamily="18" charset="0"/>
                <a:cs typeface="Arial" pitchFamily="34" charset="0"/>
              </a:rPr>
              <a:t>.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Centaur" pitchFamily="18" charset="0"/>
              <a:cs typeface="Arial" pitchFamily="34" charset="0"/>
            </a:endParaRPr>
          </a:p>
          <a:p>
            <a:pPr marL="0" indent="0">
              <a:buNone/>
            </a:pPr>
            <a:endParaRPr lang="it-IT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E’ bene non sottovalutare il rischio di lesioni cutanee associate all’ adesivo medico (MRSI)</a:t>
            </a: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1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400" dirty="0">
                <a:latin typeface="Century" pitchFamily="18" charset="0"/>
              </a:rPr>
              <a:t> </a:t>
            </a:r>
            <a:br>
              <a:rPr lang="en-US" sz="2400" dirty="0">
                <a:latin typeface="Century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Century" pitchFamily="18" charset="0"/>
              </a:rPr>
              <a:t>VASCULAR ACCESS DEVICE (VAD) STABILIZATION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/>
            </a:r>
            <a:b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600200"/>
            <a:ext cx="8406645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Century" pitchFamily="18" charset="0"/>
              <a:cs typeface="Arial" pitchFamily="34" charset="0"/>
            </a:endParaRPr>
          </a:p>
          <a:p>
            <a:pPr marL="0" indent="0">
              <a:buNone/>
            </a:pPr>
            <a:endParaRPr lang="it-IT" sz="2000" dirty="0">
              <a:latin typeface="Century" pitchFamily="18" charset="0"/>
              <a:cs typeface="Arial" pitchFamily="34" charset="0"/>
            </a:endParaRPr>
          </a:p>
        </p:txBody>
      </p:sp>
      <p:pic>
        <p:nvPicPr>
          <p:cNvPr id="4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255" y="6047468"/>
            <a:ext cx="1387744" cy="47219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11560" y="1916832"/>
            <a:ext cx="635498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00FF"/>
                </a:solidFill>
                <a:latin typeface="Century" pitchFamily="18" charset="0"/>
                <a:cs typeface="Arial" pitchFamily="34" charset="0"/>
              </a:rPr>
              <a:t>Inoltre, gli ESD facilitano</a:t>
            </a:r>
            <a:r>
              <a:rPr lang="it-IT" sz="2400" b="1" dirty="0" smtClean="0">
                <a:solidFill>
                  <a:srgbClr val="0000FF"/>
                </a:solidFill>
                <a:latin typeface="Century" pitchFamily="18" charset="0"/>
                <a:cs typeface="Arial" pitchFamily="34" charset="0"/>
              </a:rPr>
              <a:t>:</a:t>
            </a:r>
          </a:p>
          <a:p>
            <a:endParaRPr lang="it-IT" sz="2400" b="1" dirty="0">
              <a:solidFill>
                <a:srgbClr val="0000FF"/>
              </a:solidFill>
              <a:latin typeface="Century" pitchFamily="18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 la standardizzazione delle </a:t>
            </a: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medesime pratiche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da parte di tutti i clinici; </a:t>
            </a:r>
            <a:endParaRPr lang="it-IT" sz="2400" dirty="0" smtClean="0">
              <a:solidFill>
                <a:schemeClr val="tx2">
                  <a:lumMod val="75000"/>
                </a:schemeClr>
              </a:solidFill>
              <a:latin typeface="Century" pitchFamily="18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it-IT" sz="2400" dirty="0">
              <a:solidFill>
                <a:schemeClr val="tx2">
                  <a:lumMod val="75000"/>
                </a:schemeClr>
              </a:solidFill>
              <a:latin typeface="Century" pitchFamily="18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riducono le complicanze secondarie alla eccessiva mobilità del catetere nel sito di emergenza</a:t>
            </a: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endParaRPr lang="it-IT" sz="2400" dirty="0">
              <a:solidFill>
                <a:schemeClr val="tx2">
                  <a:lumMod val="75000"/>
                </a:schemeClr>
              </a:solidFill>
              <a:latin typeface="Century" pitchFamily="18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contribuiscono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Arial" pitchFamily="34" charset="0"/>
              </a:rPr>
              <a:t>a ridurre i costi dell’assistenza.</a:t>
            </a:r>
          </a:p>
        </p:txBody>
      </p:sp>
    </p:spTree>
    <p:extLst>
      <p:ext uri="{BB962C8B-B14F-4D97-AF65-F5344CB8AC3E}">
        <p14:creationId xmlns:p14="http://schemas.microsoft.com/office/powerpoint/2010/main" val="398628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1576" y="2852936"/>
            <a:ext cx="8003232" cy="3705275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Centaur" pitchFamily="18" charset="0"/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Standard 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34.1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Use 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luer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-locking mechanism to ensure a secure junction when attaching needleless connectors to 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vascular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aur" pitchFamily="18" charset="0"/>
              </a:rPr>
              <a:t> access device (VAD) hub or access site. 34.2 Disinfect needleless connectors prior to each entry into the device. 34.3 Use aseptic no-touch technique to change the needleless connector. 34.4 Access needleless connectors only with a sterile device. 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aur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20891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7128792" cy="54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1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95B685BD-1F54-65C9-AD71-65F08DEE6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pPr marL="0" indent="0">
              <a:buNone/>
            </a:pPr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  CARATTERISTICHE DEL  NFC</a:t>
            </a:r>
          </a:p>
          <a:p>
            <a:pPr marL="0" indent="0">
              <a:buNone/>
            </a:pPr>
            <a:endParaRPr lang="it-IT" sz="24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Deve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avere al suo interno un meccanismo che garantisca un </a:t>
            </a:r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«reflusso zero»</a:t>
            </a:r>
            <a:r>
              <a:rPr lang="it-IT" sz="2400" dirty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alla disconnessione della linea infusionale/siringa, per ridurre le complicanze dovute alle </a:t>
            </a:r>
            <a:r>
              <a:rPr lang="it-IT" sz="24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occlussioni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.</a:t>
            </a:r>
          </a:p>
          <a:p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Deve avere una </a:t>
            </a:r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camera trasparente</a:t>
            </a:r>
            <a:r>
              <a:rPr lang="it-IT" sz="2400" dirty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per una migliore ispezione della stessa.</a:t>
            </a:r>
          </a:p>
          <a:p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L’hub del connettore</a:t>
            </a:r>
            <a:r>
              <a:rPr lang="it-IT" sz="2400" dirty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deve essere </a:t>
            </a:r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perfettamente liscia</a:t>
            </a:r>
            <a:r>
              <a:rPr lang="it-IT" sz="2400" dirty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senza interstizi per favorire una più accurata disinfezione .</a:t>
            </a:r>
          </a:p>
          <a:p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Spazio morto interno minimo</a:t>
            </a:r>
            <a:r>
              <a:rPr lang="it-IT" sz="2400" dirty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per evitare depositi di precipitati non facilmente rimovibili.</a:t>
            </a:r>
          </a:p>
          <a:p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Non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deve contenere </a:t>
            </a:r>
            <a:r>
              <a:rPr lang="it-IT" sz="2400" b="1" i="1" dirty="0">
                <a:solidFill>
                  <a:srgbClr val="FF0066"/>
                </a:solidFill>
                <a:latin typeface="Centaur" pitchFamily="18" charset="0"/>
              </a:rPr>
              <a:t>componenti metalli</a:t>
            </a:r>
            <a:r>
              <a:rPr lang="it-IT" sz="2400" dirty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 smtClean="0">
                <a:solidFill>
                  <a:srgbClr val="FF0066"/>
                </a:solidFill>
                <a:latin typeface="Centaur" pitchFamily="18" charset="0"/>
              </a:rPr>
              <a:t> </a:t>
            </a: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al </a:t>
            </a:r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suo interno e supportare pressioni di almeno </a:t>
            </a: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300/325psi</a:t>
            </a:r>
          </a:p>
          <a:p>
            <a:r>
              <a:rPr lang="it-IT" sz="24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</a:t>
            </a: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                                                                                  INS 2021</a:t>
            </a:r>
            <a:endParaRPr lang="it-IT" sz="2400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7566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ccia a destra 20"/>
          <p:cNvSpPr/>
          <p:nvPr/>
        </p:nvSpPr>
        <p:spPr>
          <a:xfrm>
            <a:off x="4186056" y="1259187"/>
            <a:ext cx="4538743" cy="1249450"/>
          </a:xfrm>
          <a:prstGeom prst="rightArrow">
            <a:avLst>
              <a:gd name="adj1" fmla="val 75000"/>
              <a:gd name="adj2" fmla="val 50000"/>
            </a:avLst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it-IT" b="1" dirty="0"/>
          </a:p>
          <a:p>
            <a:pPr algn="ctr"/>
            <a:r>
              <a:rPr lang="it-IT" b="1" dirty="0"/>
              <a:t>SVILUPPA UN REFLUSSO ALL’ INTERNO DEL CATETERE</a:t>
            </a:r>
          </a:p>
        </p:txBody>
      </p:sp>
      <p:sp>
        <p:nvSpPr>
          <p:cNvPr id="19" name="Rettangolo arrotondato 18"/>
          <p:cNvSpPr/>
          <p:nvPr/>
        </p:nvSpPr>
        <p:spPr>
          <a:xfrm>
            <a:off x="1076443" y="1250890"/>
            <a:ext cx="2448742" cy="1093269"/>
          </a:xfrm>
          <a:prstGeom prst="roundRect">
            <a:avLst/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Rettangolo arrotondato 14"/>
          <p:cNvSpPr/>
          <p:nvPr/>
        </p:nvSpPr>
        <p:spPr>
          <a:xfrm>
            <a:off x="1076315" y="2652388"/>
            <a:ext cx="2474593" cy="1188457"/>
          </a:xfrm>
          <a:prstGeom prst="roundRect">
            <a:avLst/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Rettangolo arrotondato 10"/>
          <p:cNvSpPr/>
          <p:nvPr/>
        </p:nvSpPr>
        <p:spPr>
          <a:xfrm>
            <a:off x="1116438" y="4015324"/>
            <a:ext cx="2394346" cy="1247915"/>
          </a:xfrm>
          <a:prstGeom prst="roundRect">
            <a:avLst/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3" name="Picture 10">
            <a:extLst>
              <a:ext uri="{FF2B5EF4-FFF2-40B4-BE49-F238E27FC236}">
                <a16:creationId xmlns="" xmlns:a16="http://schemas.microsoft.com/office/drawing/2014/main" id="{43780E62-821B-4AF9-A81C-3D3A0E058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45475">
            <a:off x="174662" y="4206477"/>
            <a:ext cx="720990" cy="10800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="" xmlns:a16="http://schemas.microsoft.com/office/drawing/2014/main" id="{EA622948-43BF-4C66-B057-CDD8900138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856148">
            <a:off x="35620" y="2907174"/>
            <a:ext cx="1105472" cy="828000"/>
          </a:xfrm>
          <a:prstGeom prst="rect">
            <a:avLst/>
          </a:prstGeom>
        </p:spPr>
      </p:pic>
      <p:sp>
        <p:nvSpPr>
          <p:cNvPr id="25" name="object 8">
            <a:extLst>
              <a:ext uri="{FF2B5EF4-FFF2-40B4-BE49-F238E27FC236}">
                <a16:creationId xmlns="" xmlns:a16="http://schemas.microsoft.com/office/drawing/2014/main" id="{8AE21972-502D-4B86-9EAE-BA46D3E3618D}"/>
              </a:ext>
            </a:extLst>
          </p:cNvPr>
          <p:cNvSpPr/>
          <p:nvPr/>
        </p:nvSpPr>
        <p:spPr>
          <a:xfrm>
            <a:off x="253652" y="1415070"/>
            <a:ext cx="669408" cy="9376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itolo 1"/>
          <p:cNvSpPr>
            <a:spLocks noGrp="1"/>
          </p:cNvSpPr>
          <p:nvPr>
            <p:ph type="title"/>
          </p:nvPr>
        </p:nvSpPr>
        <p:spPr>
          <a:xfrm>
            <a:off x="520525" y="0"/>
            <a:ext cx="8229600" cy="1143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it-IT" dirty="0" err="1">
                <a:solidFill>
                  <a:schemeClr val="bg1"/>
                </a:solidFill>
                <a:latin typeface="Centaur" pitchFamily="18" charset="0"/>
              </a:rPr>
              <a:t>Needleless</a:t>
            </a:r>
            <a:r>
              <a:rPr lang="it-IT" dirty="0">
                <a:solidFill>
                  <a:schemeClr val="bg1"/>
                </a:solidFill>
                <a:latin typeface="Centaur" pitchFamily="18" charset="0"/>
              </a:rPr>
              <a:t> </a:t>
            </a:r>
            <a:r>
              <a:rPr lang="it-IT" dirty="0" err="1">
                <a:solidFill>
                  <a:schemeClr val="bg1"/>
                </a:solidFill>
                <a:latin typeface="Centaur" pitchFamily="18" charset="0"/>
              </a:rPr>
              <a:t>connectors</a:t>
            </a:r>
            <a:endParaRPr lang="it-IT" dirty="0">
              <a:solidFill>
                <a:schemeClr val="bg1"/>
              </a:solidFill>
              <a:latin typeface="Centaur" pitchFamily="18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4060592" y="3999534"/>
            <a:ext cx="4538743" cy="1366158"/>
            <a:chOff x="3323953" y="2451299"/>
            <a:chExt cx="5789392" cy="1366158"/>
          </a:xfrm>
        </p:grpSpPr>
        <p:sp>
          <p:nvSpPr>
            <p:cNvPr id="31" name="Freccia a destra 30"/>
            <p:cNvSpPr/>
            <p:nvPr/>
          </p:nvSpPr>
          <p:spPr>
            <a:xfrm>
              <a:off x="3323953" y="2451299"/>
              <a:ext cx="5789392" cy="1219431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it-IT" dirty="0"/>
            </a:p>
            <a:p>
              <a:pPr algn="ctr"/>
              <a:r>
                <a:rPr lang="it-IT" b="1" dirty="0"/>
                <a:t>GARANTISCE LO ZERO REFLUSSO</a:t>
              </a:r>
            </a:p>
          </p:txBody>
        </p:sp>
        <p:sp>
          <p:nvSpPr>
            <p:cNvPr id="32" name="Freccia a destra 4"/>
            <p:cNvSpPr/>
            <p:nvPr/>
          </p:nvSpPr>
          <p:spPr>
            <a:xfrm>
              <a:off x="3493209" y="2880369"/>
              <a:ext cx="5054066" cy="9370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t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5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="" xmlns:a16="http://schemas.microsoft.com/office/drawing/2014/main" id="{C953D1C7-4965-6B31-6909-7830D6119C8C}"/>
              </a:ext>
            </a:extLst>
          </p:cNvPr>
          <p:cNvGrpSpPr/>
          <p:nvPr/>
        </p:nvGrpSpPr>
        <p:grpSpPr>
          <a:xfrm>
            <a:off x="1075335" y="5429123"/>
            <a:ext cx="2404763" cy="1313123"/>
            <a:chOff x="-878176" y="1375970"/>
            <a:chExt cx="2785160" cy="1249450"/>
          </a:xfrm>
        </p:grpSpPr>
        <p:sp>
          <p:nvSpPr>
            <p:cNvPr id="27" name="Rettangolo arrotondato 14">
              <a:extLst>
                <a:ext uri="{FF2B5EF4-FFF2-40B4-BE49-F238E27FC236}">
                  <a16:creationId xmlns="" xmlns:a16="http://schemas.microsoft.com/office/drawing/2014/main" id="{94FF2F0D-7343-FC2E-043F-D6390DEB8613}"/>
                </a:ext>
              </a:extLst>
            </p:cNvPr>
            <p:cNvSpPr/>
            <p:nvPr/>
          </p:nvSpPr>
          <p:spPr>
            <a:xfrm>
              <a:off x="-827737" y="1375970"/>
              <a:ext cx="2716636" cy="1249450"/>
            </a:xfrm>
            <a:prstGeom prst="roundRect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ttangolo 27">
              <a:extLst>
                <a:ext uri="{FF2B5EF4-FFF2-40B4-BE49-F238E27FC236}">
                  <a16:creationId xmlns="" xmlns:a16="http://schemas.microsoft.com/office/drawing/2014/main" id="{74235E96-CDC4-3D6D-4A24-7D379303C51B}"/>
                </a:ext>
              </a:extLst>
            </p:cNvPr>
            <p:cNvSpPr/>
            <p:nvPr/>
          </p:nvSpPr>
          <p:spPr>
            <a:xfrm>
              <a:off x="-878176" y="1375970"/>
              <a:ext cx="2785160" cy="1127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0970" tIns="70485" rIns="140970" bIns="70485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0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Meccanismo con dislocamento semi Neutro </a:t>
              </a:r>
              <a:endParaRPr lang="en-US" sz="2000" kern="1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9" name="Freccia a destra 28">
            <a:extLst>
              <a:ext uri="{FF2B5EF4-FFF2-40B4-BE49-F238E27FC236}">
                <a16:creationId xmlns="" xmlns:a16="http://schemas.microsoft.com/office/drawing/2014/main" id="{97FAC3FD-9FE9-7721-86B1-DC2B14DD65A1}"/>
              </a:ext>
            </a:extLst>
          </p:cNvPr>
          <p:cNvSpPr/>
          <p:nvPr/>
        </p:nvSpPr>
        <p:spPr>
          <a:xfrm>
            <a:off x="4065703" y="5590906"/>
            <a:ext cx="4536974" cy="1188457"/>
          </a:xfrm>
          <a:prstGeom prst="rightArrow">
            <a:avLst>
              <a:gd name="adj1" fmla="val 75000"/>
              <a:gd name="adj2" fmla="val 50000"/>
            </a:avLst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Freccia a destra 8">
            <a:extLst>
              <a:ext uri="{FF2B5EF4-FFF2-40B4-BE49-F238E27FC236}">
                <a16:creationId xmlns="" xmlns:a16="http://schemas.microsoft.com/office/drawing/2014/main" id="{5EBACF40-4255-FDD1-B0A9-AF7F47776DBA}"/>
              </a:ext>
            </a:extLst>
          </p:cNvPr>
          <p:cNvSpPr/>
          <p:nvPr/>
        </p:nvSpPr>
        <p:spPr>
          <a:xfrm>
            <a:off x="4198598" y="5590906"/>
            <a:ext cx="3940720" cy="89134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" tIns="9525" rIns="9525" bIns="9525" numCol="1" spcCol="1270" anchor="t" anchorCtr="0">
            <a:noAutofit/>
          </a:bodyPr>
          <a:lstStyle/>
          <a:p>
            <a:pPr marL="0" lvl="1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5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500" kern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lvl="1" algn="ctr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500" b="1" kern="1200" dirty="0">
                <a:latin typeface="Arial" panose="020B0604020202020204" pitchFamily="34" charset="0"/>
                <a:cs typeface="Arial" panose="020B0604020202020204" pitchFamily="34" charset="0"/>
              </a:rPr>
              <a:t>SVILUPPA UN LEGGERO REFLUSSO </a:t>
            </a:r>
            <a:endParaRPr lang="en-US" sz="1500" b="1" kern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500" b="1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500" b="1" kern="1200" dirty="0">
                <a:latin typeface="Arial" panose="020B0604020202020204" pitchFamily="34" charset="0"/>
                <a:cs typeface="Arial" panose="020B0604020202020204" pitchFamily="34" charset="0"/>
              </a:rPr>
              <a:t>’ INTERNO DEL CATETERE</a:t>
            </a:r>
          </a:p>
          <a:p>
            <a:pPr marL="0" lvl="1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5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="" xmlns:a16="http://schemas.microsoft.com/office/drawing/2014/main" id="{B8469FA0-242F-1430-43D5-2F94BE3183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1" y="5598428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ttangolo 35"/>
          <p:cNvSpPr/>
          <p:nvPr/>
        </p:nvSpPr>
        <p:spPr>
          <a:xfrm>
            <a:off x="1116437" y="4109460"/>
            <a:ext cx="2348045" cy="1028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0970" tIns="70485" rIns="140970" bIns="70485" numCol="1" spcCol="1270" anchor="ctr" anchorCtr="0">
            <a:noAutofit/>
          </a:bodyPr>
          <a:lstStyle/>
          <a:p>
            <a:pPr lvl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Meccanismo con dislocamento </a:t>
            </a:r>
            <a:r>
              <a:rPr lang="it-IT" sz="2000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legg</a:t>
            </a:r>
            <a:r>
              <a:rPr lang="it-IT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Positivo</a:t>
            </a:r>
            <a:endParaRPr lang="en-US" sz="2000" kern="12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1125887" y="2664520"/>
            <a:ext cx="2438299" cy="11849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0970" tIns="70485" rIns="140970" bIns="70485" numCol="1" spcCol="1270" anchor="ctr" anchorCtr="0">
            <a:noAutofit/>
          </a:bodyPr>
          <a:lstStyle/>
          <a:p>
            <a:pPr lvl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Meccanismo con dislocamento totalmente Neutro</a:t>
            </a:r>
            <a:endParaRPr lang="en-US" sz="2000" kern="12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1125887" y="1308884"/>
            <a:ext cx="2293985" cy="104387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0970" tIns="70485" rIns="140970" bIns="70485" numCol="1" spcCol="1270" anchor="ctr" anchorCtr="0">
            <a:noAutofit/>
          </a:bodyPr>
          <a:lstStyle/>
          <a:p>
            <a:pPr lvl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Meccanismo con dislocamento negativo</a:t>
            </a:r>
            <a:endParaRPr lang="it-IT" kern="12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reccia a destra 33"/>
          <p:cNvSpPr/>
          <p:nvPr/>
        </p:nvSpPr>
        <p:spPr>
          <a:xfrm>
            <a:off x="4080408" y="2701191"/>
            <a:ext cx="4538743" cy="1249450"/>
          </a:xfrm>
          <a:prstGeom prst="rightArrow">
            <a:avLst>
              <a:gd name="adj1" fmla="val 75000"/>
              <a:gd name="adj2" fmla="val 50000"/>
            </a:avLst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it-IT" dirty="0"/>
          </a:p>
          <a:p>
            <a:pPr algn="ctr"/>
            <a:r>
              <a:rPr lang="it-IT" dirty="0"/>
              <a:t> </a:t>
            </a:r>
            <a:r>
              <a:rPr lang="it-IT" b="1" dirty="0"/>
              <a:t>GARANTISCE LO ZERO REFLUSSO</a:t>
            </a:r>
          </a:p>
        </p:txBody>
      </p:sp>
    </p:spTree>
    <p:extLst>
      <p:ext uri="{BB962C8B-B14F-4D97-AF65-F5344CB8AC3E}">
        <p14:creationId xmlns:p14="http://schemas.microsoft.com/office/powerpoint/2010/main" val="35635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1285" y="187442"/>
            <a:ext cx="8229600" cy="1194534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Centaur" pitchFamily="18" charset="0"/>
              </a:rPr>
              <a:t>PORT PROTECTOR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035517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Use vigorous mechanical scrubbing methods even when disinfecting needleless connectors with antimicrobial properties (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eg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, silver coatings)</a:t>
            </a:r>
          </a:p>
          <a:p>
            <a:pPr marL="0" indent="0">
              <a:buNone/>
            </a:pPr>
            <a:endParaRPr lang="en-US" sz="1800" dirty="0">
              <a:latin typeface="Centaur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Centaur" pitchFamily="18" charset="0"/>
              </a:rPr>
              <a:t>                           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Disinfezione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Attiva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endParaRPr lang="en-US" sz="1800" dirty="0">
              <a:latin typeface="Centaur" pitchFamily="18" charset="0"/>
            </a:endParaRPr>
          </a:p>
          <a:p>
            <a:pPr marL="0" indent="0">
              <a:buNone/>
            </a:pPr>
            <a:endParaRPr lang="en-US" sz="1800" dirty="0">
              <a:latin typeface="Centaur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     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Disinfezione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passiva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Use of passive disinfection caps containing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disinfecting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agents (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eg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, isopropyl alcohol) has been shown to reduce intraluminal microbial contamination and reduce the rates of central line-associated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bloodstream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infection (CLABSI). Use of disinfection caps on peripheral catheters has limited evidence but should be considered. </a:t>
            </a:r>
            <a:endParaRPr lang="it-IT" sz="2000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</p:txBody>
      </p:sp>
      <p:sp>
        <p:nvSpPr>
          <p:cNvPr id="4" name="object 28">
            <a:extLst>
              <a:ext uri="{FF2B5EF4-FFF2-40B4-BE49-F238E27FC236}">
                <a16:creationId xmlns="" xmlns:a16="http://schemas.microsoft.com/office/drawing/2014/main" id="{79955390-B6C7-4A95-A4E4-A9C0E1C5528C}"/>
              </a:ext>
            </a:extLst>
          </p:cNvPr>
          <p:cNvSpPr/>
          <p:nvPr/>
        </p:nvSpPr>
        <p:spPr>
          <a:xfrm>
            <a:off x="645159" y="5771956"/>
            <a:ext cx="579069" cy="746703"/>
          </a:xfrm>
          <a:prstGeom prst="rect">
            <a:avLst/>
          </a:prstGeom>
          <a:blipFill>
            <a:blip r:embed="rId2" cstate="print"/>
            <a:stretch>
              <a:fillRect t="-37391" b="-14263"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sp>
        <p:nvSpPr>
          <p:cNvPr id="5" name="object 28">
            <a:extLst>
              <a:ext uri="{FF2B5EF4-FFF2-40B4-BE49-F238E27FC236}">
                <a16:creationId xmlns="" xmlns:a16="http://schemas.microsoft.com/office/drawing/2014/main" id="{79955390-B6C7-4A95-A4E4-A9C0E1C5528C}"/>
              </a:ext>
            </a:extLst>
          </p:cNvPr>
          <p:cNvSpPr/>
          <p:nvPr/>
        </p:nvSpPr>
        <p:spPr>
          <a:xfrm>
            <a:off x="1519141" y="5827460"/>
            <a:ext cx="579069" cy="740462"/>
          </a:xfrm>
          <a:prstGeom prst="rect">
            <a:avLst/>
          </a:prstGeom>
          <a:blipFill>
            <a:blip r:embed="rId2" cstate="print"/>
            <a:stretch>
              <a:fillRect t="-37391" b="-14263"/>
            </a:stretch>
          </a:blipFill>
        </p:spPr>
        <p:txBody>
          <a:bodyPr wrap="square" lIns="0" tIns="0" rIns="0" bIns="0" rtlCol="0"/>
          <a:lstStyle/>
          <a:p>
            <a:endParaRPr sz="1588" dirty="0"/>
          </a:p>
        </p:txBody>
      </p:sp>
      <p:pic>
        <p:nvPicPr>
          <p:cNvPr id="6" name="Segnaposto contenuto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1976" y="1983153"/>
            <a:ext cx="1828640" cy="2448272"/>
          </a:xfrm>
          <a:prstGeom prst="rect">
            <a:avLst/>
          </a:prstGeom>
        </p:spPr>
      </p:pic>
      <p:pic>
        <p:nvPicPr>
          <p:cNvPr id="7" name="Picture 6" descr="null">
            <a:extLst>
              <a:ext uri="{FF2B5EF4-FFF2-40B4-BE49-F238E27FC236}">
                <a16:creationId xmlns="" xmlns:a16="http://schemas.microsoft.com/office/drawing/2014/main" id="{D3FBB32A-DD98-4617-9B64-FD6C59C16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67205" y="5314217"/>
            <a:ext cx="1512474" cy="157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="" xmlns:a16="http://schemas.microsoft.com/office/drawing/2014/main" id="{77BEE11C-014C-43E4-A9E2-FF854CB29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53777" y="5579165"/>
            <a:ext cx="1470565" cy="939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ccia a destra 8"/>
          <p:cNvSpPr/>
          <p:nvPr/>
        </p:nvSpPr>
        <p:spPr>
          <a:xfrm>
            <a:off x="4499992" y="25649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98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aur" pitchFamily="18" charset="0"/>
              </a:rPr>
              <a:t>FLUSHING AND LOCKING</a:t>
            </a:r>
            <a:endParaRPr lang="it-IT" dirty="0">
              <a:solidFill>
                <a:schemeClr val="bg1"/>
              </a:solidFill>
              <a:latin typeface="Centaur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1 Vascular access devices (VADs) are flushed and aspirated for a blood return prior to each infusion to assess catheter function and prevent complications. </a:t>
            </a:r>
          </a:p>
          <a:p>
            <a:r>
              <a:rPr lang="en-US" sz="26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2 VADs 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are flushed after each infusion to clear the infused medication from the catheter lumen, thereby reducing the risk of contact between incompatible medications. </a:t>
            </a:r>
          </a:p>
          <a:p>
            <a:r>
              <a:rPr lang="en-US" sz="26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3 The VAD 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is locked after completion of the final flush to decrease the risk of intraluminal occlusion and catheter-related bloodstream infection (CR-BSI), depending on the solution used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endParaRPr lang="en-US" sz="2600" dirty="0">
              <a:solidFill>
                <a:schemeClr val="tx2">
                  <a:lumMod val="75000"/>
                </a:schemeClr>
              </a:solidFill>
            </a:endParaRPr>
          </a:p>
          <a:p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767676"/>
            <a:ext cx="2124000" cy="9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9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997152"/>
          </a:xfrm>
        </p:spPr>
        <p:txBody>
          <a:bodyPr>
            <a:normAutofit/>
          </a:bodyPr>
          <a:lstStyle/>
          <a:p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Gli accessi vascolari devono essere lavati ad intervalli prestabiliti per favorire e mantenere la pervietà e per prevenire la commistione di farmaci o soluzioni tra loro incompatibili</a:t>
            </a:r>
          </a:p>
          <a:p>
            <a:pPr marL="0" indent="0" algn="ctr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Impiegare </a:t>
            </a:r>
            <a:r>
              <a:rPr lang="it-IT" sz="2000" b="1" dirty="0">
                <a:solidFill>
                  <a:srgbClr val="FF0066"/>
                </a:solidFill>
              </a:rPr>
              <a:t>soluzione fisiologica sterile 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per lavare i lumi degli accessi vascolari utilizzati frequentemente</a:t>
            </a:r>
          </a:p>
        </p:txBody>
      </p:sp>
      <p:pic>
        <p:nvPicPr>
          <p:cNvPr id="4" name="Immagine 19" descr="SHEA-Color-Horiz-Logo.jpg"/>
          <p:cNvPicPr>
            <a:picLocks noChangeAspect="1"/>
          </p:cNvPicPr>
          <p:nvPr/>
        </p:nvPicPr>
        <p:blipFill>
          <a:blip r:embed="rId2" cstate="print"/>
          <a:srcRect l="9231"/>
          <a:stretch>
            <a:fillRect/>
          </a:stretch>
        </p:blipFill>
        <p:spPr>
          <a:xfrm>
            <a:off x="2699792" y="2142619"/>
            <a:ext cx="3394720" cy="77983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TextBox 14">
            <a:extLst>
              <a:ext uri="{FF2B5EF4-FFF2-40B4-BE49-F238E27FC236}">
                <a16:creationId xmlns="" xmlns:a16="http://schemas.microsoft.com/office/drawing/2014/main" id="{DFCD3A1F-41BB-425E-A34B-1DD7E12D1300}"/>
              </a:ext>
            </a:extLst>
          </p:cNvPr>
          <p:cNvSpPr txBox="1"/>
          <p:nvPr/>
        </p:nvSpPr>
        <p:spPr>
          <a:xfrm>
            <a:off x="3134868" y="1343452"/>
            <a:ext cx="2524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Centaur" panose="02030504050205020304" pitchFamily="18" charset="0"/>
              </a:rPr>
              <a:t>    INTERNAZIONALE</a:t>
            </a: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aur" pitchFamily="18" charset="0"/>
              </a:rPr>
              <a:t>FLUSHING AND LOCKING</a:t>
            </a:r>
            <a:endParaRPr lang="it-IT" dirty="0">
              <a:solidFill>
                <a:schemeClr val="bg1"/>
              </a:solidFill>
              <a:latin typeface="Centaur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5257800"/>
            <a:ext cx="2304256" cy="135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3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9A2E0ACA-E68D-40E6-98CD-3D355201C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8796" y="1916832"/>
            <a:ext cx="5187404" cy="4606424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146652" y="1481076"/>
            <a:ext cx="8889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Commercially available prefilled syringes may reduce the risk of CR-BSI and save staff time for syringe preparation. </a:t>
            </a:r>
            <a:endParaRPr lang="it-IT" sz="2000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46652" y="2866071"/>
            <a:ext cx="35821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Per entrambe le versioni , le siringhe sono disponibili in 3 volumi (3 ml, 5 ml, 10 ml). Hanno un tappo avvitato di grandi dimensioni, che assicura la sterilità della soluzione e permette una facile apertura senza rischiare di contaminare inavvertitamente il cono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Luer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Lock della siringa </a:t>
            </a:r>
          </a:p>
          <a:p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(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compliance con la tecnica ANTT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)</a:t>
            </a:r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aur" pitchFamily="18" charset="0"/>
              </a:rPr>
              <a:t>FLUSHING AND LOCKING</a:t>
            </a:r>
            <a:endParaRPr lang="it-IT" dirty="0">
              <a:solidFill>
                <a:schemeClr val="bg1"/>
              </a:solidFill>
              <a:latin typeface="Centaur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876256" y="2230814"/>
            <a:ext cx="1164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(impianto)</a:t>
            </a:r>
            <a:endParaRPr lang="it-IT" dirty="0">
              <a:latin typeface="Centaur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427984" y="2496739"/>
            <a:ext cx="1075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(</a:t>
            </a:r>
            <a:r>
              <a:rPr lang="it-IT" sz="2000" dirty="0" smtClean="0">
                <a:solidFill>
                  <a:srgbClr val="FF0000"/>
                </a:solidFill>
                <a:latin typeface="Centaur" pitchFamily="18" charset="0"/>
              </a:rPr>
              <a:t>gestione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11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6223478"/>
            <a:ext cx="1387744" cy="47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2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0C070594-830A-8F15-6EF9-BE9D1A485CFA}"/>
              </a:ext>
            </a:extLst>
          </p:cNvPr>
          <p:cNvSpPr txBox="1"/>
          <p:nvPr/>
        </p:nvSpPr>
        <p:spPr>
          <a:xfrm>
            <a:off x="683568" y="332656"/>
            <a:ext cx="7776864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entaur" pitchFamily="18" charset="0"/>
              </a:rPr>
              <a:t>           FLUSHING AND LOCKING</a:t>
            </a:r>
            <a:endParaRPr lang="it-IT" sz="3600" dirty="0">
              <a:solidFill>
                <a:schemeClr val="tx2">
                  <a:lumMod val="75000"/>
                </a:schemeClr>
              </a:solidFill>
              <a:latin typeface="Centaur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14A1FF3E-D373-E339-24B2-6CD56DF11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876" y="2897560"/>
            <a:ext cx="4528672" cy="396044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179512" y="1546091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Sono specificatamente progettate perché all’arretramento del pistone la soluzione fisiologica non vada mai in contatto con alcuna parte potenzialmente contaminata del pistone e sono concepite per mantenere una pressione positiva al termine dell’infusione, tale da ridurre i rischi da reflusso ematico,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una delle principali cause di occlusione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.</a:t>
            </a:r>
          </a:p>
        </p:txBody>
      </p:sp>
      <p:pic>
        <p:nvPicPr>
          <p:cNvPr id="5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5805264"/>
            <a:ext cx="1387744" cy="65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1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1">
            <a:extLst>
              <a:ext uri="{FF2B5EF4-FFF2-40B4-BE49-F238E27FC236}">
                <a16:creationId xmlns="" xmlns:a16="http://schemas.microsoft.com/office/drawing/2014/main" id="{C35D700D-DB4D-40BB-B856-FA888BF9A6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255" y="6047468"/>
            <a:ext cx="1387744" cy="472193"/>
          </a:xfrm>
          <a:prstGeom prst="rect">
            <a:avLst/>
          </a:prstGeom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xmlns="" id="{1740586D-E31F-49A2-919F-9E0413255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entaur" pitchFamily="18" charset="0"/>
              </a:rPr>
              <a:t>Il </a:t>
            </a:r>
            <a:r>
              <a:rPr lang="it" sz="2000" b="1" i="1" kern="0" dirty="0" smtClean="0">
                <a:solidFill>
                  <a:schemeClr val="accent1">
                    <a:lumMod val="50000"/>
                  </a:schemeClr>
                </a:solidFill>
                <a:latin typeface="Centaur" pitchFamily="18" charset="0"/>
              </a:rPr>
              <a:t>flushing</a:t>
            </a:r>
            <a:r>
              <a:rPr kumimoji="0" lang="it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entaur" pitchFamily="18" charset="0"/>
              </a:rPr>
              <a:t> </a:t>
            </a:r>
            <a:r>
              <a:rPr lang="it" sz="2000" i="1" kern="0" dirty="0" smtClean="0">
                <a:solidFill>
                  <a:schemeClr val="accent1">
                    <a:lumMod val="50000"/>
                  </a:schemeClr>
                </a:solidFill>
                <a:latin typeface="Centaur" pitchFamily="18" charset="0"/>
              </a:rPr>
              <a:t>consiste nell’inezione con tecnica pulsata intermittente( non a caduta) di sol. </a:t>
            </a:r>
            <a:r>
              <a:rPr lang="it-IT" sz="2000" i="1" kern="0" dirty="0" smtClean="0">
                <a:solidFill>
                  <a:schemeClr val="accent1">
                    <a:lumMod val="50000"/>
                  </a:schemeClr>
                </a:solidFill>
                <a:latin typeface="Centaur" pitchFamily="18" charset="0"/>
              </a:rPr>
              <a:t>F</a:t>
            </a:r>
            <a:r>
              <a:rPr lang="it" sz="2000" i="1" kern="0" dirty="0" smtClean="0">
                <a:solidFill>
                  <a:schemeClr val="accent1">
                    <a:lumMod val="50000"/>
                  </a:schemeClr>
                </a:solidFill>
                <a:latin typeface="Centaur" pitchFamily="18" charset="0"/>
              </a:rPr>
              <a:t>isiologica sterile nel lume del catetere, con scopo di prevenire depositi di fibrina, farmaci o sangue che possono contribuire al malfunzionamento dei VAD o determinarne l’occlusione</a:t>
            </a:r>
            <a:endParaRPr kumimoji="0" lang="it-IT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entaur" pitchFamily="18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2" y="3356992"/>
            <a:ext cx="1933197" cy="2577596"/>
          </a:xfrm>
          <a:prstGeom prst="rect">
            <a:avLst/>
          </a:prstGeom>
        </p:spPr>
      </p:pic>
      <p:sp>
        <p:nvSpPr>
          <p:cNvPr id="10" name="Rectangle: Rounded Corners 25">
            <a:extLst>
              <a:ext uri="{FF2B5EF4-FFF2-40B4-BE49-F238E27FC236}">
                <a16:creationId xmlns:a16="http://schemas.microsoft.com/office/drawing/2014/main" xmlns="" id="{3DC188CC-A1EE-4DF6-951F-74FAAE693187}"/>
              </a:ext>
            </a:extLst>
          </p:cNvPr>
          <p:cNvSpPr/>
          <p:nvPr/>
        </p:nvSpPr>
        <p:spPr>
          <a:xfrm>
            <a:off x="4239653" y="2852936"/>
            <a:ext cx="4684885" cy="149829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Tecnica 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 &amp; stop</a:t>
            </a:r>
          </a:p>
        </p:txBody>
      </p:sp>
      <p:sp>
        <p:nvSpPr>
          <p:cNvPr id="11" name="Rectangle: Rounded Corners 11">
            <a:extLst>
              <a:ext uri="{FF2B5EF4-FFF2-40B4-BE49-F238E27FC236}">
                <a16:creationId xmlns:a16="http://schemas.microsoft.com/office/drawing/2014/main" xmlns="" id="{6C3684F3-2A2F-4124-B8E8-BD3106F8604F}"/>
              </a:ext>
            </a:extLst>
          </p:cNvPr>
          <p:cNvSpPr/>
          <p:nvPr/>
        </p:nvSpPr>
        <p:spPr>
          <a:xfrm>
            <a:off x="2915816" y="4519546"/>
            <a:ext cx="2838278" cy="2017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Clr>
                <a:schemeClr val="accent6"/>
              </a:buClr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 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dell’utilizzo</a:t>
            </a:r>
          </a:p>
          <a:p>
            <a:pPr marL="342900" indent="-342900">
              <a:buClr>
                <a:schemeClr val="accent6"/>
              </a:buClr>
              <a:buFont typeface="Arial" pitchFamily="34" charset="0"/>
              <a:buChar char="•"/>
            </a:pP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un farmaco e l’altro (incompatibilità)</a:t>
            </a:r>
          </a:p>
          <a:p>
            <a:pPr marL="342900" indent="-342900">
              <a:buClr>
                <a:schemeClr val="accent6"/>
              </a:buClr>
              <a:buFont typeface="Arial" pitchFamily="34" charset="0"/>
              <a:buChar char="•"/>
            </a:pP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 l’utilizzo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aur" pitchFamily="18" charset="0"/>
              </a:rPr>
              <a:t>FLUSHING AND LOCKING</a:t>
            </a:r>
            <a:endParaRPr lang="it-IT" dirty="0">
              <a:solidFill>
                <a:schemeClr val="bg1"/>
              </a:solidFill>
              <a:latin typeface="Centaur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457200" y="1844824"/>
            <a:ext cx="8363272" cy="5573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Queste particolarità, insieme alle speciali caratteristiche che contraddistinguono la siringa </a:t>
            </a:r>
            <a:r>
              <a:rPr lang="it-IT" sz="2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pre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-riempita, permettono di aumentare il livello di sicurezza sia nella fase di preparazione che in quella di lavaggio :</a:t>
            </a:r>
          </a:p>
          <a:p>
            <a:r>
              <a:rPr lang="it-IT" sz="2000" b="1" dirty="0">
                <a:solidFill>
                  <a:srgbClr val="C00000"/>
                </a:solidFill>
                <a:latin typeface="Centaur" pitchFamily="18" charset="0"/>
              </a:rPr>
              <a:t>viene eliminato l’uso di aghi </a:t>
            </a:r>
          </a:p>
          <a:p>
            <a:r>
              <a:rPr lang="it-IT" sz="2000" b="1" dirty="0">
                <a:solidFill>
                  <a:srgbClr val="C00000"/>
                </a:solidFill>
                <a:latin typeface="Centaur" pitchFamily="18" charset="0"/>
              </a:rPr>
              <a:t>si riduce il rischio di contaminazione e si minimizza il rischio di danneggiamento dell’accesso durante la procedura di lavaggio dei cateteri intravascolari</a:t>
            </a:r>
          </a:p>
          <a:p>
            <a:r>
              <a:rPr lang="it-IT" sz="2000" b="1" dirty="0">
                <a:solidFill>
                  <a:srgbClr val="C00000"/>
                </a:solidFill>
                <a:latin typeface="Centaur" pitchFamily="18" charset="0"/>
              </a:rPr>
              <a:t>Metodo di lavaggio</a:t>
            </a:r>
          </a:p>
          <a:p>
            <a:r>
              <a:rPr lang="it-IT" sz="2000" b="1" dirty="0">
                <a:solidFill>
                  <a:srgbClr val="C00000"/>
                </a:solidFill>
                <a:latin typeface="Centaur" pitchFamily="18" charset="0"/>
              </a:rPr>
              <a:t>Tecnica ANTT</a:t>
            </a:r>
          </a:p>
        </p:txBody>
      </p:sp>
      <p:sp>
        <p:nvSpPr>
          <p:cNvPr id="5" name="Rettangolo 4"/>
          <p:cNvSpPr/>
          <p:nvPr/>
        </p:nvSpPr>
        <p:spPr>
          <a:xfrm>
            <a:off x="611560" y="5018225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b="1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E’un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 dispositivo classificato in classe III,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perché considera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</a:rPr>
              <a:t>la soluzione fisiologica al pari di un farmaco.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9A2E0ACA-E68D-40E6-98CD-3D355201C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31" y="4398517"/>
            <a:ext cx="2707028" cy="2255080"/>
          </a:xfrm>
          <a:prstGeom prst="rect">
            <a:avLst/>
          </a:prstGeom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aur" pitchFamily="18" charset="0"/>
              </a:rPr>
              <a:t>FLUSHING AND LOCKING</a:t>
            </a:r>
            <a:endParaRPr lang="it-IT" dirty="0">
              <a:solidFill>
                <a:schemeClr val="bg1"/>
              </a:solidFill>
              <a:latin typeface="Centaur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69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6317129" y="5589240"/>
            <a:ext cx="24143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GRAZIE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662473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5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</TotalTime>
  <Words>1591</Words>
  <Application>Microsoft Office PowerPoint</Application>
  <PresentationFormat>Presentazione su schermo (4:3)</PresentationFormat>
  <Paragraphs>175</Paragraphs>
  <Slides>24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Tema di Office</vt:lpstr>
      <vt:lpstr>Presentazione standard di PowerPoint</vt:lpstr>
      <vt:lpstr>Presentazione standard di PowerPoint</vt:lpstr>
      <vt:lpstr>Presentazione standard di PowerPoint</vt:lpstr>
      <vt:lpstr>ANTISEPSI CUTANEA   </vt:lpstr>
      <vt:lpstr>ANTISEPSI CUTANEA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SISTEMI DI STABILIZZAZIONE</vt:lpstr>
      <vt:lpstr>Presentazione standard di PowerPoint</vt:lpstr>
      <vt:lpstr>  VASCULAR ACCESS DEVICE (VAD) STABILIZATION </vt:lpstr>
      <vt:lpstr>Presentazione standard di PowerPoint</vt:lpstr>
      <vt:lpstr>Presentazione standard di PowerPoint</vt:lpstr>
      <vt:lpstr>Needleless connectors</vt:lpstr>
      <vt:lpstr>PORT PROTECTOR</vt:lpstr>
      <vt:lpstr>FLUSHING AND LOCKING</vt:lpstr>
      <vt:lpstr>FLUSHING AND LOCKING</vt:lpstr>
      <vt:lpstr>FLUSHING AND LOCKING</vt:lpstr>
      <vt:lpstr>Presentazione standard di PowerPoint</vt:lpstr>
      <vt:lpstr>FLUSHING AND LOCKING</vt:lpstr>
      <vt:lpstr>FLUSHING AND LOCKING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Maria Anastasia Fusco</dc:creator>
  <cp:lastModifiedBy>Maria Anastasia Fusco</cp:lastModifiedBy>
  <cp:revision>132</cp:revision>
  <dcterms:created xsi:type="dcterms:W3CDTF">2023-11-04T15:53:17Z</dcterms:created>
  <dcterms:modified xsi:type="dcterms:W3CDTF">2023-11-11T06:04:24Z</dcterms:modified>
</cp:coreProperties>
</file>