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3" r:id="rId3"/>
    <p:sldId id="276" r:id="rId4"/>
    <p:sldId id="258" r:id="rId5"/>
    <p:sldId id="274" r:id="rId6"/>
    <p:sldId id="257" r:id="rId7"/>
    <p:sldId id="267" r:id="rId8"/>
    <p:sldId id="266" r:id="rId9"/>
    <p:sldId id="259" r:id="rId10"/>
    <p:sldId id="260" r:id="rId11"/>
    <p:sldId id="271" r:id="rId12"/>
    <p:sldId id="262" r:id="rId13"/>
    <p:sldId id="264" r:id="rId14"/>
    <p:sldId id="268" r:id="rId15"/>
    <p:sldId id="269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C862AD-6F68-4E8E-A8B9-55E963A229D3}" v="53" dt="2023-10-14T14:55:35.1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5952"/>
  </p:normalViewPr>
  <p:slideViewPr>
    <p:cSldViewPr snapToGrid="0">
      <p:cViewPr>
        <p:scale>
          <a:sx n="104" d="100"/>
          <a:sy n="104" d="100"/>
        </p:scale>
        <p:origin x="936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90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Bologna" userId="a3d29792-cb39-46cf-bc40-e66fa0b9a242" providerId="ADAL" clId="{54C862AD-6F68-4E8E-A8B9-55E963A229D3}"/>
    <pc:docChg chg="custSel addSld delSld modSld sldOrd">
      <pc:chgData name="Marco Bologna" userId="a3d29792-cb39-46cf-bc40-e66fa0b9a242" providerId="ADAL" clId="{54C862AD-6F68-4E8E-A8B9-55E963A229D3}" dt="2023-10-14T14:55:37.534" v="847" actId="1076"/>
      <pc:docMkLst>
        <pc:docMk/>
      </pc:docMkLst>
      <pc:sldChg chg="addSp delSp modSp new mod">
        <pc:chgData name="Marco Bologna" userId="a3d29792-cb39-46cf-bc40-e66fa0b9a242" providerId="ADAL" clId="{54C862AD-6F68-4E8E-A8B9-55E963A229D3}" dt="2023-10-13T20:41:12.031" v="586" actId="1076"/>
        <pc:sldMkLst>
          <pc:docMk/>
          <pc:sldMk cId="2007480906" sldId="258"/>
        </pc:sldMkLst>
        <pc:spChg chg="del">
          <ac:chgData name="Marco Bologna" userId="a3d29792-cb39-46cf-bc40-e66fa0b9a242" providerId="ADAL" clId="{54C862AD-6F68-4E8E-A8B9-55E963A229D3}" dt="2023-10-13T09:22:05.428" v="1" actId="478"/>
          <ac:spMkLst>
            <pc:docMk/>
            <pc:sldMk cId="2007480906" sldId="258"/>
            <ac:spMk id="2" creationId="{313DA493-70EC-1B98-487B-2B0A33C2C5C9}"/>
          </ac:spMkLst>
        </pc:spChg>
        <pc:spChg chg="del">
          <ac:chgData name="Marco Bologna" userId="a3d29792-cb39-46cf-bc40-e66fa0b9a242" providerId="ADAL" clId="{54C862AD-6F68-4E8E-A8B9-55E963A229D3}" dt="2023-10-13T09:22:08.229" v="2" actId="478"/>
          <ac:spMkLst>
            <pc:docMk/>
            <pc:sldMk cId="2007480906" sldId="258"/>
            <ac:spMk id="3" creationId="{78D5735E-D37A-3606-8B18-84C2D408A7AC}"/>
          </ac:spMkLst>
        </pc:spChg>
        <pc:spChg chg="add del mod">
          <ac:chgData name="Marco Bologna" userId="a3d29792-cb39-46cf-bc40-e66fa0b9a242" providerId="ADAL" clId="{54C862AD-6F68-4E8E-A8B9-55E963A229D3}" dt="2023-10-13T09:37:18.975" v="10" actId="478"/>
          <ac:spMkLst>
            <pc:docMk/>
            <pc:sldMk cId="2007480906" sldId="258"/>
            <ac:spMk id="8" creationId="{AE700337-B29A-3446-EC6D-63B75C6E684C}"/>
          </ac:spMkLst>
        </pc:spChg>
        <pc:spChg chg="add mod">
          <ac:chgData name="Marco Bologna" userId="a3d29792-cb39-46cf-bc40-e66fa0b9a242" providerId="ADAL" clId="{54C862AD-6F68-4E8E-A8B9-55E963A229D3}" dt="2023-10-13T09:50:47.246" v="46" actId="14100"/>
          <ac:spMkLst>
            <pc:docMk/>
            <pc:sldMk cId="2007480906" sldId="258"/>
            <ac:spMk id="9" creationId="{A2B4E4CC-5F50-A415-8D8E-629824A56E08}"/>
          </ac:spMkLst>
        </pc:spChg>
        <pc:spChg chg="add mod">
          <ac:chgData name="Marco Bologna" userId="a3d29792-cb39-46cf-bc40-e66fa0b9a242" providerId="ADAL" clId="{54C862AD-6F68-4E8E-A8B9-55E963A229D3}" dt="2023-10-13T09:51:18.496" v="71" actId="20577"/>
          <ac:spMkLst>
            <pc:docMk/>
            <pc:sldMk cId="2007480906" sldId="258"/>
            <ac:spMk id="10" creationId="{95142AD8-42AD-C4C2-ACC3-57C1468C2F79}"/>
          </ac:spMkLst>
        </pc:spChg>
        <pc:picChg chg="add mod">
          <ac:chgData name="Marco Bologna" userId="a3d29792-cb39-46cf-bc40-e66fa0b9a242" providerId="ADAL" clId="{54C862AD-6F68-4E8E-A8B9-55E963A229D3}" dt="2023-10-13T09:51:50.595" v="73" actId="1076"/>
          <ac:picMkLst>
            <pc:docMk/>
            <pc:sldMk cId="2007480906" sldId="258"/>
            <ac:picMk id="5" creationId="{3004916D-FF48-FD1A-9499-D748428E1B87}"/>
          </ac:picMkLst>
        </pc:picChg>
        <pc:picChg chg="add mod">
          <ac:chgData name="Marco Bologna" userId="a3d29792-cb39-46cf-bc40-e66fa0b9a242" providerId="ADAL" clId="{54C862AD-6F68-4E8E-A8B9-55E963A229D3}" dt="2023-10-13T09:50:37.804" v="44" actId="1076"/>
          <ac:picMkLst>
            <pc:docMk/>
            <pc:sldMk cId="2007480906" sldId="258"/>
            <ac:picMk id="7" creationId="{10ACCFFB-2C7D-681D-8BE2-C4A55DEF4868}"/>
          </ac:picMkLst>
        </pc:picChg>
        <pc:picChg chg="add mod">
          <ac:chgData name="Marco Bologna" userId="a3d29792-cb39-46cf-bc40-e66fa0b9a242" providerId="ADAL" clId="{54C862AD-6F68-4E8E-A8B9-55E963A229D3}" dt="2023-10-13T20:41:12.031" v="586" actId="1076"/>
          <ac:picMkLst>
            <pc:docMk/>
            <pc:sldMk cId="2007480906" sldId="258"/>
            <ac:picMk id="12" creationId="{EFB08336-5B49-A18A-7E30-C110050CE0D9}"/>
          </ac:picMkLst>
        </pc:picChg>
      </pc:sldChg>
      <pc:sldChg chg="addSp delSp modSp new mod setBg">
        <pc:chgData name="Marco Bologna" userId="a3d29792-cb39-46cf-bc40-e66fa0b9a242" providerId="ADAL" clId="{54C862AD-6F68-4E8E-A8B9-55E963A229D3}" dt="2023-10-13T22:04:54.779" v="720" actId="20577"/>
        <pc:sldMkLst>
          <pc:docMk/>
          <pc:sldMk cId="1191118467" sldId="259"/>
        </pc:sldMkLst>
        <pc:spChg chg="del">
          <ac:chgData name="Marco Bologna" userId="a3d29792-cb39-46cf-bc40-e66fa0b9a242" providerId="ADAL" clId="{54C862AD-6F68-4E8E-A8B9-55E963A229D3}" dt="2023-10-13T10:00:27.475" v="75" actId="478"/>
          <ac:spMkLst>
            <pc:docMk/>
            <pc:sldMk cId="1191118467" sldId="259"/>
            <ac:spMk id="2" creationId="{2FF74D3D-F6E7-331E-6296-34CD9354D33F}"/>
          </ac:spMkLst>
        </pc:spChg>
        <pc:spChg chg="del">
          <ac:chgData name="Marco Bologna" userId="a3d29792-cb39-46cf-bc40-e66fa0b9a242" providerId="ADAL" clId="{54C862AD-6F68-4E8E-A8B9-55E963A229D3}" dt="2023-10-13T10:00:32.423" v="76" actId="478"/>
          <ac:spMkLst>
            <pc:docMk/>
            <pc:sldMk cId="1191118467" sldId="259"/>
            <ac:spMk id="3" creationId="{40EA0115-788A-8658-5491-0C53E52DF52A}"/>
          </ac:spMkLst>
        </pc:spChg>
        <pc:spChg chg="add mod">
          <ac:chgData name="Marco Bologna" userId="a3d29792-cb39-46cf-bc40-e66fa0b9a242" providerId="ADAL" clId="{54C862AD-6F68-4E8E-A8B9-55E963A229D3}" dt="2023-10-13T10:38:17.241" v="115" actId="1076"/>
          <ac:spMkLst>
            <pc:docMk/>
            <pc:sldMk cId="1191118467" sldId="259"/>
            <ac:spMk id="6" creationId="{F4672BFD-1731-D6C7-F8B2-8B1E8E4C809F}"/>
          </ac:spMkLst>
        </pc:spChg>
        <pc:spChg chg="add mod">
          <ac:chgData name="Marco Bologna" userId="a3d29792-cb39-46cf-bc40-e66fa0b9a242" providerId="ADAL" clId="{54C862AD-6F68-4E8E-A8B9-55E963A229D3}" dt="2023-10-13T11:02:58.703" v="314" actId="1076"/>
          <ac:spMkLst>
            <pc:docMk/>
            <pc:sldMk cId="1191118467" sldId="259"/>
            <ac:spMk id="7" creationId="{53F87097-4741-1515-1535-3687829F33E8}"/>
          </ac:spMkLst>
        </pc:spChg>
        <pc:spChg chg="add del">
          <ac:chgData name="Marco Bologna" userId="a3d29792-cb39-46cf-bc40-e66fa0b9a242" providerId="ADAL" clId="{54C862AD-6F68-4E8E-A8B9-55E963A229D3}" dt="2023-10-13T10:01:08.773" v="80" actId="26606"/>
          <ac:spMkLst>
            <pc:docMk/>
            <pc:sldMk cId="1191118467" sldId="259"/>
            <ac:spMk id="10" creationId="{F3060C83-F051-4F0E-ABAD-AA0DFC48B218}"/>
          </ac:spMkLst>
        </pc:spChg>
        <pc:spChg chg="add del">
          <ac:chgData name="Marco Bologna" userId="a3d29792-cb39-46cf-bc40-e66fa0b9a242" providerId="ADAL" clId="{54C862AD-6F68-4E8E-A8B9-55E963A229D3}" dt="2023-10-13T10:01:08.773" v="80" actId="26606"/>
          <ac:spMkLst>
            <pc:docMk/>
            <pc:sldMk cId="1191118467" sldId="259"/>
            <ac:spMk id="12" creationId="{83C98ABE-055B-441F-B07E-44F97F083C39}"/>
          </ac:spMkLst>
        </pc:spChg>
        <pc:spChg chg="add del">
          <ac:chgData name="Marco Bologna" userId="a3d29792-cb39-46cf-bc40-e66fa0b9a242" providerId="ADAL" clId="{54C862AD-6F68-4E8E-A8B9-55E963A229D3}" dt="2023-10-13T10:01:08.773" v="80" actId="26606"/>
          <ac:spMkLst>
            <pc:docMk/>
            <pc:sldMk cId="1191118467" sldId="259"/>
            <ac:spMk id="14" creationId="{29FDB030-9B49-4CED-8CCD-4D99382388AC}"/>
          </ac:spMkLst>
        </pc:spChg>
        <pc:spChg chg="add del">
          <ac:chgData name="Marco Bologna" userId="a3d29792-cb39-46cf-bc40-e66fa0b9a242" providerId="ADAL" clId="{54C862AD-6F68-4E8E-A8B9-55E963A229D3}" dt="2023-10-13T10:01:08.773" v="80" actId="26606"/>
          <ac:spMkLst>
            <pc:docMk/>
            <pc:sldMk cId="1191118467" sldId="259"/>
            <ac:spMk id="16" creationId="{3783CA14-24A1-485C-8B30-D6A5D87987AD}"/>
          </ac:spMkLst>
        </pc:spChg>
        <pc:spChg chg="add del">
          <ac:chgData name="Marco Bologna" userId="a3d29792-cb39-46cf-bc40-e66fa0b9a242" providerId="ADAL" clId="{54C862AD-6F68-4E8E-A8B9-55E963A229D3}" dt="2023-10-13T10:01:08.773" v="80" actId="26606"/>
          <ac:spMkLst>
            <pc:docMk/>
            <pc:sldMk cId="1191118467" sldId="259"/>
            <ac:spMk id="18" creationId="{9A97C86A-04D6-40F7-AE84-31AB43E6A846}"/>
          </ac:spMkLst>
        </pc:spChg>
        <pc:spChg chg="add mod">
          <ac:chgData name="Marco Bologna" userId="a3d29792-cb39-46cf-bc40-e66fa0b9a242" providerId="ADAL" clId="{54C862AD-6F68-4E8E-A8B9-55E963A229D3}" dt="2023-10-13T11:03:04.153" v="315" actId="1076"/>
          <ac:spMkLst>
            <pc:docMk/>
            <pc:sldMk cId="1191118467" sldId="259"/>
            <ac:spMk id="19" creationId="{67102BDC-D021-5584-AB1D-87C649F442F7}"/>
          </ac:spMkLst>
        </pc:spChg>
        <pc:spChg chg="add del">
          <ac:chgData name="Marco Bologna" userId="a3d29792-cb39-46cf-bc40-e66fa0b9a242" providerId="ADAL" clId="{54C862AD-6F68-4E8E-A8B9-55E963A229D3}" dt="2023-10-13T10:01:08.773" v="80" actId="26606"/>
          <ac:spMkLst>
            <pc:docMk/>
            <pc:sldMk cId="1191118467" sldId="259"/>
            <ac:spMk id="20" creationId="{FF9F2414-84E8-453E-B1F3-389FDE8192D9}"/>
          </ac:spMkLst>
        </pc:spChg>
        <pc:spChg chg="add mod">
          <ac:chgData name="Marco Bologna" userId="a3d29792-cb39-46cf-bc40-e66fa0b9a242" providerId="ADAL" clId="{54C862AD-6F68-4E8E-A8B9-55E963A229D3}" dt="2023-10-13T11:06:49.949" v="350" actId="1076"/>
          <ac:spMkLst>
            <pc:docMk/>
            <pc:sldMk cId="1191118467" sldId="259"/>
            <ac:spMk id="21" creationId="{61868F2D-F0C7-91A6-BE8D-24FF8E4809AD}"/>
          </ac:spMkLst>
        </pc:spChg>
        <pc:spChg chg="add del">
          <ac:chgData name="Marco Bologna" userId="a3d29792-cb39-46cf-bc40-e66fa0b9a242" providerId="ADAL" clId="{54C862AD-6F68-4E8E-A8B9-55E963A229D3}" dt="2023-10-13T10:01:08.773" v="80" actId="26606"/>
          <ac:spMkLst>
            <pc:docMk/>
            <pc:sldMk cId="1191118467" sldId="259"/>
            <ac:spMk id="22" creationId="{3ECA69A1-7536-43AC-85EF-C7106179F5ED}"/>
          </ac:spMkLst>
        </pc:spChg>
        <pc:spChg chg="add mod">
          <ac:chgData name="Marco Bologna" userId="a3d29792-cb39-46cf-bc40-e66fa0b9a242" providerId="ADAL" clId="{54C862AD-6F68-4E8E-A8B9-55E963A229D3}" dt="2023-10-13T11:07:35.524" v="356" actId="1076"/>
          <ac:spMkLst>
            <pc:docMk/>
            <pc:sldMk cId="1191118467" sldId="259"/>
            <ac:spMk id="23" creationId="{51D6A36A-A004-81A8-11C6-CCC3099760DE}"/>
          </ac:spMkLst>
        </pc:spChg>
        <pc:spChg chg="add mod">
          <ac:chgData name="Marco Bologna" userId="a3d29792-cb39-46cf-bc40-e66fa0b9a242" providerId="ADAL" clId="{54C862AD-6F68-4E8E-A8B9-55E963A229D3}" dt="2023-10-13T11:07:50.628" v="360" actId="20577"/>
          <ac:spMkLst>
            <pc:docMk/>
            <pc:sldMk cId="1191118467" sldId="259"/>
            <ac:spMk id="24" creationId="{B0CF4A2D-FD5F-CD23-D6A5-8E0B080FFF3E}"/>
          </ac:spMkLst>
        </pc:spChg>
        <pc:spChg chg="add mod">
          <ac:chgData name="Marco Bologna" userId="a3d29792-cb39-46cf-bc40-e66fa0b9a242" providerId="ADAL" clId="{54C862AD-6F68-4E8E-A8B9-55E963A229D3}" dt="2023-10-13T21:56:21.262" v="664" actId="20577"/>
          <ac:spMkLst>
            <pc:docMk/>
            <pc:sldMk cId="1191118467" sldId="259"/>
            <ac:spMk id="26" creationId="{87F73341-E2F1-B872-0847-2EE5B7872254}"/>
          </ac:spMkLst>
        </pc:spChg>
        <pc:spChg chg="add mod">
          <ac:chgData name="Marco Bologna" userId="a3d29792-cb39-46cf-bc40-e66fa0b9a242" providerId="ADAL" clId="{54C862AD-6F68-4E8E-A8B9-55E963A229D3}" dt="2023-10-13T22:04:54.779" v="720" actId="20577"/>
          <ac:spMkLst>
            <pc:docMk/>
            <pc:sldMk cId="1191118467" sldId="259"/>
            <ac:spMk id="27" creationId="{90866DA8-7212-0AB8-C451-F979A06ACD2F}"/>
          </ac:spMkLst>
        </pc:spChg>
        <pc:picChg chg="add mod">
          <ac:chgData name="Marco Bologna" userId="a3d29792-cb39-46cf-bc40-e66fa0b9a242" providerId="ADAL" clId="{54C862AD-6F68-4E8E-A8B9-55E963A229D3}" dt="2023-10-13T10:38:13.829" v="114" actId="1076"/>
          <ac:picMkLst>
            <pc:docMk/>
            <pc:sldMk cId="1191118467" sldId="259"/>
            <ac:picMk id="5" creationId="{36CE1A46-87F6-407F-234A-47F94BF6CEAF}"/>
          </ac:picMkLst>
        </pc:picChg>
        <pc:picChg chg="add del mod">
          <ac:chgData name="Marco Bologna" userId="a3d29792-cb39-46cf-bc40-e66fa0b9a242" providerId="ADAL" clId="{54C862AD-6F68-4E8E-A8B9-55E963A229D3}" dt="2023-10-13T10:38:23.765" v="117" actId="478"/>
          <ac:picMkLst>
            <pc:docMk/>
            <pc:sldMk cId="1191118467" sldId="259"/>
            <ac:picMk id="9" creationId="{1206A257-8D59-BA32-FBEB-DE07CC6EB4C7}"/>
          </ac:picMkLst>
        </pc:picChg>
        <pc:picChg chg="add del">
          <ac:chgData name="Marco Bologna" userId="a3d29792-cb39-46cf-bc40-e66fa0b9a242" providerId="ADAL" clId="{54C862AD-6F68-4E8E-A8B9-55E963A229D3}" dt="2023-10-13T10:35:50.362" v="109" actId="478"/>
          <ac:picMkLst>
            <pc:docMk/>
            <pc:sldMk cId="1191118467" sldId="259"/>
            <ac:picMk id="13" creationId="{80CA7175-93B0-B27A-831E-18E25C83EFC5}"/>
          </ac:picMkLst>
        </pc:picChg>
        <pc:picChg chg="add mod">
          <ac:chgData name="Marco Bologna" userId="a3d29792-cb39-46cf-bc40-e66fa0b9a242" providerId="ADAL" clId="{54C862AD-6F68-4E8E-A8B9-55E963A229D3}" dt="2023-10-13T11:02:54.795" v="313" actId="1076"/>
          <ac:picMkLst>
            <pc:docMk/>
            <pc:sldMk cId="1191118467" sldId="259"/>
            <ac:picMk id="17" creationId="{FB63425E-641F-9804-E919-1CA60FA87681}"/>
          </ac:picMkLst>
        </pc:picChg>
        <pc:picChg chg="add mod">
          <ac:chgData name="Marco Bologna" userId="a3d29792-cb39-46cf-bc40-e66fa0b9a242" providerId="ADAL" clId="{54C862AD-6F68-4E8E-A8B9-55E963A229D3}" dt="2023-10-13T11:03:14.279" v="318" actId="14100"/>
          <ac:picMkLst>
            <pc:docMk/>
            <pc:sldMk cId="1191118467" sldId="259"/>
            <ac:picMk id="1026" creationId="{4F29E33E-F5AE-370A-3FD4-D2DF75E6CC83}"/>
          </ac:picMkLst>
        </pc:picChg>
      </pc:sldChg>
      <pc:sldChg chg="addSp delSp modSp new mod">
        <pc:chgData name="Marco Bologna" userId="a3d29792-cb39-46cf-bc40-e66fa0b9a242" providerId="ADAL" clId="{54C862AD-6F68-4E8E-A8B9-55E963A229D3}" dt="2023-10-13T20:35:10.466" v="584" actId="1076"/>
        <pc:sldMkLst>
          <pc:docMk/>
          <pc:sldMk cId="4204778942" sldId="260"/>
        </pc:sldMkLst>
        <pc:spChg chg="del">
          <ac:chgData name="Marco Bologna" userId="a3d29792-cb39-46cf-bc40-e66fa0b9a242" providerId="ADAL" clId="{54C862AD-6F68-4E8E-A8B9-55E963A229D3}" dt="2023-10-13T10:41:38.153" v="175" actId="478"/>
          <ac:spMkLst>
            <pc:docMk/>
            <pc:sldMk cId="4204778942" sldId="260"/>
            <ac:spMk id="2" creationId="{C5DB0B3A-9F94-D2AC-C192-8662D29A1156}"/>
          </ac:spMkLst>
        </pc:spChg>
        <pc:spChg chg="del">
          <ac:chgData name="Marco Bologna" userId="a3d29792-cb39-46cf-bc40-e66fa0b9a242" providerId="ADAL" clId="{54C862AD-6F68-4E8E-A8B9-55E963A229D3}" dt="2023-10-13T10:41:40.777" v="176" actId="478"/>
          <ac:spMkLst>
            <pc:docMk/>
            <pc:sldMk cId="4204778942" sldId="260"/>
            <ac:spMk id="3" creationId="{F140FE61-A636-EFC7-3FC2-8C9E2502CB2F}"/>
          </ac:spMkLst>
        </pc:spChg>
        <pc:spChg chg="add mod">
          <ac:chgData name="Marco Bologna" userId="a3d29792-cb39-46cf-bc40-e66fa0b9a242" providerId="ADAL" clId="{54C862AD-6F68-4E8E-A8B9-55E963A229D3}" dt="2023-10-13T11:08:10.277" v="362" actId="1076"/>
          <ac:spMkLst>
            <pc:docMk/>
            <pc:sldMk cId="4204778942" sldId="260"/>
            <ac:spMk id="6" creationId="{67D0E092-6525-B0C8-A233-C8B548381980}"/>
          </ac:spMkLst>
        </pc:spChg>
        <pc:spChg chg="add del mod">
          <ac:chgData name="Marco Bologna" userId="a3d29792-cb39-46cf-bc40-e66fa0b9a242" providerId="ADAL" clId="{54C862AD-6F68-4E8E-A8B9-55E963A229D3}" dt="2023-10-13T11:10:10.784" v="402" actId="478"/>
          <ac:spMkLst>
            <pc:docMk/>
            <pc:sldMk cId="4204778942" sldId="260"/>
            <ac:spMk id="7" creationId="{D1BC3933-2684-71EB-6CB1-DFF8A0977356}"/>
          </ac:spMkLst>
        </pc:spChg>
        <pc:spChg chg="add mod">
          <ac:chgData name="Marco Bologna" userId="a3d29792-cb39-46cf-bc40-e66fa0b9a242" providerId="ADAL" clId="{54C862AD-6F68-4E8E-A8B9-55E963A229D3}" dt="2023-10-13T20:35:10.466" v="584" actId="1076"/>
          <ac:spMkLst>
            <pc:docMk/>
            <pc:sldMk cId="4204778942" sldId="260"/>
            <ac:spMk id="8" creationId="{3CEF891A-73B1-DE6E-CB15-0E4A1E22E00F}"/>
          </ac:spMkLst>
        </pc:spChg>
        <pc:spChg chg="add mod">
          <ac:chgData name="Marco Bologna" userId="a3d29792-cb39-46cf-bc40-e66fa0b9a242" providerId="ADAL" clId="{54C862AD-6F68-4E8E-A8B9-55E963A229D3}" dt="2023-10-13T20:33:27.108" v="565" actId="20577"/>
          <ac:spMkLst>
            <pc:docMk/>
            <pc:sldMk cId="4204778942" sldId="260"/>
            <ac:spMk id="9" creationId="{E4AF0DE3-61C9-5AD4-20C0-9EF422FC8FDC}"/>
          </ac:spMkLst>
        </pc:spChg>
        <pc:spChg chg="add mod">
          <ac:chgData name="Marco Bologna" userId="a3d29792-cb39-46cf-bc40-e66fa0b9a242" providerId="ADAL" clId="{54C862AD-6F68-4E8E-A8B9-55E963A229D3}" dt="2023-10-13T20:35:03.940" v="583" actId="1076"/>
          <ac:spMkLst>
            <pc:docMk/>
            <pc:sldMk cId="4204778942" sldId="260"/>
            <ac:spMk id="10" creationId="{3B1035B9-7A5D-E0C6-A155-EA623D5E0C31}"/>
          </ac:spMkLst>
        </pc:spChg>
        <pc:picChg chg="add mod">
          <ac:chgData name="Marco Bologna" userId="a3d29792-cb39-46cf-bc40-e66fa0b9a242" providerId="ADAL" clId="{54C862AD-6F68-4E8E-A8B9-55E963A229D3}" dt="2023-10-13T11:08:05.590" v="361" actId="1076"/>
          <ac:picMkLst>
            <pc:docMk/>
            <pc:sldMk cId="4204778942" sldId="260"/>
            <ac:picMk id="5" creationId="{657B2157-BE62-09F6-2152-7E075A9DBFA5}"/>
          </ac:picMkLst>
        </pc:picChg>
      </pc:sldChg>
      <pc:sldChg chg="addSp delSp modSp new mod">
        <pc:chgData name="Marco Bologna" userId="a3d29792-cb39-46cf-bc40-e66fa0b9a242" providerId="ADAL" clId="{54C862AD-6F68-4E8E-A8B9-55E963A229D3}" dt="2023-10-14T14:55:37.534" v="847" actId="1076"/>
        <pc:sldMkLst>
          <pc:docMk/>
          <pc:sldMk cId="1142810255" sldId="261"/>
        </pc:sldMkLst>
        <pc:spChg chg="del">
          <ac:chgData name="Marco Bologna" userId="a3d29792-cb39-46cf-bc40-e66fa0b9a242" providerId="ADAL" clId="{54C862AD-6F68-4E8E-A8B9-55E963A229D3}" dt="2023-10-13T19:28:19.775" v="477" actId="478"/>
          <ac:spMkLst>
            <pc:docMk/>
            <pc:sldMk cId="1142810255" sldId="261"/>
            <ac:spMk id="2" creationId="{B0944EA6-946D-EEE4-D373-4F022CF975D8}"/>
          </ac:spMkLst>
        </pc:spChg>
        <pc:spChg chg="del">
          <ac:chgData name="Marco Bologna" userId="a3d29792-cb39-46cf-bc40-e66fa0b9a242" providerId="ADAL" clId="{54C862AD-6F68-4E8E-A8B9-55E963A229D3}" dt="2023-10-13T19:28:22.233" v="478" actId="478"/>
          <ac:spMkLst>
            <pc:docMk/>
            <pc:sldMk cId="1142810255" sldId="261"/>
            <ac:spMk id="3" creationId="{4BAB8C40-EC44-069B-2EB6-7595A73CAE7E}"/>
          </ac:spMkLst>
        </pc:spChg>
        <pc:spChg chg="add mod">
          <ac:chgData name="Marco Bologna" userId="a3d29792-cb39-46cf-bc40-e66fa0b9a242" providerId="ADAL" clId="{54C862AD-6F68-4E8E-A8B9-55E963A229D3}" dt="2023-10-14T14:53:43.315" v="843" actId="20577"/>
          <ac:spMkLst>
            <pc:docMk/>
            <pc:sldMk cId="1142810255" sldId="261"/>
            <ac:spMk id="4" creationId="{8A5697AB-B94E-636A-ECD5-1D3D1F773386}"/>
          </ac:spMkLst>
        </pc:spChg>
        <pc:spChg chg="add mod">
          <ac:chgData name="Marco Bologna" userId="a3d29792-cb39-46cf-bc40-e66fa0b9a242" providerId="ADAL" clId="{54C862AD-6F68-4E8E-A8B9-55E963A229D3}" dt="2023-10-13T21:37:11.338" v="627" actId="20577"/>
          <ac:spMkLst>
            <pc:docMk/>
            <pc:sldMk cId="1142810255" sldId="261"/>
            <ac:spMk id="5" creationId="{C4B05E2D-9B7A-8E01-74AF-E9E4F0A03BA6}"/>
          </ac:spMkLst>
        </pc:spChg>
        <pc:spChg chg="add mod">
          <ac:chgData name="Marco Bologna" userId="a3d29792-cb39-46cf-bc40-e66fa0b9a242" providerId="ADAL" clId="{54C862AD-6F68-4E8E-A8B9-55E963A229D3}" dt="2023-10-14T14:49:01.121" v="804" actId="20577"/>
          <ac:spMkLst>
            <pc:docMk/>
            <pc:sldMk cId="1142810255" sldId="261"/>
            <ac:spMk id="6" creationId="{8A9C689B-650B-53AB-9829-EF06FB769732}"/>
          </ac:spMkLst>
        </pc:spChg>
        <pc:spChg chg="add del mod">
          <ac:chgData name="Marco Bologna" userId="a3d29792-cb39-46cf-bc40-e66fa0b9a242" providerId="ADAL" clId="{54C862AD-6F68-4E8E-A8B9-55E963A229D3}" dt="2023-10-14T14:52:54.829" v="818" actId="21"/>
          <ac:spMkLst>
            <pc:docMk/>
            <pc:sldMk cId="1142810255" sldId="261"/>
            <ac:spMk id="9" creationId="{D648F624-2417-A444-E323-3C9A40D81F5F}"/>
          </ac:spMkLst>
        </pc:spChg>
        <pc:picChg chg="add mod">
          <ac:chgData name="Marco Bologna" userId="a3d29792-cb39-46cf-bc40-e66fa0b9a242" providerId="ADAL" clId="{54C862AD-6F68-4E8E-A8B9-55E963A229D3}" dt="2023-10-14T13:54:12.676" v="731" actId="1076"/>
          <ac:picMkLst>
            <pc:docMk/>
            <pc:sldMk cId="1142810255" sldId="261"/>
            <ac:picMk id="3" creationId="{0F14DF2B-2A20-0381-F938-A79DD3713B71}"/>
          </ac:picMkLst>
        </pc:picChg>
        <pc:picChg chg="add mod">
          <ac:chgData name="Marco Bologna" userId="a3d29792-cb39-46cf-bc40-e66fa0b9a242" providerId="ADAL" clId="{54C862AD-6F68-4E8E-A8B9-55E963A229D3}" dt="2023-10-14T14:48:54.983" v="801" actId="1076"/>
          <ac:picMkLst>
            <pc:docMk/>
            <pc:sldMk cId="1142810255" sldId="261"/>
            <ac:picMk id="8" creationId="{582E7C76-C6F7-31A3-42AB-6E24ABE86F49}"/>
          </ac:picMkLst>
        </pc:picChg>
        <pc:picChg chg="add mod">
          <ac:chgData name="Marco Bologna" userId="a3d29792-cb39-46cf-bc40-e66fa0b9a242" providerId="ADAL" clId="{54C862AD-6F68-4E8E-A8B9-55E963A229D3}" dt="2023-10-14T14:54:43.507" v="845" actId="1076"/>
          <ac:picMkLst>
            <pc:docMk/>
            <pc:sldMk cId="1142810255" sldId="261"/>
            <ac:picMk id="10" creationId="{0263E2BD-5CDD-1718-79CA-CCD7B637296B}"/>
          </ac:picMkLst>
        </pc:picChg>
        <pc:picChg chg="add mod">
          <ac:chgData name="Marco Bologna" userId="a3d29792-cb39-46cf-bc40-e66fa0b9a242" providerId="ADAL" clId="{54C862AD-6F68-4E8E-A8B9-55E963A229D3}" dt="2023-10-14T14:55:37.534" v="847" actId="1076"/>
          <ac:picMkLst>
            <pc:docMk/>
            <pc:sldMk cId="1142810255" sldId="261"/>
            <ac:picMk id="12" creationId="{9F5E6884-7FBA-BFA1-207B-46C99D9FF3D3}"/>
          </ac:picMkLst>
        </pc:picChg>
      </pc:sldChg>
      <pc:sldChg chg="addSp delSp modSp new mod">
        <pc:chgData name="Marco Bologna" userId="a3d29792-cb39-46cf-bc40-e66fa0b9a242" providerId="ADAL" clId="{54C862AD-6F68-4E8E-A8B9-55E963A229D3}" dt="2023-10-14T14:50:17.124" v="811" actId="1076"/>
        <pc:sldMkLst>
          <pc:docMk/>
          <pc:sldMk cId="907099511" sldId="262"/>
        </pc:sldMkLst>
        <pc:spChg chg="del">
          <ac:chgData name="Marco Bologna" userId="a3d29792-cb39-46cf-bc40-e66fa0b9a242" providerId="ADAL" clId="{54C862AD-6F68-4E8E-A8B9-55E963A229D3}" dt="2023-10-14T14:33:59.653" v="791" actId="478"/>
          <ac:spMkLst>
            <pc:docMk/>
            <pc:sldMk cId="907099511" sldId="262"/>
            <ac:spMk id="2" creationId="{7322D392-FC9E-9377-70B3-77CE6BD22F46}"/>
          </ac:spMkLst>
        </pc:spChg>
        <pc:spChg chg="del">
          <ac:chgData name="Marco Bologna" userId="a3d29792-cb39-46cf-bc40-e66fa0b9a242" providerId="ADAL" clId="{54C862AD-6F68-4E8E-A8B9-55E963A229D3}" dt="2023-10-14T14:34:03.320" v="792" actId="478"/>
          <ac:spMkLst>
            <pc:docMk/>
            <pc:sldMk cId="907099511" sldId="262"/>
            <ac:spMk id="3" creationId="{D8AEC28F-5ED5-3D2E-DF12-D41267724896}"/>
          </ac:spMkLst>
        </pc:spChg>
        <pc:picChg chg="add mod">
          <ac:chgData name="Marco Bologna" userId="a3d29792-cb39-46cf-bc40-e66fa0b9a242" providerId="ADAL" clId="{54C862AD-6F68-4E8E-A8B9-55E963A229D3}" dt="2023-10-14T14:34:20.060" v="797" actId="1076"/>
          <ac:picMkLst>
            <pc:docMk/>
            <pc:sldMk cId="907099511" sldId="262"/>
            <ac:picMk id="5" creationId="{FB0E91C3-FF54-3F4B-D523-4EE40668CAA7}"/>
          </ac:picMkLst>
        </pc:picChg>
        <pc:picChg chg="add mod">
          <ac:chgData name="Marco Bologna" userId="a3d29792-cb39-46cf-bc40-e66fa0b9a242" providerId="ADAL" clId="{54C862AD-6F68-4E8E-A8B9-55E963A229D3}" dt="2023-10-14T14:34:32.792" v="799" actId="1076"/>
          <ac:picMkLst>
            <pc:docMk/>
            <pc:sldMk cId="907099511" sldId="262"/>
            <ac:picMk id="7" creationId="{DE87649F-771E-BDD2-AF74-57A06028C210}"/>
          </ac:picMkLst>
        </pc:picChg>
        <pc:picChg chg="add del mod">
          <ac:chgData name="Marco Bologna" userId="a3d29792-cb39-46cf-bc40-e66fa0b9a242" providerId="ADAL" clId="{54C862AD-6F68-4E8E-A8B9-55E963A229D3}" dt="2023-10-14T14:49:19.072" v="806" actId="478"/>
          <ac:picMkLst>
            <pc:docMk/>
            <pc:sldMk cId="907099511" sldId="262"/>
            <ac:picMk id="9" creationId="{2F2D6106-0946-D8E2-3455-96A927E49FD7}"/>
          </ac:picMkLst>
        </pc:picChg>
        <pc:picChg chg="add mod">
          <ac:chgData name="Marco Bologna" userId="a3d29792-cb39-46cf-bc40-e66fa0b9a242" providerId="ADAL" clId="{54C862AD-6F68-4E8E-A8B9-55E963A229D3}" dt="2023-10-14T14:50:08.355" v="810" actId="1076"/>
          <ac:picMkLst>
            <pc:docMk/>
            <pc:sldMk cId="907099511" sldId="262"/>
            <ac:picMk id="11" creationId="{1F677E73-A796-C437-AE4C-073BF29D0247}"/>
          </ac:picMkLst>
        </pc:picChg>
        <pc:picChg chg="add mod">
          <ac:chgData name="Marco Bologna" userId="a3d29792-cb39-46cf-bc40-e66fa0b9a242" providerId="ADAL" clId="{54C862AD-6F68-4E8E-A8B9-55E963A229D3}" dt="2023-10-14T14:50:17.124" v="811" actId="1076"/>
          <ac:picMkLst>
            <pc:docMk/>
            <pc:sldMk cId="907099511" sldId="262"/>
            <ac:picMk id="13" creationId="{61EF4D53-B842-0207-0BCD-9D4D83EADF88}"/>
          </ac:picMkLst>
        </pc:picChg>
      </pc:sldChg>
      <pc:sldChg chg="new del">
        <pc:chgData name="Marco Bologna" userId="a3d29792-cb39-46cf-bc40-e66fa0b9a242" providerId="ADAL" clId="{54C862AD-6F68-4E8E-A8B9-55E963A229D3}" dt="2023-10-13T22:04:17.819" v="701" actId="47"/>
        <pc:sldMkLst>
          <pc:docMk/>
          <pc:sldMk cId="1228945790" sldId="262"/>
        </pc:sldMkLst>
      </pc:sldChg>
      <pc:sldChg chg="addSp delSp modSp new mod ord">
        <pc:chgData name="Marco Bologna" userId="a3d29792-cb39-46cf-bc40-e66fa0b9a242" providerId="ADAL" clId="{54C862AD-6F68-4E8E-A8B9-55E963A229D3}" dt="2023-10-14T14:15:59.636" v="790"/>
        <pc:sldMkLst>
          <pc:docMk/>
          <pc:sldMk cId="951849499" sldId="263"/>
        </pc:sldMkLst>
        <pc:spChg chg="mod">
          <ac:chgData name="Marco Bologna" userId="a3d29792-cb39-46cf-bc40-e66fa0b9a242" providerId="ADAL" clId="{54C862AD-6F68-4E8E-A8B9-55E963A229D3}" dt="2023-10-14T14:08:57.481" v="769" actId="255"/>
          <ac:spMkLst>
            <pc:docMk/>
            <pc:sldMk cId="951849499" sldId="263"/>
            <ac:spMk id="2" creationId="{49C99EBD-AF2F-7FD5-8E08-BB46838BD4B9}"/>
          </ac:spMkLst>
        </pc:spChg>
        <pc:spChg chg="del">
          <ac:chgData name="Marco Bologna" userId="a3d29792-cb39-46cf-bc40-e66fa0b9a242" providerId="ADAL" clId="{54C862AD-6F68-4E8E-A8B9-55E963A229D3}" dt="2023-10-14T14:09:01.600" v="770" actId="478"/>
          <ac:spMkLst>
            <pc:docMk/>
            <pc:sldMk cId="951849499" sldId="263"/>
            <ac:spMk id="3" creationId="{66E1F44D-8AFE-E3E4-B57C-74EEC955F832}"/>
          </ac:spMkLst>
        </pc:spChg>
        <pc:picChg chg="add mod">
          <ac:chgData name="Marco Bologna" userId="a3d29792-cb39-46cf-bc40-e66fa0b9a242" providerId="ADAL" clId="{54C862AD-6F68-4E8E-A8B9-55E963A229D3}" dt="2023-10-14T14:14:26.437" v="773" actId="1076"/>
          <ac:picMkLst>
            <pc:docMk/>
            <pc:sldMk cId="951849499" sldId="263"/>
            <ac:picMk id="4" creationId="{B340467C-28D3-6F7B-0510-696D034FE0A6}"/>
          </ac:picMkLst>
        </pc:picChg>
        <pc:picChg chg="add del mod">
          <ac:chgData name="Marco Bologna" userId="a3d29792-cb39-46cf-bc40-e66fa0b9a242" providerId="ADAL" clId="{54C862AD-6F68-4E8E-A8B9-55E963A229D3}" dt="2023-10-14T14:14:59.461" v="781" actId="478"/>
          <ac:picMkLst>
            <pc:docMk/>
            <pc:sldMk cId="951849499" sldId="263"/>
            <ac:picMk id="6" creationId="{DF14DBA6-3648-703D-3753-FE5F054C4959}"/>
          </ac:picMkLst>
        </pc:picChg>
        <pc:picChg chg="add mod">
          <ac:chgData name="Marco Bologna" userId="a3d29792-cb39-46cf-bc40-e66fa0b9a242" providerId="ADAL" clId="{54C862AD-6F68-4E8E-A8B9-55E963A229D3}" dt="2023-10-14T14:15:35.593" v="787" actId="1076"/>
          <ac:picMkLst>
            <pc:docMk/>
            <pc:sldMk cId="951849499" sldId="263"/>
            <ac:picMk id="8" creationId="{0524BF72-866F-2320-2220-82D8A42BAFF6}"/>
          </ac:picMkLst>
        </pc:picChg>
        <pc:picChg chg="add mod">
          <ac:chgData name="Marco Bologna" userId="a3d29792-cb39-46cf-bc40-e66fa0b9a242" providerId="ADAL" clId="{54C862AD-6F68-4E8E-A8B9-55E963A229D3}" dt="2023-10-14T14:15:47.803" v="788" actId="1076"/>
          <ac:picMkLst>
            <pc:docMk/>
            <pc:sldMk cId="951849499" sldId="263"/>
            <ac:picMk id="10" creationId="{6E71E9D6-2E1E-5EA7-E64D-149740DF0206}"/>
          </ac:picMkLst>
        </pc:picChg>
        <pc:picChg chg="add mod">
          <ac:chgData name="Marco Bologna" userId="a3d29792-cb39-46cf-bc40-e66fa0b9a242" providerId="ADAL" clId="{54C862AD-6F68-4E8E-A8B9-55E963A229D3}" dt="2023-10-14T14:15:33.435" v="786" actId="1076"/>
          <ac:picMkLst>
            <pc:docMk/>
            <pc:sldMk cId="951849499" sldId="263"/>
            <ac:picMk id="11" creationId="{94FCC347-914C-053A-5981-BF5CA11D6D32}"/>
          </ac:picMkLst>
        </pc:picChg>
      </pc:sldChg>
      <pc:sldChg chg="addSp delSp modSp new mod">
        <pc:chgData name="Marco Bologna" userId="a3d29792-cb39-46cf-bc40-e66fa0b9a242" providerId="ADAL" clId="{54C862AD-6F68-4E8E-A8B9-55E963A229D3}" dt="2023-10-14T14:53:04.940" v="820" actId="1076"/>
        <pc:sldMkLst>
          <pc:docMk/>
          <pc:sldMk cId="3624159647" sldId="264"/>
        </pc:sldMkLst>
        <pc:spChg chg="del">
          <ac:chgData name="Marco Bologna" userId="a3d29792-cb39-46cf-bc40-e66fa0b9a242" providerId="ADAL" clId="{54C862AD-6F68-4E8E-A8B9-55E963A229D3}" dt="2023-10-14T14:52:25.940" v="813" actId="478"/>
          <ac:spMkLst>
            <pc:docMk/>
            <pc:sldMk cId="3624159647" sldId="264"/>
            <ac:spMk id="2" creationId="{488803B3-EC36-0843-FE83-69C16707795B}"/>
          </ac:spMkLst>
        </pc:spChg>
        <pc:spChg chg="del">
          <ac:chgData name="Marco Bologna" userId="a3d29792-cb39-46cf-bc40-e66fa0b9a242" providerId="ADAL" clId="{54C862AD-6F68-4E8E-A8B9-55E963A229D3}" dt="2023-10-14T14:52:29.201" v="814" actId="478"/>
          <ac:spMkLst>
            <pc:docMk/>
            <pc:sldMk cId="3624159647" sldId="264"/>
            <ac:spMk id="3" creationId="{3AB7DE3A-6B2A-74AD-7262-89E1DA2372AB}"/>
          </ac:spMkLst>
        </pc:spChg>
        <pc:spChg chg="add mod">
          <ac:chgData name="Marco Bologna" userId="a3d29792-cb39-46cf-bc40-e66fa0b9a242" providerId="ADAL" clId="{54C862AD-6F68-4E8E-A8B9-55E963A229D3}" dt="2023-10-14T14:53:04.940" v="820" actId="1076"/>
          <ac:spMkLst>
            <pc:docMk/>
            <pc:sldMk cId="3624159647" sldId="264"/>
            <ac:spMk id="5" creationId="{1632C2A9-820B-19D1-CB69-5C78C77F1B46}"/>
          </ac:spMkLst>
        </pc:spChg>
        <pc:picChg chg="add mod">
          <ac:chgData name="Marco Bologna" userId="a3d29792-cb39-46cf-bc40-e66fa0b9a242" providerId="ADAL" clId="{54C862AD-6F68-4E8E-A8B9-55E963A229D3}" dt="2023-10-14T14:52:37.049" v="817" actId="14100"/>
          <ac:picMkLst>
            <pc:docMk/>
            <pc:sldMk cId="3624159647" sldId="264"/>
            <ac:picMk id="4" creationId="{5E8B4474-9A03-5473-5956-B1B8B1B1F7A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E6F40-52A1-9A44-B488-0B0A9D191291}" type="datetimeFigureOut">
              <a:rPr lang="it-IT" smtClean="0"/>
              <a:t>08/11/23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28D5BF-6385-A442-96F4-F3DBF43C8C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1930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Nonostante sia un argomento oggetto di discussione in quasi tutti gli eventi, non c'è una particolare ricchezza di letteratura scientifica dedicata all'argomento   e poi importante </a:t>
            </a:r>
            <a:r>
              <a:rPr lang="it-IT" dirty="0" err="1"/>
              <a:t>perche</a:t>
            </a:r>
            <a:r>
              <a:rPr lang="it-IT" dirty="0"/>
              <a:t> come vedremo nel corso della presentazione, interviene modificando il nostro comportamento nella procedura di impianto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28D5BF-6385-A442-96F4-F3DBF43C8C4F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4647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Abbiamo riportato alcuni dei lavori che trattano più di altri il problema e soprattutto lo studio di un gruppo del Nord </a:t>
            </a:r>
            <a:r>
              <a:rPr lang="it-IT" dirty="0" err="1"/>
              <a:t>america</a:t>
            </a:r>
            <a:r>
              <a:rPr lang="it-IT" dirty="0"/>
              <a:t>  del 2011 , affronta il problema costruendo un modello sperimentale che riproduce il comportamento del fluido sanguigno all'interno di un vaso in cui è presente un </a:t>
            </a:r>
            <a:r>
              <a:rPr lang="it-IT" dirty="0" err="1"/>
              <a:t>cvc</a:t>
            </a:r>
            <a:r>
              <a:rPr lang="it-IT" dirty="0"/>
              <a:t> . lo studio si basa sui  PICC</a:t>
            </a:r>
          </a:p>
          <a:p>
            <a:endParaRPr lang="it-IT" dirty="0"/>
          </a:p>
          <a:p>
            <a:r>
              <a:rPr lang="it-IT" dirty="0"/>
              <a:t>ed è stato condotto analizzando la meccanica dei fluidi SIMULADO le variazioni del flusso al variare della superficie occupata intraluminale ovvero il calibro del </a:t>
            </a:r>
            <a:r>
              <a:rPr lang="it-IT" dirty="0" err="1"/>
              <a:t>cvc</a:t>
            </a:r>
            <a:r>
              <a:rPr lang="it-IT" dirty="0"/>
              <a:t>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28D5BF-6385-A442-96F4-F3DBF43C8C4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4777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Quali sono le condizioni che predispongono alla formazione del trombo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28D5BF-6385-A442-96F4-F3DBF43C8C4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5704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L'alterazione di uno dei tre attori della  triade </a:t>
            </a:r>
          </a:p>
          <a:p>
            <a:r>
              <a:rPr lang="it-IT" dirty="0"/>
              <a:t>Più precisamente , il rapporto CVR incide sulla STASI CIRCOLTORIA, modificando pure il normale scorrimento del flusso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28D5BF-6385-A442-96F4-F3DBF43C8C4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0451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flusso turbolento incide sulla resistenza determinando  stasi venosa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28D5BF-6385-A442-96F4-F3DBF43C8C4F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1634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è difficile riscontrare in letteratura dati completamente univoci tali da definire una percentuale realisticamente attendibile, </a:t>
            </a:r>
            <a:r>
              <a:rPr lang="it-IT" dirty="0" err="1"/>
              <a:t>perchè</a:t>
            </a:r>
            <a:r>
              <a:rPr lang="it-IT" dirty="0"/>
              <a:t> sono molteplici i fattori che rendono complicato definire una popolazione di studio omogenea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28D5BF-6385-A442-96F4-F3DBF43C8C4F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232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Noi usiamo questo sistema che ci consente di misurare in </a:t>
            </a:r>
            <a:r>
              <a:rPr lang="it-IT" dirty="0" err="1"/>
              <a:t>real</a:t>
            </a:r>
            <a:r>
              <a:rPr lang="it-IT" dirty="0"/>
              <a:t> time ... frizzando l'immagine ... non solo il diametro della vena , ma soprattutto la superfice occupata e il rapporto VCR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28D5BF-6385-A442-96F4-F3DBF43C8C4F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8922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studio del ...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28D5BF-6385-A442-96F4-F3DBF43C8C4F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8391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2DB681-A067-6DFE-0036-0367799D7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72CB7E-3636-C11E-C7D8-A06076DE3F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B97DAA-2B37-4D11-6464-0CA54A395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60C0-F582-487C-906C-35205C417625}" type="datetimeFigureOut">
              <a:rPr lang="it-IT" smtClean="0"/>
              <a:t>06/11/23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F4ABE7-D4A7-09FA-8635-73D2FF2C5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6374DE0-31F9-53AF-E093-435D31FCA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74E3-2DB8-4034-9530-5CA86F8F83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9463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E42B5B-E8C9-8136-2C13-B0D5E93E1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3010F4-5AFE-546A-4151-76C3B2F2A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1214A56-3470-1A92-8CC5-4C087E7E7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60C0-F582-487C-906C-35205C417625}" type="datetimeFigureOut">
              <a:rPr lang="it-IT" smtClean="0"/>
              <a:t>06/11/23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110C72-CF17-8F04-AFB8-55E95FB9D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DF618C-A936-4372-A1FA-51A6DC356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74E3-2DB8-4034-9530-5CA86F8F83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6277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4D71DA-8566-E9E1-4D65-4AD63F5A3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96FE7D2-5306-36DC-E146-F9BD31A6D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AC718F-E56F-0924-CCAC-33A1C5F6A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60C0-F582-487C-906C-35205C417625}" type="datetimeFigureOut">
              <a:rPr lang="it-IT" smtClean="0"/>
              <a:t>06/11/23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06B2BAB-5131-152E-7CE8-6725ECD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62C473-678A-559C-489F-FB6E89F6B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74E3-2DB8-4034-9530-5CA86F8F83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2541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DAF117-C014-00BE-D275-760B146A2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3E25BB1-B9C5-8A98-6626-835911DFA2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29FEB21-2D93-6316-E416-F58266589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EC9A43D-DBC3-0237-F5E6-E7BF2B3E1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60C0-F582-487C-906C-35205C417625}" type="datetimeFigureOut">
              <a:rPr lang="it-IT" smtClean="0"/>
              <a:t>06/11/23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876A048-E86A-6606-648A-F8BA9FD0B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BE8855-FAE1-9D73-A9AD-32EF68251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74E3-2DB8-4034-9530-5CA86F8F83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9783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F44FA2-7BE9-D1B3-E3D5-ADBCC33A9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E0C4245-87BC-2426-CF28-13882C6C8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34CE206-0E70-0981-6D59-9793FC3C8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1A226D4-99AB-5C0E-48F3-149581E06F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3F500F1-32A7-7355-D9B6-CE316487AD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6CDE103-9003-78D8-2EE3-088E713BC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60C0-F582-487C-906C-35205C417625}" type="datetimeFigureOut">
              <a:rPr lang="it-IT" smtClean="0"/>
              <a:t>06/11/23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DB1957F-8094-D1EF-458C-8590AFD5C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313D446-FFC8-4FAF-C60F-05F5F74A0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74E3-2DB8-4034-9530-5CA86F8F83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1094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F2C7C5-2833-6E63-3BFC-F834824B1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5D30A06-C855-81E0-E679-AB9E651C8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60C0-F582-487C-906C-35205C417625}" type="datetimeFigureOut">
              <a:rPr lang="it-IT" smtClean="0"/>
              <a:t>06/11/23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9B23357-64E1-192E-BC03-A323E5FBE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9F897BA-61B1-5DA7-70DE-0C5C5ECB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74E3-2DB8-4034-9530-5CA86F8F83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522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70519CF-2682-4E73-C33C-F7CAD09EC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60C0-F582-487C-906C-35205C417625}" type="datetimeFigureOut">
              <a:rPr lang="it-IT" smtClean="0"/>
              <a:t>06/11/23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8E637C7-065D-0F12-5B26-B26B30638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DBEE103-DA17-01E8-881C-83F2A6B2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74E3-2DB8-4034-9530-5CA86F8F83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6595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A4D7DE-4526-F153-CE04-3BCF4DA03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E667C9-C36E-ADF7-50F2-336DD8DB0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B3ACE2C-098F-0A82-621E-AEE4445B3B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A9EC26D-0560-CD85-C88F-12E4ED954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60C0-F582-487C-906C-35205C417625}" type="datetimeFigureOut">
              <a:rPr lang="it-IT" smtClean="0"/>
              <a:t>06/11/23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8B61412-E5D4-664C-543A-2D7B01D00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66AD78A-B56E-2693-4947-B17BA4E3E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74E3-2DB8-4034-9530-5CA86F8F83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25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B657BF-0D21-B6D6-18F0-8B4C45C8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C1BBF4E-438E-37DD-64A0-5ED1A00847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5CDA0B9-957A-DF00-4EE8-1F628B09F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631146C-0B34-7850-68BD-BDF980529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60C0-F582-487C-906C-35205C417625}" type="datetimeFigureOut">
              <a:rPr lang="it-IT" smtClean="0"/>
              <a:t>06/11/23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B267C31-D135-8342-85DD-5636A4E10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4E18F58-BF10-DAD4-6AA4-A1CE0C7C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74E3-2DB8-4034-9530-5CA86F8F83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4184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CE537B-EDA3-7A0F-D3BC-C3416DC4E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78465B9-EA34-A4B8-0713-04E401C8B5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4D78A39-0D72-7055-A943-860CD13D4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60C0-F582-487C-906C-35205C417625}" type="datetimeFigureOut">
              <a:rPr lang="it-IT" smtClean="0"/>
              <a:t>06/11/23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CE8D33-DC79-A29C-7F40-AAA90525E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8A4672-1572-58B0-2A47-B9D5F24EB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74E3-2DB8-4034-9530-5CA86F8F83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4669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0382225-9E05-9F48-A2DF-AB3F9F8B7B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991C240-D3A6-0475-AAF8-70F742809F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06D70BE-D279-402F-78D3-E06882BC9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60C0-F582-487C-906C-35205C417625}" type="datetimeFigureOut">
              <a:rPr lang="it-IT" smtClean="0"/>
              <a:t>06/11/23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82C8CB-3824-1F5C-6501-5130BD2F0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D120FE-F445-6E7F-D455-E074A2440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74E3-2DB8-4034-9530-5CA86F8F83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7658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A2F4F09-E481-0CCD-3E3A-EB7AF85D9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93A7DBB-C175-9ECE-1EDC-7F0BD7191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B40A4A9-942A-B6FD-ADB3-BAC9A64CBD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C60C0-F582-487C-906C-35205C417625}" type="datetimeFigureOut">
              <a:rPr lang="it-IT" smtClean="0"/>
              <a:t>06/11/23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F8E3EE-71EC-C116-DF91-3A75A71E98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252C63A-E537-0831-B357-F254F72CA8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874E3-2DB8-4034-9530-5CA86F8F83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7109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arte, statua, scultura">
            <a:extLst>
              <a:ext uri="{FF2B5EF4-FFF2-40B4-BE49-F238E27FC236}">
                <a16:creationId xmlns:a16="http://schemas.microsoft.com/office/drawing/2014/main" id="{D3BD170D-B33E-16FB-3EAF-1D6608398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92" y="117988"/>
            <a:ext cx="6125497" cy="612549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451617C-2E5C-6F52-9E63-3AD1EED941C0}"/>
              </a:ext>
            </a:extLst>
          </p:cNvPr>
          <p:cNvSpPr txBox="1"/>
          <p:nvPr/>
        </p:nvSpPr>
        <p:spPr>
          <a:xfrm>
            <a:off x="6548284" y="2507226"/>
            <a:ext cx="5161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 err="1"/>
              <a:t>Occupancy</a:t>
            </a:r>
            <a:r>
              <a:rPr lang="it-IT" sz="2400" i="1" dirty="0"/>
              <a:t> del vaso, l’importanza del rapporto FR/flusso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5029413-B364-C0C5-1951-1330ECA2758D}"/>
              </a:ext>
            </a:extLst>
          </p:cNvPr>
          <p:cNvSpPr txBox="1"/>
          <p:nvPr/>
        </p:nvSpPr>
        <p:spPr>
          <a:xfrm>
            <a:off x="6626941" y="4798142"/>
            <a:ext cx="5240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/>
              <a:t>Francesco Sinopoli</a:t>
            </a:r>
            <a:r>
              <a:rPr lang="it-IT" dirty="0"/>
              <a:t> </a:t>
            </a:r>
          </a:p>
          <a:p>
            <a:r>
              <a:rPr lang="it-IT" dirty="0"/>
              <a:t>Direttore Anestesia e Rianimazione P.O. </a:t>
            </a:r>
            <a:r>
              <a:rPr lang="it-IT" dirty="0" err="1"/>
              <a:t>Spoke</a:t>
            </a:r>
            <a:r>
              <a:rPr lang="it-IT" dirty="0"/>
              <a:t> Locri</a:t>
            </a:r>
          </a:p>
        </p:txBody>
      </p:sp>
    </p:spTree>
    <p:extLst>
      <p:ext uri="{BB962C8B-B14F-4D97-AF65-F5344CB8AC3E}">
        <p14:creationId xmlns:p14="http://schemas.microsoft.com/office/powerpoint/2010/main" val="4201309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C99EBD-AF2F-7FD5-8E08-BB46838BD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/>
              <a:t>Correlazione diretta Fr/CRT</a:t>
            </a:r>
          </a:p>
        </p:txBody>
      </p:sp>
      <p:pic>
        <p:nvPicPr>
          <p:cNvPr id="4" name="Immagine 3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B340467C-28D3-6F7B-0510-696D034FE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22" y="1459987"/>
            <a:ext cx="3799036" cy="4483613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E71E9D6-2E1E-5EA7-E64D-149740DF02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540" y="1223686"/>
            <a:ext cx="3664138" cy="1562044"/>
          </a:xfrm>
          <a:prstGeom prst="rect">
            <a:avLst/>
          </a:prstGeom>
        </p:spPr>
      </p:pic>
      <p:pic>
        <p:nvPicPr>
          <p:cNvPr id="11" name="Immagine 10" descr="Immagine che contiene testo, schermata, Carattere, Pagina Web&#10;&#10;Descrizione generata automaticamente">
            <a:extLst>
              <a:ext uri="{FF2B5EF4-FFF2-40B4-BE49-F238E27FC236}">
                <a16:creationId xmlns:a16="http://schemas.microsoft.com/office/drawing/2014/main" id="{94FCC347-914C-053A-5981-BF5CA11D6D3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" r="-2" b="-2"/>
          <a:stretch/>
        </p:blipFill>
        <p:spPr>
          <a:xfrm>
            <a:off x="5246474" y="3084636"/>
            <a:ext cx="4427264" cy="296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849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AB0C28-4E86-430C-829C-441A7CBC0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B9A164D-D56A-C831-CE61-5B8B8E821D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it-IT" sz="1800" b="1" i="1" dirty="0">
                <a:solidFill>
                  <a:srgbClr val="232321"/>
                </a:solidFill>
                <a:effectLst/>
                <a:latin typeface="Helvetica" pitchFamily="2" charset="0"/>
              </a:rPr>
              <a:t>conclusioni: </a:t>
            </a:r>
          </a:p>
          <a:p>
            <a:r>
              <a:rPr lang="it-IT" sz="2000" dirty="0">
                <a:solidFill>
                  <a:srgbClr val="232321"/>
                </a:solidFill>
                <a:effectLst/>
                <a:latin typeface="Comic Sans MS" panose="030F0902030302020204" pitchFamily="66" charset="0"/>
              </a:rPr>
              <a:t>i nostri risultati dimostrano che il flusso del fluido viene drasticamente ridotto dall'inserimento di un'ostruzione posizionata centralmente. </a:t>
            </a:r>
          </a:p>
          <a:p>
            <a:r>
              <a:rPr lang="it-IT" sz="2000" dirty="0">
                <a:solidFill>
                  <a:srgbClr val="232321"/>
                </a:solidFill>
                <a:effectLst/>
                <a:latin typeface="Comic Sans MS" panose="030F0902030302020204" pitchFamily="66" charset="0"/>
              </a:rPr>
              <a:t>i PICC, in particolare, possono ridurre sostanzialmente la velocità del flusso venoso fino al 93%. </a:t>
            </a:r>
            <a:endParaRPr lang="it-IT" sz="2000" dirty="0">
              <a:latin typeface="Comic Sans MS" panose="030F0902030302020204" pitchFamily="66" charset="0"/>
            </a:endParaRPr>
          </a:p>
          <a:p>
            <a:pPr>
              <a:lnSpc>
                <a:spcPct val="100000"/>
              </a:lnSpc>
            </a:pPr>
            <a:r>
              <a:rPr lang="it-IT" sz="2000" dirty="0">
                <a:solidFill>
                  <a:srgbClr val="232321"/>
                </a:solidFill>
                <a:effectLst/>
                <a:latin typeface="Comic Sans MS" panose="030F0902030302020204" pitchFamily="66" charset="0"/>
              </a:rPr>
              <a:t>La nostra indagine suggerisce che la portata del flusso con un PICC 4F potrebbe essere ridotta dal 40% al 60%, a seconda del vaso </a:t>
            </a:r>
            <a:r>
              <a:rPr lang="it-IT" sz="2000" dirty="0" err="1">
                <a:solidFill>
                  <a:srgbClr val="232321"/>
                </a:solidFill>
                <a:effectLst/>
                <a:latin typeface="Comic Sans MS" panose="030F0902030302020204" pitchFamily="66" charset="0"/>
              </a:rPr>
              <a:t>cannulato</a:t>
            </a:r>
            <a:r>
              <a:rPr lang="it-IT" sz="2000" dirty="0">
                <a:solidFill>
                  <a:srgbClr val="232321"/>
                </a:solidFill>
                <a:effectLst/>
                <a:latin typeface="Comic Sans MS" panose="030F0902030302020204" pitchFamily="66" charset="0"/>
              </a:rPr>
              <a:t>. con un catetere 6F il flusso potrebbe essere ridotto fino all'80%. </a:t>
            </a:r>
            <a:endParaRPr lang="it-IT" sz="2000" dirty="0">
              <a:latin typeface="Comic Sans MS" panose="030F0902030302020204" pitchFamily="66" charset="0"/>
            </a:endParaRPr>
          </a:p>
          <a:p>
            <a:endParaRPr lang="it-IT" dirty="0"/>
          </a:p>
        </p:txBody>
      </p:sp>
      <p:pic>
        <p:nvPicPr>
          <p:cNvPr id="5" name="Segnaposto contenuto 4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4A34A970-D776-1607-1901-9FFD0984ED3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58" y="1095153"/>
            <a:ext cx="4220092" cy="479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31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3004916D-FF48-FD1A-9499-D748428E1B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86" y="57663"/>
            <a:ext cx="4800847" cy="3645087"/>
          </a:xfrm>
          <a:prstGeom prst="rect">
            <a:avLst/>
          </a:prstGeom>
        </p:spPr>
      </p:pic>
      <p:pic>
        <p:nvPicPr>
          <p:cNvPr id="12" name="Immagine 11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FB08336-5B49-A18A-7E30-C110050CE0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461" y="5277489"/>
            <a:ext cx="3778444" cy="1028753"/>
          </a:xfrm>
          <a:prstGeom prst="rect">
            <a:avLst/>
          </a:prstGeom>
        </p:spPr>
      </p:pic>
      <p:pic>
        <p:nvPicPr>
          <p:cNvPr id="3" name="Immagine 2" descr="Immagine che contiene schermata, acqua, bianco e nero, monocromatico&#10;&#10;Descrizione generata automaticamente">
            <a:extLst>
              <a:ext uri="{FF2B5EF4-FFF2-40B4-BE49-F238E27FC236}">
                <a16:creationId xmlns:a16="http://schemas.microsoft.com/office/drawing/2014/main" id="{E99EEB1B-C64E-BE38-CA58-B5CB5F6F18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84" y="4148931"/>
            <a:ext cx="4800848" cy="2451257"/>
          </a:xfrm>
          <a:prstGeom prst="rect">
            <a:avLst/>
          </a:prstGeom>
        </p:spPr>
      </p:pic>
      <p:sp>
        <p:nvSpPr>
          <p:cNvPr id="4" name="Freccia in giù 3">
            <a:extLst>
              <a:ext uri="{FF2B5EF4-FFF2-40B4-BE49-F238E27FC236}">
                <a16:creationId xmlns:a16="http://schemas.microsoft.com/office/drawing/2014/main" id="{458839E7-423E-DD0B-1C01-66ABE46B897F}"/>
              </a:ext>
            </a:extLst>
          </p:cNvPr>
          <p:cNvSpPr/>
          <p:nvPr/>
        </p:nvSpPr>
        <p:spPr>
          <a:xfrm rot="3710983">
            <a:off x="5247329" y="967794"/>
            <a:ext cx="755859" cy="143431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255C440-8B10-BF74-F651-099F67677718}"/>
              </a:ext>
            </a:extLst>
          </p:cNvPr>
          <p:cNvSpPr txBox="1"/>
          <p:nvPr/>
        </p:nvSpPr>
        <p:spPr>
          <a:xfrm>
            <a:off x="5306372" y="644048"/>
            <a:ext cx="2828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TRIADE DI VIRCHOW</a:t>
            </a:r>
          </a:p>
        </p:txBody>
      </p:sp>
      <p:pic>
        <p:nvPicPr>
          <p:cNvPr id="2" name="Segnaposto contenuto 11">
            <a:extLst>
              <a:ext uri="{FF2B5EF4-FFF2-40B4-BE49-F238E27FC236}">
                <a16:creationId xmlns:a16="http://schemas.microsoft.com/office/drawing/2014/main" id="{4B559263-EFD8-96AA-1114-8B4CD9BF1A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990" y="776177"/>
            <a:ext cx="3363817" cy="3123724"/>
          </a:xfr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3E2B3B39-39C4-B1E1-034B-527FD65256E8}"/>
              </a:ext>
            </a:extLst>
          </p:cNvPr>
          <p:cNvSpPr txBox="1"/>
          <p:nvPr/>
        </p:nvSpPr>
        <p:spPr>
          <a:xfrm>
            <a:off x="6096000" y="4208059"/>
            <a:ext cx="5409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r</a:t>
            </a:r>
            <a:r>
              <a:rPr lang="it-IT" dirty="0"/>
              <a:t> </a:t>
            </a:r>
            <a:r>
              <a:rPr lang="it-IT" dirty="0" err="1"/>
              <a:t>cath</a:t>
            </a:r>
            <a:r>
              <a:rPr lang="it-IT" dirty="0"/>
              <a:t> = raggio del catetere</a:t>
            </a:r>
          </a:p>
          <a:p>
            <a:r>
              <a:rPr lang="it-IT" dirty="0"/>
              <a:t> </a:t>
            </a:r>
            <a:r>
              <a:rPr lang="it-IT" dirty="0" err="1"/>
              <a:t>r</a:t>
            </a:r>
            <a:r>
              <a:rPr lang="it-IT" dirty="0"/>
              <a:t> </a:t>
            </a:r>
            <a:r>
              <a:rPr lang="it-IT" dirty="0" err="1"/>
              <a:t>vess</a:t>
            </a:r>
            <a:r>
              <a:rPr lang="it-IT" dirty="0"/>
              <a:t> = raggio del vaso</a:t>
            </a:r>
          </a:p>
          <a:p>
            <a:r>
              <a:rPr lang="it-IT" dirty="0"/>
              <a:t> </a:t>
            </a:r>
            <a:r>
              <a:rPr lang="it-IT" dirty="0" err="1"/>
              <a:t>ecc</a:t>
            </a:r>
            <a:r>
              <a:rPr lang="it-IT" dirty="0"/>
              <a:t> = distanza centro catetere - centro del vaso</a:t>
            </a:r>
          </a:p>
        </p:txBody>
      </p:sp>
      <p:sp>
        <p:nvSpPr>
          <p:cNvPr id="9" name="Freccia in giù 3">
            <a:extLst>
              <a:ext uri="{FF2B5EF4-FFF2-40B4-BE49-F238E27FC236}">
                <a16:creationId xmlns:a16="http://schemas.microsoft.com/office/drawing/2014/main" id="{7D10CB05-C869-CE85-B3FA-C7108885766A}"/>
              </a:ext>
            </a:extLst>
          </p:cNvPr>
          <p:cNvSpPr/>
          <p:nvPr/>
        </p:nvSpPr>
        <p:spPr>
          <a:xfrm rot="17853108">
            <a:off x="6767664" y="928920"/>
            <a:ext cx="733412" cy="152415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7480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C99EBD-AF2F-7FD5-8E08-BB46838BD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0419"/>
          </a:xfrm>
        </p:spPr>
        <p:txBody>
          <a:bodyPr>
            <a:normAutofit fontScale="90000"/>
          </a:bodyPr>
          <a:lstStyle/>
          <a:p>
            <a:pPr algn="ctr"/>
            <a:endParaRPr lang="it-IT" sz="3200" dirty="0"/>
          </a:p>
        </p:txBody>
      </p:sp>
      <p:pic>
        <p:nvPicPr>
          <p:cNvPr id="4" name="Immagine 3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B340467C-28D3-6F7B-0510-696D034FE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21" y="1052623"/>
            <a:ext cx="4119841" cy="440187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6836992-DC06-D531-41D3-8A29C5ECBB5C}"/>
              </a:ext>
            </a:extLst>
          </p:cNvPr>
          <p:cNvSpPr txBox="1"/>
          <p:nvPr/>
        </p:nvSpPr>
        <p:spPr>
          <a:xfrm>
            <a:off x="4625162" y="1052623"/>
            <a:ext cx="6728638" cy="4089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it-IT" dirty="0">
                <a:latin typeface="Comic Sans MS" pitchFamily="66" charset="0"/>
              </a:rPr>
              <a:t>Il flusso di sangue attraverso un vaso è determinato da due fattori:</a:t>
            </a:r>
          </a:p>
          <a:p>
            <a:pPr marL="542925" lvl="1">
              <a:lnSpc>
                <a:spcPct val="125000"/>
              </a:lnSpc>
              <a:buClr>
                <a:srgbClr val="FFFF00"/>
              </a:buClr>
            </a:pPr>
            <a:r>
              <a:rPr lang="it-IT" sz="1600" dirty="0">
                <a:latin typeface="Comic Sans MS" pitchFamily="66" charset="0"/>
              </a:rPr>
              <a:t>la differenza di pressione </a:t>
            </a:r>
            <a:r>
              <a:rPr lang="el-GR" sz="1600" dirty="0">
                <a:latin typeface="Comic Sans MS" pitchFamily="66" charset="0"/>
              </a:rPr>
              <a:t>Δ</a:t>
            </a:r>
            <a:r>
              <a:rPr lang="it-IT" sz="1600" dirty="0" err="1">
                <a:latin typeface="Comic Sans MS" pitchFamily="66" charset="0"/>
              </a:rPr>
              <a:t>P</a:t>
            </a:r>
            <a:r>
              <a:rPr lang="it-IT" sz="1600" dirty="0">
                <a:latin typeface="Comic Sans MS" pitchFamily="66" charset="0"/>
              </a:rPr>
              <a:t> fra le due parti del vaso (gradiente pressorio);</a:t>
            </a:r>
          </a:p>
          <a:p>
            <a:pPr marL="542925" lvl="1">
              <a:lnSpc>
                <a:spcPct val="125000"/>
              </a:lnSpc>
              <a:buClr>
                <a:srgbClr val="FFFF00"/>
              </a:buClr>
            </a:pPr>
            <a:r>
              <a:rPr lang="it-IT" sz="1600" dirty="0">
                <a:latin typeface="Comic Sans MS" pitchFamily="66" charset="0"/>
              </a:rPr>
              <a:t>La resistenza (</a:t>
            </a:r>
            <a:r>
              <a:rPr lang="it-IT" sz="1600" dirty="0" err="1">
                <a:latin typeface="Comic Sans MS" panose="030F0902030302020204" pitchFamily="66" charset="0"/>
              </a:rPr>
              <a:t>R</a:t>
            </a:r>
            <a:r>
              <a:rPr lang="it-IT" sz="1600" dirty="0">
                <a:latin typeface="Comic Sans MS" panose="030F0902030302020204" pitchFamily="66" charset="0"/>
              </a:rPr>
              <a:t>), che si oppone allo scorrimento del sangue attraverso il vaso;</a:t>
            </a:r>
          </a:p>
          <a:p>
            <a:pPr marL="542925" lvl="1">
              <a:lnSpc>
                <a:spcPct val="125000"/>
              </a:lnSpc>
              <a:buClr>
                <a:srgbClr val="FFFF00"/>
              </a:buClr>
            </a:pPr>
            <a:r>
              <a:rPr lang="it-IT" sz="1600" dirty="0">
                <a:latin typeface="Comic Sans MS" panose="030F0902030302020204" pitchFamily="66" charset="0"/>
              </a:rPr>
              <a:t>La presenza all’interno del vaso di un catetere, altera il normale scorrimento del sangue, che da laminare si trasforma in turbolento, che a sua volta incide sulla resistenza aumentandola.</a:t>
            </a:r>
            <a:r>
              <a:rPr lang="it-IT" sz="1800" dirty="0">
                <a:solidFill>
                  <a:srgbClr val="232321"/>
                </a:solidFill>
                <a:effectLst/>
                <a:latin typeface="Helvetica" pitchFamily="2" charset="0"/>
              </a:rPr>
              <a:t> </a:t>
            </a:r>
          </a:p>
          <a:p>
            <a:pPr marL="542925" lvl="1">
              <a:lnSpc>
                <a:spcPct val="125000"/>
              </a:lnSpc>
              <a:buClr>
                <a:srgbClr val="FFFF00"/>
              </a:buClr>
            </a:pPr>
            <a:endParaRPr lang="it-IT" sz="1600" dirty="0">
              <a:latin typeface="Comic Sans MS" panose="030F0902030302020204" pitchFamily="66" charset="0"/>
            </a:endParaRPr>
          </a:p>
          <a:p>
            <a:pPr marL="542925" lvl="1">
              <a:lnSpc>
                <a:spcPct val="125000"/>
              </a:lnSpc>
              <a:buClr>
                <a:srgbClr val="FFFF00"/>
              </a:buClr>
            </a:pPr>
            <a:endParaRPr lang="it-IT" sz="1600" dirty="0">
              <a:latin typeface="Comic Sans MS" panose="030F0902030302020204" pitchFamily="66" charset="0"/>
            </a:endParaRPr>
          </a:p>
          <a:p>
            <a:pPr marL="542925" lvl="1">
              <a:lnSpc>
                <a:spcPct val="125000"/>
              </a:lnSpc>
              <a:buClr>
                <a:srgbClr val="FFFF00"/>
              </a:buClr>
            </a:pPr>
            <a:endParaRPr lang="it-IT" sz="1600" baseline="-25000" dirty="0">
              <a:latin typeface="Comic Sans MS" panose="030F0902030302020204" pitchFamily="66" charset="0"/>
            </a:endParaRPr>
          </a:p>
        </p:txBody>
      </p:sp>
      <p:pic>
        <p:nvPicPr>
          <p:cNvPr id="1034" name="Picture 10" descr="Presentazione di PowerPoint">
            <a:extLst>
              <a:ext uri="{FF2B5EF4-FFF2-40B4-BE49-F238E27FC236}">
                <a16:creationId xmlns:a16="http://schemas.microsoft.com/office/drawing/2014/main" id="{35462530-BA15-579F-082D-FFF1A6662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409" y="4189228"/>
            <a:ext cx="2939119" cy="19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856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E083DDA-65EB-DAAC-DDA8-98C2BE881026}"/>
              </a:ext>
            </a:extLst>
          </p:cNvPr>
          <p:cNvSpPr txBox="1"/>
          <p:nvPr/>
        </p:nvSpPr>
        <p:spPr>
          <a:xfrm>
            <a:off x="1001684" y="170412"/>
            <a:ext cx="10178934" cy="13287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CRT, quale incidenza ?</a:t>
            </a:r>
          </a:p>
        </p:txBody>
      </p:sp>
      <p:pic>
        <p:nvPicPr>
          <p:cNvPr id="5" name="Immagine 4" descr="Immagine che contiene testo, schermata, Carattere, Pagina Web&#10;&#10;Descrizione generata automaticamente">
            <a:extLst>
              <a:ext uri="{FF2B5EF4-FFF2-40B4-BE49-F238E27FC236}">
                <a16:creationId xmlns:a16="http://schemas.microsoft.com/office/drawing/2014/main" id="{2B577076-3CF4-5A0E-D9DF-E43DE84769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" r="-2" b="-2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7" name="Immagine 6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1FE53177-A6AF-2992-20F9-861EDEDA6C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" r="-2" b="-2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70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E383D3-ABB0-8269-97F3-008CC81C2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9827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chemeClr val="accent1"/>
                </a:solidFill>
                <a:latin typeface="Comic Sans MS" panose="030F0902030302020204" pitchFamily="66" charset="0"/>
              </a:rPr>
              <a:t>incidenza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36D979F-7A65-11FE-DDB3-AE30A0D8D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7549"/>
            <a:ext cx="10515600" cy="523941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it-IT" sz="2900" dirty="0">
              <a:solidFill>
                <a:srgbClr val="7030A0"/>
              </a:solidFill>
              <a:latin typeface="Comic Sans MS" panose="030F0902030302020204" pitchFamily="66" charset="0"/>
            </a:endParaRPr>
          </a:p>
          <a:p>
            <a:pPr marL="0" indent="0">
              <a:buNone/>
            </a:pPr>
            <a:r>
              <a:rPr lang="it-IT" sz="3600" dirty="0">
                <a:solidFill>
                  <a:srgbClr val="7030A0"/>
                </a:solidFill>
                <a:latin typeface="Comic Sans MS" panose="030F0902030302020204" pitchFamily="66" charset="0"/>
              </a:rPr>
              <a:t>L’incidenza reale è difficile da quantificare, a causa della: </a:t>
            </a:r>
          </a:p>
          <a:p>
            <a:r>
              <a:rPr lang="it-IT" sz="3600" dirty="0">
                <a:solidFill>
                  <a:srgbClr val="7030A0"/>
                </a:solidFill>
                <a:latin typeface="Comic Sans MS" panose="030F0902030302020204" pitchFamily="66" charset="0"/>
              </a:rPr>
              <a:t>   </a:t>
            </a:r>
            <a:r>
              <a:rPr lang="it-IT" sz="2600" dirty="0">
                <a:solidFill>
                  <a:srgbClr val="7030A0"/>
                </a:solidFill>
                <a:latin typeface="Comic Sans MS" panose="030F0902030302020204" pitchFamily="66" charset="0"/>
              </a:rPr>
              <a:t>difficoltà di diagnosi (la maggior parte è asintomatica); </a:t>
            </a:r>
          </a:p>
          <a:p>
            <a:r>
              <a:rPr lang="it-IT" sz="2600" dirty="0">
                <a:solidFill>
                  <a:srgbClr val="7030A0"/>
                </a:solidFill>
                <a:latin typeface="Comic Sans MS" panose="030F0902030302020204" pitchFamily="66" charset="0"/>
              </a:rPr>
              <a:t>     patogenesi multifattoriale;</a:t>
            </a:r>
          </a:p>
          <a:p>
            <a:r>
              <a:rPr lang="it-IT" sz="2600" dirty="0">
                <a:solidFill>
                  <a:srgbClr val="7030A0"/>
                </a:solidFill>
                <a:latin typeface="Comic Sans MS" panose="030F0902030302020204" pitchFamily="66" charset="0"/>
              </a:rPr>
              <a:t>     </a:t>
            </a:r>
            <a:r>
              <a:rPr lang="it-IT" sz="2600" dirty="0">
                <a:solidFill>
                  <a:srgbClr val="7030A0"/>
                </a:solidFill>
                <a:effectLst/>
                <a:latin typeface="Comic Sans MS" panose="030F0902030302020204" pitchFamily="66" charset="0"/>
              </a:rPr>
              <a:t>pochi studi clinici randomizzati controllati e livello generalmente basso di evidenza degli</a:t>
            </a:r>
          </a:p>
          <a:p>
            <a:pPr marL="0" indent="0">
              <a:buNone/>
            </a:pPr>
            <a:r>
              <a:rPr lang="it-IT" sz="2600" dirty="0">
                <a:solidFill>
                  <a:srgbClr val="7030A0"/>
                </a:solidFill>
                <a:latin typeface="Comic Sans MS" panose="030F0902030302020204" pitchFamily="66" charset="0"/>
              </a:rPr>
              <a:t>       </a:t>
            </a:r>
            <a:r>
              <a:rPr lang="it-IT" sz="2600" dirty="0">
                <a:solidFill>
                  <a:srgbClr val="7030A0"/>
                </a:solidFill>
                <a:effectLst/>
                <a:latin typeface="Comic Sans MS" panose="030F0902030302020204" pitchFamily="66" charset="0"/>
              </a:rPr>
              <a:t> articoli scientifici pubblicati;</a:t>
            </a:r>
          </a:p>
          <a:p>
            <a:r>
              <a:rPr lang="it-IT" sz="2600" dirty="0">
                <a:solidFill>
                  <a:srgbClr val="7030A0"/>
                </a:solidFill>
                <a:effectLst/>
                <a:latin typeface="Comic Sans MS" panose="030F0902030302020204" pitchFamily="66" charset="0"/>
              </a:rPr>
              <a:t>     dal device utilizzato  ecc..</a:t>
            </a:r>
            <a:endParaRPr lang="it-IT" sz="2600" dirty="0">
              <a:solidFill>
                <a:srgbClr val="7030A0"/>
              </a:solidFill>
            </a:endParaRPr>
          </a:p>
          <a:p>
            <a:pPr>
              <a:lnSpc>
                <a:spcPct val="120000"/>
              </a:lnSpc>
            </a:pPr>
            <a:r>
              <a:rPr lang="it-IT" sz="2000" dirty="0">
                <a:solidFill>
                  <a:srgbClr val="C00000"/>
                </a:solidFill>
                <a:latin typeface="Comic Sans MS" panose="030F0902030302020204" pitchFamily="66" charset="0"/>
              </a:rPr>
              <a:t>E' una delle complicanze più frequenti nei PICC: per l’uso di vene di piccolo calibro quali quelle degli arti superiori, anche se quasi mai assume quadri sintomatologici importanti, </a:t>
            </a:r>
            <a:r>
              <a:rPr lang="it-IT" sz="2000" dirty="0">
                <a:latin typeface="Comic Sans MS" panose="030F0902030302020204" pitchFamily="66" charset="0"/>
              </a:rPr>
              <a:t> </a:t>
            </a:r>
            <a:r>
              <a:rPr lang="it-IT" sz="1600" dirty="0"/>
              <a:t>*</a:t>
            </a:r>
            <a:r>
              <a:rPr lang="it-IT" sz="1600" dirty="0" err="1"/>
              <a:t>Fallouh</a:t>
            </a:r>
            <a:r>
              <a:rPr lang="it-IT" sz="1600" dirty="0"/>
              <a:t> et </a:t>
            </a:r>
            <a:r>
              <a:rPr lang="it-IT" sz="1600" dirty="0" err="1"/>
              <a:t>al.Peripherally</a:t>
            </a:r>
            <a:r>
              <a:rPr lang="it-IT" sz="1600" dirty="0"/>
              <a:t> </a:t>
            </a:r>
            <a:r>
              <a:rPr lang="it-IT" sz="1600" dirty="0" err="1"/>
              <a:t>Inserted</a:t>
            </a:r>
            <a:r>
              <a:rPr lang="it-IT" sz="1600" dirty="0"/>
              <a:t> Central </a:t>
            </a:r>
            <a:r>
              <a:rPr lang="it-IT" sz="1600" dirty="0" err="1"/>
              <a:t>Catheter-associated</a:t>
            </a:r>
            <a:r>
              <a:rPr lang="it-IT" sz="1600" dirty="0"/>
              <a:t> Deep </a:t>
            </a:r>
            <a:r>
              <a:rPr lang="it-IT" sz="1600" dirty="0" err="1"/>
              <a:t>Vein</a:t>
            </a:r>
            <a:r>
              <a:rPr lang="it-IT" sz="1600" dirty="0"/>
              <a:t> </a:t>
            </a:r>
            <a:r>
              <a:rPr lang="it-IT" sz="1600" dirty="0" err="1"/>
              <a:t>Thrombosis</a:t>
            </a:r>
            <a:r>
              <a:rPr lang="it-IT" sz="1600" dirty="0"/>
              <a:t>: A Narrative Review. </a:t>
            </a:r>
            <a:r>
              <a:rPr lang="it-IT" sz="1600" dirty="0" err="1"/>
              <a:t>Am</a:t>
            </a:r>
            <a:r>
              <a:rPr lang="it-IT" sz="1600" dirty="0"/>
              <a:t> </a:t>
            </a:r>
            <a:r>
              <a:rPr lang="it-IT" sz="1600" dirty="0" err="1"/>
              <a:t>J</a:t>
            </a:r>
            <a:r>
              <a:rPr lang="it-IT" sz="1600" dirty="0"/>
              <a:t> </a:t>
            </a:r>
            <a:r>
              <a:rPr lang="it-IT" sz="1600" dirty="0" err="1"/>
              <a:t>Med</a:t>
            </a:r>
            <a:r>
              <a:rPr lang="it-IT" sz="1600" dirty="0"/>
              <a:t>. 2015 Jul;128(7):722-38</a:t>
            </a:r>
          </a:p>
          <a:p>
            <a:r>
              <a:rPr lang="it-IT" sz="2200" dirty="0">
                <a:solidFill>
                  <a:srgbClr val="C00000"/>
                </a:solidFill>
                <a:latin typeface="Comic Sans MS" panose="030F0902030302020204" pitchFamily="66" charset="0"/>
              </a:rPr>
              <a:t>Risultano ad alto rischio i FICC, cosi pure i CVC a grosso calibro come i cateteri per dialisi;</a:t>
            </a:r>
          </a:p>
          <a:p>
            <a:endParaRPr lang="it-IT" sz="1600" dirty="0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</a:pPr>
            <a:r>
              <a:rPr lang="it-IT" sz="2000" dirty="0">
                <a:latin typeface="Comic Sans MS" panose="030F0902030302020204" pitchFamily="66" charset="0"/>
              </a:rPr>
              <a:t>Per i cateteri venosi centrali è stata riportata un’incidenza molto variabile (da 1 al 66%) di CRT e la variabilità è collegata al tipo di catetere, ai criteri di diagnosi (ex sintomatica/asintomatica) e alla popolazione studiata </a:t>
            </a:r>
            <a:r>
              <a:rPr lang="it-IT" sz="1500" i="1" dirty="0">
                <a:latin typeface="Comic Sans MS" panose="030F0902030302020204" pitchFamily="66" charset="0"/>
              </a:rPr>
              <a:t>(Caroline </a:t>
            </a:r>
            <a:r>
              <a:rPr lang="it-IT" sz="1500" i="1" dirty="0" err="1">
                <a:latin typeface="Comic Sans MS" panose="030F0902030302020204" pitchFamily="66" charset="0"/>
              </a:rPr>
              <a:t>Bérubé</a:t>
            </a:r>
            <a:r>
              <a:rPr lang="it-IT" sz="1500" i="1" dirty="0">
                <a:latin typeface="Comic Sans MS" panose="030F0902030302020204" pitchFamily="66" charset="0"/>
              </a:rPr>
              <a:t>, 2018). </a:t>
            </a:r>
          </a:p>
          <a:p>
            <a:pPr>
              <a:lnSpc>
                <a:spcPct val="120000"/>
              </a:lnSpc>
            </a:pPr>
            <a:r>
              <a:rPr lang="it-IT" sz="2000" dirty="0">
                <a:latin typeface="Comic Sans MS" panose="030F0902030302020204" pitchFamily="66" charset="0"/>
              </a:rPr>
              <a:t>L’incidenza della CRT sintomatica da PICC si attesta intorno allo 0-3 % nel pz non oncologico e il 3-6 % nel pz oncologico, con maggiore incidenza nel pz </a:t>
            </a:r>
            <a:r>
              <a:rPr lang="it-IT" sz="2000" dirty="0" err="1">
                <a:latin typeface="Comic Sans MS" panose="030F0902030302020204" pitchFamily="66" charset="0"/>
              </a:rPr>
              <a:t>oncoematologico</a:t>
            </a:r>
            <a:r>
              <a:rPr lang="it-IT" sz="2000" dirty="0">
                <a:latin typeface="Comic Sans MS" panose="030F0902030302020204" pitchFamily="66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07764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0A2E17C-EDC2-0018-C2C0-CB4DEBBD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6596"/>
          </a:xfrm>
        </p:spPr>
        <p:txBody>
          <a:bodyPr>
            <a:noAutofit/>
          </a:bodyPr>
          <a:lstStyle/>
          <a:p>
            <a:r>
              <a:rPr lang="it-IT" sz="3200" dirty="0">
                <a:latin typeface="Comic Sans MS" panose="030F0902030302020204" pitchFamily="66" charset="0"/>
              </a:rPr>
              <a:t>Fattori di rischio CRT</a:t>
            </a:r>
            <a:br>
              <a:rPr lang="it-IT" sz="3200" dirty="0"/>
            </a:br>
            <a:r>
              <a:rPr lang="it-IT" sz="3200" dirty="0"/>
              <a:t>            </a:t>
            </a:r>
            <a:r>
              <a:rPr lang="it-IT" sz="2400" dirty="0">
                <a:solidFill>
                  <a:srgbClr val="C00000"/>
                </a:solidFill>
                <a:latin typeface="Comic Sans MS" panose="030F0902030302020204" pitchFamily="66" charset="0"/>
              </a:rPr>
              <a:t>non</a:t>
            </a:r>
            <a:r>
              <a:rPr lang="it-IT" sz="3200" dirty="0">
                <a:solidFill>
                  <a:srgbClr val="C00000"/>
                </a:solidFill>
                <a:latin typeface="Comic Sans MS" panose="030F0902030302020204" pitchFamily="66" charset="0"/>
              </a:rPr>
              <a:t> </a:t>
            </a:r>
            <a:r>
              <a:rPr lang="it-IT" sz="2400" dirty="0">
                <a:solidFill>
                  <a:srgbClr val="C00000"/>
                </a:solidFill>
                <a:latin typeface="Comic Sans MS" panose="030F0902030302020204" pitchFamily="66" charset="0"/>
              </a:rPr>
              <a:t>modificabili                                      modificabili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C529794F-9F3D-ECBB-CFCD-1580B11979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67788"/>
            <a:ext cx="5181600" cy="5009175"/>
          </a:xfr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dirty="0">
                <a:latin typeface="Apple Braille" pitchFamily="2" charset="0"/>
              </a:rPr>
              <a:t>     </a:t>
            </a:r>
          </a:p>
          <a:p>
            <a:pPr marL="0" indent="0" algn="ctr">
              <a:buNone/>
            </a:pPr>
            <a:r>
              <a:rPr lang="it-IT" dirty="0">
                <a:latin typeface="Apple Braille" pitchFamily="2" charset="0"/>
              </a:rPr>
              <a:t> </a:t>
            </a:r>
            <a:r>
              <a:rPr lang="it-IT" dirty="0">
                <a:solidFill>
                  <a:srgbClr val="002060"/>
                </a:solidFill>
                <a:latin typeface="Apple Braille" pitchFamily="2" charset="0"/>
                <a:ea typeface="Apple Symbols" panose="02000000000000000000" pitchFamily="2" charset="-79"/>
                <a:cs typeface="Apple Symbols" panose="02000000000000000000" pitchFamily="2" charset="-79"/>
              </a:rPr>
              <a:t>Fattori di rischio legati al paziente </a:t>
            </a:r>
          </a:p>
          <a:p>
            <a:pPr marL="0" indent="0" algn="ctr">
              <a:buNone/>
            </a:pPr>
            <a:endParaRPr lang="it-IT" sz="20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pple Braille" pitchFamily="2" charset="0"/>
              <a:ea typeface="Apple Symbols" panose="02000000000000000000" pitchFamily="2" charset="-79"/>
              <a:cs typeface="Apple Symbols" panose="02000000000000000000" pitchFamily="2" charset="-79"/>
            </a:endParaRPr>
          </a:p>
          <a:p>
            <a:r>
              <a:rPr lang="it-IT" sz="2400" dirty="0">
                <a:solidFill>
                  <a:srgbClr val="002060"/>
                </a:solidFill>
                <a:latin typeface="Apple Braille" pitchFamily="2" charset="0"/>
              </a:rPr>
              <a:t>Neoplasie</a:t>
            </a:r>
            <a:r>
              <a:rPr lang="it-IT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Apple Braille" pitchFamily="2" charset="0"/>
                <a:ea typeface="Apple Symbols" panose="02000000000000000000" pitchFamily="2" charset="-79"/>
                <a:cs typeface="Apple Symbols" panose="02000000000000000000" pitchFamily="2" charset="-79"/>
              </a:rPr>
              <a:t> </a:t>
            </a:r>
            <a:r>
              <a:rPr lang="it-IT" sz="1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Apple Braille" pitchFamily="2" charset="0"/>
                <a:ea typeface="Apple Symbols" panose="02000000000000000000" pitchFamily="2" charset="-79"/>
                <a:cs typeface="Apple Symbols" panose="02000000000000000000" pitchFamily="2" charset="-79"/>
              </a:rPr>
              <a:t>(tumori solidi, chemioterapia, liberazione di fattori </a:t>
            </a:r>
            <a:r>
              <a:rPr lang="it-IT" sz="1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Apple Braille" pitchFamily="2" charset="0"/>
                <a:ea typeface="Apple Symbols" panose="02000000000000000000" pitchFamily="2" charset="-79"/>
                <a:cs typeface="Apple Symbols" panose="02000000000000000000" pitchFamily="2" charset="-79"/>
              </a:rPr>
              <a:t>trombogenici</a:t>
            </a:r>
            <a:r>
              <a:rPr lang="it-IT" sz="1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Apple Braille" pitchFamily="2" charset="0"/>
                <a:ea typeface="Apple Symbols" panose="02000000000000000000" pitchFamily="2" charset="-79"/>
                <a:cs typeface="Apple Symbols" panose="02000000000000000000" pitchFamily="2" charset="-79"/>
              </a:rPr>
              <a:t>…)</a:t>
            </a:r>
          </a:p>
          <a:p>
            <a:r>
              <a:rPr lang="it-IT" sz="2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Apple Braille" pitchFamily="2" charset="0"/>
                <a:ea typeface="Apple Symbols" panose="02000000000000000000" pitchFamily="2" charset="-79"/>
                <a:cs typeface="Apple Symbols" panose="02000000000000000000" pitchFamily="2" charset="-79"/>
              </a:rPr>
              <a:t>Precedenti episodi di TVP</a:t>
            </a:r>
          </a:p>
          <a:p>
            <a:r>
              <a:rPr lang="it-IT" sz="2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Apple Braille" pitchFamily="2" charset="0"/>
                <a:ea typeface="Apple Symbols" panose="02000000000000000000" pitchFamily="2" charset="-79"/>
                <a:cs typeface="Apple Symbols" panose="02000000000000000000" pitchFamily="2" charset="-79"/>
              </a:rPr>
              <a:t>Malattie ematologiche </a:t>
            </a:r>
          </a:p>
          <a:p>
            <a:r>
              <a:rPr lang="it-IT" sz="2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Apple Braille" pitchFamily="2" charset="0"/>
                <a:ea typeface="Apple Symbols" panose="02000000000000000000" pitchFamily="2" charset="-79"/>
                <a:cs typeface="Apple Symbols" panose="02000000000000000000" pitchFamily="2" charset="-79"/>
              </a:rPr>
              <a:t>Diabete</a:t>
            </a:r>
          </a:p>
          <a:p>
            <a:r>
              <a:rPr lang="it-IT" sz="2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Apple Braille" pitchFamily="2" charset="0"/>
                <a:ea typeface="Apple Symbols" panose="02000000000000000000" pitchFamily="2" charset="-79"/>
                <a:cs typeface="Apple Symbols" panose="02000000000000000000" pitchFamily="2" charset="-79"/>
              </a:rPr>
              <a:t>Obesità</a:t>
            </a:r>
          </a:p>
          <a:p>
            <a:r>
              <a:rPr lang="it-IT" sz="2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Apple Braille" pitchFamily="2" charset="0"/>
                <a:ea typeface="Apple Symbols" panose="02000000000000000000" pitchFamily="2" charset="-79"/>
                <a:cs typeface="Apple Symbols" panose="02000000000000000000" pitchFamily="2" charset="-79"/>
              </a:rPr>
              <a:t>Ricovero in ICU </a:t>
            </a:r>
            <a:r>
              <a:rPr lang="it-IT" sz="1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Apple Braille" pitchFamily="2" charset="0"/>
                <a:ea typeface="Apple Symbols" panose="02000000000000000000" pitchFamily="2" charset="-79"/>
                <a:cs typeface="Apple Symbols" panose="02000000000000000000" pitchFamily="2" charset="-79"/>
              </a:rPr>
              <a:t>(sepsi, immobilizzazione prolungata….)</a:t>
            </a:r>
          </a:p>
          <a:p>
            <a:endParaRPr lang="it-IT" sz="1400" dirty="0">
              <a:solidFill>
                <a:schemeClr val="accent1">
                  <a:lumMod val="75000"/>
                </a:schemeClr>
              </a:solidFill>
              <a:latin typeface="Apple Braille" pitchFamily="2" charset="0"/>
              <a:ea typeface="Apple Symbols" panose="02000000000000000000" pitchFamily="2" charset="-79"/>
              <a:cs typeface="Apple Symbols" panose="02000000000000000000" pitchFamily="2" charset="-79"/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B5B82B7-2935-4084-A8A7-40BC52DC0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67788"/>
            <a:ext cx="5181600" cy="5009175"/>
          </a:xfrm>
          <a:solidFill>
            <a:schemeClr val="bg1">
              <a:lumMod val="95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IT" dirty="0">
              <a:solidFill>
                <a:srgbClr val="002060"/>
              </a:solidFill>
              <a:latin typeface="Apple Braille" pitchFamily="2" charset="0"/>
            </a:endParaRPr>
          </a:p>
          <a:p>
            <a:pPr marL="0" indent="0" algn="ctr">
              <a:buNone/>
            </a:pPr>
            <a:r>
              <a:rPr lang="it-IT" dirty="0">
                <a:solidFill>
                  <a:srgbClr val="002060"/>
                </a:solidFill>
                <a:latin typeface="Apple Braille" pitchFamily="2" charset="0"/>
              </a:rPr>
              <a:t>Fattori di rischio legati al catetere e all’impianto</a:t>
            </a:r>
          </a:p>
          <a:p>
            <a:pPr marL="0" indent="0" algn="ctr">
              <a:buNone/>
            </a:pPr>
            <a:endParaRPr lang="it-IT" dirty="0">
              <a:solidFill>
                <a:srgbClr val="002060"/>
              </a:solidFill>
              <a:latin typeface="Apple Braille" pitchFamily="2" charset="0"/>
            </a:endParaRPr>
          </a:p>
          <a:p>
            <a:r>
              <a:rPr lang="it-IT" sz="2400" dirty="0">
                <a:solidFill>
                  <a:srgbClr val="002060"/>
                </a:solidFill>
                <a:latin typeface="Apple Braille" pitchFamily="2" charset="0"/>
              </a:rPr>
              <a:t>Materiale</a:t>
            </a:r>
          </a:p>
          <a:p>
            <a:r>
              <a:rPr lang="it-IT" sz="2400" dirty="0">
                <a:solidFill>
                  <a:srgbClr val="002060"/>
                </a:solidFill>
                <a:latin typeface="Apple Braille" pitchFamily="2" charset="0"/>
              </a:rPr>
              <a:t>Rapporto calibro vena/catetere (CVR)</a:t>
            </a:r>
          </a:p>
          <a:p>
            <a:r>
              <a:rPr lang="it-IT" sz="2400" dirty="0">
                <a:solidFill>
                  <a:srgbClr val="002060"/>
                </a:solidFill>
                <a:latin typeface="Apple Braille" pitchFamily="2" charset="0"/>
              </a:rPr>
              <a:t>Tipo di CVC e numero dei lumi</a:t>
            </a:r>
          </a:p>
          <a:p>
            <a:r>
              <a:rPr lang="it-IT" sz="2400" dirty="0">
                <a:solidFill>
                  <a:srgbClr val="002060"/>
                </a:solidFill>
                <a:latin typeface="Apple Braille" pitchFamily="2" charset="0"/>
              </a:rPr>
              <a:t>Posizione della punta</a:t>
            </a:r>
          </a:p>
          <a:p>
            <a:r>
              <a:rPr lang="it-IT" sz="2400" dirty="0">
                <a:solidFill>
                  <a:srgbClr val="002060"/>
                </a:solidFill>
                <a:latin typeface="Apple Braille" pitchFamily="2" charset="0"/>
              </a:rPr>
              <a:t>Lato di impianto</a:t>
            </a:r>
          </a:p>
        </p:txBody>
      </p:sp>
    </p:spTree>
    <p:extLst>
      <p:ext uri="{BB962C8B-B14F-4D97-AF65-F5344CB8AC3E}">
        <p14:creationId xmlns:p14="http://schemas.microsoft.com/office/powerpoint/2010/main" val="2204159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36CE1A46-87F6-407F-234A-47F94BF6C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32" y="395558"/>
            <a:ext cx="3799036" cy="3938026"/>
          </a:xfrm>
          <a:prstGeom prst="rect">
            <a:avLst/>
          </a:prstGeom>
        </p:spPr>
      </p:pic>
      <p:sp>
        <p:nvSpPr>
          <p:cNvPr id="6" name="Freccia a sinistra 5">
            <a:extLst>
              <a:ext uri="{FF2B5EF4-FFF2-40B4-BE49-F238E27FC236}">
                <a16:creationId xmlns:a16="http://schemas.microsoft.com/office/drawing/2014/main" id="{F4672BFD-1731-D6C7-F8B2-8B1E8E4C809F}"/>
              </a:ext>
            </a:extLst>
          </p:cNvPr>
          <p:cNvSpPr/>
          <p:nvPr/>
        </p:nvSpPr>
        <p:spPr>
          <a:xfrm rot="843904">
            <a:off x="4243093" y="959154"/>
            <a:ext cx="1755228" cy="60171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3F87097-4741-1515-1535-3687829F33E8}"/>
              </a:ext>
            </a:extLst>
          </p:cNvPr>
          <p:cNvSpPr txBox="1"/>
          <p:nvPr/>
        </p:nvSpPr>
        <p:spPr>
          <a:xfrm>
            <a:off x="4740195" y="1911088"/>
            <a:ext cx="213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Studio in vitro</a:t>
            </a:r>
          </a:p>
        </p:txBody>
      </p:sp>
      <p:pic>
        <p:nvPicPr>
          <p:cNvPr id="17" name="Immagine 16" descr="Immagine che contiene testo, bianco, bianco e nero&#10;&#10;Descrizione generata automaticamente">
            <a:extLst>
              <a:ext uri="{FF2B5EF4-FFF2-40B4-BE49-F238E27FC236}">
                <a16:creationId xmlns:a16="http://schemas.microsoft.com/office/drawing/2014/main" id="{FB63425E-641F-9804-E919-1CA60FA876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513" y="0"/>
            <a:ext cx="4448740" cy="3023177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7102BDC-D021-5584-AB1D-87C649F442F7}"/>
              </a:ext>
            </a:extLst>
          </p:cNvPr>
          <p:cNvSpPr txBox="1"/>
          <p:nvPr/>
        </p:nvSpPr>
        <p:spPr>
          <a:xfrm>
            <a:off x="8350973" y="1188422"/>
            <a:ext cx="3175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MISURAZIONE ECOGRAFICA DEL VASO SELEZIONATO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29E33E-F5AE-370A-3FD4-D2DF75E6C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006" y="3023176"/>
            <a:ext cx="4091077" cy="361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1868F2D-F0C7-91A6-BE8D-24FF8E4809AD}"/>
              </a:ext>
            </a:extLst>
          </p:cNvPr>
          <p:cNvSpPr txBox="1"/>
          <p:nvPr/>
        </p:nvSpPr>
        <p:spPr>
          <a:xfrm>
            <a:off x="8632723" y="1874966"/>
            <a:ext cx="2251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Calcolo CVR 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7F73341-E2F1-B872-0847-2EE5B7872254}"/>
              </a:ext>
            </a:extLst>
          </p:cNvPr>
          <p:cNvSpPr txBox="1"/>
          <p:nvPr/>
        </p:nvSpPr>
        <p:spPr>
          <a:xfrm>
            <a:off x="62804" y="4542760"/>
            <a:ext cx="566814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000" dirty="0"/>
              <a:t>l rapporto catetere-vaso (CVR) può essere definito come lo “spazio o area interna consumata o occupata da un dispositivo intravascolare inserito e posizionato all’interno di un vaso sanguigno venoso o arterioso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90866DA8-7212-0AB8-C451-F979A06ACD2F}"/>
              </a:ext>
            </a:extLst>
          </p:cNvPr>
          <p:cNvSpPr txBox="1"/>
          <p:nvPr/>
        </p:nvSpPr>
        <p:spPr>
          <a:xfrm>
            <a:off x="8632723" y="2369574"/>
            <a:ext cx="2015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Puntura </a:t>
            </a:r>
            <a:r>
              <a:rPr lang="it-IT" dirty="0" err="1"/>
              <a:t>ecoguidata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91118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657B2157-BE62-09F6-2152-7E075A9DBF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61" y="2278373"/>
            <a:ext cx="4448079" cy="425075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7D0E092-6525-B0C8-A233-C8B548381980}"/>
              </a:ext>
            </a:extLst>
          </p:cNvPr>
          <p:cNvSpPr txBox="1"/>
          <p:nvPr/>
        </p:nvSpPr>
        <p:spPr>
          <a:xfrm>
            <a:off x="1110790" y="1262710"/>
            <a:ext cx="36786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1 Fr = 1 </a:t>
            </a:r>
            <a:r>
              <a:rPr lang="it-IT" dirty="0" err="1"/>
              <a:t>Ch</a:t>
            </a:r>
            <a:r>
              <a:rPr lang="it-IT" dirty="0"/>
              <a:t> = 0,33 mm</a:t>
            </a:r>
          </a:p>
          <a:p>
            <a:endParaRPr lang="it-IT" dirty="0"/>
          </a:p>
          <a:p>
            <a:r>
              <a:rPr lang="it-IT" dirty="0"/>
              <a:t>20G = 1/20 cm2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CEF891A-73B1-DE6E-CB15-0E4A1E22E00F}"/>
              </a:ext>
            </a:extLst>
          </p:cNvPr>
          <p:cNvSpPr txBox="1"/>
          <p:nvPr/>
        </p:nvSpPr>
        <p:spPr>
          <a:xfrm>
            <a:off x="8209092" y="841966"/>
            <a:ext cx="28611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Misurazioni CVR</a:t>
            </a:r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Real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Semplice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Riproducibile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Documentabile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4AF0DE3-61C9-5AD4-20C0-9EF422FC8FDC}"/>
              </a:ext>
            </a:extLst>
          </p:cNvPr>
          <p:cNvSpPr txBox="1"/>
          <p:nvPr/>
        </p:nvSpPr>
        <p:spPr>
          <a:xfrm>
            <a:off x="6164826" y="4011561"/>
            <a:ext cx="5742039" cy="954107"/>
          </a:xfrm>
          <a:custGeom>
            <a:avLst/>
            <a:gdLst>
              <a:gd name="connsiteX0" fmla="*/ 0 w 5742039"/>
              <a:gd name="connsiteY0" fmla="*/ 0 h 954107"/>
              <a:gd name="connsiteX1" fmla="*/ 516784 w 5742039"/>
              <a:gd name="connsiteY1" fmla="*/ 0 h 954107"/>
              <a:gd name="connsiteX2" fmla="*/ 918726 w 5742039"/>
              <a:gd name="connsiteY2" fmla="*/ 0 h 954107"/>
              <a:gd name="connsiteX3" fmla="*/ 1607771 w 5742039"/>
              <a:gd name="connsiteY3" fmla="*/ 0 h 954107"/>
              <a:gd name="connsiteX4" fmla="*/ 2124554 w 5742039"/>
              <a:gd name="connsiteY4" fmla="*/ 0 h 954107"/>
              <a:gd name="connsiteX5" fmla="*/ 2641338 w 5742039"/>
              <a:gd name="connsiteY5" fmla="*/ 0 h 954107"/>
              <a:gd name="connsiteX6" fmla="*/ 3330383 w 5742039"/>
              <a:gd name="connsiteY6" fmla="*/ 0 h 954107"/>
              <a:gd name="connsiteX7" fmla="*/ 3789746 w 5742039"/>
              <a:gd name="connsiteY7" fmla="*/ 0 h 954107"/>
              <a:gd name="connsiteX8" fmla="*/ 4478790 w 5742039"/>
              <a:gd name="connsiteY8" fmla="*/ 0 h 954107"/>
              <a:gd name="connsiteX9" fmla="*/ 5167835 w 5742039"/>
              <a:gd name="connsiteY9" fmla="*/ 0 h 954107"/>
              <a:gd name="connsiteX10" fmla="*/ 5742039 w 5742039"/>
              <a:gd name="connsiteY10" fmla="*/ 0 h 954107"/>
              <a:gd name="connsiteX11" fmla="*/ 5742039 w 5742039"/>
              <a:gd name="connsiteY11" fmla="*/ 496136 h 954107"/>
              <a:gd name="connsiteX12" fmla="*/ 5742039 w 5742039"/>
              <a:gd name="connsiteY12" fmla="*/ 954107 h 954107"/>
              <a:gd name="connsiteX13" fmla="*/ 5340096 w 5742039"/>
              <a:gd name="connsiteY13" fmla="*/ 954107 h 954107"/>
              <a:gd name="connsiteX14" fmla="*/ 4651052 w 5742039"/>
              <a:gd name="connsiteY14" fmla="*/ 954107 h 954107"/>
              <a:gd name="connsiteX15" fmla="*/ 4191688 w 5742039"/>
              <a:gd name="connsiteY15" fmla="*/ 954107 h 954107"/>
              <a:gd name="connsiteX16" fmla="*/ 3617485 w 5742039"/>
              <a:gd name="connsiteY16" fmla="*/ 954107 h 954107"/>
              <a:gd name="connsiteX17" fmla="*/ 2928440 w 5742039"/>
              <a:gd name="connsiteY17" fmla="*/ 954107 h 954107"/>
              <a:gd name="connsiteX18" fmla="*/ 2354236 w 5742039"/>
              <a:gd name="connsiteY18" fmla="*/ 954107 h 954107"/>
              <a:gd name="connsiteX19" fmla="*/ 1952293 w 5742039"/>
              <a:gd name="connsiteY19" fmla="*/ 954107 h 954107"/>
              <a:gd name="connsiteX20" fmla="*/ 1492930 w 5742039"/>
              <a:gd name="connsiteY20" fmla="*/ 954107 h 954107"/>
              <a:gd name="connsiteX21" fmla="*/ 803885 w 5742039"/>
              <a:gd name="connsiteY21" fmla="*/ 954107 h 954107"/>
              <a:gd name="connsiteX22" fmla="*/ 0 w 5742039"/>
              <a:gd name="connsiteY22" fmla="*/ 954107 h 954107"/>
              <a:gd name="connsiteX23" fmla="*/ 0 w 5742039"/>
              <a:gd name="connsiteY23" fmla="*/ 496136 h 954107"/>
              <a:gd name="connsiteX24" fmla="*/ 0 w 5742039"/>
              <a:gd name="connsiteY24" fmla="*/ 0 h 95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42039" h="954107" extrusionOk="0">
                <a:moveTo>
                  <a:pt x="0" y="0"/>
                </a:moveTo>
                <a:cubicBezTo>
                  <a:pt x="120664" y="-42593"/>
                  <a:pt x="336548" y="20011"/>
                  <a:pt x="516784" y="0"/>
                </a:cubicBezTo>
                <a:cubicBezTo>
                  <a:pt x="697020" y="-20011"/>
                  <a:pt x="810220" y="24389"/>
                  <a:pt x="918726" y="0"/>
                </a:cubicBezTo>
                <a:cubicBezTo>
                  <a:pt x="1027232" y="-24389"/>
                  <a:pt x="1464491" y="63268"/>
                  <a:pt x="1607771" y="0"/>
                </a:cubicBezTo>
                <a:cubicBezTo>
                  <a:pt x="1751052" y="-63268"/>
                  <a:pt x="1916730" y="23412"/>
                  <a:pt x="2124554" y="0"/>
                </a:cubicBezTo>
                <a:cubicBezTo>
                  <a:pt x="2332378" y="-23412"/>
                  <a:pt x="2537017" y="45284"/>
                  <a:pt x="2641338" y="0"/>
                </a:cubicBezTo>
                <a:cubicBezTo>
                  <a:pt x="2745659" y="-45284"/>
                  <a:pt x="3086517" y="78604"/>
                  <a:pt x="3330383" y="0"/>
                </a:cubicBezTo>
                <a:cubicBezTo>
                  <a:pt x="3574250" y="-78604"/>
                  <a:pt x="3578659" y="11526"/>
                  <a:pt x="3789746" y="0"/>
                </a:cubicBezTo>
                <a:cubicBezTo>
                  <a:pt x="4000833" y="-11526"/>
                  <a:pt x="4251441" y="69855"/>
                  <a:pt x="4478790" y="0"/>
                </a:cubicBezTo>
                <a:cubicBezTo>
                  <a:pt x="4706139" y="-69855"/>
                  <a:pt x="4837780" y="19685"/>
                  <a:pt x="5167835" y="0"/>
                </a:cubicBezTo>
                <a:cubicBezTo>
                  <a:pt x="5497891" y="-19685"/>
                  <a:pt x="5535965" y="62758"/>
                  <a:pt x="5742039" y="0"/>
                </a:cubicBezTo>
                <a:cubicBezTo>
                  <a:pt x="5771884" y="201771"/>
                  <a:pt x="5741536" y="390922"/>
                  <a:pt x="5742039" y="496136"/>
                </a:cubicBezTo>
                <a:cubicBezTo>
                  <a:pt x="5742542" y="601350"/>
                  <a:pt x="5740189" y="842600"/>
                  <a:pt x="5742039" y="954107"/>
                </a:cubicBezTo>
                <a:cubicBezTo>
                  <a:pt x="5558115" y="997198"/>
                  <a:pt x="5420734" y="924198"/>
                  <a:pt x="5340096" y="954107"/>
                </a:cubicBezTo>
                <a:cubicBezTo>
                  <a:pt x="5259458" y="984016"/>
                  <a:pt x="4796300" y="876484"/>
                  <a:pt x="4651052" y="954107"/>
                </a:cubicBezTo>
                <a:cubicBezTo>
                  <a:pt x="4505804" y="1031730"/>
                  <a:pt x="4420938" y="942587"/>
                  <a:pt x="4191688" y="954107"/>
                </a:cubicBezTo>
                <a:cubicBezTo>
                  <a:pt x="3962438" y="965627"/>
                  <a:pt x="3741110" y="924966"/>
                  <a:pt x="3617485" y="954107"/>
                </a:cubicBezTo>
                <a:cubicBezTo>
                  <a:pt x="3493860" y="983248"/>
                  <a:pt x="3158489" y="879175"/>
                  <a:pt x="2928440" y="954107"/>
                </a:cubicBezTo>
                <a:cubicBezTo>
                  <a:pt x="2698391" y="1029039"/>
                  <a:pt x="2574046" y="892214"/>
                  <a:pt x="2354236" y="954107"/>
                </a:cubicBezTo>
                <a:cubicBezTo>
                  <a:pt x="2134426" y="1016000"/>
                  <a:pt x="2072813" y="947189"/>
                  <a:pt x="1952293" y="954107"/>
                </a:cubicBezTo>
                <a:cubicBezTo>
                  <a:pt x="1831773" y="961025"/>
                  <a:pt x="1635584" y="949487"/>
                  <a:pt x="1492930" y="954107"/>
                </a:cubicBezTo>
                <a:cubicBezTo>
                  <a:pt x="1350276" y="958727"/>
                  <a:pt x="956815" y="949607"/>
                  <a:pt x="803885" y="954107"/>
                </a:cubicBezTo>
                <a:cubicBezTo>
                  <a:pt x="650955" y="958607"/>
                  <a:pt x="201575" y="891101"/>
                  <a:pt x="0" y="954107"/>
                </a:cubicBezTo>
                <a:cubicBezTo>
                  <a:pt x="-2685" y="781558"/>
                  <a:pt x="43778" y="647387"/>
                  <a:pt x="0" y="496136"/>
                </a:cubicBezTo>
                <a:cubicBezTo>
                  <a:pt x="-43778" y="344885"/>
                  <a:pt x="44917" y="137215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it-IT" sz="2800" b="1" dirty="0">
                <a:highlight>
                  <a:srgbClr val="FFFF00"/>
                </a:highlight>
              </a:rPr>
              <a:t>Quale CUT-off utilizzare per ridurre al minimo il rischio di CRT ?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B1035B9-7A5D-E0C6-A155-EA623D5E0C31}"/>
              </a:ext>
            </a:extLst>
          </p:cNvPr>
          <p:cNvSpPr txBox="1"/>
          <p:nvPr/>
        </p:nvSpPr>
        <p:spPr>
          <a:xfrm>
            <a:off x="8367251" y="261183"/>
            <a:ext cx="4719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FONDAMENTALE </a:t>
            </a:r>
          </a:p>
        </p:txBody>
      </p:sp>
      <p:pic>
        <p:nvPicPr>
          <p:cNvPr id="3" name="Immagine 2" descr="Immagine che contiene schermata, Imaging medicale&#10;&#10;Descrizione generata automaticamente">
            <a:extLst>
              <a:ext uri="{FF2B5EF4-FFF2-40B4-BE49-F238E27FC236}">
                <a16:creationId xmlns:a16="http://schemas.microsoft.com/office/drawing/2014/main" id="{AD3796FE-011D-7FF0-F0B6-483457750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745" y="946193"/>
            <a:ext cx="2762392" cy="274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778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A6A9F1-4193-43B5-6333-5C14602CD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>
                <a:latin typeface="Apple Braille" pitchFamily="2" charset="0"/>
              </a:rPr>
              <a:t>Linee guida INS (</a:t>
            </a:r>
            <a:r>
              <a:rPr lang="it-IT" sz="2400" dirty="0" err="1">
                <a:latin typeface="Apple Braille" pitchFamily="2" charset="0"/>
              </a:rPr>
              <a:t>infusion</a:t>
            </a:r>
            <a:r>
              <a:rPr lang="it-IT" sz="2400" dirty="0">
                <a:latin typeface="Apple Braille" pitchFamily="2" charset="0"/>
              </a:rPr>
              <a:t> </a:t>
            </a:r>
            <a:r>
              <a:rPr lang="it-IT" sz="2400" dirty="0" err="1">
                <a:latin typeface="Apple Braille" pitchFamily="2" charset="0"/>
              </a:rPr>
              <a:t>terapy</a:t>
            </a:r>
            <a:r>
              <a:rPr lang="it-IT" sz="2400" dirty="0">
                <a:latin typeface="Apple Braille" pitchFamily="2" charset="0"/>
              </a:rPr>
              <a:t> standard): </a:t>
            </a:r>
            <a:br>
              <a:rPr lang="it-IT" sz="2400" dirty="0">
                <a:latin typeface="Apple Braille" pitchFamily="2" charset="0"/>
              </a:rPr>
            </a:br>
            <a:r>
              <a:rPr lang="it-IT" sz="2400" dirty="0">
                <a:latin typeface="Apple Braille" pitchFamily="2" charset="0"/>
              </a:rPr>
              <a:t>versione 2021 vs 2016</a:t>
            </a:r>
            <a:br>
              <a:rPr lang="it-IT" sz="2400" dirty="0">
                <a:latin typeface="Apple Braille" pitchFamily="2" charset="0"/>
              </a:rPr>
            </a:br>
            <a:r>
              <a:rPr lang="it-IT" sz="2400" dirty="0">
                <a:latin typeface="Apple Braille" pitchFamily="2" charset="0"/>
              </a:rPr>
              <a:t>                             </a:t>
            </a:r>
            <a:endParaRPr lang="it-IT" sz="24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09C3C1-D6AB-3C0A-33D5-7A37BD705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551967" cy="4351338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it-IT" b="0" i="0" dirty="0">
                <a:solidFill>
                  <a:srgbClr val="415364"/>
                </a:solidFill>
                <a:effectLst/>
                <a:latin typeface="Exo"/>
              </a:rPr>
              <a:t>(Paragrafo 22, </a:t>
            </a:r>
            <a:r>
              <a:rPr lang="it-IT" b="0" i="1" dirty="0">
                <a:solidFill>
                  <a:srgbClr val="415364"/>
                </a:solidFill>
                <a:effectLst/>
                <a:latin typeface="Exo"/>
              </a:rPr>
              <a:t>Visualizzazione vascolare</a:t>
            </a:r>
            <a:r>
              <a:rPr lang="it-IT" b="0" i="0" dirty="0">
                <a:solidFill>
                  <a:srgbClr val="415364"/>
                </a:solidFill>
                <a:effectLst/>
                <a:latin typeface="Exo"/>
              </a:rPr>
              <a:t>, lettera E) – Viene inserito a questo punto del documento, riferendosi quindi a tutti i dispositivi per accesso vascolare di utilizzare apparecchiature che ne agevolano il posizionamento e nel caso specifico sappiamo che l’ecografia è quella che si presta meglio a questo scopo</a:t>
            </a:r>
            <a:r>
              <a:rPr lang="it-IT" sz="3200" b="0" i="0" dirty="0">
                <a:solidFill>
                  <a:srgbClr val="415364"/>
                </a:solidFill>
                <a:effectLst/>
                <a:latin typeface="Exo"/>
              </a:rPr>
              <a:t>; </a:t>
            </a:r>
            <a:r>
              <a:rPr lang="it-IT" sz="3200" b="1" i="0" dirty="0">
                <a:solidFill>
                  <a:srgbClr val="415364"/>
                </a:solidFill>
                <a:effectLst/>
                <a:highlight>
                  <a:srgbClr val="FFFF00"/>
                </a:highlight>
                <a:latin typeface="Exo"/>
              </a:rPr>
              <a:t>deve essere usata per misurare il rapporto tra il calibro del catetere ed il calibro del vaso con una raccomandazione che questo deve essere al di sotto del 45% non superiore al 45%</a:t>
            </a:r>
            <a:r>
              <a:rPr lang="it-IT" b="1" i="0" dirty="0">
                <a:solidFill>
                  <a:srgbClr val="415364"/>
                </a:solidFill>
                <a:effectLst/>
                <a:highlight>
                  <a:srgbClr val="FFFF00"/>
                </a:highlight>
                <a:latin typeface="Exo"/>
              </a:rPr>
              <a:t> </a:t>
            </a:r>
            <a:r>
              <a:rPr lang="it-IT" b="0" i="0" dirty="0">
                <a:solidFill>
                  <a:srgbClr val="415364"/>
                </a:solidFill>
                <a:effectLst/>
                <a:latin typeface="Exo"/>
              </a:rPr>
              <a:t>così come peraltro già previsto nelle linee guida del 2016 ma specificate in un’altra sezione delle stesse.</a:t>
            </a:r>
          </a:p>
          <a:p>
            <a:pPr algn="just"/>
            <a:r>
              <a:rPr lang="it-IT" sz="2000" dirty="0" err="1"/>
              <a:t>Infusion</a:t>
            </a:r>
            <a:r>
              <a:rPr lang="it-IT" sz="2000" dirty="0"/>
              <a:t> Nurses Society. “</a:t>
            </a:r>
            <a:r>
              <a:rPr lang="it-IT" sz="2000" dirty="0" err="1"/>
              <a:t>Infusion</a:t>
            </a:r>
            <a:r>
              <a:rPr lang="it-IT" sz="2000" dirty="0"/>
              <a:t> Therapy Standards of </a:t>
            </a:r>
            <a:r>
              <a:rPr lang="it-IT" sz="2000" dirty="0" err="1"/>
              <a:t>Practice</a:t>
            </a:r>
            <a:r>
              <a:rPr lang="it-IT" sz="2000" dirty="0"/>
              <a:t>.” Journal of </a:t>
            </a:r>
            <a:r>
              <a:rPr lang="it-IT" sz="2000" dirty="0" err="1"/>
              <a:t>Infusion</a:t>
            </a:r>
            <a:r>
              <a:rPr lang="it-IT" sz="2000" dirty="0"/>
              <a:t> Nursing. Volume 44. </a:t>
            </a:r>
            <a:r>
              <a:rPr lang="it-IT" sz="2000" dirty="0" err="1"/>
              <a:t>Jan</a:t>
            </a:r>
            <a:r>
              <a:rPr lang="it-IT" sz="2000" dirty="0"/>
              <a:t>/</a:t>
            </a:r>
            <a:r>
              <a:rPr lang="it-IT" sz="2000" dirty="0" err="1"/>
              <a:t>Feb</a:t>
            </a:r>
            <a:r>
              <a:rPr lang="it-IT" sz="2000" dirty="0"/>
              <a:t> 2021</a:t>
            </a:r>
          </a:p>
          <a:p>
            <a:endParaRPr lang="it-IT" dirty="0"/>
          </a:p>
        </p:txBody>
      </p:sp>
      <p:pic>
        <p:nvPicPr>
          <p:cNvPr id="5" name="Segnaposto contenuto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A7EAFCB-BB8B-44E1-35DA-5F5B02BB35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949" y="1825625"/>
            <a:ext cx="3517900" cy="1511300"/>
          </a:xfrm>
          <a:prstGeom prst="rect">
            <a:avLst/>
          </a:prstGeom>
        </p:spPr>
      </p:pic>
      <p:pic>
        <p:nvPicPr>
          <p:cNvPr id="6" name="Immagine 5" descr="Immagine che contiene testo, Carattere, grafica, design&#10;&#10;Descrizione generata automaticamente">
            <a:extLst>
              <a:ext uri="{FF2B5EF4-FFF2-40B4-BE49-F238E27FC236}">
                <a16:creationId xmlns:a16="http://schemas.microsoft.com/office/drawing/2014/main" id="{CFF340E1-4F6C-FF34-A8B6-497E245F3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129" y="3521076"/>
            <a:ext cx="1819275" cy="250507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FD86189-4C96-3490-5AF5-F20AFA298355}"/>
              </a:ext>
            </a:extLst>
          </p:cNvPr>
          <p:cNvSpPr txBox="1"/>
          <p:nvPr/>
        </p:nvSpPr>
        <p:spPr>
          <a:xfrm>
            <a:off x="6937949" y="1027906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INS 2016/21 --- CVR 45%  MAX</a:t>
            </a:r>
          </a:p>
        </p:txBody>
      </p:sp>
    </p:spTree>
    <p:extLst>
      <p:ext uri="{BB962C8B-B14F-4D97-AF65-F5344CB8AC3E}">
        <p14:creationId xmlns:p14="http://schemas.microsoft.com/office/powerpoint/2010/main" val="2949087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, linea">
            <a:extLst>
              <a:ext uri="{FF2B5EF4-FFF2-40B4-BE49-F238E27FC236}">
                <a16:creationId xmlns:a16="http://schemas.microsoft.com/office/drawing/2014/main" id="{FB0E91C3-FF54-3F4B-D523-4EE40668C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13" y="704751"/>
            <a:ext cx="5962956" cy="2235315"/>
          </a:xfrm>
          <a:prstGeom prst="rect">
            <a:avLst/>
          </a:prstGeom>
        </p:spPr>
      </p:pic>
      <p:pic>
        <p:nvPicPr>
          <p:cNvPr id="7" name="Immagine 6" descr="Immagine che contiene testo, schermata, numero, Carattere&#10;&#10;Descrizione generata automaticamente">
            <a:extLst>
              <a:ext uri="{FF2B5EF4-FFF2-40B4-BE49-F238E27FC236}">
                <a16:creationId xmlns:a16="http://schemas.microsoft.com/office/drawing/2014/main" id="{DE87649F-771E-BDD2-AF74-57A06028C2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127" y="704751"/>
            <a:ext cx="2844946" cy="2368672"/>
          </a:xfrm>
          <a:prstGeom prst="rect">
            <a:avLst/>
          </a:prstGeom>
        </p:spPr>
      </p:pic>
      <p:pic>
        <p:nvPicPr>
          <p:cNvPr id="11" name="Immagine 10" descr="Immagine che contiene testo, schermata, Carattere, Parallelo&#10;&#10;Descrizione generata automaticamente">
            <a:extLst>
              <a:ext uri="{FF2B5EF4-FFF2-40B4-BE49-F238E27FC236}">
                <a16:creationId xmlns:a16="http://schemas.microsoft.com/office/drawing/2014/main" id="{1F677E73-A796-C437-AE4C-073BF29D02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13" y="2618964"/>
            <a:ext cx="5943905" cy="3238666"/>
          </a:xfrm>
          <a:prstGeom prst="rect">
            <a:avLst/>
          </a:prstGeom>
        </p:spPr>
      </p:pic>
      <p:pic>
        <p:nvPicPr>
          <p:cNvPr id="13" name="Immagine 12" descr="Immagine che contiene schermata, quadrato, Policromia, Rettangolo&#10;&#10;Descrizione generata automaticamente">
            <a:extLst>
              <a:ext uri="{FF2B5EF4-FFF2-40B4-BE49-F238E27FC236}">
                <a16:creationId xmlns:a16="http://schemas.microsoft.com/office/drawing/2014/main" id="{61EF4D53-B842-0207-0BCD-9D4D83EADF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135" y="3194196"/>
            <a:ext cx="6324925" cy="284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99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5E8B4474-9A03-5473-5956-B1B8B1B1F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54" y="1240894"/>
            <a:ext cx="4982243" cy="2737669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1632C2A9-820B-19D1-CB69-5C78C77F1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7963" y="4332758"/>
            <a:ext cx="7256206" cy="200568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The Sharp et al.  Studio del 2021, condotto su oltre 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2400 pazienti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, mirava a determinare l’effetto del rapporto catetere/vena (CVR) sui tassi di trombosi sintomatica nelle persone con un catetere PICC e a identificare il punto di </a:t>
            </a:r>
            <a:r>
              <a:rPr kumimoji="0" lang="it-IT" altLang="it-IT" sz="16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cut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-off ottimale. </a:t>
            </a:r>
            <a:r>
              <a:rPr kumimoji="0" lang="it-IT" altLang="it-IT" sz="1600" b="1" i="0" u="sng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Un valore soglia del 45% era predittivo di trombosi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. Quelli con una percentuale più elevata avevano più del doppio del rischio, mentre un </a:t>
            </a:r>
            <a:r>
              <a:rPr kumimoji="0" lang="it-IT" altLang="it-IT" sz="1600" b="1" i="0" u="sng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CVR del 33% non era associato a risultati statisticamente significativi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nel complesso o in quelli con neoplasie.  </a:t>
            </a:r>
            <a:endParaRPr lang="it-IT" altLang="it-IT" sz="1600" dirty="0">
              <a:solidFill>
                <a:srgbClr val="202124"/>
              </a:solidFill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1" i="0" u="sng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highlight>
                  <a:srgbClr val="FFFF00"/>
                </a:highlight>
                <a:latin typeface="inherit"/>
              </a:rPr>
              <a:t>L’INS ritiene che un’occupazione del vaso pari al 45% del catetere sia accettabile se l’obiettivo è ridurre la trombosi.</a:t>
            </a:r>
            <a:r>
              <a:rPr kumimoji="0" lang="it-IT" altLang="it-IT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</a:rPr>
              <a:t> </a:t>
            </a:r>
            <a:endParaRPr kumimoji="0" lang="it-IT" altLang="it-IT" sz="16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159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984E6F-04A1-D099-AF97-02FCF4265E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5181"/>
            <a:ext cx="9144000" cy="733647"/>
          </a:xfrm>
        </p:spPr>
        <p:txBody>
          <a:bodyPr>
            <a:normAutofit/>
          </a:bodyPr>
          <a:lstStyle/>
          <a:p>
            <a:r>
              <a:rPr lang="it-IT" sz="4000" dirty="0">
                <a:solidFill>
                  <a:schemeClr val="accent1"/>
                </a:solidFill>
                <a:latin typeface="AkayaTelivigala" pitchFamily="2" charset="77"/>
                <a:cs typeface="AkayaTelivigala" pitchFamily="2" charset="77"/>
              </a:rPr>
              <a:t>concludendo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2D8F745-813B-5EB6-E276-1AED88C63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9053" y="1156550"/>
            <a:ext cx="9144000" cy="165576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it-IT" sz="2200" dirty="0">
                <a:solidFill>
                  <a:srgbClr val="002060"/>
                </a:solidFill>
                <a:effectLst/>
                <a:latin typeface="Helvetica" pitchFamily="2" charset="0"/>
              </a:rPr>
              <a:t>Il diametro del catetere gioca un ruolo essenziale nella CRT: è stato dimostrato che </a:t>
            </a:r>
            <a:r>
              <a:rPr lang="it-IT" sz="2200" dirty="0">
                <a:solidFill>
                  <a:srgbClr val="002060"/>
                </a:solidFill>
                <a:effectLst/>
                <a:highlight>
                  <a:srgbClr val="FFFF00"/>
                </a:highlight>
                <a:latin typeface="Helvetica" pitchFamily="2" charset="0"/>
              </a:rPr>
              <a:t>il rischio di trombosi aumenta in funzione della dimensione del catetere</a:t>
            </a:r>
            <a:r>
              <a:rPr lang="it-IT" sz="2200" dirty="0">
                <a:solidFill>
                  <a:srgbClr val="002060"/>
                </a:solidFill>
                <a:effectLst/>
                <a:latin typeface="Helvetica" pitchFamily="2" charset="0"/>
              </a:rPr>
              <a:t>. </a:t>
            </a:r>
            <a:endParaRPr lang="it-IT" sz="22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it-IT" sz="1600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053642E-34FF-E1F1-B842-17E5FC1D23F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67833" y="2812312"/>
            <a:ext cx="10809767" cy="2323214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it-IT" sz="2200" dirty="0">
                <a:solidFill>
                  <a:srgbClr val="002060"/>
                </a:solidFill>
                <a:effectLst/>
                <a:latin typeface="Helvetica" pitchFamily="2" charset="0"/>
              </a:rPr>
              <a:t>Non è stato ancora definito il rapporto ideale tra il diametro esterno del catetere e il diametro della vena.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2200" dirty="0">
                <a:solidFill>
                  <a:srgbClr val="002060"/>
                </a:solidFill>
                <a:effectLst/>
                <a:latin typeface="Helvetica" pitchFamily="2" charset="0"/>
              </a:rPr>
              <a:t>Tuttavia, vi è accordo generale sul fatto che il diametro esterno del catetere non dovrebbe superare il 33% del diametro della vena,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2200" dirty="0">
                <a:solidFill>
                  <a:srgbClr val="002060"/>
                </a:solidFill>
                <a:effectLst/>
                <a:latin typeface="Helvetica" pitchFamily="2" charset="0"/>
              </a:rPr>
              <a:t> fino a un massimo del 45% della superficie del lume secondo alcune recenti Linee Guida (INS)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78410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247D4F-3FF8-BC3F-ECE9-29E69BF4B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>
                <a:solidFill>
                  <a:srgbClr val="C00000"/>
                </a:solidFill>
                <a:latin typeface="Helvetica" pitchFamily="2" charset="0"/>
              </a:rPr>
              <a:t>take home </a:t>
            </a:r>
            <a:r>
              <a:rPr lang="it-IT" sz="2800" dirty="0" err="1">
                <a:solidFill>
                  <a:srgbClr val="C00000"/>
                </a:solidFill>
                <a:latin typeface="Helvetica" pitchFamily="2" charset="0"/>
              </a:rPr>
              <a:t>message</a:t>
            </a:r>
            <a:endParaRPr lang="it-IT" sz="2800" dirty="0">
              <a:solidFill>
                <a:srgbClr val="C00000"/>
              </a:solidFill>
              <a:latin typeface="Helvetica" pitchFamily="2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B290D1-FDDE-CB97-F1A6-26F59D80AF07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838200" y="1825625"/>
            <a:ext cx="10515600" cy="4351338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>
            <a:normAutofit/>
          </a:bodyPr>
          <a:lstStyle/>
          <a:p>
            <a:r>
              <a:rPr lang="it-IT" dirty="0">
                <a:solidFill>
                  <a:srgbClr val="002060"/>
                </a:solidFill>
                <a:effectLst/>
                <a:latin typeface="Helvetica" pitchFamily="2" charset="0"/>
              </a:rPr>
              <a:t>La misurazione ecografica del lume vasale e il calcolo del VCR è essenziale e deve essere prioritario nella procedura di impianto</a:t>
            </a:r>
            <a:endParaRPr lang="it-IT" dirty="0">
              <a:solidFill>
                <a:srgbClr val="002060"/>
              </a:solidFill>
            </a:endParaRPr>
          </a:p>
          <a:p>
            <a:pPr>
              <a:lnSpc>
                <a:spcPct val="110000"/>
              </a:lnSpc>
            </a:pPr>
            <a:r>
              <a:rPr lang="it-IT" dirty="0">
                <a:solidFill>
                  <a:srgbClr val="002060"/>
                </a:solidFill>
                <a:effectLst/>
                <a:latin typeface="Apple Braille" pitchFamily="2" charset="0"/>
              </a:rPr>
              <a:t>gli standard della </a:t>
            </a:r>
            <a:r>
              <a:rPr lang="it-IT" dirty="0" err="1">
                <a:solidFill>
                  <a:srgbClr val="002060"/>
                </a:solidFill>
                <a:effectLst/>
                <a:latin typeface="Apple Braille" pitchFamily="2" charset="0"/>
              </a:rPr>
              <a:t>Infusion</a:t>
            </a:r>
            <a:r>
              <a:rPr lang="it-IT" dirty="0">
                <a:solidFill>
                  <a:srgbClr val="002060"/>
                </a:solidFill>
                <a:effectLst/>
                <a:latin typeface="Apple Braille" pitchFamily="2" charset="0"/>
              </a:rPr>
              <a:t> Nursing Society e il buon senso indicano che dovrebbe essere utilizzato il catetere </a:t>
            </a:r>
            <a:r>
              <a:rPr lang="it-IT" dirty="0" err="1">
                <a:solidFill>
                  <a:srgbClr val="002060"/>
                </a:solidFill>
                <a:effectLst/>
                <a:latin typeface="Apple Braille" pitchFamily="2" charset="0"/>
              </a:rPr>
              <a:t>piu</a:t>
            </a:r>
            <a:r>
              <a:rPr lang="it-IT" dirty="0">
                <a:solidFill>
                  <a:srgbClr val="002060"/>
                </a:solidFill>
                <a:effectLst/>
                <a:latin typeface="Apple Braille" pitchFamily="2" charset="0"/>
              </a:rPr>
              <a:t>̀ piccolo possibile </a:t>
            </a:r>
            <a:r>
              <a:rPr lang="it-IT" sz="1600" dirty="0">
                <a:solidFill>
                  <a:srgbClr val="002060"/>
                </a:solidFill>
                <a:latin typeface="Apple Braille" pitchFamily="2" charset="0"/>
              </a:rPr>
              <a:t> </a:t>
            </a:r>
            <a:r>
              <a:rPr lang="it-IT" dirty="0">
                <a:solidFill>
                  <a:srgbClr val="002060"/>
                </a:solidFill>
                <a:latin typeface="Apple Braille" pitchFamily="2" charset="0"/>
              </a:rPr>
              <a:t>in grado di soddisfare le esigenze terapeutiche del paziente </a:t>
            </a:r>
            <a:r>
              <a:rPr lang="it-IT" sz="1400" dirty="0">
                <a:solidFill>
                  <a:srgbClr val="002060"/>
                </a:solidFill>
                <a:latin typeface="Apple Braille" pitchFamily="2" charset="0"/>
              </a:rPr>
              <a:t>(Lori A. et al., 2015)</a:t>
            </a:r>
          </a:p>
        </p:txBody>
      </p:sp>
    </p:spTree>
    <p:extLst>
      <p:ext uri="{BB962C8B-B14F-4D97-AF65-F5344CB8AC3E}">
        <p14:creationId xmlns:p14="http://schemas.microsoft.com/office/powerpoint/2010/main" val="814769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4c3e67c-9e2d-4800-a6b7-635d97882165}" enabled="0" method="" siteId="{94c3e67c-9e2d-4800-a6b7-635d9788216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11581</TotalTime>
  <Words>1240</Words>
  <Application>Microsoft Macintosh PowerPoint</Application>
  <PresentationFormat>Widescreen</PresentationFormat>
  <Paragraphs>103</Paragraphs>
  <Slides>15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5" baseType="lpstr">
      <vt:lpstr>AkayaTelivigala</vt:lpstr>
      <vt:lpstr>Apple Braille</vt:lpstr>
      <vt:lpstr>Arial</vt:lpstr>
      <vt:lpstr>Calibri</vt:lpstr>
      <vt:lpstr>Calibri Light</vt:lpstr>
      <vt:lpstr>Comic Sans MS</vt:lpstr>
      <vt:lpstr>Exo</vt:lpstr>
      <vt:lpstr>Helvetica</vt:lpstr>
      <vt:lpstr>inherit</vt:lpstr>
      <vt:lpstr>Tema di Office</vt:lpstr>
      <vt:lpstr>Presentazione standard di PowerPoint</vt:lpstr>
      <vt:lpstr>Correlazione diretta Fr/CRT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incidenza</vt:lpstr>
      <vt:lpstr>Fattori di rischio CRT             non modificabili                                      modificabili</vt:lpstr>
      <vt:lpstr>Presentazione standard di PowerPoint</vt:lpstr>
      <vt:lpstr>Presentazione standard di PowerPoint</vt:lpstr>
      <vt:lpstr>Linee guida INS (infusion terapy standard):  versione 2021 vs 2016                              </vt:lpstr>
      <vt:lpstr>Presentazione standard di PowerPoint</vt:lpstr>
      <vt:lpstr>Presentazione standard di PowerPoint</vt:lpstr>
      <vt:lpstr>concludendo</vt:lpstr>
      <vt:lpstr>take home message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Marco Bologna</dc:creator>
  <cp:lastModifiedBy>Francesco Sinopoli</cp:lastModifiedBy>
  <cp:revision>14</cp:revision>
  <dcterms:created xsi:type="dcterms:W3CDTF">2023-10-13T07:58:29Z</dcterms:created>
  <dcterms:modified xsi:type="dcterms:W3CDTF">2023-11-09T20:02:54Z</dcterms:modified>
</cp:coreProperties>
</file>