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35"/>
  </p:notesMasterIdLst>
  <p:sldIdLst>
    <p:sldId id="256" r:id="rId2"/>
    <p:sldId id="765" r:id="rId3"/>
    <p:sldId id="257" r:id="rId4"/>
    <p:sldId id="766" r:id="rId5"/>
    <p:sldId id="767" r:id="rId6"/>
    <p:sldId id="768" r:id="rId7"/>
    <p:sldId id="771" r:id="rId8"/>
    <p:sldId id="772" r:id="rId9"/>
    <p:sldId id="263" r:id="rId10"/>
    <p:sldId id="783" r:id="rId11"/>
    <p:sldId id="764" r:id="rId12"/>
    <p:sldId id="780" r:id="rId13"/>
    <p:sldId id="283" r:id="rId14"/>
    <p:sldId id="312" r:id="rId15"/>
    <p:sldId id="264" r:id="rId16"/>
    <p:sldId id="784" r:id="rId17"/>
    <p:sldId id="774" r:id="rId18"/>
    <p:sldId id="266" r:id="rId19"/>
    <p:sldId id="790" r:id="rId20"/>
    <p:sldId id="678" r:id="rId21"/>
    <p:sldId id="785" r:id="rId22"/>
    <p:sldId id="344" r:id="rId23"/>
    <p:sldId id="320" r:id="rId24"/>
    <p:sldId id="319" r:id="rId25"/>
    <p:sldId id="300" r:id="rId26"/>
    <p:sldId id="301" r:id="rId27"/>
    <p:sldId id="787" r:id="rId28"/>
    <p:sldId id="761" r:id="rId29"/>
    <p:sldId id="337" r:id="rId30"/>
    <p:sldId id="788" r:id="rId31"/>
    <p:sldId id="716" r:id="rId32"/>
    <p:sldId id="758" r:id="rId33"/>
    <p:sldId id="789" r:id="rId3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80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4CCC96-32D0-4F79-A7A9-CCBE36263893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461CAC0-A8FF-47A4-A70C-47C6660C95DF}">
      <dgm:prSet phldrT="[Testo]" custT="1"/>
      <dgm:spPr>
        <a:solidFill>
          <a:srgbClr val="FF0000"/>
        </a:solidFill>
      </dgm:spPr>
      <dgm:t>
        <a:bodyPr/>
        <a:lstStyle/>
        <a:p>
          <a:r>
            <a:rPr lang="it-IT" sz="2000" dirty="0">
              <a:solidFill>
                <a:schemeClr val="tx1"/>
              </a:solidFill>
              <a:latin typeface="Calibri" panose="020F0502020204030204" pitchFamily="34" charset="0"/>
            </a:rPr>
            <a:t>DISPOSITIVO</a:t>
          </a:r>
        </a:p>
      </dgm:t>
    </dgm:pt>
    <dgm:pt modelId="{B4F6E469-FD58-4DE9-A30D-8C1991179E1F}" type="parTrans" cxnId="{B19F224A-C06C-43C1-8381-DB9DE0512EF0}">
      <dgm:prSet/>
      <dgm:spPr/>
      <dgm:t>
        <a:bodyPr/>
        <a:lstStyle/>
        <a:p>
          <a:endParaRPr lang="it-IT"/>
        </a:p>
      </dgm:t>
    </dgm:pt>
    <dgm:pt modelId="{D9C184EA-2196-4942-8428-933260600899}" type="sibTrans" cxnId="{B19F224A-C06C-43C1-8381-DB9DE0512EF0}">
      <dgm:prSet/>
      <dgm:spPr/>
      <dgm:t>
        <a:bodyPr/>
        <a:lstStyle/>
        <a:p>
          <a:endParaRPr lang="it-IT"/>
        </a:p>
      </dgm:t>
    </dgm:pt>
    <dgm:pt modelId="{9F2BF1B1-E09C-4D06-9975-A26E12B17BEB}">
      <dgm:prSet phldrT="[Testo]" custT="1"/>
      <dgm:spPr>
        <a:solidFill>
          <a:srgbClr val="FFFF00"/>
        </a:solidFill>
      </dgm:spPr>
      <dgm:t>
        <a:bodyPr/>
        <a:lstStyle/>
        <a:p>
          <a:r>
            <a:rPr lang="it-IT" sz="2000" dirty="0">
              <a:solidFill>
                <a:schemeClr val="tx1"/>
              </a:solidFill>
              <a:latin typeface="Calibri" panose="020F0502020204030204" pitchFamily="34" charset="0"/>
            </a:rPr>
            <a:t>PAZIENTE</a:t>
          </a:r>
        </a:p>
      </dgm:t>
    </dgm:pt>
    <dgm:pt modelId="{F8A5B47D-B319-43D7-9E31-5448159DEB34}" type="parTrans" cxnId="{EB28BA0F-8F8D-42B6-9558-0CE296FE3490}">
      <dgm:prSet/>
      <dgm:spPr/>
      <dgm:t>
        <a:bodyPr/>
        <a:lstStyle/>
        <a:p>
          <a:endParaRPr lang="it-IT"/>
        </a:p>
      </dgm:t>
    </dgm:pt>
    <dgm:pt modelId="{898236F5-1A50-4FA2-922E-C62F049A4CFB}" type="sibTrans" cxnId="{EB28BA0F-8F8D-42B6-9558-0CE296FE3490}">
      <dgm:prSet/>
      <dgm:spPr/>
      <dgm:t>
        <a:bodyPr/>
        <a:lstStyle/>
        <a:p>
          <a:endParaRPr lang="it-IT"/>
        </a:p>
      </dgm:t>
    </dgm:pt>
    <dgm:pt modelId="{1B97B7C3-74ED-4C9C-AAD9-A905313D7ED3}">
      <dgm:prSet phldrT="[Testo]" custT="1"/>
      <dgm:spPr>
        <a:solidFill>
          <a:srgbClr val="6ADF29"/>
        </a:solidFill>
      </dgm:spPr>
      <dgm:t>
        <a:bodyPr/>
        <a:lstStyle/>
        <a:p>
          <a:r>
            <a:rPr lang="it-IT" sz="2000" dirty="0">
              <a:solidFill>
                <a:schemeClr val="tx1"/>
              </a:solidFill>
              <a:latin typeface="Calibri" panose="020F0502020204030204" pitchFamily="34" charset="0"/>
            </a:rPr>
            <a:t>PROCEDURA</a:t>
          </a:r>
        </a:p>
      </dgm:t>
    </dgm:pt>
    <dgm:pt modelId="{C50008DE-EDF4-452C-BDDD-D95318832839}" type="parTrans" cxnId="{5EF6F3C7-57BB-4923-A96E-DEDD1CCF0C5E}">
      <dgm:prSet/>
      <dgm:spPr/>
      <dgm:t>
        <a:bodyPr/>
        <a:lstStyle/>
        <a:p>
          <a:endParaRPr lang="it-IT"/>
        </a:p>
      </dgm:t>
    </dgm:pt>
    <dgm:pt modelId="{D7B8D2E3-2B5C-4C4B-B835-CA72C509D40B}" type="sibTrans" cxnId="{5EF6F3C7-57BB-4923-A96E-DEDD1CCF0C5E}">
      <dgm:prSet/>
      <dgm:spPr/>
      <dgm:t>
        <a:bodyPr/>
        <a:lstStyle/>
        <a:p>
          <a:endParaRPr lang="it-IT"/>
        </a:p>
      </dgm:t>
    </dgm:pt>
    <dgm:pt modelId="{53CE6094-9992-4DAB-89AD-32537BA0CA41}">
      <dgm:prSet phldrT="[Testo]" custT="1"/>
      <dgm:spPr/>
      <dgm:t>
        <a:bodyPr/>
        <a:lstStyle/>
        <a:p>
          <a:pPr marL="0" indent="0" algn="l" defTabSz="914400" rtl="0" eaLnBrk="1" latinLnBrk="0" hangingPunct="1">
            <a:lnSpc>
              <a:spcPct val="200000"/>
            </a:lnSpc>
            <a:spcBef>
              <a:spcPts val="1000"/>
            </a:spcBef>
            <a:buClr>
              <a:schemeClr val="tx1"/>
            </a:buClr>
            <a:buFont typeface="Arial" panose="020B0604020202020204" pitchFamily="34" charset="0"/>
            <a:buNone/>
          </a:pPr>
          <a:r>
            <a:rPr lang="it-IT" sz="2800" b="1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rPr>
            <a:t>TROMBOSI CATETERE CORRELATA</a:t>
          </a:r>
        </a:p>
      </dgm:t>
    </dgm:pt>
    <dgm:pt modelId="{BB6CAE8B-EA04-420B-8794-AC4B10DEC4E3}" type="parTrans" cxnId="{C9F67ED1-86FC-4DA0-983D-DE1B95383180}">
      <dgm:prSet/>
      <dgm:spPr/>
      <dgm:t>
        <a:bodyPr/>
        <a:lstStyle/>
        <a:p>
          <a:endParaRPr lang="it-IT"/>
        </a:p>
      </dgm:t>
    </dgm:pt>
    <dgm:pt modelId="{D681C9D4-E5E1-480A-8BED-968797CFC0CB}" type="sibTrans" cxnId="{C9F67ED1-86FC-4DA0-983D-DE1B95383180}">
      <dgm:prSet/>
      <dgm:spPr/>
      <dgm:t>
        <a:bodyPr/>
        <a:lstStyle/>
        <a:p>
          <a:endParaRPr lang="it-IT"/>
        </a:p>
      </dgm:t>
    </dgm:pt>
    <dgm:pt modelId="{FAD8AA62-41AF-4DDC-A7FD-F1B39329DC17}" type="pres">
      <dgm:prSet presAssocID="{E04CCC96-32D0-4F79-A7A9-CCBE36263893}" presName="Name0" presStyleCnt="0">
        <dgm:presLayoutVars>
          <dgm:chMax val="4"/>
          <dgm:resizeHandles val="exact"/>
        </dgm:presLayoutVars>
      </dgm:prSet>
      <dgm:spPr/>
    </dgm:pt>
    <dgm:pt modelId="{07B00801-1FD4-4CCB-B7CA-492E63CD0D99}" type="pres">
      <dgm:prSet presAssocID="{E04CCC96-32D0-4F79-A7A9-CCBE36263893}" presName="ellipse" presStyleLbl="trBgShp" presStyleIdx="0" presStyleCnt="1"/>
      <dgm:spPr/>
    </dgm:pt>
    <dgm:pt modelId="{9284D95B-BCF7-40C1-BA73-7915D6E493B2}" type="pres">
      <dgm:prSet presAssocID="{E04CCC96-32D0-4F79-A7A9-CCBE36263893}" presName="arrow1" presStyleLbl="fgShp" presStyleIdx="0" presStyleCnt="1" custScaleY="171252"/>
      <dgm:spPr>
        <a:solidFill>
          <a:srgbClr val="FF0000"/>
        </a:solidFill>
      </dgm:spPr>
    </dgm:pt>
    <dgm:pt modelId="{3C357C18-AE7B-446B-86C4-9DC809F8A666}" type="pres">
      <dgm:prSet presAssocID="{E04CCC96-32D0-4F79-A7A9-CCBE36263893}" presName="rectangle" presStyleLbl="revTx" presStyleIdx="0" presStyleCnt="1" custScaleX="235600" custLinFactNeighborX="33441">
        <dgm:presLayoutVars>
          <dgm:bulletEnabled val="1"/>
        </dgm:presLayoutVars>
      </dgm:prSet>
      <dgm:spPr/>
    </dgm:pt>
    <dgm:pt modelId="{5B10234D-C794-4097-ACB2-A1FF96E91D15}" type="pres">
      <dgm:prSet presAssocID="{9F2BF1B1-E09C-4D06-9975-A26E12B17BEB}" presName="item1" presStyleLbl="node1" presStyleIdx="0" presStyleCnt="3" custScaleX="212975" custScaleY="128483" custLinFactNeighborX="43956" custLinFactNeighborY="-6755">
        <dgm:presLayoutVars>
          <dgm:bulletEnabled val="1"/>
        </dgm:presLayoutVars>
      </dgm:prSet>
      <dgm:spPr/>
    </dgm:pt>
    <dgm:pt modelId="{64AF8BF4-A162-4D1D-9DD7-D460B0A5E3F1}" type="pres">
      <dgm:prSet presAssocID="{1B97B7C3-74ED-4C9C-AAD9-A905313D7ED3}" presName="item2" presStyleLbl="node1" presStyleIdx="1" presStyleCnt="3" custScaleX="197669" custScaleY="119611" custLinFactNeighborX="-28486" custLinFactNeighborY="7581">
        <dgm:presLayoutVars>
          <dgm:bulletEnabled val="1"/>
        </dgm:presLayoutVars>
      </dgm:prSet>
      <dgm:spPr/>
    </dgm:pt>
    <dgm:pt modelId="{36A45866-45E0-433C-BC97-B5DC64EB82C1}" type="pres">
      <dgm:prSet presAssocID="{53CE6094-9992-4DAB-89AD-32537BA0CA41}" presName="item3" presStyleLbl="node1" presStyleIdx="2" presStyleCnt="3" custScaleX="221666" custScaleY="112289" custLinFactNeighborX="33644" custLinFactNeighborY="-2166">
        <dgm:presLayoutVars>
          <dgm:bulletEnabled val="1"/>
        </dgm:presLayoutVars>
      </dgm:prSet>
      <dgm:spPr/>
    </dgm:pt>
    <dgm:pt modelId="{803A3ADE-EF1F-4522-AE39-6F69B5A77DEE}" type="pres">
      <dgm:prSet presAssocID="{E04CCC96-32D0-4F79-A7A9-CCBE36263893}" presName="funnel" presStyleLbl="trAlignAcc1" presStyleIdx="0" presStyleCnt="1" custScaleX="137831" custScaleY="69718" custLinFactNeighborX="3229" custLinFactNeighborY="17774"/>
      <dgm:spPr/>
    </dgm:pt>
  </dgm:ptLst>
  <dgm:cxnLst>
    <dgm:cxn modelId="{EB28BA0F-8F8D-42B6-9558-0CE296FE3490}" srcId="{E04CCC96-32D0-4F79-A7A9-CCBE36263893}" destId="{9F2BF1B1-E09C-4D06-9975-A26E12B17BEB}" srcOrd="1" destOrd="0" parTransId="{F8A5B47D-B319-43D7-9E31-5448159DEB34}" sibTransId="{898236F5-1A50-4FA2-922E-C62F049A4CFB}"/>
    <dgm:cxn modelId="{1CF0B25F-5542-45C2-ACD0-1CB2CED1D0E4}" type="presOf" srcId="{1B97B7C3-74ED-4C9C-AAD9-A905313D7ED3}" destId="{5B10234D-C794-4097-ACB2-A1FF96E91D15}" srcOrd="0" destOrd="0" presId="urn:microsoft.com/office/officeart/2005/8/layout/funnel1"/>
    <dgm:cxn modelId="{B19F224A-C06C-43C1-8381-DB9DE0512EF0}" srcId="{E04CCC96-32D0-4F79-A7A9-CCBE36263893}" destId="{6461CAC0-A8FF-47A4-A70C-47C6660C95DF}" srcOrd="0" destOrd="0" parTransId="{B4F6E469-FD58-4DE9-A30D-8C1991179E1F}" sibTransId="{D9C184EA-2196-4942-8428-933260600899}"/>
    <dgm:cxn modelId="{9DB5794F-FA06-419A-8D0C-AF6E6D1212CC}" type="presOf" srcId="{53CE6094-9992-4DAB-89AD-32537BA0CA41}" destId="{3C357C18-AE7B-446B-86C4-9DC809F8A666}" srcOrd="0" destOrd="0" presId="urn:microsoft.com/office/officeart/2005/8/layout/funnel1"/>
    <dgm:cxn modelId="{7BD7828A-E05F-4698-A7E9-C1B3D0A2B6B5}" type="presOf" srcId="{E04CCC96-32D0-4F79-A7A9-CCBE36263893}" destId="{FAD8AA62-41AF-4DDC-A7FD-F1B39329DC17}" srcOrd="0" destOrd="0" presId="urn:microsoft.com/office/officeart/2005/8/layout/funnel1"/>
    <dgm:cxn modelId="{5EF6F3C7-57BB-4923-A96E-DEDD1CCF0C5E}" srcId="{E04CCC96-32D0-4F79-A7A9-CCBE36263893}" destId="{1B97B7C3-74ED-4C9C-AAD9-A905313D7ED3}" srcOrd="2" destOrd="0" parTransId="{C50008DE-EDF4-452C-BDDD-D95318832839}" sibTransId="{D7B8D2E3-2B5C-4C4B-B835-CA72C509D40B}"/>
    <dgm:cxn modelId="{C211B9C8-7FEE-4AAB-94CB-5193800A1ABA}" type="presOf" srcId="{6461CAC0-A8FF-47A4-A70C-47C6660C95DF}" destId="{36A45866-45E0-433C-BC97-B5DC64EB82C1}" srcOrd="0" destOrd="0" presId="urn:microsoft.com/office/officeart/2005/8/layout/funnel1"/>
    <dgm:cxn modelId="{C9F67ED1-86FC-4DA0-983D-DE1B95383180}" srcId="{E04CCC96-32D0-4F79-A7A9-CCBE36263893}" destId="{53CE6094-9992-4DAB-89AD-32537BA0CA41}" srcOrd="3" destOrd="0" parTransId="{BB6CAE8B-EA04-420B-8794-AC4B10DEC4E3}" sibTransId="{D681C9D4-E5E1-480A-8BED-968797CFC0CB}"/>
    <dgm:cxn modelId="{F14424DB-3B25-4108-A258-A593C4198272}" type="presOf" srcId="{9F2BF1B1-E09C-4D06-9975-A26E12B17BEB}" destId="{64AF8BF4-A162-4D1D-9DD7-D460B0A5E3F1}" srcOrd="0" destOrd="0" presId="urn:microsoft.com/office/officeart/2005/8/layout/funnel1"/>
    <dgm:cxn modelId="{BE325CE0-AC6C-45B0-A6D7-6D5EEE4BE578}" type="presParOf" srcId="{FAD8AA62-41AF-4DDC-A7FD-F1B39329DC17}" destId="{07B00801-1FD4-4CCB-B7CA-492E63CD0D99}" srcOrd="0" destOrd="0" presId="urn:microsoft.com/office/officeart/2005/8/layout/funnel1"/>
    <dgm:cxn modelId="{B9707266-8CC4-4047-B912-E60803439467}" type="presParOf" srcId="{FAD8AA62-41AF-4DDC-A7FD-F1B39329DC17}" destId="{9284D95B-BCF7-40C1-BA73-7915D6E493B2}" srcOrd="1" destOrd="0" presId="urn:microsoft.com/office/officeart/2005/8/layout/funnel1"/>
    <dgm:cxn modelId="{D67F8503-8427-4A60-B6CD-0A32488B178D}" type="presParOf" srcId="{FAD8AA62-41AF-4DDC-A7FD-F1B39329DC17}" destId="{3C357C18-AE7B-446B-86C4-9DC809F8A666}" srcOrd="2" destOrd="0" presId="urn:microsoft.com/office/officeart/2005/8/layout/funnel1"/>
    <dgm:cxn modelId="{22238A87-8569-4EA6-8D7D-3F0B58213BE9}" type="presParOf" srcId="{FAD8AA62-41AF-4DDC-A7FD-F1B39329DC17}" destId="{5B10234D-C794-4097-ACB2-A1FF96E91D15}" srcOrd="3" destOrd="0" presId="urn:microsoft.com/office/officeart/2005/8/layout/funnel1"/>
    <dgm:cxn modelId="{BFA38E88-CAFA-49CB-81E0-2783637A8832}" type="presParOf" srcId="{FAD8AA62-41AF-4DDC-A7FD-F1B39329DC17}" destId="{64AF8BF4-A162-4D1D-9DD7-D460B0A5E3F1}" srcOrd="4" destOrd="0" presId="urn:microsoft.com/office/officeart/2005/8/layout/funnel1"/>
    <dgm:cxn modelId="{F3494083-078C-48D9-BC00-08F865B66654}" type="presParOf" srcId="{FAD8AA62-41AF-4DDC-A7FD-F1B39329DC17}" destId="{36A45866-45E0-433C-BC97-B5DC64EB82C1}" srcOrd="5" destOrd="0" presId="urn:microsoft.com/office/officeart/2005/8/layout/funnel1"/>
    <dgm:cxn modelId="{B7EE9BB3-4368-4B0A-950B-8175070F8C37}" type="presParOf" srcId="{FAD8AA62-41AF-4DDC-A7FD-F1B39329DC17}" destId="{803A3ADE-EF1F-4522-AE39-6F69B5A77DE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00801-1FD4-4CCB-B7CA-492E63CD0D99}">
      <dsp:nvSpPr>
        <dsp:cNvPr id="0" name=""/>
        <dsp:cNvSpPr/>
      </dsp:nvSpPr>
      <dsp:spPr>
        <a:xfrm>
          <a:off x="3498227" y="101984"/>
          <a:ext cx="3508266" cy="121837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4D95B-BCF7-40C1-BA73-7915D6E493B2}">
      <dsp:nvSpPr>
        <dsp:cNvPr id="0" name=""/>
        <dsp:cNvSpPr/>
      </dsp:nvSpPr>
      <dsp:spPr>
        <a:xfrm>
          <a:off x="4917851" y="2930349"/>
          <a:ext cx="679896" cy="745175"/>
        </a:xfrm>
        <a:prstGeom prst="downArrow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357C18-AE7B-446B-86C4-9DC809F8A666}">
      <dsp:nvSpPr>
        <dsp:cNvPr id="0" name=""/>
        <dsp:cNvSpPr/>
      </dsp:nvSpPr>
      <dsp:spPr>
        <a:xfrm>
          <a:off x="2504741" y="3433477"/>
          <a:ext cx="7688814" cy="815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200000"/>
            </a:lnSpc>
            <a:spcBef>
              <a:spcPct val="0"/>
            </a:spcBef>
            <a:spcAft>
              <a:spcPct val="35000"/>
            </a:spcAft>
            <a:buClr>
              <a:schemeClr val="tx1"/>
            </a:buClr>
            <a:buFont typeface="Arial" panose="020B0604020202020204" pitchFamily="34" charset="0"/>
            <a:buNone/>
          </a:pPr>
          <a:r>
            <a:rPr lang="it-IT" sz="2800" b="1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rPr>
            <a:t>TROMBOSI CATETERE CORRELATA</a:t>
          </a:r>
        </a:p>
      </dsp:txBody>
      <dsp:txXfrm>
        <a:off x="2504741" y="3433477"/>
        <a:ext cx="7688814" cy="815875"/>
      </dsp:txXfrm>
    </dsp:sp>
    <dsp:sp modelId="{5B10234D-C794-4097-ACB2-A1FF96E91D15}">
      <dsp:nvSpPr>
        <dsp:cNvPr id="0" name=""/>
        <dsp:cNvSpPr/>
      </dsp:nvSpPr>
      <dsp:spPr>
        <a:xfrm>
          <a:off x="4620351" y="1157498"/>
          <a:ext cx="2606417" cy="1572392"/>
        </a:xfrm>
        <a:prstGeom prst="ellipse">
          <a:avLst/>
        </a:prstGeom>
        <a:solidFill>
          <a:srgbClr val="6ADF2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tx1"/>
              </a:solidFill>
              <a:latin typeface="Calibri" panose="020F0502020204030204" pitchFamily="34" charset="0"/>
            </a:rPr>
            <a:t>PROCEDURA</a:t>
          </a:r>
        </a:p>
      </dsp:txBody>
      <dsp:txXfrm>
        <a:off x="5002052" y="1387769"/>
        <a:ext cx="1843015" cy="1111850"/>
      </dsp:txXfrm>
    </dsp:sp>
    <dsp:sp modelId="{64AF8BF4-A162-4D1D-9DD7-D460B0A5E3F1}">
      <dsp:nvSpPr>
        <dsp:cNvPr id="0" name=""/>
        <dsp:cNvSpPr/>
      </dsp:nvSpPr>
      <dsp:spPr>
        <a:xfrm>
          <a:off x="2951747" y="469100"/>
          <a:ext cx="2419100" cy="1463815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tx1"/>
              </a:solidFill>
              <a:latin typeface="Calibri" panose="020F0502020204030204" pitchFamily="34" charset="0"/>
            </a:rPr>
            <a:t>PAZIENTE</a:t>
          </a:r>
        </a:p>
      </dsp:txBody>
      <dsp:txXfrm>
        <a:off x="3306016" y="683471"/>
        <a:ext cx="1710562" cy="1035073"/>
      </dsp:txXfrm>
    </dsp:sp>
    <dsp:sp modelId="{36A45866-45E0-433C-BC97-B5DC64EB82C1}">
      <dsp:nvSpPr>
        <dsp:cNvPr id="0" name=""/>
        <dsp:cNvSpPr/>
      </dsp:nvSpPr>
      <dsp:spPr>
        <a:xfrm>
          <a:off x="4816273" y="98728"/>
          <a:ext cx="2712779" cy="1374208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tx1"/>
              </a:solidFill>
              <a:latin typeface="Calibri" panose="020F0502020204030204" pitchFamily="34" charset="0"/>
            </a:rPr>
            <a:t>DISPOSITIVO</a:t>
          </a:r>
        </a:p>
      </dsp:txBody>
      <dsp:txXfrm>
        <a:off x="5213550" y="299976"/>
        <a:ext cx="1918225" cy="971712"/>
      </dsp:txXfrm>
    </dsp:sp>
    <dsp:sp modelId="{803A3ADE-EF1F-4522-AE39-6F69B5A77DEE}">
      <dsp:nvSpPr>
        <dsp:cNvPr id="0" name=""/>
        <dsp:cNvSpPr/>
      </dsp:nvSpPr>
      <dsp:spPr>
        <a:xfrm>
          <a:off x="2756838" y="954977"/>
          <a:ext cx="5247806" cy="212356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20FD9-FAE7-4D57-BB7C-747AC0E13D56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61318-770E-47EE-A249-5EFEA5E53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523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61318-770E-47EE-A249-5EFEA5E538B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392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>
            <a:extLst>
              <a:ext uri="{FF2B5EF4-FFF2-40B4-BE49-F238E27FC236}">
                <a16:creationId xmlns:a16="http://schemas.microsoft.com/office/drawing/2014/main" id="{26CAB373-7F6B-8648-A57E-A517B40A33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Segnaposto note 2">
            <a:extLst>
              <a:ext uri="{FF2B5EF4-FFF2-40B4-BE49-F238E27FC236}">
                <a16:creationId xmlns:a16="http://schemas.microsoft.com/office/drawing/2014/main" id="{D1820489-6FBD-A7B0-3268-FCFEA20D20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46084" name="Segnaposto numero diapositiva 3">
            <a:extLst>
              <a:ext uri="{FF2B5EF4-FFF2-40B4-BE49-F238E27FC236}">
                <a16:creationId xmlns:a16="http://schemas.microsoft.com/office/drawing/2014/main" id="{A469BC7C-5F5C-C254-9467-05462329B6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1DD8DF7-100C-452E-96BB-38818BA18EFC}" type="slidenum">
              <a:rPr lang="it-IT" altLang="it-IT"/>
              <a:pPr/>
              <a:t>22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3198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egnaposto immagine diapositiva 1">
            <a:extLst>
              <a:ext uri="{FF2B5EF4-FFF2-40B4-BE49-F238E27FC236}">
                <a16:creationId xmlns:a16="http://schemas.microsoft.com/office/drawing/2014/main" id="{4D81D57B-73EC-9D43-AE4C-55E8016D62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Segnaposto note 2">
            <a:extLst>
              <a:ext uri="{FF2B5EF4-FFF2-40B4-BE49-F238E27FC236}">
                <a16:creationId xmlns:a16="http://schemas.microsoft.com/office/drawing/2014/main" id="{8F3FD619-428C-4CCB-76B1-E04F4F2F33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altLang="it-IT"/>
          </a:p>
        </p:txBody>
      </p:sp>
      <p:sp>
        <p:nvSpPr>
          <p:cNvPr id="80900" name="Segnaposto numero diapositiva 3">
            <a:extLst>
              <a:ext uri="{FF2B5EF4-FFF2-40B4-BE49-F238E27FC236}">
                <a16:creationId xmlns:a16="http://schemas.microsoft.com/office/drawing/2014/main" id="{885F0FFD-7C72-4754-5007-3D60EDBE5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391B402-B8F6-4397-8F92-73C3A6C1E21E}" type="slidenum">
              <a:rPr lang="it-IT" altLang="it-IT">
                <a:latin typeface="Arial" panose="020B0604020202020204" pitchFamily="34" charset="0"/>
                <a:ea typeface="ＭＳ Ｐゴシック" panose="020B0600070205080204" pitchFamily="34" charset="-128"/>
              </a:rPr>
              <a:pPr/>
              <a:t>26</a:t>
            </a:fld>
            <a:endParaRPr lang="it-IT" altLang="it-IT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0865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555" y="2006774"/>
            <a:ext cx="8327923" cy="11672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it-IT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Silicone e Poliuretano negli accessi venosi, una contrapposizione reale o di principio?</a:t>
            </a:r>
            <a:br>
              <a:rPr lang="it-IT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6062" y="4982261"/>
            <a:ext cx="4945183" cy="1167272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Salvatore Giacomo Morano </a:t>
            </a:r>
          </a:p>
          <a:p>
            <a:pPr>
              <a:lnSpc>
                <a:spcPct val="110000"/>
              </a:lnSpc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Ematologia Policlinico Umberto I - Roma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32" y="0"/>
            <a:ext cx="3342968" cy="334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05E8644B-30A0-5EC0-3354-4A889AA01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51" y="1223351"/>
            <a:ext cx="5417574" cy="353619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6793C28-FF4C-8949-0AC8-F5519347D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44" y="2991451"/>
            <a:ext cx="5419680" cy="315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itolo 1">
            <a:extLst>
              <a:ext uri="{FF2B5EF4-FFF2-40B4-BE49-F238E27FC236}">
                <a16:creationId xmlns:a16="http://schemas.microsoft.com/office/drawing/2014/main" id="{06009F5E-5DF9-A4A5-3386-04CF6F2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2908" y="760747"/>
            <a:ext cx="4844008" cy="783814"/>
          </a:xfrm>
        </p:spPr>
        <p:txBody>
          <a:bodyPr>
            <a:normAutofit/>
          </a:bodyPr>
          <a:lstStyle/>
          <a:p>
            <a: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Silicone e Poliuretano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3FE95663-A6CD-777C-5849-4AD07B8C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053" y="1845772"/>
            <a:ext cx="9596282" cy="4830863"/>
          </a:xfrm>
        </p:spPr>
        <p:txBody>
          <a:bodyPr>
            <a:normAutofit/>
          </a:bodyPr>
          <a:lstStyle/>
          <a:p>
            <a:pPr algn="ctr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Polimeri elastomerici</a:t>
            </a: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• Utilizzati nella produzione di cateteri venosi centrali</a:t>
            </a: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• Proprietà fisico-chimiche</a:t>
            </a:r>
          </a:p>
          <a:p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Biostabilità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Assenza di alterazioni strutturali indotte dalla permanenza in ambiente biologico</a:t>
            </a:r>
          </a:p>
          <a:p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Biocompatibilità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Assenza di interferenze negative patologiche sui tessuti biologici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74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A228CC-B969-800C-1305-A4BBED3D0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070" y="703106"/>
            <a:ext cx="1959859" cy="791397"/>
          </a:xfrm>
        </p:spPr>
        <p:txBody>
          <a:bodyPr>
            <a:normAutofit/>
          </a:bodyPr>
          <a:lstStyle/>
          <a:p>
            <a: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Silicone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128FBE-12FE-1092-B923-86665B7FB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5" y="1574800"/>
            <a:ext cx="11012128" cy="508163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Polimero inorganico sintetico che contiene silicio, combinato con carbonio, idrogeno e ossigeno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Costituito da catene formate dalla successione di monomeri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Materiale biostabile, istocompatibile ed </a:t>
            </a:r>
            <a:r>
              <a:rPr lang="it-IT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emocompatibile</a:t>
            </a:r>
            <a:endParaRPr lang="it-IT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Meccanicamente debole</a:t>
            </a:r>
          </a:p>
          <a:p>
            <a:pPr algn="ctr"/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Caratteristiche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Bassa interazione con composti chimici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Morbido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Poca interferenza con i farmaci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Scarsa </a:t>
            </a:r>
            <a:r>
              <a:rPr lang="it-IT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rugosita</a:t>
            </a: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(minore adesione batterica)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36C0FAB-6F34-8E3E-B777-304B08997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518" y="4415910"/>
            <a:ext cx="2938205" cy="209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08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6727BC-8718-7ED9-9DCB-EA6EAFF89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709" y="673608"/>
            <a:ext cx="2972582" cy="958547"/>
          </a:xfrm>
        </p:spPr>
        <p:txBody>
          <a:bodyPr>
            <a:normAutofit/>
          </a:bodyPr>
          <a:lstStyle/>
          <a:p>
            <a: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Poliuretano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60D568-A89B-2B6E-3CED-D8EF36778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95" y="1440752"/>
            <a:ext cx="11326761" cy="50298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Polimero organico sintetico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Condensazione tra un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diisocianato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un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poliolo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catene alternate unite da legami uretanici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Materiale coniugabile che non si denatura con gli anni: (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Polieter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-uretani,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Poliester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-uretani)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Biocompatibilità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Biostabilità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Policarbonati-uretani: Aromatici – Alifatici (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piu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stabili,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piu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morbidi)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Poliuretani di terza generazione: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Rigidita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modulata, ammorbidirsi durante la permanenza nel vaso ematico in risposta alla temperatura corporea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Relativa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neutralita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chimica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1028" name="Picture 4" descr="Poliuretano - Dicast">
            <a:extLst>
              <a:ext uri="{FF2B5EF4-FFF2-40B4-BE49-F238E27FC236}">
                <a16:creationId xmlns:a16="http://schemas.microsoft.com/office/drawing/2014/main" id="{B3E31AFA-C165-8D56-0668-648F4EE8F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0" y="4917845"/>
            <a:ext cx="451485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75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E53828-01A1-8B4A-2D7D-02239401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720" y="680721"/>
            <a:ext cx="4226560" cy="784594"/>
          </a:xfrm>
        </p:spPr>
        <p:txBody>
          <a:bodyPr>
            <a:normAutofit/>
          </a:bodyPr>
          <a:lstStyle/>
          <a:p>
            <a: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Cateteri in Silicone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22E6EA-3149-4D3B-8BED-A614570A5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711" y="1656080"/>
            <a:ext cx="11540577" cy="465653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Minore compattezza strutturale che costringe alla produzione di cateteri con un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piu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ampio divario tra diametro esterno ed interno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 spessore della parete a parità di calibro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Tendenza al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kinking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Possono essere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piu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rigidi e fragili a seconda della percentuale di bario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Sensibilita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verso i solventi( (etere, acetone)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 compatibilità con i farmaci a base alcolica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Probabile rischio di rottura</a:t>
            </a:r>
          </a:p>
        </p:txBody>
      </p:sp>
      <p:pic>
        <p:nvPicPr>
          <p:cNvPr id="5" name="Picture 3" descr="Diapositiva7-8">
            <a:extLst>
              <a:ext uri="{FF2B5EF4-FFF2-40B4-BE49-F238E27FC236}">
                <a16:creationId xmlns:a16="http://schemas.microsoft.com/office/drawing/2014/main" id="{46D5D366-65CD-2F1C-E7CF-363D3C0A1E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89" y="5304592"/>
            <a:ext cx="1846474" cy="128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Table Placeholder 6" descr="C:\Users\fclarke\Documents\New Products\Power Groshong\Images\Power_Grosh_5_Fr_55_cm.png">
            <a:extLst>
              <a:ext uri="{FF2B5EF4-FFF2-40B4-BE49-F238E27FC236}">
                <a16:creationId xmlns:a16="http://schemas.microsoft.com/office/drawing/2014/main" id="{1093276E-9ECF-CC38-63ED-50FA2717691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32771" flipV="1">
            <a:off x="10082981" y="5313075"/>
            <a:ext cx="1452165" cy="127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salvatore morano\Desktop\tmp7ff0114_thumb22.png">
            <a:extLst>
              <a:ext uri="{FF2B5EF4-FFF2-40B4-BE49-F238E27FC236}">
                <a16:creationId xmlns:a16="http://schemas.microsoft.com/office/drawing/2014/main" id="{534F06AA-3102-A35F-1BC1-EEFE4821D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478" y="5322744"/>
            <a:ext cx="1858599" cy="131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DA4E9A1D-82B8-71B0-5E10-7D6B79A9C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75304" y="5388724"/>
            <a:ext cx="1846474" cy="1248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4322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5F6F6D-3FF6-751E-B5ED-FC63DF2DA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8181" y="829308"/>
            <a:ext cx="7875639" cy="969996"/>
          </a:xfrm>
        </p:spPr>
        <p:txBody>
          <a:bodyPr>
            <a:normAutofit fontScale="90000"/>
          </a:bodyPr>
          <a:lstStyle/>
          <a:p>
            <a: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Cateteri in Poliuretano power </a:t>
            </a:r>
            <a:r>
              <a:rPr lang="it-IT" sz="4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injectable</a:t>
            </a:r>
            <a:b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40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D93CE0-75EA-AE46-8AF8-10CD720A82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6248" y="2080308"/>
            <a:ext cx="11019504" cy="352407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 resistenza alla tensione ed ai carichi di rottura del catetere e delle connessioni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 resistenza alle sollecitazioni pressorie endoluminali (300psi)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Flussi elevati (5ml/s) a parità di ingombro vascolare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Minore spessore parietale a parità di calibro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I poliuretani ad eccezione del </a:t>
            </a:r>
            <a:r>
              <a:rPr lang="it-IT" sz="2000" dirty="0" err="1"/>
              <a:t>Carbothane</a:t>
            </a:r>
            <a:r>
              <a:rPr lang="it-IT" sz="2000" dirty="0"/>
              <a:t>, sono più sensibili all'effetto dell'alcool</a:t>
            </a:r>
          </a:p>
          <a:p>
            <a:pPr marL="0" indent="0">
              <a:lnSpc>
                <a:spcPct val="110000"/>
              </a:lnSpc>
              <a:buNone/>
            </a:pPr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523E22-91E5-AAC8-DF95-B26F84D455E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849" y="4641719"/>
            <a:ext cx="1698559" cy="207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2" descr="Immagine che contiene cavo&#10;&#10;Descrizione generata automaticamente">
            <a:extLst>
              <a:ext uri="{FF2B5EF4-FFF2-40B4-BE49-F238E27FC236}">
                <a16:creationId xmlns:a16="http://schemas.microsoft.com/office/drawing/2014/main" id="{B466F933-05D2-BD09-AE26-550797A6A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1" y="4720942"/>
            <a:ext cx="2255838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129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596EB6-E079-8BB6-0A4D-8147E2C92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708" y="1558512"/>
            <a:ext cx="5974911" cy="1597644"/>
          </a:xfrm>
          <a:ln w="190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just"/>
            <a:r>
              <a:rPr lang="it-IT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poliuretani sono </a:t>
            </a:r>
            <a:r>
              <a:rPr lang="it-IT" sz="24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piu</a:t>
            </a:r>
            <a:r>
              <a:rPr lang="it-IT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̀ sensibili del silicone all’effetto dell’alcool, ma effettivi danni ai cateteri non sono mai stati dimostrati, </a:t>
            </a:r>
            <a:r>
              <a:rPr lang="it-IT" sz="24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nè</a:t>
            </a:r>
            <a:r>
              <a:rPr lang="it-IT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vivo </a:t>
            </a:r>
            <a:r>
              <a:rPr lang="it-IT" sz="24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nè</a:t>
            </a:r>
            <a:r>
              <a:rPr lang="it-IT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studi </a:t>
            </a:r>
            <a:r>
              <a:rPr lang="it-IT" sz="2400" b="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condotti </a:t>
            </a:r>
            <a:r>
              <a:rPr lang="it-IT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vitro 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5581149-D622-AC99-51F4-47B633A36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7474" y="389449"/>
            <a:ext cx="3385830" cy="3039551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AE56AC9-D6D5-003B-FFCD-7BA6E4AD2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106" y="3555744"/>
            <a:ext cx="3319198" cy="317090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AAA09-4099-57CB-D5CE-0423824E2B76}"/>
              </a:ext>
            </a:extLst>
          </p:cNvPr>
          <p:cNvSpPr txBox="1"/>
          <p:nvPr/>
        </p:nvSpPr>
        <p:spPr>
          <a:xfrm>
            <a:off x="615803" y="4630369"/>
            <a:ext cx="6050468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Poliuretani di terza generazione (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Carbothane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sono resistenti all’alcool</a:t>
            </a:r>
          </a:p>
        </p:txBody>
      </p:sp>
    </p:spTree>
    <p:extLst>
      <p:ext uri="{BB962C8B-B14F-4D97-AF65-F5344CB8AC3E}">
        <p14:creationId xmlns:p14="http://schemas.microsoft.com/office/powerpoint/2010/main" val="3174563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583962" y="569503"/>
            <a:ext cx="5024077" cy="728356"/>
          </a:xfrm>
        </p:spPr>
        <p:txBody>
          <a:bodyPr>
            <a:normAutofit/>
          </a:bodyPr>
          <a:lstStyle/>
          <a:p>
            <a: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Silicone vs Poliuretano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981706" y="1437260"/>
            <a:ext cx="3539494" cy="510687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it-IT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Silicone</a:t>
            </a:r>
          </a:p>
          <a:p>
            <a:pPr algn="ctr"/>
            <a:endParaRPr lang="it-IT" sz="2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 </a:t>
            </a:r>
            <a:r>
              <a:rPr lang="it-IT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biostabilità</a:t>
            </a:r>
            <a:endParaRPr lang="it-IT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variazioni termiche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aggressione chimica (idrofobia)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sollecitazioni meccaniche</a:t>
            </a:r>
            <a:endParaRPr lang="it-IT" sz="19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invecchiamento</a:t>
            </a:r>
          </a:p>
          <a:p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Minore biocompatibilità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coefficiente di viscosità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adesività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rugosità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fluttuazione endovasale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>
          <a:xfrm>
            <a:off x="7548880" y="1437259"/>
            <a:ext cx="3661414" cy="520934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it-IT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Poliuretano</a:t>
            </a:r>
          </a:p>
          <a:p>
            <a:pPr algn="ctr"/>
            <a:endParaRPr lang="it-IT" sz="2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Minore </a:t>
            </a:r>
            <a:r>
              <a:rPr lang="it-IT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biostabilità</a:t>
            </a:r>
            <a:endParaRPr lang="it-IT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variazioni termiche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aggressione chimica (idrofilia)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sollecitazioni meccaniche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invecchiamento</a:t>
            </a:r>
          </a:p>
          <a:p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 biocompatibilità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coefficiente di viscosità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adesività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rugosità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fluttuazione endovasale</a:t>
            </a:r>
          </a:p>
        </p:txBody>
      </p:sp>
    </p:spTree>
    <p:extLst>
      <p:ext uri="{BB962C8B-B14F-4D97-AF65-F5344CB8AC3E}">
        <p14:creationId xmlns:p14="http://schemas.microsoft.com/office/powerpoint/2010/main" val="864464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05E8644B-30A0-5EC0-3354-4A889AA01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51" y="1223351"/>
            <a:ext cx="5417574" cy="353619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6793C28-FF4C-8949-0AC8-F5519347D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44" y="2991451"/>
            <a:ext cx="5419680" cy="315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7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0B0FDC82-264F-3C5C-3268-1741B167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0621" y="961720"/>
            <a:ext cx="5218599" cy="2962666"/>
          </a:xfr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329B495-EA8D-2412-79A3-7DB9C5215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80" y="961720"/>
            <a:ext cx="4520182" cy="296266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40B7032-BFA3-E906-1036-F0815E0C9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419" y="4101367"/>
            <a:ext cx="3591847" cy="2617054"/>
          </a:xfrm>
          <a:prstGeom prst="rect">
            <a:avLst/>
          </a:prstGeom>
        </p:spPr>
      </p:pic>
      <p:pic>
        <p:nvPicPr>
          <p:cNvPr id="13" name="Picture 2" descr="VACCINO ASTRAZENECA: DUBBI, PERPLESSITA'. NON SULLA PELLE DI NESSUNO -  Autonomi di Polizia">
            <a:extLst>
              <a:ext uri="{FF2B5EF4-FFF2-40B4-BE49-F238E27FC236}">
                <a16:creationId xmlns:a16="http://schemas.microsoft.com/office/drawing/2014/main" id="{6139081E-CCC7-1BA5-416A-67253109A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116" y="4295469"/>
            <a:ext cx="20574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746C611-789D-16A0-2DCB-C861A1C77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52976">
            <a:off x="1768041" y="3256606"/>
            <a:ext cx="8446677" cy="91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50326" y="840758"/>
            <a:ext cx="5891348" cy="820894"/>
          </a:xfrm>
        </p:spPr>
        <p:txBody>
          <a:bodyPr>
            <a:noAutofit/>
          </a:bodyPr>
          <a:lstStyle/>
          <a:p>
            <a: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Complicanze Trombotiche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6A2C087-8576-9F7F-06DB-334265DD9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122" y="1787626"/>
            <a:ext cx="11516816" cy="186126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Alcuni studi non mostrano differenze nella incidenza di trombosi catetere correlata, correlabile ai materiali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Altri evidenziano un differente rischio trombotico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altri studi i dati sono controversi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BB9964B-58D8-FCCD-7BBE-DA0B03C9AEEE}"/>
              </a:ext>
            </a:extLst>
          </p:cNvPr>
          <p:cNvSpPr txBox="1"/>
          <p:nvPr/>
        </p:nvSpPr>
        <p:spPr>
          <a:xfrm>
            <a:off x="767727" y="4372894"/>
            <a:ext cx="2397447" cy="1891287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Curelaru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1983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Curelaru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1984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Pottecher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1984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Linder 1984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2C0126B-96B7-5B5B-EEEF-468046C4BF20}"/>
              </a:ext>
            </a:extLst>
          </p:cNvPr>
          <p:cNvSpPr txBox="1"/>
          <p:nvPr/>
        </p:nvSpPr>
        <p:spPr>
          <a:xfrm>
            <a:off x="4798954" y="4372895"/>
            <a:ext cx="2201615" cy="1477328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Nichols 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2008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Trerotola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2010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Pittiruti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2012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78058A9-5E68-0B12-325A-BCAC2A643D61}"/>
              </a:ext>
            </a:extLst>
          </p:cNvPr>
          <p:cNvSpPr txBox="1"/>
          <p:nvPr/>
        </p:nvSpPr>
        <p:spPr>
          <a:xfrm>
            <a:off x="8830993" y="4372895"/>
            <a:ext cx="2397447" cy="18912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Beau 1999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Pittiruti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2009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Bonizzoli 2011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Miyakagi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2012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76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6133FC-C3CF-4A98-8FAB-AE68EFC5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5691" y="768247"/>
            <a:ext cx="3780619" cy="932733"/>
          </a:xfrm>
        </p:spPr>
        <p:txBody>
          <a:bodyPr/>
          <a:lstStyle/>
          <a:p>
            <a:r>
              <a:rPr lang="it-I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Fattori di Rischio</a:t>
            </a:r>
          </a:p>
        </p:txBody>
      </p:sp>
      <p:graphicFrame>
        <p:nvGraphicFramePr>
          <p:cNvPr id="13" name="Segnaposto contenuto 12">
            <a:extLst>
              <a:ext uri="{FF2B5EF4-FFF2-40B4-BE49-F238E27FC236}">
                <a16:creationId xmlns:a16="http://schemas.microsoft.com/office/drawing/2014/main" id="{8036FD8C-21DB-4DC9-822A-9224806348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65255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3815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299125" y="659607"/>
            <a:ext cx="3876675" cy="5048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altLang="it-IT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Fattori di rischio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15" name="CasellaDiTesto 6"/>
          <p:cNvSpPr txBox="1">
            <a:spLocks noChangeArrowheads="1"/>
          </p:cNvSpPr>
          <p:nvPr/>
        </p:nvSpPr>
        <p:spPr bwMode="auto">
          <a:xfrm>
            <a:off x="1173338" y="1420886"/>
            <a:ext cx="3125787" cy="16004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2400" u="sng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Ereditari</a:t>
            </a:r>
            <a:endParaRPr lang="it-IT" altLang="it-IT" sz="24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Deficit ATIII, PC, PS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FVL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Protrombina G20210A</a:t>
            </a:r>
          </a:p>
          <a:p>
            <a:pPr algn="ctr" eaLnBrk="1" hangingPunct="1"/>
            <a:endParaRPr lang="it-IT" altLang="it-IT" dirty="0">
              <a:latin typeface="Comic Sans MS" pitchFamily="66" charset="0"/>
            </a:endParaRPr>
          </a:p>
        </p:txBody>
      </p:sp>
      <p:sp>
        <p:nvSpPr>
          <p:cNvPr id="38916" name="CasellaDiTesto 7"/>
          <p:cNvSpPr txBox="1">
            <a:spLocks noChangeArrowheads="1"/>
          </p:cNvSpPr>
          <p:nvPr/>
        </p:nvSpPr>
        <p:spPr bwMode="auto">
          <a:xfrm>
            <a:off x="7747001" y="1420886"/>
            <a:ext cx="2984500" cy="2616101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2400" u="sng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Acquisiti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Neoplasia e chemioterapia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Masse linfonodali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Paziente critico ICU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Età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Pregresse VTE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BM&gt;30 – Diabete -Nefropatie</a:t>
            </a:r>
          </a:p>
        </p:txBody>
      </p:sp>
      <p:sp>
        <p:nvSpPr>
          <p:cNvPr id="38917" name="CasellaDiTesto 8"/>
          <p:cNvSpPr txBox="1">
            <a:spLocks noChangeArrowheads="1"/>
          </p:cNvSpPr>
          <p:nvPr/>
        </p:nvSpPr>
        <p:spPr bwMode="auto">
          <a:xfrm>
            <a:off x="896938" y="4936700"/>
            <a:ext cx="3895725" cy="1323439"/>
          </a:xfrm>
          <a:prstGeom prst="rect">
            <a:avLst/>
          </a:prstGeom>
          <a:noFill/>
          <a:ln w="1905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2000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Procedura di posizionamento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Esperienza </a:t>
            </a:r>
            <a:r>
              <a:rPr lang="it-IT" alt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impiantatore</a:t>
            </a:r>
            <a:endParaRPr lang="it-IT" altLang="it-I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Protocollo  di impianto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Protocollo  di gestione</a:t>
            </a:r>
          </a:p>
        </p:txBody>
      </p:sp>
      <p:sp>
        <p:nvSpPr>
          <p:cNvPr id="38918" name="CasellaDiTesto 8"/>
          <p:cNvSpPr txBox="1">
            <a:spLocks noChangeArrowheads="1"/>
          </p:cNvSpPr>
          <p:nvPr/>
        </p:nvSpPr>
        <p:spPr bwMode="auto">
          <a:xfrm>
            <a:off x="7300913" y="4874954"/>
            <a:ext cx="3876675" cy="132343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20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Correlati al  dispositivo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Corretta scelta  del dispositivo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Dimensioni (F)</a:t>
            </a:r>
          </a:p>
          <a:p>
            <a:pPr algn="ctr" eaLnBrk="1" hangingPunct="1"/>
            <a:r>
              <a:rPr lang="it-IT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Numero di lumi</a:t>
            </a:r>
          </a:p>
        </p:txBody>
      </p:sp>
      <p:sp>
        <p:nvSpPr>
          <p:cNvPr id="13" name="Ovale 12"/>
          <p:cNvSpPr/>
          <p:nvPr/>
        </p:nvSpPr>
        <p:spPr>
          <a:xfrm>
            <a:off x="4727575" y="2995614"/>
            <a:ext cx="2305050" cy="1512887"/>
          </a:xfrm>
          <a:prstGeom prst="ellipse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38920" name="Rettangolo 13"/>
          <p:cNvSpPr>
            <a:spLocks noChangeArrowheads="1"/>
          </p:cNvSpPr>
          <p:nvPr/>
        </p:nvSpPr>
        <p:spPr bwMode="auto">
          <a:xfrm>
            <a:off x="5058158" y="3513767"/>
            <a:ext cx="1567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Trombosi</a:t>
            </a:r>
          </a:p>
        </p:txBody>
      </p:sp>
      <p:sp>
        <p:nvSpPr>
          <p:cNvPr id="9" name="Freccia a destra 8"/>
          <p:cNvSpPr/>
          <p:nvPr/>
        </p:nvSpPr>
        <p:spPr>
          <a:xfrm rot="2536697">
            <a:off x="4365513" y="3064932"/>
            <a:ext cx="433387" cy="2159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4" name="Freccia a destra 13"/>
          <p:cNvSpPr/>
          <p:nvPr/>
        </p:nvSpPr>
        <p:spPr>
          <a:xfrm rot="8687705">
            <a:off x="7051149" y="3064932"/>
            <a:ext cx="431800" cy="2159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5" name="Freccia a destra 14"/>
          <p:cNvSpPr/>
          <p:nvPr/>
        </p:nvSpPr>
        <p:spPr>
          <a:xfrm rot="19395330">
            <a:off x="4370941" y="4400551"/>
            <a:ext cx="431800" cy="2159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" name="Freccia a destra 15"/>
          <p:cNvSpPr/>
          <p:nvPr/>
        </p:nvSpPr>
        <p:spPr>
          <a:xfrm rot="13221508">
            <a:off x="6816725" y="4389813"/>
            <a:ext cx="431800" cy="2159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3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971" y="1035332"/>
            <a:ext cx="7346059" cy="2447108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746BEE-A740-6A64-1C44-F9E2FD23A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685" y="4415247"/>
            <a:ext cx="9732630" cy="180267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>
                <a:latin typeface="Calibri" panose="020F0502020204030204" pitchFamily="34" charset="0"/>
              </a:rPr>
              <a:t>Studio Retrospettivo non randomizzato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>
                <a:latin typeface="Calibri" panose="020F0502020204030204" pitchFamily="34" charset="0"/>
              </a:rPr>
              <a:t>I PICC-port in poliuretano hanno un rischio trombotico maggiore dei PICC-port in silicone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>
                <a:latin typeface="Calibri" panose="020F0502020204030204" pitchFamily="34" charset="0"/>
              </a:rPr>
              <a:t>PICC port in silicone da 5Fr </a:t>
            </a:r>
            <a:r>
              <a:rPr lang="it-IT">
                <a:latin typeface="Calibri" panose="020F0502020204030204" pitchFamily="34" charset="0"/>
              </a:rPr>
              <a:t>con </a:t>
            </a:r>
            <a:r>
              <a:rPr lang="it-IT" b="1">
                <a:latin typeface="Calibri" panose="020F0502020204030204" pitchFamily="34" charset="0"/>
              </a:rPr>
              <a:t>PICC port in poliuretano da 6Fr</a:t>
            </a:r>
            <a:endParaRPr lang="it-IT">
              <a:latin typeface="Calibri" panose="020F0502020204030204" pitchFamily="34" charset="0"/>
            </a:endParaRPr>
          </a:p>
          <a:p>
            <a:r>
              <a:rPr lang="it-IT"/>
              <a:t>.</a:t>
            </a:r>
          </a:p>
        </p:txBody>
      </p:sp>
      <p:sp>
        <p:nvSpPr>
          <p:cNvPr id="5" name="Rettangolo 4"/>
          <p:cNvSpPr/>
          <p:nvPr/>
        </p:nvSpPr>
        <p:spPr>
          <a:xfrm>
            <a:off x="2779291" y="804500"/>
            <a:ext cx="41549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900">
                <a:latin typeface="Calibri" panose="020F0502020204030204" pitchFamily="34" charset="0"/>
              </a:rPr>
              <a:t>2017</a:t>
            </a:r>
            <a:endParaRPr lang="it-IT" sz="20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514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07378" y="840758"/>
            <a:ext cx="5177245" cy="820894"/>
          </a:xfrm>
        </p:spPr>
        <p:txBody>
          <a:bodyPr>
            <a:noAutofit/>
          </a:bodyPr>
          <a:lstStyle/>
          <a:p>
            <a:r>
              <a:rPr lang="it-IT" sz="4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Complicanze Infettive</a:t>
            </a:r>
            <a:endParaRPr lang="it-IT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6A2C087-8576-9F7F-06DB-334265DD9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1" y="2075009"/>
            <a:ext cx="11887199" cy="816237"/>
          </a:xfrm>
        </p:spPr>
        <p:txBody>
          <a:bodyPr>
            <a:noAutofit/>
          </a:bodyPr>
          <a:lstStyle/>
          <a:p>
            <a:r>
              <a:rPr lang="it-IT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ci sono studi che dimostrano che il Poliuretano o Silicone possano influire sul rischio infettivo 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78058A9-5E68-0B12-325A-BCAC2A643D61}"/>
              </a:ext>
            </a:extLst>
          </p:cNvPr>
          <p:cNvSpPr txBox="1"/>
          <p:nvPr/>
        </p:nvSpPr>
        <p:spPr>
          <a:xfrm>
            <a:off x="4897277" y="3526971"/>
            <a:ext cx="2397447" cy="28050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Beau 1999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Hoffer 2001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Pittiruti 2009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Cohen 2011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Miyakagi 2012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2091779-9F0D-0329-E8D4-2EB74A9BF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198" y="533627"/>
            <a:ext cx="11555604" cy="4461268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38B5CF7-FDF2-FF9A-B091-83E8A9484EF3}"/>
              </a:ext>
            </a:extLst>
          </p:cNvPr>
          <p:cNvSpPr txBox="1"/>
          <p:nvPr/>
        </p:nvSpPr>
        <p:spPr>
          <a:xfrm>
            <a:off x="768537" y="5475406"/>
            <a:ext cx="10654926" cy="10156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Concludiamo </a:t>
            </a:r>
            <a:r>
              <a:rPr lang="it-IT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le complicanze meccaniche 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possono essere attribuiti ad un'unica causa e sicuramente </a:t>
            </a:r>
            <a:r>
              <a:rPr lang="it-IT" sz="20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alla </a:t>
            </a:r>
            <a:r>
              <a:rPr lang="it-IT" sz="2000" u="sng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biostabilità</a:t>
            </a:r>
            <a:r>
              <a:rPr lang="it-IT" sz="20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silicone o direttamente alla valvola. 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Diversi studi suggeriscono che i fallimenti clinici possono essere il risultato </a:t>
            </a:r>
            <a:r>
              <a:rPr lang="it-IT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 cause diverse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A469559-5615-B04F-64F2-4B3FB4128566}"/>
              </a:ext>
            </a:extLst>
          </p:cNvPr>
          <p:cNvSpPr txBox="1"/>
          <p:nvPr/>
        </p:nvSpPr>
        <p:spPr>
          <a:xfrm>
            <a:off x="8888360" y="825910"/>
            <a:ext cx="1533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FF0000"/>
                </a:solidFill>
              </a:rPr>
              <a:t>Anno 2000</a:t>
            </a:r>
          </a:p>
        </p:txBody>
      </p:sp>
    </p:spTree>
    <p:extLst>
      <p:ext uri="{BB962C8B-B14F-4D97-AF65-F5344CB8AC3E}">
        <p14:creationId xmlns:p14="http://schemas.microsoft.com/office/powerpoint/2010/main" val="3881011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D5ED10BF-0D4B-5521-89F2-B44FAD19C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543" y="677705"/>
            <a:ext cx="5538651" cy="199848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01ECB03-B881-5069-5930-225EFC151DB4}"/>
              </a:ext>
            </a:extLst>
          </p:cNvPr>
          <p:cNvSpPr txBox="1"/>
          <p:nvPr/>
        </p:nvSpPr>
        <p:spPr>
          <a:xfrm>
            <a:off x="689031" y="2803899"/>
            <a:ext cx="107942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>
                <a:latin typeface="Calibri" panose="020F0502020204030204" pitchFamily="34" charset="0"/>
              </a:rPr>
              <a:t>Revisione </a:t>
            </a:r>
            <a:r>
              <a:rPr lang="it-IT" sz="2000" dirty="0">
                <a:latin typeface="Calibri" panose="020F0502020204030204" pitchFamily="34" charset="0"/>
              </a:rPr>
              <a:t>sistematica di studi prospettici e </a:t>
            </a:r>
            <a:r>
              <a:rPr lang="it-IT" sz="2000">
                <a:latin typeface="Calibri" panose="020F0502020204030204" pitchFamily="34" charset="0"/>
              </a:rPr>
              <a:t>retrospettivi  tra il 2000 e il 2013 sulle complicanze dei PICC </a:t>
            </a:r>
            <a:endParaRPr lang="it-IT" sz="2000" dirty="0">
              <a:latin typeface="Calibri" panose="020F0502020204030204" pitchFamily="34" charset="0"/>
            </a:endParaRPr>
          </a:p>
        </p:txBody>
      </p:sp>
      <p:sp>
        <p:nvSpPr>
          <p:cNvPr id="8" name="Segnaposto contenuto 4"/>
          <p:cNvSpPr txBox="1">
            <a:spLocks/>
          </p:cNvSpPr>
          <p:nvPr/>
        </p:nvSpPr>
        <p:spPr>
          <a:xfrm>
            <a:off x="304801" y="3331721"/>
            <a:ext cx="5860868" cy="34261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>
                <a:latin typeface="Calibri" panose="020F0502020204030204" pitchFamily="34" charset="0"/>
              </a:rPr>
              <a:t>L’ncidenza di complicanze varia notevolmente tra gli studi, i tassi complessivi tra poliuretano e silicone, sono simili (30,4% e 29,5%)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>
                <a:latin typeface="Calibri" panose="020F0502020204030204" pitchFamily="34" charset="0"/>
              </a:rPr>
              <a:t>I PICC in silicone presentano tassi più elevati di infezione, dislocazione, trombosi e rotture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>
                <a:latin typeface="Calibri" panose="020F0502020204030204" pitchFamily="34" charset="0"/>
              </a:rPr>
              <a:t>PICC in poliuretano hanno registrato tassi maggiori di flebiti e occlusione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>
                <a:latin typeface="Calibri" panose="020F0502020204030204" pitchFamily="34" charset="0"/>
              </a:rPr>
              <a:t>I pazienti oncologici presentano livelli più elevati di complicanze post-inserimento</a:t>
            </a:r>
          </a:p>
          <a:p>
            <a:endParaRPr lang="it-IT">
              <a:latin typeface="Calibri" panose="020F0502020204030204" pitchFamily="34" charset="0"/>
            </a:endParaRPr>
          </a:p>
        </p:txBody>
      </p:sp>
      <p:pic>
        <p:nvPicPr>
          <p:cNvPr id="12" name="Segnaposto contenuto 7">
            <a:extLst>
              <a:ext uri="{FF2B5EF4-FFF2-40B4-BE49-F238E27FC236}">
                <a16:creationId xmlns:a16="http://schemas.microsoft.com/office/drawing/2014/main" id="{87886005-CD5E-779A-8C2D-35767333C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60638" y="3866605"/>
            <a:ext cx="5275805" cy="211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33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2907443B-C511-2993-C379-386D6D8CF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406" y="688260"/>
            <a:ext cx="5447914" cy="2629396"/>
          </a:xfrm>
          <a:prstGeom prst="rect">
            <a:avLst/>
          </a:prstGeom>
        </p:spPr>
      </p:pic>
      <p:sp>
        <p:nvSpPr>
          <p:cNvPr id="8" name="CasellaDiTesto 11">
            <a:extLst>
              <a:ext uri="{FF2B5EF4-FFF2-40B4-BE49-F238E27FC236}">
                <a16:creationId xmlns:a16="http://schemas.microsoft.com/office/drawing/2014/main" id="{68503CD8-FD2A-FDA0-46D1-5ED342C7632F}"/>
              </a:ext>
            </a:extLst>
          </p:cNvPr>
          <p:cNvSpPr txBox="1">
            <a:spLocks noGrp="1" noChangeArrowheads="1"/>
          </p:cNvSpPr>
          <p:nvPr>
            <p:ph sz="half" idx="1"/>
          </p:nvPr>
        </p:nvSpPr>
        <p:spPr bwMode="auto">
          <a:xfrm>
            <a:off x="539931" y="6019982"/>
            <a:ext cx="11042469" cy="40011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/>
              <a:t>PICC alternativa affidabile ed efficace al catetere  venoso centrale in pazienti sottoposti ad autotrapianto</a:t>
            </a:r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F0D5CFEA-F380-E901-DB9F-65C39037588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594" y="3483429"/>
            <a:ext cx="7619821" cy="1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8340436" y="2002958"/>
            <a:ext cx="3616433" cy="707886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Tempo di permanenza 30 gg!!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Elevate velocità infusionali!!</a:t>
            </a:r>
            <a:endParaRPr lang="it-IT" sz="2000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73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83C4ECF9-7625-42B4-9A13-94E14D2FE53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0721" y="5291426"/>
            <a:ext cx="2078627" cy="1217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489357" y="2517985"/>
            <a:ext cx="102704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/>
              <a:t>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Guidelines for the Prevention of Intravascular Catheter-Related </a:t>
            </a: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Infections 2011;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Standards for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infusion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therapy RCN (Royal College of Nursing), 2020;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Resource Guide for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Access 2°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edition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AVA (Association for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Access) 2021;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Epic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Guidelines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England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2014 (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Evidence-based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Practice in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Infection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Control, UK);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SHEA/IDSA update 2022 (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Infection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Diseases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Society of America);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Standards for infusion therapy INS;2021;</a:t>
            </a:r>
            <a:endParaRPr lang="it-IT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03E8BBF-B29A-4E03-BC18-B53E6283D8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571" b="90596" l="12324" r="86972">
                        <a14:foregroundMark x1="56866" y1="73668" x2="56866" y2="73668"/>
                        <a14:foregroundMark x1="44718" y1="76489" x2="59507" y2="63636"/>
                        <a14:foregroundMark x1="39085" y1="86520" x2="17958" y2="89028"/>
                        <a14:foregroundMark x1="17958" y1="89028" x2="46655" y2="90909"/>
                        <a14:foregroundMark x1="80810" y1="58307" x2="66901" y2="31975"/>
                        <a14:foregroundMark x1="66901" y1="31975" x2="61972" y2="31975"/>
                        <a14:foregroundMark x1="73768" y1="28527" x2="83451" y2="24765"/>
                        <a14:foregroundMark x1="82923" y1="30094" x2="57746" y2="57994"/>
                        <a14:foregroundMark x1="57746" y1="57994" x2="33979" y2="62696"/>
                        <a14:foregroundMark x1="33979" y1="62696" x2="54930" y2="61129"/>
                        <a14:foregroundMark x1="30810" y1="61129" x2="24824" y2="75549"/>
                        <a14:foregroundMark x1="69190" y1="59248" x2="65141" y2="62696"/>
                        <a14:foregroundMark x1="70070" y1="62696" x2="22007" y2="58621"/>
                        <a14:foregroundMark x1="22007" y1="58621" x2="44190" y2="79310"/>
                        <a14:foregroundMark x1="40669" y1="79310" x2="17254" y2="63950"/>
                        <a14:foregroundMark x1="17254" y1="63950" x2="43486" y2="88088"/>
                        <a14:foregroundMark x1="43486" y1="88088" x2="45246" y2="88088"/>
                        <a14:foregroundMark x1="76232" y1="59248" x2="71127" y2="62696"/>
                        <a14:foregroundMark x1="27289" y1="63636" x2="22711" y2="72727"/>
                        <a14:foregroundMark x1="42606" y1="71787" x2="17254" y2="73354"/>
                        <a14:foregroundMark x1="17254" y1="73354" x2="16549" y2="73668"/>
                        <a14:foregroundMark x1="21127" y1="61129" x2="15669" y2="60188"/>
                        <a14:foregroundMark x1="80282" y1="36677" x2="58627" y2="41066"/>
                        <a14:foregroundMark x1="58627" y1="41066" x2="58451" y2="27586"/>
                        <a14:foregroundMark x1="66021" y1="28527" x2="68134" y2="33856"/>
                        <a14:foregroundMark x1="77817" y1="39185" x2="66021" y2="27586"/>
                        <a14:foregroundMark x1="61444" y1="23824" x2="61444" y2="23824"/>
                        <a14:foregroundMark x1="86972" y1="26646" x2="86972" y2="26646"/>
                        <a14:foregroundMark x1="83451" y1="27586" x2="83451" y2="27586"/>
                        <a14:foregroundMark x1="70599" y1="58307" x2="70599" y2="58307"/>
                        <a14:foregroundMark x1="64085" y1="31975" x2="64085" y2="31975"/>
                        <a14:foregroundMark x1="63028" y1="30094" x2="63028" y2="30094"/>
                        <a14:foregroundMark x1="60915" y1="28527" x2="60915" y2="28527"/>
                        <a14:foregroundMark x1="61444" y1="35737" x2="61444" y2="35737"/>
                        <a14:foregroundMark x1="61444" y1="35737" x2="61444" y2="35737"/>
                        <a14:foregroundMark x1="79930" y1="42947" x2="79930" y2="42947"/>
                        <a14:foregroundMark x1="78873" y1="34796" x2="78873" y2="34796"/>
                        <a14:foregroundMark x1="20246" y1="62696" x2="20246" y2="62696"/>
                        <a14:foregroundMark x1="19190" y1="59248" x2="19190" y2="59248"/>
                        <a14:foregroundMark x1="18662" y1="58307" x2="18662" y2="58307"/>
                        <a14:foregroundMark x1="69718" y1="61129" x2="69718" y2="6112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50" t="15452" r="13072" b="4921"/>
          <a:stretch/>
        </p:blipFill>
        <p:spPr bwMode="auto">
          <a:xfrm>
            <a:off x="8338234" y="4775799"/>
            <a:ext cx="3104349" cy="1677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2" name="Immagine 11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4151526A-20B0-42A6-B30C-0C276B65D7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49" y="5432346"/>
            <a:ext cx="1462051" cy="102111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163174" y="817511"/>
            <a:ext cx="6275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Cosa dicono le Linee </a:t>
            </a:r>
            <a:r>
              <a:rPr lang="it-I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909FB6F-DD33-0BD9-EB20-E211635DC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7998" y="755671"/>
            <a:ext cx="3162467" cy="1539453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678502" y="1867948"/>
            <a:ext cx="7924800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FF0000"/>
                </a:solidFill>
                <a:latin typeface="Calibri" panose="020F0502020204030204" pitchFamily="34" charset="0"/>
              </a:rPr>
              <a:t>Nessuna linea guida ha mai scritto: </a:t>
            </a:r>
            <a:r>
              <a:rPr lang="it-IT" sz="2000" u="sng" dirty="0">
                <a:solidFill>
                  <a:srgbClr val="FF0000"/>
                </a:solidFill>
                <a:latin typeface="Calibri" panose="020F0502020204030204" pitchFamily="34" charset="0"/>
              </a:rPr>
              <a:t>Non Utilizzare mai i Cateteri in Silicone!</a:t>
            </a:r>
          </a:p>
        </p:txBody>
      </p:sp>
    </p:spTree>
    <p:extLst>
      <p:ext uri="{BB962C8B-B14F-4D97-AF65-F5344CB8AC3E}">
        <p14:creationId xmlns:p14="http://schemas.microsoft.com/office/powerpoint/2010/main" val="58988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olo 1">
            <a:extLst>
              <a:ext uri="{FF2B5EF4-FFF2-40B4-BE49-F238E27FC236}">
                <a16:creationId xmlns:a16="http://schemas.microsoft.com/office/drawing/2014/main" id="{C01B5DB1-00ED-D808-11FE-80BFAEF07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4061" y="639582"/>
            <a:ext cx="7983879" cy="869899"/>
          </a:xfrm>
        </p:spPr>
        <p:txBody>
          <a:bodyPr/>
          <a:lstStyle/>
          <a:p>
            <a:pPr eaLnBrk="1" hangingPunct="1"/>
            <a:r>
              <a:rPr lang="it-IT" altLang="it-IT" sz="4000" b="0" dirty="0">
                <a:latin typeface="Calibri" panose="020F0502020204030204" pitchFamily="34" charset="0"/>
                <a:cs typeface="Arial" panose="020B0604020202020204" pitchFamily="34" charset="0"/>
              </a:rPr>
              <a:t>Studi nei pazienti con accesso venoso</a:t>
            </a:r>
          </a:p>
        </p:txBody>
      </p:sp>
      <p:sp>
        <p:nvSpPr>
          <p:cNvPr id="39939" name="Segnaposto contenuto 2">
            <a:extLst>
              <a:ext uri="{FF2B5EF4-FFF2-40B4-BE49-F238E27FC236}">
                <a16:creationId xmlns:a16="http://schemas.microsoft.com/office/drawing/2014/main" id="{87AF8F65-20E3-E7F9-B7F8-8AAA644C9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086" y="2029876"/>
            <a:ext cx="5473828" cy="4188542"/>
          </a:xfrm>
        </p:spPr>
        <p:txBody>
          <a:bodyPr>
            <a:noAutofit/>
          </a:bodyPr>
          <a:lstStyle/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Studi datati</a:t>
            </a:r>
          </a:p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Popolazioni differenti di pazienti</a:t>
            </a:r>
          </a:p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Limitato numero di pazienti</a:t>
            </a:r>
          </a:p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Monocentrici</a:t>
            </a:r>
          </a:p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 parte dei lavori retrospettivi</a:t>
            </a:r>
          </a:p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Scelta non corretta del dispositivo </a:t>
            </a:r>
          </a:p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Differente calibro dei dispositivi impiegati</a:t>
            </a:r>
          </a:p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Rapporto calibro vena e dispositivo</a:t>
            </a:r>
          </a:p>
          <a:p>
            <a:pPr marL="342900" indent="-342900" eaLnBrk="1" hangingPunct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utilizzo dell’ecografo </a:t>
            </a:r>
          </a:p>
        </p:txBody>
      </p:sp>
    </p:spTree>
    <p:extLst>
      <p:ext uri="{BB962C8B-B14F-4D97-AF65-F5344CB8AC3E}">
        <p14:creationId xmlns:p14="http://schemas.microsoft.com/office/powerpoint/2010/main" val="736753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magine 4">
            <a:extLst>
              <a:ext uri="{FF2B5EF4-FFF2-40B4-BE49-F238E27FC236}">
                <a16:creationId xmlns:a16="http://schemas.microsoft.com/office/drawing/2014/main" id="{3B31B7FE-8C87-C2D9-7158-8E8B0D52D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" t="-1604" r="397" b="45909"/>
          <a:stretch>
            <a:fillRect/>
          </a:stretch>
        </p:blipFill>
        <p:spPr bwMode="auto">
          <a:xfrm>
            <a:off x="2397941" y="696098"/>
            <a:ext cx="6180909" cy="218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Immagine 8">
            <a:extLst>
              <a:ext uri="{FF2B5EF4-FFF2-40B4-BE49-F238E27FC236}">
                <a16:creationId xmlns:a16="http://schemas.microsoft.com/office/drawing/2014/main" id="{6E6E0B53-730A-8A4B-2669-A195FA0EA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3111097"/>
            <a:ext cx="3091544" cy="241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6">
            <a:extLst>
              <a:ext uri="{FF2B5EF4-FFF2-40B4-BE49-F238E27FC236}">
                <a16:creationId xmlns:a16="http://schemas.microsoft.com/office/drawing/2014/main" id="{86E31CB7-F85B-724D-3FA6-9A5A56586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951" y="3032720"/>
            <a:ext cx="6426928" cy="297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2">
            <a:extLst>
              <a:ext uri="{FF2B5EF4-FFF2-40B4-BE49-F238E27FC236}">
                <a16:creationId xmlns:a16="http://schemas.microsoft.com/office/drawing/2014/main" id="{8D880A73-9E5D-2862-BC58-4A52C231D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217" y="6239515"/>
            <a:ext cx="8802733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>
                <a:solidFill>
                  <a:srgbClr val="3C4043"/>
                </a:solidFill>
                <a:cs typeface="Arial" panose="020B0604020202020204" pitchFamily="34" charset="0"/>
              </a:rPr>
              <a:t>Tra i quattro tipi PICC quello in silicone presentava il più basso tasso di complicanze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>
            <a:extLst>
              <a:ext uri="{FF2B5EF4-FFF2-40B4-BE49-F238E27FC236}">
                <a16:creationId xmlns:a16="http://schemas.microsoft.com/office/drawing/2014/main" id="{4D69A0D1-161F-E992-5B3A-C6073749C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391" y="828916"/>
            <a:ext cx="8471218" cy="15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oup 84">
            <a:extLst>
              <a:ext uri="{FF2B5EF4-FFF2-40B4-BE49-F238E27FC236}">
                <a16:creationId xmlns:a16="http://schemas.microsoft.com/office/drawing/2014/main" id="{30CDBFEC-C470-1AB3-1113-0612744225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5040774"/>
              </p:ext>
            </p:extLst>
          </p:nvPr>
        </p:nvGraphicFramePr>
        <p:xfrm>
          <a:off x="858837" y="2532061"/>
          <a:ext cx="4995863" cy="3319642"/>
        </p:xfrm>
        <a:graphic>
          <a:graphicData uri="http://schemas.openxmlformats.org/drawingml/2006/table">
            <a:tbl>
              <a:tblPr/>
              <a:tblGrid>
                <a:gridCol w="2540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5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9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Luglio 99-Settembre 2005</a:t>
                      </a:r>
                    </a:p>
                  </a:txBody>
                  <a:tcPr marL="91439" marR="91439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Groshong Tunnellizzati 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1102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Pazienti</a:t>
                      </a:r>
                    </a:p>
                  </a:txBody>
                  <a:tcPr marL="91439" marR="91439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881</a:t>
                      </a:r>
                    </a:p>
                  </a:txBody>
                  <a:tcPr marL="91439" marR="91439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M/F</a:t>
                      </a:r>
                    </a:p>
                  </a:txBody>
                  <a:tcPr marL="91439" marR="91439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503/378</a:t>
                      </a:r>
                    </a:p>
                  </a:txBody>
                  <a:tcPr marL="91439" marR="91439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4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Età (mediana)</a:t>
                      </a:r>
                    </a:p>
                  </a:txBody>
                  <a:tcPr marL="91439" marR="91439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44.4 (range1-87aa)</a:t>
                      </a:r>
                    </a:p>
                  </a:txBody>
                  <a:tcPr marL="91439" marR="91439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4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Giorni totali cvc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Mediana gg  (range)</a:t>
                      </a:r>
                    </a:p>
                  </a:txBody>
                  <a:tcPr marL="91439" marR="91439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142.202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87 (5-1651) </a:t>
                      </a:r>
                    </a:p>
                  </a:txBody>
                  <a:tcPr marL="91439" marR="91439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5325" name="CasellaDiTesto 3">
            <a:extLst>
              <a:ext uri="{FF2B5EF4-FFF2-40B4-BE49-F238E27FC236}">
                <a16:creationId xmlns:a16="http://schemas.microsoft.com/office/drawing/2014/main" id="{F7400081-C4F7-0639-2C6E-3CC1898B8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0613" y="6137275"/>
            <a:ext cx="1593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Arial" panose="020B0604020202020204" pitchFamily="34" charset="0"/>
                <a:cs typeface="Arial" panose="020B0604020202020204" pitchFamily="34" charset="0"/>
              </a:rPr>
              <a:t>February 14, 2014</a:t>
            </a:r>
          </a:p>
        </p:txBody>
      </p:sp>
      <p:graphicFrame>
        <p:nvGraphicFramePr>
          <p:cNvPr id="7" name="Group 83">
            <a:extLst>
              <a:ext uri="{FF2B5EF4-FFF2-40B4-BE49-F238E27FC236}">
                <a16:creationId xmlns:a16="http://schemas.microsoft.com/office/drawing/2014/main" id="{980EE982-9A78-4CD9-49D7-4E6C13570D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773544"/>
              </p:ext>
            </p:extLst>
          </p:nvPr>
        </p:nvGraphicFramePr>
        <p:xfrm>
          <a:off x="6625265" y="3465947"/>
          <a:ext cx="4697990" cy="1970809"/>
        </p:xfrm>
        <a:graphic>
          <a:graphicData uri="http://schemas.openxmlformats.org/drawingml/2006/table">
            <a:tbl>
              <a:tblPr/>
              <a:tblGrid>
                <a:gridCol w="2213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4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00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Complicanze 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Trombosi   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          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2.6 %</a:t>
                      </a:r>
                    </a:p>
                  </a:txBody>
                  <a:tcPr marL="91461" marR="9146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Occlusione</a:t>
                      </a:r>
                    </a:p>
                  </a:txBody>
                  <a:tcPr marL="91461" marR="9146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           3.9%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CRBSI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1,3/1000 gg cvc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>
            <a:extLst>
              <a:ext uri="{FF2B5EF4-FFF2-40B4-BE49-F238E27FC236}">
                <a16:creationId xmlns:a16="http://schemas.microsoft.com/office/drawing/2014/main" id="{8E59829E-8E62-2FF8-4F85-5B876AE1A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783" y="702428"/>
            <a:ext cx="6112434" cy="2269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Group 39">
            <a:extLst>
              <a:ext uri="{FF2B5EF4-FFF2-40B4-BE49-F238E27FC236}">
                <a16:creationId xmlns:a16="http://schemas.microsoft.com/office/drawing/2014/main" id="{5E25F6C5-D4E7-DA39-BA40-D5EC87E4CF9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86749091"/>
              </p:ext>
            </p:extLst>
          </p:nvPr>
        </p:nvGraphicFramePr>
        <p:xfrm>
          <a:off x="3789364" y="3133099"/>
          <a:ext cx="4170271" cy="1859614"/>
        </p:xfrm>
        <a:graphic>
          <a:graphicData uri="http://schemas.openxmlformats.org/drawingml/2006/table">
            <a:tbl>
              <a:tblPr/>
              <a:tblGrid>
                <a:gridCol w="2160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2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Gennaio 2009-Dicembre  2012</a:t>
                      </a:r>
                    </a:p>
                  </a:txBody>
                  <a:tcPr marT="45751" marB="457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PICC </a:t>
                      </a:r>
                      <a:r>
                        <a:rPr kumimoji="0" lang="it-IT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Groshong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45751" marB="457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612</a:t>
                      </a:r>
                    </a:p>
                  </a:txBody>
                  <a:tcPr marT="45751" marB="457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Pazienti</a:t>
                      </a:r>
                    </a:p>
                  </a:txBody>
                  <a:tcPr marT="45751" marB="457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483</a:t>
                      </a:r>
                    </a:p>
                  </a:txBody>
                  <a:tcPr marT="45751" marB="457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M/F</a:t>
                      </a:r>
                    </a:p>
                  </a:txBody>
                  <a:tcPr marT="45751" marB="457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232/251</a:t>
                      </a:r>
                    </a:p>
                  </a:txBody>
                  <a:tcPr marT="45751" marB="457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5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Età (mediana)</a:t>
                      </a:r>
                    </a:p>
                  </a:txBody>
                  <a:tcPr marT="45751" marB="457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54 (</a:t>
                      </a:r>
                      <a:r>
                        <a:rPr kumimoji="0" lang="it-IT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range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36-67)</a:t>
                      </a:r>
                    </a:p>
                  </a:txBody>
                  <a:tcPr marT="45751" marB="457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Group 61">
            <a:extLst>
              <a:ext uri="{FF2B5EF4-FFF2-40B4-BE49-F238E27FC236}">
                <a16:creationId xmlns:a16="http://schemas.microsoft.com/office/drawing/2014/main" id="{8F7C8722-82F4-75A3-BCAE-F7E263C6D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135728"/>
              </p:ext>
            </p:extLst>
          </p:nvPr>
        </p:nvGraphicFramePr>
        <p:xfrm>
          <a:off x="8490856" y="4036016"/>
          <a:ext cx="3096262" cy="1210311"/>
        </p:xfrm>
        <a:graphic>
          <a:graphicData uri="http://schemas.openxmlformats.org/drawingml/2006/table">
            <a:tbl>
              <a:tblPr/>
              <a:tblGrid>
                <a:gridCol w="1548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176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Giorni totali 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PICC            79.040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68" marB="456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1433" marR="9143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Mediana     </a:t>
                      </a:r>
                      <a:endParaRPr kumimoji="0" lang="it-IT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68" marB="456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         101 gg</a:t>
                      </a:r>
                    </a:p>
                  </a:txBody>
                  <a:tcPr marL="91465" marR="91465" marT="45668" marB="456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9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Range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68" marB="456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      48-184 gg</a:t>
                      </a:r>
                    </a:p>
                  </a:txBody>
                  <a:tcPr marL="91465" marR="91465" marT="45668" marB="456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7379" name="Picture 3">
            <a:extLst>
              <a:ext uri="{FF2B5EF4-FFF2-40B4-BE49-F238E27FC236}">
                <a16:creationId xmlns:a16="http://schemas.microsoft.com/office/drawing/2014/main" id="{D129CD11-D762-7825-8BD7-8010CADD6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22" y="3378842"/>
            <a:ext cx="2920247" cy="272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Group 152">
            <a:extLst>
              <a:ext uri="{FF2B5EF4-FFF2-40B4-BE49-F238E27FC236}">
                <a16:creationId xmlns:a16="http://schemas.microsoft.com/office/drawing/2014/main" id="{E18BE4BD-6AB2-8C09-ED70-44B44BB37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667121"/>
              </p:ext>
            </p:extLst>
          </p:nvPr>
        </p:nvGraphicFramePr>
        <p:xfrm>
          <a:off x="3789364" y="5161943"/>
          <a:ext cx="4170271" cy="1509548"/>
        </p:xfrm>
        <a:graphic>
          <a:graphicData uri="http://schemas.openxmlformats.org/drawingml/2006/table">
            <a:tbl>
              <a:tblPr/>
              <a:tblGrid>
                <a:gridCol w="1718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2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843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Complicanze</a:t>
                      </a:r>
                    </a:p>
                  </a:txBody>
                  <a:tcPr marL="91426" marR="91426" marT="45624" marB="456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3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CRBSI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26" marR="91426" marT="45624" marB="456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0,59/1000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gg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Picc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26" marR="91426" marT="45624" marB="456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5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CRT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26" marR="91426" marT="45624" marB="456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2,6%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26" marR="91426" marT="45624" marB="456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5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C. Meccaniche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26" marR="91426" marT="45624" marB="456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17,5%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26" marR="91426" marT="45624" marB="456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>
            <a:extLst>
              <a:ext uri="{FF2B5EF4-FFF2-40B4-BE49-F238E27FC236}">
                <a16:creationId xmlns:a16="http://schemas.microsoft.com/office/drawing/2014/main" id="{76832803-9203-7508-B9B3-F3CEDD07C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4450"/>
            <a:ext cx="11074400" cy="950913"/>
          </a:xfrm>
        </p:spPr>
        <p:txBody>
          <a:bodyPr/>
          <a:lstStyle/>
          <a:p>
            <a:pPr algn="ctr">
              <a:defRPr/>
            </a:pPr>
            <a:r>
              <a:rPr lang="it-IT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altLang="it-IT" sz="1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oup 61">
            <a:extLst>
              <a:ext uri="{FF2B5EF4-FFF2-40B4-BE49-F238E27FC236}">
                <a16:creationId xmlns:a16="http://schemas.microsoft.com/office/drawing/2014/main" id="{28E97D8A-A6C9-9B10-74D3-AFE3D1BCA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871818"/>
              </p:ext>
            </p:extLst>
          </p:nvPr>
        </p:nvGraphicFramePr>
        <p:xfrm>
          <a:off x="6484075" y="4944945"/>
          <a:ext cx="4253593" cy="1142251"/>
        </p:xfrm>
        <a:graphic>
          <a:graphicData uri="http://schemas.openxmlformats.org/drawingml/2006/table">
            <a:tbl>
              <a:tblPr/>
              <a:tblGrid>
                <a:gridCol w="286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631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Regime di Condizionamento</a:t>
                      </a:r>
                    </a:p>
                  </a:txBody>
                  <a:tcPr marL="91463" marR="91463" marT="34255" marB="3425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1433" marR="9143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0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it-IT" sz="20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Mieloablativo</a:t>
                      </a:r>
                      <a:r>
                        <a:rPr lang="it-IT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 (MAC)</a:t>
                      </a:r>
                    </a:p>
                  </a:txBody>
                  <a:tcPr marL="91463" marR="91463" marT="34255" marB="3425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62 </a:t>
                      </a:r>
                    </a:p>
                  </a:txBody>
                  <a:tcPr marL="91463" marR="91463" marT="34255" marB="342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0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Intensità Ridotta  (RIC)</a:t>
                      </a:r>
                    </a:p>
                  </a:txBody>
                  <a:tcPr marL="91463" marR="91463" marT="34255" marB="3425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38 </a:t>
                      </a:r>
                    </a:p>
                  </a:txBody>
                  <a:tcPr marL="91463" marR="91463" marT="34255" marB="342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Group 61">
            <a:extLst>
              <a:ext uri="{FF2B5EF4-FFF2-40B4-BE49-F238E27FC236}">
                <a16:creationId xmlns:a16="http://schemas.microsoft.com/office/drawing/2014/main" id="{95217586-BB82-E9AF-3028-42E41E7AA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659462"/>
              </p:ext>
            </p:extLst>
          </p:nvPr>
        </p:nvGraphicFramePr>
        <p:xfrm>
          <a:off x="523875" y="4803943"/>
          <a:ext cx="4591050" cy="1424256"/>
        </p:xfrm>
        <a:graphic>
          <a:graphicData uri="http://schemas.openxmlformats.org/drawingml/2006/table">
            <a:tbl>
              <a:tblPr/>
              <a:tblGrid>
                <a:gridCol w="3760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0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642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Patologia</a:t>
                      </a:r>
                    </a:p>
                  </a:txBody>
                  <a:tcPr marL="91433" marR="91433" marT="34176" marB="341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1433" marR="9143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Leucemie acute</a:t>
                      </a:r>
                    </a:p>
                  </a:txBody>
                  <a:tcPr marL="91433" marR="91433" marT="34176" marB="341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56 </a:t>
                      </a:r>
                    </a:p>
                  </a:txBody>
                  <a:tcPr marL="91433" marR="91433" marT="34176" marB="341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Malattie linfoproliferative croniche</a:t>
                      </a:r>
                    </a:p>
                  </a:txBody>
                  <a:tcPr marL="91433" marR="91433" marT="34176" marB="341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44 </a:t>
                      </a:r>
                    </a:p>
                  </a:txBody>
                  <a:tcPr marL="91433" marR="91433" marT="34176" marB="341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Group 61">
            <a:extLst>
              <a:ext uri="{FF2B5EF4-FFF2-40B4-BE49-F238E27FC236}">
                <a16:creationId xmlns:a16="http://schemas.microsoft.com/office/drawing/2014/main" id="{1073936A-0446-A183-FDDF-B1CB7D079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438181"/>
              </p:ext>
            </p:extLst>
          </p:nvPr>
        </p:nvGraphicFramePr>
        <p:xfrm>
          <a:off x="6701743" y="3268449"/>
          <a:ext cx="3457576" cy="805847"/>
        </p:xfrm>
        <a:graphic>
          <a:graphicData uri="http://schemas.openxmlformats.org/drawingml/2006/table">
            <a:tbl>
              <a:tblPr/>
              <a:tblGrid>
                <a:gridCol w="1728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13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Giorni </a:t>
                      </a:r>
                      <a:r>
                        <a:rPr kumimoji="0" 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totali PICC 12800</a:t>
                      </a: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33956" marB="3395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1433" marR="9143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Mediana     </a:t>
                      </a:r>
                    </a:p>
                  </a:txBody>
                  <a:tcPr marL="91465" marR="91465" marT="33956" marB="3395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  117 gg       </a:t>
                      </a:r>
                    </a:p>
                  </a:txBody>
                  <a:tcPr marL="91465" marR="91465" marT="33956" marB="3395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Group 61">
            <a:extLst>
              <a:ext uri="{FF2B5EF4-FFF2-40B4-BE49-F238E27FC236}">
                <a16:creationId xmlns:a16="http://schemas.microsoft.com/office/drawing/2014/main" id="{517EBF7A-3246-41C7-9A08-EA5038D96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346292"/>
              </p:ext>
            </p:extLst>
          </p:nvPr>
        </p:nvGraphicFramePr>
        <p:xfrm>
          <a:off x="1083447" y="2925169"/>
          <a:ext cx="5012553" cy="1492408"/>
        </p:xfrm>
        <a:graphic>
          <a:graphicData uri="http://schemas.openxmlformats.org/drawingml/2006/table">
            <a:tbl>
              <a:tblPr/>
              <a:tblGrid>
                <a:gridCol w="3143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09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it-IT" sz="2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Ottobre 2012-Agosto 2017</a:t>
                      </a: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4" marR="91464" marT="34151" marB="341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91433" marR="9143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PICC   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4" marR="91464" marT="34151" marB="341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64" marR="91464" marT="34151" marB="341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1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Poliuretano bilume   5Fr</a:t>
                      </a:r>
                    </a:p>
                  </a:txBody>
                  <a:tcPr marL="91464" marR="91464" marT="34151" marB="341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52   </a:t>
                      </a:r>
                    </a:p>
                  </a:txBody>
                  <a:tcPr marL="91464" marR="91464" marT="34151" marB="341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1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Silicone monolume   4-5 Fr</a:t>
                      </a:r>
                    </a:p>
                  </a:txBody>
                  <a:tcPr marL="91464" marR="91464" marT="34151" marB="341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48 </a:t>
                      </a:r>
                    </a:p>
                  </a:txBody>
                  <a:tcPr marL="91464" marR="91464" marT="34151" marB="341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8916" name="Immagine 4">
            <a:extLst>
              <a:ext uri="{FF2B5EF4-FFF2-40B4-BE49-F238E27FC236}">
                <a16:creationId xmlns:a16="http://schemas.microsoft.com/office/drawing/2014/main" id="{015AA4FD-65AB-F671-46F7-457218BA2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761" y="807823"/>
            <a:ext cx="8370478" cy="19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61">
            <a:extLst>
              <a:ext uri="{FF2B5EF4-FFF2-40B4-BE49-F238E27FC236}">
                <a16:creationId xmlns:a16="http://schemas.microsoft.com/office/drawing/2014/main" id="{CD55C82A-D3EB-7E13-64A4-28EB4DB88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824834"/>
              </p:ext>
            </p:extLst>
          </p:nvPr>
        </p:nvGraphicFramePr>
        <p:xfrm>
          <a:off x="1955800" y="1203960"/>
          <a:ext cx="8280400" cy="1977985"/>
        </p:xfrm>
        <a:graphic>
          <a:graphicData uri="http://schemas.openxmlformats.org/drawingml/2006/table">
            <a:tbl>
              <a:tblPr/>
              <a:tblGrid>
                <a:gridCol w="3241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5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273">
                <a:tc gridSpan="3">
                  <a:txBody>
                    <a:bodyPr/>
                    <a:lstStyle/>
                    <a:p>
                      <a:pPr algn="ctr"/>
                      <a:r>
                        <a:rPr lang="it-IT" sz="2000" b="1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COMPLICANZE PICC CORRELATE</a:t>
                      </a:r>
                    </a:p>
                  </a:txBody>
                  <a:tcPr marL="91458" marR="91458" marT="34189" marB="34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45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58" marR="91458" marT="34189" marB="34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n. (%)</a:t>
                      </a:r>
                    </a:p>
                  </a:txBody>
                  <a:tcPr marL="91458" marR="91458" marT="34189" marB="34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 gg PICC</a:t>
                      </a:r>
                    </a:p>
                  </a:txBody>
                  <a:tcPr marL="91458" marR="91458" marT="34189" marB="34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7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CRBSI</a:t>
                      </a:r>
                    </a:p>
                  </a:txBody>
                  <a:tcPr marL="91458" marR="91458" marT="34189" marB="34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32 </a:t>
                      </a:r>
                    </a:p>
                  </a:txBody>
                  <a:tcPr marL="91458" marR="91458" marT="34189" marB="34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 marL="91458" marR="91458" marT="34189" marB="34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2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CRTC</a:t>
                      </a:r>
                    </a:p>
                  </a:txBody>
                  <a:tcPr marL="91458" marR="91458" marT="34189" marB="34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 </a:t>
                      </a:r>
                    </a:p>
                  </a:txBody>
                  <a:tcPr marL="91458" marR="91458" marT="34189" marB="34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 marL="91458" marR="91458" marT="34189" marB="34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7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COMPLICANZE MECCANICHE</a:t>
                      </a:r>
                    </a:p>
                  </a:txBody>
                  <a:tcPr marL="91458" marR="91458" marT="34189" marB="34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15 </a:t>
                      </a:r>
                    </a:p>
                  </a:txBody>
                  <a:tcPr marL="91458" marR="91458" marT="34189" marB="34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91458" marR="91458" marT="34189" marB="34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9900" name="Segnaposto contenuto 5">
            <a:extLst>
              <a:ext uri="{FF2B5EF4-FFF2-40B4-BE49-F238E27FC236}">
                <a16:creationId xmlns:a16="http://schemas.microsoft.com/office/drawing/2014/main" id="{4EFDD039-69D5-1FD2-4678-470E58266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2" y="4052208"/>
            <a:ext cx="10476411" cy="2174421"/>
          </a:xfrm>
        </p:spPr>
        <p:txBody>
          <a:bodyPr>
            <a:no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>
                <a:latin typeface="Calibri" panose="020F0502020204030204" pitchFamily="34" charset="0"/>
                <a:cs typeface="Arial" panose="020B0604020202020204" pitchFamily="34" charset="0"/>
              </a:rPr>
              <a:t>Gli eventi avversi correlati ai PICC erano gestibili e non influivano sull'esito del trapianto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>
                <a:latin typeface="Calibri" panose="020F0502020204030204" pitchFamily="34" charset="0"/>
                <a:cs typeface="Arial" panose="020B0604020202020204" pitchFamily="34" charset="0"/>
              </a:rPr>
              <a:t>I PICC di silicone e l‘utilizzo della vena basilica  sembrano correlarsi con una minore incidenza di complicanze infettive e meccaniche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>
                <a:latin typeface="Calibri" panose="020F0502020204030204" pitchFamily="34" charset="0"/>
                <a:cs typeface="Arial" panose="020B0604020202020204" pitchFamily="34" charset="0"/>
              </a:rPr>
              <a:t>Nell'analisi univariata, il materiale era l'unico fattore che influenzava le CRBSI: poliuretano 42% vs silicone 20%; p = 0,02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50667" y="3003941"/>
            <a:ext cx="108595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/>
              <a:t>Studio multicentrico retrospettivo (settembre 2007- dicembre 2014) in quattro ospedali pubblici italiani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/>
              <a:t>Valutare la sicurezza dei PICC nella somministrazione di trattamenti di supporto parenterali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/>
              <a:t>L'outcome primario era la rimozione del PICC a causa di un evento avverso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/>
              <a:t>Tempo di permanenza mediano 67 giorni (28-180 giorni)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/>
              <a:t> Pazienti 1.250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/>
              <a:t>178 rimozioni correlate al PICC a causa di eventi avversi (14,2%)</a:t>
            </a:r>
          </a:p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34436" t="10842" r="22059" b="51686"/>
          <a:stretch/>
        </p:blipFill>
        <p:spPr>
          <a:xfrm>
            <a:off x="2978330" y="778102"/>
            <a:ext cx="4475415" cy="216837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50667" y="5834468"/>
            <a:ext cx="11029404" cy="646331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it-IT"/>
              <a:t>I PICC a punta aperta erano associati a un rischio più elevato di rimozione a causa di occlusione, infezione  e trombosi rispetto ai PICC con valvola</a:t>
            </a:r>
          </a:p>
        </p:txBody>
      </p:sp>
    </p:spTree>
    <p:extLst>
      <p:ext uri="{BB962C8B-B14F-4D97-AF65-F5344CB8AC3E}">
        <p14:creationId xmlns:p14="http://schemas.microsoft.com/office/powerpoint/2010/main" val="2212284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46662C-7DBA-390A-179B-7671EDABB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414" y="3121741"/>
            <a:ext cx="7908591" cy="192220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</a:rPr>
              <a:t>Studio osservazionale e retrospettivo in pazienti </a:t>
            </a:r>
            <a:r>
              <a:rPr lang="it-IT" dirty="0" err="1">
                <a:latin typeface="Calibri" panose="020F0502020204030204" pitchFamily="34" charset="0"/>
              </a:rPr>
              <a:t>oncoematologici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</a:rPr>
              <a:t>Periodo 2010-2018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</a:rPr>
              <a:t>3.700 pazienti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</a:rPr>
              <a:t>450.000 giorni PICC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8F46622-44B2-78E1-278D-E6B7E9272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995" y="757578"/>
            <a:ext cx="4990010" cy="215598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7859485" y="2636563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>
                <a:latin typeface="Calibri" panose="020F0502020204030204" pitchFamily="34" charset="0"/>
              </a:rPr>
              <a:t>2021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3BA670-9BF9-A289-689E-43262CF2AD45}"/>
              </a:ext>
            </a:extLst>
          </p:cNvPr>
          <p:cNvSpPr txBox="1"/>
          <p:nvPr/>
        </p:nvSpPr>
        <p:spPr>
          <a:xfrm>
            <a:off x="481780" y="5507808"/>
            <a:ext cx="11228439" cy="10156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it-IT" sz="2000" dirty="0">
                <a:latin typeface="Calibri" panose="020F0502020204030204" pitchFamily="34" charset="0"/>
              </a:rPr>
              <a:t>PICC (</a:t>
            </a:r>
            <a:r>
              <a:rPr lang="it-IT" sz="2000" dirty="0" err="1">
                <a:latin typeface="Calibri" panose="020F0502020204030204" pitchFamily="34" charset="0"/>
              </a:rPr>
              <a:t>Groshong</a:t>
            </a:r>
            <a:r>
              <a:rPr lang="it-IT" sz="2000" dirty="0">
                <a:latin typeface="Calibri" panose="020F0502020204030204" pitchFamily="34" charset="0"/>
              </a:rPr>
              <a:t>) hanno mostrato risultati migliori rispetto ai PICC a punta aperta in termini di facilità di inserimento, tempi di permanenza maggiori, minore incidenza di complicanze e maggiori probabilità di risoluzione delle ostruzioni</a:t>
            </a:r>
          </a:p>
        </p:txBody>
      </p:sp>
    </p:spTree>
    <p:extLst>
      <p:ext uri="{BB962C8B-B14F-4D97-AF65-F5344CB8AC3E}">
        <p14:creationId xmlns:p14="http://schemas.microsoft.com/office/powerpoint/2010/main" val="718969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asellaDiTesto 8">
            <a:extLst>
              <a:ext uri="{FF2B5EF4-FFF2-40B4-BE49-F238E27FC236}">
                <a16:creationId xmlns:a16="http://schemas.microsoft.com/office/drawing/2014/main" id="{C88A8187-348B-CB71-31D1-529FD11DE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684" y="3592881"/>
            <a:ext cx="9458633" cy="274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US" altLang="it-IT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. We retrospectively evaluated the safety and efficacy of </a:t>
            </a:r>
            <a:r>
              <a:rPr lang="en-US" altLang="it-IT" sz="1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196 PICC, inserted in 129 pediatric patients with acute leukemia 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diagnosed and treated at Pediatric Hematology Unit, Sapienza University of Rome.</a:t>
            </a:r>
            <a:r>
              <a:rPr lang="en-US" altLang="it-IT" sz="1400" dirty="0">
                <a:solidFill>
                  <a:srgbClr val="2E74B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altLang="it-IT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US" altLang="it-IT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. The 196 PICC analyzed were in situ for a median dwell time</a:t>
            </a:r>
            <a:r>
              <a:rPr lang="en-US" altLang="it-IT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of 190 days (range 12 – 898).</a:t>
            </a:r>
            <a:r>
              <a:rPr lang="en-US" altLang="it-IT" sz="1400" dirty="0">
                <a:solidFill>
                  <a:srgbClr val="2E74B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it-IT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 42 children, PICC was inserted twice and in 10, three times or more due to hematopoietic stem cell transplant, disease recurrence or PICC-related complications</a:t>
            </a:r>
            <a:r>
              <a:rPr lang="en-US" altLang="it-IT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altLang="it-IT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The overall complication rate was 34%: </a:t>
            </a:r>
            <a:r>
              <a:rPr lang="en-US" altLang="it-IT" sz="1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catheter-related bloodstream infections (CRBSI) occurred in </a:t>
            </a:r>
            <a:r>
              <a:rPr lang="en-US" altLang="it-IT" sz="1400" b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22% (1,17/1000 gg </a:t>
            </a:r>
            <a:r>
              <a:rPr lang="en-US" altLang="it-IT" sz="1400" b="1" u="sng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Picc</a:t>
            </a:r>
            <a:r>
              <a:rPr lang="en-US" altLang="it-IT" sz="1400" b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altLang="it-IT" sz="1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of cases after a median time of 97 days; a </a:t>
            </a:r>
            <a:r>
              <a:rPr lang="en-US" altLang="it-IT" sz="140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catheter-related thrombosis (CRT) in </a:t>
            </a:r>
            <a:r>
              <a:rPr lang="en-US" altLang="it-IT" sz="1400" b="1" u="sng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3.5%</a:t>
            </a:r>
            <a:r>
              <a:rPr lang="en-US" altLang="it-IT" sz="140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altLang="it-IT" sz="1400" b="1" u="sng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mechanical complications in 9% of cases</a:t>
            </a:r>
            <a:r>
              <a:rPr lang="en-US" altLang="it-IT" sz="1400" u="sng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it-IT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Premature removal for complications occurred in 30% of PICC. O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ne death from CRBSI</a:t>
            </a:r>
            <a:r>
              <a:rPr lang="en-US" altLang="it-IT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it-IT" sz="1400" dirty="0">
                <a:ea typeface="Calibri" panose="020F0502020204030204" pitchFamily="34" charset="0"/>
                <a:cs typeface="Times New Roman" panose="02020603050405020304" pitchFamily="18" charset="0"/>
              </a:rPr>
              <a:t>was observed.</a:t>
            </a:r>
            <a:endParaRPr lang="it-IT" altLang="it-IT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43" name="Immagine 2">
            <a:extLst>
              <a:ext uri="{FF2B5EF4-FFF2-40B4-BE49-F238E27FC236}">
                <a16:creationId xmlns:a16="http://schemas.microsoft.com/office/drawing/2014/main" id="{2E8C7E62-7250-9F2C-EE60-A764CF773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610" y="873039"/>
            <a:ext cx="8465293" cy="2191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525CFE0A-C446-7688-D93F-340523673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237" y="712619"/>
            <a:ext cx="6515526" cy="688423"/>
          </a:xfrm>
        </p:spPr>
        <p:txBody>
          <a:bodyPr>
            <a:noAutofit/>
          </a:bodyPr>
          <a:lstStyle/>
          <a:p>
            <a:r>
              <a:rPr lang="it-IT" sz="4000" b="0" dirty="0">
                <a:latin typeface="Calibri" panose="020F0502020204030204" pitchFamily="34" charset="0"/>
              </a:rPr>
              <a:t>Criteri di scelta del dispositivo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F239EED-0574-CB98-2B92-4730FA102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2054" y="1735619"/>
            <a:ext cx="6767964" cy="487045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</a:rPr>
              <a:t>Farmaci e soluzioni da infondere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Intensità e durata del trattamento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Patologia e Fase di malattia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</a:rPr>
              <a:t>Luogo di cura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</a:rPr>
              <a:t>Condizioni cliniche paziente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FF0000"/>
                </a:solidFill>
                <a:latin typeface="Calibri" panose="020F0502020204030204" pitchFamily="34" charset="0"/>
              </a:rPr>
              <a:t>Dispositivo (materiale - lumi)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 err="1">
                <a:latin typeface="Calibri" panose="020F0502020204030204" pitchFamily="34" charset="0"/>
              </a:rPr>
              <a:t>Facilita’</a:t>
            </a:r>
            <a:r>
              <a:rPr lang="it-IT" altLang="it-IT" dirty="0">
                <a:latin typeface="Calibri" panose="020F0502020204030204" pitchFamily="34" charset="0"/>
              </a:rPr>
              <a:t> di impianto e gestione del dispositivo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latin typeface="Calibri" panose="020F0502020204030204" pitchFamily="34" charset="0"/>
              </a:rPr>
              <a:t>Preferenze paziente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DFC67C4-2AA6-CFD7-5263-6462A2633A4E}"/>
              </a:ext>
            </a:extLst>
          </p:cNvPr>
          <p:cNvSpPr txBox="1"/>
          <p:nvPr/>
        </p:nvSpPr>
        <p:spPr>
          <a:xfrm>
            <a:off x="2125418" y="5748279"/>
            <a:ext cx="7941164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Calibri" panose="020F0502020204030204" pitchFamily="34" charset="0"/>
              </a:rPr>
              <a:t>Scelta appropriata e proattiva dell’accesso vascolare!!</a:t>
            </a:r>
          </a:p>
        </p:txBody>
      </p:sp>
    </p:spTree>
    <p:extLst>
      <p:ext uri="{BB962C8B-B14F-4D97-AF65-F5344CB8AC3E}">
        <p14:creationId xmlns:p14="http://schemas.microsoft.com/office/powerpoint/2010/main" val="139542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>
          <a:xfrm>
            <a:off x="2123440" y="688580"/>
            <a:ext cx="7945120" cy="504825"/>
          </a:xfrm>
        </p:spPr>
        <p:txBody>
          <a:bodyPr>
            <a:noAutofit/>
          </a:bodyPr>
          <a:lstStyle/>
          <a:p>
            <a:r>
              <a:rPr lang="it-IT" altLang="it-IT" sz="4000" b="1" dirty="0">
                <a:latin typeface="Calibri" panose="020F0502020204030204" pitchFamily="34" charset="0"/>
              </a:rPr>
              <a:t>Cateteri in silicone: Quali Indicazioni</a:t>
            </a:r>
          </a:p>
        </p:txBody>
      </p:sp>
      <p:sp>
        <p:nvSpPr>
          <p:cNvPr id="18435" name="Segnaposto contenuto 2"/>
          <p:cNvSpPr>
            <a:spLocks noGrp="1"/>
          </p:cNvSpPr>
          <p:nvPr>
            <p:ph idx="1"/>
          </p:nvPr>
        </p:nvSpPr>
        <p:spPr>
          <a:xfrm>
            <a:off x="546653" y="1580322"/>
            <a:ext cx="11161642" cy="3190462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it-IT" altLang="it-IT" sz="2000" dirty="0">
                <a:latin typeface="Calibri" panose="020F0502020204030204" pitchFamily="34" charset="0"/>
              </a:rPr>
              <a:t>Pazienti oncologici </a:t>
            </a:r>
            <a:r>
              <a:rPr lang="it-IT" sz="2000" dirty="0">
                <a:latin typeface="Calibri" panose="020F0502020204030204" pitchFamily="34" charset="0"/>
              </a:rPr>
              <a:t>in trattamento chemioterapico, ciclico, ambulatoriale </a:t>
            </a:r>
            <a:endParaRPr lang="it-IT" altLang="it-IT" sz="2000" dirty="0">
              <a:latin typeface="Calibri" panose="020F0502020204030204" pitchFamily="34" charset="0"/>
            </a:endParaRPr>
          </a:p>
          <a:p>
            <a:pPr>
              <a:lnSpc>
                <a:spcPct val="250000"/>
              </a:lnSpc>
            </a:pPr>
            <a:r>
              <a:rPr lang="it-IT" altLang="it-IT" sz="2000" dirty="0">
                <a:latin typeface="Calibri" panose="020F0502020204030204" pitchFamily="34" charset="0"/>
              </a:rPr>
              <a:t>Linfomi non Hodgkin/Hodgkin in trattamento con chemioterapia e immunoterapia</a:t>
            </a:r>
          </a:p>
          <a:p>
            <a:pPr>
              <a:lnSpc>
                <a:spcPct val="250000"/>
              </a:lnSpc>
            </a:pPr>
            <a:r>
              <a:rPr lang="it-IT" altLang="it-IT" sz="2000" dirty="0">
                <a:latin typeface="Calibri" panose="020F0502020204030204" pitchFamily="34" charset="0"/>
              </a:rPr>
              <a:t>Leucemie Acute Meloidi/Linfoidi con programma di chemioterapia di induzione e consolidamento</a:t>
            </a:r>
          </a:p>
        </p:txBody>
      </p:sp>
      <p:sp>
        <p:nvSpPr>
          <p:cNvPr id="18436" name="Segnaposto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35A0520-509C-46A7-8368-DB9E9C19ECE1}" type="datetime1">
              <a:rPr lang="it-IT" altLang="it-IT" sz="11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10/11/2023</a:t>
            </a:fld>
            <a:endParaRPr lang="it-IT" altLang="it-IT" sz="1100">
              <a:solidFill>
                <a:schemeClr val="bg1"/>
              </a:solidFill>
            </a:endParaRPr>
          </a:p>
        </p:txBody>
      </p:sp>
      <p:sp>
        <p:nvSpPr>
          <p:cNvPr id="18437" name="Segnaposto piè di pagina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it-IT" sz="1100">
                <a:solidFill>
                  <a:schemeClr val="bg1"/>
                </a:solidFill>
              </a:rPr>
              <a:t>Titolo Presentazione</a:t>
            </a:r>
          </a:p>
        </p:txBody>
      </p:sp>
      <p:sp>
        <p:nvSpPr>
          <p:cNvPr id="1843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it-IT" sz="1100">
                <a:solidFill>
                  <a:schemeClr val="bg1"/>
                </a:solidFill>
              </a:rPr>
              <a:t>Pagina </a:t>
            </a:r>
            <a:fld id="{A6AF335A-4332-4D8C-ABF2-3DEEB058D113}" type="slidenum">
              <a:rPr lang="it-IT" altLang="it-IT" sz="11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it-IT" altLang="it-IT" sz="1100">
              <a:solidFill>
                <a:schemeClr val="bg1"/>
              </a:solidFill>
            </a:endParaRPr>
          </a:p>
        </p:txBody>
      </p:sp>
      <p:pic>
        <p:nvPicPr>
          <p:cNvPr id="7" name="Table Placeholder 6" descr="C:\Users\fclarke\Documents\New Products\Power Groshong\Images\Power_Grosh_5_Fr_55_cm.png">
            <a:extLst>
              <a:ext uri="{FF2B5EF4-FFF2-40B4-BE49-F238E27FC236}">
                <a16:creationId xmlns:a16="http://schemas.microsoft.com/office/drawing/2014/main" id="{8448867A-92E2-EA9A-0710-03E253ADB4AF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32771" flipV="1">
            <a:off x="7720652" y="4476047"/>
            <a:ext cx="1779895" cy="17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I PICC per i pazienti oncologici - Fnopi L'infermie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16" y="4935563"/>
            <a:ext cx="2598488" cy="148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atetere venoso centrale - Groshong® - Bard Access Syste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137" y="4770783"/>
            <a:ext cx="2002972" cy="155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487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7946EA-03C2-7152-D1FE-AAA78EBD7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7538" y="663085"/>
            <a:ext cx="3219216" cy="669329"/>
          </a:xfrm>
        </p:spPr>
        <p:txBody>
          <a:bodyPr>
            <a:noAutofit/>
          </a:bodyPr>
          <a:lstStyle/>
          <a:p>
            <a:r>
              <a:rPr lang="it-IT" sz="4000" b="0">
                <a:latin typeface="Calibri" panose="020F0502020204030204" pitchFamily="34" charset="0"/>
              </a:rPr>
              <a:t>Considerazioni</a:t>
            </a:r>
            <a:endParaRPr lang="it-IT" sz="4000" b="0" dirty="0">
              <a:latin typeface="Calibri" panose="020F050202020403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2C2898-7589-5DF2-AA6D-9CAFB71DE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095" y="1774369"/>
            <a:ext cx="9439780" cy="302258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8000" dirty="0">
                <a:latin typeface="Calibri" panose="020F0502020204030204" pitchFamily="34" charset="0"/>
              </a:rPr>
              <a:t>I cateteri in silicone non hanno dimostrato una superiorità rispetto a quelli in poliuretano</a:t>
            </a:r>
          </a:p>
          <a:p>
            <a:pPr marL="0" indent="0">
              <a:buNone/>
            </a:pPr>
            <a:r>
              <a:rPr lang="it-IT" sz="6200" dirty="0">
                <a:latin typeface="Calibri" panose="020F0502020204030204" pitchFamily="34" charset="0"/>
              </a:rPr>
              <a:t>                                                              </a:t>
            </a:r>
          </a:p>
          <a:p>
            <a:pPr marL="0" indent="0">
              <a:buNone/>
            </a:pPr>
            <a:r>
              <a:rPr lang="it-IT" sz="8000" dirty="0">
                <a:latin typeface="Calibri" panose="020F0502020204030204" pitchFamily="34" charset="0"/>
              </a:rPr>
              <a:t>                                                                     Perché?</a:t>
            </a:r>
          </a:p>
          <a:p>
            <a:pPr marL="0" indent="0">
              <a:buNone/>
            </a:pPr>
            <a:r>
              <a:rPr lang="it-IT" sz="8000" dirty="0">
                <a:latin typeface="Calibri" panose="020F0502020204030204" pitchFamily="34" charset="0"/>
              </a:rPr>
              <a:t>                                                     </a:t>
            </a:r>
          </a:p>
          <a:p>
            <a:pPr marL="0" indent="0">
              <a:buNone/>
            </a:pPr>
            <a:r>
              <a:rPr lang="it-IT" sz="8000" b="1" dirty="0">
                <a:latin typeface="Calibri" panose="020F0502020204030204" pitchFamily="34" charset="0"/>
              </a:rPr>
              <a:t>                                                    </a:t>
            </a:r>
            <a:r>
              <a:rPr lang="it-IT" sz="8000" dirty="0">
                <a:latin typeface="Calibri" panose="020F0502020204030204" pitchFamily="34" charset="0"/>
              </a:rPr>
              <a:t>Mancano gli studi clinici !!!</a:t>
            </a:r>
          </a:p>
          <a:p>
            <a:endParaRPr lang="it-IT" sz="80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8000" dirty="0">
                <a:latin typeface="Calibri" panose="020F0502020204030204" pitchFamily="34" charset="0"/>
              </a:rPr>
              <a:t>                                         Allora non usiamo i cateteri in silicone!!!!</a:t>
            </a:r>
          </a:p>
          <a:p>
            <a:pPr marL="0" indent="0">
              <a:buNone/>
            </a:pPr>
            <a:endParaRPr lang="it-IT" sz="4400" b="1" dirty="0"/>
          </a:p>
          <a:p>
            <a:pPr marL="0" indent="0">
              <a:buNone/>
            </a:pPr>
            <a:endParaRPr lang="it-IT" sz="4400" b="1" dirty="0"/>
          </a:p>
          <a:p>
            <a:pPr marL="0" indent="0">
              <a:buNone/>
            </a:pPr>
            <a:endParaRPr lang="it-IT" b="1" dirty="0"/>
          </a:p>
        </p:txBody>
      </p:sp>
      <p:pic>
        <p:nvPicPr>
          <p:cNvPr id="4" name="Picture 2" descr="VACCINO ASTRAZENECA: DUBBI, PERPLESSITA'. NON SULLA PELLE DI NESSUNO -  Autonomi di Polizia">
            <a:extLst>
              <a:ext uri="{FF2B5EF4-FFF2-40B4-BE49-F238E27FC236}">
                <a16:creationId xmlns:a16="http://schemas.microsoft.com/office/drawing/2014/main" id="{C6419477-1343-F0D5-34FF-46F6B68AB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034" y="2786743"/>
            <a:ext cx="1726302" cy="187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6CD2A87-1211-C57D-E4FB-6E179D487009}"/>
              </a:ext>
            </a:extLst>
          </p:cNvPr>
          <p:cNvSpPr txBox="1"/>
          <p:nvPr/>
        </p:nvSpPr>
        <p:spPr>
          <a:xfrm>
            <a:off x="4555128" y="5014672"/>
            <a:ext cx="3081745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/>
              <a:t>Studi multicentrici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/>
              <a:t>Prospettici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/>
              <a:t>Randomizzati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18130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31177" y="5452359"/>
            <a:ext cx="5329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Calibri" panose="020F0502020204030204" pitchFamily="34" charset="0"/>
              </a:rPr>
              <a:t>Grazie per l’attenzione!!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2F96645-39B4-2F10-327B-BA85C6127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413" y="1066790"/>
            <a:ext cx="4270733" cy="423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8203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2953</TotalTime>
  <Words>1539</Words>
  <Application>Microsoft Office PowerPoint</Application>
  <PresentationFormat>Widescreen</PresentationFormat>
  <Paragraphs>281</Paragraphs>
  <Slides>33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40" baseType="lpstr">
      <vt:lpstr>Arial</vt:lpstr>
      <vt:lpstr>Bierstadt</vt:lpstr>
      <vt:lpstr>Calibri</vt:lpstr>
      <vt:lpstr>Comic Sans MS</vt:lpstr>
      <vt:lpstr>Times New Roman</vt:lpstr>
      <vt:lpstr>Wingdings</vt:lpstr>
      <vt:lpstr>GestaltVTI</vt:lpstr>
      <vt:lpstr>Silicone e Poliuretano negli accessi venosi, una contrapposizione reale o di principio?  </vt:lpstr>
      <vt:lpstr>Presentazione standard di PowerPoint</vt:lpstr>
      <vt:lpstr>Silicone e Poliuretano</vt:lpstr>
      <vt:lpstr>Silicone</vt:lpstr>
      <vt:lpstr>Poliuretano</vt:lpstr>
      <vt:lpstr>Cateteri in Silicone</vt:lpstr>
      <vt:lpstr>Cateteri in Poliuretano power injectable </vt:lpstr>
      <vt:lpstr>I poliuretani sono più sensibili del silicone all’effetto dell’alcool, ma effettivi danni ai cateteri non sono mai stati dimostrati, nè in vivo nè in studi condotti in vitro </vt:lpstr>
      <vt:lpstr>Silicone vs Poliuretano</vt:lpstr>
      <vt:lpstr>Presentazione standard di PowerPoint</vt:lpstr>
      <vt:lpstr>Presentazione standard di PowerPoint</vt:lpstr>
      <vt:lpstr>Complicanze Trombotiche</vt:lpstr>
      <vt:lpstr>Fattori di Rischio</vt:lpstr>
      <vt:lpstr>Fattori di rischio</vt:lpstr>
      <vt:lpstr>Presentazione standard di PowerPoint</vt:lpstr>
      <vt:lpstr>Complicanze Infettive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Studi nei pazienti con accesso venoso</vt:lpstr>
      <vt:lpstr>Presentazione standard di PowerPoint</vt:lpstr>
      <vt:lpstr>Presentazione standard di PowerPoint</vt:lpstr>
      <vt:lpstr>Presentazione standard di PowerPoint</vt:lpstr>
      <vt:lpstr>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Criteri di scelta del dispositivo</vt:lpstr>
      <vt:lpstr>Cateteri in silicone: Quali Indicazioni</vt:lpstr>
      <vt:lpstr>Considerazioni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Giacomo Morano</cp:lastModifiedBy>
  <cp:revision>107</cp:revision>
  <dcterms:created xsi:type="dcterms:W3CDTF">2023-08-22T11:11:03Z</dcterms:created>
  <dcterms:modified xsi:type="dcterms:W3CDTF">2023-11-10T08:15:18Z</dcterms:modified>
</cp:coreProperties>
</file>