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1" r:id="rId20"/>
    <p:sldId id="274" r:id="rId21"/>
    <p:sldId id="275" r:id="rId22"/>
    <p:sldId id="276" r:id="rId23"/>
    <p:sldId id="277" r:id="rId24"/>
    <p:sldId id="280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3B2B529-DB71-95E8-F9D8-2919AFF5B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574" y="1325217"/>
            <a:ext cx="4526644" cy="451899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6301D68-C443-6CA0-99A3-6D6676278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072837"/>
            <a:ext cx="4876800" cy="2505250"/>
          </a:xfrm>
        </p:spPr>
        <p:txBody>
          <a:bodyPr/>
          <a:lstStyle/>
          <a:p>
            <a:r>
              <a:rPr lang="it-IT" dirty="0"/>
              <a:t>P</a:t>
            </a:r>
            <a:r>
              <a:rPr lang="it-IT" sz="2800" dirty="0"/>
              <a:t>ercorso  formativo e skills dell’ </a:t>
            </a:r>
            <a:r>
              <a:rPr lang="it-IT" sz="2800" dirty="0" err="1"/>
              <a:t>impiantatore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800040F-3E04-CA80-B8B8-0B973D818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9583" y="3956279"/>
            <a:ext cx="2911996" cy="1086237"/>
          </a:xfrm>
        </p:spPr>
        <p:txBody>
          <a:bodyPr/>
          <a:lstStyle/>
          <a:p>
            <a:endParaRPr lang="it-IT" dirty="0"/>
          </a:p>
          <a:p>
            <a:r>
              <a:rPr lang="it-IT" dirty="0"/>
              <a:t>Carmela Trezza</a:t>
            </a:r>
          </a:p>
        </p:txBody>
      </p:sp>
    </p:spTree>
    <p:extLst>
      <p:ext uri="{BB962C8B-B14F-4D97-AF65-F5344CB8AC3E}">
        <p14:creationId xmlns:p14="http://schemas.microsoft.com/office/powerpoint/2010/main" val="1654185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D4E01B-3AE9-F203-DE34-37285934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530" y="685799"/>
            <a:ext cx="7739269" cy="3130827"/>
          </a:xfrm>
        </p:spPr>
        <p:txBody>
          <a:bodyPr>
            <a:normAutofit/>
          </a:bodyPr>
          <a:lstStyle/>
          <a:p>
            <a:r>
              <a:rPr lang="it-IT" dirty="0"/>
              <a:t>Essere </a:t>
            </a:r>
            <a:r>
              <a:rPr lang="it-IT" dirty="0" err="1"/>
              <a:t>impiantatori</a:t>
            </a:r>
            <a:r>
              <a:rPr lang="it-IT" dirty="0"/>
              <a:t> oggi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9264182-B53E-04D4-4B3C-F5F8401EB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Obiettivi</a:t>
            </a:r>
          </a:p>
          <a:p>
            <a:r>
              <a:rPr lang="it-IT" dirty="0"/>
              <a:t>Affermare il proprio ruolo di esperto di accessi vascolari</a:t>
            </a:r>
          </a:p>
          <a:p>
            <a:r>
              <a:rPr lang="it-IT" dirty="0"/>
              <a:t>Sottolineare l’importanza di una selezione appropriata del dispositivo venoso </a:t>
            </a:r>
          </a:p>
          <a:p>
            <a:r>
              <a:rPr lang="it-IT" dirty="0"/>
              <a:t>Uso globale dell’ecografo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65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252518-6F73-348F-972E-191DADF05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668000" cy="1485900"/>
          </a:xfrm>
        </p:spPr>
        <p:txBody>
          <a:bodyPr/>
          <a:lstStyle/>
          <a:p>
            <a:r>
              <a:rPr lang="it-IT" dirty="0"/>
              <a:t>Il ruolo dello specialista in accessi vascolari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59F5C6BA-DFB9-6618-FCF9-C545F273E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947543"/>
            <a:ext cx="3352800" cy="29629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672581E-9F1B-2805-67DD-8B5B69995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26" y="2140225"/>
            <a:ext cx="2649488" cy="2379076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A9271FDE-9A10-5ECA-1E75-9E28C6167442}"/>
              </a:ext>
            </a:extLst>
          </p:cNvPr>
          <p:cNvSpPr/>
          <p:nvPr/>
        </p:nvSpPr>
        <p:spPr>
          <a:xfrm>
            <a:off x="1511827" y="5316869"/>
            <a:ext cx="3669773" cy="8553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Non è solo quello di impiantare dispositivi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D8BFDC9-9FBE-933D-7B54-FE0C081A57E3}"/>
              </a:ext>
            </a:extLst>
          </p:cNvPr>
          <p:cNvSpPr/>
          <p:nvPr/>
        </p:nvSpPr>
        <p:spPr>
          <a:xfrm>
            <a:off x="6559826" y="5316869"/>
            <a:ext cx="3313044" cy="855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Ma un sostenitore di tutto il processo che coinvolge il paziente</a:t>
            </a:r>
          </a:p>
        </p:txBody>
      </p:sp>
    </p:spTree>
    <p:extLst>
      <p:ext uri="{BB962C8B-B14F-4D97-AF65-F5344CB8AC3E}">
        <p14:creationId xmlns:p14="http://schemas.microsoft.com/office/powerpoint/2010/main" val="419454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9B087F-D17D-7AF2-6148-0038AB8E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Lo specialista in accessi vascolari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F3A13DD0-2A2F-17CE-FFFD-32688BBD7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2547" y="3140856"/>
            <a:ext cx="2792210" cy="2481287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066AD097-FF68-34CE-4B7E-F22415B676FD}"/>
              </a:ext>
            </a:extLst>
          </p:cNvPr>
          <p:cNvSpPr/>
          <p:nvPr/>
        </p:nvSpPr>
        <p:spPr>
          <a:xfrm>
            <a:off x="1868557" y="1921565"/>
            <a:ext cx="8335617" cy="9541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Potresti non essere in grado di selezionare il miglior dispositivo per ogni paziente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BDAFBC4-8A68-92DF-CB00-D6FFA26B1556}"/>
              </a:ext>
            </a:extLst>
          </p:cNvPr>
          <p:cNvSpPr/>
          <p:nvPr/>
        </p:nvSpPr>
        <p:spPr>
          <a:xfrm>
            <a:off x="1484243" y="3750365"/>
            <a:ext cx="5473148" cy="21468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   Un consulente e un influencer per i medici prescrittori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Un insegnante e mentore per gli infermieri che si interessano  di  infusione</a:t>
            </a:r>
          </a:p>
        </p:txBody>
      </p:sp>
    </p:spTree>
    <p:extLst>
      <p:ext uri="{BB962C8B-B14F-4D97-AF65-F5344CB8AC3E}">
        <p14:creationId xmlns:p14="http://schemas.microsoft.com/office/powerpoint/2010/main" val="667544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C59AC2-127F-11A5-914F-5779BE588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 ad impiantare è un infermiere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F1AE18-45E6-2322-B54A-708293F59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45771"/>
            <a:ext cx="9601200" cy="4626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◼ </a:t>
            </a:r>
            <a:r>
              <a:rPr lang="it-IT" sz="2800" dirty="0"/>
              <a:t>È un professionista</a:t>
            </a:r>
          </a:p>
          <a:p>
            <a:pPr marL="0" indent="0">
              <a:buNone/>
            </a:pPr>
            <a:r>
              <a:rPr lang="it-IT" sz="2800" dirty="0"/>
              <a:t>◼ È un laureato</a:t>
            </a:r>
          </a:p>
          <a:p>
            <a:pPr marL="0" indent="0">
              <a:buNone/>
            </a:pPr>
            <a:r>
              <a:rPr lang="it-IT" sz="2800" dirty="0"/>
              <a:t>◼ Ha ottenuto riconoscimenti accademici</a:t>
            </a:r>
          </a:p>
          <a:p>
            <a:pPr marL="0" indent="0">
              <a:buNone/>
            </a:pPr>
            <a:r>
              <a:rPr lang="it-IT" sz="2800" dirty="0"/>
              <a:t>◼ Dirige e coordina unità operative..</a:t>
            </a:r>
          </a:p>
          <a:p>
            <a:pPr marL="0" indent="0">
              <a:buNone/>
            </a:pPr>
            <a:r>
              <a:rPr lang="it-IT" sz="2800" dirty="0"/>
              <a:t>◼ Opera con piena autonomia assistenziale</a:t>
            </a:r>
          </a:p>
          <a:p>
            <a:pPr marL="0" indent="0">
              <a:buNone/>
            </a:pPr>
            <a:r>
              <a:rPr lang="it-IT" sz="2800" dirty="0"/>
              <a:t>◼ È responsabile delle figure che lo coadiuvano nei  processi di assistenza</a:t>
            </a:r>
          </a:p>
        </p:txBody>
      </p:sp>
    </p:spTree>
    <p:extLst>
      <p:ext uri="{BB962C8B-B14F-4D97-AF65-F5344CB8AC3E}">
        <p14:creationId xmlns:p14="http://schemas.microsoft.com/office/powerpoint/2010/main" val="16809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0A34E0-5255-C4E7-1817-968FB28B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2400" dirty="0"/>
              <a:t>L’assenza della materia nell’ordinamento didattico non è un  ostacolo: la formazione è, come per tutti i professionisti (inclusi i medici), soggetta ad aggiornamento, pertanto flessibile e integrabile post-</a:t>
            </a:r>
            <a:r>
              <a:rPr lang="it-IT" sz="2400" dirty="0" err="1"/>
              <a:t>lauream</a:t>
            </a:r>
            <a:r>
              <a:rPr lang="it-IT" sz="2400" dirty="0"/>
              <a:t> con opportuni processi didattici:</a:t>
            </a:r>
            <a:br>
              <a:rPr lang="it-IT" sz="2400" dirty="0"/>
            </a:br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F760C3-B306-ED6D-1ECA-6571F369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122" y="2802835"/>
            <a:ext cx="9601200" cy="3581400"/>
          </a:xfrm>
        </p:spPr>
        <p:txBody>
          <a:bodyPr>
            <a:normAutofit/>
          </a:bodyPr>
          <a:lstStyle/>
          <a:p>
            <a:r>
              <a:rPr lang="it-IT" dirty="0"/>
              <a:t>- </a:t>
            </a:r>
            <a:r>
              <a:rPr lang="it-IT" sz="3600" dirty="0"/>
              <a:t>corsi specifici </a:t>
            </a:r>
          </a:p>
          <a:p>
            <a:r>
              <a:rPr lang="it-IT" sz="3600" dirty="0"/>
              <a:t>- master universitari </a:t>
            </a:r>
          </a:p>
          <a:p>
            <a:r>
              <a:rPr lang="it-IT" sz="3600" dirty="0"/>
              <a:t>- corsi aziendali</a:t>
            </a:r>
          </a:p>
          <a:p>
            <a:r>
              <a:rPr lang="it-IT" sz="3600" dirty="0"/>
              <a:t>- addestramento interno alla unità operativa</a:t>
            </a:r>
          </a:p>
          <a:p>
            <a:r>
              <a:rPr lang="it-IT" sz="3600" dirty="0"/>
              <a:t>- </a:t>
            </a:r>
            <a:r>
              <a:rPr lang="it-IT" sz="3600" b="1" u="sng" dirty="0"/>
              <a:t>Documentabile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4477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0E2231-0285-F9FA-272D-923C242C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 condizione di dimostrare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159A58-AF1D-6799-FD21-9B35BAF6C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44487"/>
            <a:ext cx="9601200" cy="5115339"/>
          </a:xfrm>
        </p:spPr>
        <p:txBody>
          <a:bodyPr>
            <a:normAutofit/>
          </a:bodyPr>
          <a:lstStyle/>
          <a:p>
            <a:r>
              <a:rPr lang="it-IT" dirty="0"/>
              <a:t>- </a:t>
            </a:r>
            <a:r>
              <a:rPr lang="it-IT" sz="3200" dirty="0"/>
              <a:t>L’ adeguatezza del percorso formativo seguito</a:t>
            </a:r>
          </a:p>
          <a:p>
            <a:r>
              <a:rPr lang="it-IT" sz="3200" dirty="0"/>
              <a:t>- L’ aggiornamento periodico</a:t>
            </a:r>
          </a:p>
          <a:p>
            <a:r>
              <a:rPr lang="it-IT" sz="3200" dirty="0"/>
              <a:t>- L’ adozione e l’osservanza di Linee Guida e     Raccomandazioni</a:t>
            </a:r>
          </a:p>
          <a:p>
            <a:r>
              <a:rPr lang="it-IT" sz="3200" dirty="0"/>
              <a:t>- La tracciabilità - in una documentazione accessibile - di tutto il processo adottato, dal consenso informato, all’impianto ed alla gestione dell’accesso – monitoraggio / audit periodico</a:t>
            </a:r>
          </a:p>
        </p:txBody>
      </p:sp>
    </p:spTree>
    <p:extLst>
      <p:ext uri="{BB962C8B-B14F-4D97-AF65-F5344CB8AC3E}">
        <p14:creationId xmlns:p14="http://schemas.microsoft.com/office/powerpoint/2010/main" val="1190141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C3CDCEA-ADB5-1BD7-A074-EBCFE4B1F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548" y="685800"/>
            <a:ext cx="9004852" cy="5834269"/>
          </a:xfrm>
        </p:spPr>
      </p:pic>
    </p:spTree>
    <p:extLst>
      <p:ext uri="{BB962C8B-B14F-4D97-AF65-F5344CB8AC3E}">
        <p14:creationId xmlns:p14="http://schemas.microsoft.com/office/powerpoint/2010/main" val="3464804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37A593-3879-C96C-361F-F6739475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Percorso formativo della competenza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A9EDEB-E692-BAB7-6DDC-0BF4F4A7C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10528852" cy="3581400"/>
          </a:xfrm>
        </p:spPr>
        <p:txBody>
          <a:bodyPr>
            <a:normAutofit/>
          </a:bodyPr>
          <a:lstStyle/>
          <a:p>
            <a:r>
              <a:rPr lang="it-IT" sz="2400" dirty="0"/>
              <a:t>Formazione </a:t>
            </a:r>
            <a:r>
              <a:rPr lang="it-IT" sz="2400" dirty="0">
                <a:solidFill>
                  <a:schemeClr val="tx1"/>
                </a:solidFill>
              </a:rPr>
              <a:t>specifica                                              Corsi </a:t>
            </a:r>
            <a:r>
              <a:rPr lang="it-IT" sz="2400" dirty="0"/>
              <a:t>Accreditati</a:t>
            </a:r>
          </a:p>
          <a:p>
            <a:endParaRPr lang="it-IT" sz="2400" dirty="0"/>
          </a:p>
          <a:p>
            <a:r>
              <a:rPr lang="it-IT" sz="2400" dirty="0"/>
              <a:t>Pratica                                                                      Stage/Affiancamento</a:t>
            </a:r>
          </a:p>
          <a:p>
            <a:pPr marL="0" indent="0">
              <a:buNone/>
            </a:pPr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Addestramento                                                         Periodico/audit</a:t>
            </a:r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BCE19520-D7BD-C863-5A40-13AA741BCFE9}"/>
              </a:ext>
            </a:extLst>
          </p:cNvPr>
          <p:cNvSpPr/>
          <p:nvPr/>
        </p:nvSpPr>
        <p:spPr>
          <a:xfrm>
            <a:off x="5148469" y="2283957"/>
            <a:ext cx="1895061" cy="5209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14A2B340-5AF1-5031-33CA-B61925BCD780}"/>
              </a:ext>
            </a:extLst>
          </p:cNvPr>
          <p:cNvSpPr/>
          <p:nvPr/>
        </p:nvSpPr>
        <p:spPr>
          <a:xfrm>
            <a:off x="5148469" y="3313043"/>
            <a:ext cx="1895061" cy="5209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DEE40384-0667-5869-4CA2-C81BD881DA04}"/>
              </a:ext>
            </a:extLst>
          </p:cNvPr>
          <p:cNvSpPr/>
          <p:nvPr/>
        </p:nvSpPr>
        <p:spPr>
          <a:xfrm>
            <a:off x="5148469" y="4850296"/>
            <a:ext cx="1895061" cy="5209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652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47E8B3-590E-1B78-9695-3A640C7A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Training in medicina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9F061C-16C2-43FA-8945-2BC03F8B5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dirty="0"/>
              <a:t>      Competenza : </a:t>
            </a:r>
          </a:p>
          <a:p>
            <a:r>
              <a:rPr lang="it-IT" sz="2800" dirty="0"/>
              <a:t>sapere cosa fare (knowledge) </a:t>
            </a:r>
          </a:p>
          <a:p>
            <a:r>
              <a:rPr lang="it-IT" sz="2800" dirty="0"/>
              <a:t> saperlo fare (skill: technical/non technical) </a:t>
            </a:r>
          </a:p>
          <a:p>
            <a:r>
              <a:rPr lang="it-IT" sz="2800" dirty="0"/>
              <a:t> sapere quando farlo (good </a:t>
            </a:r>
            <a:r>
              <a:rPr lang="it-IT" sz="2800" dirty="0" err="1"/>
              <a:t>judgement</a:t>
            </a:r>
            <a:r>
              <a:rPr lang="it-IT" sz="2800" dirty="0"/>
              <a:t>/ </a:t>
            </a:r>
            <a:r>
              <a:rPr lang="it-IT" sz="2800" dirty="0" err="1"/>
              <a:t>attitude</a:t>
            </a:r>
            <a:r>
              <a:rPr lang="it-IT" sz="2800" dirty="0"/>
              <a:t>): </a:t>
            </a:r>
          </a:p>
          <a:p>
            <a:r>
              <a:rPr lang="it-IT" sz="2800" dirty="0"/>
              <a:t>integrazione di knowledge e skill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            Bloom 1956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90912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62BAE6-AA19-D64C-C0C6-5E71B0C7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Training in medicina </a:t>
            </a:r>
            <a:r>
              <a:rPr lang="it-IT" sz="3200" dirty="0"/>
              <a:t>approccio classico</a:t>
            </a:r>
            <a:br>
              <a:rPr lang="it-IT" dirty="0"/>
            </a:br>
            <a:r>
              <a:rPr lang="it-IT" sz="2800" dirty="0"/>
              <a:t>(</a:t>
            </a:r>
            <a:r>
              <a:rPr lang="it-IT" sz="2800" dirty="0" err="1"/>
              <a:t>Halsted</a:t>
            </a:r>
            <a:r>
              <a:rPr lang="it-IT" sz="2800" dirty="0"/>
              <a:t> 1892)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30D6B4-98C2-DEBA-1890-480D176B0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/>
              <a:t>1) Apprendimento teorico della scienza chirurgica e delle discipline correlate (KNOWLEDGE)</a:t>
            </a:r>
          </a:p>
          <a:p>
            <a:r>
              <a:rPr lang="it-IT" sz="3200" dirty="0"/>
              <a:t>2) Contemporaneamente, full immersion nell’ambiente clinico sotto supervisione con livelli crescenti di responsabilità (LEARNING BY DOING: SKILLS + JUDGEMENT)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7A77543-BA5E-FC79-D623-318D70926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037" y="359880"/>
            <a:ext cx="153352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42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32BF0A-AA25-6C93-CD1E-FB1CD61F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Simulazione in medicina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CECA82-660A-745A-BBF9-1F9ABD5CE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40835"/>
            <a:ext cx="8209722" cy="4386469"/>
          </a:xfrm>
        </p:spPr>
        <p:txBody>
          <a:bodyPr>
            <a:normAutofit lnSpcReduction="10000"/>
          </a:bodyPr>
          <a:lstStyle/>
          <a:p>
            <a:r>
              <a:rPr lang="it-IT" dirty="0"/>
              <a:t> </a:t>
            </a:r>
            <a:r>
              <a:rPr lang="it-IT" sz="2800" dirty="0"/>
              <a:t>Nasce negli anni 30 come tentativo di ridurre gli incidenti in ambito anestesiologico, si sviluppa e si perfeziona nel corso degli anni </a:t>
            </a:r>
          </a:p>
          <a:p>
            <a:r>
              <a:rPr lang="it-IT" sz="2800" dirty="0"/>
              <a:t>Agli inizi degli anni 90, David </a:t>
            </a:r>
            <a:r>
              <a:rPr lang="it-IT" sz="2800" dirty="0" err="1"/>
              <a:t>Gaba</a:t>
            </a:r>
            <a:r>
              <a:rPr lang="it-IT" sz="2800" dirty="0"/>
              <a:t>, pioniere della simulazione come strumento didattico alla Stanford University, sviluppò il concetto che essa sia: ‘’ una tecnica- non una tecnologia – per sostituire o amplificare esperienze reali con esperienze guidate che replicano o evocano gli aspetti sostanziali del mondo reale in maniera completamente interattiva ‘’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699C9F3-98F4-58E7-296F-871DF8574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44" y="430696"/>
            <a:ext cx="2610678" cy="402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2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820619-75CF-AA1E-8569-07DF5E093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1924"/>
            <a:ext cx="9601200" cy="1485900"/>
          </a:xfrm>
        </p:spPr>
        <p:txBody>
          <a:bodyPr/>
          <a:lstStyle/>
          <a:p>
            <a:r>
              <a:rPr lang="it-IT" dirty="0"/>
              <a:t>Training in medicina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04F61D-38A2-8CD0-B193-08C3C804E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89314"/>
            <a:ext cx="9601200" cy="4278086"/>
          </a:xfrm>
        </p:spPr>
        <p:txBody>
          <a:bodyPr>
            <a:normAutofit/>
          </a:bodyPr>
          <a:lstStyle/>
          <a:p>
            <a:r>
              <a:rPr lang="it-IT" sz="2800" dirty="0"/>
              <a:t>Introduzione nuove tecnologie e</a:t>
            </a:r>
          </a:p>
          <a:p>
            <a:pPr marL="0" indent="0">
              <a:buNone/>
            </a:pPr>
            <a:r>
              <a:rPr lang="it-IT" sz="2800" dirty="0"/>
              <a:t>procedure complesse(laparoscopia- </a:t>
            </a:r>
          </a:p>
          <a:p>
            <a:pPr marL="0" indent="0">
              <a:buNone/>
            </a:pPr>
            <a:r>
              <a:rPr lang="it-IT" sz="2800" dirty="0"/>
              <a:t>endoscopia)</a:t>
            </a:r>
          </a:p>
          <a:p>
            <a:r>
              <a:rPr lang="it-IT" sz="2800" dirty="0"/>
              <a:t>Diffusione di tecniche e procedure (ad es. ULTRASUONI)</a:t>
            </a:r>
          </a:p>
          <a:p>
            <a:r>
              <a:rPr lang="it-IT" sz="2800" dirty="0"/>
              <a:t>Problemi etici e professionali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D80656-418E-CFB8-7ED7-71DABC2ED455}"/>
              </a:ext>
            </a:extLst>
          </p:cNvPr>
          <p:cNvSpPr/>
          <p:nvPr/>
        </p:nvSpPr>
        <p:spPr>
          <a:xfrm>
            <a:off x="7802217" y="363488"/>
            <a:ext cx="4055165" cy="24516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ESIGENZA DI </a:t>
            </a:r>
          </a:p>
          <a:p>
            <a:pPr algn="ctr"/>
            <a:r>
              <a:rPr lang="it-IT"/>
              <a:t>ADDESTRARE GLI </a:t>
            </a:r>
          </a:p>
          <a:p>
            <a:pPr algn="ctr"/>
            <a:r>
              <a:rPr lang="it-IT"/>
              <a:t>OPERATORI NELLA </a:t>
            </a:r>
          </a:p>
          <a:p>
            <a:pPr algn="ctr"/>
            <a:r>
              <a:rPr lang="it-IT"/>
              <a:t>COORDINAZIONE</a:t>
            </a:r>
          </a:p>
          <a:p>
            <a:pPr algn="ctr"/>
            <a:r>
              <a:rPr lang="it-IT"/>
              <a:t>VISUO-MOTORIA</a:t>
            </a:r>
          </a:p>
          <a:p>
            <a:pPr algn="ctr"/>
            <a:r>
              <a:rPr lang="it-IT"/>
              <a:t>(HAND-EYE </a:t>
            </a:r>
          </a:p>
          <a:p>
            <a:pPr algn="ctr"/>
            <a:r>
              <a:rPr lang="it-IT"/>
              <a:t>COORDINATION)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28AF77D-1596-DF9B-1141-F646BAD6386D}"/>
              </a:ext>
            </a:extLst>
          </p:cNvPr>
          <p:cNvSpPr/>
          <p:nvPr/>
        </p:nvSpPr>
        <p:spPr>
          <a:xfrm>
            <a:off x="4784035" y="4465983"/>
            <a:ext cx="6036365" cy="180229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tx1"/>
                </a:solidFill>
              </a:rPr>
              <a:t>SPINTA SU MODELLI DI TRAINING</a:t>
            </a:r>
          </a:p>
          <a:p>
            <a:pPr algn="ctr"/>
            <a:r>
              <a:rPr lang="it-IT" sz="2800" dirty="0">
                <a:solidFill>
                  <a:schemeClr val="tx1"/>
                </a:solidFill>
              </a:rPr>
              <a:t>PRE / EXTRA CLINICO (SIMULAZIONE)</a:t>
            </a:r>
          </a:p>
        </p:txBody>
      </p:sp>
      <p:sp>
        <p:nvSpPr>
          <p:cNvPr id="6" name="Freccia circolare a destra 5">
            <a:extLst>
              <a:ext uri="{FF2B5EF4-FFF2-40B4-BE49-F238E27FC236}">
                <a16:creationId xmlns:a16="http://schemas.microsoft.com/office/drawing/2014/main" id="{E64DC027-B83F-7241-44E8-BAC7DED25198}"/>
              </a:ext>
            </a:extLst>
          </p:cNvPr>
          <p:cNvSpPr/>
          <p:nvPr/>
        </p:nvSpPr>
        <p:spPr>
          <a:xfrm>
            <a:off x="2252871" y="4465982"/>
            <a:ext cx="954156" cy="1401417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40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A6E4E-0687-D8DF-74C1-B138168A2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Simulazione per CVC eco-guidati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009CBA-046E-792F-21E5-A654FAA8F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L’introduzione degli ultrasuoni nelle manovre di accesso vascolare, sulla </a:t>
            </a:r>
          </a:p>
          <a:p>
            <a:pPr marL="0" indent="0">
              <a:buNone/>
            </a:pPr>
            <a:r>
              <a:rPr lang="it-IT" dirty="0"/>
              <a:t>falsariga del caso della laparoscopia, ha accentuato il fabbisogno di training  su simulazione </a:t>
            </a:r>
          </a:p>
          <a:p>
            <a:r>
              <a:rPr lang="it-IT" dirty="0"/>
              <a:t> diffusione di metodica di imaging in mani non specialistiche </a:t>
            </a:r>
          </a:p>
          <a:p>
            <a:r>
              <a:rPr lang="it-IT" dirty="0"/>
              <a:t>teoricamente, aumento complessità procedura (almeno nelle fasi iniziali della </a:t>
            </a:r>
          </a:p>
          <a:p>
            <a:pPr marL="0" indent="0">
              <a:buNone/>
            </a:pPr>
            <a:r>
              <a:rPr lang="it-IT" dirty="0"/>
              <a:t>  curva di apprendimento)</a:t>
            </a:r>
          </a:p>
          <a:p>
            <a:r>
              <a:rPr lang="it-IT" dirty="0"/>
              <a:t> NECESSITA’ DI COORDINAZIONE VISUO-MOTORIA MEDIATA DA IMMAGINI</a:t>
            </a:r>
          </a:p>
          <a:p>
            <a:r>
              <a:rPr lang="it-IT" dirty="0"/>
              <a:t> </a:t>
            </a:r>
            <a:r>
              <a:rPr lang="it-IT" dirty="0" err="1"/>
              <a:t>patient</a:t>
            </a:r>
            <a:r>
              <a:rPr lang="it-IT" dirty="0"/>
              <a:t> </a:t>
            </a:r>
            <a:r>
              <a:rPr lang="it-IT" dirty="0" err="1"/>
              <a:t>safety</a:t>
            </a:r>
            <a:r>
              <a:rPr lang="it-IT" dirty="0"/>
              <a:t> + hospital cost-</a:t>
            </a:r>
            <a:r>
              <a:rPr lang="it-IT" dirty="0" err="1"/>
              <a:t>effectiveness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552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75336B-A3A9-ED1A-928B-837C044C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Training: nuovi modelli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E3F28B-B58F-923B-CCE6-428D4AA54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3600" dirty="0"/>
              <a:t>Fornire all’operatore condizioni ideali per l’apprendimento senza:</a:t>
            </a:r>
          </a:p>
          <a:p>
            <a:r>
              <a:rPr lang="it-IT" sz="3600" dirty="0"/>
              <a:t> Mettere a rischio la salute del paziente </a:t>
            </a:r>
          </a:p>
          <a:p>
            <a:r>
              <a:rPr lang="it-IT" sz="3600" dirty="0"/>
              <a:t> Causare perdite di efficienza (anche economica) del sistema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50498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6152A3-8BC2-80E2-4FCA-DD01C58DE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Training: vantaggi della simulazione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0FB041-1C89-0C70-7EBF-7AEC43D9B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68557"/>
            <a:ext cx="9601200" cy="4303643"/>
          </a:xfrm>
        </p:spPr>
        <p:txBody>
          <a:bodyPr>
            <a:normAutofit lnSpcReduction="10000"/>
          </a:bodyPr>
          <a:lstStyle/>
          <a:p>
            <a:r>
              <a:rPr lang="it-IT" sz="2600" dirty="0"/>
              <a:t>Possibilità di ripetere la pratica tutte le volte che si desidera secondo la propria tempistica e non secondo la tempistica del paziente</a:t>
            </a:r>
          </a:p>
          <a:p>
            <a:r>
              <a:rPr lang="it-IT" sz="2600" dirty="0"/>
              <a:t>Possibilità di apprendere serenamente dagli errori</a:t>
            </a:r>
          </a:p>
          <a:p>
            <a:r>
              <a:rPr lang="it-IT" sz="2600" dirty="0"/>
              <a:t>Possibilità di esplorare i limiti superiori della metodica e delle proprie capacità, invece che limitarsi alle condizioni di sicurezza imposte dal paziente reale</a:t>
            </a:r>
          </a:p>
          <a:p>
            <a:pPr marL="0" indent="0">
              <a:buNone/>
            </a:pPr>
            <a:r>
              <a:rPr lang="it-IT" sz="2600" dirty="0"/>
              <a:t>          </a:t>
            </a:r>
            <a:r>
              <a:rPr lang="it-IT" sz="2600" i="1" dirty="0"/>
              <a:t>Stima quantificata della performance</a:t>
            </a:r>
          </a:p>
          <a:p>
            <a:pPr marL="0" indent="0">
              <a:buNone/>
            </a:pPr>
            <a:r>
              <a:rPr lang="it-IT" sz="2600" dirty="0"/>
              <a:t>         - Feedback - Solo in caso di simulatori “intelligenti” (digitali)</a:t>
            </a:r>
          </a:p>
          <a:p>
            <a:r>
              <a:rPr lang="it-IT" sz="2600" dirty="0"/>
              <a:t>Possibilità di integrare: skills training + </a:t>
            </a:r>
            <a:r>
              <a:rPr lang="it-IT" sz="2600" dirty="0" err="1"/>
              <a:t>judgment</a:t>
            </a:r>
            <a:r>
              <a:rPr lang="it-IT" sz="2600" dirty="0"/>
              <a:t> training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368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115114-2C30-D66F-5F1E-41EFCA72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Training: vantaggi della simulazione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CE3D86-8331-7FB1-22E8-65D3F4A30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Analisi del processo di apprendimento </a:t>
            </a:r>
          </a:p>
          <a:p>
            <a:pPr marL="0" indent="0">
              <a:buNone/>
            </a:pPr>
            <a:r>
              <a:rPr lang="it-IT" dirty="0"/>
              <a:t>      (Briefing: che cosa dobbiamo fare)</a:t>
            </a:r>
          </a:p>
          <a:p>
            <a:r>
              <a:rPr lang="it-IT" dirty="0"/>
              <a:t>Miglioramento della performance del trainer </a:t>
            </a:r>
          </a:p>
          <a:p>
            <a:pPr marL="0" indent="0">
              <a:buNone/>
            </a:pPr>
            <a:r>
              <a:rPr lang="it-IT" dirty="0"/>
              <a:t>     (Debriefing: che cosa abbiamo fatto?)</a:t>
            </a:r>
          </a:p>
          <a:p>
            <a:r>
              <a:rPr lang="it-IT" dirty="0"/>
              <a:t>Possibilità di standardizzare il modello di training</a:t>
            </a:r>
          </a:p>
          <a:p>
            <a:r>
              <a:rPr lang="it-IT" dirty="0"/>
              <a:t>Esportabilità del modello di training</a:t>
            </a:r>
          </a:p>
        </p:txBody>
      </p:sp>
    </p:spTree>
    <p:extLst>
      <p:ext uri="{BB962C8B-B14F-4D97-AF65-F5344CB8AC3E}">
        <p14:creationId xmlns:p14="http://schemas.microsoft.com/office/powerpoint/2010/main" val="3551376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CB5727-723D-14A1-4F2F-888191B04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Consensus </a:t>
            </a:r>
            <a:r>
              <a:rPr lang="it-IT" dirty="0" err="1"/>
              <a:t>WoCoVA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8E4B76-F011-7BAB-C93E-C8A9AAE27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485E666-8C8F-282F-F071-CD1AF98A0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128" y="-790291"/>
            <a:ext cx="6422065" cy="915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226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4F3BEA-449F-6254-E73C-62BEE84D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Basi dell’ecografia per una corretta acquisizione e interpretazione dell’immagine ecografica </a:t>
            </a:r>
          </a:p>
          <a:p>
            <a:r>
              <a:rPr lang="it-IT" dirty="0"/>
              <a:t> </a:t>
            </a:r>
            <a:r>
              <a:rPr lang="it-IT" dirty="0" err="1"/>
              <a:t>Knobology</a:t>
            </a:r>
            <a:r>
              <a:rPr lang="it-IT" dirty="0"/>
              <a:t> </a:t>
            </a:r>
          </a:p>
          <a:p>
            <a:r>
              <a:rPr lang="it-IT" dirty="0"/>
              <a:t> Anatomia ecografica e variabilità anatomica</a:t>
            </a:r>
          </a:p>
          <a:p>
            <a:r>
              <a:rPr lang="it-IT" dirty="0"/>
              <a:t> </a:t>
            </a:r>
            <a:r>
              <a:rPr lang="it-IT" dirty="0" err="1"/>
              <a:t>Venipuntura</a:t>
            </a:r>
            <a:r>
              <a:rPr lang="it-IT" dirty="0"/>
              <a:t> ‘eco-guidata’</a:t>
            </a:r>
          </a:p>
          <a:p>
            <a:r>
              <a:rPr lang="it-IT" dirty="0"/>
              <a:t> Uso globale dell’ecografo </a:t>
            </a:r>
          </a:p>
          <a:p>
            <a:r>
              <a:rPr lang="it-IT" dirty="0"/>
              <a:t> DIDATTICA TEORICA + LAB TRAINING/SIMULAZION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1EAD5436-5A05-F51B-9FC4-CDD293AD35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600" y="247650"/>
            <a:ext cx="9601200" cy="1485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 Consensus </a:t>
            </a:r>
            <a:r>
              <a:rPr lang="en-US" dirty="0" err="1"/>
              <a:t>WoCoVA</a:t>
            </a:r>
            <a:r>
              <a:rPr lang="en-US" dirty="0"/>
              <a:t>: W_R2 Didactic Education on Ultrasound-guided Technique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2143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D5EEC-A258-C2D1-8BFC-3510CE3A2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Raccomandazioni sulla formazione: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C8E63C-6C20-8FF7-CF82-5DF370C67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3912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r>
              <a:rPr lang="it-IT" sz="3200" dirty="0"/>
              <a:t> 6-8 h di didattica</a:t>
            </a:r>
          </a:p>
          <a:p>
            <a:r>
              <a:rPr lang="it-IT" sz="3200" dirty="0"/>
              <a:t> 6 h di pratica ecografica su volontari</a:t>
            </a:r>
          </a:p>
          <a:p>
            <a:r>
              <a:rPr lang="it-IT" sz="3200" dirty="0"/>
              <a:t> 4 h di pratica su simulatori</a:t>
            </a:r>
          </a:p>
          <a:p>
            <a:pPr marL="0" indent="0">
              <a:buNone/>
            </a:pPr>
            <a:r>
              <a:rPr lang="it-IT" sz="2400" dirty="0"/>
              <a:t>Questa formazione dovrebbe essere seguita da pratica clinica supervisionata</a:t>
            </a:r>
          </a:p>
        </p:txBody>
      </p:sp>
    </p:spTree>
    <p:extLst>
      <p:ext uri="{BB962C8B-B14F-4D97-AF65-F5344CB8AC3E}">
        <p14:creationId xmlns:p14="http://schemas.microsoft.com/office/powerpoint/2010/main" val="620779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628195-C3D6-1987-63F5-83F2409AE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G.I.P.E. Gruppo Italiano PICC Expert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2C3BB7-C6A1-6120-7C4C-C3469BEE5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/>
              <a:t>Ha ritenuto opportuno cercare di definire, attraverso lo strumento metodologico di una Consensus, quali siano i requisiti minimi per la  progettazione e attuazione di un percorso formativo adeguato nell’ambito del posizionamento </a:t>
            </a:r>
            <a:r>
              <a:rPr lang="it-IT" sz="3600" dirty="0" err="1"/>
              <a:t>ecoguidato</a:t>
            </a:r>
            <a:r>
              <a:rPr lang="it-IT" sz="3600" dirty="0"/>
              <a:t> dei PICC</a:t>
            </a:r>
          </a:p>
        </p:txBody>
      </p:sp>
    </p:spTree>
    <p:extLst>
      <p:ext uri="{BB962C8B-B14F-4D97-AF65-F5344CB8AC3E}">
        <p14:creationId xmlns:p14="http://schemas.microsoft.com/office/powerpoint/2010/main" val="310952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3643E0-967E-2480-3445-284A12DA6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G.I.P.E. Gruppo Italiano PICC Expert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A4E4BD-0717-7058-F9F5-B8CC7896C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Aspetti considerati:</a:t>
            </a:r>
          </a:p>
          <a:p>
            <a:pPr marL="0" indent="0">
              <a:buNone/>
            </a:pPr>
            <a:r>
              <a:rPr lang="it-IT" dirty="0"/>
              <a:t>- Quale sia la struttura generale di un percorso formativo che </a:t>
            </a:r>
          </a:p>
          <a:p>
            <a:pPr marL="0" indent="0">
              <a:buNone/>
            </a:pPr>
            <a:r>
              <a:rPr lang="it-IT" dirty="0"/>
              <a:t>possa essere considerato appropriato</a:t>
            </a:r>
          </a:p>
          <a:p>
            <a:pPr marL="0" indent="0">
              <a:buNone/>
            </a:pPr>
            <a:r>
              <a:rPr lang="it-IT" dirty="0"/>
              <a:t>- Come debba essere strutturato un corso teorico pratico di </a:t>
            </a:r>
          </a:p>
          <a:p>
            <a:pPr marL="0" indent="0">
              <a:buNone/>
            </a:pPr>
            <a:r>
              <a:rPr lang="it-IT" dirty="0"/>
              <a:t>addestramento/training</a:t>
            </a:r>
          </a:p>
          <a:p>
            <a:pPr marL="0" indent="0">
              <a:buNone/>
            </a:pPr>
            <a:r>
              <a:rPr lang="it-IT" dirty="0"/>
              <a:t>- Come debba continuare il percorso formativo dopo il corso </a:t>
            </a:r>
          </a:p>
          <a:p>
            <a:pPr marL="0" indent="0">
              <a:buNone/>
            </a:pPr>
            <a:r>
              <a:rPr lang="it-IT" dirty="0"/>
              <a:t>di addestramento</a:t>
            </a:r>
          </a:p>
          <a:p>
            <a:pPr marL="0" indent="0">
              <a:buNone/>
            </a:pPr>
            <a:r>
              <a:rPr lang="it-IT" dirty="0"/>
              <a:t>- Chi sia qualificato a gestire come docente/tutor tale percorso formativo</a:t>
            </a:r>
          </a:p>
        </p:txBody>
      </p:sp>
    </p:spTree>
    <p:extLst>
      <p:ext uri="{BB962C8B-B14F-4D97-AF65-F5344CB8AC3E}">
        <p14:creationId xmlns:p14="http://schemas.microsoft.com/office/powerpoint/2010/main" val="3073350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761CC9-C694-3D43-76AE-4A423227D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G.I.P.E. Gruppo Italiano PICC Expert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82D2E6-9283-96C4-1222-EEDA96B4E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Learning Curve ben definita</a:t>
            </a:r>
          </a:p>
          <a:p>
            <a:pPr marL="0" indent="0">
              <a:buNone/>
            </a:pPr>
            <a:r>
              <a:rPr lang="it-IT" dirty="0"/>
              <a:t> Ogni discente deve svolgere:</a:t>
            </a:r>
          </a:p>
          <a:p>
            <a:r>
              <a:rPr lang="it-IT" dirty="0"/>
              <a:t>&gt; 20 procedure almeno, entro 3 mesi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&gt; 50 procedure almeno, entro 6 mesi</a:t>
            </a:r>
          </a:p>
        </p:txBody>
      </p:sp>
    </p:spTree>
    <p:extLst>
      <p:ext uri="{BB962C8B-B14F-4D97-AF65-F5344CB8AC3E}">
        <p14:creationId xmlns:p14="http://schemas.microsoft.com/office/powerpoint/2010/main" val="3287675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495449-C5CB-E045-97AB-1F124948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Training oggi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35821C-65AF-552D-7F8B-264317A9C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7252"/>
            <a:ext cx="9601200" cy="5009322"/>
          </a:xfrm>
        </p:spPr>
        <p:txBody>
          <a:bodyPr>
            <a:normAutofit/>
          </a:bodyPr>
          <a:lstStyle/>
          <a:p>
            <a:r>
              <a:rPr lang="it-IT" dirty="0"/>
              <a:t>Lezioni frontali= </a:t>
            </a:r>
            <a:r>
              <a:rPr lang="it-IT" b="1" dirty="0"/>
              <a:t>Conoscenza</a:t>
            </a:r>
          </a:p>
          <a:p>
            <a:r>
              <a:rPr lang="it-IT" dirty="0"/>
              <a:t> Training di laboratorio</a:t>
            </a:r>
          </a:p>
          <a:p>
            <a:pPr marL="0" indent="0">
              <a:buNone/>
            </a:pPr>
            <a:r>
              <a:rPr lang="it-IT" dirty="0"/>
              <a:t>        ♦ Volontari sani</a:t>
            </a:r>
          </a:p>
          <a:p>
            <a:pPr marL="0" indent="0">
              <a:buNone/>
            </a:pPr>
            <a:r>
              <a:rPr lang="it-IT" dirty="0"/>
              <a:t>        ♦  Simulatori</a:t>
            </a:r>
          </a:p>
          <a:p>
            <a:r>
              <a:rPr lang="it-IT" dirty="0"/>
              <a:t> Training clinico</a:t>
            </a:r>
          </a:p>
          <a:p>
            <a:pPr marL="0" indent="0">
              <a:buNone/>
            </a:pPr>
            <a:r>
              <a:rPr lang="it-IT" dirty="0"/>
              <a:t>         ♦ Osservazione diretta</a:t>
            </a:r>
          </a:p>
          <a:p>
            <a:pPr marL="0" indent="0">
              <a:buNone/>
            </a:pPr>
            <a:r>
              <a:rPr lang="it-IT" dirty="0"/>
              <a:t>         ♦  Procedure </a:t>
            </a:r>
            <a:r>
              <a:rPr lang="it-IT" dirty="0" err="1"/>
              <a:t>tutorate</a:t>
            </a:r>
            <a:r>
              <a:rPr lang="it-IT" dirty="0"/>
              <a:t> su paziente (da 4 a 10)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 Personale Learning Curve non </a:t>
            </a:r>
            <a:r>
              <a:rPr lang="it-IT" dirty="0" err="1"/>
              <a:t>tutorata</a:t>
            </a:r>
            <a:r>
              <a:rPr lang="it-IT" dirty="0"/>
              <a:t> (25/3mesi-50/6mesi)</a:t>
            </a:r>
          </a:p>
          <a:p>
            <a:r>
              <a:rPr lang="it-IT" dirty="0"/>
              <a:t> Audit clinico e valutazione performance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F498D0EB-38B2-2E96-37E9-8BE721539142}"/>
              </a:ext>
            </a:extLst>
          </p:cNvPr>
          <p:cNvSpPr/>
          <p:nvPr/>
        </p:nvSpPr>
        <p:spPr>
          <a:xfrm>
            <a:off x="7898296" y="1974574"/>
            <a:ext cx="1868556" cy="116619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Training con simulazione  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D5C3A565-10EB-B093-57E1-C19D8F5CF1A1}"/>
              </a:ext>
            </a:extLst>
          </p:cNvPr>
          <p:cNvSpPr/>
          <p:nvPr/>
        </p:nvSpPr>
        <p:spPr>
          <a:xfrm>
            <a:off x="7898296" y="3604591"/>
            <a:ext cx="1868556" cy="116619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Training Clinico</a:t>
            </a:r>
          </a:p>
        </p:txBody>
      </p:sp>
      <p:sp>
        <p:nvSpPr>
          <p:cNvPr id="7" name="Parentesi graffa chiusa 6">
            <a:extLst>
              <a:ext uri="{FF2B5EF4-FFF2-40B4-BE49-F238E27FC236}">
                <a16:creationId xmlns:a16="http://schemas.microsoft.com/office/drawing/2014/main" id="{BE3AC028-E173-0CA0-DE9A-46D47BF257DB}"/>
              </a:ext>
            </a:extLst>
          </p:cNvPr>
          <p:cNvSpPr/>
          <p:nvPr/>
        </p:nvSpPr>
        <p:spPr>
          <a:xfrm>
            <a:off x="7235686" y="3843130"/>
            <a:ext cx="397565" cy="84317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entesi graffa chiusa 8">
            <a:extLst>
              <a:ext uri="{FF2B5EF4-FFF2-40B4-BE49-F238E27FC236}">
                <a16:creationId xmlns:a16="http://schemas.microsoft.com/office/drawing/2014/main" id="{CF761458-0826-88D6-AA7D-AA7038A11F30}"/>
              </a:ext>
            </a:extLst>
          </p:cNvPr>
          <p:cNvSpPr/>
          <p:nvPr/>
        </p:nvSpPr>
        <p:spPr>
          <a:xfrm>
            <a:off x="6586330" y="2171700"/>
            <a:ext cx="278296" cy="8514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1571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4BF56D-360E-F705-D402-9A34FAF5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061" y="470807"/>
            <a:ext cx="9601200" cy="1485900"/>
          </a:xfrm>
        </p:spPr>
        <p:txBody>
          <a:bodyPr/>
          <a:lstStyle/>
          <a:p>
            <a:pPr algn="ctr"/>
            <a:r>
              <a:rPr lang="it-IT" dirty="0"/>
              <a:t>Percorso formativo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FE4ACD-278D-1858-DE3D-184FEE22F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600" dirty="0"/>
              <a:t>Conoscenza </a:t>
            </a:r>
          </a:p>
          <a:p>
            <a:pPr marL="0" indent="0" algn="ctr">
              <a:buNone/>
            </a:pPr>
            <a:r>
              <a:rPr lang="it-IT" sz="6600" dirty="0"/>
              <a:t>Competenza</a:t>
            </a:r>
          </a:p>
          <a:p>
            <a:pPr marL="0" indent="0" algn="ctr">
              <a:buNone/>
            </a:pPr>
            <a:r>
              <a:rPr lang="it-IT" sz="6600" dirty="0"/>
              <a:t>Es-</a:t>
            </a:r>
            <a:r>
              <a:rPr lang="it-IT" sz="6600" dirty="0" err="1"/>
              <a:t>perienza</a:t>
            </a:r>
            <a:endParaRPr lang="it-IT" sz="6600" dirty="0"/>
          </a:p>
          <a:p>
            <a:pPr marL="0" indent="0">
              <a:buNone/>
            </a:pPr>
            <a:endParaRPr lang="it-IT" sz="6600" dirty="0"/>
          </a:p>
          <a:p>
            <a:pPr marL="0" indent="0">
              <a:buNone/>
            </a:pPr>
            <a:endParaRPr lang="it-IT" sz="6600" dirty="0"/>
          </a:p>
          <a:p>
            <a:pPr marL="0" indent="0">
              <a:buNone/>
            </a:pPr>
            <a:endParaRPr lang="it-IT" sz="6600" dirty="0"/>
          </a:p>
          <a:p>
            <a:pPr marL="0" indent="0">
              <a:buNone/>
            </a:pPr>
            <a:endParaRPr lang="it-IT" sz="6600" dirty="0"/>
          </a:p>
          <a:p>
            <a:pPr marL="0" indent="0" algn="ctr">
              <a:buNone/>
            </a:pPr>
            <a:endParaRPr lang="it-IT" sz="6600" dirty="0"/>
          </a:p>
        </p:txBody>
      </p:sp>
    </p:spTree>
    <p:extLst>
      <p:ext uri="{BB962C8B-B14F-4D97-AF65-F5344CB8AC3E}">
        <p14:creationId xmlns:p14="http://schemas.microsoft.com/office/powerpoint/2010/main" val="2175537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D53113-3DE4-559C-77A2-DDD1A906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2996FC-B6EC-6212-9459-AF2957231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012096"/>
            <a:ext cx="9601200" cy="2557669"/>
          </a:xfrm>
        </p:spPr>
        <p:txBody>
          <a:bodyPr>
            <a:normAutofit fontScale="47500" lnSpcReduction="20000"/>
          </a:bodyPr>
          <a:lstStyle/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sz="6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sz="6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sz="6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it-IT" sz="6000" dirty="0">
                <a:latin typeface="Monotype Corsiva" panose="03010101010201010101" pitchFamily="66" charset="0"/>
              </a:rPr>
              <a:t>                                                                        Grazie per l’attenzione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2E7A7C5-0BF4-78E6-6CCC-ABBC3CBC3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87133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07158"/>
      </p:ext>
    </p:extLst>
  </p:cSld>
  <p:clrMapOvr>
    <a:masterClrMapping/>
  </p:clrMapOvr>
</p:sld>
</file>

<file path=ppt/theme/theme1.xml><?xml version="1.0" encoding="utf-8"?>
<a:theme xmlns:a="http://schemas.openxmlformats.org/drawingml/2006/main" name="Ritaglio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TM10001105[[fn=Ritaglio]]</Template>
  <TotalTime>811</TotalTime>
  <Words>1032</Words>
  <Application>Microsoft Office PowerPoint</Application>
  <PresentationFormat>Widescreen</PresentationFormat>
  <Paragraphs>153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9" baseType="lpstr">
      <vt:lpstr>Franklin Gothic Book</vt:lpstr>
      <vt:lpstr>Monotype Corsiva</vt:lpstr>
      <vt:lpstr>Ritaglio</vt:lpstr>
      <vt:lpstr>Percorso  formativo e skills dell’ impiantatore</vt:lpstr>
      <vt:lpstr>Essere impiantatori oggi</vt:lpstr>
      <vt:lpstr>Il ruolo dello specialista in accessi vascolari</vt:lpstr>
      <vt:lpstr>Lo specialista in accessi vascolari</vt:lpstr>
      <vt:lpstr>Se ad impiantare è un infermiere</vt:lpstr>
      <vt:lpstr>L’assenza della materia nell’ordinamento didattico non è un  ostacolo: la formazione è, come per tutti i professionisti (inclusi i medici), soggetta ad aggiornamento, pertanto flessibile e integrabile post-lauream con opportuni processi didattici: </vt:lpstr>
      <vt:lpstr>A condizione di dimostrare</vt:lpstr>
      <vt:lpstr>Presentazione standard di PowerPoint</vt:lpstr>
      <vt:lpstr>Percorso formativo della competenza </vt:lpstr>
      <vt:lpstr>Training in medicina</vt:lpstr>
      <vt:lpstr>Training in medicina approccio classico (Halsted 1892) </vt:lpstr>
      <vt:lpstr>Simulazione in medicina</vt:lpstr>
      <vt:lpstr>Training in medicina</vt:lpstr>
      <vt:lpstr>Simulazione per CVC eco-guidati</vt:lpstr>
      <vt:lpstr>Training: nuovi modelli</vt:lpstr>
      <vt:lpstr>Training: vantaggi della simulazione</vt:lpstr>
      <vt:lpstr>Training: vantaggi della simulazione</vt:lpstr>
      <vt:lpstr>La Consensus WoCoVA </vt:lpstr>
      <vt:lpstr>La Consensus WoCoVA: W_R2 Didactic Education on Ultrasound-guided Technique</vt:lpstr>
      <vt:lpstr>Raccomandazioni sulla formazione:</vt:lpstr>
      <vt:lpstr>G.I.P.E. Gruppo Italiano PICC Expert</vt:lpstr>
      <vt:lpstr>G.I.P.E. Gruppo Italiano PICC Expert</vt:lpstr>
      <vt:lpstr>G.I.P.E. Gruppo Italiano PICC Expert</vt:lpstr>
      <vt:lpstr>Training oggi </vt:lpstr>
      <vt:lpstr>Percorso formativo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Percorso  formativo e skills dell’impiantatore</dc:title>
  <dc:creator>Admin</dc:creator>
  <cp:lastModifiedBy>Admin</cp:lastModifiedBy>
  <cp:revision>8</cp:revision>
  <dcterms:created xsi:type="dcterms:W3CDTF">2023-11-05T10:01:21Z</dcterms:created>
  <dcterms:modified xsi:type="dcterms:W3CDTF">2023-11-09T20:58:36Z</dcterms:modified>
</cp:coreProperties>
</file>