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256" r:id="rId3"/>
    <p:sldId id="284" r:id="rId4"/>
    <p:sldId id="275" r:id="rId5"/>
    <p:sldId id="279" r:id="rId6"/>
    <p:sldId id="1177" r:id="rId7"/>
    <p:sldId id="1189" r:id="rId8"/>
    <p:sldId id="618" r:id="rId9"/>
    <p:sldId id="616" r:id="rId10"/>
    <p:sldId id="1179" r:id="rId11"/>
    <p:sldId id="1185" r:id="rId12"/>
    <p:sldId id="633" r:id="rId13"/>
    <p:sldId id="635" r:id="rId14"/>
    <p:sldId id="1183" r:id="rId15"/>
    <p:sldId id="348" r:id="rId16"/>
    <p:sldId id="323" r:id="rId17"/>
    <p:sldId id="1172" r:id="rId18"/>
    <p:sldId id="668" r:id="rId19"/>
    <p:sldId id="1190" r:id="rId20"/>
    <p:sldId id="669" r:id="rId21"/>
    <p:sldId id="1184" r:id="rId22"/>
    <p:sldId id="297" r:id="rId23"/>
    <p:sldId id="866" r:id="rId24"/>
    <p:sldId id="867" r:id="rId25"/>
    <p:sldId id="1173" r:id="rId26"/>
    <p:sldId id="662" r:id="rId27"/>
    <p:sldId id="663" r:id="rId28"/>
    <p:sldId id="664" r:id="rId29"/>
    <p:sldId id="1174" r:id="rId30"/>
    <p:sldId id="1175" r:id="rId31"/>
    <p:sldId id="1180" r:id="rId32"/>
    <p:sldId id="658" r:id="rId33"/>
    <p:sldId id="659" r:id="rId34"/>
    <p:sldId id="661" r:id="rId35"/>
    <p:sldId id="328" r:id="rId36"/>
    <p:sldId id="869" r:id="rId37"/>
    <p:sldId id="321" r:id="rId38"/>
    <p:sldId id="1191" r:id="rId3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7127"/>
    <a:srgbClr val="EE9044"/>
    <a:srgbClr val="FAAB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CCAE3-5EF9-4AD8-B562-FCE325D02B02}"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FEFD405-E040-41FA-B4C9-B1226AF28037}">
      <dgm:prSet/>
      <dgm:spPr/>
      <dgm:t>
        <a:bodyPr/>
        <a:lstStyle/>
        <a:p>
          <a:r>
            <a:rPr lang="it-IT"/>
            <a:t>APPROPRIATA DISINFEZIONE CUTANEA</a:t>
          </a:r>
          <a:endParaRPr lang="en-US"/>
        </a:p>
      </dgm:t>
    </dgm:pt>
    <dgm:pt modelId="{D9633B63-E9C2-4487-9E8D-1354AEBC306E}" type="parTrans" cxnId="{E11A3868-F280-4BE4-982F-DA2E4D0BFF1A}">
      <dgm:prSet/>
      <dgm:spPr/>
      <dgm:t>
        <a:bodyPr/>
        <a:lstStyle/>
        <a:p>
          <a:endParaRPr lang="en-US"/>
        </a:p>
      </dgm:t>
    </dgm:pt>
    <dgm:pt modelId="{A66A50A3-1291-4488-A270-B0CB2A5CCDE1}" type="sibTrans" cxnId="{E11A3868-F280-4BE4-982F-DA2E4D0BFF1A}">
      <dgm:prSet/>
      <dgm:spPr/>
      <dgm:t>
        <a:bodyPr/>
        <a:lstStyle/>
        <a:p>
          <a:endParaRPr lang="en-US"/>
        </a:p>
      </dgm:t>
    </dgm:pt>
    <dgm:pt modelId="{E48A27E3-FF57-4174-A1E3-2D686142BE1C}">
      <dgm:prSet/>
      <dgm:spPr>
        <a:solidFill>
          <a:schemeClr val="accent3">
            <a:lumMod val="40000"/>
            <a:lumOff val="60000"/>
          </a:schemeClr>
        </a:solidFill>
      </dgm:spPr>
      <dgm:t>
        <a:bodyPr/>
        <a:lstStyle/>
        <a:p>
          <a:r>
            <a:rPr lang="it-IT"/>
            <a:t>CORRETTO SISTEMA DI FISSAGGIO</a:t>
          </a:r>
          <a:endParaRPr lang="en-US"/>
        </a:p>
      </dgm:t>
    </dgm:pt>
    <dgm:pt modelId="{FC30FD9A-0A73-4131-8355-DE043CF711A1}" type="parTrans" cxnId="{1BADEB3E-C0FC-4597-8956-B55C64B6536A}">
      <dgm:prSet/>
      <dgm:spPr/>
      <dgm:t>
        <a:bodyPr/>
        <a:lstStyle/>
        <a:p>
          <a:endParaRPr lang="en-US"/>
        </a:p>
      </dgm:t>
    </dgm:pt>
    <dgm:pt modelId="{ECA081BC-46A4-42B2-918A-E0912FABB5CC}" type="sibTrans" cxnId="{1BADEB3E-C0FC-4597-8956-B55C64B6536A}">
      <dgm:prSet/>
      <dgm:spPr/>
      <dgm:t>
        <a:bodyPr/>
        <a:lstStyle/>
        <a:p>
          <a:endParaRPr lang="en-US"/>
        </a:p>
      </dgm:t>
    </dgm:pt>
    <dgm:pt modelId="{02326C21-EAF5-4E9F-A5C7-D2C2E2E9C1DD}">
      <dgm:prSet/>
      <dgm:spPr>
        <a:solidFill>
          <a:schemeClr val="bg1">
            <a:lumMod val="85000"/>
          </a:schemeClr>
        </a:solidFill>
      </dgm:spPr>
      <dgm:t>
        <a:bodyPr/>
        <a:lstStyle/>
        <a:p>
          <a:r>
            <a:rPr lang="it-IT" dirty="0"/>
            <a:t>IDONEA MEDICAZIONE</a:t>
          </a:r>
          <a:endParaRPr lang="en-US" dirty="0"/>
        </a:p>
      </dgm:t>
    </dgm:pt>
    <dgm:pt modelId="{8F110C3A-CEB8-48FF-87FD-2D33F384DB3C}" type="parTrans" cxnId="{72A7E12E-424C-4474-BFF1-56731BC2C6B1}">
      <dgm:prSet/>
      <dgm:spPr/>
      <dgm:t>
        <a:bodyPr/>
        <a:lstStyle/>
        <a:p>
          <a:endParaRPr lang="en-US"/>
        </a:p>
      </dgm:t>
    </dgm:pt>
    <dgm:pt modelId="{39DED5DF-112C-42B7-8355-9191CD13317A}" type="sibTrans" cxnId="{72A7E12E-424C-4474-BFF1-56731BC2C6B1}">
      <dgm:prSet/>
      <dgm:spPr/>
      <dgm:t>
        <a:bodyPr/>
        <a:lstStyle/>
        <a:p>
          <a:endParaRPr lang="en-US"/>
        </a:p>
      </dgm:t>
    </dgm:pt>
    <dgm:pt modelId="{C0169DEE-A926-4ADA-85F2-1C5A337CCCFF}" type="pres">
      <dgm:prSet presAssocID="{8F1CCAE3-5EF9-4AD8-B562-FCE325D02B02}" presName="linear" presStyleCnt="0">
        <dgm:presLayoutVars>
          <dgm:animLvl val="lvl"/>
          <dgm:resizeHandles val="exact"/>
        </dgm:presLayoutVars>
      </dgm:prSet>
      <dgm:spPr/>
    </dgm:pt>
    <dgm:pt modelId="{08D71535-81F0-4372-9C60-81A5374F65E8}" type="pres">
      <dgm:prSet presAssocID="{5FEFD405-E040-41FA-B4C9-B1226AF28037}" presName="parentText" presStyleLbl="node1" presStyleIdx="0" presStyleCnt="3">
        <dgm:presLayoutVars>
          <dgm:chMax val="0"/>
          <dgm:bulletEnabled val="1"/>
        </dgm:presLayoutVars>
      </dgm:prSet>
      <dgm:spPr/>
    </dgm:pt>
    <dgm:pt modelId="{446D4A37-9301-439D-8CE8-E77C20AD039C}" type="pres">
      <dgm:prSet presAssocID="{A66A50A3-1291-4488-A270-B0CB2A5CCDE1}" presName="spacer" presStyleCnt="0"/>
      <dgm:spPr/>
    </dgm:pt>
    <dgm:pt modelId="{80296984-BC3A-4E3F-9B9E-A7C3A7E446A5}" type="pres">
      <dgm:prSet presAssocID="{E48A27E3-FF57-4174-A1E3-2D686142BE1C}" presName="parentText" presStyleLbl="node1" presStyleIdx="1" presStyleCnt="3">
        <dgm:presLayoutVars>
          <dgm:chMax val="0"/>
          <dgm:bulletEnabled val="1"/>
        </dgm:presLayoutVars>
      </dgm:prSet>
      <dgm:spPr/>
    </dgm:pt>
    <dgm:pt modelId="{9021FAF4-028F-4EB5-9C0B-13318C85A058}" type="pres">
      <dgm:prSet presAssocID="{ECA081BC-46A4-42B2-918A-E0912FABB5CC}" presName="spacer" presStyleCnt="0"/>
      <dgm:spPr/>
    </dgm:pt>
    <dgm:pt modelId="{DB68F505-DB52-4779-AFB6-C69E830F4D1B}" type="pres">
      <dgm:prSet presAssocID="{02326C21-EAF5-4E9F-A5C7-D2C2E2E9C1DD}" presName="parentText" presStyleLbl="node1" presStyleIdx="2" presStyleCnt="3">
        <dgm:presLayoutVars>
          <dgm:chMax val="0"/>
          <dgm:bulletEnabled val="1"/>
        </dgm:presLayoutVars>
      </dgm:prSet>
      <dgm:spPr/>
    </dgm:pt>
  </dgm:ptLst>
  <dgm:cxnLst>
    <dgm:cxn modelId="{72A7E12E-424C-4474-BFF1-56731BC2C6B1}" srcId="{8F1CCAE3-5EF9-4AD8-B562-FCE325D02B02}" destId="{02326C21-EAF5-4E9F-A5C7-D2C2E2E9C1DD}" srcOrd="2" destOrd="0" parTransId="{8F110C3A-CEB8-48FF-87FD-2D33F384DB3C}" sibTransId="{39DED5DF-112C-42B7-8355-9191CD13317A}"/>
    <dgm:cxn modelId="{61E35B33-5D05-4FA2-8D57-4EDC4775BBA2}" type="presOf" srcId="{5FEFD405-E040-41FA-B4C9-B1226AF28037}" destId="{08D71535-81F0-4372-9C60-81A5374F65E8}" srcOrd="0" destOrd="0" presId="urn:microsoft.com/office/officeart/2005/8/layout/vList2"/>
    <dgm:cxn modelId="{5EAE2138-2121-43E2-B62B-A6AC8B745862}" type="presOf" srcId="{E48A27E3-FF57-4174-A1E3-2D686142BE1C}" destId="{80296984-BC3A-4E3F-9B9E-A7C3A7E446A5}" srcOrd="0" destOrd="0" presId="urn:microsoft.com/office/officeart/2005/8/layout/vList2"/>
    <dgm:cxn modelId="{1BADEB3E-C0FC-4597-8956-B55C64B6536A}" srcId="{8F1CCAE3-5EF9-4AD8-B562-FCE325D02B02}" destId="{E48A27E3-FF57-4174-A1E3-2D686142BE1C}" srcOrd="1" destOrd="0" parTransId="{FC30FD9A-0A73-4131-8355-DE043CF711A1}" sibTransId="{ECA081BC-46A4-42B2-918A-E0912FABB5CC}"/>
    <dgm:cxn modelId="{E11A3868-F280-4BE4-982F-DA2E4D0BFF1A}" srcId="{8F1CCAE3-5EF9-4AD8-B562-FCE325D02B02}" destId="{5FEFD405-E040-41FA-B4C9-B1226AF28037}" srcOrd="0" destOrd="0" parTransId="{D9633B63-E9C2-4487-9E8D-1354AEBC306E}" sibTransId="{A66A50A3-1291-4488-A270-B0CB2A5CCDE1}"/>
    <dgm:cxn modelId="{504C1AE2-79A4-4DE5-A0E3-6FD56075FBBD}" type="presOf" srcId="{02326C21-EAF5-4E9F-A5C7-D2C2E2E9C1DD}" destId="{DB68F505-DB52-4779-AFB6-C69E830F4D1B}" srcOrd="0" destOrd="0" presId="urn:microsoft.com/office/officeart/2005/8/layout/vList2"/>
    <dgm:cxn modelId="{4F7391E4-6727-4792-8152-4E77D6E41482}" type="presOf" srcId="{8F1CCAE3-5EF9-4AD8-B562-FCE325D02B02}" destId="{C0169DEE-A926-4ADA-85F2-1C5A337CCCFF}" srcOrd="0" destOrd="0" presId="urn:microsoft.com/office/officeart/2005/8/layout/vList2"/>
    <dgm:cxn modelId="{D76C42A4-4DD3-43BF-9791-20A4F2EA11FA}" type="presParOf" srcId="{C0169DEE-A926-4ADA-85F2-1C5A337CCCFF}" destId="{08D71535-81F0-4372-9C60-81A5374F65E8}" srcOrd="0" destOrd="0" presId="urn:microsoft.com/office/officeart/2005/8/layout/vList2"/>
    <dgm:cxn modelId="{135BE78E-1DE6-4763-92E9-FFD0A23AB0D6}" type="presParOf" srcId="{C0169DEE-A926-4ADA-85F2-1C5A337CCCFF}" destId="{446D4A37-9301-439D-8CE8-E77C20AD039C}" srcOrd="1" destOrd="0" presId="urn:microsoft.com/office/officeart/2005/8/layout/vList2"/>
    <dgm:cxn modelId="{A21FC8EF-ABEA-47CA-90B6-94BCB7E15554}" type="presParOf" srcId="{C0169DEE-A926-4ADA-85F2-1C5A337CCCFF}" destId="{80296984-BC3A-4E3F-9B9E-A7C3A7E446A5}" srcOrd="2" destOrd="0" presId="urn:microsoft.com/office/officeart/2005/8/layout/vList2"/>
    <dgm:cxn modelId="{7E8D7679-4939-4407-9B4A-9C893A929F33}" type="presParOf" srcId="{C0169DEE-A926-4ADA-85F2-1C5A337CCCFF}" destId="{9021FAF4-028F-4EB5-9C0B-13318C85A058}" srcOrd="3" destOrd="0" presId="urn:microsoft.com/office/officeart/2005/8/layout/vList2"/>
    <dgm:cxn modelId="{C53426AB-7668-43F8-9660-7FCA7B1F4358}" type="presParOf" srcId="{C0169DEE-A926-4ADA-85F2-1C5A337CCCFF}" destId="{DB68F505-DB52-4779-AFB6-C69E830F4D1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1CCAE3-5EF9-4AD8-B562-FCE325D02B02}"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FEFD405-E040-41FA-B4C9-B1226AF28037}">
      <dgm:prSet/>
      <dgm:spPr>
        <a:solidFill>
          <a:schemeClr val="bg2"/>
        </a:solidFill>
      </dgm:spPr>
      <dgm:t>
        <a:bodyPr/>
        <a:lstStyle/>
        <a:p>
          <a:r>
            <a:rPr lang="it-IT" dirty="0"/>
            <a:t>APPROPRIATA DISINFEZIONE CUTANEA</a:t>
          </a:r>
          <a:endParaRPr lang="en-US" dirty="0"/>
        </a:p>
      </dgm:t>
    </dgm:pt>
    <dgm:pt modelId="{D9633B63-E9C2-4487-9E8D-1354AEBC306E}" type="parTrans" cxnId="{E11A3868-F280-4BE4-982F-DA2E4D0BFF1A}">
      <dgm:prSet/>
      <dgm:spPr/>
      <dgm:t>
        <a:bodyPr/>
        <a:lstStyle/>
        <a:p>
          <a:endParaRPr lang="en-US"/>
        </a:p>
      </dgm:t>
    </dgm:pt>
    <dgm:pt modelId="{A66A50A3-1291-4488-A270-B0CB2A5CCDE1}" type="sibTrans" cxnId="{E11A3868-F280-4BE4-982F-DA2E4D0BFF1A}">
      <dgm:prSet/>
      <dgm:spPr/>
      <dgm:t>
        <a:bodyPr/>
        <a:lstStyle/>
        <a:p>
          <a:endParaRPr lang="en-US"/>
        </a:p>
      </dgm:t>
    </dgm:pt>
    <dgm:pt modelId="{E48A27E3-FF57-4174-A1E3-2D686142BE1C}">
      <dgm:prSet/>
      <dgm:spPr>
        <a:solidFill>
          <a:schemeClr val="accent5">
            <a:lumMod val="75000"/>
          </a:schemeClr>
        </a:solidFill>
      </dgm:spPr>
      <dgm:t>
        <a:bodyPr/>
        <a:lstStyle/>
        <a:p>
          <a:r>
            <a:rPr lang="it-IT"/>
            <a:t>CORRETTO SISTEMA DI FISSAGGIO</a:t>
          </a:r>
          <a:endParaRPr lang="en-US"/>
        </a:p>
      </dgm:t>
    </dgm:pt>
    <dgm:pt modelId="{FC30FD9A-0A73-4131-8355-DE043CF711A1}" type="parTrans" cxnId="{1BADEB3E-C0FC-4597-8956-B55C64B6536A}">
      <dgm:prSet/>
      <dgm:spPr/>
      <dgm:t>
        <a:bodyPr/>
        <a:lstStyle/>
        <a:p>
          <a:endParaRPr lang="en-US"/>
        </a:p>
      </dgm:t>
    </dgm:pt>
    <dgm:pt modelId="{ECA081BC-46A4-42B2-918A-E0912FABB5CC}" type="sibTrans" cxnId="{1BADEB3E-C0FC-4597-8956-B55C64B6536A}">
      <dgm:prSet/>
      <dgm:spPr/>
      <dgm:t>
        <a:bodyPr/>
        <a:lstStyle/>
        <a:p>
          <a:endParaRPr lang="en-US"/>
        </a:p>
      </dgm:t>
    </dgm:pt>
    <dgm:pt modelId="{02326C21-EAF5-4E9F-A5C7-D2C2E2E9C1DD}">
      <dgm:prSet/>
      <dgm:spPr>
        <a:solidFill>
          <a:schemeClr val="bg1">
            <a:lumMod val="85000"/>
          </a:schemeClr>
        </a:solidFill>
      </dgm:spPr>
      <dgm:t>
        <a:bodyPr/>
        <a:lstStyle/>
        <a:p>
          <a:r>
            <a:rPr lang="it-IT" dirty="0"/>
            <a:t>IDONEA MEDICAZIONE</a:t>
          </a:r>
          <a:endParaRPr lang="en-US" dirty="0"/>
        </a:p>
      </dgm:t>
    </dgm:pt>
    <dgm:pt modelId="{8F110C3A-CEB8-48FF-87FD-2D33F384DB3C}" type="parTrans" cxnId="{72A7E12E-424C-4474-BFF1-56731BC2C6B1}">
      <dgm:prSet/>
      <dgm:spPr/>
      <dgm:t>
        <a:bodyPr/>
        <a:lstStyle/>
        <a:p>
          <a:endParaRPr lang="en-US"/>
        </a:p>
      </dgm:t>
    </dgm:pt>
    <dgm:pt modelId="{39DED5DF-112C-42B7-8355-9191CD13317A}" type="sibTrans" cxnId="{72A7E12E-424C-4474-BFF1-56731BC2C6B1}">
      <dgm:prSet/>
      <dgm:spPr/>
      <dgm:t>
        <a:bodyPr/>
        <a:lstStyle/>
        <a:p>
          <a:endParaRPr lang="en-US"/>
        </a:p>
      </dgm:t>
    </dgm:pt>
    <dgm:pt modelId="{C0169DEE-A926-4ADA-85F2-1C5A337CCCFF}" type="pres">
      <dgm:prSet presAssocID="{8F1CCAE3-5EF9-4AD8-B562-FCE325D02B02}" presName="linear" presStyleCnt="0">
        <dgm:presLayoutVars>
          <dgm:animLvl val="lvl"/>
          <dgm:resizeHandles val="exact"/>
        </dgm:presLayoutVars>
      </dgm:prSet>
      <dgm:spPr/>
    </dgm:pt>
    <dgm:pt modelId="{08D71535-81F0-4372-9C60-81A5374F65E8}" type="pres">
      <dgm:prSet presAssocID="{5FEFD405-E040-41FA-B4C9-B1226AF28037}" presName="parentText" presStyleLbl="node1" presStyleIdx="0" presStyleCnt="3">
        <dgm:presLayoutVars>
          <dgm:chMax val="0"/>
          <dgm:bulletEnabled val="1"/>
        </dgm:presLayoutVars>
      </dgm:prSet>
      <dgm:spPr/>
    </dgm:pt>
    <dgm:pt modelId="{446D4A37-9301-439D-8CE8-E77C20AD039C}" type="pres">
      <dgm:prSet presAssocID="{A66A50A3-1291-4488-A270-B0CB2A5CCDE1}" presName="spacer" presStyleCnt="0"/>
      <dgm:spPr/>
    </dgm:pt>
    <dgm:pt modelId="{80296984-BC3A-4E3F-9B9E-A7C3A7E446A5}" type="pres">
      <dgm:prSet presAssocID="{E48A27E3-FF57-4174-A1E3-2D686142BE1C}" presName="parentText" presStyleLbl="node1" presStyleIdx="1" presStyleCnt="3">
        <dgm:presLayoutVars>
          <dgm:chMax val="0"/>
          <dgm:bulletEnabled val="1"/>
        </dgm:presLayoutVars>
      </dgm:prSet>
      <dgm:spPr/>
    </dgm:pt>
    <dgm:pt modelId="{9021FAF4-028F-4EB5-9C0B-13318C85A058}" type="pres">
      <dgm:prSet presAssocID="{ECA081BC-46A4-42B2-918A-E0912FABB5CC}" presName="spacer" presStyleCnt="0"/>
      <dgm:spPr/>
    </dgm:pt>
    <dgm:pt modelId="{DB68F505-DB52-4779-AFB6-C69E830F4D1B}" type="pres">
      <dgm:prSet presAssocID="{02326C21-EAF5-4E9F-A5C7-D2C2E2E9C1DD}" presName="parentText" presStyleLbl="node1" presStyleIdx="2" presStyleCnt="3">
        <dgm:presLayoutVars>
          <dgm:chMax val="0"/>
          <dgm:bulletEnabled val="1"/>
        </dgm:presLayoutVars>
      </dgm:prSet>
      <dgm:spPr/>
    </dgm:pt>
  </dgm:ptLst>
  <dgm:cxnLst>
    <dgm:cxn modelId="{72A7E12E-424C-4474-BFF1-56731BC2C6B1}" srcId="{8F1CCAE3-5EF9-4AD8-B562-FCE325D02B02}" destId="{02326C21-EAF5-4E9F-A5C7-D2C2E2E9C1DD}" srcOrd="2" destOrd="0" parTransId="{8F110C3A-CEB8-48FF-87FD-2D33F384DB3C}" sibTransId="{39DED5DF-112C-42B7-8355-9191CD13317A}"/>
    <dgm:cxn modelId="{61E35B33-5D05-4FA2-8D57-4EDC4775BBA2}" type="presOf" srcId="{5FEFD405-E040-41FA-B4C9-B1226AF28037}" destId="{08D71535-81F0-4372-9C60-81A5374F65E8}" srcOrd="0" destOrd="0" presId="urn:microsoft.com/office/officeart/2005/8/layout/vList2"/>
    <dgm:cxn modelId="{5EAE2138-2121-43E2-B62B-A6AC8B745862}" type="presOf" srcId="{E48A27E3-FF57-4174-A1E3-2D686142BE1C}" destId="{80296984-BC3A-4E3F-9B9E-A7C3A7E446A5}" srcOrd="0" destOrd="0" presId="urn:microsoft.com/office/officeart/2005/8/layout/vList2"/>
    <dgm:cxn modelId="{1BADEB3E-C0FC-4597-8956-B55C64B6536A}" srcId="{8F1CCAE3-5EF9-4AD8-B562-FCE325D02B02}" destId="{E48A27E3-FF57-4174-A1E3-2D686142BE1C}" srcOrd="1" destOrd="0" parTransId="{FC30FD9A-0A73-4131-8355-DE043CF711A1}" sibTransId="{ECA081BC-46A4-42B2-918A-E0912FABB5CC}"/>
    <dgm:cxn modelId="{E11A3868-F280-4BE4-982F-DA2E4D0BFF1A}" srcId="{8F1CCAE3-5EF9-4AD8-B562-FCE325D02B02}" destId="{5FEFD405-E040-41FA-B4C9-B1226AF28037}" srcOrd="0" destOrd="0" parTransId="{D9633B63-E9C2-4487-9E8D-1354AEBC306E}" sibTransId="{A66A50A3-1291-4488-A270-B0CB2A5CCDE1}"/>
    <dgm:cxn modelId="{504C1AE2-79A4-4DE5-A0E3-6FD56075FBBD}" type="presOf" srcId="{02326C21-EAF5-4E9F-A5C7-D2C2E2E9C1DD}" destId="{DB68F505-DB52-4779-AFB6-C69E830F4D1B}" srcOrd="0" destOrd="0" presId="urn:microsoft.com/office/officeart/2005/8/layout/vList2"/>
    <dgm:cxn modelId="{4F7391E4-6727-4792-8152-4E77D6E41482}" type="presOf" srcId="{8F1CCAE3-5EF9-4AD8-B562-FCE325D02B02}" destId="{C0169DEE-A926-4ADA-85F2-1C5A337CCCFF}" srcOrd="0" destOrd="0" presId="urn:microsoft.com/office/officeart/2005/8/layout/vList2"/>
    <dgm:cxn modelId="{D76C42A4-4DD3-43BF-9791-20A4F2EA11FA}" type="presParOf" srcId="{C0169DEE-A926-4ADA-85F2-1C5A337CCCFF}" destId="{08D71535-81F0-4372-9C60-81A5374F65E8}" srcOrd="0" destOrd="0" presId="urn:microsoft.com/office/officeart/2005/8/layout/vList2"/>
    <dgm:cxn modelId="{135BE78E-1DE6-4763-92E9-FFD0A23AB0D6}" type="presParOf" srcId="{C0169DEE-A926-4ADA-85F2-1C5A337CCCFF}" destId="{446D4A37-9301-439D-8CE8-E77C20AD039C}" srcOrd="1" destOrd="0" presId="urn:microsoft.com/office/officeart/2005/8/layout/vList2"/>
    <dgm:cxn modelId="{A21FC8EF-ABEA-47CA-90B6-94BCB7E15554}" type="presParOf" srcId="{C0169DEE-A926-4ADA-85F2-1C5A337CCCFF}" destId="{80296984-BC3A-4E3F-9B9E-A7C3A7E446A5}" srcOrd="2" destOrd="0" presId="urn:microsoft.com/office/officeart/2005/8/layout/vList2"/>
    <dgm:cxn modelId="{7E8D7679-4939-4407-9B4A-9C893A929F33}" type="presParOf" srcId="{C0169DEE-A926-4ADA-85F2-1C5A337CCCFF}" destId="{9021FAF4-028F-4EB5-9C0B-13318C85A058}" srcOrd="3" destOrd="0" presId="urn:microsoft.com/office/officeart/2005/8/layout/vList2"/>
    <dgm:cxn modelId="{C53426AB-7668-43F8-9660-7FCA7B1F4358}" type="presParOf" srcId="{C0169DEE-A926-4ADA-85F2-1C5A337CCCFF}" destId="{DB68F505-DB52-4779-AFB6-C69E830F4D1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1CCAE3-5EF9-4AD8-B562-FCE325D02B02}"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FEFD405-E040-41FA-B4C9-B1226AF28037}">
      <dgm:prSet/>
      <dgm:spPr>
        <a:solidFill>
          <a:schemeClr val="bg2"/>
        </a:solidFill>
      </dgm:spPr>
      <dgm:t>
        <a:bodyPr/>
        <a:lstStyle/>
        <a:p>
          <a:r>
            <a:rPr lang="it-IT" dirty="0"/>
            <a:t>APPROPRIATA DISINFEZIONE CUTANEA</a:t>
          </a:r>
          <a:endParaRPr lang="en-US" dirty="0"/>
        </a:p>
      </dgm:t>
    </dgm:pt>
    <dgm:pt modelId="{D9633B63-E9C2-4487-9E8D-1354AEBC306E}" type="parTrans" cxnId="{E11A3868-F280-4BE4-982F-DA2E4D0BFF1A}">
      <dgm:prSet/>
      <dgm:spPr/>
      <dgm:t>
        <a:bodyPr/>
        <a:lstStyle/>
        <a:p>
          <a:endParaRPr lang="en-US"/>
        </a:p>
      </dgm:t>
    </dgm:pt>
    <dgm:pt modelId="{A66A50A3-1291-4488-A270-B0CB2A5CCDE1}" type="sibTrans" cxnId="{E11A3868-F280-4BE4-982F-DA2E4D0BFF1A}">
      <dgm:prSet/>
      <dgm:spPr/>
      <dgm:t>
        <a:bodyPr/>
        <a:lstStyle/>
        <a:p>
          <a:endParaRPr lang="en-US"/>
        </a:p>
      </dgm:t>
    </dgm:pt>
    <dgm:pt modelId="{E48A27E3-FF57-4174-A1E3-2D686142BE1C}">
      <dgm:prSet/>
      <dgm:spPr>
        <a:solidFill>
          <a:schemeClr val="bg2"/>
        </a:solidFill>
      </dgm:spPr>
      <dgm:t>
        <a:bodyPr/>
        <a:lstStyle/>
        <a:p>
          <a:r>
            <a:rPr lang="it-IT" dirty="0"/>
            <a:t>CORRETTO SISTEMA DI FISSAGGIO</a:t>
          </a:r>
          <a:endParaRPr lang="en-US" dirty="0"/>
        </a:p>
      </dgm:t>
    </dgm:pt>
    <dgm:pt modelId="{FC30FD9A-0A73-4131-8355-DE043CF711A1}" type="parTrans" cxnId="{1BADEB3E-C0FC-4597-8956-B55C64B6536A}">
      <dgm:prSet/>
      <dgm:spPr/>
      <dgm:t>
        <a:bodyPr/>
        <a:lstStyle/>
        <a:p>
          <a:endParaRPr lang="en-US"/>
        </a:p>
      </dgm:t>
    </dgm:pt>
    <dgm:pt modelId="{ECA081BC-46A4-42B2-918A-E0912FABB5CC}" type="sibTrans" cxnId="{1BADEB3E-C0FC-4597-8956-B55C64B6536A}">
      <dgm:prSet/>
      <dgm:spPr/>
      <dgm:t>
        <a:bodyPr/>
        <a:lstStyle/>
        <a:p>
          <a:endParaRPr lang="en-US"/>
        </a:p>
      </dgm:t>
    </dgm:pt>
    <dgm:pt modelId="{02326C21-EAF5-4E9F-A5C7-D2C2E2E9C1DD}">
      <dgm:prSet/>
      <dgm:spPr>
        <a:solidFill>
          <a:schemeClr val="accent1"/>
        </a:solidFill>
      </dgm:spPr>
      <dgm:t>
        <a:bodyPr/>
        <a:lstStyle/>
        <a:p>
          <a:r>
            <a:rPr lang="it-IT" dirty="0"/>
            <a:t>IDONEA MEDICAZIONE</a:t>
          </a:r>
          <a:endParaRPr lang="en-US" dirty="0"/>
        </a:p>
      </dgm:t>
    </dgm:pt>
    <dgm:pt modelId="{8F110C3A-CEB8-48FF-87FD-2D33F384DB3C}" type="parTrans" cxnId="{72A7E12E-424C-4474-BFF1-56731BC2C6B1}">
      <dgm:prSet/>
      <dgm:spPr/>
      <dgm:t>
        <a:bodyPr/>
        <a:lstStyle/>
        <a:p>
          <a:endParaRPr lang="en-US"/>
        </a:p>
      </dgm:t>
    </dgm:pt>
    <dgm:pt modelId="{39DED5DF-112C-42B7-8355-9191CD13317A}" type="sibTrans" cxnId="{72A7E12E-424C-4474-BFF1-56731BC2C6B1}">
      <dgm:prSet/>
      <dgm:spPr/>
      <dgm:t>
        <a:bodyPr/>
        <a:lstStyle/>
        <a:p>
          <a:endParaRPr lang="en-US"/>
        </a:p>
      </dgm:t>
    </dgm:pt>
    <dgm:pt modelId="{C0169DEE-A926-4ADA-85F2-1C5A337CCCFF}" type="pres">
      <dgm:prSet presAssocID="{8F1CCAE3-5EF9-4AD8-B562-FCE325D02B02}" presName="linear" presStyleCnt="0">
        <dgm:presLayoutVars>
          <dgm:animLvl val="lvl"/>
          <dgm:resizeHandles val="exact"/>
        </dgm:presLayoutVars>
      </dgm:prSet>
      <dgm:spPr/>
    </dgm:pt>
    <dgm:pt modelId="{08D71535-81F0-4372-9C60-81A5374F65E8}" type="pres">
      <dgm:prSet presAssocID="{5FEFD405-E040-41FA-B4C9-B1226AF28037}" presName="parentText" presStyleLbl="node1" presStyleIdx="0" presStyleCnt="3">
        <dgm:presLayoutVars>
          <dgm:chMax val="0"/>
          <dgm:bulletEnabled val="1"/>
        </dgm:presLayoutVars>
      </dgm:prSet>
      <dgm:spPr/>
    </dgm:pt>
    <dgm:pt modelId="{446D4A37-9301-439D-8CE8-E77C20AD039C}" type="pres">
      <dgm:prSet presAssocID="{A66A50A3-1291-4488-A270-B0CB2A5CCDE1}" presName="spacer" presStyleCnt="0"/>
      <dgm:spPr/>
    </dgm:pt>
    <dgm:pt modelId="{80296984-BC3A-4E3F-9B9E-A7C3A7E446A5}" type="pres">
      <dgm:prSet presAssocID="{E48A27E3-FF57-4174-A1E3-2D686142BE1C}" presName="parentText" presStyleLbl="node1" presStyleIdx="1" presStyleCnt="3">
        <dgm:presLayoutVars>
          <dgm:chMax val="0"/>
          <dgm:bulletEnabled val="1"/>
        </dgm:presLayoutVars>
      </dgm:prSet>
      <dgm:spPr/>
    </dgm:pt>
    <dgm:pt modelId="{9021FAF4-028F-4EB5-9C0B-13318C85A058}" type="pres">
      <dgm:prSet presAssocID="{ECA081BC-46A4-42B2-918A-E0912FABB5CC}" presName="spacer" presStyleCnt="0"/>
      <dgm:spPr/>
    </dgm:pt>
    <dgm:pt modelId="{DB68F505-DB52-4779-AFB6-C69E830F4D1B}" type="pres">
      <dgm:prSet presAssocID="{02326C21-EAF5-4E9F-A5C7-D2C2E2E9C1DD}" presName="parentText" presStyleLbl="node1" presStyleIdx="2" presStyleCnt="3">
        <dgm:presLayoutVars>
          <dgm:chMax val="0"/>
          <dgm:bulletEnabled val="1"/>
        </dgm:presLayoutVars>
      </dgm:prSet>
      <dgm:spPr/>
    </dgm:pt>
  </dgm:ptLst>
  <dgm:cxnLst>
    <dgm:cxn modelId="{72A7E12E-424C-4474-BFF1-56731BC2C6B1}" srcId="{8F1CCAE3-5EF9-4AD8-B562-FCE325D02B02}" destId="{02326C21-EAF5-4E9F-A5C7-D2C2E2E9C1DD}" srcOrd="2" destOrd="0" parTransId="{8F110C3A-CEB8-48FF-87FD-2D33F384DB3C}" sibTransId="{39DED5DF-112C-42B7-8355-9191CD13317A}"/>
    <dgm:cxn modelId="{61E35B33-5D05-4FA2-8D57-4EDC4775BBA2}" type="presOf" srcId="{5FEFD405-E040-41FA-B4C9-B1226AF28037}" destId="{08D71535-81F0-4372-9C60-81A5374F65E8}" srcOrd="0" destOrd="0" presId="urn:microsoft.com/office/officeart/2005/8/layout/vList2"/>
    <dgm:cxn modelId="{5EAE2138-2121-43E2-B62B-A6AC8B745862}" type="presOf" srcId="{E48A27E3-FF57-4174-A1E3-2D686142BE1C}" destId="{80296984-BC3A-4E3F-9B9E-A7C3A7E446A5}" srcOrd="0" destOrd="0" presId="urn:microsoft.com/office/officeart/2005/8/layout/vList2"/>
    <dgm:cxn modelId="{1BADEB3E-C0FC-4597-8956-B55C64B6536A}" srcId="{8F1CCAE3-5EF9-4AD8-B562-FCE325D02B02}" destId="{E48A27E3-FF57-4174-A1E3-2D686142BE1C}" srcOrd="1" destOrd="0" parTransId="{FC30FD9A-0A73-4131-8355-DE043CF711A1}" sibTransId="{ECA081BC-46A4-42B2-918A-E0912FABB5CC}"/>
    <dgm:cxn modelId="{E11A3868-F280-4BE4-982F-DA2E4D0BFF1A}" srcId="{8F1CCAE3-5EF9-4AD8-B562-FCE325D02B02}" destId="{5FEFD405-E040-41FA-B4C9-B1226AF28037}" srcOrd="0" destOrd="0" parTransId="{D9633B63-E9C2-4487-9E8D-1354AEBC306E}" sibTransId="{A66A50A3-1291-4488-A270-B0CB2A5CCDE1}"/>
    <dgm:cxn modelId="{504C1AE2-79A4-4DE5-A0E3-6FD56075FBBD}" type="presOf" srcId="{02326C21-EAF5-4E9F-A5C7-D2C2E2E9C1DD}" destId="{DB68F505-DB52-4779-AFB6-C69E830F4D1B}" srcOrd="0" destOrd="0" presId="urn:microsoft.com/office/officeart/2005/8/layout/vList2"/>
    <dgm:cxn modelId="{4F7391E4-6727-4792-8152-4E77D6E41482}" type="presOf" srcId="{8F1CCAE3-5EF9-4AD8-B562-FCE325D02B02}" destId="{C0169DEE-A926-4ADA-85F2-1C5A337CCCFF}" srcOrd="0" destOrd="0" presId="urn:microsoft.com/office/officeart/2005/8/layout/vList2"/>
    <dgm:cxn modelId="{D76C42A4-4DD3-43BF-9791-20A4F2EA11FA}" type="presParOf" srcId="{C0169DEE-A926-4ADA-85F2-1C5A337CCCFF}" destId="{08D71535-81F0-4372-9C60-81A5374F65E8}" srcOrd="0" destOrd="0" presId="urn:microsoft.com/office/officeart/2005/8/layout/vList2"/>
    <dgm:cxn modelId="{135BE78E-1DE6-4763-92E9-FFD0A23AB0D6}" type="presParOf" srcId="{C0169DEE-A926-4ADA-85F2-1C5A337CCCFF}" destId="{446D4A37-9301-439D-8CE8-E77C20AD039C}" srcOrd="1" destOrd="0" presId="urn:microsoft.com/office/officeart/2005/8/layout/vList2"/>
    <dgm:cxn modelId="{A21FC8EF-ABEA-47CA-90B6-94BCB7E15554}" type="presParOf" srcId="{C0169DEE-A926-4ADA-85F2-1C5A337CCCFF}" destId="{80296984-BC3A-4E3F-9B9E-A7C3A7E446A5}" srcOrd="2" destOrd="0" presId="urn:microsoft.com/office/officeart/2005/8/layout/vList2"/>
    <dgm:cxn modelId="{7E8D7679-4939-4407-9B4A-9C893A929F33}" type="presParOf" srcId="{C0169DEE-A926-4ADA-85F2-1C5A337CCCFF}" destId="{9021FAF4-028F-4EB5-9C0B-13318C85A058}" srcOrd="3" destOrd="0" presId="urn:microsoft.com/office/officeart/2005/8/layout/vList2"/>
    <dgm:cxn modelId="{C53426AB-7668-43F8-9660-7FCA7B1F4358}" type="presParOf" srcId="{C0169DEE-A926-4ADA-85F2-1C5A337CCCFF}" destId="{DB68F505-DB52-4779-AFB6-C69E830F4D1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71535-81F0-4372-9C60-81A5374F65E8}">
      <dsp:nvSpPr>
        <dsp:cNvPr id="0" name=""/>
        <dsp:cNvSpPr/>
      </dsp:nvSpPr>
      <dsp:spPr>
        <a:xfrm>
          <a:off x="0" y="37309"/>
          <a:ext cx="6666833" cy="17105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a:t>APPROPRIATA DISINFEZIONE CUTANEA</a:t>
          </a:r>
          <a:endParaRPr lang="en-US" sz="4300" kern="1200"/>
        </a:p>
      </dsp:txBody>
      <dsp:txXfrm>
        <a:off x="83502" y="120811"/>
        <a:ext cx="6499829" cy="1543536"/>
      </dsp:txXfrm>
    </dsp:sp>
    <dsp:sp modelId="{80296984-BC3A-4E3F-9B9E-A7C3A7E446A5}">
      <dsp:nvSpPr>
        <dsp:cNvPr id="0" name=""/>
        <dsp:cNvSpPr/>
      </dsp:nvSpPr>
      <dsp:spPr>
        <a:xfrm>
          <a:off x="0" y="1871689"/>
          <a:ext cx="6666833" cy="1710540"/>
        </a:xfrm>
        <a:prstGeom prst="roundRect">
          <a:avLst/>
        </a:prstGeom>
        <a:solidFill>
          <a:schemeClr val="accent3">
            <a:lumMod val="40000"/>
            <a:lumOff val="6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a:t>CORRETTO SISTEMA DI FISSAGGIO</a:t>
          </a:r>
          <a:endParaRPr lang="en-US" sz="4300" kern="1200"/>
        </a:p>
      </dsp:txBody>
      <dsp:txXfrm>
        <a:off x="83502" y="1955191"/>
        <a:ext cx="6499829" cy="1543536"/>
      </dsp:txXfrm>
    </dsp:sp>
    <dsp:sp modelId="{DB68F505-DB52-4779-AFB6-C69E830F4D1B}">
      <dsp:nvSpPr>
        <dsp:cNvPr id="0" name=""/>
        <dsp:cNvSpPr/>
      </dsp:nvSpPr>
      <dsp:spPr>
        <a:xfrm>
          <a:off x="0" y="3706069"/>
          <a:ext cx="6666833" cy="1710540"/>
        </a:xfrm>
        <a:prstGeom prst="roundRect">
          <a:avLst/>
        </a:prstGeom>
        <a:solidFill>
          <a:schemeClr val="bg1">
            <a:lumMod val="8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dirty="0"/>
            <a:t>IDONEA MEDICAZIONE</a:t>
          </a:r>
          <a:endParaRPr lang="en-US" sz="4300" kern="1200" dirty="0"/>
        </a:p>
      </dsp:txBody>
      <dsp:txXfrm>
        <a:off x="83502" y="3789571"/>
        <a:ext cx="6499829" cy="1543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71535-81F0-4372-9C60-81A5374F65E8}">
      <dsp:nvSpPr>
        <dsp:cNvPr id="0" name=""/>
        <dsp:cNvSpPr/>
      </dsp:nvSpPr>
      <dsp:spPr>
        <a:xfrm>
          <a:off x="0" y="37309"/>
          <a:ext cx="6666833" cy="1710540"/>
        </a:xfrm>
        <a:prstGeom prst="roundRect">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dirty="0"/>
            <a:t>APPROPRIATA DISINFEZIONE CUTANEA</a:t>
          </a:r>
          <a:endParaRPr lang="en-US" sz="4300" kern="1200" dirty="0"/>
        </a:p>
      </dsp:txBody>
      <dsp:txXfrm>
        <a:off x="83502" y="120811"/>
        <a:ext cx="6499829" cy="1543536"/>
      </dsp:txXfrm>
    </dsp:sp>
    <dsp:sp modelId="{80296984-BC3A-4E3F-9B9E-A7C3A7E446A5}">
      <dsp:nvSpPr>
        <dsp:cNvPr id="0" name=""/>
        <dsp:cNvSpPr/>
      </dsp:nvSpPr>
      <dsp:spPr>
        <a:xfrm>
          <a:off x="0" y="1871689"/>
          <a:ext cx="6666833" cy="1710540"/>
        </a:xfrm>
        <a:prstGeom prst="roundRect">
          <a:avLst/>
        </a:prstGeom>
        <a:solidFill>
          <a:schemeClr val="accent5">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a:t>CORRETTO SISTEMA DI FISSAGGIO</a:t>
          </a:r>
          <a:endParaRPr lang="en-US" sz="4300" kern="1200"/>
        </a:p>
      </dsp:txBody>
      <dsp:txXfrm>
        <a:off x="83502" y="1955191"/>
        <a:ext cx="6499829" cy="1543536"/>
      </dsp:txXfrm>
    </dsp:sp>
    <dsp:sp modelId="{DB68F505-DB52-4779-AFB6-C69E830F4D1B}">
      <dsp:nvSpPr>
        <dsp:cNvPr id="0" name=""/>
        <dsp:cNvSpPr/>
      </dsp:nvSpPr>
      <dsp:spPr>
        <a:xfrm>
          <a:off x="0" y="3706069"/>
          <a:ext cx="6666833" cy="1710540"/>
        </a:xfrm>
        <a:prstGeom prst="roundRect">
          <a:avLst/>
        </a:prstGeom>
        <a:solidFill>
          <a:schemeClr val="bg1">
            <a:lumMod val="8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dirty="0"/>
            <a:t>IDONEA MEDICAZIONE</a:t>
          </a:r>
          <a:endParaRPr lang="en-US" sz="4300" kern="1200" dirty="0"/>
        </a:p>
      </dsp:txBody>
      <dsp:txXfrm>
        <a:off x="83502" y="3789571"/>
        <a:ext cx="6499829" cy="15435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71535-81F0-4372-9C60-81A5374F65E8}">
      <dsp:nvSpPr>
        <dsp:cNvPr id="0" name=""/>
        <dsp:cNvSpPr/>
      </dsp:nvSpPr>
      <dsp:spPr>
        <a:xfrm>
          <a:off x="0" y="37309"/>
          <a:ext cx="6666833" cy="1710540"/>
        </a:xfrm>
        <a:prstGeom prst="roundRect">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dirty="0"/>
            <a:t>APPROPRIATA DISINFEZIONE CUTANEA</a:t>
          </a:r>
          <a:endParaRPr lang="en-US" sz="4300" kern="1200" dirty="0"/>
        </a:p>
      </dsp:txBody>
      <dsp:txXfrm>
        <a:off x="83502" y="120811"/>
        <a:ext cx="6499829" cy="1543536"/>
      </dsp:txXfrm>
    </dsp:sp>
    <dsp:sp modelId="{80296984-BC3A-4E3F-9B9E-A7C3A7E446A5}">
      <dsp:nvSpPr>
        <dsp:cNvPr id="0" name=""/>
        <dsp:cNvSpPr/>
      </dsp:nvSpPr>
      <dsp:spPr>
        <a:xfrm>
          <a:off x="0" y="1871689"/>
          <a:ext cx="6666833" cy="1710540"/>
        </a:xfrm>
        <a:prstGeom prst="roundRect">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dirty="0"/>
            <a:t>CORRETTO SISTEMA DI FISSAGGIO</a:t>
          </a:r>
          <a:endParaRPr lang="en-US" sz="4300" kern="1200" dirty="0"/>
        </a:p>
      </dsp:txBody>
      <dsp:txXfrm>
        <a:off x="83502" y="1955191"/>
        <a:ext cx="6499829" cy="1543536"/>
      </dsp:txXfrm>
    </dsp:sp>
    <dsp:sp modelId="{DB68F505-DB52-4779-AFB6-C69E830F4D1B}">
      <dsp:nvSpPr>
        <dsp:cNvPr id="0" name=""/>
        <dsp:cNvSpPr/>
      </dsp:nvSpPr>
      <dsp:spPr>
        <a:xfrm>
          <a:off x="0" y="3706069"/>
          <a:ext cx="6666833" cy="1710540"/>
        </a:xfrm>
        <a:prstGeom prst="round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it-IT" sz="4300" kern="1200" dirty="0"/>
            <a:t>IDONEA MEDICAZIONE</a:t>
          </a:r>
          <a:endParaRPr lang="en-US" sz="4300" kern="1200" dirty="0"/>
        </a:p>
      </dsp:txBody>
      <dsp:txXfrm>
        <a:off x="83502" y="3789571"/>
        <a:ext cx="6499829" cy="15435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B19E13-532C-44B8-AF00-5B0B6B0C91DA}" type="datetimeFigureOut">
              <a:rPr lang="it-IT" smtClean="0"/>
              <a:t>10/11/2023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C8CC04-05B3-40E7-844D-47479166F81F}" type="slidenum">
              <a:rPr lang="it-IT" smtClean="0"/>
              <a:t>‹N›</a:t>
            </a:fld>
            <a:endParaRPr lang="it-IT"/>
          </a:p>
        </p:txBody>
      </p:sp>
    </p:spTree>
    <p:extLst>
      <p:ext uri="{BB962C8B-B14F-4D97-AF65-F5344CB8AC3E}">
        <p14:creationId xmlns:p14="http://schemas.microsoft.com/office/powerpoint/2010/main" val="3623946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Shape 382"/>
          <p:cNvSpPr>
            <a:spLocks noGrp="1" noRot="1" noChangeAspect="1"/>
          </p:cNvSpPr>
          <p:nvPr>
            <p:ph type="sldImg"/>
          </p:nvPr>
        </p:nvSpPr>
        <p:spPr>
          <a:prstGeom prst="rect">
            <a:avLst/>
          </a:prstGeom>
        </p:spPr>
        <p:txBody>
          <a:bodyPr/>
          <a:lstStyle/>
          <a:p>
            <a:endParaRPr/>
          </a:p>
        </p:txBody>
      </p:sp>
      <p:sp>
        <p:nvSpPr>
          <p:cNvPr id="383" name="Shape 383"/>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rPr dirty="0"/>
              <a:t>Prevention of extraluminal colonization is achieved through a proper skin preparation at insertion and at every dressing change and through a proper dressing and securement of the catheter. According to a D. Maki’s review of risk factors for CRBSI, heavy colonization of exit site increases up to 56 times the risk of infection. On the other side, the prevention of intraluminal source is based on aseptic technique when manipulating catheter hubs, caps, connectors and stopcocks.</a:t>
            </a:r>
          </a:p>
        </p:txBody>
      </p:sp>
    </p:spTree>
    <p:extLst>
      <p:ext uri="{BB962C8B-B14F-4D97-AF65-F5344CB8AC3E}">
        <p14:creationId xmlns:p14="http://schemas.microsoft.com/office/powerpoint/2010/main" val="3194428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lvl1pPr>
              <a:lnSpc>
                <a:spcPct val="100000"/>
              </a:lnSpc>
              <a:spcBef>
                <a:spcPts val="400"/>
              </a:spcBef>
              <a:defRPr sz="1600">
                <a:latin typeface="Calibri"/>
                <a:ea typeface="Calibri"/>
                <a:cs typeface="Calibri"/>
                <a:sym typeface="Calibri"/>
              </a:defRPr>
            </a:lvl1pPr>
          </a:lstStyle>
          <a:p>
            <a:r>
              <a:t>The choice of the exit site greatly affects the risk of infection for two reasons: 1. Different areas of the body have a different bacterial colonization, in terms of colony counts. The area with the lowest rate of colonization is definitely the upper arm. The second reason is that the exit site greatly affects the ability to do a stable and lasting dressing.</a:t>
            </a:r>
          </a:p>
        </p:txBody>
      </p:sp>
    </p:spTree>
    <p:extLst>
      <p:ext uri="{BB962C8B-B14F-4D97-AF65-F5344CB8AC3E}">
        <p14:creationId xmlns:p14="http://schemas.microsoft.com/office/powerpoint/2010/main" val="3353146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egnaposto immagine diapositiva 1">
            <a:extLst>
              <a:ext uri="{FF2B5EF4-FFF2-40B4-BE49-F238E27FC236}">
                <a16:creationId xmlns:a16="http://schemas.microsoft.com/office/drawing/2014/main" id="{C8A61722-9A68-32F5-9E36-60DC1F133789}"/>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2" name="Segnaposto note 2">
            <a:extLst>
              <a:ext uri="{FF2B5EF4-FFF2-40B4-BE49-F238E27FC236}">
                <a16:creationId xmlns:a16="http://schemas.microsoft.com/office/drawing/2014/main" id="{F1FA4430-C220-7680-890C-C410CAB4FC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a:ea typeface="ＭＳ Ｐゴシック" panose="020B0600070205080204" pitchFamily="34" charset="-128"/>
              </a:rPr>
              <a:t>Sutures present several disadvantages:….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egnaposto immagine diapositiva 1">
            <a:extLst>
              <a:ext uri="{FF2B5EF4-FFF2-40B4-BE49-F238E27FC236}">
                <a16:creationId xmlns:a16="http://schemas.microsoft.com/office/drawing/2014/main" id="{A80BB7FD-9CE6-0AE4-81BD-B87B3C30352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0" name="Segnaposto note 2">
            <a:extLst>
              <a:ext uri="{FF2B5EF4-FFF2-40B4-BE49-F238E27FC236}">
                <a16:creationId xmlns:a16="http://schemas.microsoft.com/office/drawing/2014/main" id="{1E7F0EB2-415A-E86D-C5D1-F736D00F77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a:ea typeface="ＭＳ Ｐゴシック" panose="020B0600070205080204" pitchFamily="34" charset="-128"/>
              </a:rPr>
              <a:t>A clean and dry dressing at insertion site is important to protect the site and minimize the risk of infection. There are generally two types of dressing that can be used to cover and protect the insertion site: 1. Sterile gauze and tape; and 2) sterile semipermeable transparent polyurethane dressing.</a:t>
            </a:r>
          </a:p>
          <a:p>
            <a:r>
              <a:rPr lang="it-IT" altLang="it-IT">
                <a:ea typeface="ＭＳ Ｐゴシック" panose="020B0600070205080204" pitchFamily="34" charset="-128"/>
              </a:rPr>
              <a:t>The choice of dressing is a matter of preference.</a:t>
            </a:r>
          </a:p>
          <a:p>
            <a:r>
              <a:rPr lang="it-IT" altLang="it-IT">
                <a:ea typeface="ＭＳ Ｐゴシック" panose="020B0600070205080204" pitchFamily="34" charset="-128"/>
              </a:rPr>
              <a:t>The optimal catheter site dressing has been debated for more than 20 years. A numbers of studies comparing transparent and gauze dressing have been performed, some showing no difference and others suggesting increased risk of infection with transparent dressing.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7E78F0C-D56F-5944-B524-7B4927F03C94}" type="slidenum">
              <a:rPr lang="en-US" altLang="x-none" smtClean="0"/>
              <a:pPr/>
              <a:t>22</a:t>
            </a:fld>
            <a:endParaRPr lang="en-US" altLang="x-none"/>
          </a:p>
        </p:txBody>
      </p:sp>
    </p:spTree>
    <p:extLst>
      <p:ext uri="{BB962C8B-B14F-4D97-AF65-F5344CB8AC3E}">
        <p14:creationId xmlns:p14="http://schemas.microsoft.com/office/powerpoint/2010/main" val="977380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7E78F0C-D56F-5944-B524-7B4927F03C94}" type="slidenum">
              <a:rPr lang="en-US" altLang="x-none" smtClean="0"/>
              <a:pPr/>
              <a:t>35</a:t>
            </a:fld>
            <a:endParaRPr lang="en-US" altLang="x-none"/>
          </a:p>
        </p:txBody>
      </p:sp>
    </p:spTree>
    <p:extLst>
      <p:ext uri="{BB962C8B-B14F-4D97-AF65-F5344CB8AC3E}">
        <p14:creationId xmlns:p14="http://schemas.microsoft.com/office/powerpoint/2010/main" val="3888127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9EBA18-47C7-4271-A7A4-FA4F9924EBAB}" type="slidenum">
              <a:rPr lang="it-IT" smtClean="0"/>
              <a:t>36</a:t>
            </a:fld>
            <a:endParaRPr lang="it-IT"/>
          </a:p>
        </p:txBody>
      </p:sp>
    </p:spTree>
    <p:extLst>
      <p:ext uri="{BB962C8B-B14F-4D97-AF65-F5344CB8AC3E}">
        <p14:creationId xmlns:p14="http://schemas.microsoft.com/office/powerpoint/2010/main" val="1686519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A01476-4B80-EE1B-7BD2-D05DE8078B1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0352D10-FA80-A1A1-21F4-E373458E64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B960E3A-1798-BCDF-A7AF-711B89CF318B}"/>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5" name="Segnaposto piè di pagina 4">
            <a:extLst>
              <a:ext uri="{FF2B5EF4-FFF2-40B4-BE49-F238E27FC236}">
                <a16:creationId xmlns:a16="http://schemas.microsoft.com/office/drawing/2014/main" id="{F3E9CF5F-1BFE-D713-7ADA-73BA7A65962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2D9FC58-5E01-4AE9-CA7F-FFC5A23E6A1B}"/>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312139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699BBB-367D-4923-A876-D6F92539B23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7171D29-A3F1-A82D-586F-074937D086C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E973981-9FD6-D61F-6CC6-FBC0F2800F82}"/>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5" name="Segnaposto piè di pagina 4">
            <a:extLst>
              <a:ext uri="{FF2B5EF4-FFF2-40B4-BE49-F238E27FC236}">
                <a16:creationId xmlns:a16="http://schemas.microsoft.com/office/drawing/2014/main" id="{D90010F9-D328-FC00-A3B4-1DBC5F3FECE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B9A9DAB-A003-6EE8-A344-44CE66693E84}"/>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296493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E10314-A97C-8AF5-2446-E3293B82F78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DB61A158-05F7-8444-5F3D-DF451659E3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4E27541A-37FA-6B14-8378-AB64CF3E6D82}"/>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5" name="Segnaposto piè di pagina 4">
            <a:extLst>
              <a:ext uri="{FF2B5EF4-FFF2-40B4-BE49-F238E27FC236}">
                <a16:creationId xmlns:a16="http://schemas.microsoft.com/office/drawing/2014/main" id="{90399C80-9858-5D0A-EF24-238A80172C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147E2BA-227D-879C-0039-B2228019C927}"/>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3322972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1B6385-36A9-C649-0955-613A578A8A8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BCE88CD-E73A-8E99-0C57-2188247D9113}"/>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A550500-BAC4-DBD1-20BE-943E0015A0B6}"/>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5D49BB10-7F6F-F1EA-B519-29C7FC2A8B4A}"/>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6" name="Segnaposto piè di pagina 5">
            <a:extLst>
              <a:ext uri="{FF2B5EF4-FFF2-40B4-BE49-F238E27FC236}">
                <a16:creationId xmlns:a16="http://schemas.microsoft.com/office/drawing/2014/main" id="{2BE6B7C4-3CB5-C9F8-911E-0B188556093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B08525-57B3-760D-3D7B-7CBA419F4C70}"/>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523607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42FDC7-2242-6776-40E2-D2FE9C03041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B8043FA-3F23-FCBE-EBE2-82E71E41C7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D50C763-1572-BCA5-1E48-D8084074E9F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341737D-53EC-FAA3-16DD-BB88A63AFA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0C0EEB37-DAEA-29DA-6221-7881A84A01F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5BE6BAA-D87E-9986-A968-7E4638C008BD}"/>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8" name="Segnaposto piè di pagina 7">
            <a:extLst>
              <a:ext uri="{FF2B5EF4-FFF2-40B4-BE49-F238E27FC236}">
                <a16:creationId xmlns:a16="http://schemas.microsoft.com/office/drawing/2014/main" id="{AF8A7C4D-F32F-C8DF-5E5F-CEC5BA8B4019}"/>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877A800A-DA9B-9920-C2CC-C00DDDB979B0}"/>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348724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5B7A36-4E70-F1DA-A479-7A0FD8F98178}"/>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272DA58-7C9C-0B15-103F-A8B84186D9DC}"/>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4" name="Segnaposto piè di pagina 3">
            <a:extLst>
              <a:ext uri="{FF2B5EF4-FFF2-40B4-BE49-F238E27FC236}">
                <a16:creationId xmlns:a16="http://schemas.microsoft.com/office/drawing/2014/main" id="{394DA1DE-62BA-0BC7-65EC-C15EE95DB59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01CB53D4-5E7D-3C6E-3B8C-3C5A5647B6E0}"/>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2229397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06DFBE2-A178-D76A-4F25-D035DB3D1D7C}"/>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3" name="Segnaposto piè di pagina 2">
            <a:extLst>
              <a:ext uri="{FF2B5EF4-FFF2-40B4-BE49-F238E27FC236}">
                <a16:creationId xmlns:a16="http://schemas.microsoft.com/office/drawing/2014/main" id="{C0B79545-E8C1-6E31-DF88-F9B6EAEEAFA4}"/>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4EAF483-B397-9D58-D48A-7D410AB9E9F8}"/>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34057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1AE8F4-0087-EB01-B81B-0142EA80CDF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279D532-0277-639E-614E-FE6C99FA3D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92F36F12-C14E-F8CD-F1BE-CA244DBE15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33E0647-9FDE-F01B-FAC1-FE71AF782E7B}"/>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6" name="Segnaposto piè di pagina 5">
            <a:extLst>
              <a:ext uri="{FF2B5EF4-FFF2-40B4-BE49-F238E27FC236}">
                <a16:creationId xmlns:a16="http://schemas.microsoft.com/office/drawing/2014/main" id="{9E5E9AB0-02F0-1CEC-A8A8-40AC041078E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CB59B4E-5F73-EE06-AA3A-7F3F20A2A2D7}"/>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4180571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225B3E-27FD-F30A-C879-8A2869E9C78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67012A09-F587-C1C5-22A6-DC23EC7114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FA6F1CD-E2A1-6D50-37BB-CA43538D07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23F8D29-CADE-2697-A2EB-3A2271D7A4BF}"/>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6" name="Segnaposto piè di pagina 5">
            <a:extLst>
              <a:ext uri="{FF2B5EF4-FFF2-40B4-BE49-F238E27FC236}">
                <a16:creationId xmlns:a16="http://schemas.microsoft.com/office/drawing/2014/main" id="{7AF91949-789E-DC68-A1B2-134523C6980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3854ED8-ECB2-8179-2CF1-214B4201689A}"/>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746666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66AFB-58BC-BFCE-8024-238FFF71F21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591DB36-FF14-FE40-5995-4896BC09A787}"/>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1E76A86-6531-698A-4DAF-B2CCD721A05C}"/>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5" name="Segnaposto piè di pagina 4">
            <a:extLst>
              <a:ext uri="{FF2B5EF4-FFF2-40B4-BE49-F238E27FC236}">
                <a16:creationId xmlns:a16="http://schemas.microsoft.com/office/drawing/2014/main" id="{3E775F14-CFD9-D56B-518F-C561CEB0F7E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FC049CA-29AA-F9DE-7A70-210DFEC73D20}"/>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83566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62DEB20-27B1-C433-D585-F80BA0ADF558}"/>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2D7E152-F286-2526-D2B9-2D38A8B6BAD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98715EC-2A15-3A50-FDA4-1C7FA534DDBB}"/>
              </a:ext>
            </a:extLst>
          </p:cNvPr>
          <p:cNvSpPr>
            <a:spLocks noGrp="1"/>
          </p:cNvSpPr>
          <p:nvPr>
            <p:ph type="dt" sz="half" idx="10"/>
          </p:nvPr>
        </p:nvSpPr>
        <p:spPr/>
        <p:txBody>
          <a:bodyPr/>
          <a:lstStyle/>
          <a:p>
            <a:fld id="{073B8F8E-0F46-451D-BD96-FD93C7E8967B}" type="datetimeFigureOut">
              <a:rPr lang="it-IT" smtClean="0"/>
              <a:t>10/11/2023</a:t>
            </a:fld>
            <a:endParaRPr lang="it-IT"/>
          </a:p>
        </p:txBody>
      </p:sp>
      <p:sp>
        <p:nvSpPr>
          <p:cNvPr id="5" name="Segnaposto piè di pagina 4">
            <a:extLst>
              <a:ext uri="{FF2B5EF4-FFF2-40B4-BE49-F238E27FC236}">
                <a16:creationId xmlns:a16="http://schemas.microsoft.com/office/drawing/2014/main" id="{119E3EA8-AC6B-2AC2-2CA8-2B91C4F523E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15F72EF-473D-F3F2-2DBE-4BDF0034BB77}"/>
              </a:ext>
            </a:extLst>
          </p:cNvPr>
          <p:cNvSpPr>
            <a:spLocks noGrp="1"/>
          </p:cNvSpPr>
          <p:nvPr>
            <p:ph type="sldNum" sz="quarter" idx="12"/>
          </p:nvPr>
        </p:nvSpPr>
        <p:spPr/>
        <p:txBody>
          <a:bodyPr/>
          <a:lstStyle/>
          <a:p>
            <a:fld id="{CBBDAEB0-68E1-4E5E-9CD7-015C5BA8E9FF}" type="slidenum">
              <a:rPr lang="it-IT" smtClean="0"/>
              <a:t>‹N›</a:t>
            </a:fld>
            <a:endParaRPr lang="it-IT"/>
          </a:p>
        </p:txBody>
      </p:sp>
    </p:spTree>
    <p:extLst>
      <p:ext uri="{BB962C8B-B14F-4D97-AF65-F5344CB8AC3E}">
        <p14:creationId xmlns:p14="http://schemas.microsoft.com/office/powerpoint/2010/main" val="3483158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eg">
    <p:spTree>
      <p:nvGrpSpPr>
        <p:cNvPr id="1" name=""/>
        <p:cNvGrpSpPr/>
        <p:nvPr/>
      </p:nvGrpSpPr>
      <p:grpSpPr>
        <a:xfrm>
          <a:off x="0" y="0"/>
          <a:ext cx="0" cy="0"/>
          <a:chOff x="0" y="0"/>
          <a:chExt cx="0" cy="0"/>
        </a:xfrm>
      </p:grpSpPr>
      <p:sp>
        <p:nvSpPr>
          <p:cNvPr id="6" name="Titel 1"/>
          <p:cNvSpPr>
            <a:spLocks noGrp="1"/>
          </p:cNvSpPr>
          <p:nvPr>
            <p:ph type="title"/>
          </p:nvPr>
        </p:nvSpPr>
        <p:spPr>
          <a:xfrm>
            <a:off x="609600" y="274638"/>
            <a:ext cx="10972800" cy="868363"/>
          </a:xfrm>
          <a:prstGeom prst="rect">
            <a:avLst/>
          </a:prstGeom>
        </p:spPr>
        <p:txBody>
          <a:bodyPr/>
          <a:lstStyle/>
          <a:p>
            <a:r>
              <a:rPr lang="nl-NL" dirty="0"/>
              <a:t>Titelstijl van model bewerken</a:t>
            </a:r>
          </a:p>
        </p:txBody>
      </p:sp>
      <p:cxnSp>
        <p:nvCxnSpPr>
          <p:cNvPr id="3" name="Rechte verbindingslijn 2"/>
          <p:cNvCxnSpPr/>
          <p:nvPr userDrawn="1"/>
        </p:nvCxnSpPr>
        <p:spPr>
          <a:xfrm>
            <a:off x="609600" y="1143001"/>
            <a:ext cx="109728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Afbeelding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840416" y="5982533"/>
            <a:ext cx="1906496" cy="488540"/>
          </a:xfrm>
          <a:prstGeom prst="rect">
            <a:avLst/>
          </a:prstGeom>
        </p:spPr>
      </p:pic>
      <p:sp>
        <p:nvSpPr>
          <p:cNvPr id="5" name="Tijdelijke aanduiding voor inhoud 2"/>
          <p:cNvSpPr>
            <a:spLocks noGrp="1"/>
          </p:cNvSpPr>
          <p:nvPr>
            <p:ph idx="1"/>
          </p:nvPr>
        </p:nvSpPr>
        <p:spPr>
          <a:xfrm>
            <a:off x="838200" y="1825625"/>
            <a:ext cx="10515600" cy="4351338"/>
          </a:xfrm>
          <a:prstGeom prst="rect">
            <a:avLst/>
          </a:prstGeo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819682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Aangepaste indeling">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912424" y="5959713"/>
            <a:ext cx="1906496" cy="488540"/>
          </a:xfrm>
          <a:prstGeom prst="rect">
            <a:avLst/>
          </a:prstGeom>
        </p:spPr>
      </p:pic>
    </p:spTree>
    <p:extLst>
      <p:ext uri="{BB962C8B-B14F-4D97-AF65-F5344CB8AC3E}">
        <p14:creationId xmlns:p14="http://schemas.microsoft.com/office/powerpoint/2010/main" val="457422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200" y="365126"/>
            <a:ext cx="10515600" cy="777876"/>
          </a:xfrm>
          <a:prstGeom prst="rect">
            <a:avLst/>
          </a:prstGeom>
        </p:spPr>
        <p:txBody>
          <a:bodyPr/>
          <a:lstStyle/>
          <a:p>
            <a:r>
              <a:rPr lang="nl-NL" dirty="0" err="1"/>
              <a:t>Disclosure</a:t>
            </a:r>
            <a:endParaRPr lang="nl-NL" dirty="0"/>
          </a:p>
        </p:txBody>
      </p:sp>
      <p:cxnSp>
        <p:nvCxnSpPr>
          <p:cNvPr id="3" name="Rechte verbindingslijn 2"/>
          <p:cNvCxnSpPr/>
          <p:nvPr userDrawn="1"/>
        </p:nvCxnSpPr>
        <p:spPr>
          <a:xfrm>
            <a:off x="609600" y="1143001"/>
            <a:ext cx="109728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619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p:bg>
      <p:bgRef idx="1001">
        <a:schemeClr val="bg1"/>
      </p:bgRef>
    </p:bg>
    <p:spTree>
      <p:nvGrpSpPr>
        <p:cNvPr id="1" name=""/>
        <p:cNvGrpSpPr/>
        <p:nvPr/>
      </p:nvGrpSpPr>
      <p:grpSpPr>
        <a:xfrm>
          <a:off x="0" y="0"/>
          <a:ext cx="0" cy="0"/>
          <a:chOff x="0" y="0"/>
          <a:chExt cx="0" cy="0"/>
        </a:xfrm>
      </p:grpSpPr>
      <p:sp>
        <p:nvSpPr>
          <p:cNvPr id="10" name="Titel 1"/>
          <p:cNvSpPr txBox="1">
            <a:spLocks/>
          </p:cNvSpPr>
          <p:nvPr userDrawn="1"/>
        </p:nvSpPr>
        <p:spPr bwMode="auto">
          <a:xfrm>
            <a:off x="1121644" y="1133128"/>
            <a:ext cx="10363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A3D3C"/>
                </a:solidFill>
                <a:latin typeface="+mj-lt"/>
                <a:ea typeface="ＭＳ Ｐゴシック" charset="-128"/>
                <a:cs typeface="ＭＳ Ｐゴシック" charset="-128"/>
              </a:defRPr>
            </a:lvl1pPr>
            <a:lvl2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1"/>
                </a:solidFill>
                <a:latin typeface="Calibri" charset="0"/>
              </a:defRPr>
            </a:lvl6pPr>
            <a:lvl7pPr marL="914400" algn="ctr" rtl="0" eaLnBrk="1" fontAlgn="base" hangingPunct="1">
              <a:spcBef>
                <a:spcPct val="0"/>
              </a:spcBef>
              <a:spcAft>
                <a:spcPct val="0"/>
              </a:spcAft>
              <a:defRPr sz="4400">
                <a:solidFill>
                  <a:schemeClr val="tx1"/>
                </a:solidFill>
                <a:latin typeface="Calibri" charset="0"/>
              </a:defRPr>
            </a:lvl7pPr>
            <a:lvl8pPr marL="1371600" algn="ctr" rtl="0" eaLnBrk="1" fontAlgn="base" hangingPunct="1">
              <a:spcBef>
                <a:spcPct val="0"/>
              </a:spcBef>
              <a:spcAft>
                <a:spcPct val="0"/>
              </a:spcAft>
              <a:defRPr sz="4400">
                <a:solidFill>
                  <a:schemeClr val="tx1"/>
                </a:solidFill>
                <a:latin typeface="Calibri" charset="0"/>
              </a:defRPr>
            </a:lvl8pPr>
            <a:lvl9pPr marL="1828800" algn="ctr" rtl="0" eaLnBrk="1" fontAlgn="base" hangingPunct="1">
              <a:spcBef>
                <a:spcPct val="0"/>
              </a:spcBef>
              <a:spcAft>
                <a:spcPct val="0"/>
              </a:spcAft>
              <a:defRPr sz="4400">
                <a:solidFill>
                  <a:schemeClr val="tx1"/>
                </a:solidFill>
                <a:latin typeface="Calibri" charset="0"/>
              </a:defRPr>
            </a:lvl9pPr>
          </a:lstStyle>
          <a:p>
            <a:r>
              <a:rPr lang="nl-NL">
                <a:solidFill>
                  <a:schemeClr val="bg1"/>
                </a:solidFill>
              </a:rPr>
              <a:t>Titelstijl van model bewerken</a:t>
            </a:r>
            <a:endParaRPr lang="nl-NL" dirty="0">
              <a:solidFill>
                <a:schemeClr val="bg1"/>
              </a:solidFill>
            </a:endParaRPr>
          </a:p>
        </p:txBody>
      </p:sp>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2200" y="406029"/>
            <a:ext cx="9722087" cy="1462111"/>
          </a:xfrm>
          <a:prstGeom prst="rect">
            <a:avLst/>
          </a:prstGeom>
        </p:spPr>
      </p:pic>
      <p:pic>
        <p:nvPicPr>
          <p:cNvPr id="5" name="Afbeelding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80" y="5910024"/>
            <a:ext cx="12192000" cy="975360"/>
          </a:xfrm>
          <a:prstGeom prst="rect">
            <a:avLst/>
          </a:prstGeom>
        </p:spPr>
      </p:pic>
      <p:sp>
        <p:nvSpPr>
          <p:cNvPr id="6" name="Titel 1"/>
          <p:cNvSpPr>
            <a:spLocks noGrp="1"/>
          </p:cNvSpPr>
          <p:nvPr>
            <p:ph type="ctrTitle"/>
          </p:nvPr>
        </p:nvSpPr>
        <p:spPr>
          <a:xfrm>
            <a:off x="1199456" y="2595239"/>
            <a:ext cx="10363200" cy="1470025"/>
          </a:xfrm>
          <a:prstGeom prst="rect">
            <a:avLst/>
          </a:prstGeom>
        </p:spPr>
        <p:txBody>
          <a:bodyPr/>
          <a:lstStyle>
            <a:lvl1pPr>
              <a:defRPr>
                <a:solidFill>
                  <a:srgbClr val="3A3D3C"/>
                </a:solidFill>
              </a:defRPr>
            </a:lvl1pPr>
          </a:lstStyle>
          <a:p>
            <a:r>
              <a:rPr lang="nl-NL"/>
              <a:t>Titelstijl van model bewerken</a:t>
            </a:r>
            <a:endParaRPr lang="nl-NL" dirty="0"/>
          </a:p>
        </p:txBody>
      </p:sp>
    </p:spTree>
    <p:extLst>
      <p:ext uri="{BB962C8B-B14F-4D97-AF65-F5344CB8AC3E}">
        <p14:creationId xmlns:p14="http://schemas.microsoft.com/office/powerpoint/2010/main" val="424602168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200" y="365126"/>
            <a:ext cx="10515600" cy="777876"/>
          </a:xfrm>
          <a:prstGeom prst="rect">
            <a:avLst/>
          </a:prstGeom>
        </p:spPr>
        <p:txBody>
          <a:bodyPr/>
          <a:lstStyle/>
          <a:p>
            <a:r>
              <a:rPr lang="nl-NL" dirty="0" err="1"/>
              <a:t>Disclosure</a:t>
            </a:r>
            <a:endParaRPr lang="nl-NL" dirty="0"/>
          </a:p>
        </p:txBody>
      </p:sp>
      <p:cxnSp>
        <p:nvCxnSpPr>
          <p:cNvPr id="3" name="Rechte verbindingslijn 2"/>
          <p:cNvCxnSpPr/>
          <p:nvPr userDrawn="1"/>
        </p:nvCxnSpPr>
        <p:spPr>
          <a:xfrm>
            <a:off x="609600" y="1143001"/>
            <a:ext cx="109728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269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6" name="Titel 1"/>
          <p:cNvSpPr>
            <a:spLocks noGrp="1"/>
          </p:cNvSpPr>
          <p:nvPr>
            <p:ph type="title"/>
          </p:nvPr>
        </p:nvSpPr>
        <p:spPr>
          <a:xfrm>
            <a:off x="609600" y="274638"/>
            <a:ext cx="10972800" cy="868363"/>
          </a:xfrm>
          <a:prstGeom prst="rect">
            <a:avLst/>
          </a:prstGeom>
        </p:spPr>
        <p:txBody>
          <a:bodyPr/>
          <a:lstStyle/>
          <a:p>
            <a:r>
              <a:rPr lang="nl-NL" dirty="0"/>
              <a:t>Titelstijl van model bewerken</a:t>
            </a:r>
          </a:p>
        </p:txBody>
      </p:sp>
      <p:cxnSp>
        <p:nvCxnSpPr>
          <p:cNvPr id="3" name="Rechte verbindingslijn 2"/>
          <p:cNvCxnSpPr/>
          <p:nvPr userDrawn="1"/>
        </p:nvCxnSpPr>
        <p:spPr>
          <a:xfrm>
            <a:off x="609600" y="1143001"/>
            <a:ext cx="109728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Afbeelding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840416" y="5982533"/>
            <a:ext cx="1906496" cy="488540"/>
          </a:xfrm>
          <a:prstGeom prst="rect">
            <a:avLst/>
          </a:prstGeom>
        </p:spPr>
      </p:pic>
      <p:sp>
        <p:nvSpPr>
          <p:cNvPr id="5" name="Tijdelijke aanduiding voor inhoud 2"/>
          <p:cNvSpPr>
            <a:spLocks noGrp="1"/>
          </p:cNvSpPr>
          <p:nvPr>
            <p:ph idx="1"/>
          </p:nvPr>
        </p:nvSpPr>
        <p:spPr>
          <a:xfrm>
            <a:off x="838200" y="1825625"/>
            <a:ext cx="10515600" cy="4351338"/>
          </a:xfrm>
          <a:prstGeom prst="rect">
            <a:avLst/>
          </a:prstGeo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22302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pic>
        <p:nvPicPr>
          <p:cNvPr id="7" name="Afbeelding 6"/>
          <p:cNvPicPr>
            <a:picLocks noChangeAspect="1"/>
          </p:cNvPicPr>
          <p:nvPr userDrawn="1"/>
        </p:nvPicPr>
        <p:blipFill rotWithShape="1">
          <a:blip r:embed="rId2">
            <a:alphaModFix amt="14000"/>
            <a:extLst>
              <a:ext uri="{28A0092B-C50C-407E-A947-70E740481C1C}">
                <a14:useLocalDpi xmlns:a14="http://schemas.microsoft.com/office/drawing/2010/main" val="0"/>
              </a:ext>
            </a:extLst>
          </a:blip>
          <a:srcRect l="23413" r="33888" b="25372"/>
          <a:stretch/>
        </p:blipFill>
        <p:spPr>
          <a:xfrm>
            <a:off x="6960096" y="-3042"/>
            <a:ext cx="5231904" cy="6858000"/>
          </a:xfrm>
          <a:prstGeom prst="rect">
            <a:avLst/>
          </a:prstGeom>
        </p:spPr>
      </p:pic>
      <p:cxnSp>
        <p:nvCxnSpPr>
          <p:cNvPr id="8" name="Rechte verbindingslijn 7"/>
          <p:cNvCxnSpPr/>
          <p:nvPr userDrawn="1"/>
        </p:nvCxnSpPr>
        <p:spPr>
          <a:xfrm>
            <a:off x="609600" y="1143001"/>
            <a:ext cx="109728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itel 1"/>
          <p:cNvSpPr>
            <a:spLocks noGrp="1"/>
          </p:cNvSpPr>
          <p:nvPr>
            <p:ph type="title"/>
          </p:nvPr>
        </p:nvSpPr>
        <p:spPr>
          <a:xfrm>
            <a:off x="609600" y="274638"/>
            <a:ext cx="10972800" cy="868363"/>
          </a:xfrm>
          <a:prstGeom prst="rect">
            <a:avLst/>
          </a:prstGeom>
        </p:spPr>
        <p:txBody>
          <a:bodyPr/>
          <a:lstStyle/>
          <a:p>
            <a:r>
              <a:rPr lang="nl-NL" dirty="0"/>
              <a:t>Titelstijl van model bewerken</a:t>
            </a:r>
          </a:p>
        </p:txBody>
      </p:sp>
      <p:pic>
        <p:nvPicPr>
          <p:cNvPr id="12" name="Afbeelding 11"/>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840416" y="6007698"/>
            <a:ext cx="1906496" cy="488540"/>
          </a:xfrm>
          <a:prstGeom prst="rect">
            <a:avLst/>
          </a:prstGeom>
        </p:spPr>
      </p:pic>
    </p:spTree>
    <p:extLst>
      <p:ext uri="{BB962C8B-B14F-4D97-AF65-F5344CB8AC3E}">
        <p14:creationId xmlns:p14="http://schemas.microsoft.com/office/powerpoint/2010/main" val="4200896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6" name="Titel 1"/>
          <p:cNvSpPr>
            <a:spLocks noGrp="1"/>
          </p:cNvSpPr>
          <p:nvPr>
            <p:ph type="title"/>
          </p:nvPr>
        </p:nvSpPr>
        <p:spPr>
          <a:xfrm>
            <a:off x="609600" y="274638"/>
            <a:ext cx="10972800" cy="1143000"/>
          </a:xfrm>
          <a:prstGeom prst="rect">
            <a:avLst/>
          </a:prstGeom>
        </p:spPr>
        <p:txBody>
          <a:bodyPr/>
          <a:lstStyle/>
          <a:p>
            <a:r>
              <a:rPr lang="nl-NL" dirty="0"/>
              <a:t>Titelstijl van model bewerken</a:t>
            </a:r>
          </a:p>
        </p:txBody>
      </p:sp>
      <p:cxnSp>
        <p:nvCxnSpPr>
          <p:cNvPr id="4" name="Rechte verbindingslijn 3"/>
          <p:cNvCxnSpPr/>
          <p:nvPr userDrawn="1"/>
        </p:nvCxnSpPr>
        <p:spPr>
          <a:xfrm>
            <a:off x="609600" y="1143001"/>
            <a:ext cx="109728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pic>
        <p:nvPicPr>
          <p:cNvPr id="7" name="Afbeelding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912424" y="5959713"/>
            <a:ext cx="1906496" cy="488540"/>
          </a:xfrm>
          <a:prstGeom prst="rect">
            <a:avLst/>
          </a:prstGeom>
        </p:spPr>
      </p:pic>
      <p:pic>
        <p:nvPicPr>
          <p:cNvPr id="8" name="Afbeelding 7"/>
          <p:cNvPicPr>
            <a:picLocks noChangeAspect="1"/>
          </p:cNvPicPr>
          <p:nvPr userDrawn="1"/>
        </p:nvPicPr>
        <p:blipFill rotWithShape="1">
          <a:blip r:embed="rId3">
            <a:alphaModFix amt="9000"/>
            <a:extLst>
              <a:ext uri="{28A0092B-C50C-407E-A947-70E740481C1C}">
                <a14:useLocalDpi xmlns:a14="http://schemas.microsoft.com/office/drawing/2010/main" val="0"/>
              </a:ext>
            </a:extLst>
          </a:blip>
          <a:srcRect l="20076" t="15350" r="16926" b="17451"/>
          <a:stretch/>
        </p:blipFill>
        <p:spPr>
          <a:xfrm>
            <a:off x="5087888" y="1196752"/>
            <a:ext cx="7200800" cy="5760640"/>
          </a:xfrm>
          <a:prstGeom prst="rect">
            <a:avLst/>
          </a:prstGeom>
        </p:spPr>
      </p:pic>
    </p:spTree>
    <p:extLst>
      <p:ext uri="{BB962C8B-B14F-4D97-AF65-F5344CB8AC3E}">
        <p14:creationId xmlns:p14="http://schemas.microsoft.com/office/powerpoint/2010/main" val="21823148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Aangepaste indeling">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912424" y="5959713"/>
            <a:ext cx="1906496" cy="488540"/>
          </a:xfrm>
          <a:prstGeom prst="rect">
            <a:avLst/>
          </a:prstGeom>
        </p:spPr>
      </p:pic>
    </p:spTree>
    <p:extLst>
      <p:ext uri="{BB962C8B-B14F-4D97-AF65-F5344CB8AC3E}">
        <p14:creationId xmlns:p14="http://schemas.microsoft.com/office/powerpoint/2010/main" val="355121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867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eldia">
    <p:bg>
      <p:bgRef idx="1001">
        <a:schemeClr val="bg1"/>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969244" y="980728"/>
            <a:ext cx="10363200" cy="1470025"/>
          </a:xfrm>
          <a:prstGeom prst="rect">
            <a:avLst/>
          </a:prstGeom>
        </p:spPr>
        <p:txBody>
          <a:bodyPr/>
          <a:lstStyle>
            <a:lvl1pPr>
              <a:defRPr>
                <a:solidFill>
                  <a:srgbClr val="3A3D3C"/>
                </a:solidFill>
              </a:defRPr>
            </a:lvl1pPr>
          </a:lstStyle>
          <a:p>
            <a:r>
              <a:rPr lang="nl-NL"/>
              <a:t>Titelstijl van model bewerken</a:t>
            </a:r>
            <a:endParaRPr lang="nl-NL" dirty="0"/>
          </a:p>
        </p:txBody>
      </p:sp>
      <p:pic>
        <p:nvPicPr>
          <p:cNvPr id="6"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188" y="2924944"/>
            <a:ext cx="10397256" cy="2664296"/>
          </a:xfrm>
          <a:prstGeom prst="rect">
            <a:avLst/>
          </a:prstGeom>
        </p:spPr>
      </p:pic>
    </p:spTree>
    <p:extLst>
      <p:ext uri="{BB962C8B-B14F-4D97-AF65-F5344CB8AC3E}">
        <p14:creationId xmlns:p14="http://schemas.microsoft.com/office/powerpoint/2010/main" val="227702800"/>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427038"/>
            <a:ext cx="10972800" cy="715963"/>
          </a:xfrm>
        </p:spPr>
        <p:txBody>
          <a:bodyPr/>
          <a:lstStyle/>
          <a:p>
            <a:r>
              <a:rPr lang="nl-NL" dirty="0"/>
              <a:t>Klik om de stijl te bewerken</a:t>
            </a:r>
          </a:p>
        </p:txBody>
      </p:sp>
      <p:sp>
        <p:nvSpPr>
          <p:cNvPr id="3" name="Tijdelijke aanduiding voor inhoud 2"/>
          <p:cNvSpPr>
            <a:spLocks noGrp="1"/>
          </p:cNvSpPr>
          <p:nvPr>
            <p:ph idx="1"/>
          </p:nvPr>
        </p:nvSpPr>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6" name="Picture 1"/>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1" y="1124744"/>
            <a:ext cx="10972800" cy="9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p:cNvPicPr>
            <a:picLocks noChangeAspect="1"/>
          </p:cNvPicPr>
          <p:nvPr userDrawn="1"/>
        </p:nvPicPr>
        <p:blipFill>
          <a:blip r:embed="rId3"/>
          <a:stretch>
            <a:fillRect/>
          </a:stretch>
        </p:blipFill>
        <p:spPr>
          <a:xfrm>
            <a:off x="11012381" y="640556"/>
            <a:ext cx="570020" cy="484188"/>
          </a:xfrm>
          <a:prstGeom prst="rect">
            <a:avLst/>
          </a:prstGeom>
        </p:spPr>
      </p:pic>
      <p:pic>
        <p:nvPicPr>
          <p:cNvPr id="8" name="Afbeelding 7"/>
          <p:cNvPicPr>
            <a:picLocks noChangeAspect="1"/>
          </p:cNvPicPr>
          <p:nvPr userDrawn="1"/>
        </p:nvPicPr>
        <p:blipFill>
          <a:blip r:embed="rId4"/>
          <a:stretch>
            <a:fillRect/>
          </a:stretch>
        </p:blipFill>
        <p:spPr>
          <a:xfrm>
            <a:off x="9456374" y="6159946"/>
            <a:ext cx="2440948" cy="509415"/>
          </a:xfrm>
          <a:prstGeom prst="rect">
            <a:avLst/>
          </a:prstGeom>
        </p:spPr>
      </p:pic>
    </p:spTree>
    <p:extLst>
      <p:ext uri="{BB962C8B-B14F-4D97-AF65-F5344CB8AC3E}">
        <p14:creationId xmlns:p14="http://schemas.microsoft.com/office/powerpoint/2010/main" val="3583568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CD0BDE-553E-4A44-9BC8-1833BDCDDFA8}"/>
              </a:ext>
            </a:extLst>
          </p:cNvPr>
          <p:cNvSpPr>
            <a:spLocks noGrp="1"/>
          </p:cNvSpPr>
          <p:nvPr>
            <p:ph type="ctrTitle"/>
          </p:nvPr>
        </p:nvSpPr>
        <p:spPr>
          <a:xfrm>
            <a:off x="1524000" y="1122363"/>
            <a:ext cx="9144000" cy="2387600"/>
          </a:xfrm>
        </p:spPr>
        <p:txBody>
          <a:bodyPr anchor="b"/>
          <a:lstStyle>
            <a:lvl1pPr algn="ctr">
              <a:defRPr sz="4500"/>
            </a:lvl1pPr>
          </a:lstStyle>
          <a:p>
            <a:r>
              <a:rPr lang="it-IT"/>
              <a:t>Fare clic per modificare lo stile del titolo</a:t>
            </a:r>
          </a:p>
        </p:txBody>
      </p:sp>
      <p:sp>
        <p:nvSpPr>
          <p:cNvPr id="3" name="Sottotitolo 2">
            <a:extLst>
              <a:ext uri="{FF2B5EF4-FFF2-40B4-BE49-F238E27FC236}">
                <a16:creationId xmlns:a16="http://schemas.microsoft.com/office/drawing/2014/main" id="{FFAFD1F7-5684-BD45-98B8-2F60D4539029}"/>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446A9D8-8B86-6748-8D65-7CCA05FC58B8}"/>
              </a:ext>
            </a:extLst>
          </p:cNvPr>
          <p:cNvSpPr>
            <a:spLocks noGrp="1"/>
          </p:cNvSpPr>
          <p:nvPr>
            <p:ph type="dt" sz="half" idx="10"/>
          </p:nvPr>
        </p:nvSpPr>
        <p:spPr/>
        <p:txBody>
          <a:bodyPr/>
          <a:lstStyle/>
          <a:p>
            <a:fld id="{A5C5FBA9-D260-3943-953C-29D958EC6802}" type="datetimeFigureOut">
              <a:rPr lang="it-IT" smtClean="0"/>
              <a:t>10/11/2023</a:t>
            </a:fld>
            <a:endParaRPr lang="it-IT"/>
          </a:p>
        </p:txBody>
      </p:sp>
      <p:sp>
        <p:nvSpPr>
          <p:cNvPr id="5" name="Segnaposto piè di pagina 4">
            <a:extLst>
              <a:ext uri="{FF2B5EF4-FFF2-40B4-BE49-F238E27FC236}">
                <a16:creationId xmlns:a16="http://schemas.microsoft.com/office/drawing/2014/main" id="{D93C6F50-C9EC-7B43-BB9D-3CA8F4F75CE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6D0EB8-F11D-3D4E-927E-B7A6B822482C}"/>
              </a:ext>
            </a:extLst>
          </p:cNvPr>
          <p:cNvSpPr>
            <a:spLocks noGrp="1"/>
          </p:cNvSpPr>
          <p:nvPr>
            <p:ph type="sldNum" sz="quarter" idx="12"/>
          </p:nvPr>
        </p:nvSpPr>
        <p:spPr/>
        <p:txBody>
          <a:bodyPr/>
          <a:lstStyle/>
          <a:p>
            <a:fld id="{B0E55B59-8490-844E-83ED-4D3DF78D7EE2}" type="slidenum">
              <a:rPr lang="it-IT" smtClean="0"/>
              <a:t>‹N›</a:t>
            </a:fld>
            <a:endParaRPr lang="it-IT"/>
          </a:p>
        </p:txBody>
      </p:sp>
    </p:spTree>
    <p:extLst>
      <p:ext uri="{BB962C8B-B14F-4D97-AF65-F5344CB8AC3E}">
        <p14:creationId xmlns:p14="http://schemas.microsoft.com/office/powerpoint/2010/main" val="3275303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Vuoto">
    <p:spTree>
      <p:nvGrpSpPr>
        <p:cNvPr id="1" name=""/>
        <p:cNvGrpSpPr/>
        <p:nvPr/>
      </p:nvGrpSpPr>
      <p:grpSpPr>
        <a:xfrm>
          <a:off x="0" y="0"/>
          <a:ext cx="0" cy="0"/>
          <a:chOff x="0" y="0"/>
          <a:chExt cx="0" cy="0"/>
        </a:xfrm>
      </p:grpSpPr>
      <p:sp>
        <p:nvSpPr>
          <p:cNvPr id="122" name="Shape 122"/>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10774998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olo - In alto">
    <p:spTree>
      <p:nvGrpSpPr>
        <p:cNvPr id="1" name=""/>
        <p:cNvGrpSpPr/>
        <p:nvPr/>
      </p:nvGrpSpPr>
      <p:grpSpPr>
        <a:xfrm>
          <a:off x="0" y="0"/>
          <a:ext cx="0" cy="0"/>
          <a:chOff x="0" y="0"/>
          <a:chExt cx="0" cy="0"/>
        </a:xfrm>
      </p:grpSpPr>
      <p:sp>
        <p:nvSpPr>
          <p:cNvPr id="51" name="Shape 51"/>
          <p:cNvSpPr/>
          <p:nvPr/>
        </p:nvSpPr>
        <p:spPr>
          <a:xfrm>
            <a:off x="476250" y="1812727"/>
            <a:ext cx="11247461" cy="0"/>
          </a:xfrm>
          <a:prstGeom prst="line">
            <a:avLst/>
          </a:prstGeom>
          <a:ln w="12700">
            <a:solidFill>
              <a:srgbClr val="444444">
                <a:alpha val="30000"/>
              </a:srgb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52" name="Shape 52"/>
          <p:cNvSpPr/>
          <p:nvPr/>
        </p:nvSpPr>
        <p:spPr>
          <a:xfrm flipV="1">
            <a:off x="476250" y="6500811"/>
            <a:ext cx="11239500" cy="2"/>
          </a:xfrm>
          <a:prstGeom prst="line">
            <a:avLst/>
          </a:prstGeom>
          <a:ln w="76200">
            <a:solidFill>
              <a:srgbClr val="444444">
                <a:alpha val="30000"/>
              </a:srgb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53" name="Shape 53"/>
          <p:cNvSpPr/>
          <p:nvPr/>
        </p:nvSpPr>
        <p:spPr>
          <a:xfrm flipV="1">
            <a:off x="476250" y="357188"/>
            <a:ext cx="11239500" cy="1"/>
          </a:xfrm>
          <a:prstGeom prst="line">
            <a:avLst/>
          </a:prstGeom>
          <a:ln w="12700">
            <a:solidFill>
              <a:srgbClr val="444444">
                <a:alpha val="30000"/>
              </a:srgb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54" name="Shape 54"/>
          <p:cNvSpPr>
            <a:spLocks noGrp="1"/>
          </p:cNvSpPr>
          <p:nvPr>
            <p:ph type="title"/>
          </p:nvPr>
        </p:nvSpPr>
        <p:spPr>
          <a:prstGeom prst="rect">
            <a:avLst/>
          </a:prstGeom>
        </p:spPr>
        <p:txBody>
          <a:bodyPr/>
          <a:lstStyle/>
          <a:p>
            <a:r>
              <a:t>Titolo Testo</a:t>
            </a:r>
          </a:p>
        </p:txBody>
      </p:sp>
      <p:sp>
        <p:nvSpPr>
          <p:cNvPr id="55" name="Shape 55"/>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8443301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7" name="Date Placeholder 2"/>
          <p:cNvSpPr>
            <a:spLocks noGrp="1"/>
          </p:cNvSpPr>
          <p:nvPr>
            <p:ph type="dt" sz="half" idx="10"/>
          </p:nvPr>
        </p:nvSpPr>
        <p:spPr/>
        <p:txBody>
          <a:bodyPr/>
          <a:lstStyle/>
          <a:p>
            <a:fld id="{CD4A7127-DF7F-BF49-872B-73C94D917D9D}" type="datetimeFigureOut">
              <a:rPr lang="it-IT" smtClean="0"/>
              <a:t>10/11/2023</a:t>
            </a:fld>
            <a:endParaRPr lang="it-IT"/>
          </a:p>
        </p:txBody>
      </p:sp>
      <p:sp>
        <p:nvSpPr>
          <p:cNvPr id="5" name="Footer Placeholder 3"/>
          <p:cNvSpPr>
            <a:spLocks noGrp="1"/>
          </p:cNvSpPr>
          <p:nvPr>
            <p:ph type="ftr" sz="quarter" idx="11"/>
          </p:nvPr>
        </p:nvSpPr>
        <p:spPr/>
        <p:txBody>
          <a:bodyPr/>
          <a:lstStyle/>
          <a:p>
            <a:endParaRPr lang="it-IT"/>
          </a:p>
        </p:txBody>
      </p:sp>
      <p:sp>
        <p:nvSpPr>
          <p:cNvPr id="6" name="Slide Number Placeholder 4"/>
          <p:cNvSpPr>
            <a:spLocks noGrp="1"/>
          </p:cNvSpPr>
          <p:nvPr>
            <p:ph type="sldNum" sz="quarter" idx="12"/>
          </p:nvPr>
        </p:nvSpPr>
        <p:spPr/>
        <p:txBody>
          <a:bodyPr/>
          <a:lstStyle/>
          <a:p>
            <a:fld id="{DE51EDBF-31E1-FA4F-AFAE-0F26935D850D}" type="slidenum">
              <a:rPr lang="it-IT" smtClean="0"/>
              <a:t>‹N›</a:t>
            </a:fld>
            <a:endParaRPr lang="it-IT"/>
          </a:p>
        </p:txBody>
      </p:sp>
    </p:spTree>
    <p:extLst>
      <p:ext uri="{BB962C8B-B14F-4D97-AF65-F5344CB8AC3E}">
        <p14:creationId xmlns:p14="http://schemas.microsoft.com/office/powerpoint/2010/main" val="4221012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A8989C-75EA-6642-A188-09B41C9E5F5A}" type="datetimeFigureOut">
              <a:rPr lang="it-IT" smtClean="0"/>
              <a:t>10/11/2023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6E40E978-C52E-BB46-8EAD-45EFA0694897}" type="slidenum">
              <a:rPr lang="it-IT" smtClean="0"/>
              <a:t>‹N›</a:t>
            </a:fld>
            <a:endParaRPr lang="it-IT"/>
          </a:p>
        </p:txBody>
      </p:sp>
    </p:spTree>
    <p:extLst>
      <p:ext uri="{BB962C8B-B14F-4D97-AF65-F5344CB8AC3E}">
        <p14:creationId xmlns:p14="http://schemas.microsoft.com/office/powerpoint/2010/main" val="3225156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Inhoud van twe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A292649-63BF-BFD2-549B-5447F4EB7AEB}"/>
              </a:ext>
            </a:extLst>
          </p:cNvPr>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48800" y="6096000"/>
            <a:ext cx="23812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09600" y="274638"/>
            <a:ext cx="10972800" cy="868362"/>
          </a:xfrm>
        </p:spPr>
        <p:txBody>
          <a:bodyPr/>
          <a:lstStyle/>
          <a:p>
            <a:r>
              <a:rPr lang="nl-NL" dirty="0"/>
              <a:t>Klik om de stijl te bewerken</a:t>
            </a:r>
          </a:p>
        </p:txBody>
      </p:sp>
      <p:sp>
        <p:nvSpPr>
          <p:cNvPr id="3" name="Tijdelijke aanduiding voor inhoud 2"/>
          <p:cNvSpPr>
            <a:spLocks noGrp="1"/>
          </p:cNvSpPr>
          <p:nvPr>
            <p:ph sz="half" idx="1"/>
          </p:nvPr>
        </p:nvSpPr>
        <p:spPr>
          <a:xfrm>
            <a:off x="609600" y="1600201"/>
            <a:ext cx="11074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44993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6566416-3751-909A-556E-DC819F459A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41851EA-84DC-C25D-34CE-3CEC1FAE01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D2353C8-8CE4-891B-6B43-B38E40CC4D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B8F8E-0F46-451D-BD96-FD93C7E8967B}" type="datetimeFigureOut">
              <a:rPr lang="it-IT" smtClean="0"/>
              <a:t>10/11/2023</a:t>
            </a:fld>
            <a:endParaRPr lang="it-IT"/>
          </a:p>
        </p:txBody>
      </p:sp>
      <p:sp>
        <p:nvSpPr>
          <p:cNvPr id="5" name="Segnaposto piè di pagina 4">
            <a:extLst>
              <a:ext uri="{FF2B5EF4-FFF2-40B4-BE49-F238E27FC236}">
                <a16:creationId xmlns:a16="http://schemas.microsoft.com/office/drawing/2014/main" id="{CCE9081E-7ABB-B137-71BD-F47EEF211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E8C9B857-62FE-55CD-3652-7EFCFE7C2C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DAEB0-68E1-4E5E-9CD7-015C5BA8E9FF}" type="slidenum">
              <a:rPr lang="it-IT" smtClean="0"/>
              <a:t>‹N›</a:t>
            </a:fld>
            <a:endParaRPr lang="it-IT"/>
          </a:p>
        </p:txBody>
      </p:sp>
    </p:spTree>
    <p:extLst>
      <p:ext uri="{BB962C8B-B14F-4D97-AF65-F5344CB8AC3E}">
        <p14:creationId xmlns:p14="http://schemas.microsoft.com/office/powerpoint/2010/main" val="4182826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6" r:id="rId12"/>
    <p:sldLayoutId id="2147483677" r:id="rId13"/>
    <p:sldLayoutId id="214748367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733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1"/>
          </a:solidFill>
          <a:latin typeface="Calibri" charset="0"/>
        </a:defRPr>
      </a:lvl6pPr>
      <a:lvl7pPr marL="914400" algn="ctr" rtl="0" eaLnBrk="1" fontAlgn="base" hangingPunct="1">
        <a:spcBef>
          <a:spcPct val="0"/>
        </a:spcBef>
        <a:spcAft>
          <a:spcPct val="0"/>
        </a:spcAft>
        <a:defRPr sz="4400">
          <a:solidFill>
            <a:schemeClr val="tx1"/>
          </a:solidFill>
          <a:latin typeface="Calibri" charset="0"/>
        </a:defRPr>
      </a:lvl7pPr>
      <a:lvl8pPr marL="1371600" algn="ctr" rtl="0" eaLnBrk="1" fontAlgn="base" hangingPunct="1">
        <a:spcBef>
          <a:spcPct val="0"/>
        </a:spcBef>
        <a:spcAft>
          <a:spcPct val="0"/>
        </a:spcAft>
        <a:defRPr sz="4400">
          <a:solidFill>
            <a:schemeClr val="tx1"/>
          </a:solidFill>
          <a:latin typeface="Calibri" charset="0"/>
        </a:defRPr>
      </a:lvl8pPr>
      <a:lvl9pPr marL="1828800" algn="ctr" rtl="0" eaLnBrk="1" fontAlgn="base" hangingPunct="1">
        <a:spcBef>
          <a:spcPct val="0"/>
        </a:spcBef>
        <a:spcAft>
          <a:spcPct val="0"/>
        </a:spcAft>
        <a:defRPr sz="4400">
          <a:solidFill>
            <a:schemeClr val="tx1"/>
          </a:solidFill>
          <a:latin typeface="Calibri"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image" Target="../media/image66.png"/><Relationship Id="rId7" Type="http://schemas.openxmlformats.org/officeDocument/2006/relationships/image" Target="../media/image70.png"/><Relationship Id="rId12" Type="http://schemas.microsoft.com/office/2007/relationships/hdphoto" Target="../media/hdphoto1.wdp"/><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7.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6.png"/></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png"/><Relationship Id="rId2" Type="http://schemas.openxmlformats.org/officeDocument/2006/relationships/hyperlink" Target="http://www.google.it/url?url=http://www.quasimezzogiorno.org/news/congresso-nazionale-siaarti-petrini-a-dicembre-il-documento-sui-pazienti-obesi/&amp;rct=j&amp;frm=1&amp;q=&amp;esrc=s&amp;sa=U&amp;ved=0ahUKEwiG0Y_-uuThAhVNLFAKHdotBUoQwW4ILjAM&amp;usg=AOvVaw3tZg4FKGv5aLn7jPin5Oiu" TargetMode="Externa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765A009-E0CD-825E-500D-8EE0456531DE}"/>
              </a:ext>
            </a:extLst>
          </p:cNvPr>
          <p:cNvPicPr>
            <a:picLocks noChangeAspect="1"/>
          </p:cNvPicPr>
          <p:nvPr/>
        </p:nvPicPr>
        <p:blipFill rotWithShape="1">
          <a:blip r:embed="rId2"/>
          <a:srcRect r="49781"/>
          <a:stretch/>
        </p:blipFill>
        <p:spPr>
          <a:xfrm>
            <a:off x="-5080" y="0"/>
            <a:ext cx="3553738" cy="6858000"/>
          </a:xfrm>
          <a:prstGeom prst="rect">
            <a:avLst/>
          </a:prstGeom>
        </p:spPr>
      </p:pic>
      <p:sp>
        <p:nvSpPr>
          <p:cNvPr id="5" name="CasellaDiTesto 4">
            <a:extLst>
              <a:ext uri="{FF2B5EF4-FFF2-40B4-BE49-F238E27FC236}">
                <a16:creationId xmlns:a16="http://schemas.microsoft.com/office/drawing/2014/main" id="{277067E7-F875-C9DF-A95C-03A256015114}"/>
              </a:ext>
            </a:extLst>
          </p:cNvPr>
          <p:cNvSpPr txBox="1"/>
          <p:nvPr/>
        </p:nvSpPr>
        <p:spPr>
          <a:xfrm>
            <a:off x="5059680" y="5437440"/>
            <a:ext cx="5750560" cy="1200327"/>
          </a:xfrm>
          <a:prstGeom prst="rect">
            <a:avLst/>
          </a:prstGeom>
          <a:solidFill>
            <a:srgbClr val="0070C0"/>
          </a:solidFill>
        </p:spPr>
        <p:txBody>
          <a:bodyPr wrap="square" lIns="91438" tIns="45719" rIns="91438" bIns="45719"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panose="020F0502020204030204"/>
                <a:ea typeface="+mn-ea"/>
                <a:cs typeface="+mn-cs"/>
              </a:rPr>
              <a:t>Davide Vailati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white"/>
                </a:solidFill>
                <a:effectLst/>
                <a:uLnTx/>
                <a:uFillTx/>
                <a:latin typeface="Calibri" panose="020F0502020204030204"/>
                <a:ea typeface="+mn-ea"/>
                <a:cs typeface="+mn-cs"/>
              </a:rPr>
              <a:t>UOC Anestesia e Rianimazione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white"/>
                </a:solidFill>
                <a:effectLst/>
                <a:uLnTx/>
                <a:uFillTx/>
                <a:latin typeface="Calibri" panose="020F0502020204030204"/>
                <a:ea typeface="+mn-ea"/>
                <a:cs typeface="+mn-cs"/>
              </a:rPr>
              <a:t>ASST Melegnano e Martesana-Milano</a:t>
            </a:r>
          </a:p>
        </p:txBody>
      </p:sp>
      <p:sp>
        <p:nvSpPr>
          <p:cNvPr id="2" name="CasellaDiTesto 1">
            <a:extLst>
              <a:ext uri="{FF2B5EF4-FFF2-40B4-BE49-F238E27FC236}">
                <a16:creationId xmlns:a16="http://schemas.microsoft.com/office/drawing/2014/main" id="{04197509-F916-EEA6-6850-B59C30A1C8E5}"/>
              </a:ext>
            </a:extLst>
          </p:cNvPr>
          <p:cNvSpPr txBox="1"/>
          <p:nvPr/>
        </p:nvSpPr>
        <p:spPr>
          <a:xfrm>
            <a:off x="4622800" y="3709122"/>
            <a:ext cx="6319520" cy="1200329"/>
          </a:xfrm>
          <a:prstGeom prst="rect">
            <a:avLst/>
          </a:prstGeom>
          <a:noFill/>
        </p:spPr>
        <p:txBody>
          <a:bodyPr wrap="square" rtlCol="0">
            <a:spAutoFit/>
          </a:bodyPr>
          <a:lstStyle/>
          <a:p>
            <a:pPr algn="ctr"/>
            <a:r>
              <a:rPr lang="it-IT" sz="3600" b="1" dirty="0">
                <a:solidFill>
                  <a:srgbClr val="0070C0"/>
                </a:solidFill>
              </a:rPr>
              <a:t>CATETERE VENOSO CENTRALE:</a:t>
            </a:r>
          </a:p>
          <a:p>
            <a:pPr algn="ctr"/>
            <a:r>
              <a:rPr lang="it-IT" sz="3600" b="1" dirty="0">
                <a:solidFill>
                  <a:srgbClr val="0070C0"/>
                </a:solidFill>
              </a:rPr>
              <a:t>QUESITI e RACCOMANDAZIONI</a:t>
            </a:r>
          </a:p>
        </p:txBody>
      </p:sp>
      <p:pic>
        <p:nvPicPr>
          <p:cNvPr id="6" name="Immagine 5">
            <a:extLst>
              <a:ext uri="{FF2B5EF4-FFF2-40B4-BE49-F238E27FC236}">
                <a16:creationId xmlns:a16="http://schemas.microsoft.com/office/drawing/2014/main" id="{34B4DFA0-05C4-176A-5ACB-57543733914B}"/>
              </a:ext>
            </a:extLst>
          </p:cNvPr>
          <p:cNvPicPr>
            <a:picLocks noChangeAspect="1"/>
          </p:cNvPicPr>
          <p:nvPr/>
        </p:nvPicPr>
        <p:blipFill rotWithShape="1">
          <a:blip r:embed="rId3"/>
          <a:srcRect l="31166" t="25917" r="9833" b="33926"/>
          <a:stretch/>
        </p:blipFill>
        <p:spPr>
          <a:xfrm>
            <a:off x="3548658" y="0"/>
            <a:ext cx="8531581" cy="3048000"/>
          </a:xfrm>
          <a:prstGeom prst="rect">
            <a:avLst/>
          </a:prstGeom>
        </p:spPr>
      </p:pic>
    </p:spTree>
    <p:extLst>
      <p:ext uri="{BB962C8B-B14F-4D97-AF65-F5344CB8AC3E}">
        <p14:creationId xmlns:p14="http://schemas.microsoft.com/office/powerpoint/2010/main" val="2785302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A00B-2375-40D1-ADF9-9F6EDC7DDDAD}"/>
              </a:ext>
            </a:extLst>
          </p:cNvPr>
          <p:cNvSpPr>
            <a:spLocks noGrp="1"/>
          </p:cNvSpPr>
          <p:nvPr>
            <p:ph type="title"/>
          </p:nvPr>
        </p:nvSpPr>
        <p:spPr>
          <a:xfrm>
            <a:off x="980440" y="137089"/>
            <a:ext cx="10515600" cy="889072"/>
          </a:xfrm>
        </p:spPr>
        <p:txBody>
          <a:bodyPr>
            <a:normAutofit fontScale="90000"/>
          </a:bodyPr>
          <a:lstStyle/>
          <a:p>
            <a:pPr algn="ctr"/>
            <a:r>
              <a:rPr lang="it-IT" b="1" dirty="0"/>
              <a:t>Infezioni &amp; gestione del Catetere Venoso Centrale</a:t>
            </a:r>
            <a:endParaRPr lang="it-IT" dirty="0"/>
          </a:p>
        </p:txBody>
      </p:sp>
      <p:sp>
        <p:nvSpPr>
          <p:cNvPr id="3" name="Segnaposto contenuto 2">
            <a:extLst>
              <a:ext uri="{FF2B5EF4-FFF2-40B4-BE49-F238E27FC236}">
                <a16:creationId xmlns:a16="http://schemas.microsoft.com/office/drawing/2014/main" id="{6716D6D7-BDCD-964D-A20A-243C8E7C0EA0}"/>
              </a:ext>
            </a:extLst>
          </p:cNvPr>
          <p:cNvSpPr>
            <a:spLocks noGrp="1"/>
          </p:cNvSpPr>
          <p:nvPr>
            <p:ph idx="1"/>
          </p:nvPr>
        </p:nvSpPr>
        <p:spPr>
          <a:xfrm>
            <a:off x="933870" y="1995487"/>
            <a:ext cx="10515600" cy="4725423"/>
          </a:xfrm>
        </p:spPr>
        <p:txBody>
          <a:bodyPr>
            <a:normAutofit/>
          </a:bodyPr>
          <a:lstStyle/>
          <a:p>
            <a:r>
              <a:rPr lang="it-IT" dirty="0"/>
              <a:t>Sistematizzazione dei dati</a:t>
            </a:r>
          </a:p>
          <a:p>
            <a:r>
              <a:rPr lang="it-IT" dirty="0"/>
              <a:t>Dimensioni/estensione del </a:t>
            </a:r>
            <a:r>
              <a:rPr lang="it-IT" dirty="0" err="1"/>
              <a:t>topic</a:t>
            </a:r>
            <a:endParaRPr lang="it-IT" dirty="0"/>
          </a:p>
          <a:p>
            <a:r>
              <a:rPr lang="it-IT" b="1" dirty="0"/>
              <a:t>Eterogeneità della popolazione, degli studi e delle esperienze</a:t>
            </a:r>
          </a:p>
          <a:p>
            <a:r>
              <a:rPr lang="it-IT" b="1" dirty="0"/>
              <a:t>Aspetti non indagati in letteratura</a:t>
            </a:r>
          </a:p>
          <a:p>
            <a:r>
              <a:rPr lang="it-IT" b="1" dirty="0"/>
              <a:t>Risposte non conclusive</a:t>
            </a:r>
          </a:p>
          <a:p>
            <a:r>
              <a:rPr lang="it-IT" i="1" dirty="0"/>
              <a:t>Ruolo delle buone pratiche/</a:t>
            </a:r>
            <a:r>
              <a:rPr lang="it-IT" i="1" dirty="0" err="1"/>
              <a:t>expert</a:t>
            </a:r>
            <a:r>
              <a:rPr lang="it-IT" i="1" dirty="0"/>
              <a:t> opinion</a:t>
            </a:r>
          </a:p>
          <a:p>
            <a:r>
              <a:rPr lang="it-IT" dirty="0"/>
              <a:t>Nuove tecnologie</a:t>
            </a:r>
          </a:p>
          <a:p>
            <a:r>
              <a:rPr lang="it-IT" b="1" dirty="0"/>
              <a:t>Difficoltà di applicazione nella pratica clinica (logistiche, di risorse, </a:t>
            </a:r>
            <a:r>
              <a:rPr lang="it-IT" b="1" dirty="0" err="1"/>
              <a:t>etc</a:t>
            </a:r>
            <a:r>
              <a:rPr lang="it-IT" b="1" dirty="0"/>
              <a:t>)</a:t>
            </a:r>
          </a:p>
          <a:p>
            <a:endParaRPr lang="it-IT" dirty="0"/>
          </a:p>
        </p:txBody>
      </p:sp>
      <p:sp>
        <p:nvSpPr>
          <p:cNvPr id="4" name="CasellaDiTesto 3">
            <a:extLst>
              <a:ext uri="{FF2B5EF4-FFF2-40B4-BE49-F238E27FC236}">
                <a16:creationId xmlns:a16="http://schemas.microsoft.com/office/drawing/2014/main" id="{0522C1FB-ADD3-D649-9C78-B4506EA184C4}"/>
              </a:ext>
            </a:extLst>
          </p:cNvPr>
          <p:cNvSpPr txBox="1"/>
          <p:nvPr/>
        </p:nvSpPr>
        <p:spPr>
          <a:xfrm>
            <a:off x="4890384" y="939431"/>
            <a:ext cx="1963999" cy="523220"/>
          </a:xfrm>
          <a:prstGeom prst="rect">
            <a:avLst/>
          </a:prstGeom>
          <a:noFill/>
        </p:spPr>
        <p:txBody>
          <a:bodyPr wrap="none" rtlCol="0">
            <a:spAutoFit/>
          </a:bodyPr>
          <a:lstStyle/>
          <a:p>
            <a:r>
              <a:rPr lang="it-IT" sz="2800" b="1" dirty="0">
                <a:solidFill>
                  <a:schemeClr val="accent1"/>
                </a:solidFill>
              </a:rPr>
              <a:t>Open </a:t>
            </a:r>
            <a:r>
              <a:rPr lang="it-IT" sz="2800" b="1" dirty="0" err="1">
                <a:solidFill>
                  <a:schemeClr val="accent1"/>
                </a:solidFill>
              </a:rPr>
              <a:t>issues</a:t>
            </a:r>
            <a:endParaRPr lang="it-IT" sz="2800" b="1" dirty="0">
              <a:solidFill>
                <a:schemeClr val="accent1"/>
              </a:solidFill>
            </a:endParaRPr>
          </a:p>
        </p:txBody>
      </p:sp>
    </p:spTree>
    <p:extLst>
      <p:ext uri="{BB962C8B-B14F-4D97-AF65-F5344CB8AC3E}">
        <p14:creationId xmlns:p14="http://schemas.microsoft.com/office/powerpoint/2010/main" val="3775463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A00B-2375-40D1-ADF9-9F6EDC7DDDAD}"/>
              </a:ext>
            </a:extLst>
          </p:cNvPr>
          <p:cNvSpPr>
            <a:spLocks noGrp="1"/>
          </p:cNvSpPr>
          <p:nvPr>
            <p:ph type="title"/>
          </p:nvPr>
        </p:nvSpPr>
        <p:spPr>
          <a:xfrm>
            <a:off x="0" y="69047"/>
            <a:ext cx="10515600" cy="1325563"/>
          </a:xfrm>
        </p:spPr>
        <p:txBody>
          <a:bodyPr>
            <a:normAutofit/>
          </a:bodyPr>
          <a:lstStyle/>
          <a:p>
            <a:r>
              <a:rPr lang="it-IT" sz="3600" b="1" dirty="0">
                <a:solidFill>
                  <a:schemeClr val="accent2"/>
                </a:solidFill>
              </a:rPr>
              <a:t>Open </a:t>
            </a:r>
            <a:r>
              <a:rPr lang="it-IT" sz="3600" b="1" dirty="0" err="1">
                <a:solidFill>
                  <a:schemeClr val="accent2"/>
                </a:solidFill>
              </a:rPr>
              <a:t>issues</a:t>
            </a:r>
            <a:r>
              <a:rPr lang="it-IT" sz="3600" b="1" dirty="0">
                <a:solidFill>
                  <a:schemeClr val="accent2"/>
                </a:solidFill>
              </a:rPr>
              <a:t> – gestione dei VAD</a:t>
            </a:r>
            <a:endParaRPr lang="it-IT" sz="3600" dirty="0"/>
          </a:p>
        </p:txBody>
      </p:sp>
      <p:sp>
        <p:nvSpPr>
          <p:cNvPr id="3" name="Segnaposto contenuto 2">
            <a:extLst>
              <a:ext uri="{FF2B5EF4-FFF2-40B4-BE49-F238E27FC236}">
                <a16:creationId xmlns:a16="http://schemas.microsoft.com/office/drawing/2014/main" id="{F156FE65-5504-E441-92F2-797FBE5329E6}"/>
              </a:ext>
            </a:extLst>
          </p:cNvPr>
          <p:cNvSpPr>
            <a:spLocks noGrp="1"/>
          </p:cNvSpPr>
          <p:nvPr>
            <p:ph idx="1"/>
          </p:nvPr>
        </p:nvSpPr>
        <p:spPr>
          <a:xfrm>
            <a:off x="392152" y="1078492"/>
            <a:ext cx="11465068" cy="5301988"/>
          </a:xfrm>
        </p:spPr>
        <p:txBody>
          <a:bodyPr>
            <a:normAutofit fontScale="92500"/>
          </a:bodyPr>
          <a:lstStyle/>
          <a:p>
            <a:pPr algn="just"/>
            <a:r>
              <a:rPr lang="it-IT" b="1" dirty="0"/>
              <a:t>Quali tecniche di impianto e gestione </a:t>
            </a:r>
            <a:r>
              <a:rPr lang="it-IT" b="1" dirty="0">
                <a:solidFill>
                  <a:schemeClr val="accent2"/>
                </a:solidFill>
              </a:rPr>
              <a:t>possono prevenire </a:t>
            </a:r>
            <a:r>
              <a:rPr lang="it-IT" b="1" dirty="0"/>
              <a:t>le complicanze infettive?</a:t>
            </a:r>
          </a:p>
          <a:p>
            <a:pPr algn="just"/>
            <a:r>
              <a:rPr lang="it-IT" sz="2600" dirty="0"/>
              <a:t>1) aderenza a procedure sterile (kit) 2) disinfezione 3) tecniche di fissaggio 4) tecniche di medicazione 5) tecniche di gestione delle vie </a:t>
            </a:r>
            <a:r>
              <a:rPr lang="it-IT" sz="2600" dirty="0" err="1"/>
              <a:t>infusionali</a:t>
            </a:r>
            <a:r>
              <a:rPr lang="it-IT" sz="2600" dirty="0"/>
              <a:t> 6) sede dell’exit site</a:t>
            </a:r>
          </a:p>
          <a:p>
            <a:pPr algn="just"/>
            <a:r>
              <a:rPr lang="it-IT" b="1" dirty="0"/>
              <a:t>Quando è opportuno </a:t>
            </a:r>
            <a:r>
              <a:rPr lang="it-IT" b="1" dirty="0">
                <a:solidFill>
                  <a:schemeClr val="accent2"/>
                </a:solidFill>
              </a:rPr>
              <a:t>rimuovere</a:t>
            </a:r>
            <a:r>
              <a:rPr lang="it-IT" b="1" dirty="0"/>
              <a:t>  un dispositivo venoso centrale in paziente con sospetta CRBSI?</a:t>
            </a:r>
          </a:p>
          <a:p>
            <a:pPr algn="just"/>
            <a:r>
              <a:rPr lang="it-IT" sz="2600" dirty="0"/>
              <a:t>Rimozione precoce 2) </a:t>
            </a:r>
            <a:r>
              <a:rPr lang="it-IT" sz="2600" i="1" dirty="0" err="1"/>
              <a:t>lock-therapy</a:t>
            </a:r>
            <a:r>
              <a:rPr lang="it-IT" sz="2600" dirty="0"/>
              <a:t> 3) rimozione ritardata (conferma CRBSI – tipizzazione microbiologica) 4) Coltura della punta</a:t>
            </a:r>
          </a:p>
          <a:p>
            <a:pPr algn="just"/>
            <a:r>
              <a:rPr lang="it-IT" b="1" dirty="0"/>
              <a:t>Qual è la modalità più corretta di gestione della </a:t>
            </a:r>
            <a:r>
              <a:rPr lang="it-IT" b="1" dirty="0">
                <a:solidFill>
                  <a:schemeClr val="accent2"/>
                </a:solidFill>
              </a:rPr>
              <a:t>sostituzione</a:t>
            </a:r>
            <a:r>
              <a:rPr lang="it-IT" b="1" dirty="0"/>
              <a:t> dei dispositivi vascolari?</a:t>
            </a:r>
          </a:p>
          <a:p>
            <a:pPr algn="just"/>
            <a:r>
              <a:rPr lang="it-IT" sz="2600" dirty="0"/>
              <a:t>Indicazione alla  sostituzione; Tempi di sostituzione (rimozione dopo intervalli fissi vs sostituzione in base a segni clinici); tecniche di sostituzione; sedi (utilizzo di stessa o di una nuova sede di impianto)</a:t>
            </a:r>
          </a:p>
          <a:p>
            <a:endParaRPr lang="it-IT" sz="2400" dirty="0">
              <a:solidFill>
                <a:srgbClr val="365F91"/>
              </a:solidFill>
              <a:latin typeface="Calibri" panose="020F0502020204030204" pitchFamily="34" charset="0"/>
              <a:ea typeface="Calibri" panose="020F0502020204030204" pitchFamily="34" charset="0"/>
              <a:cs typeface="Times New Roman" panose="02020603050405020304" pitchFamily="18" charset="0"/>
            </a:endParaRPr>
          </a:p>
          <a:p>
            <a:endParaRPr lang="it-IT" dirty="0"/>
          </a:p>
          <a:p>
            <a:endParaRPr lang="it-IT" dirty="0"/>
          </a:p>
        </p:txBody>
      </p:sp>
    </p:spTree>
    <p:extLst>
      <p:ext uri="{BB962C8B-B14F-4D97-AF65-F5344CB8AC3E}">
        <p14:creationId xmlns:p14="http://schemas.microsoft.com/office/powerpoint/2010/main" val="1508170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A00B-2375-40D1-ADF9-9F6EDC7DDDAD}"/>
              </a:ext>
            </a:extLst>
          </p:cNvPr>
          <p:cNvSpPr>
            <a:spLocks noGrp="1"/>
          </p:cNvSpPr>
          <p:nvPr>
            <p:ph type="title"/>
          </p:nvPr>
        </p:nvSpPr>
        <p:spPr/>
        <p:txBody>
          <a:bodyPr>
            <a:normAutofit/>
          </a:bodyPr>
          <a:lstStyle/>
          <a:p>
            <a:r>
              <a:rPr lang="it-IT" sz="4000" b="1" dirty="0"/>
              <a:t>Open </a:t>
            </a:r>
            <a:r>
              <a:rPr lang="it-IT" sz="4000" b="1" dirty="0" err="1"/>
              <a:t>issues</a:t>
            </a:r>
            <a:r>
              <a:rPr lang="it-IT" sz="4000" b="1" dirty="0"/>
              <a:t> - </a:t>
            </a:r>
            <a:r>
              <a:rPr lang="it-IT" sz="4000" b="1" dirty="0">
                <a:solidFill>
                  <a:schemeClr val="accent2"/>
                </a:solidFill>
              </a:rPr>
              <a:t>gestione dei VAD</a:t>
            </a:r>
            <a:r>
              <a:rPr lang="it-IT" sz="4000" b="1" dirty="0"/>
              <a:t> </a:t>
            </a:r>
            <a:br>
              <a:rPr lang="it-IT" sz="4000" b="1" dirty="0"/>
            </a:br>
            <a:endParaRPr lang="it-IT" sz="4000" dirty="0"/>
          </a:p>
        </p:txBody>
      </p:sp>
      <p:sp>
        <p:nvSpPr>
          <p:cNvPr id="3" name="Segnaposto contenuto 2">
            <a:extLst>
              <a:ext uri="{FF2B5EF4-FFF2-40B4-BE49-F238E27FC236}">
                <a16:creationId xmlns:a16="http://schemas.microsoft.com/office/drawing/2014/main" id="{7AA65FF7-D921-D84F-8826-92DF63DD1038}"/>
              </a:ext>
            </a:extLst>
          </p:cNvPr>
          <p:cNvSpPr>
            <a:spLocks noGrp="1"/>
          </p:cNvSpPr>
          <p:nvPr>
            <p:ph idx="1"/>
          </p:nvPr>
        </p:nvSpPr>
        <p:spPr>
          <a:xfrm>
            <a:off x="294806" y="1902355"/>
            <a:ext cx="11602387" cy="4351338"/>
          </a:xfrm>
        </p:spPr>
        <p:txBody>
          <a:bodyPr/>
          <a:lstStyle/>
          <a:p>
            <a:pPr algn="just"/>
            <a:r>
              <a:rPr lang="it-IT" b="1" dirty="0"/>
              <a:t>Quali sono i </a:t>
            </a:r>
            <a:r>
              <a:rPr lang="it-IT" b="1" dirty="0">
                <a:solidFill>
                  <a:schemeClr val="accent2"/>
                </a:solidFill>
              </a:rPr>
              <a:t>sistemi di stabilizzazione </a:t>
            </a:r>
            <a:r>
              <a:rPr lang="it-IT" b="1" dirty="0"/>
              <a:t>più idonei?</a:t>
            </a:r>
          </a:p>
          <a:p>
            <a:pPr algn="just"/>
            <a:r>
              <a:rPr lang="it-IT" sz="2400" dirty="0"/>
              <a:t>Sistemi </a:t>
            </a:r>
            <a:r>
              <a:rPr lang="it-IT" sz="2400" dirty="0" err="1"/>
              <a:t>sutureless</a:t>
            </a:r>
            <a:r>
              <a:rPr lang="it-IT" sz="2400" dirty="0"/>
              <a:t> (varie tipologie); 2) punti di sutura; 3) ancoraggio sottocutaneo 4) utilizzo del </a:t>
            </a:r>
            <a:r>
              <a:rPr lang="it-IT" sz="2400" dirty="0" err="1"/>
              <a:t>cianoacrilato</a:t>
            </a:r>
            <a:endParaRPr lang="it-IT" sz="2400" dirty="0"/>
          </a:p>
          <a:p>
            <a:pPr marL="0" indent="0" algn="just">
              <a:buNone/>
            </a:pPr>
            <a:endParaRPr lang="it-IT" sz="2400" dirty="0">
              <a:solidFill>
                <a:srgbClr val="365F91"/>
              </a:solidFill>
              <a:latin typeface="Calibri" panose="020F0502020204030204" pitchFamily="34" charset="0"/>
              <a:ea typeface="Calibri" panose="020F0502020204030204" pitchFamily="34" charset="0"/>
              <a:cs typeface="Times New Roman" panose="02020603050405020304" pitchFamily="18" charset="0"/>
            </a:endParaRPr>
          </a:p>
          <a:p>
            <a:pPr algn="just"/>
            <a:r>
              <a:rPr lang="it-IT" b="1" dirty="0"/>
              <a:t>Quali sono le tecniche più adeguate di </a:t>
            </a:r>
            <a:r>
              <a:rPr lang="it-IT" b="1" i="1" dirty="0" err="1">
                <a:solidFill>
                  <a:schemeClr val="accent2"/>
                </a:solidFill>
              </a:rPr>
              <a:t>flushing</a:t>
            </a:r>
            <a:r>
              <a:rPr lang="it-IT" b="1" i="1" dirty="0">
                <a:solidFill>
                  <a:schemeClr val="accent2"/>
                </a:solidFill>
              </a:rPr>
              <a:t> &amp; </a:t>
            </a:r>
            <a:r>
              <a:rPr lang="it-IT" b="1" i="1" dirty="0" err="1">
                <a:solidFill>
                  <a:schemeClr val="accent2"/>
                </a:solidFill>
              </a:rPr>
              <a:t>locking</a:t>
            </a:r>
            <a:r>
              <a:rPr lang="it-IT" b="1" i="1" dirty="0">
                <a:solidFill>
                  <a:schemeClr val="accent2"/>
                </a:solidFill>
              </a:rPr>
              <a:t> </a:t>
            </a:r>
            <a:r>
              <a:rPr lang="it-IT" b="1" dirty="0"/>
              <a:t>in termini di soluzioni utilizzate e di timing?</a:t>
            </a:r>
          </a:p>
          <a:p>
            <a:pPr algn="just">
              <a:lnSpc>
                <a:spcPct val="115000"/>
              </a:lnSpc>
            </a:pPr>
            <a:r>
              <a:rPr lang="it-IT" sz="2400" dirty="0"/>
              <a:t>Fisiologica vs </a:t>
            </a:r>
            <a:r>
              <a:rPr lang="it-IT" sz="2400" dirty="0" err="1"/>
              <a:t>taurolodina</a:t>
            </a:r>
            <a:r>
              <a:rPr lang="it-IT" sz="2400" dirty="0"/>
              <a:t> + citrato (vs soluzione eparinata); Ad ogni utilizzo vs intervalli temporali prefissati</a:t>
            </a:r>
          </a:p>
          <a:p>
            <a:pPr>
              <a:lnSpc>
                <a:spcPct val="115000"/>
              </a:lnSpc>
            </a:pPr>
            <a:endParaRPr lang="it-IT" sz="2000" dirty="0">
              <a:solidFill>
                <a:srgbClr val="365F91"/>
              </a:solidFill>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136371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A00B-2375-40D1-ADF9-9F6EDC7DDDAD}"/>
              </a:ext>
            </a:extLst>
          </p:cNvPr>
          <p:cNvSpPr>
            <a:spLocks noGrp="1"/>
          </p:cNvSpPr>
          <p:nvPr>
            <p:ph type="title"/>
          </p:nvPr>
        </p:nvSpPr>
        <p:spPr/>
        <p:txBody>
          <a:bodyPr>
            <a:normAutofit/>
          </a:bodyPr>
          <a:lstStyle/>
          <a:p>
            <a:r>
              <a:rPr lang="it-IT" sz="4000" b="1" dirty="0"/>
              <a:t>Open </a:t>
            </a:r>
            <a:r>
              <a:rPr lang="it-IT" sz="4000" b="1" dirty="0" err="1"/>
              <a:t>issues</a:t>
            </a:r>
            <a:r>
              <a:rPr lang="it-IT" sz="4000" b="1" dirty="0"/>
              <a:t> - </a:t>
            </a:r>
            <a:r>
              <a:rPr lang="it-IT" sz="4000" b="1" dirty="0">
                <a:solidFill>
                  <a:schemeClr val="accent2"/>
                </a:solidFill>
              </a:rPr>
              <a:t>gestione dei VAD</a:t>
            </a:r>
            <a:r>
              <a:rPr lang="it-IT" sz="4000" b="1" dirty="0"/>
              <a:t> </a:t>
            </a:r>
            <a:br>
              <a:rPr lang="it-IT" sz="4000" b="1" dirty="0"/>
            </a:br>
            <a:endParaRPr lang="it-IT" sz="4000" dirty="0"/>
          </a:p>
        </p:txBody>
      </p:sp>
      <p:sp>
        <p:nvSpPr>
          <p:cNvPr id="3" name="Segnaposto contenuto 2">
            <a:extLst>
              <a:ext uri="{FF2B5EF4-FFF2-40B4-BE49-F238E27FC236}">
                <a16:creationId xmlns:a16="http://schemas.microsoft.com/office/drawing/2014/main" id="{7AA65FF7-D921-D84F-8826-92DF63DD1038}"/>
              </a:ext>
            </a:extLst>
          </p:cNvPr>
          <p:cNvSpPr>
            <a:spLocks noGrp="1"/>
          </p:cNvSpPr>
          <p:nvPr>
            <p:ph idx="1"/>
          </p:nvPr>
        </p:nvSpPr>
        <p:spPr>
          <a:xfrm>
            <a:off x="329784" y="1803094"/>
            <a:ext cx="11512445" cy="4351338"/>
          </a:xfrm>
        </p:spPr>
        <p:txBody>
          <a:bodyPr>
            <a:normAutofit fontScale="85000" lnSpcReduction="20000"/>
          </a:bodyPr>
          <a:lstStyle/>
          <a:p>
            <a:pPr algn="just">
              <a:lnSpc>
                <a:spcPct val="115000"/>
              </a:lnSpc>
            </a:pPr>
            <a:r>
              <a:rPr lang="it-IT" b="1" dirty="0"/>
              <a:t>Quali </a:t>
            </a:r>
            <a:r>
              <a:rPr lang="it-IT" b="1" dirty="0">
                <a:solidFill>
                  <a:schemeClr val="accent2"/>
                </a:solidFill>
              </a:rPr>
              <a:t>nuovi dispositivi </a:t>
            </a:r>
            <a:r>
              <a:rPr lang="it-IT" b="1" dirty="0"/>
              <a:t>di gestione hanno un ruolo specifico nella prevenzione delle complicanze infettive?</a:t>
            </a:r>
          </a:p>
          <a:p>
            <a:pPr algn="just">
              <a:lnSpc>
                <a:spcPct val="115000"/>
              </a:lnSpc>
            </a:pPr>
            <a:r>
              <a:rPr lang="it-IT" dirty="0"/>
              <a:t>1)medicazione (trasparente/non; medicata/non medicata); 2) </a:t>
            </a:r>
            <a:r>
              <a:rPr lang="it-IT" dirty="0" err="1"/>
              <a:t>port</a:t>
            </a:r>
            <a:r>
              <a:rPr lang="it-IT" dirty="0"/>
              <a:t> </a:t>
            </a:r>
            <a:r>
              <a:rPr lang="it-IT" dirty="0" err="1"/>
              <a:t>protector</a:t>
            </a:r>
            <a:r>
              <a:rPr lang="it-IT" dirty="0"/>
              <a:t>; 3)</a:t>
            </a:r>
            <a:r>
              <a:rPr lang="it-IT" sz="2400" dirty="0"/>
              <a:t> </a:t>
            </a:r>
            <a:r>
              <a:rPr lang="it-IT" dirty="0"/>
              <a:t>connettori </a:t>
            </a:r>
            <a:r>
              <a:rPr lang="it-IT" dirty="0" err="1"/>
              <a:t>needle</a:t>
            </a:r>
            <a:r>
              <a:rPr lang="it-IT" dirty="0"/>
              <a:t> free; 4)</a:t>
            </a:r>
            <a:r>
              <a:rPr lang="it-IT" sz="2400" dirty="0"/>
              <a:t> </a:t>
            </a:r>
            <a:r>
              <a:rPr lang="it-IT" dirty="0"/>
              <a:t>siringhe </a:t>
            </a:r>
            <a:r>
              <a:rPr lang="it-IT" dirty="0" err="1"/>
              <a:t>pre</a:t>
            </a:r>
            <a:r>
              <a:rPr lang="it-IT" dirty="0"/>
              <a:t>-riempite; 5)</a:t>
            </a:r>
            <a:r>
              <a:rPr lang="it-IT" sz="2400" dirty="0"/>
              <a:t> </a:t>
            </a:r>
            <a:r>
              <a:rPr lang="it-IT" dirty="0"/>
              <a:t>erogatori monodose sterili di disinfettante</a:t>
            </a:r>
          </a:p>
          <a:p>
            <a:pPr marL="0" indent="0" algn="just">
              <a:lnSpc>
                <a:spcPct val="115000"/>
              </a:lnSpc>
              <a:buNone/>
            </a:pPr>
            <a:endParaRPr lang="it-IT" dirty="0"/>
          </a:p>
          <a:p>
            <a:pPr algn="just">
              <a:lnSpc>
                <a:spcPct val="115000"/>
              </a:lnSpc>
            </a:pPr>
            <a:r>
              <a:rPr lang="it-IT" b="1" dirty="0"/>
              <a:t>Qual è la gestione più corretta delle </a:t>
            </a:r>
            <a:r>
              <a:rPr lang="it-IT" b="1" dirty="0">
                <a:solidFill>
                  <a:schemeClr val="accent2"/>
                </a:solidFill>
              </a:rPr>
              <a:t>vie </a:t>
            </a:r>
            <a:r>
              <a:rPr lang="it-IT" b="1" dirty="0" err="1">
                <a:solidFill>
                  <a:schemeClr val="accent2"/>
                </a:solidFill>
              </a:rPr>
              <a:t>infusionali</a:t>
            </a:r>
            <a:r>
              <a:rPr lang="it-IT" b="1" dirty="0"/>
              <a:t>?</a:t>
            </a:r>
          </a:p>
          <a:p>
            <a:pPr algn="just">
              <a:lnSpc>
                <a:spcPct val="115000"/>
              </a:lnSpc>
            </a:pPr>
            <a:r>
              <a:rPr lang="it-IT" dirty="0"/>
              <a:t>1)utilizzo di sistemi di lavaggio a pressione; 2) utilizzo di dispositivi di sanificazione delle porte (</a:t>
            </a:r>
            <a:r>
              <a:rPr lang="it-IT" dirty="0" err="1"/>
              <a:t>hub</a:t>
            </a:r>
            <a:r>
              <a:rPr lang="it-IT" dirty="0"/>
              <a:t>); 3) utilizzo di circuiti chiusi; 4) utilizzi specifici in relazione a particolari soluzioni (emoderivati, nutrizione) </a:t>
            </a:r>
            <a:endParaRPr lang="it-IT" sz="2400" dirty="0">
              <a:solidFill>
                <a:srgbClr val="365F9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it-IT" b="1" dirty="0"/>
          </a:p>
          <a:p>
            <a:pPr>
              <a:lnSpc>
                <a:spcPct val="115000"/>
              </a:lnSpc>
            </a:pPr>
            <a:endParaRPr lang="it-IT" dirty="0"/>
          </a:p>
          <a:p>
            <a:pPr>
              <a:lnSpc>
                <a:spcPct val="115000"/>
              </a:lnSpc>
            </a:pPr>
            <a:endParaRPr lang="it-IT" sz="2400" dirty="0">
              <a:solidFill>
                <a:srgbClr val="365F9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it-IT" b="1" dirty="0"/>
          </a:p>
          <a:p>
            <a:pPr>
              <a:lnSpc>
                <a:spcPct val="115000"/>
              </a:lnSpc>
            </a:pPr>
            <a:endParaRPr lang="it-IT" sz="2000" dirty="0">
              <a:solidFill>
                <a:srgbClr val="365F91"/>
              </a:solidFill>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02758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10;&#10;Description automatically generated">
            <a:extLst>
              <a:ext uri="{FF2B5EF4-FFF2-40B4-BE49-F238E27FC236}">
                <a16:creationId xmlns:a16="http://schemas.microsoft.com/office/drawing/2014/main" id="{07F322BA-2EA1-A508-0DD2-5FEFE908C5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9348" y="3139678"/>
            <a:ext cx="6436844" cy="3050663"/>
          </a:xfrm>
          <a:prstGeom prst="rect">
            <a:avLst/>
          </a:prstGeom>
        </p:spPr>
      </p:pic>
      <p:sp>
        <p:nvSpPr>
          <p:cNvPr id="369" name="Shape 369"/>
          <p:cNvSpPr>
            <a:spLocks noGrp="1"/>
          </p:cNvSpPr>
          <p:nvPr>
            <p:ph type="title" idx="4294967295"/>
          </p:nvPr>
        </p:nvSpPr>
        <p:spPr>
          <a:xfrm>
            <a:off x="0" y="323850"/>
            <a:ext cx="12120563" cy="779463"/>
          </a:xfrm>
          <a:prstGeom prst="rect">
            <a:avLst/>
          </a:prstGeom>
        </p:spPr>
        <p:txBody>
          <a:bodyPr/>
          <a:lstStyle>
            <a:lvl1pPr>
              <a:defRPr sz="5000"/>
            </a:lvl1pPr>
          </a:lstStyle>
          <a:p>
            <a:r>
              <a:rPr lang="it-IT" sz="4000" dirty="0"/>
              <a:t>PREVENZIONE CONTAMINAZIONE </a:t>
            </a:r>
            <a:br>
              <a:rPr lang="it-IT" sz="4000" dirty="0"/>
            </a:br>
            <a:r>
              <a:rPr lang="it-IT" sz="4000" b="1" dirty="0"/>
              <a:t>EXTRA</a:t>
            </a:r>
            <a:r>
              <a:rPr lang="it-IT" sz="4000" dirty="0"/>
              <a:t> ed INTRALUMINALE</a:t>
            </a:r>
            <a:endParaRPr sz="4000" dirty="0"/>
          </a:p>
        </p:txBody>
      </p:sp>
      <p:sp>
        <p:nvSpPr>
          <p:cNvPr id="371" name="Shape 371"/>
          <p:cNvSpPr/>
          <p:nvPr/>
        </p:nvSpPr>
        <p:spPr>
          <a:xfrm>
            <a:off x="3802063" y="2736146"/>
            <a:ext cx="2835490" cy="62324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0" marR="0" lvl="0" indent="204681" algn="ctr" defTabSz="914367" rtl="0" eaLnBrk="1" fontAlgn="base" latinLnBrk="0" hangingPunct="1">
              <a:lnSpc>
                <a:spcPct val="100000"/>
              </a:lnSpc>
              <a:spcBef>
                <a:spcPts val="422"/>
              </a:spcBef>
              <a:spcAft>
                <a:spcPct val="0"/>
              </a:spcAft>
              <a:buClrTx/>
              <a:buSzTx/>
              <a:buFontTx/>
              <a:buNone/>
              <a:tabLst/>
              <a:defRPr sz="2800">
                <a:solidFill>
                  <a:srgbClr val="000000"/>
                </a:solidFill>
                <a:latin typeface="Constantia"/>
                <a:ea typeface="Constantia"/>
                <a:cs typeface="Constantia"/>
                <a:sym typeface="Constantia"/>
              </a:defRPr>
            </a:pPr>
            <a:r>
              <a:rPr kumimoji="0" lang="it-IT" sz="2400" b="0" i="0" u="none" strike="noStrike" kern="1200" cap="none" spc="0" normalizeH="0" baseline="0" noProof="0" dirty="0">
                <a:ln>
                  <a:noFill/>
                </a:ln>
                <a:solidFill>
                  <a:srgbClr val="000000"/>
                </a:solidFill>
                <a:effectLst/>
                <a:uLnTx/>
                <a:uFillTx/>
                <a:latin typeface="Constantia"/>
                <a:sym typeface="Constantia"/>
              </a:rPr>
              <a:t>Antisepsi cutanea</a:t>
            </a:r>
            <a:endParaRPr kumimoji="0" sz="2400" b="0" i="0" u="none" strike="noStrike" kern="1200" cap="none" spc="0" normalizeH="0" baseline="0" noProof="0" dirty="0">
              <a:ln>
                <a:noFill/>
              </a:ln>
              <a:solidFill>
                <a:srgbClr val="000000"/>
              </a:solidFill>
              <a:effectLst/>
              <a:uLnTx/>
              <a:uFillTx/>
              <a:latin typeface="Constantia"/>
              <a:sym typeface="Constantia"/>
            </a:endParaRPr>
          </a:p>
          <a:p>
            <a:pPr marL="0" marR="0" lvl="0" indent="204681" algn="ctr" defTabSz="914367" rtl="0" eaLnBrk="1" fontAlgn="base" latinLnBrk="0" hangingPunct="1">
              <a:lnSpc>
                <a:spcPct val="100000"/>
              </a:lnSpc>
              <a:spcBef>
                <a:spcPts val="281"/>
              </a:spcBef>
              <a:spcAft>
                <a:spcPct val="0"/>
              </a:spcAft>
              <a:buClrTx/>
              <a:buSzTx/>
              <a:buFontTx/>
              <a:buNone/>
              <a:tabLst/>
              <a:defRPr sz="1600">
                <a:solidFill>
                  <a:srgbClr val="000000"/>
                </a:solidFill>
                <a:latin typeface="Constantia"/>
                <a:ea typeface="Constantia"/>
                <a:cs typeface="Constantia"/>
                <a:sym typeface="Constantia"/>
              </a:defRPr>
            </a:pPr>
            <a:r>
              <a:rPr kumimoji="0" sz="1400" b="0" i="0" u="none" strike="noStrike" kern="1200" cap="none" spc="0" normalizeH="0" baseline="0" noProof="0" dirty="0">
                <a:ln>
                  <a:noFill/>
                </a:ln>
                <a:solidFill>
                  <a:srgbClr val="000000"/>
                </a:solidFill>
                <a:effectLst/>
                <a:uLnTx/>
                <a:uFillTx/>
                <a:latin typeface="Constantia"/>
                <a:sym typeface="Constantia"/>
              </a:rPr>
              <a:t>(</a:t>
            </a:r>
            <a:r>
              <a:rPr kumimoji="0" lang="it-IT" sz="1400" b="0" i="0" u="none" strike="noStrike" kern="1200" cap="none" spc="0" normalizeH="0" baseline="0" noProof="0" dirty="0">
                <a:ln>
                  <a:noFill/>
                </a:ln>
                <a:solidFill>
                  <a:srgbClr val="000000"/>
                </a:solidFill>
                <a:effectLst/>
                <a:uLnTx/>
                <a:uFillTx/>
                <a:latin typeface="Constantia"/>
                <a:sym typeface="Constantia"/>
              </a:rPr>
              <a:t>prima e dopo il posizionamento</a:t>
            </a:r>
            <a:r>
              <a:rPr kumimoji="0" sz="1400" b="0" i="0" u="none" strike="noStrike" kern="1200" cap="none" spc="0" normalizeH="0" baseline="0" noProof="0" dirty="0">
                <a:ln>
                  <a:noFill/>
                </a:ln>
                <a:solidFill>
                  <a:srgbClr val="000000"/>
                </a:solidFill>
                <a:effectLst/>
                <a:uLnTx/>
                <a:uFillTx/>
                <a:latin typeface="Constantia"/>
                <a:sym typeface="Constantia"/>
              </a:rPr>
              <a:t>)</a:t>
            </a:r>
          </a:p>
        </p:txBody>
      </p:sp>
      <p:sp>
        <p:nvSpPr>
          <p:cNvPr id="372" name="Shape 372"/>
          <p:cNvSpPr/>
          <p:nvPr/>
        </p:nvSpPr>
        <p:spPr>
          <a:xfrm>
            <a:off x="7828306" y="2090349"/>
            <a:ext cx="2477294" cy="698394"/>
          </a:xfrm>
          <a:prstGeom prst="rect">
            <a:avLst/>
          </a:prstGeom>
          <a:ln w="12700">
            <a:miter lim="400000"/>
          </a:ln>
          <a:extLst>
            <a:ext uri="{C572A759-6A51-4108-AA02-DFA0A04FC94B}">
              <ma14:wrappingTextBoxFlag xmlns="" xmlns:ma14="http://schemas.microsoft.com/office/mac/drawingml/2011/main" val="1"/>
            </a:ext>
          </a:extLst>
        </p:spPr>
        <p:txBody>
          <a:bodyPr wrap="square" lIns="45719" tIns="45719" rIns="45719" bIns="45719">
            <a:spAutoFit/>
          </a:bodyPr>
          <a:lstStyle/>
          <a:p>
            <a:pPr marL="273040" marR="0" lvl="0" indent="-273040" algn="ctr" defTabSz="914367" rtl="0" eaLnBrk="1" fontAlgn="base" latinLnBrk="0" hangingPunct="1">
              <a:lnSpc>
                <a:spcPct val="100000"/>
              </a:lnSpc>
              <a:spcBef>
                <a:spcPts val="422"/>
              </a:spcBef>
              <a:spcAft>
                <a:spcPct val="0"/>
              </a:spcAft>
              <a:buClrTx/>
              <a:buSzTx/>
              <a:buFontTx/>
              <a:buNone/>
              <a:tabLst/>
              <a:defRPr sz="2800">
                <a:solidFill>
                  <a:srgbClr val="800000"/>
                </a:solidFill>
                <a:latin typeface="Constantia"/>
                <a:ea typeface="Constantia"/>
                <a:cs typeface="Constantia"/>
                <a:sym typeface="Constantia"/>
              </a:defRPr>
            </a:pPr>
            <a:r>
              <a:rPr kumimoji="0" sz="1969" b="1" i="0" u="none" strike="noStrike" kern="1200" cap="none" spc="0" normalizeH="0" baseline="0" noProof="0" dirty="0">
                <a:ln>
                  <a:noFill/>
                </a:ln>
                <a:solidFill>
                  <a:srgbClr val="800000"/>
                </a:solidFill>
                <a:effectLst/>
                <a:uLnTx/>
                <a:uFillTx/>
                <a:latin typeface="Constantia"/>
                <a:sym typeface="Constantia"/>
              </a:rPr>
              <a:t>Needleless Connector</a:t>
            </a:r>
          </a:p>
        </p:txBody>
      </p:sp>
      <p:sp>
        <p:nvSpPr>
          <p:cNvPr id="377" name="Shape 377"/>
          <p:cNvSpPr/>
          <p:nvPr/>
        </p:nvSpPr>
        <p:spPr>
          <a:xfrm>
            <a:off x="7166163" y="2725647"/>
            <a:ext cx="1606416" cy="1677361"/>
          </a:xfrm>
          <a:prstGeom prst="ellipse">
            <a:avLst/>
          </a:prstGeom>
          <a:ln w="38100">
            <a:solidFill>
              <a:srgbClr val="FF0000"/>
            </a:solidFill>
          </a:ln>
        </p:spPr>
        <p:txBody>
          <a:bodyPr lIns="45719" tIns="45719" rIns="45719" bIns="45719" anchor="ctr"/>
          <a:lstStyle/>
          <a:p>
            <a:pPr marL="0" marR="0" lvl="0" indent="0" algn="l" defTabSz="914367" rtl="0" eaLnBrk="1" fontAlgn="base" latinLnBrk="0" hangingPunct="1">
              <a:lnSpc>
                <a:spcPct val="100000"/>
              </a:lnSpc>
              <a:spcBef>
                <a:spcPct val="0"/>
              </a:spcBef>
              <a:spcAft>
                <a:spcPct val="0"/>
              </a:spcAft>
              <a:buClrTx/>
              <a:buSzTx/>
              <a:buFontTx/>
              <a:buNone/>
              <a:tabLst/>
              <a:defRPr sz="2400">
                <a:solidFill>
                  <a:srgbClr val="FFFFFF"/>
                </a:solidFill>
                <a:latin typeface="Calibri"/>
                <a:ea typeface="Calibri"/>
                <a:cs typeface="Calibri"/>
                <a:sym typeface="Calibri"/>
              </a:defRPr>
            </a:pPr>
            <a:endParaRPr kumimoji="0" sz="1687"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78" name="Shape 378"/>
          <p:cNvSpPr/>
          <p:nvPr/>
        </p:nvSpPr>
        <p:spPr>
          <a:xfrm>
            <a:off x="3743767" y="2444864"/>
            <a:ext cx="3053910" cy="1365250"/>
          </a:xfrm>
          <a:prstGeom prst="rect">
            <a:avLst/>
          </a:prstGeom>
          <a:ln w="50800">
            <a:solidFill>
              <a:srgbClr val="FF0000"/>
            </a:solidFill>
          </a:ln>
          <a:effectLst>
            <a:outerShdw blurRad="50800" dist="25400" dir="5400000" rotWithShape="0">
              <a:srgbClr val="808080">
                <a:alpha val="34999"/>
              </a:srgbClr>
            </a:outerShdw>
          </a:effectLst>
        </p:spPr>
        <p:txBody>
          <a:bodyPr lIns="45719" tIns="45719" rIns="45719" bIns="45719" anchor="ctr"/>
          <a:lstStyle/>
          <a:p>
            <a:pPr marL="0" marR="0" lvl="0" indent="0" algn="l" defTabSz="914367" rtl="0" eaLnBrk="1" fontAlgn="base" latinLnBrk="0" hangingPunct="1">
              <a:lnSpc>
                <a:spcPct val="100000"/>
              </a:lnSpc>
              <a:spcBef>
                <a:spcPct val="0"/>
              </a:spcBef>
              <a:spcAft>
                <a:spcPct val="0"/>
              </a:spcAft>
              <a:buClrTx/>
              <a:buSzTx/>
              <a:buFontTx/>
              <a:buNone/>
              <a:tabLst/>
              <a:defRPr sz="2400">
                <a:solidFill>
                  <a:srgbClr val="FFFFFF"/>
                </a:solidFill>
                <a:latin typeface="Calibri"/>
                <a:ea typeface="Calibri"/>
                <a:cs typeface="Calibri"/>
                <a:sym typeface="Calibri"/>
              </a:defRPr>
            </a:pPr>
            <a:endParaRPr kumimoji="0" sz="1687"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79" name="Shape 379"/>
          <p:cNvSpPr/>
          <p:nvPr/>
        </p:nvSpPr>
        <p:spPr>
          <a:xfrm>
            <a:off x="241315" y="2698573"/>
            <a:ext cx="2001508" cy="698394"/>
          </a:xfrm>
          <a:prstGeom prst="rect">
            <a:avLst/>
          </a:prstGeom>
          <a:ln w="12700">
            <a:miter lim="400000"/>
          </a:ln>
          <a:extLst>
            <a:ext uri="{C572A759-6A51-4108-AA02-DFA0A04FC94B}">
              <ma14:wrappingTextBoxFlag xmlns="" xmlns:ma14="http://schemas.microsoft.com/office/mac/drawingml/2011/main" val="1"/>
            </a:ext>
          </a:extLst>
        </p:spPr>
        <p:txBody>
          <a:bodyPr wrap="none" lIns="45719" tIns="45719" rIns="45719" bIns="45719">
            <a:spAutoFit/>
          </a:bodyPr>
          <a:lstStyle/>
          <a:p>
            <a:pPr marL="0" marR="0" lvl="0" indent="0" algn="l" defTabSz="914367" rtl="0" eaLnBrk="1" fontAlgn="base" latinLnBrk="0" hangingPunct="1">
              <a:lnSpc>
                <a:spcPct val="100000"/>
              </a:lnSpc>
              <a:spcBef>
                <a:spcPct val="0"/>
              </a:spcBef>
              <a:spcAft>
                <a:spcPct val="0"/>
              </a:spcAft>
              <a:buClrTx/>
              <a:buSzTx/>
              <a:buFontTx/>
              <a:buNone/>
              <a:tabLst/>
              <a:defRPr sz="2800" b="1">
                <a:solidFill>
                  <a:srgbClr val="000000"/>
                </a:solidFill>
                <a:latin typeface="Calibri"/>
                <a:ea typeface="Calibri"/>
                <a:cs typeface="Calibri"/>
                <a:sym typeface="Calibri"/>
              </a:defRPr>
            </a:pPr>
            <a:r>
              <a:rPr kumimoji="0" lang="it-IT" sz="1969" b="1" i="0" u="none" strike="noStrike" kern="1200" cap="none" spc="0" normalizeH="0" baseline="0" noProof="0" dirty="0">
                <a:ln>
                  <a:noFill/>
                </a:ln>
                <a:solidFill>
                  <a:srgbClr val="000000"/>
                </a:solidFill>
                <a:effectLst/>
                <a:uLnTx/>
                <a:uFillTx/>
                <a:latin typeface="Calibri"/>
                <a:ea typeface="Calibri"/>
                <a:cs typeface="Calibri"/>
                <a:sym typeface="Calibri"/>
              </a:rPr>
              <a:t>COLONIZZAZIONE </a:t>
            </a:r>
          </a:p>
          <a:p>
            <a:pPr marL="0" marR="0" lvl="0" indent="0" algn="l" defTabSz="914367" rtl="0" eaLnBrk="1" fontAlgn="base" latinLnBrk="0" hangingPunct="1">
              <a:lnSpc>
                <a:spcPct val="100000"/>
              </a:lnSpc>
              <a:spcBef>
                <a:spcPct val="0"/>
              </a:spcBef>
              <a:spcAft>
                <a:spcPct val="0"/>
              </a:spcAft>
              <a:buClrTx/>
              <a:buSzTx/>
              <a:buFontTx/>
              <a:buNone/>
              <a:tabLst/>
              <a:defRPr sz="2800" b="1">
                <a:solidFill>
                  <a:srgbClr val="000000"/>
                </a:solidFill>
                <a:latin typeface="Calibri"/>
                <a:ea typeface="Calibri"/>
                <a:cs typeface="Calibri"/>
                <a:sym typeface="Calibri"/>
              </a:defRPr>
            </a:pPr>
            <a:r>
              <a:rPr kumimoji="0" lang="it-IT" sz="1969" b="1" i="0" u="none" strike="noStrike" kern="1200" cap="none" spc="0" normalizeH="0" baseline="0" noProof="0" dirty="0">
                <a:ln>
                  <a:noFill/>
                </a:ln>
                <a:solidFill>
                  <a:srgbClr val="000000"/>
                </a:solidFill>
                <a:effectLst/>
                <a:uLnTx/>
                <a:uFillTx/>
                <a:latin typeface="Calibri"/>
                <a:ea typeface="Calibri"/>
                <a:cs typeface="Calibri"/>
                <a:sym typeface="Calibri"/>
              </a:rPr>
              <a:t>EXTRALUMINALE</a:t>
            </a:r>
            <a:endParaRPr kumimoji="0" sz="1969" b="1"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376" name="ChloraPrep_3.png" descr="ChloraPrep_3"/>
          <p:cNvPicPr>
            <a:picLocks noChangeAspect="1"/>
          </p:cNvPicPr>
          <p:nvPr/>
        </p:nvPicPr>
        <p:blipFill>
          <a:blip r:embed="rId4"/>
          <a:stretch>
            <a:fillRect/>
          </a:stretch>
        </p:blipFill>
        <p:spPr>
          <a:xfrm>
            <a:off x="2123446" y="2125265"/>
            <a:ext cx="1422364" cy="1828801"/>
          </a:xfrm>
          <a:prstGeom prst="rect">
            <a:avLst/>
          </a:prstGeom>
          <a:ln w="12700">
            <a:miter lim="400000"/>
          </a:ln>
        </p:spPr>
      </p:pic>
      <p:pic>
        <p:nvPicPr>
          <p:cNvPr id="2" name="Immagine 1">
            <a:extLst>
              <a:ext uri="{FF2B5EF4-FFF2-40B4-BE49-F238E27FC236}">
                <a16:creationId xmlns:a16="http://schemas.microsoft.com/office/drawing/2014/main" id="{A5AED39D-AB90-34AC-57B7-C9826DC1D0FF}"/>
              </a:ext>
            </a:extLst>
          </p:cNvPr>
          <p:cNvPicPr>
            <a:picLocks noChangeAspect="1"/>
          </p:cNvPicPr>
          <p:nvPr/>
        </p:nvPicPr>
        <p:blipFill>
          <a:blip r:embed="rId5"/>
          <a:stretch>
            <a:fillRect/>
          </a:stretch>
        </p:blipFill>
        <p:spPr>
          <a:xfrm>
            <a:off x="10191115" y="4344426"/>
            <a:ext cx="1847850" cy="2466975"/>
          </a:xfrm>
          <a:prstGeom prst="rect">
            <a:avLst/>
          </a:prstGeom>
        </p:spPr>
      </p:pic>
      <p:sp>
        <p:nvSpPr>
          <p:cNvPr id="4" name="Shape 372">
            <a:extLst>
              <a:ext uri="{FF2B5EF4-FFF2-40B4-BE49-F238E27FC236}">
                <a16:creationId xmlns:a16="http://schemas.microsoft.com/office/drawing/2014/main" id="{E97ADA88-84E3-2C66-EC62-E88D62DCD730}"/>
              </a:ext>
            </a:extLst>
          </p:cNvPr>
          <p:cNvSpPr/>
          <p:nvPr/>
        </p:nvSpPr>
        <p:spPr>
          <a:xfrm>
            <a:off x="9687555" y="3848705"/>
            <a:ext cx="2477294" cy="395363"/>
          </a:xfrm>
          <a:prstGeom prst="rect">
            <a:avLst/>
          </a:prstGeom>
          <a:ln w="12700">
            <a:miter lim="400000"/>
          </a:ln>
          <a:extLst>
            <a:ext uri="{C572A759-6A51-4108-AA02-DFA0A04FC94B}">
              <ma14:wrappingTextBoxFlag xmlns="" xmlns:ma14="http://schemas.microsoft.com/office/mac/drawingml/2011/main" val="1"/>
            </a:ext>
          </a:extLst>
        </p:spPr>
        <p:txBody>
          <a:bodyPr wrap="square" lIns="45719" tIns="45719" rIns="45719" bIns="45719">
            <a:spAutoFit/>
          </a:bodyPr>
          <a:lstStyle/>
          <a:p>
            <a:pPr marL="273040" marR="0" lvl="0" indent="-273040" algn="ctr" defTabSz="914367" rtl="0" eaLnBrk="1" fontAlgn="base" latinLnBrk="0" hangingPunct="1">
              <a:lnSpc>
                <a:spcPct val="100000"/>
              </a:lnSpc>
              <a:spcBef>
                <a:spcPts val="422"/>
              </a:spcBef>
              <a:spcAft>
                <a:spcPct val="0"/>
              </a:spcAft>
              <a:buClrTx/>
              <a:buSzTx/>
              <a:buFontTx/>
              <a:buNone/>
              <a:tabLst/>
              <a:defRPr sz="2800">
                <a:solidFill>
                  <a:srgbClr val="800000"/>
                </a:solidFill>
                <a:latin typeface="Constantia"/>
                <a:ea typeface="Constantia"/>
                <a:cs typeface="Constantia"/>
                <a:sym typeface="Constantia"/>
              </a:defRPr>
            </a:pPr>
            <a:r>
              <a:rPr kumimoji="0" lang="it-IT" sz="1969" b="1" i="0" u="none" strike="noStrike" kern="1200" cap="none" spc="0" normalizeH="0" baseline="0" noProof="0" dirty="0">
                <a:ln>
                  <a:noFill/>
                </a:ln>
                <a:solidFill>
                  <a:srgbClr val="800000"/>
                </a:solidFill>
                <a:effectLst/>
                <a:uLnTx/>
                <a:uFillTx/>
                <a:latin typeface="Constantia"/>
                <a:sym typeface="Constantia"/>
              </a:rPr>
              <a:t>Infusioni</a:t>
            </a:r>
            <a:endParaRPr kumimoji="0" sz="1969" b="1" i="0" u="none" strike="noStrike" kern="1200" cap="none" spc="0" normalizeH="0" baseline="0" noProof="0" dirty="0">
              <a:ln>
                <a:noFill/>
              </a:ln>
              <a:solidFill>
                <a:srgbClr val="800000"/>
              </a:solidFill>
              <a:effectLst/>
              <a:uLnTx/>
              <a:uFillTx/>
              <a:latin typeface="Constantia"/>
              <a:sym typeface="Constantia"/>
            </a:endParaRPr>
          </a:p>
        </p:txBody>
      </p:sp>
      <p:sp>
        <p:nvSpPr>
          <p:cNvPr id="5" name="CasellaDiTesto 4">
            <a:extLst>
              <a:ext uri="{FF2B5EF4-FFF2-40B4-BE49-F238E27FC236}">
                <a16:creationId xmlns:a16="http://schemas.microsoft.com/office/drawing/2014/main" id="{68243E42-B4A0-F048-57AA-DF698BC818A8}"/>
              </a:ext>
            </a:extLst>
          </p:cNvPr>
          <p:cNvSpPr txBox="1"/>
          <p:nvPr/>
        </p:nvSpPr>
        <p:spPr>
          <a:xfrm>
            <a:off x="9829800" y="3009295"/>
            <a:ext cx="204724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a:ea typeface="+mn-ea"/>
                <a:cs typeface="+mn-cs"/>
              </a:rPr>
              <a:t>COLONIZZAZIONE INTRALUMINALE</a:t>
            </a:r>
          </a:p>
        </p:txBody>
      </p:sp>
      <p:sp>
        <p:nvSpPr>
          <p:cNvPr id="7" name="Rectangle: Rounded Corners 6">
            <a:extLst>
              <a:ext uri="{FF2B5EF4-FFF2-40B4-BE49-F238E27FC236}">
                <a16:creationId xmlns:a16="http://schemas.microsoft.com/office/drawing/2014/main" id="{FE853293-76FA-39E5-F8F3-FFAC18B453F7}"/>
              </a:ext>
            </a:extLst>
          </p:cNvPr>
          <p:cNvSpPr/>
          <p:nvPr/>
        </p:nvSpPr>
        <p:spPr>
          <a:xfrm>
            <a:off x="5534025" y="4521737"/>
            <a:ext cx="161925" cy="68262"/>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964343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iterate>
                                    <p:tmAbs val="0"/>
                                  </p:iterate>
                                  <p:childTnLst>
                                    <p:set>
                                      <p:cBhvr>
                                        <p:cTn id="6" fill="hold"/>
                                        <p:tgtEl>
                                          <p:spTgt spid="378"/>
                                        </p:tgtEl>
                                        <p:attrNameLst>
                                          <p:attrName>style.visibility</p:attrName>
                                        </p:attrNameLst>
                                      </p:cBhvr>
                                      <p:to>
                                        <p:strVal val="visible"/>
                                      </p:to>
                                    </p:set>
                                    <p:anim calcmode="lin" valueType="num">
                                      <p:cBhvr>
                                        <p:cTn id="7" dur="500" fill="hold"/>
                                        <p:tgtEl>
                                          <p:spTgt spid="378"/>
                                        </p:tgtEl>
                                        <p:attrNameLst>
                                          <p:attrName>ppt_w</p:attrName>
                                        </p:attrNameLst>
                                      </p:cBhvr>
                                      <p:tavLst>
                                        <p:tav tm="0">
                                          <p:val>
                                            <p:fltVal val="0"/>
                                          </p:val>
                                        </p:tav>
                                        <p:tav tm="100000">
                                          <p:val>
                                            <p:strVal val="#ppt_w"/>
                                          </p:val>
                                        </p:tav>
                                      </p:tavLst>
                                    </p:anim>
                                    <p:anim calcmode="lin" valueType="num">
                                      <p:cBhvr>
                                        <p:cTn id="8" dur="500" fill="hold"/>
                                        <p:tgtEl>
                                          <p:spTgt spid="378"/>
                                        </p:tgtEl>
                                        <p:attrNameLst>
                                          <p:attrName>ppt_h</p:attrName>
                                        </p:attrNameLst>
                                      </p:cBhvr>
                                      <p:tavLst>
                                        <p:tav tm="0">
                                          <p:val>
                                            <p:fltVal val="0"/>
                                          </p:val>
                                        </p:tav>
                                        <p:tav tm="100000">
                                          <p:val>
                                            <p:strVal val="#ppt_h"/>
                                          </p:val>
                                        </p:tav>
                                      </p:tavLst>
                                    </p:anim>
                                    <p:anim calcmode="lin" valueType="num">
                                      <p:cBhvr>
                                        <p:cTn id="9" dur="500" fill="hold"/>
                                        <p:tgtEl>
                                          <p:spTgt spid="378"/>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7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iterate>
                                    <p:tmAbs val="0"/>
                                  </p:iterate>
                                  <p:childTnLst>
                                    <p:set>
                                      <p:cBhvr>
                                        <p:cTn id="14" fill="hold"/>
                                        <p:tgtEl>
                                          <p:spTgt spid="377"/>
                                        </p:tgtEl>
                                        <p:attrNameLst>
                                          <p:attrName>style.visibility</p:attrName>
                                        </p:attrNameLst>
                                      </p:cBhvr>
                                      <p:to>
                                        <p:strVal val="visible"/>
                                      </p:to>
                                    </p:set>
                                    <p:anim calcmode="lin" valueType="num">
                                      <p:cBhvr>
                                        <p:cTn id="15" dur="1000" fill="hold"/>
                                        <p:tgtEl>
                                          <p:spTgt spid="377"/>
                                        </p:tgtEl>
                                        <p:attrNameLst>
                                          <p:attrName>ppt_w</p:attrName>
                                        </p:attrNameLst>
                                      </p:cBhvr>
                                      <p:tavLst>
                                        <p:tav tm="0">
                                          <p:val>
                                            <p:fltVal val="0"/>
                                          </p:val>
                                        </p:tav>
                                        <p:tav tm="100000">
                                          <p:val>
                                            <p:strVal val="#ppt_w"/>
                                          </p:val>
                                        </p:tav>
                                      </p:tavLst>
                                    </p:anim>
                                    <p:anim calcmode="lin" valueType="num">
                                      <p:cBhvr>
                                        <p:cTn id="16" dur="1000" fill="hold"/>
                                        <p:tgtEl>
                                          <p:spTgt spid="377"/>
                                        </p:tgtEl>
                                        <p:attrNameLst>
                                          <p:attrName>ppt_h</p:attrName>
                                        </p:attrNameLst>
                                      </p:cBhvr>
                                      <p:tavLst>
                                        <p:tav tm="0">
                                          <p:val>
                                            <p:fltVal val="0"/>
                                          </p:val>
                                        </p:tav>
                                        <p:tav tm="100000">
                                          <p:val>
                                            <p:strVal val="#ppt_h"/>
                                          </p:val>
                                        </p:tav>
                                      </p:tavLst>
                                    </p:anim>
                                    <p:anim calcmode="lin" valueType="num">
                                      <p:cBhvr>
                                        <p:cTn id="17" dur="1000" fill="hold"/>
                                        <p:tgtEl>
                                          <p:spTgt spid="37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7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 grpId="0" animBg="1" advAuto="0"/>
      <p:bldP spid="378"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2207568" y="116632"/>
            <a:ext cx="7201913" cy="6579886"/>
          </a:xfrm>
          <a:prstGeom prst="rect">
            <a:avLst/>
          </a:prstGeom>
        </p:spPr>
      </p:pic>
    </p:spTree>
    <p:extLst>
      <p:ext uri="{BB962C8B-B14F-4D97-AF65-F5344CB8AC3E}">
        <p14:creationId xmlns:p14="http://schemas.microsoft.com/office/powerpoint/2010/main" val="3954007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 name="image.png"/>
          <p:cNvPicPr>
            <a:picLocks noChangeAspect="1"/>
          </p:cNvPicPr>
          <p:nvPr/>
        </p:nvPicPr>
        <p:blipFill>
          <a:blip r:embed="rId3"/>
          <a:stretch>
            <a:fillRect/>
          </a:stretch>
        </p:blipFill>
        <p:spPr>
          <a:xfrm>
            <a:off x="1672590" y="-1"/>
            <a:ext cx="9036051" cy="6858001"/>
          </a:xfrm>
          <a:prstGeom prst="rect">
            <a:avLst/>
          </a:prstGeom>
          <a:ln w="12700">
            <a:miter lim="400000"/>
          </a:ln>
        </p:spPr>
      </p:pic>
      <p:sp>
        <p:nvSpPr>
          <p:cNvPr id="395" name="Shape 395"/>
          <p:cNvSpPr/>
          <p:nvPr/>
        </p:nvSpPr>
        <p:spPr>
          <a:xfrm>
            <a:off x="7397750" y="6269038"/>
            <a:ext cx="2915220" cy="460252"/>
          </a:xfrm>
          <a:prstGeom prst="rect">
            <a:avLst/>
          </a:prstGeom>
          <a:ln w="12700">
            <a:miter lim="400000"/>
          </a:ln>
          <a:extLst>
            <a:ext uri="{C572A759-6A51-4108-AA02-DFA0A04FC94B}">
              <ma14:wrappingTextBoxFlag xmlns:ma14="http://schemas.microsoft.com/office/mac/drawingml/2011/main" xmlns="" val="1"/>
            </a:ext>
          </a:extLst>
        </p:spPr>
        <p:txBody>
          <a:bodyPr wrap="none" lIns="45719" tIns="45719" rIns="45719" bIns="45719">
            <a:spAutoFit/>
          </a:bodyPr>
          <a:lstStyle>
            <a:lvl1pPr algn="l" defTabSz="914400">
              <a:defRPr sz="3400" i="1">
                <a:solidFill>
                  <a:srgbClr val="000000"/>
                </a:solidFill>
                <a:latin typeface="Calibri"/>
                <a:ea typeface="Calibri"/>
                <a:cs typeface="Calibri"/>
                <a:sym typeface="Calibri"/>
              </a:defRPr>
            </a:lvl1pPr>
          </a:lstStyle>
          <a:p>
            <a:pPr marL="0" marR="0" lvl="0" indent="0" algn="l" defTabSz="914400" rtl="0" eaLnBrk="1" fontAlgn="base" latinLnBrk="0" hangingPunct="1">
              <a:lnSpc>
                <a:spcPct val="100000"/>
              </a:lnSpc>
              <a:spcBef>
                <a:spcPct val="0"/>
              </a:spcBef>
              <a:spcAft>
                <a:spcPct val="0"/>
              </a:spcAft>
              <a:buClrTx/>
              <a:buSzTx/>
              <a:buFontTx/>
              <a:buNone/>
              <a:tabLst/>
              <a:defRPr i="0"/>
            </a:pPr>
            <a:r>
              <a:rPr kumimoji="0" sz="2391" b="0" i="0" u="none" strike="noStrike" kern="1200" cap="none" spc="0" normalizeH="0" baseline="0" noProof="0">
                <a:ln>
                  <a:noFill/>
                </a:ln>
                <a:solidFill>
                  <a:srgbClr val="000000"/>
                </a:solidFill>
                <a:effectLst/>
                <a:uLnTx/>
                <a:uFillTx/>
                <a:latin typeface="Calibri"/>
                <a:ea typeface="Calibri"/>
                <a:cs typeface="Calibri"/>
                <a:sym typeface="Calibri"/>
              </a:rPr>
              <a:t>Courtesy of N. Moreau</a:t>
            </a:r>
          </a:p>
        </p:txBody>
      </p:sp>
    </p:spTree>
    <p:extLst>
      <p:ext uri="{BB962C8B-B14F-4D97-AF65-F5344CB8AC3E}">
        <p14:creationId xmlns:p14="http://schemas.microsoft.com/office/powerpoint/2010/main" val="383565584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testo 3">
            <a:extLst>
              <a:ext uri="{FF2B5EF4-FFF2-40B4-BE49-F238E27FC236}">
                <a16:creationId xmlns:a16="http://schemas.microsoft.com/office/drawing/2014/main" id="{EAEB23C0-3151-1E44-B539-557D23D6B49F}"/>
              </a:ext>
            </a:extLst>
          </p:cNvPr>
          <p:cNvSpPr txBox="1">
            <a:spLocks/>
          </p:cNvSpPr>
          <p:nvPr/>
        </p:nvSpPr>
        <p:spPr>
          <a:xfrm>
            <a:off x="309850" y="70643"/>
            <a:ext cx="11459783" cy="724247"/>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4000" dirty="0"/>
              <a:t>Uso dell’</a:t>
            </a:r>
            <a:r>
              <a:rPr lang="it-IT" sz="4000" dirty="0" err="1"/>
              <a:t>ecoguida</a:t>
            </a:r>
            <a:endParaRPr lang="it-IT" sz="4000" dirty="0"/>
          </a:p>
        </p:txBody>
      </p:sp>
      <p:sp>
        <p:nvSpPr>
          <p:cNvPr id="7" name="CasellaDiTesto 6">
            <a:extLst>
              <a:ext uri="{FF2B5EF4-FFF2-40B4-BE49-F238E27FC236}">
                <a16:creationId xmlns:a16="http://schemas.microsoft.com/office/drawing/2014/main" id="{6A6B84A8-6F9D-714D-9A81-EAAEEAD6E394}"/>
              </a:ext>
            </a:extLst>
          </p:cNvPr>
          <p:cNvSpPr txBox="1"/>
          <p:nvPr/>
        </p:nvSpPr>
        <p:spPr>
          <a:xfrm>
            <a:off x="6880922" y="6306265"/>
            <a:ext cx="4888711" cy="369332"/>
          </a:xfrm>
          <a:prstGeom prst="rect">
            <a:avLst/>
          </a:prstGeom>
          <a:noFill/>
        </p:spPr>
        <p:txBody>
          <a:bodyPr wrap="square" rtlCol="0">
            <a:spAutoFit/>
          </a:bodyPr>
          <a:lstStyle/>
          <a:p>
            <a:pPr algn="r"/>
            <a:r>
              <a:rPr lang="it-IT" i="1" dirty="0" err="1"/>
              <a:t>Eur</a:t>
            </a:r>
            <a:r>
              <a:rPr lang="it-IT" i="1" dirty="0"/>
              <a:t> </a:t>
            </a:r>
            <a:r>
              <a:rPr lang="it-IT" i="1" dirty="0" err="1"/>
              <a:t>J</a:t>
            </a:r>
            <a:r>
              <a:rPr lang="it-IT" i="1" dirty="0"/>
              <a:t> </a:t>
            </a:r>
            <a:r>
              <a:rPr lang="it-IT" i="1" dirty="0" err="1"/>
              <a:t>Anaesthesiol</a:t>
            </a:r>
            <a:r>
              <a:rPr lang="it-IT" i="1" dirty="0"/>
              <a:t> 2020; 37:344–376</a:t>
            </a:r>
          </a:p>
        </p:txBody>
      </p:sp>
      <p:pic>
        <p:nvPicPr>
          <p:cNvPr id="3" name="Immagine 2">
            <a:extLst>
              <a:ext uri="{FF2B5EF4-FFF2-40B4-BE49-F238E27FC236}">
                <a16:creationId xmlns:a16="http://schemas.microsoft.com/office/drawing/2014/main" id="{64D2C886-22A0-DC4B-86F3-EBA5D4136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30" y="719724"/>
            <a:ext cx="6109175" cy="3274267"/>
          </a:xfrm>
          <a:prstGeom prst="rect">
            <a:avLst/>
          </a:prstGeom>
          <a:ln w="28575">
            <a:solidFill>
              <a:schemeClr val="accent2"/>
            </a:solidFill>
          </a:ln>
        </p:spPr>
      </p:pic>
      <p:sp>
        <p:nvSpPr>
          <p:cNvPr id="14" name="Rettangolo 13">
            <a:extLst>
              <a:ext uri="{FF2B5EF4-FFF2-40B4-BE49-F238E27FC236}">
                <a16:creationId xmlns:a16="http://schemas.microsoft.com/office/drawing/2014/main" id="{48668E84-8AA0-B747-87E9-4555611B2A67}"/>
              </a:ext>
            </a:extLst>
          </p:cNvPr>
          <p:cNvSpPr/>
          <p:nvPr/>
        </p:nvSpPr>
        <p:spPr>
          <a:xfrm>
            <a:off x="1564826" y="1988355"/>
            <a:ext cx="2672637" cy="21388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extLst>
              <a:ext uri="{FF2B5EF4-FFF2-40B4-BE49-F238E27FC236}">
                <a16:creationId xmlns:a16="http://schemas.microsoft.com/office/drawing/2014/main" id="{0F1C6BE9-C88E-9E4B-A47A-3FBEADEC0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833" y="3221198"/>
            <a:ext cx="5427870" cy="2622041"/>
          </a:xfrm>
          <a:prstGeom prst="rect">
            <a:avLst/>
          </a:prstGeom>
          <a:ln w="28575">
            <a:solidFill>
              <a:schemeClr val="accent2"/>
            </a:solidFill>
          </a:ln>
        </p:spPr>
      </p:pic>
      <p:pic>
        <p:nvPicPr>
          <p:cNvPr id="22" name="Immagine 21">
            <a:extLst>
              <a:ext uri="{FF2B5EF4-FFF2-40B4-BE49-F238E27FC236}">
                <a16:creationId xmlns:a16="http://schemas.microsoft.com/office/drawing/2014/main" id="{E04ED51D-1DF9-9147-AB6D-02989AF4ED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8221" y="157126"/>
            <a:ext cx="4672307" cy="1889377"/>
          </a:xfrm>
          <a:prstGeom prst="rect">
            <a:avLst/>
          </a:prstGeom>
        </p:spPr>
      </p:pic>
      <p:sp>
        <p:nvSpPr>
          <p:cNvPr id="25" name="CasellaDiTesto 24">
            <a:extLst>
              <a:ext uri="{FF2B5EF4-FFF2-40B4-BE49-F238E27FC236}">
                <a16:creationId xmlns:a16="http://schemas.microsoft.com/office/drawing/2014/main" id="{DFB30829-9132-0F40-820A-DE963D8B0B79}"/>
              </a:ext>
            </a:extLst>
          </p:cNvPr>
          <p:cNvSpPr txBox="1"/>
          <p:nvPr/>
        </p:nvSpPr>
        <p:spPr>
          <a:xfrm>
            <a:off x="6880922" y="2592637"/>
            <a:ext cx="4982069" cy="369332"/>
          </a:xfrm>
          <a:prstGeom prst="rect">
            <a:avLst/>
          </a:prstGeom>
          <a:noFill/>
        </p:spPr>
        <p:txBody>
          <a:bodyPr wrap="none" rtlCol="0">
            <a:spAutoFit/>
          </a:bodyPr>
          <a:lstStyle/>
          <a:p>
            <a:r>
              <a:rPr lang="it-IT" dirty="0"/>
              <a:t>Con </a:t>
            </a:r>
            <a:r>
              <a:rPr lang="it-IT" i="1" dirty="0" err="1"/>
              <a:t>grading</a:t>
            </a:r>
            <a:r>
              <a:rPr lang="it-IT" dirty="0"/>
              <a:t> differente, ma validità per tutte le sedi</a:t>
            </a:r>
          </a:p>
        </p:txBody>
      </p:sp>
      <p:sp>
        <p:nvSpPr>
          <p:cNvPr id="26" name="Rettangolo 25">
            <a:extLst>
              <a:ext uri="{FF2B5EF4-FFF2-40B4-BE49-F238E27FC236}">
                <a16:creationId xmlns:a16="http://schemas.microsoft.com/office/drawing/2014/main" id="{3EC3656F-3E33-8C47-BEC2-94D0339917B2}"/>
              </a:ext>
            </a:extLst>
          </p:cNvPr>
          <p:cNvSpPr/>
          <p:nvPr/>
        </p:nvSpPr>
        <p:spPr>
          <a:xfrm>
            <a:off x="6652640" y="4749803"/>
            <a:ext cx="5104330" cy="524724"/>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D547CD63-7136-3109-89D3-708CD5DDF895}"/>
              </a:ext>
            </a:extLst>
          </p:cNvPr>
          <p:cNvSpPr txBox="1"/>
          <p:nvPr/>
        </p:nvSpPr>
        <p:spPr>
          <a:xfrm>
            <a:off x="955040" y="4114800"/>
            <a:ext cx="2499360" cy="2677656"/>
          </a:xfrm>
          <a:prstGeom prst="rect">
            <a:avLst/>
          </a:prstGeom>
          <a:noFill/>
          <a:ln w="38100">
            <a:solidFill>
              <a:srgbClr val="FFFF00"/>
            </a:solidFill>
          </a:ln>
        </p:spPr>
        <p:txBody>
          <a:bodyPr wrap="square" rtlCol="0">
            <a:spAutoFit/>
          </a:bodyPr>
          <a:lstStyle/>
          <a:p>
            <a:pPr algn="ctr"/>
            <a:r>
              <a:rPr lang="it-IT" sz="2400" dirty="0"/>
              <a:t>Meno punture cutanee </a:t>
            </a:r>
          </a:p>
          <a:p>
            <a:pPr algn="ctr"/>
            <a:endParaRPr lang="it-IT" sz="2400" dirty="0"/>
          </a:p>
          <a:p>
            <a:pPr algn="ctr"/>
            <a:endParaRPr lang="it-IT" sz="2400" dirty="0"/>
          </a:p>
          <a:p>
            <a:pPr algn="ctr"/>
            <a:r>
              <a:rPr lang="it-IT" sz="2400" dirty="0"/>
              <a:t>Meno tramiti per colonizzazione batterica</a:t>
            </a:r>
          </a:p>
        </p:txBody>
      </p:sp>
      <p:sp>
        <p:nvSpPr>
          <p:cNvPr id="4" name="Freccia in giù 3">
            <a:extLst>
              <a:ext uri="{FF2B5EF4-FFF2-40B4-BE49-F238E27FC236}">
                <a16:creationId xmlns:a16="http://schemas.microsoft.com/office/drawing/2014/main" id="{234C1526-AB6C-E1B6-6BDF-2D2611AADF9D}"/>
              </a:ext>
            </a:extLst>
          </p:cNvPr>
          <p:cNvSpPr/>
          <p:nvPr/>
        </p:nvSpPr>
        <p:spPr>
          <a:xfrm>
            <a:off x="1813560" y="5012165"/>
            <a:ext cx="782320" cy="61116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5657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2DE382E-BDC9-F07E-9FA2-E59374DFB582}"/>
              </a:ext>
            </a:extLst>
          </p:cNvPr>
          <p:cNvPicPr>
            <a:picLocks noChangeAspect="1"/>
          </p:cNvPicPr>
          <p:nvPr/>
        </p:nvPicPr>
        <p:blipFill rotWithShape="1">
          <a:blip r:embed="rId2"/>
          <a:srcRect l="40417" t="23556" r="17667" b="53499"/>
          <a:stretch/>
        </p:blipFill>
        <p:spPr>
          <a:xfrm>
            <a:off x="91440" y="0"/>
            <a:ext cx="6929120" cy="2133600"/>
          </a:xfrm>
          <a:prstGeom prst="rect">
            <a:avLst/>
          </a:prstGeom>
        </p:spPr>
      </p:pic>
      <p:pic>
        <p:nvPicPr>
          <p:cNvPr id="8" name="Immagine 7">
            <a:extLst>
              <a:ext uri="{FF2B5EF4-FFF2-40B4-BE49-F238E27FC236}">
                <a16:creationId xmlns:a16="http://schemas.microsoft.com/office/drawing/2014/main" id="{5537FA41-0DAE-1CC7-A658-5787EB232D14}"/>
              </a:ext>
            </a:extLst>
          </p:cNvPr>
          <p:cNvPicPr>
            <a:picLocks noChangeAspect="1"/>
          </p:cNvPicPr>
          <p:nvPr/>
        </p:nvPicPr>
        <p:blipFill rotWithShape="1">
          <a:blip r:embed="rId2"/>
          <a:srcRect l="40417" t="56542" r="26407" b="12996"/>
          <a:stretch/>
        </p:blipFill>
        <p:spPr>
          <a:xfrm>
            <a:off x="0" y="2406876"/>
            <a:ext cx="6929120" cy="4277700"/>
          </a:xfrm>
          <a:prstGeom prst="rect">
            <a:avLst/>
          </a:prstGeom>
        </p:spPr>
      </p:pic>
      <p:pic>
        <p:nvPicPr>
          <p:cNvPr id="9" name="Immagine 8">
            <a:extLst>
              <a:ext uri="{FF2B5EF4-FFF2-40B4-BE49-F238E27FC236}">
                <a16:creationId xmlns:a16="http://schemas.microsoft.com/office/drawing/2014/main" id="{C799F5F0-E48D-78A2-0B6A-2441FC38B322}"/>
              </a:ext>
            </a:extLst>
          </p:cNvPr>
          <p:cNvPicPr>
            <a:picLocks noChangeAspect="1"/>
          </p:cNvPicPr>
          <p:nvPr/>
        </p:nvPicPr>
        <p:blipFill>
          <a:blip r:embed="rId3"/>
          <a:stretch>
            <a:fillRect/>
          </a:stretch>
        </p:blipFill>
        <p:spPr>
          <a:xfrm>
            <a:off x="8748077" y="1601151"/>
            <a:ext cx="2343150" cy="1952625"/>
          </a:xfrm>
          <a:prstGeom prst="rect">
            <a:avLst/>
          </a:prstGeom>
        </p:spPr>
      </p:pic>
      <p:pic>
        <p:nvPicPr>
          <p:cNvPr id="10" name="Immagine 9">
            <a:extLst>
              <a:ext uri="{FF2B5EF4-FFF2-40B4-BE49-F238E27FC236}">
                <a16:creationId xmlns:a16="http://schemas.microsoft.com/office/drawing/2014/main" id="{1962FF86-AB26-5859-297F-CA3B3D490295}"/>
              </a:ext>
            </a:extLst>
          </p:cNvPr>
          <p:cNvPicPr>
            <a:picLocks noChangeAspect="1"/>
          </p:cNvPicPr>
          <p:nvPr/>
        </p:nvPicPr>
        <p:blipFill>
          <a:blip r:embed="rId4"/>
          <a:stretch>
            <a:fillRect/>
          </a:stretch>
        </p:blipFill>
        <p:spPr>
          <a:xfrm>
            <a:off x="7776527" y="0"/>
            <a:ext cx="2143125" cy="2143125"/>
          </a:xfrm>
          <a:prstGeom prst="rect">
            <a:avLst/>
          </a:prstGeom>
        </p:spPr>
      </p:pic>
      <p:pic>
        <p:nvPicPr>
          <p:cNvPr id="11" name="Immagine 10">
            <a:extLst>
              <a:ext uri="{FF2B5EF4-FFF2-40B4-BE49-F238E27FC236}">
                <a16:creationId xmlns:a16="http://schemas.microsoft.com/office/drawing/2014/main" id="{A6DD4022-AF18-45A5-CBEB-8A25044D3772}"/>
              </a:ext>
            </a:extLst>
          </p:cNvPr>
          <p:cNvPicPr>
            <a:picLocks noChangeAspect="1"/>
          </p:cNvPicPr>
          <p:nvPr/>
        </p:nvPicPr>
        <p:blipFill>
          <a:blip r:embed="rId5"/>
          <a:stretch>
            <a:fillRect/>
          </a:stretch>
        </p:blipFill>
        <p:spPr>
          <a:xfrm>
            <a:off x="9718357" y="0"/>
            <a:ext cx="2143125" cy="2143125"/>
          </a:xfrm>
          <a:prstGeom prst="rect">
            <a:avLst/>
          </a:prstGeom>
        </p:spPr>
      </p:pic>
      <p:pic>
        <p:nvPicPr>
          <p:cNvPr id="12" name="Immagine 11">
            <a:extLst>
              <a:ext uri="{FF2B5EF4-FFF2-40B4-BE49-F238E27FC236}">
                <a16:creationId xmlns:a16="http://schemas.microsoft.com/office/drawing/2014/main" id="{4912E0CA-581E-B7D0-7C29-515748B25488}"/>
              </a:ext>
            </a:extLst>
          </p:cNvPr>
          <p:cNvPicPr>
            <a:picLocks noChangeAspect="1"/>
          </p:cNvPicPr>
          <p:nvPr/>
        </p:nvPicPr>
        <p:blipFill rotWithShape="1">
          <a:blip r:embed="rId6"/>
          <a:srcRect t="53375" b="29074"/>
          <a:stretch/>
        </p:blipFill>
        <p:spPr>
          <a:xfrm>
            <a:off x="6929120" y="5567681"/>
            <a:ext cx="5106736" cy="1188720"/>
          </a:xfrm>
          <a:prstGeom prst="rect">
            <a:avLst/>
          </a:prstGeom>
        </p:spPr>
      </p:pic>
      <p:pic>
        <p:nvPicPr>
          <p:cNvPr id="13" name="Segnaposto contenuto 8">
            <a:extLst>
              <a:ext uri="{FF2B5EF4-FFF2-40B4-BE49-F238E27FC236}">
                <a16:creationId xmlns:a16="http://schemas.microsoft.com/office/drawing/2014/main" id="{4C06E159-17C7-05BA-45AC-A74F1B659247}"/>
              </a:ext>
            </a:extLst>
          </p:cNvPr>
          <p:cNvPicPr>
            <a:picLocks noChangeAspect="1"/>
          </p:cNvPicPr>
          <p:nvPr/>
        </p:nvPicPr>
        <p:blipFill rotWithShape="1">
          <a:blip r:embed="rId7"/>
          <a:srcRect l="20842" t="25757" r="21500" b="48279"/>
          <a:stretch/>
        </p:blipFill>
        <p:spPr>
          <a:xfrm>
            <a:off x="6929119" y="3571240"/>
            <a:ext cx="5106736" cy="1910079"/>
          </a:xfrm>
          <a:prstGeom prst="rect">
            <a:avLst/>
          </a:prstGeom>
        </p:spPr>
      </p:pic>
    </p:spTree>
    <p:extLst>
      <p:ext uri="{BB962C8B-B14F-4D97-AF65-F5344CB8AC3E}">
        <p14:creationId xmlns:p14="http://schemas.microsoft.com/office/powerpoint/2010/main" val="273840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idx="4294967295"/>
          </p:nvPr>
        </p:nvSpPr>
        <p:spPr>
          <a:xfrm>
            <a:off x="-20" y="1683756"/>
            <a:ext cx="4037840" cy="2396359"/>
          </a:xfrm>
        </p:spPr>
        <p:txBody>
          <a:bodyPr vert="horz" lIns="91440" tIns="45720" rIns="91440" bIns="45720" rtlCol="0" anchor="b">
            <a:noAutofit/>
          </a:bodyPr>
          <a:lstStyle/>
          <a:p>
            <a:pPr algn="ctr"/>
            <a:r>
              <a:rPr lang="en-US" sz="4000" b="1" kern="1200" dirty="0">
                <a:solidFill>
                  <a:srgbClr val="FFFFFF"/>
                </a:solidFill>
                <a:latin typeface="+mj-lt"/>
                <a:ea typeface="+mj-ea"/>
                <a:cs typeface="+mj-cs"/>
              </a:rPr>
              <a:t>COME RIDURRE LA COLONIZZAZIONE EXTRALUMINALE</a:t>
            </a:r>
          </a:p>
        </p:txBody>
      </p:sp>
      <p:graphicFrame>
        <p:nvGraphicFramePr>
          <p:cNvPr id="14" name="Segnaposto contenuto 2">
            <a:extLst>
              <a:ext uri="{FF2B5EF4-FFF2-40B4-BE49-F238E27FC236}">
                <a16:creationId xmlns:a16="http://schemas.microsoft.com/office/drawing/2014/main" id="{2B693DE9-D939-3401-8E95-F6368B06F950}"/>
              </a:ext>
            </a:extLst>
          </p:cNvPr>
          <p:cNvGraphicFramePr>
            <a:graphicFrameLocks noGrp="1"/>
          </p:cNvGraphicFramePr>
          <p:nvPr>
            <p:ph idx="4294967295"/>
            <p:extLst>
              <p:ext uri="{D42A27DB-BD31-4B8C-83A1-F6EECF244321}">
                <p14:modId xmlns:p14="http://schemas.microsoft.com/office/powerpoint/2010/main" val="223250739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961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690880" y="274638"/>
            <a:ext cx="10281920" cy="868362"/>
          </a:xfrm>
        </p:spPr>
        <p:txBody>
          <a:bodyPr/>
          <a:lstStyle/>
          <a:p>
            <a:r>
              <a:rPr lang="it-IT" dirty="0"/>
              <a:t>L’ANTISETTICO IDEALE…</a:t>
            </a:r>
          </a:p>
        </p:txBody>
      </p:sp>
      <p:sp>
        <p:nvSpPr>
          <p:cNvPr id="5" name="Segnaposto contenuto 4"/>
          <p:cNvSpPr>
            <a:spLocks noGrp="1"/>
          </p:cNvSpPr>
          <p:nvPr>
            <p:ph idx="4294967295"/>
          </p:nvPr>
        </p:nvSpPr>
        <p:spPr>
          <a:xfrm>
            <a:off x="782320" y="1337945"/>
            <a:ext cx="10515600" cy="2400935"/>
          </a:xfrm>
        </p:spPr>
        <p:txBody>
          <a:bodyPr>
            <a:normAutofit fontScale="92500" lnSpcReduction="20000"/>
          </a:bodyPr>
          <a:lstStyle/>
          <a:p>
            <a:r>
              <a:rPr lang="it-IT" dirty="0"/>
              <a:t>Essere efficace contro una vasta gamma di microrganismi</a:t>
            </a:r>
          </a:p>
          <a:p>
            <a:r>
              <a:rPr lang="it-IT" dirty="0"/>
              <a:t>Avere un </a:t>
            </a:r>
            <a:r>
              <a:rPr lang="it-IT" dirty="0" err="1"/>
              <a:t>onset</a:t>
            </a:r>
            <a:r>
              <a:rPr lang="it-IT" dirty="0"/>
              <a:t> rapido, immediato</a:t>
            </a:r>
          </a:p>
          <a:p>
            <a:r>
              <a:rPr lang="it-IT" dirty="0"/>
              <a:t>Avere effetti anche a lungo termine</a:t>
            </a:r>
          </a:p>
          <a:p>
            <a:r>
              <a:rPr lang="it-IT" dirty="0"/>
              <a:t>Non essere inattivato dalla presenza di materiale organico (ad esempio sangue)</a:t>
            </a:r>
          </a:p>
          <a:p>
            <a:r>
              <a:rPr lang="it-IT" dirty="0"/>
              <a:t>Avere un effetto tossico minimo sulla cute e sugli organi</a:t>
            </a:r>
          </a:p>
        </p:txBody>
      </p:sp>
      <p:pic>
        <p:nvPicPr>
          <p:cNvPr id="2" name="image100.png">
            <a:extLst>
              <a:ext uri="{FF2B5EF4-FFF2-40B4-BE49-F238E27FC236}">
                <a16:creationId xmlns:a16="http://schemas.microsoft.com/office/drawing/2014/main" id="{78B09190-3E02-6319-ACA7-6E5EF572235A}"/>
              </a:ext>
            </a:extLst>
          </p:cNvPr>
          <p:cNvPicPr>
            <a:picLocks noChangeAspect="1"/>
          </p:cNvPicPr>
          <p:nvPr/>
        </p:nvPicPr>
        <p:blipFill>
          <a:blip r:embed="rId2"/>
          <a:stretch>
            <a:fillRect/>
          </a:stretch>
        </p:blipFill>
        <p:spPr>
          <a:xfrm>
            <a:off x="430590" y="3977340"/>
            <a:ext cx="11330820" cy="2520280"/>
          </a:xfrm>
          <a:prstGeom prst="rect">
            <a:avLst/>
          </a:prstGeom>
          <a:ln w="12700">
            <a:miter lim="400000"/>
          </a:ln>
        </p:spPr>
      </p:pic>
      <p:sp>
        <p:nvSpPr>
          <p:cNvPr id="3" name="Rettangolo 2">
            <a:extLst>
              <a:ext uri="{FF2B5EF4-FFF2-40B4-BE49-F238E27FC236}">
                <a16:creationId xmlns:a16="http://schemas.microsoft.com/office/drawing/2014/main" id="{63AD9200-5BC8-DC9E-E9D0-98122FC4863B}"/>
              </a:ext>
            </a:extLst>
          </p:cNvPr>
          <p:cNvSpPr/>
          <p:nvPr/>
        </p:nvSpPr>
        <p:spPr>
          <a:xfrm>
            <a:off x="430590" y="5364480"/>
            <a:ext cx="11202610" cy="345440"/>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3057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p:cNvSpPr>
            <a:spLocks noGrp="1"/>
          </p:cNvSpPr>
          <p:nvPr>
            <p:ph type="title" idx="4294967295"/>
          </p:nvPr>
        </p:nvSpPr>
        <p:spPr>
          <a:xfrm>
            <a:off x="-20" y="1683756"/>
            <a:ext cx="4037840" cy="2396359"/>
          </a:xfrm>
        </p:spPr>
        <p:txBody>
          <a:bodyPr vert="horz" lIns="91440" tIns="45720" rIns="91440" bIns="45720" rtlCol="0" anchor="b">
            <a:noAutofit/>
          </a:bodyPr>
          <a:lstStyle/>
          <a:p>
            <a:pPr algn="ctr"/>
            <a:r>
              <a:rPr lang="en-US" sz="4000" b="1" kern="1200" dirty="0">
                <a:solidFill>
                  <a:srgbClr val="FFFFFF"/>
                </a:solidFill>
                <a:latin typeface="+mj-lt"/>
                <a:ea typeface="+mj-ea"/>
                <a:cs typeface="+mj-cs"/>
              </a:rPr>
              <a:t>COME RIDURRE LA COLONIZZAZIONE EXTRALUMINALE</a:t>
            </a:r>
          </a:p>
        </p:txBody>
      </p:sp>
      <p:graphicFrame>
        <p:nvGraphicFramePr>
          <p:cNvPr id="14" name="Segnaposto contenuto 2">
            <a:extLst>
              <a:ext uri="{FF2B5EF4-FFF2-40B4-BE49-F238E27FC236}">
                <a16:creationId xmlns:a16="http://schemas.microsoft.com/office/drawing/2014/main" id="{2B693DE9-D939-3401-8E95-F6368B06F950}"/>
              </a:ext>
            </a:extLst>
          </p:cNvPr>
          <p:cNvGraphicFramePr>
            <a:graphicFrameLocks noGrp="1"/>
          </p:cNvGraphicFramePr>
          <p:nvPr>
            <p:ph idx="4294967295"/>
            <p:extLst>
              <p:ext uri="{D42A27DB-BD31-4B8C-83A1-F6EECF244321}">
                <p14:modId xmlns:p14="http://schemas.microsoft.com/office/powerpoint/2010/main" val="137274500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9076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4" name="image80.jpeg" descr="IMG_4049.JPG"/>
          <p:cNvPicPr/>
          <p:nvPr/>
        </p:nvPicPr>
        <p:blipFill>
          <a:blip r:embed="rId2"/>
          <a:stretch>
            <a:fillRect/>
          </a:stretch>
        </p:blipFill>
        <p:spPr>
          <a:xfrm>
            <a:off x="1" y="16918"/>
            <a:ext cx="2567608" cy="3268066"/>
          </a:xfrm>
          <a:prstGeom prst="rect">
            <a:avLst/>
          </a:prstGeom>
        </p:spPr>
      </p:pic>
      <p:pic>
        <p:nvPicPr>
          <p:cNvPr id="1665" name="image81.jpeg" descr="IMG_4023.jpg"/>
          <p:cNvPicPr/>
          <p:nvPr/>
        </p:nvPicPr>
        <p:blipFill>
          <a:blip r:embed="rId3"/>
          <a:stretch>
            <a:fillRect/>
          </a:stretch>
        </p:blipFill>
        <p:spPr>
          <a:xfrm>
            <a:off x="2567609" y="0"/>
            <a:ext cx="2969176" cy="3268066"/>
          </a:xfrm>
          <a:prstGeom prst="rect">
            <a:avLst/>
          </a:prstGeom>
        </p:spPr>
      </p:pic>
      <p:pic>
        <p:nvPicPr>
          <p:cNvPr id="2" name="image83.jpeg" descr="IMG_5640.jpg">
            <a:extLst>
              <a:ext uri="{FF2B5EF4-FFF2-40B4-BE49-F238E27FC236}">
                <a16:creationId xmlns:a16="http://schemas.microsoft.com/office/drawing/2014/main" id="{48C3ECEA-E7EC-470C-CA00-AE3498AF0404}"/>
              </a:ext>
            </a:extLst>
          </p:cNvPr>
          <p:cNvPicPr/>
          <p:nvPr/>
        </p:nvPicPr>
        <p:blipFill>
          <a:blip r:embed="rId4"/>
          <a:stretch>
            <a:fillRect/>
          </a:stretch>
        </p:blipFill>
        <p:spPr>
          <a:xfrm>
            <a:off x="5516673" y="16918"/>
            <a:ext cx="3417957" cy="4060154"/>
          </a:xfrm>
          <a:prstGeom prst="rect">
            <a:avLst/>
          </a:prstGeom>
        </p:spPr>
      </p:pic>
      <p:pic>
        <p:nvPicPr>
          <p:cNvPr id="3" name="image82.jpeg" descr="IMG_5403.jpg">
            <a:extLst>
              <a:ext uri="{FF2B5EF4-FFF2-40B4-BE49-F238E27FC236}">
                <a16:creationId xmlns:a16="http://schemas.microsoft.com/office/drawing/2014/main" id="{F5BCE968-EC9C-DD20-6EF4-8663C55B3B7D}"/>
              </a:ext>
            </a:extLst>
          </p:cNvPr>
          <p:cNvPicPr/>
          <p:nvPr/>
        </p:nvPicPr>
        <p:blipFill>
          <a:blip r:embed="rId5"/>
          <a:stretch>
            <a:fillRect/>
          </a:stretch>
        </p:blipFill>
        <p:spPr>
          <a:xfrm>
            <a:off x="8934630" y="16918"/>
            <a:ext cx="3257369" cy="4060154"/>
          </a:xfrm>
          <a:prstGeom prst="rect">
            <a:avLst/>
          </a:prstGeom>
        </p:spPr>
      </p:pic>
      <p:pic>
        <p:nvPicPr>
          <p:cNvPr id="4" name="image84.jpeg" descr="IMG_5984.JPG">
            <a:extLst>
              <a:ext uri="{FF2B5EF4-FFF2-40B4-BE49-F238E27FC236}">
                <a16:creationId xmlns:a16="http://schemas.microsoft.com/office/drawing/2014/main" id="{FA4F8359-454F-9F1F-378B-696A009128B8}"/>
              </a:ext>
            </a:extLst>
          </p:cNvPr>
          <p:cNvPicPr/>
          <p:nvPr/>
        </p:nvPicPr>
        <p:blipFill>
          <a:blip r:embed="rId6"/>
          <a:stretch>
            <a:fillRect/>
          </a:stretch>
        </p:blipFill>
        <p:spPr>
          <a:xfrm>
            <a:off x="299316" y="3268066"/>
            <a:ext cx="4800338" cy="3634090"/>
          </a:xfrm>
          <a:prstGeom prst="rect">
            <a:avLst/>
          </a:prstGeom>
        </p:spPr>
      </p:pic>
      <p:pic>
        <p:nvPicPr>
          <p:cNvPr id="5" name="image85.jpeg" descr="IMG_5982.JPG">
            <a:extLst>
              <a:ext uri="{FF2B5EF4-FFF2-40B4-BE49-F238E27FC236}">
                <a16:creationId xmlns:a16="http://schemas.microsoft.com/office/drawing/2014/main" id="{607E742B-111E-5C20-608E-52D7EDEDD0F0}"/>
              </a:ext>
            </a:extLst>
          </p:cNvPr>
          <p:cNvPicPr/>
          <p:nvPr/>
        </p:nvPicPr>
        <p:blipFill>
          <a:blip r:embed="rId7"/>
          <a:stretch>
            <a:fillRect/>
          </a:stretch>
        </p:blipFill>
        <p:spPr>
          <a:xfrm>
            <a:off x="5099654" y="4221088"/>
            <a:ext cx="3684565" cy="2479062"/>
          </a:xfrm>
          <a:prstGeom prst="rect">
            <a:avLst/>
          </a:prstGeom>
        </p:spPr>
      </p:pic>
      <p:pic>
        <p:nvPicPr>
          <p:cNvPr id="6" name="image86.jpeg" descr="DSC00040.JPG">
            <a:extLst>
              <a:ext uri="{FF2B5EF4-FFF2-40B4-BE49-F238E27FC236}">
                <a16:creationId xmlns:a16="http://schemas.microsoft.com/office/drawing/2014/main" id="{F3578EFB-4BE7-6E98-EE99-FB187A9327C3}"/>
              </a:ext>
            </a:extLst>
          </p:cNvPr>
          <p:cNvPicPr/>
          <p:nvPr/>
        </p:nvPicPr>
        <p:blipFill>
          <a:blip r:embed="rId8"/>
          <a:stretch>
            <a:fillRect/>
          </a:stretch>
        </p:blipFill>
        <p:spPr>
          <a:xfrm>
            <a:off x="8774042" y="4221088"/>
            <a:ext cx="3417957" cy="2479062"/>
          </a:xfrm>
          <a:prstGeom prst="rect">
            <a:avLst/>
          </a:prstGeom>
          <a:ln w="12700">
            <a:miter lim="400000"/>
          </a:ln>
        </p:spPr>
      </p:pic>
    </p:spTree>
    <p:extLst>
      <p:ext uri="{BB962C8B-B14F-4D97-AF65-F5344CB8AC3E}">
        <p14:creationId xmlns:p14="http://schemas.microsoft.com/office/powerpoint/2010/main" val="1025930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olo 1">
            <a:extLst>
              <a:ext uri="{FF2B5EF4-FFF2-40B4-BE49-F238E27FC236}">
                <a16:creationId xmlns:a16="http://schemas.microsoft.com/office/drawing/2014/main" id="{492BD1C8-93AB-2290-58F8-85594401ECC8}"/>
              </a:ext>
            </a:extLst>
          </p:cNvPr>
          <p:cNvSpPr>
            <a:spLocks noGrp="1"/>
          </p:cNvSpPr>
          <p:nvPr>
            <p:ph type="title" idx="4294967295"/>
          </p:nvPr>
        </p:nvSpPr>
        <p:spPr>
          <a:xfrm>
            <a:off x="172720" y="274638"/>
            <a:ext cx="10972800" cy="868362"/>
          </a:xfrm>
        </p:spPr>
        <p:txBody>
          <a:bodyPr/>
          <a:lstStyle/>
          <a:p>
            <a:r>
              <a:rPr lang="it-IT" altLang="it-IT" dirty="0">
                <a:ea typeface="ＭＳ Ｐゴシック" panose="020B0600070205080204" pitchFamily="34" charset="-128"/>
              </a:rPr>
              <a:t>PERCHE’ NO AI PUNTI DI SUTURA</a:t>
            </a:r>
          </a:p>
        </p:txBody>
      </p:sp>
      <p:sp>
        <p:nvSpPr>
          <p:cNvPr id="121858" name="Segnaposto contenuto 2">
            <a:extLst>
              <a:ext uri="{FF2B5EF4-FFF2-40B4-BE49-F238E27FC236}">
                <a16:creationId xmlns:a16="http://schemas.microsoft.com/office/drawing/2014/main" id="{D8548E46-C658-4E9E-6454-D4F3447F68CC}"/>
              </a:ext>
            </a:extLst>
          </p:cNvPr>
          <p:cNvSpPr>
            <a:spLocks noGrp="1"/>
          </p:cNvSpPr>
          <p:nvPr>
            <p:ph sz="half" idx="4294967295"/>
          </p:nvPr>
        </p:nvSpPr>
        <p:spPr>
          <a:xfrm>
            <a:off x="670560" y="1600200"/>
            <a:ext cx="11074400" cy="4525963"/>
          </a:xfrm>
        </p:spPr>
        <p:txBody>
          <a:bodyPr/>
          <a:lstStyle/>
          <a:p>
            <a:r>
              <a:rPr lang="it-IT" altLang="it-IT" dirty="0">
                <a:ea typeface="ＭＳ Ｐゴシック" panose="020B0600070205080204" pitchFamily="34" charset="-128"/>
              </a:rPr>
              <a:t>Lacerazione della cute attorno all’exit site, </a:t>
            </a:r>
          </a:p>
          <a:p>
            <a:pPr marL="0" indent="0">
              <a:buNone/>
            </a:pPr>
            <a:r>
              <a:rPr lang="it-IT" altLang="it-IT" dirty="0">
                <a:ea typeface="ＭＳ Ｐゴシック" panose="020B0600070205080204" pitchFamily="34" charset="-128"/>
              </a:rPr>
              <a:t>causando infiammazione e importante colonizzazione </a:t>
            </a:r>
          </a:p>
          <a:p>
            <a:endParaRPr lang="it-IT" altLang="it-IT" dirty="0">
              <a:ea typeface="ＭＳ Ｐゴシック" panose="020B0600070205080204" pitchFamily="34" charset="-128"/>
            </a:endParaRPr>
          </a:p>
          <a:p>
            <a:r>
              <a:rPr lang="it-IT" altLang="it-IT" dirty="0">
                <a:ea typeface="ＭＳ Ｐゴシック" panose="020B0600070205080204" pitchFamily="34" charset="-128"/>
              </a:rPr>
              <a:t>Inefficace fissaggio del catetere, con movimenti di “in and out” e conseguente incremento del rischio infettivo e trombotico</a:t>
            </a:r>
          </a:p>
          <a:p>
            <a:endParaRPr lang="it-IT" altLang="it-IT" dirty="0">
              <a:ea typeface="ＭＳ Ｐゴシック" panose="020B0600070205080204" pitchFamily="34" charset="-128"/>
            </a:endParaRPr>
          </a:p>
          <a:p>
            <a:r>
              <a:rPr lang="it-IT" altLang="it-IT" dirty="0" err="1">
                <a:ea typeface="ＭＳ Ｐゴシック" panose="020B0600070205080204" pitchFamily="34" charset="-128"/>
              </a:rPr>
              <a:t>Discomfort</a:t>
            </a:r>
            <a:r>
              <a:rPr lang="it-IT" altLang="it-IT" dirty="0">
                <a:ea typeface="ＭＳ Ｐゴシック" panose="020B0600070205080204" pitchFamily="34" charset="-128"/>
              </a:rPr>
              <a:t> per il paziente</a:t>
            </a:r>
          </a:p>
          <a:p>
            <a:endParaRPr lang="it-IT" altLang="it-IT" dirty="0">
              <a:ea typeface="ＭＳ Ｐゴシック" panose="020B0600070205080204" pitchFamily="34" charset="-128"/>
            </a:endParaRPr>
          </a:p>
          <a:p>
            <a:r>
              <a:rPr lang="it-IT" altLang="it-IT" dirty="0">
                <a:ea typeface="ＭＳ Ｐゴシック" panose="020B0600070205080204" pitchFamily="34" charset="-128"/>
              </a:rPr>
              <a:t>Rischio di puntura accidentale per l’operatore sanitario</a:t>
            </a:r>
          </a:p>
        </p:txBody>
      </p:sp>
      <p:pic>
        <p:nvPicPr>
          <p:cNvPr id="2" name="Immagine 1">
            <a:extLst>
              <a:ext uri="{FF2B5EF4-FFF2-40B4-BE49-F238E27FC236}">
                <a16:creationId xmlns:a16="http://schemas.microsoft.com/office/drawing/2014/main" id="{489E9EFA-4BD2-B779-D063-2A4879EC57A6}"/>
              </a:ext>
            </a:extLst>
          </p:cNvPr>
          <p:cNvPicPr>
            <a:picLocks noChangeAspect="1"/>
          </p:cNvPicPr>
          <p:nvPr/>
        </p:nvPicPr>
        <p:blipFill>
          <a:blip r:embed="rId3"/>
          <a:stretch>
            <a:fillRect/>
          </a:stretch>
        </p:blipFill>
        <p:spPr>
          <a:xfrm>
            <a:off x="9726668" y="3596640"/>
            <a:ext cx="1794772" cy="2238424"/>
          </a:xfrm>
          <a:prstGeom prst="rect">
            <a:avLst/>
          </a:prstGeom>
        </p:spPr>
      </p:pic>
      <p:pic>
        <p:nvPicPr>
          <p:cNvPr id="3" name="Immagine 2">
            <a:extLst>
              <a:ext uri="{FF2B5EF4-FFF2-40B4-BE49-F238E27FC236}">
                <a16:creationId xmlns:a16="http://schemas.microsoft.com/office/drawing/2014/main" id="{DC2296D5-AAB5-7AFB-1C2A-9953691F87F7}"/>
              </a:ext>
            </a:extLst>
          </p:cNvPr>
          <p:cNvPicPr>
            <a:picLocks noChangeAspect="1"/>
          </p:cNvPicPr>
          <p:nvPr/>
        </p:nvPicPr>
        <p:blipFill>
          <a:blip r:embed="rId4"/>
          <a:stretch>
            <a:fillRect/>
          </a:stretch>
        </p:blipFill>
        <p:spPr>
          <a:xfrm>
            <a:off x="9178322" y="1022936"/>
            <a:ext cx="2566638" cy="206567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567AB22-9DF7-8742-B00B-B009E8A7D1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389" y="218534"/>
            <a:ext cx="6632262" cy="1850864"/>
          </a:xfrm>
          <a:prstGeom prst="rect">
            <a:avLst/>
          </a:prstGeom>
        </p:spPr>
      </p:pic>
      <p:pic>
        <p:nvPicPr>
          <p:cNvPr id="13" name="Immagine 12">
            <a:extLst>
              <a:ext uri="{FF2B5EF4-FFF2-40B4-BE49-F238E27FC236}">
                <a16:creationId xmlns:a16="http://schemas.microsoft.com/office/drawing/2014/main" id="{3904E588-590E-854D-8558-AE9C8FB16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8772" y="2367280"/>
            <a:ext cx="6525853" cy="3718560"/>
          </a:xfrm>
          <a:prstGeom prst="rect">
            <a:avLst/>
          </a:prstGeom>
          <a:ln w="28575">
            <a:solidFill>
              <a:schemeClr val="accent1"/>
            </a:solidFill>
          </a:ln>
        </p:spPr>
      </p:pic>
      <p:sp>
        <p:nvSpPr>
          <p:cNvPr id="14" name="CasellaDiTesto 13">
            <a:extLst>
              <a:ext uri="{FF2B5EF4-FFF2-40B4-BE49-F238E27FC236}">
                <a16:creationId xmlns:a16="http://schemas.microsoft.com/office/drawing/2014/main" id="{407004CA-3CDA-6E49-A2BC-A7F52D32DF7B}"/>
              </a:ext>
            </a:extLst>
          </p:cNvPr>
          <p:cNvSpPr txBox="1"/>
          <p:nvPr/>
        </p:nvSpPr>
        <p:spPr>
          <a:xfrm>
            <a:off x="8407400" y="6328717"/>
            <a:ext cx="3110788" cy="369332"/>
          </a:xfrm>
          <a:prstGeom prst="rect">
            <a:avLst/>
          </a:prstGeom>
          <a:noFill/>
        </p:spPr>
        <p:txBody>
          <a:bodyPr wrap="none" rtlCol="0">
            <a:spAutoFit/>
          </a:bodyPr>
          <a:lstStyle/>
          <a:p>
            <a:r>
              <a:rPr lang="it-IT" i="1" dirty="0" err="1"/>
              <a:t>Anesthesiology</a:t>
            </a:r>
            <a:r>
              <a:rPr lang="it-IT" i="1" dirty="0"/>
              <a:t> 2020; 132:8–43</a:t>
            </a:r>
          </a:p>
        </p:txBody>
      </p:sp>
      <p:cxnSp>
        <p:nvCxnSpPr>
          <p:cNvPr id="11" name="Connettore diritto 10">
            <a:extLst>
              <a:ext uri="{FF2B5EF4-FFF2-40B4-BE49-F238E27FC236}">
                <a16:creationId xmlns:a16="http://schemas.microsoft.com/office/drawing/2014/main" id="{B38D1FA5-EF3A-514F-2FAB-BDA61AD86C49}"/>
              </a:ext>
            </a:extLst>
          </p:cNvPr>
          <p:cNvCxnSpPr/>
          <p:nvPr/>
        </p:nvCxnSpPr>
        <p:spPr>
          <a:xfrm>
            <a:off x="7254240" y="5212080"/>
            <a:ext cx="3850640" cy="0"/>
          </a:xfrm>
          <a:prstGeom prst="line">
            <a:avLst/>
          </a:prstGeom>
          <a:ln w="50800"/>
        </p:spPr>
        <p:style>
          <a:lnRef idx="1">
            <a:schemeClr val="accent2"/>
          </a:lnRef>
          <a:fillRef idx="0">
            <a:schemeClr val="accent2"/>
          </a:fillRef>
          <a:effectRef idx="0">
            <a:schemeClr val="accent2"/>
          </a:effectRef>
          <a:fontRef idx="minor">
            <a:schemeClr val="tx1"/>
          </a:fontRef>
        </p:style>
      </p:cxnSp>
      <p:cxnSp>
        <p:nvCxnSpPr>
          <p:cNvPr id="12" name="Connettore diritto 11">
            <a:extLst>
              <a:ext uri="{FF2B5EF4-FFF2-40B4-BE49-F238E27FC236}">
                <a16:creationId xmlns:a16="http://schemas.microsoft.com/office/drawing/2014/main" id="{37196830-CFBE-69B2-37EF-678F7E53D1B6}"/>
              </a:ext>
            </a:extLst>
          </p:cNvPr>
          <p:cNvCxnSpPr>
            <a:cxnSpLocks/>
          </p:cNvCxnSpPr>
          <p:nvPr/>
        </p:nvCxnSpPr>
        <p:spPr>
          <a:xfrm>
            <a:off x="4826000" y="5577840"/>
            <a:ext cx="6278880" cy="0"/>
          </a:xfrm>
          <a:prstGeom prst="line">
            <a:avLst/>
          </a:prstGeom>
          <a:ln w="50800"/>
        </p:spPr>
        <p:style>
          <a:lnRef idx="1">
            <a:schemeClr val="accent2"/>
          </a:lnRef>
          <a:fillRef idx="0">
            <a:schemeClr val="accent2"/>
          </a:fillRef>
          <a:effectRef idx="0">
            <a:schemeClr val="accent2"/>
          </a:effectRef>
          <a:fontRef idx="minor">
            <a:schemeClr val="tx1"/>
          </a:fontRef>
        </p:style>
      </p:cxnSp>
      <p:cxnSp>
        <p:nvCxnSpPr>
          <p:cNvPr id="15" name="Connettore diritto 14">
            <a:extLst>
              <a:ext uri="{FF2B5EF4-FFF2-40B4-BE49-F238E27FC236}">
                <a16:creationId xmlns:a16="http://schemas.microsoft.com/office/drawing/2014/main" id="{DA397D8D-BA6E-040B-5786-F9564DAC798A}"/>
              </a:ext>
            </a:extLst>
          </p:cNvPr>
          <p:cNvCxnSpPr>
            <a:cxnSpLocks/>
          </p:cNvCxnSpPr>
          <p:nvPr/>
        </p:nvCxnSpPr>
        <p:spPr>
          <a:xfrm>
            <a:off x="4927600" y="5943600"/>
            <a:ext cx="4582160" cy="0"/>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4" name="CasellaDiTesto 3">
            <a:extLst>
              <a:ext uri="{FF2B5EF4-FFF2-40B4-BE49-F238E27FC236}">
                <a16:creationId xmlns:a16="http://schemas.microsoft.com/office/drawing/2014/main" id="{C735403C-05E1-103E-A5E4-0A984B0FE1EB}"/>
              </a:ext>
            </a:extLst>
          </p:cNvPr>
          <p:cNvSpPr txBox="1"/>
          <p:nvPr/>
        </p:nvSpPr>
        <p:spPr>
          <a:xfrm>
            <a:off x="914400" y="2824480"/>
            <a:ext cx="2499360" cy="2677656"/>
          </a:xfrm>
          <a:prstGeom prst="rect">
            <a:avLst/>
          </a:prstGeom>
          <a:noFill/>
          <a:ln w="38100">
            <a:solidFill>
              <a:srgbClr val="FFFF00"/>
            </a:solidFill>
          </a:ln>
        </p:spPr>
        <p:txBody>
          <a:bodyPr wrap="square" rtlCol="0">
            <a:spAutoFit/>
          </a:bodyPr>
          <a:lstStyle/>
          <a:p>
            <a:pPr algn="ctr"/>
            <a:r>
              <a:rPr lang="it-IT" sz="2400" dirty="0"/>
              <a:t>Meno punture cutanee </a:t>
            </a:r>
          </a:p>
          <a:p>
            <a:pPr algn="ctr"/>
            <a:endParaRPr lang="it-IT" sz="2400" dirty="0"/>
          </a:p>
          <a:p>
            <a:pPr algn="ctr"/>
            <a:endParaRPr lang="it-IT" sz="2400" dirty="0"/>
          </a:p>
          <a:p>
            <a:pPr algn="ctr"/>
            <a:r>
              <a:rPr lang="it-IT" sz="2400" dirty="0"/>
              <a:t>Meno tramiti per colonizzazione batterica</a:t>
            </a:r>
          </a:p>
        </p:txBody>
      </p:sp>
      <p:sp>
        <p:nvSpPr>
          <p:cNvPr id="5" name="Freccia in giù 4">
            <a:extLst>
              <a:ext uri="{FF2B5EF4-FFF2-40B4-BE49-F238E27FC236}">
                <a16:creationId xmlns:a16="http://schemas.microsoft.com/office/drawing/2014/main" id="{327B45DD-988D-9C40-FE72-3F0C424C46D6}"/>
              </a:ext>
            </a:extLst>
          </p:cNvPr>
          <p:cNvSpPr/>
          <p:nvPr/>
        </p:nvSpPr>
        <p:spPr>
          <a:xfrm>
            <a:off x="1772920" y="3721845"/>
            <a:ext cx="782320" cy="61116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2724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9B41266C-1AD9-D60D-2D67-E526E60AD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0" y="546100"/>
            <a:ext cx="10141350" cy="5547196"/>
          </a:xfrm>
          <a:prstGeom prst="rect">
            <a:avLst/>
          </a:prstGeom>
        </p:spPr>
      </p:pic>
    </p:spTree>
    <p:extLst>
      <p:ext uri="{BB962C8B-B14F-4D97-AF65-F5344CB8AC3E}">
        <p14:creationId xmlns:p14="http://schemas.microsoft.com/office/powerpoint/2010/main" val="1431167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8" name="image89.jpeg"/>
          <p:cNvPicPr/>
          <p:nvPr/>
        </p:nvPicPr>
        <p:blipFill>
          <a:blip r:embed="rId2"/>
          <a:stretch>
            <a:fillRect/>
          </a:stretch>
        </p:blipFill>
        <p:spPr>
          <a:xfrm>
            <a:off x="8621460" y="704230"/>
            <a:ext cx="2927072" cy="2275798"/>
          </a:xfrm>
          <a:prstGeom prst="rect">
            <a:avLst/>
          </a:prstGeom>
        </p:spPr>
      </p:pic>
      <p:pic>
        <p:nvPicPr>
          <p:cNvPr id="1679" name="image90.jpeg"/>
          <p:cNvPicPr/>
          <p:nvPr/>
        </p:nvPicPr>
        <p:blipFill>
          <a:blip r:embed="rId3"/>
          <a:stretch>
            <a:fillRect/>
          </a:stretch>
        </p:blipFill>
        <p:spPr>
          <a:xfrm>
            <a:off x="4656760" y="814902"/>
            <a:ext cx="2927071" cy="2092855"/>
          </a:xfrm>
          <a:prstGeom prst="rect">
            <a:avLst/>
          </a:prstGeom>
        </p:spPr>
      </p:pic>
      <p:sp>
        <p:nvSpPr>
          <p:cNvPr id="7" name="CasellaDiTesto 6">
            <a:extLst>
              <a:ext uri="{FF2B5EF4-FFF2-40B4-BE49-F238E27FC236}">
                <a16:creationId xmlns:a16="http://schemas.microsoft.com/office/drawing/2014/main" id="{F2C6189B-0535-90EE-57EB-F82E1784EC2F}"/>
              </a:ext>
            </a:extLst>
          </p:cNvPr>
          <p:cNvSpPr txBox="1"/>
          <p:nvPr/>
        </p:nvSpPr>
        <p:spPr>
          <a:xfrm>
            <a:off x="679793" y="3320657"/>
            <a:ext cx="341638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Adhesive</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Sutureless</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Devices</a:t>
            </a:r>
          </a:p>
        </p:txBody>
      </p:sp>
      <p:sp>
        <p:nvSpPr>
          <p:cNvPr id="8" name="CasellaDiTesto 7">
            <a:extLst>
              <a:ext uri="{FF2B5EF4-FFF2-40B4-BE49-F238E27FC236}">
                <a16:creationId xmlns:a16="http://schemas.microsoft.com/office/drawing/2014/main" id="{2F75AA91-903F-DC9A-8513-58C5DDE6E0ED}"/>
              </a:ext>
            </a:extLst>
          </p:cNvPr>
          <p:cNvSpPr txBox="1"/>
          <p:nvPr/>
        </p:nvSpPr>
        <p:spPr>
          <a:xfrm>
            <a:off x="4450184" y="3279754"/>
            <a:ext cx="355738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Integrated</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Securement</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Device</a:t>
            </a:r>
          </a:p>
        </p:txBody>
      </p:sp>
      <p:sp>
        <p:nvSpPr>
          <p:cNvPr id="10" name="CasellaDiTesto 9">
            <a:extLst>
              <a:ext uri="{FF2B5EF4-FFF2-40B4-BE49-F238E27FC236}">
                <a16:creationId xmlns:a16="http://schemas.microsoft.com/office/drawing/2014/main" id="{3E8AAB75-6A2D-7FBE-D7E3-8577D30D9832}"/>
              </a:ext>
            </a:extLst>
          </p:cNvPr>
          <p:cNvSpPr txBox="1"/>
          <p:nvPr/>
        </p:nvSpPr>
        <p:spPr>
          <a:xfrm>
            <a:off x="8768184" y="3195730"/>
            <a:ext cx="274402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3.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Subcutaneously</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Anchor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Sutureless</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System - SASS</a:t>
            </a:r>
          </a:p>
        </p:txBody>
      </p:sp>
      <p:pic>
        <p:nvPicPr>
          <p:cNvPr id="11" name="Immagine 10" descr="Immagine che contiene testo, persona&#10;&#10;Descrizione generata automaticamente">
            <a:extLst>
              <a:ext uri="{FF2B5EF4-FFF2-40B4-BE49-F238E27FC236}">
                <a16:creationId xmlns:a16="http://schemas.microsoft.com/office/drawing/2014/main" id="{8565006F-CCAC-E90A-98A3-03926E51E0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613" y="4255956"/>
            <a:ext cx="2793975" cy="2465272"/>
          </a:xfrm>
          <a:prstGeom prst="rect">
            <a:avLst/>
          </a:prstGeom>
        </p:spPr>
      </p:pic>
      <p:sp>
        <p:nvSpPr>
          <p:cNvPr id="13" name="CasellaDiTesto 12">
            <a:extLst>
              <a:ext uri="{FF2B5EF4-FFF2-40B4-BE49-F238E27FC236}">
                <a16:creationId xmlns:a16="http://schemas.microsoft.com/office/drawing/2014/main" id="{A07468FA-5144-0223-C676-DBF748772390}"/>
              </a:ext>
            </a:extLst>
          </p:cNvPr>
          <p:cNvSpPr txBox="1"/>
          <p:nvPr/>
        </p:nvSpPr>
        <p:spPr>
          <a:xfrm>
            <a:off x="7396068" y="5275147"/>
            <a:ext cx="44403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4.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Tissue</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Adhesive</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Cyanoacrylate</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Glue</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 name="Rettangolo 3">
            <a:extLst>
              <a:ext uri="{FF2B5EF4-FFF2-40B4-BE49-F238E27FC236}">
                <a16:creationId xmlns:a16="http://schemas.microsoft.com/office/drawing/2014/main" id="{AE9FF8BF-0320-0F67-1DFF-EF122A5312DC}"/>
              </a:ext>
            </a:extLst>
          </p:cNvPr>
          <p:cNvSpPr/>
          <p:nvPr/>
        </p:nvSpPr>
        <p:spPr>
          <a:xfrm rot="1122087">
            <a:off x="10064356" y="880002"/>
            <a:ext cx="530342" cy="1214487"/>
          </a:xfrm>
          <a:prstGeom prst="rect">
            <a:avLst/>
          </a:prstGeom>
          <a:solidFill>
            <a:srgbClr val="E17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Figure 2 from Clinical evaluation of a securement device used on midline  catheters. | Semantic Scholar">
            <a:extLst>
              <a:ext uri="{FF2B5EF4-FFF2-40B4-BE49-F238E27FC236}">
                <a16:creationId xmlns:a16="http://schemas.microsoft.com/office/drawing/2014/main" id="{C9DAB4BE-60D9-F8F4-4593-E7575A94CF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729"/>
          <a:stretch/>
        </p:blipFill>
        <p:spPr bwMode="auto">
          <a:xfrm>
            <a:off x="1297265" y="742386"/>
            <a:ext cx="2017519" cy="2453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770540"/>
      </p:ext>
    </p:extLst>
  </p:cSld>
  <p:clrMapOvr>
    <a:masterClrMapping/>
  </p:clrMapOvr>
  <p:transition spd="med">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6238AE97-0F0E-F163-E4C0-7D4094C22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6759" y="0"/>
            <a:ext cx="4938481" cy="6858000"/>
          </a:xfrm>
          <a:prstGeom prst="rect">
            <a:avLst/>
          </a:prstGeom>
        </p:spPr>
      </p:pic>
      <p:sp>
        <p:nvSpPr>
          <p:cNvPr id="2" name="Rettangolo 1">
            <a:extLst>
              <a:ext uri="{FF2B5EF4-FFF2-40B4-BE49-F238E27FC236}">
                <a16:creationId xmlns:a16="http://schemas.microsoft.com/office/drawing/2014/main" id="{23CD1718-50B2-042C-389C-5A4D1CC00949}"/>
              </a:ext>
            </a:extLst>
          </p:cNvPr>
          <p:cNvSpPr/>
          <p:nvPr/>
        </p:nvSpPr>
        <p:spPr>
          <a:xfrm>
            <a:off x="4064000" y="406400"/>
            <a:ext cx="4389120" cy="67056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9CAF2064-0853-7312-C669-D4295159A0AD}"/>
              </a:ext>
            </a:extLst>
          </p:cNvPr>
          <p:cNvSpPr/>
          <p:nvPr/>
        </p:nvSpPr>
        <p:spPr>
          <a:xfrm>
            <a:off x="4216400" y="4958080"/>
            <a:ext cx="4389120" cy="189992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8E7E7D56-A285-B555-375D-65F3B9969E3C}"/>
              </a:ext>
            </a:extLst>
          </p:cNvPr>
          <p:cNvSpPr txBox="1"/>
          <p:nvPr/>
        </p:nvSpPr>
        <p:spPr>
          <a:xfrm>
            <a:off x="9712960" y="4966791"/>
            <a:ext cx="2336800" cy="1200329"/>
          </a:xfrm>
          <a:prstGeom prst="rect">
            <a:avLst/>
          </a:prstGeom>
          <a:solidFill>
            <a:srgbClr val="FFFF00"/>
          </a:solidFill>
        </p:spPr>
        <p:txBody>
          <a:bodyPr wrap="square" rtlCol="0">
            <a:spAutoFit/>
          </a:bodyPr>
          <a:lstStyle/>
          <a:p>
            <a:pPr algn="ctr"/>
            <a:r>
              <a:rPr lang="it-IT" dirty="0"/>
              <a:t>Scelta del sistema di fissaggio «ritagliata» sulle caratteristiche del paziente</a:t>
            </a:r>
          </a:p>
        </p:txBody>
      </p:sp>
      <p:sp>
        <p:nvSpPr>
          <p:cNvPr id="6" name="CasellaDiTesto 5">
            <a:extLst>
              <a:ext uri="{FF2B5EF4-FFF2-40B4-BE49-F238E27FC236}">
                <a16:creationId xmlns:a16="http://schemas.microsoft.com/office/drawing/2014/main" id="{71964ED0-E5F5-A72A-0A74-5E0BAFE46038}"/>
              </a:ext>
            </a:extLst>
          </p:cNvPr>
          <p:cNvSpPr txBox="1"/>
          <p:nvPr/>
        </p:nvSpPr>
        <p:spPr>
          <a:xfrm>
            <a:off x="9641840" y="252551"/>
            <a:ext cx="2336800" cy="1200329"/>
          </a:xfrm>
          <a:prstGeom prst="rect">
            <a:avLst/>
          </a:prstGeom>
          <a:solidFill>
            <a:srgbClr val="FFFF00"/>
          </a:solidFill>
        </p:spPr>
        <p:txBody>
          <a:bodyPr wrap="square" rtlCol="0">
            <a:spAutoFit/>
          </a:bodyPr>
          <a:lstStyle/>
          <a:p>
            <a:pPr algn="ctr"/>
            <a:r>
              <a:rPr lang="it-IT" dirty="0"/>
              <a:t>Il sistema di fissaggio incide sulla perdita dell’accesso e previene le complicanze</a:t>
            </a:r>
          </a:p>
        </p:txBody>
      </p:sp>
      <p:sp>
        <p:nvSpPr>
          <p:cNvPr id="7" name="CasellaDiTesto 6">
            <a:extLst>
              <a:ext uri="{FF2B5EF4-FFF2-40B4-BE49-F238E27FC236}">
                <a16:creationId xmlns:a16="http://schemas.microsoft.com/office/drawing/2014/main" id="{7D6CA246-0269-2C15-3AE0-14E2AEA6E5DD}"/>
              </a:ext>
            </a:extLst>
          </p:cNvPr>
          <p:cNvSpPr txBox="1"/>
          <p:nvPr/>
        </p:nvSpPr>
        <p:spPr>
          <a:xfrm>
            <a:off x="457199" y="2711271"/>
            <a:ext cx="2336800" cy="1200329"/>
          </a:xfrm>
          <a:prstGeom prst="rect">
            <a:avLst/>
          </a:prstGeom>
          <a:solidFill>
            <a:srgbClr val="FFFF00"/>
          </a:solidFill>
        </p:spPr>
        <p:txBody>
          <a:bodyPr wrap="square" rtlCol="0">
            <a:spAutoFit/>
          </a:bodyPr>
          <a:lstStyle/>
          <a:p>
            <a:pPr algn="ctr"/>
            <a:r>
              <a:rPr lang="it-IT" dirty="0"/>
              <a:t>Il fissaggio con punti di sutura implementa le complicanze infettive e le punture accidentali</a:t>
            </a:r>
          </a:p>
        </p:txBody>
      </p:sp>
      <p:sp>
        <p:nvSpPr>
          <p:cNvPr id="8" name="Freccia a destra 7">
            <a:extLst>
              <a:ext uri="{FF2B5EF4-FFF2-40B4-BE49-F238E27FC236}">
                <a16:creationId xmlns:a16="http://schemas.microsoft.com/office/drawing/2014/main" id="{EDFD0EBA-B5DC-7811-6C2B-86B3A0454525}"/>
              </a:ext>
            </a:extLst>
          </p:cNvPr>
          <p:cNvSpPr/>
          <p:nvPr/>
        </p:nvSpPr>
        <p:spPr>
          <a:xfrm rot="2980280">
            <a:off x="1491524" y="4891075"/>
            <a:ext cx="2934575" cy="5791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a:extLst>
              <a:ext uri="{FF2B5EF4-FFF2-40B4-BE49-F238E27FC236}">
                <a16:creationId xmlns:a16="http://schemas.microsoft.com/office/drawing/2014/main" id="{F51BDDA4-18F3-3733-FE6A-D611F7540B9E}"/>
              </a:ext>
            </a:extLst>
          </p:cNvPr>
          <p:cNvSpPr/>
          <p:nvPr/>
        </p:nvSpPr>
        <p:spPr>
          <a:xfrm rot="10800000">
            <a:off x="8613685" y="5277395"/>
            <a:ext cx="906235" cy="5791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destra 9">
            <a:extLst>
              <a:ext uri="{FF2B5EF4-FFF2-40B4-BE49-F238E27FC236}">
                <a16:creationId xmlns:a16="http://schemas.microsoft.com/office/drawing/2014/main" id="{7AD72E27-AB5F-E45F-894F-03C25DAA4466}"/>
              </a:ext>
            </a:extLst>
          </p:cNvPr>
          <p:cNvSpPr/>
          <p:nvPr/>
        </p:nvSpPr>
        <p:spPr>
          <a:xfrm rot="10800000">
            <a:off x="8532405" y="431075"/>
            <a:ext cx="906235" cy="5791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0639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p:cNvSpPr>
            <a:spLocks noGrp="1"/>
          </p:cNvSpPr>
          <p:nvPr>
            <p:ph type="title" idx="4294967295"/>
          </p:nvPr>
        </p:nvSpPr>
        <p:spPr>
          <a:xfrm>
            <a:off x="-20" y="1683756"/>
            <a:ext cx="4037840" cy="2396359"/>
          </a:xfrm>
        </p:spPr>
        <p:txBody>
          <a:bodyPr vert="horz" lIns="91440" tIns="45720" rIns="91440" bIns="45720" rtlCol="0" anchor="b">
            <a:noAutofit/>
          </a:bodyPr>
          <a:lstStyle/>
          <a:p>
            <a:pPr algn="ctr"/>
            <a:r>
              <a:rPr lang="en-US" sz="4000" b="1" kern="1200" dirty="0">
                <a:solidFill>
                  <a:srgbClr val="FFFFFF"/>
                </a:solidFill>
                <a:latin typeface="+mj-lt"/>
                <a:ea typeface="+mj-ea"/>
                <a:cs typeface="+mj-cs"/>
              </a:rPr>
              <a:t>COME RIDURRE LA COLONIZZAZIONE EXTRALUMINALE</a:t>
            </a:r>
          </a:p>
        </p:txBody>
      </p:sp>
      <p:graphicFrame>
        <p:nvGraphicFramePr>
          <p:cNvPr id="14" name="Segnaposto contenuto 2">
            <a:extLst>
              <a:ext uri="{FF2B5EF4-FFF2-40B4-BE49-F238E27FC236}">
                <a16:creationId xmlns:a16="http://schemas.microsoft.com/office/drawing/2014/main" id="{2B693DE9-D939-3401-8E95-F6368B06F950}"/>
              </a:ext>
            </a:extLst>
          </p:cNvPr>
          <p:cNvGraphicFramePr>
            <a:graphicFrameLocks noGrp="1"/>
          </p:cNvGraphicFramePr>
          <p:nvPr>
            <p:ph idx="4294967295"/>
            <p:extLst>
              <p:ext uri="{D42A27DB-BD31-4B8C-83A1-F6EECF244321}">
                <p14:modId xmlns:p14="http://schemas.microsoft.com/office/powerpoint/2010/main" val="301144350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5129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Immagine 2">
            <a:extLst>
              <a:ext uri="{FF2B5EF4-FFF2-40B4-BE49-F238E27FC236}">
                <a16:creationId xmlns:a16="http://schemas.microsoft.com/office/drawing/2014/main" id="{1833BEAD-53CD-2732-8DA3-A8E0B57C2A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481" y="2008632"/>
            <a:ext cx="3476625"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6" name="Immagine 3">
            <a:extLst>
              <a:ext uri="{FF2B5EF4-FFF2-40B4-BE49-F238E27FC236}">
                <a16:creationId xmlns:a16="http://schemas.microsoft.com/office/drawing/2014/main" id="{195D9C31-C9C0-8BF4-5D8C-F5E3B063B5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75920" y="1206944"/>
            <a:ext cx="5080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a:extLst>
              <a:ext uri="{FF2B5EF4-FFF2-40B4-BE49-F238E27FC236}">
                <a16:creationId xmlns:a16="http://schemas.microsoft.com/office/drawing/2014/main" id="{A5376C87-C298-6C41-DFBE-B1C1B50DA30C}"/>
              </a:ext>
            </a:extLst>
          </p:cNvPr>
          <p:cNvSpPr>
            <a:spLocks noGrp="1"/>
          </p:cNvSpPr>
          <p:nvPr>
            <p:ph type="title"/>
          </p:nvPr>
        </p:nvSpPr>
        <p:spPr>
          <a:xfrm>
            <a:off x="838200" y="365126"/>
            <a:ext cx="11150600" cy="777876"/>
          </a:xfrm>
        </p:spPr>
        <p:txBody>
          <a:bodyPr>
            <a:normAutofit/>
          </a:bodyPr>
          <a:lstStyle/>
          <a:p>
            <a:r>
              <a:rPr lang="it-IT" dirty="0"/>
              <a:t>QUALE? QUANDO CAMBIARLA?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DE83C933-1DE8-FE97-0133-EC281D80B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2563" y="0"/>
            <a:ext cx="5511756" cy="3429000"/>
          </a:xfrm>
          <a:prstGeom prst="rect">
            <a:avLst/>
          </a:prstGeom>
        </p:spPr>
      </p:pic>
      <p:pic>
        <p:nvPicPr>
          <p:cNvPr id="5" name="Immagine 4" descr="Immagine che contiene testo&#10;&#10;Descrizione generata automaticamente">
            <a:extLst>
              <a:ext uri="{FF2B5EF4-FFF2-40B4-BE49-F238E27FC236}">
                <a16:creationId xmlns:a16="http://schemas.microsoft.com/office/drawing/2014/main" id="{83A0B797-70E5-783E-485B-B6DF0D8A4A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2563" y="3429000"/>
            <a:ext cx="5232400" cy="1130300"/>
          </a:xfrm>
          <a:prstGeom prst="rect">
            <a:avLst/>
          </a:prstGeom>
        </p:spPr>
      </p:pic>
      <p:pic>
        <p:nvPicPr>
          <p:cNvPr id="7" name="Immagine 6" descr="Immagine che contiene testo&#10;&#10;Descrizione generata automaticamente">
            <a:extLst>
              <a:ext uri="{FF2B5EF4-FFF2-40B4-BE49-F238E27FC236}">
                <a16:creationId xmlns:a16="http://schemas.microsoft.com/office/drawing/2014/main" id="{4BD93D0E-BE0F-F2BA-F235-EDC375349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1311" y="4077072"/>
            <a:ext cx="4940300" cy="1981200"/>
          </a:xfrm>
          <a:prstGeom prst="rect">
            <a:avLst/>
          </a:prstGeom>
        </p:spPr>
      </p:pic>
      <p:pic>
        <p:nvPicPr>
          <p:cNvPr id="8" name="Immagine 7" descr="Immagine che contiene testo&#10;&#10;Descrizione generata automaticamente">
            <a:extLst>
              <a:ext uri="{FF2B5EF4-FFF2-40B4-BE49-F238E27FC236}">
                <a16:creationId xmlns:a16="http://schemas.microsoft.com/office/drawing/2014/main" id="{1B124C2F-634F-DD5D-5A8D-30BB360C88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3470592" cy="3573015"/>
          </a:xfrm>
          <a:prstGeom prst="rect">
            <a:avLst/>
          </a:prstGeom>
        </p:spPr>
      </p:pic>
      <p:pic>
        <p:nvPicPr>
          <p:cNvPr id="10" name="Immagine 9" descr="Immagine che contiene testo, quotidiano, documento, screenshot&#10;&#10;Descrizione generata automaticamente">
            <a:extLst>
              <a:ext uri="{FF2B5EF4-FFF2-40B4-BE49-F238E27FC236}">
                <a16:creationId xmlns:a16="http://schemas.microsoft.com/office/drawing/2014/main" id="{989069F1-5E1F-3B5A-A556-A06D767B1D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4268" y="3113841"/>
            <a:ext cx="3888432" cy="3380804"/>
          </a:xfrm>
          <a:prstGeom prst="rect">
            <a:avLst/>
          </a:prstGeom>
        </p:spPr>
      </p:pic>
      <p:sp>
        <p:nvSpPr>
          <p:cNvPr id="2" name="CasellaDiTesto 1">
            <a:extLst>
              <a:ext uri="{FF2B5EF4-FFF2-40B4-BE49-F238E27FC236}">
                <a16:creationId xmlns:a16="http://schemas.microsoft.com/office/drawing/2014/main" id="{5031590D-7963-57AA-1576-92AA4885140E}"/>
              </a:ext>
            </a:extLst>
          </p:cNvPr>
          <p:cNvSpPr txBox="1"/>
          <p:nvPr/>
        </p:nvSpPr>
        <p:spPr>
          <a:xfrm>
            <a:off x="3666324" y="1876161"/>
            <a:ext cx="2429676" cy="584775"/>
          </a:xfrm>
          <a:prstGeom prst="rect">
            <a:avLst/>
          </a:prstGeom>
          <a:solidFill>
            <a:srgbClr val="00B050"/>
          </a:solidFill>
          <a:ln>
            <a:solidFill>
              <a:srgbClr val="00B050"/>
            </a:solidFill>
          </a:ln>
        </p:spPr>
        <p:txBody>
          <a:bodyPr wrap="square" rtlCol="0">
            <a:spAutoFit/>
          </a:bodyPr>
          <a:lstStyle/>
          <a:p>
            <a:pPr algn="ctr"/>
            <a:r>
              <a:rPr lang="it-IT" sz="3200" b="1" dirty="0"/>
              <a:t>7 giorni</a:t>
            </a:r>
          </a:p>
        </p:txBody>
      </p:sp>
      <p:pic>
        <p:nvPicPr>
          <p:cNvPr id="4" name="Immagine 3">
            <a:extLst>
              <a:ext uri="{FF2B5EF4-FFF2-40B4-BE49-F238E27FC236}">
                <a16:creationId xmlns:a16="http://schemas.microsoft.com/office/drawing/2014/main" id="{4E41616B-426B-8A5C-953A-9561D53CF2A6}"/>
              </a:ext>
            </a:extLst>
          </p:cNvPr>
          <p:cNvPicPr>
            <a:picLocks noChangeAspect="1"/>
          </p:cNvPicPr>
          <p:nvPr/>
        </p:nvPicPr>
        <p:blipFill rotWithShape="1">
          <a:blip r:embed="rId8"/>
          <a:srcRect t="19235" b="17101"/>
          <a:stretch/>
        </p:blipFill>
        <p:spPr>
          <a:xfrm>
            <a:off x="3724587" y="204752"/>
            <a:ext cx="2371413" cy="1509748"/>
          </a:xfrm>
          <a:prstGeom prst="rect">
            <a:avLst/>
          </a:prstGeom>
        </p:spPr>
      </p:pic>
      <p:pic>
        <p:nvPicPr>
          <p:cNvPr id="6" name="Immagine 5">
            <a:extLst>
              <a:ext uri="{FF2B5EF4-FFF2-40B4-BE49-F238E27FC236}">
                <a16:creationId xmlns:a16="http://schemas.microsoft.com/office/drawing/2014/main" id="{D25B22D8-DD4D-DD9C-9BC9-C69AD922FF10}"/>
              </a:ext>
            </a:extLst>
          </p:cNvPr>
          <p:cNvPicPr>
            <a:picLocks noChangeAspect="1"/>
          </p:cNvPicPr>
          <p:nvPr/>
        </p:nvPicPr>
        <p:blipFill>
          <a:blip r:embed="rId9"/>
          <a:stretch>
            <a:fillRect/>
          </a:stretch>
        </p:blipFill>
        <p:spPr>
          <a:xfrm>
            <a:off x="319716" y="3626505"/>
            <a:ext cx="2014879" cy="1345851"/>
          </a:xfrm>
          <a:prstGeom prst="rect">
            <a:avLst/>
          </a:prstGeom>
        </p:spPr>
      </p:pic>
      <p:sp>
        <p:nvSpPr>
          <p:cNvPr id="9" name="CasellaDiTesto 8">
            <a:extLst>
              <a:ext uri="{FF2B5EF4-FFF2-40B4-BE49-F238E27FC236}">
                <a16:creationId xmlns:a16="http://schemas.microsoft.com/office/drawing/2014/main" id="{A6DB5112-CD15-FCB9-4F71-97199FE0A474}"/>
              </a:ext>
            </a:extLst>
          </p:cNvPr>
          <p:cNvSpPr txBox="1"/>
          <p:nvPr/>
        </p:nvSpPr>
        <p:spPr>
          <a:xfrm>
            <a:off x="79844" y="5035921"/>
            <a:ext cx="2254751" cy="584775"/>
          </a:xfrm>
          <a:prstGeom prst="rect">
            <a:avLst/>
          </a:prstGeom>
          <a:solidFill>
            <a:srgbClr val="FF0000"/>
          </a:solidFill>
          <a:ln>
            <a:solidFill>
              <a:srgbClr val="00B050"/>
            </a:solidFill>
          </a:ln>
        </p:spPr>
        <p:txBody>
          <a:bodyPr wrap="square" rtlCol="0">
            <a:spAutoFit/>
          </a:bodyPr>
          <a:lstStyle/>
          <a:p>
            <a:pPr algn="ctr"/>
            <a:r>
              <a:rPr lang="it-IT" sz="3200" b="1" dirty="0">
                <a:solidFill>
                  <a:schemeClr val="bg1"/>
                </a:solidFill>
              </a:rPr>
              <a:t>2 giorni</a:t>
            </a:r>
          </a:p>
        </p:txBody>
      </p:sp>
    </p:spTree>
    <p:extLst>
      <p:ext uri="{BB962C8B-B14F-4D97-AF65-F5344CB8AC3E}">
        <p14:creationId xmlns:p14="http://schemas.microsoft.com/office/powerpoint/2010/main" val="2726440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DA26BD-5948-6D7A-4918-BF6739C1552F}"/>
              </a:ext>
            </a:extLst>
          </p:cNvPr>
          <p:cNvSpPr>
            <a:spLocks noGrp="1"/>
          </p:cNvSpPr>
          <p:nvPr>
            <p:ph type="title" idx="4294967295"/>
          </p:nvPr>
        </p:nvSpPr>
        <p:spPr>
          <a:xfrm>
            <a:off x="274320" y="274638"/>
            <a:ext cx="10993120" cy="1168082"/>
          </a:xfrm>
        </p:spPr>
        <p:txBody>
          <a:bodyPr>
            <a:normAutofit fontScale="90000"/>
          </a:bodyPr>
          <a:lstStyle/>
          <a:p>
            <a:r>
              <a:rPr lang="it-IT" dirty="0"/>
              <a:t>VANTAGGI MEDICAZIONE SEMIPERMEABILE TRASPARENTE</a:t>
            </a:r>
          </a:p>
        </p:txBody>
      </p:sp>
      <p:sp>
        <p:nvSpPr>
          <p:cNvPr id="3" name="Segnaposto contenuto 2">
            <a:extLst>
              <a:ext uri="{FF2B5EF4-FFF2-40B4-BE49-F238E27FC236}">
                <a16:creationId xmlns:a16="http://schemas.microsoft.com/office/drawing/2014/main" id="{69138192-C5B6-37F5-9F1F-ECA756BB10E6}"/>
              </a:ext>
            </a:extLst>
          </p:cNvPr>
          <p:cNvSpPr>
            <a:spLocks noGrp="1"/>
          </p:cNvSpPr>
          <p:nvPr>
            <p:ph idx="4294967295"/>
          </p:nvPr>
        </p:nvSpPr>
        <p:spPr>
          <a:xfrm>
            <a:off x="589280" y="1978025"/>
            <a:ext cx="11145520" cy="4382135"/>
          </a:xfrm>
        </p:spPr>
        <p:txBody>
          <a:bodyPr>
            <a:normAutofit/>
          </a:bodyPr>
          <a:lstStyle/>
          <a:p>
            <a:pPr fontAlgn="base"/>
            <a:r>
              <a:rPr lang="it-IT" dirty="0">
                <a:solidFill>
                  <a:srgbClr val="000000"/>
                </a:solidFill>
                <a:latin typeface="Calibri" panose="020F0502020204030204" pitchFamily="34" charset="0"/>
              </a:rPr>
              <a:t>Intervallo di tempo più lungo tra i cambi di medicazione (7 gg </a:t>
            </a:r>
            <a:r>
              <a:rPr lang="it-IT" i="1" dirty="0">
                <a:solidFill>
                  <a:srgbClr val="000000"/>
                </a:solidFill>
                <a:latin typeface="Calibri" panose="020F0502020204030204" pitchFamily="34" charset="0"/>
              </a:rPr>
              <a:t>vs</a:t>
            </a:r>
            <a:r>
              <a:rPr lang="it-IT" dirty="0">
                <a:solidFill>
                  <a:srgbClr val="000000"/>
                </a:solidFill>
                <a:latin typeface="Calibri" panose="020F0502020204030204" pitchFamily="34" charset="0"/>
              </a:rPr>
              <a:t> 2 gg)</a:t>
            </a:r>
            <a:r>
              <a:rPr lang="en-US" dirty="0">
                <a:solidFill>
                  <a:srgbClr val="000000"/>
                </a:solidFill>
                <a:latin typeface="Calibri" panose="020F0502020204030204" pitchFamily="34" charset="0"/>
              </a:rPr>
              <a:t>​</a:t>
            </a:r>
          </a:p>
          <a:p>
            <a:pPr fontAlgn="base"/>
            <a:endParaRPr lang="en-US" dirty="0">
              <a:solidFill>
                <a:srgbClr val="000000"/>
              </a:solidFill>
              <a:latin typeface="Arial" panose="020B0604020202020204" pitchFamily="34" charset="0"/>
            </a:endParaRPr>
          </a:p>
          <a:p>
            <a:pPr rtl="0" fontAlgn="base">
              <a:buFont typeface="Arial" panose="020B0604020202020204" pitchFamily="34" charset="0"/>
              <a:buChar char="•"/>
            </a:pPr>
            <a:r>
              <a:rPr lang="it-IT" b="0" i="0" u="none" strike="noStrike" dirty="0">
                <a:solidFill>
                  <a:srgbClr val="000000"/>
                </a:solidFill>
                <a:effectLst/>
                <a:latin typeface="Calibri" panose="020F0502020204030204" pitchFamily="34" charset="0"/>
              </a:rPr>
              <a:t>Visibilità dell’exit-site</a:t>
            </a:r>
          </a:p>
          <a:p>
            <a:pPr rtl="0" fontAlgn="base">
              <a:buFont typeface="Arial" panose="020B0604020202020204" pitchFamily="34" charset="0"/>
              <a:buChar char="•"/>
            </a:pPr>
            <a:endParaRPr lang="en-US" b="0" i="0" dirty="0">
              <a:solidFill>
                <a:srgbClr val="000000"/>
              </a:solidFill>
              <a:effectLst/>
              <a:latin typeface="Arial" panose="020B0604020202020204" pitchFamily="34" charset="0"/>
            </a:endParaRPr>
          </a:p>
          <a:p>
            <a:pPr rtl="0" fontAlgn="base">
              <a:buFont typeface="Arial" panose="020B0604020202020204" pitchFamily="34" charset="0"/>
              <a:buChar char="•"/>
            </a:pPr>
            <a:r>
              <a:rPr lang="it-IT" b="0" i="0" u="none" strike="noStrike" dirty="0">
                <a:solidFill>
                  <a:srgbClr val="000000"/>
                </a:solidFill>
                <a:effectLst/>
                <a:latin typeface="Calibri" panose="020F0502020204030204" pitchFamily="34" charset="0"/>
              </a:rPr>
              <a:t>Miglior stabilizzazione del catetere, contribuendo a ridurre i movimenti di “in and out” </a:t>
            </a:r>
          </a:p>
          <a:p>
            <a:pPr rtl="0" fontAlgn="base">
              <a:buFont typeface="Arial" panose="020B0604020202020204" pitchFamily="34" charset="0"/>
              <a:buChar char="•"/>
            </a:pPr>
            <a:endParaRPr lang="it-IT" b="0"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it-IT" dirty="0">
                <a:solidFill>
                  <a:srgbClr val="000000"/>
                </a:solidFill>
              </a:rPr>
              <a:t>M</a:t>
            </a:r>
            <a:r>
              <a:rPr lang="it-IT" b="0" i="0" dirty="0">
                <a:solidFill>
                  <a:srgbClr val="000000"/>
                </a:solidFill>
                <a:effectLst/>
              </a:rPr>
              <a:t>igliore protezione contro le secrezioni, soprattutto negli exit-site in prossimità di tracheotomia, bocca o collo</a:t>
            </a:r>
          </a:p>
          <a:p>
            <a:pPr rtl="0" fontAlgn="base">
              <a:buFont typeface="Arial" panose="020B0604020202020204" pitchFamily="34" charset="0"/>
              <a:buChar char="•"/>
            </a:pPr>
            <a:endParaRPr lang="en-US" b="0" i="0" dirty="0">
              <a:solidFill>
                <a:srgbClr val="000000"/>
              </a:solidFill>
              <a:effectLst/>
            </a:endParaRPr>
          </a:p>
          <a:p>
            <a:pPr marL="0" indent="0">
              <a:buNone/>
            </a:pPr>
            <a:endParaRPr lang="it-IT" dirty="0"/>
          </a:p>
        </p:txBody>
      </p:sp>
    </p:spTree>
    <p:extLst>
      <p:ext uri="{BB962C8B-B14F-4D97-AF65-F5344CB8AC3E}">
        <p14:creationId xmlns:p14="http://schemas.microsoft.com/office/powerpoint/2010/main" val="3618241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567AB22-9DF7-8742-B00B-B009E8A7D1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1149" y="268421"/>
            <a:ext cx="6632262" cy="1850864"/>
          </a:xfrm>
          <a:prstGeom prst="rect">
            <a:avLst/>
          </a:prstGeom>
        </p:spPr>
      </p:pic>
      <p:sp>
        <p:nvSpPr>
          <p:cNvPr id="14" name="CasellaDiTesto 13">
            <a:extLst>
              <a:ext uri="{FF2B5EF4-FFF2-40B4-BE49-F238E27FC236}">
                <a16:creationId xmlns:a16="http://schemas.microsoft.com/office/drawing/2014/main" id="{407004CA-3CDA-6E49-A2BC-A7F52D32DF7B}"/>
              </a:ext>
            </a:extLst>
          </p:cNvPr>
          <p:cNvSpPr txBox="1"/>
          <p:nvPr/>
        </p:nvSpPr>
        <p:spPr>
          <a:xfrm>
            <a:off x="8407400" y="6328717"/>
            <a:ext cx="3110788" cy="369332"/>
          </a:xfrm>
          <a:prstGeom prst="rect">
            <a:avLst/>
          </a:prstGeom>
          <a:noFill/>
        </p:spPr>
        <p:txBody>
          <a:bodyPr wrap="none" rtlCol="0">
            <a:spAutoFit/>
          </a:bodyPr>
          <a:lstStyle/>
          <a:p>
            <a:r>
              <a:rPr lang="it-IT" i="1" dirty="0" err="1"/>
              <a:t>Anesthesiology</a:t>
            </a:r>
            <a:r>
              <a:rPr lang="it-IT" i="1" dirty="0"/>
              <a:t> 2020; 132:8–43</a:t>
            </a:r>
          </a:p>
        </p:txBody>
      </p:sp>
      <p:pic>
        <p:nvPicPr>
          <p:cNvPr id="11" name="Immagine 10">
            <a:extLst>
              <a:ext uri="{FF2B5EF4-FFF2-40B4-BE49-F238E27FC236}">
                <a16:creationId xmlns:a16="http://schemas.microsoft.com/office/drawing/2014/main" id="{A7E1D06B-4D5C-B54B-BC4C-B35DE67FF301}"/>
              </a:ext>
            </a:extLst>
          </p:cNvPr>
          <p:cNvPicPr>
            <a:picLocks noChangeAspect="1"/>
          </p:cNvPicPr>
          <p:nvPr/>
        </p:nvPicPr>
        <p:blipFill rotWithShape="1">
          <a:blip r:embed="rId3">
            <a:extLst>
              <a:ext uri="{28A0092B-C50C-407E-A947-70E740481C1C}">
                <a14:useLocalDpi xmlns:a14="http://schemas.microsoft.com/office/drawing/2010/main" val="0"/>
              </a:ext>
            </a:extLst>
          </a:blip>
          <a:srcRect b="49320"/>
          <a:stretch/>
        </p:blipFill>
        <p:spPr>
          <a:xfrm>
            <a:off x="178589" y="1346334"/>
            <a:ext cx="4666892" cy="3345455"/>
          </a:xfrm>
          <a:prstGeom prst="rect">
            <a:avLst/>
          </a:prstGeom>
          <a:ln w="28575">
            <a:solidFill>
              <a:schemeClr val="accent1"/>
            </a:solidFill>
          </a:ln>
        </p:spPr>
      </p:pic>
      <p:pic>
        <p:nvPicPr>
          <p:cNvPr id="15" name="Immagine 14">
            <a:extLst>
              <a:ext uri="{FF2B5EF4-FFF2-40B4-BE49-F238E27FC236}">
                <a16:creationId xmlns:a16="http://schemas.microsoft.com/office/drawing/2014/main" id="{1B994BC0-CB40-6345-8DF6-3425599E1B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000" y="2345991"/>
            <a:ext cx="5791200" cy="3022600"/>
          </a:xfrm>
          <a:prstGeom prst="rect">
            <a:avLst/>
          </a:prstGeom>
          <a:ln w="19050">
            <a:solidFill>
              <a:schemeClr val="accent2"/>
            </a:solidFill>
          </a:ln>
        </p:spPr>
      </p:pic>
      <p:pic>
        <p:nvPicPr>
          <p:cNvPr id="16" name="Immagine 15">
            <a:extLst>
              <a:ext uri="{FF2B5EF4-FFF2-40B4-BE49-F238E27FC236}">
                <a16:creationId xmlns:a16="http://schemas.microsoft.com/office/drawing/2014/main" id="{ED279CEF-DC35-E548-B337-F46A555BB316}"/>
              </a:ext>
            </a:extLst>
          </p:cNvPr>
          <p:cNvPicPr>
            <a:picLocks noChangeAspect="1"/>
          </p:cNvPicPr>
          <p:nvPr/>
        </p:nvPicPr>
        <p:blipFill rotWithShape="1">
          <a:blip r:embed="rId3">
            <a:extLst>
              <a:ext uri="{28A0092B-C50C-407E-A947-70E740481C1C}">
                <a14:useLocalDpi xmlns:a14="http://schemas.microsoft.com/office/drawing/2010/main" val="0"/>
              </a:ext>
            </a:extLst>
          </a:blip>
          <a:srcRect t="49211"/>
          <a:stretch/>
        </p:blipFill>
        <p:spPr>
          <a:xfrm>
            <a:off x="1400516" y="3383954"/>
            <a:ext cx="4581973" cy="3291643"/>
          </a:xfrm>
          <a:prstGeom prst="rect">
            <a:avLst/>
          </a:prstGeom>
          <a:ln w="19050">
            <a:solidFill>
              <a:schemeClr val="accent1"/>
            </a:solidFill>
          </a:ln>
        </p:spPr>
      </p:pic>
    </p:spTree>
    <p:extLst>
      <p:ext uri="{BB962C8B-B14F-4D97-AF65-F5344CB8AC3E}">
        <p14:creationId xmlns:p14="http://schemas.microsoft.com/office/powerpoint/2010/main" val="177172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7FF7269C-88E4-F8C5-2627-9AF9FB191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9536" y="20081"/>
            <a:ext cx="7489237" cy="6736319"/>
          </a:xfrm>
          <a:prstGeom prst="rect">
            <a:avLst/>
          </a:prstGeom>
        </p:spPr>
      </p:pic>
      <p:sp>
        <p:nvSpPr>
          <p:cNvPr id="2" name="CasellaDiTesto 1">
            <a:extLst>
              <a:ext uri="{FF2B5EF4-FFF2-40B4-BE49-F238E27FC236}">
                <a16:creationId xmlns:a16="http://schemas.microsoft.com/office/drawing/2014/main" id="{560F86D3-11C1-7A0D-D045-FE6A7ED2301D}"/>
              </a:ext>
            </a:extLst>
          </p:cNvPr>
          <p:cNvSpPr txBox="1"/>
          <p:nvPr/>
        </p:nvSpPr>
        <p:spPr>
          <a:xfrm>
            <a:off x="10272464" y="979731"/>
            <a:ext cx="1120820" cy="646331"/>
          </a:xfrm>
          <a:prstGeom prst="rect">
            <a:avLst/>
          </a:prstGeom>
          <a:noFill/>
        </p:spPr>
        <p:txBody>
          <a:bodyPr wrap="none" rtlCol="0">
            <a:spAutoFit/>
          </a:bodyPr>
          <a:lstStyle/>
          <a:p>
            <a:r>
              <a:rPr lang="it-IT" sz="3600" b="1" dirty="0">
                <a:solidFill>
                  <a:srgbClr val="C00000"/>
                </a:solidFill>
              </a:rPr>
              <a:t>2014</a:t>
            </a:r>
          </a:p>
        </p:txBody>
      </p:sp>
    </p:spTree>
    <p:extLst>
      <p:ext uri="{BB962C8B-B14F-4D97-AF65-F5344CB8AC3E}">
        <p14:creationId xmlns:p14="http://schemas.microsoft.com/office/powerpoint/2010/main" val="1949328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980DA6C0-044F-37B3-8FDD-38A7FFACE7CC}"/>
              </a:ext>
            </a:extLst>
          </p:cNvPr>
          <p:cNvPicPr>
            <a:picLocks noChangeAspect="1"/>
          </p:cNvPicPr>
          <p:nvPr/>
        </p:nvPicPr>
        <p:blipFill rotWithShape="1">
          <a:blip r:embed="rId2">
            <a:extLst>
              <a:ext uri="{28A0092B-C50C-407E-A947-70E740481C1C}">
                <a14:useLocalDpi xmlns:a14="http://schemas.microsoft.com/office/drawing/2010/main" val="0"/>
              </a:ext>
            </a:extLst>
          </a:blip>
          <a:srcRect r="1875"/>
          <a:stretch/>
        </p:blipFill>
        <p:spPr>
          <a:xfrm>
            <a:off x="729179" y="912974"/>
            <a:ext cx="10538261" cy="5040560"/>
          </a:xfrm>
          <a:prstGeom prst="rect">
            <a:avLst/>
          </a:prstGeom>
        </p:spPr>
      </p:pic>
      <p:sp>
        <p:nvSpPr>
          <p:cNvPr id="2" name="Rettangolo 1">
            <a:extLst>
              <a:ext uri="{FF2B5EF4-FFF2-40B4-BE49-F238E27FC236}">
                <a16:creationId xmlns:a16="http://schemas.microsoft.com/office/drawing/2014/main" id="{C3F94A8D-BBAB-4A52-471A-E111CB8B05D6}"/>
              </a:ext>
            </a:extLst>
          </p:cNvPr>
          <p:cNvSpPr/>
          <p:nvPr/>
        </p:nvSpPr>
        <p:spPr>
          <a:xfrm>
            <a:off x="2346960" y="4307840"/>
            <a:ext cx="7244080" cy="88392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4535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0B435441-3231-0C7D-4B0E-6C03FAFCCE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8315" y="0"/>
            <a:ext cx="7772400" cy="6855381"/>
          </a:xfrm>
          <a:prstGeom prst="rect">
            <a:avLst/>
          </a:prstGeom>
        </p:spPr>
      </p:pic>
      <p:sp>
        <p:nvSpPr>
          <p:cNvPr id="2" name="Freccia a destra 1">
            <a:extLst>
              <a:ext uri="{FF2B5EF4-FFF2-40B4-BE49-F238E27FC236}">
                <a16:creationId xmlns:a16="http://schemas.microsoft.com/office/drawing/2014/main" id="{65819193-0E6F-4A1A-7367-64B2469C5209}"/>
              </a:ext>
            </a:extLst>
          </p:cNvPr>
          <p:cNvSpPr/>
          <p:nvPr/>
        </p:nvSpPr>
        <p:spPr>
          <a:xfrm>
            <a:off x="508000" y="6167120"/>
            <a:ext cx="2133600" cy="4775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E13E6123-DE57-08F8-E709-F2495E2DF7FB}"/>
              </a:ext>
            </a:extLst>
          </p:cNvPr>
          <p:cNvSpPr txBox="1"/>
          <p:nvPr/>
        </p:nvSpPr>
        <p:spPr>
          <a:xfrm>
            <a:off x="871260" y="1152451"/>
            <a:ext cx="1120820" cy="646331"/>
          </a:xfrm>
          <a:prstGeom prst="rect">
            <a:avLst/>
          </a:prstGeom>
          <a:noFill/>
        </p:spPr>
        <p:txBody>
          <a:bodyPr wrap="none" rtlCol="0">
            <a:spAutoFit/>
          </a:bodyPr>
          <a:lstStyle/>
          <a:p>
            <a:r>
              <a:rPr lang="it-IT" sz="3600" b="1" dirty="0">
                <a:solidFill>
                  <a:srgbClr val="C00000"/>
                </a:solidFill>
              </a:rPr>
              <a:t>2019</a:t>
            </a:r>
          </a:p>
        </p:txBody>
      </p:sp>
    </p:spTree>
    <p:extLst>
      <p:ext uri="{BB962C8B-B14F-4D97-AF65-F5344CB8AC3E}">
        <p14:creationId xmlns:p14="http://schemas.microsoft.com/office/powerpoint/2010/main" val="3582712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072D88-8110-A245-A65F-50B54ACA8AAD}"/>
              </a:ext>
            </a:extLst>
          </p:cNvPr>
          <p:cNvSpPr>
            <a:spLocks noGrp="1"/>
          </p:cNvSpPr>
          <p:nvPr>
            <p:ph type="title"/>
          </p:nvPr>
        </p:nvSpPr>
        <p:spPr>
          <a:xfrm>
            <a:off x="8551295" y="431265"/>
            <a:ext cx="3666158" cy="733659"/>
          </a:xfrm>
          <a:noFill/>
        </p:spPr>
        <p:txBody>
          <a:bodyPr>
            <a:noAutofit/>
          </a:bodyPr>
          <a:lstStyle/>
          <a:p>
            <a:r>
              <a:rPr lang="it-IT" sz="2800" b="1" dirty="0">
                <a:solidFill>
                  <a:schemeClr val="accent1"/>
                </a:solidFill>
              </a:rPr>
              <a:t> Bundle &amp; medicazioni</a:t>
            </a:r>
          </a:p>
        </p:txBody>
      </p:sp>
      <p:sp>
        <p:nvSpPr>
          <p:cNvPr id="9" name="Segnaposto testo 3">
            <a:extLst>
              <a:ext uri="{FF2B5EF4-FFF2-40B4-BE49-F238E27FC236}">
                <a16:creationId xmlns:a16="http://schemas.microsoft.com/office/drawing/2014/main" id="{EAEB23C0-3151-1E44-B539-557D23D6B49F}"/>
              </a:ext>
            </a:extLst>
          </p:cNvPr>
          <p:cNvSpPr txBox="1">
            <a:spLocks/>
          </p:cNvSpPr>
          <p:nvPr/>
        </p:nvSpPr>
        <p:spPr>
          <a:xfrm>
            <a:off x="3469452" y="122347"/>
            <a:ext cx="11459783" cy="724247"/>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4000" dirty="0"/>
              <a:t>La gestione dell’accesso</a:t>
            </a:r>
          </a:p>
        </p:txBody>
      </p:sp>
      <p:sp>
        <p:nvSpPr>
          <p:cNvPr id="14" name="CasellaDiTesto 13">
            <a:extLst>
              <a:ext uri="{FF2B5EF4-FFF2-40B4-BE49-F238E27FC236}">
                <a16:creationId xmlns:a16="http://schemas.microsoft.com/office/drawing/2014/main" id="{407004CA-3CDA-6E49-A2BC-A7F52D32DF7B}"/>
              </a:ext>
            </a:extLst>
          </p:cNvPr>
          <p:cNvSpPr txBox="1"/>
          <p:nvPr/>
        </p:nvSpPr>
        <p:spPr>
          <a:xfrm>
            <a:off x="185165" y="6460202"/>
            <a:ext cx="3003899" cy="307777"/>
          </a:xfrm>
          <a:prstGeom prst="rect">
            <a:avLst/>
          </a:prstGeom>
          <a:noFill/>
        </p:spPr>
        <p:txBody>
          <a:bodyPr wrap="none" rtlCol="0">
            <a:spAutoFit/>
          </a:bodyPr>
          <a:lstStyle/>
          <a:p>
            <a:r>
              <a:rPr lang="it-IT" sz="1400" i="1" dirty="0"/>
              <a:t>Intensive Care </a:t>
            </a:r>
            <a:r>
              <a:rPr lang="it-IT" sz="1400" i="1" dirty="0" err="1"/>
              <a:t>Med</a:t>
            </a:r>
            <a:r>
              <a:rPr lang="it-IT" sz="1400" i="1" dirty="0"/>
              <a:t> (2019) 45:823–833</a:t>
            </a:r>
          </a:p>
        </p:txBody>
      </p:sp>
      <p:pic>
        <p:nvPicPr>
          <p:cNvPr id="4" name="Immagine 3">
            <a:extLst>
              <a:ext uri="{FF2B5EF4-FFF2-40B4-BE49-F238E27FC236}">
                <a16:creationId xmlns:a16="http://schemas.microsoft.com/office/drawing/2014/main" id="{5ED14DA1-E090-9645-B6E0-B56FC8D7D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45" y="115384"/>
            <a:ext cx="3210676" cy="1174152"/>
          </a:xfrm>
          <a:prstGeom prst="rect">
            <a:avLst/>
          </a:prstGeom>
        </p:spPr>
      </p:pic>
      <p:pic>
        <p:nvPicPr>
          <p:cNvPr id="20" name="Immagine 19">
            <a:extLst>
              <a:ext uri="{FF2B5EF4-FFF2-40B4-BE49-F238E27FC236}">
                <a16:creationId xmlns:a16="http://schemas.microsoft.com/office/drawing/2014/main" id="{C72911C1-4977-234E-95D7-2B633B5FC1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9837" y="981582"/>
            <a:ext cx="8496998" cy="2383618"/>
          </a:xfrm>
          <a:prstGeom prst="rect">
            <a:avLst/>
          </a:prstGeom>
        </p:spPr>
      </p:pic>
      <p:pic>
        <p:nvPicPr>
          <p:cNvPr id="22" name="Immagine 21">
            <a:extLst>
              <a:ext uri="{FF2B5EF4-FFF2-40B4-BE49-F238E27FC236}">
                <a16:creationId xmlns:a16="http://schemas.microsoft.com/office/drawing/2014/main" id="{F2D5EE29-06F4-5A4E-AC69-D15938DE9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3944" y="3369512"/>
            <a:ext cx="8496998" cy="2480970"/>
          </a:xfrm>
          <a:prstGeom prst="rect">
            <a:avLst/>
          </a:prstGeom>
        </p:spPr>
      </p:pic>
      <p:pic>
        <p:nvPicPr>
          <p:cNvPr id="24" name="Immagine 23">
            <a:extLst>
              <a:ext uri="{FF2B5EF4-FFF2-40B4-BE49-F238E27FC236}">
                <a16:creationId xmlns:a16="http://schemas.microsoft.com/office/drawing/2014/main" id="{5A937107-7AAE-D748-8962-C3C014A4CF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3944" y="6022749"/>
            <a:ext cx="8583263" cy="635415"/>
          </a:xfrm>
          <a:prstGeom prst="rect">
            <a:avLst/>
          </a:prstGeom>
        </p:spPr>
      </p:pic>
      <p:pic>
        <p:nvPicPr>
          <p:cNvPr id="26" name="Immagine 25">
            <a:extLst>
              <a:ext uri="{FF2B5EF4-FFF2-40B4-BE49-F238E27FC236}">
                <a16:creationId xmlns:a16="http://schemas.microsoft.com/office/drawing/2014/main" id="{39161F5B-0C3A-A349-A882-D4B2BD07B38C}"/>
              </a:ext>
            </a:extLst>
          </p:cNvPr>
          <p:cNvPicPr>
            <a:picLocks noChangeAspect="1"/>
          </p:cNvPicPr>
          <p:nvPr/>
        </p:nvPicPr>
        <p:blipFill rotWithShape="1">
          <a:blip r:embed="rId6">
            <a:extLst>
              <a:ext uri="{28A0092B-C50C-407E-A947-70E740481C1C}">
                <a14:useLocalDpi xmlns:a14="http://schemas.microsoft.com/office/drawing/2010/main" val="0"/>
              </a:ext>
            </a:extLst>
          </a:blip>
          <a:srcRect r="1304"/>
          <a:stretch/>
        </p:blipFill>
        <p:spPr>
          <a:xfrm>
            <a:off x="3512996" y="5017697"/>
            <a:ext cx="8582439" cy="1049051"/>
          </a:xfrm>
          <a:prstGeom prst="rect">
            <a:avLst/>
          </a:prstGeom>
        </p:spPr>
      </p:pic>
      <p:sp>
        <p:nvSpPr>
          <p:cNvPr id="27" name="CasellaDiTesto 26">
            <a:extLst>
              <a:ext uri="{FF2B5EF4-FFF2-40B4-BE49-F238E27FC236}">
                <a16:creationId xmlns:a16="http://schemas.microsoft.com/office/drawing/2014/main" id="{B9AE0EBF-0E46-5A49-A0CC-22F334573ADD}"/>
              </a:ext>
            </a:extLst>
          </p:cNvPr>
          <p:cNvSpPr txBox="1"/>
          <p:nvPr/>
        </p:nvSpPr>
        <p:spPr>
          <a:xfrm>
            <a:off x="185165" y="1478495"/>
            <a:ext cx="3271409" cy="4278094"/>
          </a:xfrm>
          <a:prstGeom prst="rect">
            <a:avLst/>
          </a:prstGeom>
          <a:noFill/>
        </p:spPr>
        <p:txBody>
          <a:bodyPr wrap="square" rtlCol="0">
            <a:spAutoFit/>
          </a:bodyPr>
          <a:lstStyle/>
          <a:p>
            <a:pPr marL="285750" indent="-285750">
              <a:buFont typeface="Arial" panose="020B0604020202020204" pitchFamily="34" charset="0"/>
              <a:buChar char="•"/>
            </a:pPr>
            <a:r>
              <a:rPr lang="it-IT" sz="1600" dirty="0"/>
              <a:t>Aggiunta di CHG alle medicazioni &amp; riduzione </a:t>
            </a:r>
            <a:r>
              <a:rPr lang="it-IT" sz="1600" dirty="0" err="1"/>
              <a:t>CABSIs</a:t>
            </a:r>
            <a:r>
              <a:rPr lang="it-IT" sz="1600" dirty="0"/>
              <a:t>.</a:t>
            </a:r>
          </a:p>
          <a:p>
            <a:pPr marL="285750" indent="-285750">
              <a:buFont typeface="Arial" panose="020B0604020202020204" pitchFamily="34" charset="0"/>
              <a:buChar char="•"/>
            </a:pPr>
            <a:r>
              <a:rPr lang="it-IT" sz="1600" dirty="0"/>
              <a:t>Real world </a:t>
            </a:r>
            <a:r>
              <a:rPr lang="it-IT" sz="1600" dirty="0" err="1"/>
              <a:t>setting</a:t>
            </a:r>
            <a:r>
              <a:rPr lang="it-IT" sz="1600" dirty="0"/>
              <a:t> data</a:t>
            </a:r>
          </a:p>
          <a:p>
            <a:pPr marL="285750" indent="-285750">
              <a:buFont typeface="Arial" panose="020B0604020202020204" pitchFamily="34" charset="0"/>
              <a:buChar char="•"/>
            </a:pPr>
            <a:r>
              <a:rPr lang="it-IT" sz="1600" dirty="0"/>
              <a:t>2006-2014: introduzione delle medicazioni incrementale</a:t>
            </a:r>
          </a:p>
          <a:p>
            <a:pPr marL="285750" indent="-285750">
              <a:buFont typeface="Arial" panose="020B0604020202020204" pitchFamily="34" charset="0"/>
              <a:buChar char="•"/>
            </a:pPr>
            <a:r>
              <a:rPr lang="it-IT" sz="1600" dirty="0"/>
              <a:t>18.286 pazienti ammessi in ICU (91.292 ICU-</a:t>
            </a:r>
            <a:r>
              <a:rPr lang="it-IT" sz="1600" dirty="0" err="1"/>
              <a:t>days</a:t>
            </a:r>
            <a:r>
              <a:rPr lang="it-IT" sz="1600" dirty="0"/>
              <a:t>, 155.242 gg-CVC)</a:t>
            </a:r>
          </a:p>
          <a:p>
            <a:pPr marL="285750" indent="-285750">
              <a:buFont typeface="Arial" panose="020B0604020202020204" pitchFamily="34" charset="0"/>
              <a:buChar char="•"/>
            </a:pPr>
            <a:r>
              <a:rPr lang="it-IT" sz="1600" dirty="0"/>
              <a:t>111 </a:t>
            </a:r>
            <a:r>
              <a:rPr lang="it-IT" sz="1600" dirty="0" err="1"/>
              <a:t>CABSIs</a:t>
            </a:r>
            <a:endParaRPr lang="it-IT" sz="1600" dirty="0"/>
          </a:p>
          <a:p>
            <a:pPr marL="285750" indent="-285750">
              <a:buFont typeface="Arial" panose="020B0604020202020204" pitchFamily="34" charset="0"/>
              <a:buChar char="•"/>
            </a:pPr>
            <a:r>
              <a:rPr lang="it-IT" sz="1600" dirty="0"/>
              <a:t>Progressiva ma significativa riduzione delle CABSI </a:t>
            </a:r>
          </a:p>
          <a:p>
            <a:pPr marL="742950" lvl="1" indent="-285750">
              <a:buFont typeface="Arial" panose="020B0604020202020204" pitchFamily="34" charset="0"/>
              <a:buChar char="•"/>
            </a:pPr>
            <a:r>
              <a:rPr lang="it-IT" sz="1600" dirty="0"/>
              <a:t>da 1.48 (IC 1.09-2.01) senza CHG </a:t>
            </a:r>
          </a:p>
          <a:p>
            <a:pPr marL="742950" lvl="1" indent="-285750">
              <a:buFont typeface="Arial" panose="020B0604020202020204" pitchFamily="34" charset="0"/>
              <a:buChar char="•"/>
            </a:pPr>
            <a:r>
              <a:rPr lang="it-IT" sz="1600" dirty="0"/>
              <a:t>a 0.69 (IC 0.43-1.09) e 0.23 (IC 0.11-0.48) episodi per gg CVC con uso di spugne/gel CHG (</a:t>
            </a:r>
            <a:r>
              <a:rPr lang="it-IT" sz="1600" dirty="0" err="1"/>
              <a:t>p</a:t>
            </a:r>
            <a:r>
              <a:rPr lang="it-IT" sz="1600" dirty="0"/>
              <a:t>=0.0007; </a:t>
            </a:r>
            <a:r>
              <a:rPr lang="it-IT" sz="1600" dirty="0" err="1"/>
              <a:t>p</a:t>
            </a:r>
            <a:r>
              <a:rPr lang="it-IT" sz="1600" dirty="0"/>
              <a:t>&lt;0.001).</a:t>
            </a:r>
          </a:p>
        </p:txBody>
      </p:sp>
    </p:spTree>
    <p:extLst>
      <p:ext uri="{BB962C8B-B14F-4D97-AF65-F5344CB8AC3E}">
        <p14:creationId xmlns:p14="http://schemas.microsoft.com/office/powerpoint/2010/main" val="349760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072D88-8110-A245-A65F-50B54ACA8AAD}"/>
              </a:ext>
            </a:extLst>
          </p:cNvPr>
          <p:cNvSpPr>
            <a:spLocks noGrp="1"/>
          </p:cNvSpPr>
          <p:nvPr>
            <p:ph type="title"/>
          </p:nvPr>
        </p:nvSpPr>
        <p:spPr>
          <a:xfrm>
            <a:off x="90018" y="736821"/>
            <a:ext cx="5233700" cy="733659"/>
          </a:xfrm>
          <a:noFill/>
        </p:spPr>
        <p:txBody>
          <a:bodyPr>
            <a:noAutofit/>
          </a:bodyPr>
          <a:lstStyle/>
          <a:p>
            <a:r>
              <a:rPr lang="it-IT" sz="3200" b="1" dirty="0">
                <a:solidFill>
                  <a:schemeClr val="accent1"/>
                </a:solidFill>
              </a:rPr>
              <a:t> Bundle &amp; medicazioni</a:t>
            </a:r>
          </a:p>
        </p:txBody>
      </p:sp>
      <p:sp>
        <p:nvSpPr>
          <p:cNvPr id="9" name="Segnaposto testo 3">
            <a:extLst>
              <a:ext uri="{FF2B5EF4-FFF2-40B4-BE49-F238E27FC236}">
                <a16:creationId xmlns:a16="http://schemas.microsoft.com/office/drawing/2014/main" id="{EAEB23C0-3151-1E44-B539-557D23D6B49F}"/>
              </a:ext>
            </a:extLst>
          </p:cNvPr>
          <p:cNvSpPr txBox="1">
            <a:spLocks/>
          </p:cNvSpPr>
          <p:nvPr/>
        </p:nvSpPr>
        <p:spPr>
          <a:xfrm>
            <a:off x="309850" y="182403"/>
            <a:ext cx="11459783" cy="724247"/>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4000" dirty="0"/>
              <a:t>La gestione dell’accesso</a:t>
            </a:r>
          </a:p>
        </p:txBody>
      </p:sp>
      <p:sp>
        <p:nvSpPr>
          <p:cNvPr id="14" name="CasellaDiTesto 13">
            <a:extLst>
              <a:ext uri="{FF2B5EF4-FFF2-40B4-BE49-F238E27FC236}">
                <a16:creationId xmlns:a16="http://schemas.microsoft.com/office/drawing/2014/main" id="{407004CA-3CDA-6E49-A2BC-A7F52D32DF7B}"/>
              </a:ext>
            </a:extLst>
          </p:cNvPr>
          <p:cNvSpPr txBox="1"/>
          <p:nvPr/>
        </p:nvSpPr>
        <p:spPr>
          <a:xfrm>
            <a:off x="8272345" y="6320102"/>
            <a:ext cx="3829638" cy="369332"/>
          </a:xfrm>
          <a:prstGeom prst="rect">
            <a:avLst/>
          </a:prstGeom>
          <a:noFill/>
        </p:spPr>
        <p:txBody>
          <a:bodyPr wrap="none" rtlCol="0">
            <a:spAutoFit/>
          </a:bodyPr>
          <a:lstStyle/>
          <a:p>
            <a:r>
              <a:rPr lang="it-IT" i="1" dirty="0"/>
              <a:t>Intensive Care </a:t>
            </a:r>
            <a:r>
              <a:rPr lang="it-IT" i="1" dirty="0" err="1"/>
              <a:t>Med</a:t>
            </a:r>
            <a:r>
              <a:rPr lang="it-IT" i="1" dirty="0"/>
              <a:t> (2019) 45:823–833</a:t>
            </a:r>
          </a:p>
        </p:txBody>
      </p:sp>
      <p:pic>
        <p:nvPicPr>
          <p:cNvPr id="4" name="Immagine 3">
            <a:extLst>
              <a:ext uri="{FF2B5EF4-FFF2-40B4-BE49-F238E27FC236}">
                <a16:creationId xmlns:a16="http://schemas.microsoft.com/office/drawing/2014/main" id="{5ED14DA1-E090-9645-B6E0-B56FC8D7D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2343" y="182403"/>
            <a:ext cx="3829639" cy="1400508"/>
          </a:xfrm>
          <a:prstGeom prst="rect">
            <a:avLst/>
          </a:prstGeom>
        </p:spPr>
      </p:pic>
      <p:pic>
        <p:nvPicPr>
          <p:cNvPr id="8" name="Immagine 7">
            <a:extLst>
              <a:ext uri="{FF2B5EF4-FFF2-40B4-BE49-F238E27FC236}">
                <a16:creationId xmlns:a16="http://schemas.microsoft.com/office/drawing/2014/main" id="{00E32083-EF39-3D48-9C62-67FBBF21ED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352" y="1295401"/>
            <a:ext cx="8036647" cy="5368322"/>
          </a:xfrm>
          <a:prstGeom prst="rect">
            <a:avLst/>
          </a:prstGeom>
        </p:spPr>
      </p:pic>
      <p:sp>
        <p:nvSpPr>
          <p:cNvPr id="10" name="CasellaDiTesto 9">
            <a:extLst>
              <a:ext uri="{FF2B5EF4-FFF2-40B4-BE49-F238E27FC236}">
                <a16:creationId xmlns:a16="http://schemas.microsoft.com/office/drawing/2014/main" id="{D6E58FBD-2A73-424F-B663-36A857DC5777}"/>
              </a:ext>
            </a:extLst>
          </p:cNvPr>
          <p:cNvSpPr txBox="1"/>
          <p:nvPr/>
        </p:nvSpPr>
        <p:spPr>
          <a:xfrm>
            <a:off x="8513333" y="1877828"/>
            <a:ext cx="3588649" cy="3416320"/>
          </a:xfrm>
          <a:prstGeom prst="rect">
            <a:avLst/>
          </a:prstGeom>
          <a:noFill/>
        </p:spPr>
        <p:txBody>
          <a:bodyPr wrap="square" rtlCol="0">
            <a:spAutoFit/>
          </a:bodyPr>
          <a:lstStyle/>
          <a:p>
            <a:r>
              <a:rPr lang="it-IT" dirty="0"/>
              <a:t>Dati di sorveglianza post-studio (2015-2018).</a:t>
            </a:r>
          </a:p>
          <a:p>
            <a:r>
              <a:rPr lang="it-IT" dirty="0"/>
              <a:t>CABSI espresse come tasso di infezione per giorni catetere. </a:t>
            </a:r>
          </a:p>
          <a:p>
            <a:r>
              <a:rPr lang="it-IT" dirty="0"/>
              <a:t>Periodo A: 2.31 (95% CI 1.61–3.0) </a:t>
            </a:r>
            <a:r>
              <a:rPr lang="it-IT" dirty="0" err="1"/>
              <a:t>CABSIs</a:t>
            </a:r>
            <a:r>
              <a:rPr lang="it-IT" dirty="0"/>
              <a:t>/1000 giorni-CVC; </a:t>
            </a:r>
          </a:p>
          <a:p>
            <a:r>
              <a:rPr lang="it-IT" dirty="0"/>
              <a:t>periodo B: 1.15 (0.77–1.54); </a:t>
            </a:r>
          </a:p>
          <a:p>
            <a:r>
              <a:rPr lang="it-IT" dirty="0"/>
              <a:t>periodo C: 0.69 (0.37–1.01); </a:t>
            </a:r>
          </a:p>
          <a:p>
            <a:r>
              <a:rPr lang="it-IT" dirty="0"/>
              <a:t>periodo D: 0.47 (0.19–0.75); </a:t>
            </a:r>
          </a:p>
          <a:p>
            <a:r>
              <a:rPr lang="it-IT" dirty="0"/>
              <a:t>periodo E: 0.38 (0.10–0.67); </a:t>
            </a:r>
          </a:p>
          <a:p>
            <a:r>
              <a:rPr lang="it-IT" dirty="0"/>
              <a:t>post-studio: 0.34 (0.18–0.49).</a:t>
            </a:r>
          </a:p>
          <a:p>
            <a:endParaRPr lang="it-IT" dirty="0"/>
          </a:p>
        </p:txBody>
      </p:sp>
      <p:sp>
        <p:nvSpPr>
          <p:cNvPr id="3" name="CasellaDiTesto 2">
            <a:extLst>
              <a:ext uri="{FF2B5EF4-FFF2-40B4-BE49-F238E27FC236}">
                <a16:creationId xmlns:a16="http://schemas.microsoft.com/office/drawing/2014/main" id="{90DD8D5F-AF54-A146-A354-A238E01F9A01}"/>
              </a:ext>
            </a:extLst>
          </p:cNvPr>
          <p:cNvSpPr txBox="1"/>
          <p:nvPr/>
        </p:nvSpPr>
        <p:spPr>
          <a:xfrm>
            <a:off x="8538036" y="5105232"/>
            <a:ext cx="3305297" cy="1077218"/>
          </a:xfrm>
          <a:prstGeom prst="rect">
            <a:avLst/>
          </a:prstGeom>
          <a:noFill/>
        </p:spPr>
        <p:txBody>
          <a:bodyPr wrap="square" rtlCol="0">
            <a:spAutoFit/>
          </a:bodyPr>
          <a:lstStyle/>
          <a:p>
            <a:pPr algn="just"/>
            <a:r>
              <a:rPr lang="it-IT" sz="1600" i="1" dirty="0">
                <a:solidFill>
                  <a:schemeClr val="accent2"/>
                </a:solidFill>
              </a:rPr>
              <a:t>«</a:t>
            </a:r>
            <a:r>
              <a:rPr lang="it-IT" sz="1600" i="1" dirty="0" err="1">
                <a:solidFill>
                  <a:schemeClr val="accent2"/>
                </a:solidFill>
              </a:rPr>
              <a:t>we</a:t>
            </a:r>
            <a:r>
              <a:rPr lang="it-IT" sz="1600" i="1" dirty="0">
                <a:solidFill>
                  <a:schemeClr val="accent2"/>
                </a:solidFill>
              </a:rPr>
              <a:t> </a:t>
            </a:r>
            <a:r>
              <a:rPr lang="it-IT" sz="1600" i="1" dirty="0" err="1">
                <a:solidFill>
                  <a:schemeClr val="accent2"/>
                </a:solidFill>
              </a:rPr>
              <a:t>cannot</a:t>
            </a:r>
            <a:r>
              <a:rPr lang="it-IT" sz="1600" i="1" dirty="0">
                <a:solidFill>
                  <a:schemeClr val="accent2"/>
                </a:solidFill>
              </a:rPr>
              <a:t> discriminate </a:t>
            </a:r>
            <a:r>
              <a:rPr lang="it-IT" sz="1600" i="1" dirty="0" err="1">
                <a:solidFill>
                  <a:schemeClr val="accent2"/>
                </a:solidFill>
              </a:rPr>
              <a:t>between</a:t>
            </a:r>
            <a:r>
              <a:rPr lang="it-IT" sz="1600" i="1" dirty="0">
                <a:solidFill>
                  <a:schemeClr val="accent2"/>
                </a:solidFill>
              </a:rPr>
              <a:t> the relative impact of the </a:t>
            </a:r>
            <a:r>
              <a:rPr lang="it-IT" sz="1600" i="1" dirty="0" err="1">
                <a:solidFill>
                  <a:schemeClr val="accent2"/>
                </a:solidFill>
              </a:rPr>
              <a:t>ongoing</a:t>
            </a:r>
            <a:r>
              <a:rPr lang="it-IT" sz="1600" i="1" dirty="0">
                <a:solidFill>
                  <a:schemeClr val="accent2"/>
                </a:solidFill>
              </a:rPr>
              <a:t> bundle over time and the precise </a:t>
            </a:r>
            <a:r>
              <a:rPr lang="it-IT" sz="1600" i="1" dirty="0" err="1">
                <a:solidFill>
                  <a:schemeClr val="accent2"/>
                </a:solidFill>
              </a:rPr>
              <a:t>contribution</a:t>
            </a:r>
            <a:r>
              <a:rPr lang="it-IT" sz="1600" i="1" dirty="0">
                <a:solidFill>
                  <a:schemeClr val="accent2"/>
                </a:solidFill>
              </a:rPr>
              <a:t> of CHG </a:t>
            </a:r>
            <a:r>
              <a:rPr lang="it-IT" sz="1600" i="1" dirty="0" err="1">
                <a:solidFill>
                  <a:schemeClr val="accent2"/>
                </a:solidFill>
              </a:rPr>
              <a:t>dressings</a:t>
            </a:r>
            <a:r>
              <a:rPr lang="it-IT" sz="1600" i="1" dirty="0">
                <a:solidFill>
                  <a:schemeClr val="accent2"/>
                </a:solidFill>
              </a:rPr>
              <a:t>»</a:t>
            </a:r>
          </a:p>
        </p:txBody>
      </p:sp>
    </p:spTree>
    <p:extLst>
      <p:ext uri="{BB962C8B-B14F-4D97-AF65-F5344CB8AC3E}">
        <p14:creationId xmlns:p14="http://schemas.microsoft.com/office/powerpoint/2010/main" val="261903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072D88-8110-A245-A65F-50B54ACA8AAD}"/>
              </a:ext>
            </a:extLst>
          </p:cNvPr>
          <p:cNvSpPr>
            <a:spLocks noGrp="1"/>
          </p:cNvSpPr>
          <p:nvPr>
            <p:ph type="title"/>
          </p:nvPr>
        </p:nvSpPr>
        <p:spPr>
          <a:xfrm>
            <a:off x="2124743" y="125380"/>
            <a:ext cx="5448663" cy="733659"/>
          </a:xfrm>
          <a:noFill/>
        </p:spPr>
        <p:txBody>
          <a:bodyPr>
            <a:noAutofit/>
          </a:bodyPr>
          <a:lstStyle/>
          <a:p>
            <a:r>
              <a:rPr lang="it-IT" sz="2800" b="1" dirty="0">
                <a:solidFill>
                  <a:schemeClr val="accent1"/>
                </a:solidFill>
              </a:rPr>
              <a:t>Scelta della  medicazione</a:t>
            </a:r>
          </a:p>
        </p:txBody>
      </p:sp>
      <p:grpSp>
        <p:nvGrpSpPr>
          <p:cNvPr id="13" name="Gruppo 12">
            <a:extLst>
              <a:ext uri="{FF2B5EF4-FFF2-40B4-BE49-F238E27FC236}">
                <a16:creationId xmlns:a16="http://schemas.microsoft.com/office/drawing/2014/main" id="{64EF2B32-64BF-B748-93BC-8F0E82E3CD82}"/>
              </a:ext>
            </a:extLst>
          </p:cNvPr>
          <p:cNvGrpSpPr/>
          <p:nvPr/>
        </p:nvGrpSpPr>
        <p:grpSpPr>
          <a:xfrm>
            <a:off x="371711" y="1041523"/>
            <a:ext cx="2120146" cy="2797465"/>
            <a:chOff x="3056061" y="3392996"/>
            <a:chExt cx="2197806" cy="3214720"/>
          </a:xfrm>
        </p:grpSpPr>
        <p:pic>
          <p:nvPicPr>
            <p:cNvPr id="38" name="Immagine 37">
              <a:extLst>
                <a:ext uri="{FF2B5EF4-FFF2-40B4-BE49-F238E27FC236}">
                  <a16:creationId xmlns:a16="http://schemas.microsoft.com/office/drawing/2014/main" id="{651F6443-2A8B-7345-8F55-CDCD2E055C97}"/>
                </a:ext>
              </a:extLst>
            </p:cNvPr>
            <p:cNvPicPr>
              <a:picLocks noChangeAspect="1"/>
            </p:cNvPicPr>
            <p:nvPr/>
          </p:nvPicPr>
          <p:blipFill>
            <a:blip r:embed="rId2"/>
            <a:stretch>
              <a:fillRect/>
            </a:stretch>
          </p:blipFill>
          <p:spPr>
            <a:xfrm>
              <a:off x="3056061" y="4083025"/>
              <a:ext cx="1883133" cy="24519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9" name="Gruppo 38">
              <a:extLst>
                <a:ext uri="{FF2B5EF4-FFF2-40B4-BE49-F238E27FC236}">
                  <a16:creationId xmlns:a16="http://schemas.microsoft.com/office/drawing/2014/main" id="{393EAB02-3EFC-B249-AC6D-E1AE6E512BE4}"/>
                </a:ext>
              </a:extLst>
            </p:cNvPr>
            <p:cNvGrpSpPr/>
            <p:nvPr/>
          </p:nvGrpSpPr>
          <p:grpSpPr>
            <a:xfrm>
              <a:off x="4492746" y="5641364"/>
              <a:ext cx="761121" cy="966352"/>
              <a:chOff x="3601828" y="1000139"/>
              <a:chExt cx="761121" cy="966352"/>
            </a:xfrm>
          </p:grpSpPr>
          <p:pic>
            <p:nvPicPr>
              <p:cNvPr id="41" name="Immagine 40">
                <a:extLst>
                  <a:ext uri="{FF2B5EF4-FFF2-40B4-BE49-F238E27FC236}">
                    <a16:creationId xmlns:a16="http://schemas.microsoft.com/office/drawing/2014/main" id="{464AACC2-1AFD-DC48-A918-0628D3306AB5}"/>
                  </a:ext>
                </a:extLst>
              </p:cNvPr>
              <p:cNvPicPr>
                <a:picLocks noChangeAspect="1"/>
              </p:cNvPicPr>
              <p:nvPr/>
            </p:nvPicPr>
            <p:blipFill rotWithShape="1">
              <a:blip r:embed="rId3"/>
              <a:srcRect l="5896" t="1988" r="6172" b="2456"/>
              <a:stretch/>
            </p:blipFill>
            <p:spPr>
              <a:xfrm>
                <a:off x="3601828" y="1469465"/>
                <a:ext cx="761121" cy="497026"/>
              </a:xfrm>
              <a:prstGeom prst="rect">
                <a:avLst/>
              </a:prstGeom>
            </p:spPr>
          </p:pic>
          <p:sp>
            <p:nvSpPr>
              <p:cNvPr id="42" name="Rettangolo 41">
                <a:extLst>
                  <a:ext uri="{FF2B5EF4-FFF2-40B4-BE49-F238E27FC236}">
                    <a16:creationId xmlns:a16="http://schemas.microsoft.com/office/drawing/2014/main" id="{67CAEDCB-B1C6-294C-AC30-0239110CBC94}"/>
                  </a:ext>
                </a:extLst>
              </p:cNvPr>
              <p:cNvSpPr/>
              <p:nvPr/>
            </p:nvSpPr>
            <p:spPr>
              <a:xfrm>
                <a:off x="3630368" y="1000139"/>
                <a:ext cx="704039" cy="506292"/>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solidFill>
                        <a:prstClr val="black"/>
                      </a:solidFill>
                    </a:ln>
                    <a:solidFill>
                      <a:prstClr val="white"/>
                    </a:solidFill>
                    <a:effectLst/>
                    <a:uLnTx/>
                    <a:uFillTx/>
                    <a:latin typeface="Calibri" panose="020F0502020204030204" pitchFamily="34" charset="0"/>
                    <a:ea typeface="+mn-ea"/>
                    <a:cs typeface="+mn-cs"/>
                  </a:rPr>
                  <a:t>2011</a:t>
                </a:r>
              </a:p>
            </p:txBody>
          </p:sp>
        </p:grpSp>
        <p:pic>
          <p:nvPicPr>
            <p:cNvPr id="40" name="Immagine 39">
              <a:extLst>
                <a:ext uri="{FF2B5EF4-FFF2-40B4-BE49-F238E27FC236}">
                  <a16:creationId xmlns:a16="http://schemas.microsoft.com/office/drawing/2014/main" id="{20AC9238-C014-B94B-BC64-500696523D56}"/>
                </a:ext>
              </a:extLst>
            </p:cNvPr>
            <p:cNvPicPr>
              <a:picLocks noChangeAspect="1"/>
            </p:cNvPicPr>
            <p:nvPr/>
          </p:nvPicPr>
          <p:blipFill>
            <a:blip r:embed="rId4"/>
            <a:stretch>
              <a:fillRect/>
            </a:stretch>
          </p:blipFill>
          <p:spPr>
            <a:xfrm>
              <a:off x="3472867" y="3392996"/>
              <a:ext cx="1049520" cy="632799"/>
            </a:xfrm>
            <a:prstGeom prst="rect">
              <a:avLst/>
            </a:prstGeom>
          </p:spPr>
        </p:pic>
      </p:grpSp>
      <p:pic>
        <p:nvPicPr>
          <p:cNvPr id="35" name="Immagine 34">
            <a:extLst>
              <a:ext uri="{FF2B5EF4-FFF2-40B4-BE49-F238E27FC236}">
                <a16:creationId xmlns:a16="http://schemas.microsoft.com/office/drawing/2014/main" id="{06C36471-0C91-4745-B695-3333288FDBC7}"/>
              </a:ext>
            </a:extLst>
          </p:cNvPr>
          <p:cNvPicPr>
            <a:picLocks noChangeAspect="1"/>
          </p:cNvPicPr>
          <p:nvPr/>
        </p:nvPicPr>
        <p:blipFill>
          <a:blip r:embed="rId5"/>
          <a:stretch>
            <a:fillRect/>
          </a:stretch>
        </p:blipFill>
        <p:spPr>
          <a:xfrm>
            <a:off x="1859510" y="1108393"/>
            <a:ext cx="1445444" cy="393021"/>
          </a:xfrm>
          <a:prstGeom prst="rect">
            <a:avLst/>
          </a:prstGeom>
        </p:spPr>
      </p:pic>
      <p:sp>
        <p:nvSpPr>
          <p:cNvPr id="6" name="CasellaDiTesto 5">
            <a:extLst>
              <a:ext uri="{FF2B5EF4-FFF2-40B4-BE49-F238E27FC236}">
                <a16:creationId xmlns:a16="http://schemas.microsoft.com/office/drawing/2014/main" id="{E1240C27-B921-1F4D-A78D-AC09ED4A96C6}"/>
              </a:ext>
            </a:extLst>
          </p:cNvPr>
          <p:cNvSpPr txBox="1"/>
          <p:nvPr/>
        </p:nvSpPr>
        <p:spPr>
          <a:xfrm>
            <a:off x="2848131" y="2713220"/>
            <a:ext cx="184731" cy="369332"/>
          </a:xfrm>
          <a:prstGeom prst="rect">
            <a:avLst/>
          </a:prstGeom>
          <a:noFill/>
        </p:spPr>
        <p:txBody>
          <a:bodyPr wrap="none" rtlCol="0">
            <a:spAutoFit/>
          </a:bodyPr>
          <a:lstStyle/>
          <a:p>
            <a:endParaRPr lang="it-IT" dirty="0"/>
          </a:p>
        </p:txBody>
      </p:sp>
      <p:pic>
        <p:nvPicPr>
          <p:cNvPr id="43" name="Immagine 42">
            <a:extLst>
              <a:ext uri="{FF2B5EF4-FFF2-40B4-BE49-F238E27FC236}">
                <a16:creationId xmlns:a16="http://schemas.microsoft.com/office/drawing/2014/main" id="{C907113B-3E27-2648-8E02-A9967F663AE3}"/>
              </a:ext>
            </a:extLst>
          </p:cNvPr>
          <p:cNvPicPr>
            <a:picLocks noChangeAspect="1"/>
          </p:cNvPicPr>
          <p:nvPr/>
        </p:nvPicPr>
        <p:blipFill rotWithShape="1">
          <a:blip r:embed="rId6">
            <a:extLst>
              <a:ext uri="{28A0092B-C50C-407E-A947-70E740481C1C}">
                <a14:useLocalDpi xmlns:a14="http://schemas.microsoft.com/office/drawing/2010/main" val="0"/>
              </a:ext>
            </a:extLst>
          </a:blip>
          <a:srcRect b="43173"/>
          <a:stretch/>
        </p:blipFill>
        <p:spPr>
          <a:xfrm>
            <a:off x="2272843" y="1547121"/>
            <a:ext cx="4690310" cy="709017"/>
          </a:xfrm>
          <a:prstGeom prst="rect">
            <a:avLst/>
          </a:prstGeom>
        </p:spPr>
      </p:pic>
      <p:pic>
        <p:nvPicPr>
          <p:cNvPr id="8" name="Immagine 7">
            <a:extLst>
              <a:ext uri="{FF2B5EF4-FFF2-40B4-BE49-F238E27FC236}">
                <a16:creationId xmlns:a16="http://schemas.microsoft.com/office/drawing/2014/main" id="{7AE2ACF0-E533-EF4E-8CFB-EB2BE7B4D5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2843" y="2426947"/>
            <a:ext cx="4645110" cy="709018"/>
          </a:xfrm>
          <a:prstGeom prst="rect">
            <a:avLst/>
          </a:prstGeom>
        </p:spPr>
      </p:pic>
      <p:pic>
        <p:nvPicPr>
          <p:cNvPr id="11" name="Immagine 10">
            <a:extLst>
              <a:ext uri="{FF2B5EF4-FFF2-40B4-BE49-F238E27FC236}">
                <a16:creationId xmlns:a16="http://schemas.microsoft.com/office/drawing/2014/main" id="{C2CDBDB9-7F69-F749-9F06-22091DDD73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39859" y="3775139"/>
            <a:ext cx="2181187" cy="1199431"/>
          </a:xfrm>
          <a:prstGeom prst="rect">
            <a:avLst/>
          </a:prstGeom>
        </p:spPr>
      </p:pic>
      <p:sp>
        <p:nvSpPr>
          <p:cNvPr id="44" name="Rettangolo 43">
            <a:extLst>
              <a:ext uri="{FF2B5EF4-FFF2-40B4-BE49-F238E27FC236}">
                <a16:creationId xmlns:a16="http://schemas.microsoft.com/office/drawing/2014/main" id="{6FCADE31-A89C-9741-9649-84E4D41DD56A}"/>
              </a:ext>
            </a:extLst>
          </p:cNvPr>
          <p:cNvSpPr/>
          <p:nvPr/>
        </p:nvSpPr>
        <p:spPr>
          <a:xfrm>
            <a:off x="8483275" y="4560095"/>
            <a:ext cx="704039" cy="506292"/>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solidFill>
                    <a:prstClr val="black"/>
                  </a:solidFill>
                </a:ln>
                <a:solidFill>
                  <a:prstClr val="white"/>
                </a:solidFill>
                <a:effectLst/>
                <a:uLnTx/>
                <a:uFillTx/>
                <a:latin typeface="Calibri" panose="020F0502020204030204" pitchFamily="34" charset="0"/>
                <a:ea typeface="+mn-ea"/>
                <a:cs typeface="+mn-cs"/>
              </a:rPr>
              <a:t>2020</a:t>
            </a:r>
          </a:p>
        </p:txBody>
      </p:sp>
      <p:pic>
        <p:nvPicPr>
          <p:cNvPr id="46" name="Immagine 45">
            <a:extLst>
              <a:ext uri="{FF2B5EF4-FFF2-40B4-BE49-F238E27FC236}">
                <a16:creationId xmlns:a16="http://schemas.microsoft.com/office/drawing/2014/main" id="{9A94AA47-5645-354A-8191-2961C4E809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12363" y="5066387"/>
            <a:ext cx="5552276" cy="1470258"/>
          </a:xfrm>
          <a:prstGeom prst="rect">
            <a:avLst/>
          </a:prstGeom>
        </p:spPr>
      </p:pic>
      <p:pic>
        <p:nvPicPr>
          <p:cNvPr id="48" name="Immagine 47">
            <a:extLst>
              <a:ext uri="{FF2B5EF4-FFF2-40B4-BE49-F238E27FC236}">
                <a16:creationId xmlns:a16="http://schemas.microsoft.com/office/drawing/2014/main" id="{48DC8C12-E59B-FB47-A76E-9D82B758ED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3084" y="3946508"/>
            <a:ext cx="2181186" cy="2588394"/>
          </a:xfrm>
          <a:prstGeom prst="rect">
            <a:avLst/>
          </a:prstGeom>
        </p:spPr>
      </p:pic>
      <p:sp>
        <p:nvSpPr>
          <p:cNvPr id="49" name="Rettangolo 48">
            <a:extLst>
              <a:ext uri="{FF2B5EF4-FFF2-40B4-BE49-F238E27FC236}">
                <a16:creationId xmlns:a16="http://schemas.microsoft.com/office/drawing/2014/main" id="{D2F75389-83D6-1F47-B79E-0953E4A948EE}"/>
              </a:ext>
            </a:extLst>
          </p:cNvPr>
          <p:cNvSpPr/>
          <p:nvPr/>
        </p:nvSpPr>
        <p:spPr>
          <a:xfrm>
            <a:off x="3102717" y="4512129"/>
            <a:ext cx="704039" cy="506292"/>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solidFill>
                    <a:prstClr val="black"/>
                  </a:solidFill>
                </a:ln>
                <a:solidFill>
                  <a:prstClr val="white"/>
                </a:solidFill>
                <a:effectLst/>
                <a:uLnTx/>
                <a:uFillTx/>
                <a:latin typeface="Calibri" panose="020F0502020204030204" pitchFamily="34" charset="0"/>
                <a:ea typeface="+mn-ea"/>
                <a:cs typeface="+mn-cs"/>
              </a:rPr>
              <a:t>2018</a:t>
            </a:r>
          </a:p>
        </p:txBody>
      </p:sp>
      <p:pic>
        <p:nvPicPr>
          <p:cNvPr id="51" name="Immagine 50">
            <a:extLst>
              <a:ext uri="{FF2B5EF4-FFF2-40B4-BE49-F238E27FC236}">
                <a16:creationId xmlns:a16="http://schemas.microsoft.com/office/drawing/2014/main" id="{9FD0E6DE-0C9F-C44B-9220-0EC77DC514C9}"/>
              </a:ext>
            </a:extLst>
          </p:cNvPr>
          <p:cNvPicPr>
            <a:picLocks noChangeAspect="1"/>
          </p:cNvPicPr>
          <p:nvPr/>
        </p:nvPicPr>
        <p:blipFill rotWithShape="1">
          <a:blip r:embed="rId11">
            <a:extLst>
              <a:ext uri="{BEBA8EAE-BF5A-486C-A8C5-ECC9F3942E4B}">
                <a14:imgProps xmlns:a14="http://schemas.microsoft.com/office/drawing/2010/main">
                  <a14:imgLayer r:embed="rId12">
                    <a14:imgEffect>
                      <a14:colorTemperature colorTemp="5293"/>
                    </a14:imgEffect>
                    <a14:imgEffect>
                      <a14:saturation sat="229000"/>
                    </a14:imgEffect>
                  </a14:imgLayer>
                </a14:imgProps>
              </a:ext>
              <a:ext uri="{28A0092B-C50C-407E-A947-70E740481C1C}">
                <a14:useLocalDpi xmlns:a14="http://schemas.microsoft.com/office/drawing/2010/main" val="0"/>
              </a:ext>
            </a:extLst>
          </a:blip>
          <a:srcRect l="5287" t="56839" r="3030" b="6919"/>
          <a:stretch/>
        </p:blipFill>
        <p:spPr>
          <a:xfrm>
            <a:off x="727924" y="5147225"/>
            <a:ext cx="5530811" cy="1546537"/>
          </a:xfrm>
          <a:prstGeom prst="rect">
            <a:avLst/>
          </a:prstGeom>
        </p:spPr>
      </p:pic>
      <p:pic>
        <p:nvPicPr>
          <p:cNvPr id="53" name="Immagine 52">
            <a:extLst>
              <a:ext uri="{FF2B5EF4-FFF2-40B4-BE49-F238E27FC236}">
                <a16:creationId xmlns:a16="http://schemas.microsoft.com/office/drawing/2014/main" id="{35D25BAF-E565-6440-80F7-FB16359CE4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62965" y="798695"/>
            <a:ext cx="1915822" cy="2419658"/>
          </a:xfrm>
          <a:prstGeom prst="rect">
            <a:avLst/>
          </a:prstGeom>
        </p:spPr>
      </p:pic>
      <p:pic>
        <p:nvPicPr>
          <p:cNvPr id="55" name="Immagine 54">
            <a:extLst>
              <a:ext uri="{FF2B5EF4-FFF2-40B4-BE49-F238E27FC236}">
                <a16:creationId xmlns:a16="http://schemas.microsoft.com/office/drawing/2014/main" id="{CD11824E-36C6-7842-A34F-7F1421F53B1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144236" y="2196057"/>
            <a:ext cx="4777325" cy="1210417"/>
          </a:xfrm>
          <a:prstGeom prst="rect">
            <a:avLst/>
          </a:prstGeom>
        </p:spPr>
      </p:pic>
      <p:sp>
        <p:nvSpPr>
          <p:cNvPr id="58" name="Rettangolo 57">
            <a:extLst>
              <a:ext uri="{FF2B5EF4-FFF2-40B4-BE49-F238E27FC236}">
                <a16:creationId xmlns:a16="http://schemas.microsoft.com/office/drawing/2014/main" id="{A3BADE2F-8FA1-DF4E-84B9-4F14B77E3698}"/>
              </a:ext>
            </a:extLst>
          </p:cNvPr>
          <p:cNvSpPr/>
          <p:nvPr/>
        </p:nvSpPr>
        <p:spPr>
          <a:xfrm>
            <a:off x="8840325" y="1749846"/>
            <a:ext cx="704039" cy="506292"/>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solidFill>
                    <a:prstClr val="black"/>
                  </a:solidFill>
                </a:ln>
                <a:solidFill>
                  <a:prstClr val="white"/>
                </a:solidFill>
                <a:effectLst/>
                <a:uLnTx/>
                <a:uFillTx/>
                <a:latin typeface="Calibri" panose="020F0502020204030204" pitchFamily="34" charset="0"/>
                <a:ea typeface="+mn-ea"/>
                <a:cs typeface="+mn-cs"/>
              </a:rPr>
              <a:t>2021</a:t>
            </a:r>
          </a:p>
        </p:txBody>
      </p:sp>
      <p:pic>
        <p:nvPicPr>
          <p:cNvPr id="59" name="Immagine 58">
            <a:extLst>
              <a:ext uri="{FF2B5EF4-FFF2-40B4-BE49-F238E27FC236}">
                <a16:creationId xmlns:a16="http://schemas.microsoft.com/office/drawing/2014/main" id="{409F9B01-5D4F-8346-8D05-284273533BEE}"/>
              </a:ext>
            </a:extLst>
          </p:cNvPr>
          <p:cNvPicPr>
            <a:picLocks noChangeAspect="1"/>
          </p:cNvPicPr>
          <p:nvPr/>
        </p:nvPicPr>
        <p:blipFill rotWithShape="1">
          <a:blip r:embed="rId3"/>
          <a:srcRect l="5896" t="1988" r="6172" b="2456"/>
          <a:stretch/>
        </p:blipFill>
        <p:spPr>
          <a:xfrm>
            <a:off x="8916696" y="1457847"/>
            <a:ext cx="734227" cy="432514"/>
          </a:xfrm>
          <a:prstGeom prst="rect">
            <a:avLst/>
          </a:prstGeom>
        </p:spPr>
      </p:pic>
      <p:pic>
        <p:nvPicPr>
          <p:cNvPr id="61" name="Immagine 60">
            <a:extLst>
              <a:ext uri="{FF2B5EF4-FFF2-40B4-BE49-F238E27FC236}">
                <a16:creationId xmlns:a16="http://schemas.microsoft.com/office/drawing/2014/main" id="{8E7205B1-1E40-A342-A7EA-F37EABE4834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72843" y="4371973"/>
            <a:ext cx="898602" cy="622109"/>
          </a:xfrm>
          <a:prstGeom prst="rect">
            <a:avLst/>
          </a:prstGeom>
        </p:spPr>
      </p:pic>
      <p:pic>
        <p:nvPicPr>
          <p:cNvPr id="62" name="Immagine 61">
            <a:extLst>
              <a:ext uri="{FF2B5EF4-FFF2-40B4-BE49-F238E27FC236}">
                <a16:creationId xmlns:a16="http://schemas.microsoft.com/office/drawing/2014/main" id="{10E42D70-0459-B84E-B264-F20EE1A630A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476508" y="4060919"/>
            <a:ext cx="898602" cy="622109"/>
          </a:xfrm>
          <a:prstGeom prst="rect">
            <a:avLst/>
          </a:prstGeom>
        </p:spPr>
      </p:pic>
    </p:spTree>
    <p:extLst>
      <p:ext uri="{BB962C8B-B14F-4D97-AF65-F5344CB8AC3E}">
        <p14:creationId xmlns:p14="http://schemas.microsoft.com/office/powerpoint/2010/main" val="234141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8AD09C0B-852F-967D-B064-B586D2EE3A06}"/>
              </a:ext>
            </a:extLst>
          </p:cNvPr>
          <p:cNvPicPr>
            <a:picLocks noChangeAspect="1"/>
          </p:cNvPicPr>
          <p:nvPr/>
        </p:nvPicPr>
        <p:blipFill>
          <a:blip r:embed="rId2"/>
          <a:stretch>
            <a:fillRect/>
          </a:stretch>
        </p:blipFill>
        <p:spPr>
          <a:xfrm>
            <a:off x="3629890" y="245918"/>
            <a:ext cx="8229599" cy="4373963"/>
          </a:xfrm>
          <a:prstGeom prst="rect">
            <a:avLst/>
          </a:prstGeom>
        </p:spPr>
      </p:pic>
      <p:pic>
        <p:nvPicPr>
          <p:cNvPr id="5" name="Immagine 4" descr="Immagine che contiene testo&#10;&#10;Descrizione generata automaticamente">
            <a:extLst>
              <a:ext uri="{FF2B5EF4-FFF2-40B4-BE49-F238E27FC236}">
                <a16:creationId xmlns:a16="http://schemas.microsoft.com/office/drawing/2014/main" id="{1355EE24-E016-0AC4-6FBB-ED27DC74A7D1}"/>
              </a:ext>
            </a:extLst>
          </p:cNvPr>
          <p:cNvPicPr>
            <a:picLocks noChangeAspect="1"/>
          </p:cNvPicPr>
          <p:nvPr/>
        </p:nvPicPr>
        <p:blipFill>
          <a:blip r:embed="rId3"/>
          <a:stretch>
            <a:fillRect/>
          </a:stretch>
        </p:blipFill>
        <p:spPr>
          <a:xfrm>
            <a:off x="580159" y="5011882"/>
            <a:ext cx="5905500" cy="1600200"/>
          </a:xfrm>
          <a:prstGeom prst="rect">
            <a:avLst/>
          </a:prstGeom>
        </p:spPr>
      </p:pic>
      <p:sp>
        <p:nvSpPr>
          <p:cNvPr id="6" name="CasellaDiTesto 5">
            <a:extLst>
              <a:ext uri="{FF2B5EF4-FFF2-40B4-BE49-F238E27FC236}">
                <a16:creationId xmlns:a16="http://schemas.microsoft.com/office/drawing/2014/main" id="{7856852B-06B9-6578-FED4-9181881CCF17}"/>
              </a:ext>
            </a:extLst>
          </p:cNvPr>
          <p:cNvSpPr txBox="1"/>
          <p:nvPr/>
        </p:nvSpPr>
        <p:spPr>
          <a:xfrm>
            <a:off x="9923820" y="5165651"/>
            <a:ext cx="1204176" cy="646331"/>
          </a:xfrm>
          <a:prstGeom prst="rect">
            <a:avLst/>
          </a:prstGeom>
          <a:noFill/>
        </p:spPr>
        <p:txBody>
          <a:bodyPr wrap="none" rtlCol="0">
            <a:spAutoFit/>
          </a:bodyPr>
          <a:lstStyle/>
          <a:p>
            <a:r>
              <a:rPr lang="it-IT" sz="3600" b="1" dirty="0">
                <a:solidFill>
                  <a:srgbClr val="C00000"/>
                </a:solidFill>
              </a:rPr>
              <a:t>2020</a:t>
            </a:r>
          </a:p>
        </p:txBody>
      </p:sp>
      <p:sp>
        <p:nvSpPr>
          <p:cNvPr id="7" name="Rettangolo 6">
            <a:extLst>
              <a:ext uri="{FF2B5EF4-FFF2-40B4-BE49-F238E27FC236}">
                <a16:creationId xmlns:a16="http://schemas.microsoft.com/office/drawing/2014/main" id="{15EF4006-9BA2-BB4A-7B68-11C016037AFB}"/>
              </a:ext>
            </a:extLst>
          </p:cNvPr>
          <p:cNvSpPr/>
          <p:nvPr/>
        </p:nvSpPr>
        <p:spPr>
          <a:xfrm>
            <a:off x="580160" y="4960258"/>
            <a:ext cx="5905500" cy="1651824"/>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13503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testo&#10;&#10;Descrizione generata automaticamente">
            <a:extLst>
              <a:ext uri="{FF2B5EF4-FFF2-40B4-BE49-F238E27FC236}">
                <a16:creationId xmlns:a16="http://schemas.microsoft.com/office/drawing/2014/main" id="{2B168E11-83CF-9317-AFB0-1FB5CC76DFAD}"/>
              </a:ext>
            </a:extLst>
          </p:cNvPr>
          <p:cNvPicPr>
            <a:picLocks noChangeAspect="1"/>
          </p:cNvPicPr>
          <p:nvPr/>
        </p:nvPicPr>
        <p:blipFill>
          <a:blip r:embed="rId2"/>
          <a:stretch>
            <a:fillRect/>
          </a:stretch>
        </p:blipFill>
        <p:spPr>
          <a:xfrm>
            <a:off x="5591944" y="708215"/>
            <a:ext cx="5462378" cy="5441569"/>
          </a:xfrm>
          <a:prstGeom prst="rect">
            <a:avLst/>
          </a:prstGeom>
        </p:spPr>
      </p:pic>
      <p:sp>
        <p:nvSpPr>
          <p:cNvPr id="6" name="Rettangolo 5">
            <a:extLst>
              <a:ext uri="{FF2B5EF4-FFF2-40B4-BE49-F238E27FC236}">
                <a16:creationId xmlns:a16="http://schemas.microsoft.com/office/drawing/2014/main" id="{73C8D6E2-1F7E-63F7-F6CF-F05D0A7FB0EC}"/>
              </a:ext>
            </a:extLst>
          </p:cNvPr>
          <p:cNvSpPr/>
          <p:nvPr/>
        </p:nvSpPr>
        <p:spPr>
          <a:xfrm>
            <a:off x="5591945" y="620688"/>
            <a:ext cx="5462378" cy="209261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descr="Immagine che contiene testo&#10;&#10;Descrizione generata automaticamente">
            <a:extLst>
              <a:ext uri="{FF2B5EF4-FFF2-40B4-BE49-F238E27FC236}">
                <a16:creationId xmlns:a16="http://schemas.microsoft.com/office/drawing/2014/main" id="{169E9CBC-5BED-A214-48C5-34070B30F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4" y="887239"/>
            <a:ext cx="4937798" cy="5083522"/>
          </a:xfrm>
          <a:prstGeom prst="rect">
            <a:avLst/>
          </a:prstGeom>
        </p:spPr>
      </p:pic>
      <p:sp>
        <p:nvSpPr>
          <p:cNvPr id="2" name="CasellaDiTesto 1">
            <a:extLst>
              <a:ext uri="{FF2B5EF4-FFF2-40B4-BE49-F238E27FC236}">
                <a16:creationId xmlns:a16="http://schemas.microsoft.com/office/drawing/2014/main" id="{D019671C-0FE1-7961-DDA7-190938F0FBDC}"/>
              </a:ext>
            </a:extLst>
          </p:cNvPr>
          <p:cNvSpPr txBox="1"/>
          <p:nvPr/>
        </p:nvSpPr>
        <p:spPr>
          <a:xfrm>
            <a:off x="3553500" y="5427395"/>
            <a:ext cx="1120820" cy="646331"/>
          </a:xfrm>
          <a:prstGeom prst="rect">
            <a:avLst/>
          </a:prstGeom>
          <a:noFill/>
        </p:spPr>
        <p:txBody>
          <a:bodyPr wrap="none" rtlCol="0">
            <a:spAutoFit/>
          </a:bodyPr>
          <a:lstStyle/>
          <a:p>
            <a:r>
              <a:rPr lang="it-IT" sz="3600" b="1" dirty="0">
                <a:solidFill>
                  <a:srgbClr val="C00000"/>
                </a:solidFill>
              </a:rPr>
              <a:t>2021</a:t>
            </a:r>
          </a:p>
        </p:txBody>
      </p:sp>
    </p:spTree>
    <p:extLst>
      <p:ext uri="{BB962C8B-B14F-4D97-AF65-F5344CB8AC3E}">
        <p14:creationId xmlns:p14="http://schemas.microsoft.com/office/powerpoint/2010/main" val="3832381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testo&#10;&#10;Descrizione generata automaticamente">
            <a:extLst>
              <a:ext uri="{FF2B5EF4-FFF2-40B4-BE49-F238E27FC236}">
                <a16:creationId xmlns:a16="http://schemas.microsoft.com/office/drawing/2014/main" id="{9BA94768-99F0-D013-31FA-A590F1678CB6}"/>
              </a:ext>
            </a:extLst>
          </p:cNvPr>
          <p:cNvPicPr>
            <a:picLocks noChangeAspect="1"/>
          </p:cNvPicPr>
          <p:nvPr/>
        </p:nvPicPr>
        <p:blipFill rotWithShape="1">
          <a:blip r:embed="rId2"/>
          <a:srcRect t="8456" b="1780"/>
          <a:stretch/>
        </p:blipFill>
        <p:spPr>
          <a:xfrm>
            <a:off x="248287" y="4263565"/>
            <a:ext cx="5596177" cy="978081"/>
          </a:xfrm>
          <a:prstGeom prst="rect">
            <a:avLst/>
          </a:prstGeom>
        </p:spPr>
      </p:pic>
      <p:pic>
        <p:nvPicPr>
          <p:cNvPr id="6" name="Immagine 5" descr="Immagine che contiene testo&#10;&#10;Descrizione generata automaticamente">
            <a:extLst>
              <a:ext uri="{FF2B5EF4-FFF2-40B4-BE49-F238E27FC236}">
                <a16:creationId xmlns:a16="http://schemas.microsoft.com/office/drawing/2014/main" id="{92FFC9FF-9B86-1A63-C188-D317D0B661B7}"/>
              </a:ext>
            </a:extLst>
          </p:cNvPr>
          <p:cNvPicPr>
            <a:picLocks noChangeAspect="1"/>
          </p:cNvPicPr>
          <p:nvPr/>
        </p:nvPicPr>
        <p:blipFill>
          <a:blip r:embed="rId3"/>
          <a:stretch>
            <a:fillRect/>
          </a:stretch>
        </p:blipFill>
        <p:spPr>
          <a:xfrm>
            <a:off x="6253336" y="3380816"/>
            <a:ext cx="5859367" cy="3163613"/>
          </a:xfrm>
          <a:prstGeom prst="rect">
            <a:avLst/>
          </a:prstGeom>
        </p:spPr>
      </p:pic>
      <p:sp>
        <p:nvSpPr>
          <p:cNvPr id="8" name="Rettangolo 7">
            <a:extLst>
              <a:ext uri="{FF2B5EF4-FFF2-40B4-BE49-F238E27FC236}">
                <a16:creationId xmlns:a16="http://schemas.microsoft.com/office/drawing/2014/main" id="{4CCD0083-2C95-82A9-8B72-BC04E6598CA4}"/>
              </a:ext>
            </a:extLst>
          </p:cNvPr>
          <p:cNvSpPr/>
          <p:nvPr/>
        </p:nvSpPr>
        <p:spPr>
          <a:xfrm>
            <a:off x="6096000" y="3376477"/>
            <a:ext cx="6016703" cy="316795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Segnaposto contenuto 8">
            <a:extLst>
              <a:ext uri="{FF2B5EF4-FFF2-40B4-BE49-F238E27FC236}">
                <a16:creationId xmlns:a16="http://schemas.microsoft.com/office/drawing/2014/main" id="{88527AA7-811A-8036-6B3A-837FEC78098A}"/>
              </a:ext>
            </a:extLst>
          </p:cNvPr>
          <p:cNvPicPr>
            <a:picLocks noChangeAspect="1"/>
          </p:cNvPicPr>
          <p:nvPr/>
        </p:nvPicPr>
        <p:blipFill rotWithShape="1">
          <a:blip r:embed="rId4"/>
          <a:srcRect l="20842" t="25757" r="21500" b="31981"/>
          <a:stretch/>
        </p:blipFill>
        <p:spPr>
          <a:xfrm>
            <a:off x="73660" y="60961"/>
            <a:ext cx="7540512" cy="3108960"/>
          </a:xfrm>
          <a:prstGeom prst="rect">
            <a:avLst/>
          </a:prstGeom>
        </p:spPr>
      </p:pic>
      <p:sp>
        <p:nvSpPr>
          <p:cNvPr id="5" name="CasellaDiTesto 4">
            <a:extLst>
              <a:ext uri="{FF2B5EF4-FFF2-40B4-BE49-F238E27FC236}">
                <a16:creationId xmlns:a16="http://schemas.microsoft.com/office/drawing/2014/main" id="{9DA6FBFE-8CB1-18A4-3C04-B67C7FC9B952}"/>
              </a:ext>
            </a:extLst>
          </p:cNvPr>
          <p:cNvSpPr txBox="1"/>
          <p:nvPr/>
        </p:nvSpPr>
        <p:spPr>
          <a:xfrm>
            <a:off x="9608860" y="1292275"/>
            <a:ext cx="1120820" cy="646331"/>
          </a:xfrm>
          <a:prstGeom prst="rect">
            <a:avLst/>
          </a:prstGeom>
          <a:noFill/>
        </p:spPr>
        <p:txBody>
          <a:bodyPr wrap="none" rtlCol="0">
            <a:spAutoFit/>
          </a:bodyPr>
          <a:lstStyle/>
          <a:p>
            <a:r>
              <a:rPr lang="it-IT" sz="3600" b="1" dirty="0">
                <a:solidFill>
                  <a:srgbClr val="C00000"/>
                </a:solidFill>
              </a:rPr>
              <a:t>2022</a:t>
            </a:r>
          </a:p>
        </p:txBody>
      </p:sp>
    </p:spTree>
    <p:extLst>
      <p:ext uri="{BB962C8B-B14F-4D97-AF65-F5344CB8AC3E}">
        <p14:creationId xmlns:p14="http://schemas.microsoft.com/office/powerpoint/2010/main" val="3427275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CasellaDiTesto 19"/>
          <p:cNvSpPr txBox="1">
            <a:spLocks noChangeArrowheads="1"/>
          </p:cNvSpPr>
          <p:nvPr/>
        </p:nvSpPr>
        <p:spPr bwMode="auto">
          <a:xfrm>
            <a:off x="475392" y="210259"/>
            <a:ext cx="6477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0" fontAlgn="base" hangingPunct="0">
              <a:spcBef>
                <a:spcPct val="0"/>
              </a:spcBef>
              <a:spcAft>
                <a:spcPct val="0"/>
              </a:spcAft>
            </a:pPr>
            <a:r>
              <a:rPr lang="it-IT" altLang="it-IT" b="1" dirty="0">
                <a:solidFill>
                  <a:srgbClr val="0068AE"/>
                </a:solidFill>
              </a:rPr>
              <a:t>SURVEY NAZIONALE SIAARTI 2018</a:t>
            </a:r>
          </a:p>
          <a:p>
            <a:pPr eaLnBrk="0" fontAlgn="base" hangingPunct="0">
              <a:spcBef>
                <a:spcPct val="0"/>
              </a:spcBef>
              <a:spcAft>
                <a:spcPct val="0"/>
              </a:spcAft>
            </a:pPr>
            <a:r>
              <a:rPr lang="it-IT" altLang="it-IT" sz="1400" b="1" dirty="0">
                <a:solidFill>
                  <a:srgbClr val="0068AE"/>
                </a:solidFill>
              </a:rPr>
              <a:t>Società Italiana Anestesia Analgesia Rianimazione e Terapia Intensiva</a:t>
            </a:r>
          </a:p>
        </p:txBody>
      </p:sp>
      <p:pic>
        <p:nvPicPr>
          <p:cNvPr id="24583" name="Picture 4" descr="Risultati immagini per siaarti">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9764" y="43284"/>
            <a:ext cx="2667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txBox="1">
            <a:spLocks/>
          </p:cNvSpPr>
          <p:nvPr/>
        </p:nvSpPr>
        <p:spPr>
          <a:xfrm>
            <a:off x="571500" y="1285878"/>
            <a:ext cx="10972800" cy="1285875"/>
          </a:xfrm>
          <a:prstGeom prst="rect">
            <a:avLst/>
          </a:prstGeom>
        </p:spPr>
        <p:txBody>
          <a:bodyPr/>
          <a:lstStyle/>
          <a:p>
            <a:pPr algn="ctr" eaLnBrk="0" fontAlgn="base" hangingPunct="0">
              <a:spcBef>
                <a:spcPct val="0"/>
              </a:spcBef>
              <a:spcAft>
                <a:spcPct val="0"/>
              </a:spcAft>
              <a:defRPr/>
            </a:pPr>
            <a:r>
              <a:rPr lang="it-IT" sz="2000" kern="0" dirty="0">
                <a:solidFill>
                  <a:srgbClr val="FF0000"/>
                </a:solidFill>
              </a:rPr>
              <a:t>Q13: </a:t>
            </a:r>
            <a:r>
              <a:rPr lang="it-IT" sz="2000" dirty="0">
                <a:solidFill>
                  <a:srgbClr val="FF0000"/>
                </a:solidFill>
              </a:rPr>
              <a:t>Quale sistema di fissaggio è abitualmente utilizzato per i cateteri centrali?</a:t>
            </a:r>
            <a:endParaRPr lang="it-IT" sz="2000" kern="0" dirty="0">
              <a:solidFill>
                <a:srgbClr val="FF0000"/>
              </a:solidFill>
            </a:endParaRPr>
          </a:p>
        </p:txBody>
      </p:sp>
      <p:cxnSp>
        <p:nvCxnSpPr>
          <p:cNvPr id="14" name="Connettore 1 13"/>
          <p:cNvCxnSpPr/>
          <p:nvPr/>
        </p:nvCxnSpPr>
        <p:spPr>
          <a:xfrm flipV="1">
            <a:off x="0" y="950026"/>
            <a:ext cx="12192000" cy="3562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pic>
        <p:nvPicPr>
          <p:cNvPr id="8" name="Picture 3" descr="chart1378857750.png"/>
          <p:cNvPicPr>
            <a:picLocks noChangeAspect="1"/>
          </p:cNvPicPr>
          <p:nvPr/>
        </p:nvPicPr>
        <p:blipFill>
          <a:blip r:embed="rId4"/>
          <a:stretch>
            <a:fillRect/>
          </a:stretch>
        </p:blipFill>
        <p:spPr>
          <a:xfrm>
            <a:off x="12423" y="1757787"/>
            <a:ext cx="5843458" cy="2459368"/>
          </a:xfrm>
          <a:prstGeom prst="rect">
            <a:avLst/>
          </a:prstGeom>
        </p:spPr>
      </p:pic>
      <p:pic>
        <p:nvPicPr>
          <p:cNvPr id="9" name="Picture 3" descr="table1378857750.png"/>
          <p:cNvPicPr>
            <a:picLocks noChangeAspect="1"/>
          </p:cNvPicPr>
          <p:nvPr/>
        </p:nvPicPr>
        <p:blipFill>
          <a:blip r:embed="rId5"/>
          <a:stretch>
            <a:fillRect/>
          </a:stretch>
        </p:blipFill>
        <p:spPr>
          <a:xfrm>
            <a:off x="4161351" y="1820583"/>
            <a:ext cx="7458355" cy="2008984"/>
          </a:xfrm>
          <a:prstGeom prst="rect">
            <a:avLst/>
          </a:prstGeom>
        </p:spPr>
      </p:pic>
      <p:sp>
        <p:nvSpPr>
          <p:cNvPr id="10" name="Title 1"/>
          <p:cNvSpPr txBox="1">
            <a:spLocks/>
          </p:cNvSpPr>
          <p:nvPr/>
        </p:nvSpPr>
        <p:spPr>
          <a:xfrm>
            <a:off x="573772" y="4058694"/>
            <a:ext cx="10972800" cy="431419"/>
          </a:xfrm>
          <a:prstGeom prst="rect">
            <a:avLst/>
          </a:prstGeom>
        </p:spPr>
        <p:txBody>
          <a:bodyPr/>
          <a:lstStyle/>
          <a:p>
            <a:pPr algn="ctr" eaLnBrk="0" fontAlgn="base" hangingPunct="0">
              <a:spcBef>
                <a:spcPct val="0"/>
              </a:spcBef>
              <a:spcAft>
                <a:spcPct val="0"/>
              </a:spcAft>
              <a:defRPr/>
            </a:pPr>
            <a:r>
              <a:rPr lang="it-IT" sz="2000" kern="0" dirty="0">
                <a:solidFill>
                  <a:srgbClr val="FF0000"/>
                </a:solidFill>
              </a:rPr>
              <a:t>Q14: </a:t>
            </a:r>
            <a:r>
              <a:rPr lang="it-IT" sz="2000" dirty="0">
                <a:solidFill>
                  <a:srgbClr val="FF0000"/>
                </a:solidFill>
              </a:rPr>
              <a:t>Quale medicazione viene impiegata preferenzialmente per i cateteri centrali?</a:t>
            </a:r>
            <a:endParaRPr lang="it-IT" sz="2000" kern="0" dirty="0">
              <a:solidFill>
                <a:srgbClr val="FF0000"/>
              </a:solidFill>
            </a:endParaRPr>
          </a:p>
        </p:txBody>
      </p:sp>
      <p:pic>
        <p:nvPicPr>
          <p:cNvPr id="11" name="Picture 3" descr="chart1378892010.png"/>
          <p:cNvPicPr>
            <a:picLocks noChangeAspect="1"/>
          </p:cNvPicPr>
          <p:nvPr/>
        </p:nvPicPr>
        <p:blipFill>
          <a:blip r:embed="rId6"/>
          <a:stretch>
            <a:fillRect/>
          </a:stretch>
        </p:blipFill>
        <p:spPr>
          <a:xfrm>
            <a:off x="467453" y="4432761"/>
            <a:ext cx="5388428" cy="2322882"/>
          </a:xfrm>
          <a:prstGeom prst="rect">
            <a:avLst/>
          </a:prstGeom>
        </p:spPr>
      </p:pic>
      <p:pic>
        <p:nvPicPr>
          <p:cNvPr id="12" name="Picture 3" descr="table1378892010.png"/>
          <p:cNvPicPr>
            <a:picLocks noChangeAspect="1"/>
          </p:cNvPicPr>
          <p:nvPr/>
        </p:nvPicPr>
        <p:blipFill>
          <a:blip r:embed="rId7"/>
          <a:stretch>
            <a:fillRect/>
          </a:stretch>
        </p:blipFill>
        <p:spPr>
          <a:xfrm>
            <a:off x="4625371" y="4626593"/>
            <a:ext cx="6859579" cy="1651380"/>
          </a:xfrm>
          <a:prstGeom prst="rect">
            <a:avLst/>
          </a:prstGeom>
        </p:spPr>
      </p:pic>
    </p:spTree>
    <p:extLst>
      <p:ext uri="{BB962C8B-B14F-4D97-AF65-F5344CB8AC3E}">
        <p14:creationId xmlns:p14="http://schemas.microsoft.com/office/powerpoint/2010/main" val="5251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27DA0E-FB8F-C4D0-1925-30F119582BAE}"/>
              </a:ext>
            </a:extLst>
          </p:cNvPr>
          <p:cNvSpPr>
            <a:spLocks noGrp="1"/>
          </p:cNvSpPr>
          <p:nvPr>
            <p:ph type="title" idx="4294967295"/>
          </p:nvPr>
        </p:nvSpPr>
        <p:spPr>
          <a:xfrm>
            <a:off x="172720" y="274638"/>
            <a:ext cx="10495280" cy="868362"/>
          </a:xfrm>
        </p:spPr>
        <p:txBody>
          <a:bodyPr/>
          <a:lstStyle/>
          <a:p>
            <a:r>
              <a:rPr lang="it-IT" dirty="0"/>
              <a:t>TAKE HOME MESSAGES</a:t>
            </a:r>
          </a:p>
        </p:txBody>
      </p:sp>
      <p:sp>
        <p:nvSpPr>
          <p:cNvPr id="3" name="Segnaposto contenuto 2">
            <a:extLst>
              <a:ext uri="{FF2B5EF4-FFF2-40B4-BE49-F238E27FC236}">
                <a16:creationId xmlns:a16="http://schemas.microsoft.com/office/drawing/2014/main" id="{5D809FA5-C69C-0AA6-CE59-0D55B67869E5}"/>
              </a:ext>
            </a:extLst>
          </p:cNvPr>
          <p:cNvSpPr>
            <a:spLocks noGrp="1"/>
          </p:cNvSpPr>
          <p:nvPr>
            <p:ph idx="4294967295"/>
          </p:nvPr>
        </p:nvSpPr>
        <p:spPr>
          <a:xfrm>
            <a:off x="243840" y="1419225"/>
            <a:ext cx="11094720" cy="4351338"/>
          </a:xfrm>
        </p:spPr>
        <p:txBody>
          <a:bodyPr>
            <a:normAutofit/>
          </a:bodyPr>
          <a:lstStyle/>
          <a:p>
            <a:pPr marL="0" indent="0">
              <a:buNone/>
            </a:pPr>
            <a:endParaRPr lang="it-IT" sz="3200" dirty="0"/>
          </a:p>
          <a:p>
            <a:pPr marL="0" indent="0" algn="ctr">
              <a:buNone/>
            </a:pPr>
            <a:r>
              <a:rPr lang="it-IT" sz="3200" b="1" dirty="0">
                <a:solidFill>
                  <a:srgbClr val="0070C0"/>
                </a:solidFill>
              </a:rPr>
              <a:t>PREVENIRE CONTAMINAZIONE EXTRALUMINALE</a:t>
            </a:r>
          </a:p>
          <a:p>
            <a:pPr marL="0" indent="0" algn="ctr">
              <a:buNone/>
            </a:pPr>
            <a:endParaRPr lang="it-IT" sz="3200" dirty="0"/>
          </a:p>
          <a:p>
            <a:pPr marL="0" indent="0" algn="ctr">
              <a:buNone/>
            </a:pPr>
            <a:endParaRPr lang="it-IT" sz="3200" dirty="0"/>
          </a:p>
          <a:p>
            <a:pPr lvl="1"/>
            <a:r>
              <a:rPr lang="it-IT" sz="2800" dirty="0"/>
              <a:t>Ottimizzazione dell’exit-site (scelta del vaso, </a:t>
            </a:r>
            <a:r>
              <a:rPr lang="it-IT" sz="2800" dirty="0" err="1"/>
              <a:t>ecoguida,tunnellizzazione</a:t>
            </a:r>
            <a:r>
              <a:rPr lang="it-IT" sz="2800" dirty="0"/>
              <a:t>)</a:t>
            </a:r>
          </a:p>
          <a:p>
            <a:pPr lvl="1"/>
            <a:r>
              <a:rPr lang="it-IT" sz="2800" dirty="0">
                <a:solidFill>
                  <a:srgbClr val="00B050"/>
                </a:solidFill>
              </a:rPr>
              <a:t>Antisepsi cutanea con clorexidina in soluzione alcoolica</a:t>
            </a:r>
          </a:p>
          <a:p>
            <a:pPr lvl="1"/>
            <a:r>
              <a:rPr lang="it-IT" sz="2800" dirty="0">
                <a:solidFill>
                  <a:srgbClr val="7030A0"/>
                </a:solidFill>
              </a:rPr>
              <a:t>Corretto sistema di fissaggio con </a:t>
            </a:r>
            <a:r>
              <a:rPr lang="it-IT" sz="2800" dirty="0" err="1">
                <a:solidFill>
                  <a:srgbClr val="7030A0"/>
                </a:solidFill>
              </a:rPr>
              <a:t>sutureless</a:t>
            </a:r>
            <a:r>
              <a:rPr lang="it-IT" sz="2800" dirty="0">
                <a:solidFill>
                  <a:srgbClr val="7030A0"/>
                </a:solidFill>
              </a:rPr>
              <a:t> devices e senza suture</a:t>
            </a:r>
          </a:p>
          <a:p>
            <a:pPr lvl="1"/>
            <a:r>
              <a:rPr lang="it-IT" sz="2800" b="1" dirty="0">
                <a:solidFill>
                  <a:srgbClr val="FF0000"/>
                </a:solidFill>
              </a:rPr>
              <a:t>Corretta medicazione </a:t>
            </a:r>
            <a:r>
              <a:rPr lang="it-IT" sz="2800" b="1" dirty="0">
                <a:solidFill>
                  <a:srgbClr val="FF0000"/>
                </a:solidFill>
                <a:sym typeface="Wingdings" panose="05000000000000000000" pitchFamily="2" charset="2"/>
              </a:rPr>
              <a:t> trasparente – medicazione impregnata</a:t>
            </a:r>
            <a:endParaRPr lang="it-IT" sz="2800" b="1" dirty="0">
              <a:solidFill>
                <a:srgbClr val="FF0000"/>
              </a:solidFill>
            </a:endParaRPr>
          </a:p>
          <a:p>
            <a:pPr lvl="1"/>
            <a:endParaRPr lang="it-IT" sz="2800" dirty="0"/>
          </a:p>
        </p:txBody>
      </p:sp>
    </p:spTree>
    <p:extLst>
      <p:ext uri="{BB962C8B-B14F-4D97-AF65-F5344CB8AC3E}">
        <p14:creationId xmlns:p14="http://schemas.microsoft.com/office/powerpoint/2010/main" val="3544889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1ECCB428-CF58-FAE0-9FE7-0E1C630B6B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2000" cy="5776333"/>
          </a:xfrm>
        </p:spPr>
      </p:pic>
      <p:sp>
        <p:nvSpPr>
          <p:cNvPr id="6" name="CasellaDiTesto 5">
            <a:extLst>
              <a:ext uri="{FF2B5EF4-FFF2-40B4-BE49-F238E27FC236}">
                <a16:creationId xmlns:a16="http://schemas.microsoft.com/office/drawing/2014/main" id="{5CCE29D7-CB0B-CEFB-C881-6486211F8E63}"/>
              </a:ext>
            </a:extLst>
          </p:cNvPr>
          <p:cNvSpPr txBox="1"/>
          <p:nvPr/>
        </p:nvSpPr>
        <p:spPr>
          <a:xfrm>
            <a:off x="239350" y="5999604"/>
            <a:ext cx="11713301" cy="597749"/>
          </a:xfrm>
          <a:prstGeom prst="rect">
            <a:avLst/>
          </a:prstGeom>
          <a:noFill/>
          <a:ln>
            <a:solidFill>
              <a:srgbClr val="FF0000"/>
            </a:solidFill>
          </a:ln>
        </p:spPr>
        <p:txBody>
          <a:bodyPr wrap="square" lIns="104287" tIns="52144" rIns="104287" bIns="52144" rtlCol="0">
            <a:spAutoFit/>
          </a:bodyPr>
          <a:lstStyle/>
          <a:p>
            <a:pPr algn="ctr"/>
            <a:r>
              <a:rPr lang="it-IT" sz="3200" b="1" dirty="0">
                <a:solidFill>
                  <a:srgbClr val="FF0000"/>
                </a:solidFill>
              </a:rPr>
              <a:t>davide.vailati@asst-melegnano-martesana.it</a:t>
            </a:r>
          </a:p>
        </p:txBody>
      </p:sp>
    </p:spTree>
    <p:extLst>
      <p:ext uri="{BB962C8B-B14F-4D97-AF65-F5344CB8AC3E}">
        <p14:creationId xmlns:p14="http://schemas.microsoft.com/office/powerpoint/2010/main" val="523076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DDE1BE11-33C5-7568-5FB9-8BD25CB6D680}"/>
              </a:ext>
            </a:extLst>
          </p:cNvPr>
          <p:cNvPicPr>
            <a:picLocks noGrp="1" noChangeAspect="1"/>
          </p:cNvPicPr>
          <p:nvPr>
            <p:ph idx="1"/>
          </p:nvPr>
        </p:nvPicPr>
        <p:blipFill rotWithShape="1">
          <a:blip r:embed="rId2"/>
          <a:srcRect l="39098" t="25057" r="15590" b="33382"/>
          <a:stretch/>
        </p:blipFill>
        <p:spPr>
          <a:xfrm>
            <a:off x="1361439" y="1479618"/>
            <a:ext cx="9045935" cy="4667181"/>
          </a:xfrm>
        </p:spPr>
      </p:pic>
    </p:spTree>
    <p:extLst>
      <p:ext uri="{BB962C8B-B14F-4D97-AF65-F5344CB8AC3E}">
        <p14:creationId xmlns:p14="http://schemas.microsoft.com/office/powerpoint/2010/main" val="311149873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WoCoVAlive" id="{6AC434C9-99C1-AF44-B22A-231A1EED13EE}" vid="{6FEC3077-70DD-0744-82E6-CF7910072D78}"/>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1296</Words>
  <Application>Microsoft Office PowerPoint</Application>
  <PresentationFormat>Widescreen</PresentationFormat>
  <Paragraphs>163</Paragraphs>
  <Slides>37</Slides>
  <Notes>7</Notes>
  <HiddenSlides>0</HiddenSlides>
  <MMClips>0</MMClips>
  <ScaleCrop>false</ScaleCrop>
  <HeadingPairs>
    <vt:vector size="6" baseType="variant">
      <vt:variant>
        <vt:lpstr>Caratteri utilizzati</vt:lpstr>
      </vt:variant>
      <vt:variant>
        <vt:i4>5</vt:i4>
      </vt:variant>
      <vt:variant>
        <vt:lpstr>Tema</vt:lpstr>
      </vt:variant>
      <vt:variant>
        <vt:i4>2</vt:i4>
      </vt:variant>
      <vt:variant>
        <vt:lpstr>Titoli diapositive</vt:lpstr>
      </vt:variant>
      <vt:variant>
        <vt:i4>37</vt:i4>
      </vt:variant>
    </vt:vector>
  </HeadingPairs>
  <TitlesOfParts>
    <vt:vector size="44" baseType="lpstr">
      <vt:lpstr>Arial</vt:lpstr>
      <vt:lpstr>Calibri</vt:lpstr>
      <vt:lpstr>Calibri Light</vt:lpstr>
      <vt:lpstr>Constantia</vt:lpstr>
      <vt:lpstr>Helvetica</vt:lpstr>
      <vt:lpstr>Tema di Office</vt:lpstr>
      <vt:lpstr>Office-thema</vt:lpstr>
      <vt:lpstr>Presentazione standard di PowerPoint</vt:lpstr>
      <vt:lpstr>Infezioni &amp; gestione del Catetere Venoso Centrale</vt:lpstr>
      <vt:lpstr>Open issues – gestione dei VAD</vt:lpstr>
      <vt:lpstr>Open issues - gestione dei VAD  </vt:lpstr>
      <vt:lpstr>Open issues - gestione dei VAD  </vt:lpstr>
      <vt:lpstr>PREVENZIONE CONTAMINAZIONE  EXTRA ed INTRALUMINALE</vt:lpstr>
      <vt:lpstr>Presentazione standard di PowerPoint</vt:lpstr>
      <vt:lpstr>Presentazione standard di PowerPoint</vt:lpstr>
      <vt:lpstr>Presentazione standard di PowerPoint</vt:lpstr>
      <vt:lpstr>Presentazione standard di PowerPoint</vt:lpstr>
      <vt:lpstr>COME RIDURRE LA COLONIZZAZIONE EXTRALUMINALE</vt:lpstr>
      <vt:lpstr>L’ANTISETTICO IDEALE…</vt:lpstr>
      <vt:lpstr>COME RIDURRE LA COLONIZZAZIONE EXTRALUMINALE</vt:lpstr>
      <vt:lpstr>Presentazione standard di PowerPoint</vt:lpstr>
      <vt:lpstr>PERCHE’ NO AI PUNTI DI SUTURA</vt:lpstr>
      <vt:lpstr>Presentazione standard di PowerPoint</vt:lpstr>
      <vt:lpstr>Presentazione standard di PowerPoint</vt:lpstr>
      <vt:lpstr>Presentazione standard di PowerPoint</vt:lpstr>
      <vt:lpstr>Presentazione standard di PowerPoint</vt:lpstr>
      <vt:lpstr>COME RIDURRE LA COLONIZZAZIONE EXTRALUMINALE</vt:lpstr>
      <vt:lpstr>QUALE? QUANDO CAMBIARLA?</vt:lpstr>
      <vt:lpstr>Presentazione standard di PowerPoint</vt:lpstr>
      <vt:lpstr>VANTAGGI MEDICAZIONE SEMIPERMEABILE TRASPARENTE</vt:lpstr>
      <vt:lpstr>Presentazione standard di PowerPoint</vt:lpstr>
      <vt:lpstr>Presentazione standard di PowerPoint</vt:lpstr>
      <vt:lpstr>Presentazione standard di PowerPoint</vt:lpstr>
      <vt:lpstr>Presentazione standard di PowerPoint</vt:lpstr>
      <vt:lpstr> Bundle &amp; medicazioni</vt:lpstr>
      <vt:lpstr> Bundle &amp; medicazioni</vt:lpstr>
      <vt:lpstr>Scelta della  medicazione</vt:lpstr>
      <vt:lpstr>Presentazione standard di PowerPoint</vt:lpstr>
      <vt:lpstr>Presentazione standard di PowerPoint</vt:lpstr>
      <vt:lpstr>Presentazione standard di PowerPoint</vt:lpstr>
      <vt:lpstr>Presentazione standard di PowerPoint</vt:lpstr>
      <vt:lpstr>TAKE HOME MESSAGES</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Davide Vailati</dc:creator>
  <cp:lastModifiedBy>Davide Vailati</cp:lastModifiedBy>
  <cp:revision>17</cp:revision>
  <dcterms:created xsi:type="dcterms:W3CDTF">2023-11-06T20:36:03Z</dcterms:created>
  <dcterms:modified xsi:type="dcterms:W3CDTF">2023-11-10T18:28:40Z</dcterms:modified>
</cp:coreProperties>
</file>