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65" r:id="rId3"/>
    <p:sldId id="268" r:id="rId4"/>
    <p:sldId id="270" r:id="rId5"/>
    <p:sldId id="271" r:id="rId6"/>
    <p:sldId id="275" r:id="rId7"/>
    <p:sldId id="272" r:id="rId8"/>
    <p:sldId id="276" r:id="rId9"/>
    <p:sldId id="273" r:id="rId10"/>
    <p:sldId id="277" r:id="rId11"/>
    <p:sldId id="274" r:id="rId12"/>
    <p:sldId id="278" r:id="rId13"/>
    <p:sldId id="266" r:id="rId14"/>
    <p:sldId id="267" r:id="rId15"/>
    <p:sldId id="279" r:id="rId16"/>
    <p:sldId id="280" r:id="rId17"/>
    <p:sldId id="281" r:id="rId18"/>
    <p:sldId id="264" r:id="rId19"/>
    <p:sldId id="262" r:id="rId20"/>
    <p:sldId id="263" r:id="rId21"/>
    <p:sldId id="282" r:id="rId2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317" autoAdjust="0"/>
    <p:restoredTop sz="94660"/>
  </p:normalViewPr>
  <p:slideViewPr>
    <p:cSldViewPr snapToGrid="0">
      <p:cViewPr varScale="1">
        <p:scale>
          <a:sx n="111" d="100"/>
          <a:sy n="111" d="100"/>
        </p:scale>
        <p:origin x="20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44232E-5872-49EC-BE96-217A479E67D4}" type="doc">
      <dgm:prSet loTypeId="urn:microsoft.com/office/officeart/2005/8/layout/radial6" loCatId="relationship" qsTypeId="urn:microsoft.com/office/officeart/2005/8/quickstyle/simple1" qsCatId="simple" csTypeId="urn:microsoft.com/office/officeart/2005/8/colors/accent1_2" csCatId="accent1" phldr="1"/>
      <dgm:spPr>
        <a:scene3d>
          <a:camera prst="perspectiveFront"/>
          <a:lightRig rig="threePt" dir="t">
            <a:rot lat="0" lon="0" rev="0"/>
          </a:lightRig>
        </a:scene3d>
      </dgm:spPr>
      <dgm:t>
        <a:bodyPr/>
        <a:lstStyle/>
        <a:p>
          <a:endParaRPr lang="it-IT"/>
        </a:p>
      </dgm:t>
    </dgm:pt>
    <dgm:pt modelId="{D9F7D5ED-EB7D-406B-8724-3D1B91C3F3EC}">
      <dgm:prSet phldrT="[Testo]"/>
      <dgm:spPr>
        <a:scene3d>
          <a:camera prst="perspectiveFront"/>
          <a:lightRig rig="threePt" dir="t">
            <a:rot lat="0" lon="0" rev="0"/>
          </a:lightRig>
        </a:scene3d>
        <a:sp3d prstMaterial="dkEdge">
          <a:bevelT prst="angle"/>
        </a:sp3d>
      </dgm:spPr>
      <dgm:t>
        <a:bodyPr/>
        <a:lstStyle/>
        <a:p>
          <a:r>
            <a:rPr lang="it-IT" dirty="0">
              <a:latin typeface="Times New Roman" panose="02020603050405020304" pitchFamily="18" charset="0"/>
              <a:ea typeface="Calibri" panose="020F0502020204030204" pitchFamily="34" charset="0"/>
            </a:rPr>
            <a:t>I</a:t>
          </a:r>
          <a:r>
            <a:rPr lang="it-IT" dirty="0">
              <a:effectLst/>
              <a:latin typeface="Times New Roman" panose="02020603050405020304" pitchFamily="18" charset="0"/>
              <a:ea typeface="Calibri" panose="020F0502020204030204" pitchFamily="34" charset="0"/>
            </a:rPr>
            <a:t>l PICC si inserisce nel percorso di cura di una persona </a:t>
          </a:r>
          <a:endParaRPr lang="it-IT" dirty="0"/>
        </a:p>
      </dgm:t>
    </dgm:pt>
    <dgm:pt modelId="{5ABAE2DC-5D66-497C-939D-88C0EA2F40C4}" type="parTrans" cxnId="{339D5516-1ABA-4304-B7AB-665A31EACE0C}">
      <dgm:prSet/>
      <dgm:spPr/>
      <dgm:t>
        <a:bodyPr/>
        <a:lstStyle/>
        <a:p>
          <a:endParaRPr lang="it-IT"/>
        </a:p>
      </dgm:t>
    </dgm:pt>
    <dgm:pt modelId="{75A7772D-F287-44CD-BEF3-FB3B99847F96}" type="sibTrans" cxnId="{339D5516-1ABA-4304-B7AB-665A31EACE0C}">
      <dgm:prSet/>
      <dgm:spPr/>
      <dgm:t>
        <a:bodyPr/>
        <a:lstStyle/>
        <a:p>
          <a:endParaRPr lang="it-IT"/>
        </a:p>
      </dgm:t>
    </dgm:pt>
    <dgm:pt modelId="{CF58E82B-E974-4B86-AAA9-A647972279B3}">
      <dgm:prSet phldrT="[Testo]"/>
      <dgm:spPr>
        <a:scene3d>
          <a:camera prst="perspectiveFront"/>
          <a:lightRig rig="threePt" dir="t">
            <a:rot lat="0" lon="0" rev="0"/>
          </a:lightRig>
        </a:scene3d>
        <a:sp3d prstMaterial="dkEdge">
          <a:bevelT prst="angle"/>
        </a:sp3d>
      </dgm:spPr>
      <dgm:t>
        <a:bodyPr/>
        <a:lstStyle/>
        <a:p>
          <a:r>
            <a:rPr lang="it-IT" dirty="0"/>
            <a:t>Influenza le Attività di vita quotidiana </a:t>
          </a:r>
        </a:p>
      </dgm:t>
    </dgm:pt>
    <dgm:pt modelId="{BCE35E18-ECF7-41F1-B9F2-7F9AEBD61F10}" type="parTrans" cxnId="{E7EB174D-15A6-4033-BF08-6D2EB5EDB053}">
      <dgm:prSet/>
      <dgm:spPr/>
      <dgm:t>
        <a:bodyPr/>
        <a:lstStyle/>
        <a:p>
          <a:endParaRPr lang="it-IT"/>
        </a:p>
      </dgm:t>
    </dgm:pt>
    <dgm:pt modelId="{3716773B-5096-45F2-9D19-72DB69CCC622}" type="sibTrans" cxnId="{E7EB174D-15A6-4033-BF08-6D2EB5EDB053}">
      <dgm:prSet/>
      <dgm:spPr>
        <a:scene3d>
          <a:camera prst="perspectiveFront"/>
          <a:lightRig rig="threePt" dir="t">
            <a:rot lat="0" lon="0" rev="0"/>
          </a:lightRig>
        </a:scene3d>
        <a:sp3d prstMaterial="dkEdge">
          <a:bevelT prst="angle"/>
        </a:sp3d>
      </dgm:spPr>
      <dgm:t>
        <a:bodyPr/>
        <a:lstStyle/>
        <a:p>
          <a:endParaRPr lang="it-IT"/>
        </a:p>
      </dgm:t>
    </dgm:pt>
    <dgm:pt modelId="{C6F4BD1B-54B4-4DF4-845A-71E544D22B90}">
      <dgm:prSet phldrT="[Testo]"/>
      <dgm:spPr>
        <a:scene3d>
          <a:camera prst="perspectiveFront"/>
          <a:lightRig rig="threePt" dir="t">
            <a:rot lat="0" lon="0" rev="0"/>
          </a:lightRig>
        </a:scene3d>
        <a:sp3d prstMaterial="dkEdge">
          <a:bevelT prst="angle"/>
        </a:sp3d>
      </dgm:spPr>
      <dgm:t>
        <a:bodyPr/>
        <a:lstStyle/>
        <a:p>
          <a:r>
            <a:rPr lang="it-IT" dirty="0"/>
            <a:t>Facilita il percorso terapeutico assistenziale</a:t>
          </a:r>
        </a:p>
      </dgm:t>
    </dgm:pt>
    <dgm:pt modelId="{31225AB4-413A-48CB-A302-469D71F917CB}" type="parTrans" cxnId="{81A222EB-F5C8-4BFC-B74D-01ED6D5A3F48}">
      <dgm:prSet/>
      <dgm:spPr/>
      <dgm:t>
        <a:bodyPr/>
        <a:lstStyle/>
        <a:p>
          <a:endParaRPr lang="it-IT"/>
        </a:p>
      </dgm:t>
    </dgm:pt>
    <dgm:pt modelId="{9FC8E8AF-A394-4B41-86C5-A15F00786B4D}" type="sibTrans" cxnId="{81A222EB-F5C8-4BFC-B74D-01ED6D5A3F48}">
      <dgm:prSet/>
      <dgm:spPr>
        <a:scene3d>
          <a:camera prst="perspectiveFront"/>
          <a:lightRig rig="threePt" dir="t">
            <a:rot lat="0" lon="0" rev="0"/>
          </a:lightRig>
        </a:scene3d>
        <a:sp3d prstMaterial="dkEdge">
          <a:bevelT prst="angle"/>
        </a:sp3d>
      </dgm:spPr>
      <dgm:t>
        <a:bodyPr/>
        <a:lstStyle/>
        <a:p>
          <a:endParaRPr lang="it-IT"/>
        </a:p>
      </dgm:t>
    </dgm:pt>
    <dgm:pt modelId="{67064CF8-BF3C-40AF-9E92-5A1F686C6C8B}">
      <dgm:prSet phldrT="[Testo]"/>
      <dgm:spPr>
        <a:scene3d>
          <a:camera prst="perspectiveFront"/>
          <a:lightRig rig="threePt" dir="t">
            <a:rot lat="0" lon="0" rev="0"/>
          </a:lightRig>
        </a:scene3d>
        <a:sp3d prstMaterial="dkEdge">
          <a:bevelT prst="angle"/>
        </a:sp3d>
      </dgm:spPr>
      <dgm:t>
        <a:bodyPr/>
        <a:lstStyle/>
        <a:p>
          <a:r>
            <a:rPr lang="it-IT" dirty="0"/>
            <a:t>L’accettazione del device è influenzata dalle informazioni fornite al posizionamento</a:t>
          </a:r>
        </a:p>
      </dgm:t>
    </dgm:pt>
    <dgm:pt modelId="{187980EC-9BB1-4E30-A956-23783A2B6049}" type="parTrans" cxnId="{79100716-0CA7-4662-BD9A-2E52D4C25F24}">
      <dgm:prSet/>
      <dgm:spPr/>
      <dgm:t>
        <a:bodyPr/>
        <a:lstStyle/>
        <a:p>
          <a:endParaRPr lang="it-IT"/>
        </a:p>
      </dgm:t>
    </dgm:pt>
    <dgm:pt modelId="{88574FF9-CD8E-49EC-9179-5849B7572572}" type="sibTrans" cxnId="{79100716-0CA7-4662-BD9A-2E52D4C25F24}">
      <dgm:prSet/>
      <dgm:spPr>
        <a:scene3d>
          <a:camera prst="perspectiveFront"/>
          <a:lightRig rig="threePt" dir="t">
            <a:rot lat="0" lon="0" rev="0"/>
          </a:lightRig>
        </a:scene3d>
        <a:sp3d prstMaterial="dkEdge">
          <a:bevelT prst="angle"/>
        </a:sp3d>
      </dgm:spPr>
      <dgm:t>
        <a:bodyPr/>
        <a:lstStyle/>
        <a:p>
          <a:endParaRPr lang="it-IT"/>
        </a:p>
      </dgm:t>
    </dgm:pt>
    <dgm:pt modelId="{FFC19C43-87D0-42E2-B46F-F3E79B15861C}">
      <dgm:prSet phldrT="[Testo]"/>
      <dgm:spPr>
        <a:scene3d>
          <a:camera prst="perspectiveFront"/>
          <a:lightRig rig="threePt" dir="t">
            <a:rot lat="0" lon="0" rev="0"/>
          </a:lightRig>
        </a:scene3d>
        <a:sp3d prstMaterial="dkEdge">
          <a:bevelT prst="angle"/>
        </a:sp3d>
      </dgm:spPr>
      <dgm:t>
        <a:bodyPr/>
        <a:lstStyle/>
        <a:p>
          <a:r>
            <a:rPr lang="it-IT" dirty="0"/>
            <a:t>Riduce il dolore e lo stress correlati alle </a:t>
          </a:r>
          <a:r>
            <a:rPr lang="it-IT" dirty="0" err="1"/>
            <a:t>venipunture</a:t>
          </a:r>
          <a:r>
            <a:rPr lang="it-IT" dirty="0"/>
            <a:t> ripetute</a:t>
          </a:r>
        </a:p>
      </dgm:t>
    </dgm:pt>
    <dgm:pt modelId="{19096FDC-44E3-46D6-BD5B-7CCB4F019FED}" type="parTrans" cxnId="{AC7F000F-E610-44B9-8593-3084EBFF711E}">
      <dgm:prSet/>
      <dgm:spPr/>
      <dgm:t>
        <a:bodyPr/>
        <a:lstStyle/>
        <a:p>
          <a:endParaRPr lang="it-IT"/>
        </a:p>
      </dgm:t>
    </dgm:pt>
    <dgm:pt modelId="{0C374E5D-F17A-486D-9B4B-856E06849EB2}" type="sibTrans" cxnId="{AC7F000F-E610-44B9-8593-3084EBFF711E}">
      <dgm:prSet/>
      <dgm:spPr>
        <a:scene3d>
          <a:camera prst="perspectiveFront"/>
          <a:lightRig rig="threePt" dir="t">
            <a:rot lat="0" lon="0" rev="0"/>
          </a:lightRig>
        </a:scene3d>
        <a:sp3d prstMaterial="dkEdge">
          <a:bevelT prst="angle"/>
        </a:sp3d>
      </dgm:spPr>
      <dgm:t>
        <a:bodyPr/>
        <a:lstStyle/>
        <a:p>
          <a:endParaRPr lang="it-IT"/>
        </a:p>
      </dgm:t>
    </dgm:pt>
    <dgm:pt modelId="{705AD47F-883D-4443-9BE3-93C0AFD6D1AF}" type="pres">
      <dgm:prSet presAssocID="{E744232E-5872-49EC-BE96-217A479E67D4}" presName="Name0" presStyleCnt="0">
        <dgm:presLayoutVars>
          <dgm:chMax val="1"/>
          <dgm:dir/>
          <dgm:animLvl val="ctr"/>
          <dgm:resizeHandles val="exact"/>
        </dgm:presLayoutVars>
      </dgm:prSet>
      <dgm:spPr/>
      <dgm:t>
        <a:bodyPr/>
        <a:lstStyle/>
        <a:p>
          <a:endParaRPr lang="it-IT"/>
        </a:p>
      </dgm:t>
    </dgm:pt>
    <dgm:pt modelId="{CCFA2A6F-6285-40B1-95D6-B9A539ADA9C2}" type="pres">
      <dgm:prSet presAssocID="{D9F7D5ED-EB7D-406B-8724-3D1B91C3F3EC}" presName="centerShape" presStyleLbl="node0" presStyleIdx="0" presStyleCnt="1"/>
      <dgm:spPr/>
      <dgm:t>
        <a:bodyPr/>
        <a:lstStyle/>
        <a:p>
          <a:endParaRPr lang="it-IT"/>
        </a:p>
      </dgm:t>
    </dgm:pt>
    <dgm:pt modelId="{543027FB-5849-4E3C-B633-15A0C188C858}" type="pres">
      <dgm:prSet presAssocID="{CF58E82B-E974-4B86-AAA9-A647972279B3}" presName="node" presStyleLbl="node1" presStyleIdx="0" presStyleCnt="4">
        <dgm:presLayoutVars>
          <dgm:bulletEnabled val="1"/>
        </dgm:presLayoutVars>
      </dgm:prSet>
      <dgm:spPr/>
      <dgm:t>
        <a:bodyPr/>
        <a:lstStyle/>
        <a:p>
          <a:endParaRPr lang="it-IT"/>
        </a:p>
      </dgm:t>
    </dgm:pt>
    <dgm:pt modelId="{1773F2F0-5B42-4AE0-8A97-4956BF10DB28}" type="pres">
      <dgm:prSet presAssocID="{CF58E82B-E974-4B86-AAA9-A647972279B3}" presName="dummy" presStyleCnt="0"/>
      <dgm:spPr>
        <a:scene3d>
          <a:camera prst="perspectiveFront"/>
          <a:lightRig rig="threePt" dir="t">
            <a:rot lat="0" lon="0" rev="0"/>
          </a:lightRig>
        </a:scene3d>
        <a:sp3d prstMaterial="dkEdge">
          <a:bevelT prst="angle"/>
        </a:sp3d>
      </dgm:spPr>
    </dgm:pt>
    <dgm:pt modelId="{801B61F7-806F-450B-BCF9-07E90979360D}" type="pres">
      <dgm:prSet presAssocID="{3716773B-5096-45F2-9D19-72DB69CCC622}" presName="sibTrans" presStyleLbl="sibTrans2D1" presStyleIdx="0" presStyleCnt="4"/>
      <dgm:spPr/>
      <dgm:t>
        <a:bodyPr/>
        <a:lstStyle/>
        <a:p>
          <a:endParaRPr lang="it-IT"/>
        </a:p>
      </dgm:t>
    </dgm:pt>
    <dgm:pt modelId="{875028AC-F437-4B79-8C30-A169DBC704D2}" type="pres">
      <dgm:prSet presAssocID="{C6F4BD1B-54B4-4DF4-845A-71E544D22B90}" presName="node" presStyleLbl="node1" presStyleIdx="1" presStyleCnt="4">
        <dgm:presLayoutVars>
          <dgm:bulletEnabled val="1"/>
        </dgm:presLayoutVars>
      </dgm:prSet>
      <dgm:spPr/>
      <dgm:t>
        <a:bodyPr/>
        <a:lstStyle/>
        <a:p>
          <a:endParaRPr lang="it-IT"/>
        </a:p>
      </dgm:t>
    </dgm:pt>
    <dgm:pt modelId="{5A59B33F-A006-487E-9D78-16630502C8BB}" type="pres">
      <dgm:prSet presAssocID="{C6F4BD1B-54B4-4DF4-845A-71E544D22B90}" presName="dummy" presStyleCnt="0"/>
      <dgm:spPr>
        <a:scene3d>
          <a:camera prst="perspectiveFront"/>
          <a:lightRig rig="threePt" dir="t">
            <a:rot lat="0" lon="0" rev="0"/>
          </a:lightRig>
        </a:scene3d>
        <a:sp3d prstMaterial="dkEdge">
          <a:bevelT prst="angle"/>
        </a:sp3d>
      </dgm:spPr>
    </dgm:pt>
    <dgm:pt modelId="{C93804E9-7E17-4A02-A9B2-D8D1BC540EBB}" type="pres">
      <dgm:prSet presAssocID="{9FC8E8AF-A394-4B41-86C5-A15F00786B4D}" presName="sibTrans" presStyleLbl="sibTrans2D1" presStyleIdx="1" presStyleCnt="4"/>
      <dgm:spPr/>
      <dgm:t>
        <a:bodyPr/>
        <a:lstStyle/>
        <a:p>
          <a:endParaRPr lang="it-IT"/>
        </a:p>
      </dgm:t>
    </dgm:pt>
    <dgm:pt modelId="{1750643F-C428-428E-885D-3685FE6FCB62}" type="pres">
      <dgm:prSet presAssocID="{67064CF8-BF3C-40AF-9E92-5A1F686C6C8B}" presName="node" presStyleLbl="node1" presStyleIdx="2" presStyleCnt="4">
        <dgm:presLayoutVars>
          <dgm:bulletEnabled val="1"/>
        </dgm:presLayoutVars>
      </dgm:prSet>
      <dgm:spPr/>
      <dgm:t>
        <a:bodyPr/>
        <a:lstStyle/>
        <a:p>
          <a:endParaRPr lang="it-IT"/>
        </a:p>
      </dgm:t>
    </dgm:pt>
    <dgm:pt modelId="{3F4A3960-F47F-44BA-BCE9-A38D34D0E021}" type="pres">
      <dgm:prSet presAssocID="{67064CF8-BF3C-40AF-9E92-5A1F686C6C8B}" presName="dummy" presStyleCnt="0"/>
      <dgm:spPr>
        <a:scene3d>
          <a:camera prst="perspectiveFront"/>
          <a:lightRig rig="threePt" dir="t">
            <a:rot lat="0" lon="0" rev="0"/>
          </a:lightRig>
        </a:scene3d>
        <a:sp3d prstMaterial="dkEdge">
          <a:bevelT prst="angle"/>
        </a:sp3d>
      </dgm:spPr>
    </dgm:pt>
    <dgm:pt modelId="{91519870-009F-4E5F-A55B-FC879C8DE59F}" type="pres">
      <dgm:prSet presAssocID="{88574FF9-CD8E-49EC-9179-5849B7572572}" presName="sibTrans" presStyleLbl="sibTrans2D1" presStyleIdx="2" presStyleCnt="4"/>
      <dgm:spPr/>
      <dgm:t>
        <a:bodyPr/>
        <a:lstStyle/>
        <a:p>
          <a:endParaRPr lang="it-IT"/>
        </a:p>
      </dgm:t>
    </dgm:pt>
    <dgm:pt modelId="{82A206A7-05EF-4AB5-9D90-38F0E32F7B84}" type="pres">
      <dgm:prSet presAssocID="{FFC19C43-87D0-42E2-B46F-F3E79B15861C}" presName="node" presStyleLbl="node1" presStyleIdx="3" presStyleCnt="4">
        <dgm:presLayoutVars>
          <dgm:bulletEnabled val="1"/>
        </dgm:presLayoutVars>
      </dgm:prSet>
      <dgm:spPr/>
      <dgm:t>
        <a:bodyPr/>
        <a:lstStyle/>
        <a:p>
          <a:endParaRPr lang="it-IT"/>
        </a:p>
      </dgm:t>
    </dgm:pt>
    <dgm:pt modelId="{9AC18EAF-BAB6-4233-A8AD-0C9B09BADE5C}" type="pres">
      <dgm:prSet presAssocID="{FFC19C43-87D0-42E2-B46F-F3E79B15861C}" presName="dummy" presStyleCnt="0"/>
      <dgm:spPr>
        <a:scene3d>
          <a:camera prst="perspectiveFront"/>
          <a:lightRig rig="threePt" dir="t">
            <a:rot lat="0" lon="0" rev="0"/>
          </a:lightRig>
        </a:scene3d>
        <a:sp3d prstMaterial="dkEdge">
          <a:bevelT prst="angle"/>
        </a:sp3d>
      </dgm:spPr>
    </dgm:pt>
    <dgm:pt modelId="{F6E7B713-C95A-478D-A61D-7A382A86A658}" type="pres">
      <dgm:prSet presAssocID="{0C374E5D-F17A-486D-9B4B-856E06849EB2}" presName="sibTrans" presStyleLbl="sibTrans2D1" presStyleIdx="3" presStyleCnt="4"/>
      <dgm:spPr/>
      <dgm:t>
        <a:bodyPr/>
        <a:lstStyle/>
        <a:p>
          <a:endParaRPr lang="it-IT"/>
        </a:p>
      </dgm:t>
    </dgm:pt>
  </dgm:ptLst>
  <dgm:cxnLst>
    <dgm:cxn modelId="{6F00620F-D65D-43C9-B903-A86C7CD9BC4A}" type="presOf" srcId="{E744232E-5872-49EC-BE96-217A479E67D4}" destId="{705AD47F-883D-4443-9BE3-93C0AFD6D1AF}" srcOrd="0" destOrd="0" presId="urn:microsoft.com/office/officeart/2005/8/layout/radial6"/>
    <dgm:cxn modelId="{AC7F000F-E610-44B9-8593-3084EBFF711E}" srcId="{D9F7D5ED-EB7D-406B-8724-3D1B91C3F3EC}" destId="{FFC19C43-87D0-42E2-B46F-F3E79B15861C}" srcOrd="3" destOrd="0" parTransId="{19096FDC-44E3-46D6-BD5B-7CCB4F019FED}" sibTransId="{0C374E5D-F17A-486D-9B4B-856E06849EB2}"/>
    <dgm:cxn modelId="{79100716-0CA7-4662-BD9A-2E52D4C25F24}" srcId="{D9F7D5ED-EB7D-406B-8724-3D1B91C3F3EC}" destId="{67064CF8-BF3C-40AF-9E92-5A1F686C6C8B}" srcOrd="2" destOrd="0" parTransId="{187980EC-9BB1-4E30-A956-23783A2B6049}" sibTransId="{88574FF9-CD8E-49EC-9179-5849B7572572}"/>
    <dgm:cxn modelId="{FA431976-41D2-4FDE-8002-577423738686}" type="presOf" srcId="{88574FF9-CD8E-49EC-9179-5849B7572572}" destId="{91519870-009F-4E5F-A55B-FC879C8DE59F}" srcOrd="0" destOrd="0" presId="urn:microsoft.com/office/officeart/2005/8/layout/radial6"/>
    <dgm:cxn modelId="{0034E96E-CEBA-47F6-8D3B-496838B22BD8}" type="presOf" srcId="{D9F7D5ED-EB7D-406B-8724-3D1B91C3F3EC}" destId="{CCFA2A6F-6285-40B1-95D6-B9A539ADA9C2}" srcOrd="0" destOrd="0" presId="urn:microsoft.com/office/officeart/2005/8/layout/radial6"/>
    <dgm:cxn modelId="{1EAE6FDC-4116-42DC-97DD-064B658C1C0E}" type="presOf" srcId="{C6F4BD1B-54B4-4DF4-845A-71E544D22B90}" destId="{875028AC-F437-4B79-8C30-A169DBC704D2}" srcOrd="0" destOrd="0" presId="urn:microsoft.com/office/officeart/2005/8/layout/radial6"/>
    <dgm:cxn modelId="{E7EB174D-15A6-4033-BF08-6D2EB5EDB053}" srcId="{D9F7D5ED-EB7D-406B-8724-3D1B91C3F3EC}" destId="{CF58E82B-E974-4B86-AAA9-A647972279B3}" srcOrd="0" destOrd="0" parTransId="{BCE35E18-ECF7-41F1-B9F2-7F9AEBD61F10}" sibTransId="{3716773B-5096-45F2-9D19-72DB69CCC622}"/>
    <dgm:cxn modelId="{2E1C429C-D5E7-4275-93E1-F167D0576DDD}" type="presOf" srcId="{0C374E5D-F17A-486D-9B4B-856E06849EB2}" destId="{F6E7B713-C95A-478D-A61D-7A382A86A658}" srcOrd="0" destOrd="0" presId="urn:microsoft.com/office/officeart/2005/8/layout/radial6"/>
    <dgm:cxn modelId="{339D5516-1ABA-4304-B7AB-665A31EACE0C}" srcId="{E744232E-5872-49EC-BE96-217A479E67D4}" destId="{D9F7D5ED-EB7D-406B-8724-3D1B91C3F3EC}" srcOrd="0" destOrd="0" parTransId="{5ABAE2DC-5D66-497C-939D-88C0EA2F40C4}" sibTransId="{75A7772D-F287-44CD-BEF3-FB3B99847F96}"/>
    <dgm:cxn modelId="{152FBE2F-8E28-49B1-90E3-6054C5931096}" type="presOf" srcId="{3716773B-5096-45F2-9D19-72DB69CCC622}" destId="{801B61F7-806F-450B-BCF9-07E90979360D}" srcOrd="0" destOrd="0" presId="urn:microsoft.com/office/officeart/2005/8/layout/radial6"/>
    <dgm:cxn modelId="{2C29F8F6-1E59-42DB-9DAD-32879A2821EF}" type="presOf" srcId="{67064CF8-BF3C-40AF-9E92-5A1F686C6C8B}" destId="{1750643F-C428-428E-885D-3685FE6FCB62}" srcOrd="0" destOrd="0" presId="urn:microsoft.com/office/officeart/2005/8/layout/radial6"/>
    <dgm:cxn modelId="{34C63BFD-80AD-4D8E-9EC1-1A6FD6431B85}" type="presOf" srcId="{9FC8E8AF-A394-4B41-86C5-A15F00786B4D}" destId="{C93804E9-7E17-4A02-A9B2-D8D1BC540EBB}" srcOrd="0" destOrd="0" presId="urn:microsoft.com/office/officeart/2005/8/layout/radial6"/>
    <dgm:cxn modelId="{E810D7C5-B884-4DE6-AFE1-118239801C6F}" type="presOf" srcId="{CF58E82B-E974-4B86-AAA9-A647972279B3}" destId="{543027FB-5849-4E3C-B633-15A0C188C858}" srcOrd="0" destOrd="0" presId="urn:microsoft.com/office/officeart/2005/8/layout/radial6"/>
    <dgm:cxn modelId="{88FDB6DE-5023-4652-AC0F-213E9BD67320}" type="presOf" srcId="{FFC19C43-87D0-42E2-B46F-F3E79B15861C}" destId="{82A206A7-05EF-4AB5-9D90-38F0E32F7B84}" srcOrd="0" destOrd="0" presId="urn:microsoft.com/office/officeart/2005/8/layout/radial6"/>
    <dgm:cxn modelId="{81A222EB-F5C8-4BFC-B74D-01ED6D5A3F48}" srcId="{D9F7D5ED-EB7D-406B-8724-3D1B91C3F3EC}" destId="{C6F4BD1B-54B4-4DF4-845A-71E544D22B90}" srcOrd="1" destOrd="0" parTransId="{31225AB4-413A-48CB-A302-469D71F917CB}" sibTransId="{9FC8E8AF-A394-4B41-86C5-A15F00786B4D}"/>
    <dgm:cxn modelId="{13060017-10ED-490A-9E02-CBA5E4B4C0A5}" type="presParOf" srcId="{705AD47F-883D-4443-9BE3-93C0AFD6D1AF}" destId="{CCFA2A6F-6285-40B1-95D6-B9A539ADA9C2}" srcOrd="0" destOrd="0" presId="urn:microsoft.com/office/officeart/2005/8/layout/radial6"/>
    <dgm:cxn modelId="{C211C6BE-0058-4A68-9506-C55DD86EFCDE}" type="presParOf" srcId="{705AD47F-883D-4443-9BE3-93C0AFD6D1AF}" destId="{543027FB-5849-4E3C-B633-15A0C188C858}" srcOrd="1" destOrd="0" presId="urn:microsoft.com/office/officeart/2005/8/layout/radial6"/>
    <dgm:cxn modelId="{3B761B2D-2FFF-4FD5-98E7-83E9A1E9B02C}" type="presParOf" srcId="{705AD47F-883D-4443-9BE3-93C0AFD6D1AF}" destId="{1773F2F0-5B42-4AE0-8A97-4956BF10DB28}" srcOrd="2" destOrd="0" presId="urn:microsoft.com/office/officeart/2005/8/layout/radial6"/>
    <dgm:cxn modelId="{40AD1886-A7C0-41ED-964B-0F5BD94F832D}" type="presParOf" srcId="{705AD47F-883D-4443-9BE3-93C0AFD6D1AF}" destId="{801B61F7-806F-450B-BCF9-07E90979360D}" srcOrd="3" destOrd="0" presId="urn:microsoft.com/office/officeart/2005/8/layout/radial6"/>
    <dgm:cxn modelId="{8F6BAAEA-E35E-44AA-9BE0-2344D3F3E0B6}" type="presParOf" srcId="{705AD47F-883D-4443-9BE3-93C0AFD6D1AF}" destId="{875028AC-F437-4B79-8C30-A169DBC704D2}" srcOrd="4" destOrd="0" presId="urn:microsoft.com/office/officeart/2005/8/layout/radial6"/>
    <dgm:cxn modelId="{75252C3C-57A1-48D2-B063-B5EC2C9D0BDF}" type="presParOf" srcId="{705AD47F-883D-4443-9BE3-93C0AFD6D1AF}" destId="{5A59B33F-A006-487E-9D78-16630502C8BB}" srcOrd="5" destOrd="0" presId="urn:microsoft.com/office/officeart/2005/8/layout/radial6"/>
    <dgm:cxn modelId="{ECA20528-9EAD-4A1F-972B-9BC99B061426}" type="presParOf" srcId="{705AD47F-883D-4443-9BE3-93C0AFD6D1AF}" destId="{C93804E9-7E17-4A02-A9B2-D8D1BC540EBB}" srcOrd="6" destOrd="0" presId="urn:microsoft.com/office/officeart/2005/8/layout/radial6"/>
    <dgm:cxn modelId="{FA1E3D74-31CC-4F0A-B1DB-BFF7F94837EB}" type="presParOf" srcId="{705AD47F-883D-4443-9BE3-93C0AFD6D1AF}" destId="{1750643F-C428-428E-885D-3685FE6FCB62}" srcOrd="7" destOrd="0" presId="urn:microsoft.com/office/officeart/2005/8/layout/radial6"/>
    <dgm:cxn modelId="{A02C3743-5578-4EF1-805C-F250AE484CBB}" type="presParOf" srcId="{705AD47F-883D-4443-9BE3-93C0AFD6D1AF}" destId="{3F4A3960-F47F-44BA-BCE9-A38D34D0E021}" srcOrd="8" destOrd="0" presId="urn:microsoft.com/office/officeart/2005/8/layout/radial6"/>
    <dgm:cxn modelId="{5EFE940E-CC51-43FD-83EA-A1392EFD34AF}" type="presParOf" srcId="{705AD47F-883D-4443-9BE3-93C0AFD6D1AF}" destId="{91519870-009F-4E5F-A55B-FC879C8DE59F}" srcOrd="9" destOrd="0" presId="urn:microsoft.com/office/officeart/2005/8/layout/radial6"/>
    <dgm:cxn modelId="{99256D68-1465-4C55-85FC-8509AA8F2B3E}" type="presParOf" srcId="{705AD47F-883D-4443-9BE3-93C0AFD6D1AF}" destId="{82A206A7-05EF-4AB5-9D90-38F0E32F7B84}" srcOrd="10" destOrd="0" presId="urn:microsoft.com/office/officeart/2005/8/layout/radial6"/>
    <dgm:cxn modelId="{EF3327F7-43E9-4DDD-B7C2-E6E66EE09D84}" type="presParOf" srcId="{705AD47F-883D-4443-9BE3-93C0AFD6D1AF}" destId="{9AC18EAF-BAB6-4233-A8AD-0C9B09BADE5C}" srcOrd="11" destOrd="0" presId="urn:microsoft.com/office/officeart/2005/8/layout/radial6"/>
    <dgm:cxn modelId="{BE395B16-06B9-43AA-9671-499E80EB5804}" type="presParOf" srcId="{705AD47F-883D-4443-9BE3-93C0AFD6D1AF}" destId="{F6E7B713-C95A-478D-A61D-7A382A86A658}" srcOrd="12" destOrd="0" presId="urn:microsoft.com/office/officeart/2005/8/layout/radial6"/>
  </dgm:cxnLst>
  <dgm:bg>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7B713-C95A-478D-A61D-7A382A86A658}">
      <dsp:nvSpPr>
        <dsp:cNvPr id="0" name=""/>
        <dsp:cNvSpPr/>
      </dsp:nvSpPr>
      <dsp:spPr>
        <a:xfrm>
          <a:off x="2630839" y="599318"/>
          <a:ext cx="3994465" cy="3994465"/>
        </a:xfrm>
        <a:prstGeom prst="blockArc">
          <a:avLst>
            <a:gd name="adj1" fmla="val 10800000"/>
            <a:gd name="adj2" fmla="val 16200000"/>
            <a:gd name="adj3" fmla="val 4642"/>
          </a:avLst>
        </a:prstGeom>
        <a:solidFill>
          <a:schemeClr val="accent1">
            <a:tint val="60000"/>
            <a:hueOff val="0"/>
            <a:satOff val="0"/>
            <a:lumOff val="0"/>
            <a:alphaOff val="0"/>
          </a:schemeClr>
        </a:solidFill>
        <a:ln>
          <a:noFill/>
        </a:ln>
        <a:effectLst/>
        <a:scene3d>
          <a:camera prst="perspectiveFront"/>
          <a:lightRig rig="threePt" dir="t">
            <a:rot lat="0" lon="0" rev="0"/>
          </a:lightRig>
        </a:scene3d>
        <a:sp3d prstMaterial="dkEdge">
          <a:bevelT prst="angle"/>
        </a:sp3d>
      </dsp:spPr>
      <dsp:style>
        <a:lnRef idx="0">
          <a:scrgbClr r="0" g="0" b="0"/>
        </a:lnRef>
        <a:fillRef idx="1">
          <a:scrgbClr r="0" g="0" b="0"/>
        </a:fillRef>
        <a:effectRef idx="0">
          <a:scrgbClr r="0" g="0" b="0"/>
        </a:effectRef>
        <a:fontRef idx="minor">
          <a:schemeClr val="lt1"/>
        </a:fontRef>
      </dsp:style>
    </dsp:sp>
    <dsp:sp modelId="{91519870-009F-4E5F-A55B-FC879C8DE59F}">
      <dsp:nvSpPr>
        <dsp:cNvPr id="0" name=""/>
        <dsp:cNvSpPr/>
      </dsp:nvSpPr>
      <dsp:spPr>
        <a:xfrm>
          <a:off x="2630839" y="599318"/>
          <a:ext cx="3994465" cy="3994465"/>
        </a:xfrm>
        <a:prstGeom prst="blockArc">
          <a:avLst>
            <a:gd name="adj1" fmla="val 5400000"/>
            <a:gd name="adj2" fmla="val 10800000"/>
            <a:gd name="adj3" fmla="val 4642"/>
          </a:avLst>
        </a:prstGeom>
        <a:solidFill>
          <a:schemeClr val="accent1">
            <a:tint val="60000"/>
            <a:hueOff val="0"/>
            <a:satOff val="0"/>
            <a:lumOff val="0"/>
            <a:alphaOff val="0"/>
          </a:schemeClr>
        </a:solidFill>
        <a:ln>
          <a:noFill/>
        </a:ln>
        <a:effectLst/>
        <a:scene3d>
          <a:camera prst="perspectiveFront"/>
          <a:lightRig rig="threePt" dir="t">
            <a:rot lat="0" lon="0" rev="0"/>
          </a:lightRig>
        </a:scene3d>
        <a:sp3d prstMaterial="dkEdge">
          <a:bevelT prst="angle"/>
        </a:sp3d>
      </dsp:spPr>
      <dsp:style>
        <a:lnRef idx="0">
          <a:scrgbClr r="0" g="0" b="0"/>
        </a:lnRef>
        <a:fillRef idx="1">
          <a:scrgbClr r="0" g="0" b="0"/>
        </a:fillRef>
        <a:effectRef idx="0">
          <a:scrgbClr r="0" g="0" b="0"/>
        </a:effectRef>
        <a:fontRef idx="minor">
          <a:schemeClr val="lt1"/>
        </a:fontRef>
      </dsp:style>
    </dsp:sp>
    <dsp:sp modelId="{C93804E9-7E17-4A02-A9B2-D8D1BC540EBB}">
      <dsp:nvSpPr>
        <dsp:cNvPr id="0" name=""/>
        <dsp:cNvSpPr/>
      </dsp:nvSpPr>
      <dsp:spPr>
        <a:xfrm>
          <a:off x="2630839" y="599318"/>
          <a:ext cx="3994465" cy="3994465"/>
        </a:xfrm>
        <a:prstGeom prst="blockArc">
          <a:avLst>
            <a:gd name="adj1" fmla="val 0"/>
            <a:gd name="adj2" fmla="val 5400000"/>
            <a:gd name="adj3" fmla="val 4642"/>
          </a:avLst>
        </a:prstGeom>
        <a:solidFill>
          <a:schemeClr val="accent1">
            <a:tint val="60000"/>
            <a:hueOff val="0"/>
            <a:satOff val="0"/>
            <a:lumOff val="0"/>
            <a:alphaOff val="0"/>
          </a:schemeClr>
        </a:solidFill>
        <a:ln>
          <a:noFill/>
        </a:ln>
        <a:effectLst/>
        <a:scene3d>
          <a:camera prst="perspectiveFront"/>
          <a:lightRig rig="threePt" dir="t">
            <a:rot lat="0" lon="0" rev="0"/>
          </a:lightRig>
        </a:scene3d>
        <a:sp3d prstMaterial="dkEdge">
          <a:bevelT prst="angle"/>
        </a:sp3d>
      </dsp:spPr>
      <dsp:style>
        <a:lnRef idx="0">
          <a:scrgbClr r="0" g="0" b="0"/>
        </a:lnRef>
        <a:fillRef idx="1">
          <a:scrgbClr r="0" g="0" b="0"/>
        </a:fillRef>
        <a:effectRef idx="0">
          <a:scrgbClr r="0" g="0" b="0"/>
        </a:effectRef>
        <a:fontRef idx="minor">
          <a:schemeClr val="lt1"/>
        </a:fontRef>
      </dsp:style>
    </dsp:sp>
    <dsp:sp modelId="{801B61F7-806F-450B-BCF9-07E90979360D}">
      <dsp:nvSpPr>
        <dsp:cNvPr id="0" name=""/>
        <dsp:cNvSpPr/>
      </dsp:nvSpPr>
      <dsp:spPr>
        <a:xfrm>
          <a:off x="2630839" y="599318"/>
          <a:ext cx="3994465" cy="3994465"/>
        </a:xfrm>
        <a:prstGeom prst="blockArc">
          <a:avLst>
            <a:gd name="adj1" fmla="val 16200000"/>
            <a:gd name="adj2" fmla="val 0"/>
            <a:gd name="adj3" fmla="val 4642"/>
          </a:avLst>
        </a:prstGeom>
        <a:solidFill>
          <a:schemeClr val="accent1">
            <a:tint val="60000"/>
            <a:hueOff val="0"/>
            <a:satOff val="0"/>
            <a:lumOff val="0"/>
            <a:alphaOff val="0"/>
          </a:schemeClr>
        </a:solidFill>
        <a:ln>
          <a:noFill/>
        </a:ln>
        <a:effectLst/>
        <a:scene3d>
          <a:camera prst="perspectiveFront"/>
          <a:lightRig rig="threePt" dir="t">
            <a:rot lat="0" lon="0" rev="0"/>
          </a:lightRig>
        </a:scene3d>
        <a:sp3d prstMaterial="dkEdge">
          <a:bevelT prst="angle"/>
        </a:sp3d>
      </dsp:spPr>
      <dsp:style>
        <a:lnRef idx="0">
          <a:scrgbClr r="0" g="0" b="0"/>
        </a:lnRef>
        <a:fillRef idx="1">
          <a:scrgbClr r="0" g="0" b="0"/>
        </a:fillRef>
        <a:effectRef idx="0">
          <a:scrgbClr r="0" g="0" b="0"/>
        </a:effectRef>
        <a:fontRef idx="minor">
          <a:schemeClr val="lt1"/>
        </a:fontRef>
      </dsp:style>
    </dsp:sp>
    <dsp:sp modelId="{CCFA2A6F-6285-40B1-95D6-B9A539ADA9C2}">
      <dsp:nvSpPr>
        <dsp:cNvPr id="0" name=""/>
        <dsp:cNvSpPr/>
      </dsp:nvSpPr>
      <dsp:spPr>
        <a:xfrm>
          <a:off x="3708333" y="1676812"/>
          <a:ext cx="1839478" cy="18394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perspectiveFront"/>
          <a:lightRig rig="threePt" dir="t">
            <a:rot lat="0" lon="0" rev="0"/>
          </a:lightRig>
        </a:scene3d>
        <a:sp3d prstMaterial="dkEdge">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it-IT" sz="1900" kern="1200" dirty="0">
              <a:latin typeface="Times New Roman" panose="02020603050405020304" pitchFamily="18" charset="0"/>
              <a:ea typeface="Calibri" panose="020F0502020204030204" pitchFamily="34" charset="0"/>
            </a:rPr>
            <a:t>I</a:t>
          </a:r>
          <a:r>
            <a:rPr lang="it-IT" sz="1900" kern="1200" dirty="0">
              <a:effectLst/>
              <a:latin typeface="Times New Roman" panose="02020603050405020304" pitchFamily="18" charset="0"/>
              <a:ea typeface="Calibri" panose="020F0502020204030204" pitchFamily="34" charset="0"/>
            </a:rPr>
            <a:t>l PICC si inserisce nel percorso di cura di una persona </a:t>
          </a:r>
          <a:endParaRPr lang="it-IT" sz="1900" kern="1200" dirty="0"/>
        </a:p>
      </dsp:txBody>
      <dsp:txXfrm>
        <a:off x="3977718" y="1946197"/>
        <a:ext cx="1300708" cy="1300708"/>
      </dsp:txXfrm>
    </dsp:sp>
    <dsp:sp modelId="{543027FB-5849-4E3C-B633-15A0C188C858}">
      <dsp:nvSpPr>
        <dsp:cNvPr id="0" name=""/>
        <dsp:cNvSpPr/>
      </dsp:nvSpPr>
      <dsp:spPr>
        <a:xfrm>
          <a:off x="3984255" y="1856"/>
          <a:ext cx="1287634" cy="12876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perspectiveFront"/>
          <a:lightRig rig="threePt" dir="t">
            <a:rot lat="0" lon="0" rev="0"/>
          </a:lightRig>
        </a:scene3d>
        <a:sp3d prstMaterial="dkEdge">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it-IT" sz="900" kern="1200" dirty="0"/>
            <a:t>Influenza le Attività di vita quotidiana </a:t>
          </a:r>
        </a:p>
      </dsp:txBody>
      <dsp:txXfrm>
        <a:off x="4172825" y="190426"/>
        <a:ext cx="910494" cy="910494"/>
      </dsp:txXfrm>
    </dsp:sp>
    <dsp:sp modelId="{875028AC-F437-4B79-8C30-A169DBC704D2}">
      <dsp:nvSpPr>
        <dsp:cNvPr id="0" name=""/>
        <dsp:cNvSpPr/>
      </dsp:nvSpPr>
      <dsp:spPr>
        <a:xfrm>
          <a:off x="5935133" y="1952734"/>
          <a:ext cx="1287634" cy="12876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perspectiveFront"/>
          <a:lightRig rig="threePt" dir="t">
            <a:rot lat="0" lon="0" rev="0"/>
          </a:lightRig>
        </a:scene3d>
        <a:sp3d prstMaterial="dkEdge">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it-IT" sz="900" kern="1200" dirty="0"/>
            <a:t>Facilita il percorso terapeutico assistenziale</a:t>
          </a:r>
        </a:p>
      </dsp:txBody>
      <dsp:txXfrm>
        <a:off x="6123703" y="2141304"/>
        <a:ext cx="910494" cy="910494"/>
      </dsp:txXfrm>
    </dsp:sp>
    <dsp:sp modelId="{1750643F-C428-428E-885D-3685FE6FCB62}">
      <dsp:nvSpPr>
        <dsp:cNvPr id="0" name=""/>
        <dsp:cNvSpPr/>
      </dsp:nvSpPr>
      <dsp:spPr>
        <a:xfrm>
          <a:off x="3984255" y="3903612"/>
          <a:ext cx="1287634" cy="12876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perspectiveFront"/>
          <a:lightRig rig="threePt" dir="t">
            <a:rot lat="0" lon="0" rev="0"/>
          </a:lightRig>
        </a:scene3d>
        <a:sp3d prstMaterial="dkEdge">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it-IT" sz="900" kern="1200" dirty="0"/>
            <a:t>L’accettazione del device è influenzata dalle informazioni fornite al posizionamento</a:t>
          </a:r>
        </a:p>
      </dsp:txBody>
      <dsp:txXfrm>
        <a:off x="4172825" y="4092182"/>
        <a:ext cx="910494" cy="910494"/>
      </dsp:txXfrm>
    </dsp:sp>
    <dsp:sp modelId="{82A206A7-05EF-4AB5-9D90-38F0E32F7B84}">
      <dsp:nvSpPr>
        <dsp:cNvPr id="0" name=""/>
        <dsp:cNvSpPr/>
      </dsp:nvSpPr>
      <dsp:spPr>
        <a:xfrm>
          <a:off x="2033377" y="1952734"/>
          <a:ext cx="1287634" cy="12876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perspectiveFront"/>
          <a:lightRig rig="threePt" dir="t">
            <a:rot lat="0" lon="0" rev="0"/>
          </a:lightRig>
        </a:scene3d>
        <a:sp3d prstMaterial="dkEdge">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it-IT" sz="900" kern="1200" dirty="0"/>
            <a:t>Riduce il dolore e lo stress correlati alle </a:t>
          </a:r>
          <a:r>
            <a:rPr lang="it-IT" sz="900" kern="1200" dirty="0" err="1"/>
            <a:t>venipunture</a:t>
          </a:r>
          <a:r>
            <a:rPr lang="it-IT" sz="900" kern="1200" dirty="0"/>
            <a:t> ripetute</a:t>
          </a:r>
        </a:p>
      </dsp:txBody>
      <dsp:txXfrm>
        <a:off x="2221947" y="2141304"/>
        <a:ext cx="910494" cy="91049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11/6/2023</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2753129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11/6/2023</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2077953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11EAACC7-3B3F-47D1-959A-EF58926E955E}" type="datetimeFigureOut">
              <a:rPr lang="en-US" smtClean="0"/>
              <a:t>11/6/2023</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2147460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11EAACC7-3B3F-47D1-959A-EF58926E955E}" type="datetimeFigureOut">
              <a:rPr lang="en-US" smtClean="0"/>
              <a:t>11/6/2023</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4240737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11EAACC7-3B3F-47D1-959A-EF58926E955E}" type="datetimeFigureOut">
              <a:rPr lang="en-US" smtClean="0"/>
              <a:t>11/6/2023</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1248255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11EAACC7-3B3F-47D1-959A-EF58926E955E}" type="datetimeFigureOut">
              <a:rPr lang="en-US" smtClean="0"/>
              <a:t>11/6/2023</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2646396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11/6/2023</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864837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11EAACC7-3B3F-47D1-959A-EF58926E955E}" type="datetimeFigureOut">
              <a:rPr lang="en-US" smtClean="0"/>
              <a:t>11/6/2023</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676805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11EAACC7-3B3F-47D1-959A-EF58926E955E}" type="datetimeFigureOut">
              <a:rPr lang="en-US" smtClean="0"/>
              <a:t>11/6/2023</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1983546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11EAACC7-3B3F-47D1-959A-EF58926E955E}" type="datetimeFigureOut">
              <a:rPr lang="en-US" smtClean="0"/>
              <a:t>11/6/2023</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249871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11EAACC7-3B3F-47D1-959A-EF58926E955E}" type="datetimeFigureOut">
              <a:rPr lang="en-US" smtClean="0"/>
              <a:t>11/6/2023</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312CC964-A50B-4C29-B4E4-2C30BB34CCF3}" type="slidenum">
              <a:rPr lang="en-US" smtClean="0"/>
              <a:t>‹N›</a:t>
            </a:fld>
            <a:endParaRPr lang="en-US"/>
          </a:p>
        </p:txBody>
      </p:sp>
    </p:spTree>
    <p:extLst>
      <p:ext uri="{BB962C8B-B14F-4D97-AF65-F5344CB8AC3E}">
        <p14:creationId xmlns:p14="http://schemas.microsoft.com/office/powerpoint/2010/main" val="33719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11/6/2023</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‹N›</a:t>
            </a:fld>
            <a:endParaRPr lang="en-US"/>
          </a:p>
        </p:txBody>
      </p:sp>
    </p:spTree>
    <p:extLst>
      <p:ext uri="{BB962C8B-B14F-4D97-AF65-F5344CB8AC3E}">
        <p14:creationId xmlns:p14="http://schemas.microsoft.com/office/powerpoint/2010/main" val="385297636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01" r:id="rId4"/>
    <p:sldLayoutId id="2147483702" r:id="rId5"/>
    <p:sldLayoutId id="2147483707" r:id="rId6"/>
    <p:sldLayoutId id="2147483703" r:id="rId7"/>
    <p:sldLayoutId id="2147483704" r:id="rId8"/>
    <p:sldLayoutId id="2147483705" r:id="rId9"/>
    <p:sldLayoutId id="2147483706" r:id="rId10"/>
    <p:sldLayoutId id="2147483708" r:id="rId11"/>
  </p:sldLayoutIdLs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E0D4398-84C2-41B8-BF30-3157F7B18DF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truttura bianca">
            <a:extLst>
              <a:ext uri="{FF2B5EF4-FFF2-40B4-BE49-F238E27FC236}">
                <a16:creationId xmlns:a16="http://schemas.microsoft.com/office/drawing/2014/main" id="{1706346F-BC9D-EDA6-68DA-47471567A836}"/>
              </a:ext>
            </a:extLst>
          </p:cNvPr>
          <p:cNvPicPr>
            <a:picLocks noChangeAspect="1"/>
          </p:cNvPicPr>
          <p:nvPr/>
        </p:nvPicPr>
        <p:blipFill rotWithShape="1">
          <a:blip r:embed="rId2"/>
          <a:srcRect r="1074" b="1"/>
          <a:stretch/>
        </p:blipFill>
        <p:spPr>
          <a:xfrm>
            <a:off x="20" y="10"/>
            <a:ext cx="9137156" cy="6857989"/>
          </a:xfrm>
          <a:prstGeom prst="rect">
            <a:avLst/>
          </a:prstGeom>
        </p:spPr>
      </p:pic>
      <p:sp>
        <p:nvSpPr>
          <p:cNvPr id="22" name="Rectangle 23">
            <a:extLst>
              <a:ext uri="{FF2B5EF4-FFF2-40B4-BE49-F238E27FC236}">
                <a16:creationId xmlns:a16="http://schemas.microsoft.com/office/drawing/2014/main" id="{1E519840-CB5B-442F-AF8C-F848E76997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5558" y="-6724"/>
            <a:ext cx="4265457" cy="6868736"/>
          </a:xfrm>
          <a:custGeom>
            <a:avLst/>
            <a:gdLst>
              <a:gd name="connsiteX0" fmla="*/ 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0 w 5803153"/>
              <a:gd name="connsiteY4" fmla="*/ 0 h 6857998"/>
              <a:gd name="connsiteX0" fmla="*/ 101600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1016000 w 5803153"/>
              <a:gd name="connsiteY4" fmla="*/ 0 h 6857998"/>
              <a:gd name="connsiteX0" fmla="*/ 133872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338729 w 6125882"/>
              <a:gd name="connsiteY4" fmla="*/ 0 h 6857998"/>
              <a:gd name="connsiteX0" fmla="*/ 1697317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697317 w 6125882"/>
              <a:gd name="connsiteY4" fmla="*/ 0 h 6857998"/>
              <a:gd name="connsiteX0" fmla="*/ 2702091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2702091 w 6125882"/>
              <a:gd name="connsiteY4" fmla="*/ 0 h 6857998"/>
              <a:gd name="connsiteX0" fmla="*/ 2240216 w 5664007"/>
              <a:gd name="connsiteY0" fmla="*/ 0 h 6857998"/>
              <a:gd name="connsiteX1" fmla="*/ 5664007 w 5664007"/>
              <a:gd name="connsiteY1" fmla="*/ 0 h 6857998"/>
              <a:gd name="connsiteX2" fmla="*/ 5664007 w 5664007"/>
              <a:gd name="connsiteY2" fmla="*/ 6857998 h 6857998"/>
              <a:gd name="connsiteX3" fmla="*/ 0 w 5664007"/>
              <a:gd name="connsiteY3" fmla="*/ 6846045 h 6857998"/>
              <a:gd name="connsiteX4" fmla="*/ 2240216 w 5664007"/>
              <a:gd name="connsiteY4" fmla="*/ 0 h 6857998"/>
              <a:gd name="connsiteX0" fmla="*/ 2170935 w 5594726"/>
              <a:gd name="connsiteY0" fmla="*/ 0 h 6865085"/>
              <a:gd name="connsiteX1" fmla="*/ 5594726 w 5594726"/>
              <a:gd name="connsiteY1" fmla="*/ 0 h 6865085"/>
              <a:gd name="connsiteX2" fmla="*/ 5594726 w 5594726"/>
              <a:gd name="connsiteY2" fmla="*/ 6857998 h 6865085"/>
              <a:gd name="connsiteX3" fmla="*/ 0 w 5594726"/>
              <a:gd name="connsiteY3" fmla="*/ 6865085 h 6865085"/>
              <a:gd name="connsiteX4" fmla="*/ 2170935 w 5594726"/>
              <a:gd name="connsiteY4" fmla="*/ 0 h 6865085"/>
              <a:gd name="connsiteX0" fmla="*/ 1747097 w 5170888"/>
              <a:gd name="connsiteY0" fmla="*/ 0 h 6865085"/>
              <a:gd name="connsiteX1" fmla="*/ 5170888 w 5170888"/>
              <a:gd name="connsiteY1" fmla="*/ 0 h 6865085"/>
              <a:gd name="connsiteX2" fmla="*/ 5170888 w 5170888"/>
              <a:gd name="connsiteY2" fmla="*/ 6857998 h 6865085"/>
              <a:gd name="connsiteX3" fmla="*/ 0 w 5170888"/>
              <a:gd name="connsiteY3" fmla="*/ 6865085 h 6865085"/>
              <a:gd name="connsiteX4" fmla="*/ 1747097 w 5170888"/>
              <a:gd name="connsiteY4" fmla="*/ 0 h 6865085"/>
              <a:gd name="connsiteX0" fmla="*/ 1404766 w 5170888"/>
              <a:gd name="connsiteY0" fmla="*/ 0 h 6865085"/>
              <a:gd name="connsiteX1" fmla="*/ 5170888 w 5170888"/>
              <a:gd name="connsiteY1" fmla="*/ 0 h 6865085"/>
              <a:gd name="connsiteX2" fmla="*/ 5170888 w 5170888"/>
              <a:gd name="connsiteY2" fmla="*/ 6857998 h 6865085"/>
              <a:gd name="connsiteX3" fmla="*/ 0 w 5170888"/>
              <a:gd name="connsiteY3" fmla="*/ 6865085 h 6865085"/>
              <a:gd name="connsiteX4" fmla="*/ 1404766 w 5170888"/>
              <a:gd name="connsiteY4" fmla="*/ 0 h 686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0888" h="6865085">
                <a:moveTo>
                  <a:pt x="1404766" y="0"/>
                </a:moveTo>
                <a:lnTo>
                  <a:pt x="5170888" y="0"/>
                </a:lnTo>
                <a:lnTo>
                  <a:pt x="5170888" y="6857998"/>
                </a:lnTo>
                <a:lnTo>
                  <a:pt x="0" y="6865085"/>
                </a:lnTo>
                <a:lnTo>
                  <a:pt x="1404766"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4E221AEE-176A-7F9B-941D-15EE411BCCDB}"/>
              </a:ext>
            </a:extLst>
          </p:cNvPr>
          <p:cNvSpPr>
            <a:spLocks noGrp="1"/>
          </p:cNvSpPr>
          <p:nvPr>
            <p:ph type="ctrTitle"/>
          </p:nvPr>
        </p:nvSpPr>
        <p:spPr>
          <a:xfrm>
            <a:off x="5214257" y="696686"/>
            <a:ext cx="6825158" cy="4221575"/>
          </a:xfrm>
        </p:spPr>
        <p:txBody>
          <a:bodyPr>
            <a:normAutofit/>
          </a:bodyPr>
          <a:lstStyle/>
          <a:p>
            <a:pPr algn="r"/>
            <a:r>
              <a:rPr lang="it-IT" sz="4400" b="1" cap="none" dirty="0"/>
              <a:t>Implementazione delle </a:t>
            </a:r>
            <a:r>
              <a:rPr lang="it-IT" sz="4800" b="1" cap="none" dirty="0"/>
              <a:t>professionalità</a:t>
            </a:r>
            <a:r>
              <a:rPr lang="it-IT" sz="4400" b="1" cap="none" dirty="0"/>
              <a:t> infermieristiche sulla efficacia e sicurezza nella gestione degli accessi vascolari</a:t>
            </a:r>
          </a:p>
        </p:txBody>
      </p:sp>
      <p:sp>
        <p:nvSpPr>
          <p:cNvPr id="3" name="Sottotitolo 2">
            <a:extLst>
              <a:ext uri="{FF2B5EF4-FFF2-40B4-BE49-F238E27FC236}">
                <a16:creationId xmlns:a16="http://schemas.microsoft.com/office/drawing/2014/main" id="{8DD24516-E85E-85AF-AA2C-BA53DB03CED1}"/>
              </a:ext>
            </a:extLst>
          </p:cNvPr>
          <p:cNvSpPr>
            <a:spLocks noGrp="1"/>
          </p:cNvSpPr>
          <p:nvPr>
            <p:ph type="subTitle" idx="1"/>
          </p:nvPr>
        </p:nvSpPr>
        <p:spPr>
          <a:xfrm>
            <a:off x="8813260" y="6227704"/>
            <a:ext cx="3226155" cy="483326"/>
          </a:xfrm>
        </p:spPr>
        <p:txBody>
          <a:bodyPr>
            <a:noAutofit/>
          </a:bodyPr>
          <a:lstStyle/>
          <a:p>
            <a:pPr algn="r"/>
            <a:r>
              <a:rPr lang="it-IT" sz="2000" i="1" cap="none" dirty="0">
                <a:latin typeface="Times New Roman" panose="02020603050405020304" pitchFamily="18" charset="0"/>
                <a:ea typeface="+mj-ea"/>
                <a:cs typeface="Times New Roman" panose="02020603050405020304" pitchFamily="18" charset="0"/>
              </a:rPr>
              <a:t>Dott. A. Guerriero</a:t>
            </a:r>
          </a:p>
        </p:txBody>
      </p:sp>
      <p:cxnSp>
        <p:nvCxnSpPr>
          <p:cNvPr id="24" name="Straight Connector 23">
            <a:extLst>
              <a:ext uri="{FF2B5EF4-FFF2-40B4-BE49-F238E27FC236}">
                <a16:creationId xmlns:a16="http://schemas.microsoft.com/office/drawing/2014/main" id="{AC7EF422-3076-48F2-A38B-7CA851778E0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31959" y="0"/>
            <a:ext cx="5279056" cy="77792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896548C-21A4-493D-B220-64E89F1EF6D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81082" y="-6724"/>
            <a:ext cx="2279175" cy="686472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6" name="Immagine 5" descr="Immagine che contiene Elementi grafici, grafica, Carattere, design&#10;&#10;Descrizione generata automaticamente">
            <a:extLst>
              <a:ext uri="{FF2B5EF4-FFF2-40B4-BE49-F238E27FC236}">
                <a16:creationId xmlns:a16="http://schemas.microsoft.com/office/drawing/2014/main" id="{64ADED40-727E-8645-FE34-54B505E28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228" y="3125491"/>
            <a:ext cx="4889371" cy="3585539"/>
          </a:xfrm>
          <a:prstGeom prst="rect">
            <a:avLst/>
          </a:prstGeom>
        </p:spPr>
      </p:pic>
    </p:spTree>
    <p:extLst>
      <p:ext uri="{BB962C8B-B14F-4D97-AF65-F5344CB8AC3E}">
        <p14:creationId xmlns:p14="http://schemas.microsoft.com/office/powerpoint/2010/main" val="1753802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due angoli in diagonale ritagliati 1">
            <a:extLst>
              <a:ext uri="{FF2B5EF4-FFF2-40B4-BE49-F238E27FC236}">
                <a16:creationId xmlns:a16="http://schemas.microsoft.com/office/drawing/2014/main" id="{D13A7602-D0E7-B593-5F97-50022467C206}"/>
              </a:ext>
            </a:extLst>
          </p:cNvPr>
          <p:cNvSpPr/>
          <p:nvPr/>
        </p:nvSpPr>
        <p:spPr>
          <a:xfrm>
            <a:off x="336430" y="86264"/>
            <a:ext cx="10537508" cy="1000664"/>
          </a:xfrm>
          <a:prstGeom prst="snip2Diag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it-IT" sz="2800" b="1" cap="none" dirty="0" smtClean="0"/>
              <a:t>Implementazione </a:t>
            </a:r>
            <a:r>
              <a:rPr lang="it-IT" sz="2800" b="1" cap="none" dirty="0"/>
              <a:t>delle professionalità infermieristiche sulla efficacia e sicurezza nella gestione degli accessi vascolari</a:t>
            </a:r>
            <a:endParaRPr lang="it-IT" sz="2800" b="1" dirty="0"/>
          </a:p>
        </p:txBody>
      </p:sp>
      <p:cxnSp>
        <p:nvCxnSpPr>
          <p:cNvPr id="6" name="Connettore 2 5">
            <a:extLst>
              <a:ext uri="{FF2B5EF4-FFF2-40B4-BE49-F238E27FC236}">
                <a16:creationId xmlns:a16="http://schemas.microsoft.com/office/drawing/2014/main" id="{A813AA8D-C28B-4046-BED2-1D47F7D66C45}"/>
              </a:ext>
            </a:extLst>
          </p:cNvPr>
          <p:cNvCxnSpPr>
            <a:cxnSpLocks/>
          </p:cNvCxnSpPr>
          <p:nvPr/>
        </p:nvCxnSpPr>
        <p:spPr>
          <a:xfrm flipH="1">
            <a:off x="2495250" y="2324524"/>
            <a:ext cx="1115643" cy="13196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ttore 2 6">
            <a:extLst>
              <a:ext uri="{FF2B5EF4-FFF2-40B4-BE49-F238E27FC236}">
                <a16:creationId xmlns:a16="http://schemas.microsoft.com/office/drawing/2014/main" id="{F0840AD4-B848-53D1-D225-AFA1F1BAFF88}"/>
              </a:ext>
            </a:extLst>
          </p:cNvPr>
          <p:cNvCxnSpPr>
            <a:cxnSpLocks/>
          </p:cNvCxnSpPr>
          <p:nvPr/>
        </p:nvCxnSpPr>
        <p:spPr>
          <a:xfrm>
            <a:off x="6942548" y="2070678"/>
            <a:ext cx="1045660" cy="1449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82F08D53-A1ED-7E2F-F413-A56B54ED3ADC}"/>
              </a:ext>
            </a:extLst>
          </p:cNvPr>
          <p:cNvSpPr txBox="1"/>
          <p:nvPr/>
        </p:nvSpPr>
        <p:spPr>
          <a:xfrm>
            <a:off x="955751" y="4661356"/>
            <a:ext cx="2934762" cy="1015663"/>
          </a:xfrm>
          <a:prstGeom prst="rect">
            <a:avLst/>
          </a:prstGeom>
          <a:noFill/>
        </p:spPr>
        <p:txBody>
          <a:bodyPr wrap="square" rtlCol="0">
            <a:spAutoFit/>
          </a:bodyPr>
          <a:lstStyle/>
          <a:p>
            <a:pPr algn="ctr"/>
            <a:r>
              <a:rPr lang="it-IT" sz="2000" b="1" dirty="0">
                <a:solidFill>
                  <a:srgbClr val="FF0000"/>
                </a:solidFill>
              </a:rPr>
              <a:t>FORMAZIONE</a:t>
            </a:r>
          </a:p>
          <a:p>
            <a:r>
              <a:rPr lang="it-IT" sz="2000" b="1" dirty="0"/>
              <a:t>- Professionisti</a:t>
            </a:r>
          </a:p>
          <a:p>
            <a:r>
              <a:rPr lang="it-IT" sz="2000" b="1" dirty="0"/>
              <a:t>- </a:t>
            </a:r>
            <a:r>
              <a:rPr lang="it-IT" sz="2000" b="1" dirty="0" smtClean="0"/>
              <a:t>Futuri Professionisti</a:t>
            </a:r>
            <a:endParaRPr lang="it-IT" sz="2000" b="1" dirty="0"/>
          </a:p>
        </p:txBody>
      </p:sp>
      <p:sp>
        <p:nvSpPr>
          <p:cNvPr id="13" name="CasellaDiTesto 12">
            <a:extLst>
              <a:ext uri="{FF2B5EF4-FFF2-40B4-BE49-F238E27FC236}">
                <a16:creationId xmlns:a16="http://schemas.microsoft.com/office/drawing/2014/main" id="{AA46E07B-D849-BBFA-D617-47DA18BDF4AC}"/>
              </a:ext>
            </a:extLst>
          </p:cNvPr>
          <p:cNvSpPr txBox="1"/>
          <p:nvPr/>
        </p:nvSpPr>
        <p:spPr>
          <a:xfrm>
            <a:off x="6651348" y="4770897"/>
            <a:ext cx="4373210" cy="1200329"/>
          </a:xfrm>
          <a:prstGeom prst="rect">
            <a:avLst/>
          </a:prstGeom>
          <a:noFill/>
        </p:spPr>
        <p:txBody>
          <a:bodyPr wrap="square" rtlCol="0">
            <a:spAutoFit/>
          </a:bodyPr>
          <a:lstStyle/>
          <a:p>
            <a:pPr algn="ctr"/>
            <a:r>
              <a:rPr lang="it-IT" b="1" dirty="0">
                <a:solidFill>
                  <a:schemeClr val="accent1">
                    <a:lumMod val="50000"/>
                  </a:schemeClr>
                </a:solidFill>
              </a:rPr>
              <a:t>IMPATTO SULLA QUALITA’ DI VITA DEL PAZIENTE</a:t>
            </a:r>
          </a:p>
          <a:p>
            <a:pPr algn="just"/>
            <a:r>
              <a:rPr lang="it-IT" b="1" dirty="0" smtClean="0">
                <a:solidFill>
                  <a:schemeClr val="tx1">
                    <a:lumMod val="95000"/>
                    <a:lumOff val="5000"/>
                  </a:schemeClr>
                </a:solidFill>
              </a:rPr>
              <a:t>- </a:t>
            </a:r>
            <a:r>
              <a:rPr lang="it-IT" b="1" dirty="0" smtClean="0">
                <a:solidFill>
                  <a:schemeClr val="tx1">
                    <a:lumMod val="95000"/>
                    <a:lumOff val="5000"/>
                  </a:schemeClr>
                </a:solidFill>
              </a:rPr>
              <a:t>Salvaguardia </a:t>
            </a:r>
            <a:r>
              <a:rPr lang="it-IT" b="1" dirty="0">
                <a:solidFill>
                  <a:schemeClr val="tx1">
                    <a:lumMod val="95000"/>
                    <a:lumOff val="5000"/>
                  </a:schemeClr>
                </a:solidFill>
              </a:rPr>
              <a:t>del patrimonio venoso</a:t>
            </a:r>
          </a:p>
          <a:p>
            <a:pPr algn="just"/>
            <a:r>
              <a:rPr lang="it-IT" b="1" dirty="0" smtClean="0">
                <a:solidFill>
                  <a:schemeClr val="tx1">
                    <a:lumMod val="95000"/>
                    <a:lumOff val="5000"/>
                  </a:schemeClr>
                </a:solidFill>
              </a:rPr>
              <a:t>- </a:t>
            </a:r>
            <a:r>
              <a:rPr lang="it-IT" b="1" dirty="0" smtClean="0">
                <a:solidFill>
                  <a:schemeClr val="tx1">
                    <a:lumMod val="95000"/>
                    <a:lumOff val="5000"/>
                  </a:schemeClr>
                </a:solidFill>
              </a:rPr>
              <a:t>Costituzione </a:t>
            </a:r>
            <a:r>
              <a:rPr lang="it-IT" b="1" dirty="0">
                <a:solidFill>
                  <a:schemeClr val="tx1">
                    <a:lumMod val="95000"/>
                    <a:lumOff val="5000"/>
                  </a:schemeClr>
                </a:solidFill>
              </a:rPr>
              <a:t>di un </a:t>
            </a:r>
            <a:r>
              <a:rPr lang="it-IT" b="1" dirty="0" err="1">
                <a:solidFill>
                  <a:schemeClr val="tx1">
                    <a:lumMod val="95000"/>
                    <a:lumOff val="5000"/>
                  </a:schemeClr>
                </a:solidFill>
              </a:rPr>
              <a:t>Vascular</a:t>
            </a:r>
            <a:r>
              <a:rPr lang="it-IT" b="1" dirty="0">
                <a:solidFill>
                  <a:schemeClr val="tx1">
                    <a:lumMod val="95000"/>
                    <a:lumOff val="5000"/>
                  </a:schemeClr>
                </a:solidFill>
              </a:rPr>
              <a:t> Team</a:t>
            </a:r>
          </a:p>
        </p:txBody>
      </p:sp>
      <p:pic>
        <p:nvPicPr>
          <p:cNvPr id="15" name="Immagine 14" descr="Immagine che contiene Elementi grafici, grafica, Carattere, design&#10;&#10;Descrizione generata automaticamente">
            <a:extLst>
              <a:ext uri="{FF2B5EF4-FFF2-40B4-BE49-F238E27FC236}">
                <a16:creationId xmlns:a16="http://schemas.microsoft.com/office/drawing/2014/main" id="{D56DD33E-EBF3-DF7E-715B-60F588956CBA}"/>
              </a:ext>
            </a:extLst>
          </p:cNvPr>
          <p:cNvPicPr>
            <a:picLocks noChangeAspect="1"/>
          </p:cNvPicPr>
          <p:nvPr/>
        </p:nvPicPr>
        <p:blipFill>
          <a:blip r:embed="rId3"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
        <p:nvSpPr>
          <p:cNvPr id="16" name="Ovale 15">
            <a:extLst>
              <a:ext uri="{FF2B5EF4-FFF2-40B4-BE49-F238E27FC236}">
                <a16:creationId xmlns:a16="http://schemas.microsoft.com/office/drawing/2014/main" id="{3AA2AE64-6795-616D-366E-EFBC84360DE4}"/>
              </a:ext>
            </a:extLst>
          </p:cNvPr>
          <p:cNvSpPr/>
          <p:nvPr/>
        </p:nvSpPr>
        <p:spPr>
          <a:xfrm>
            <a:off x="6124754" y="4465617"/>
            <a:ext cx="5141343" cy="1952436"/>
          </a:xfrm>
          <a:prstGeom prst="ellipse">
            <a:avLst/>
          </a:prstGeom>
          <a:noFill/>
          <a:ln w="28575">
            <a:solidFill>
              <a:schemeClr val="accent2"/>
            </a:solidFill>
            <a:extLst>
              <a:ext uri="{C807C97D-BFC1-408E-A445-0C87EB9F89A2}">
                <ask:lineSketchStyleProps xmlns:ask="http://schemas.microsoft.com/office/drawing/2018/sketchyshapes" xmlns="" sd="1219033472">
                  <a:custGeom>
                    <a:avLst/>
                    <a:gdLst>
                      <a:gd name="connsiteX0" fmla="*/ 0 w 2848363"/>
                      <a:gd name="connsiteY0" fmla="*/ 771528 h 1543055"/>
                      <a:gd name="connsiteX1" fmla="*/ 1424182 w 2848363"/>
                      <a:gd name="connsiteY1" fmla="*/ 0 h 1543055"/>
                      <a:gd name="connsiteX2" fmla="*/ 2848364 w 2848363"/>
                      <a:gd name="connsiteY2" fmla="*/ 771528 h 1543055"/>
                      <a:gd name="connsiteX3" fmla="*/ 1424182 w 2848363"/>
                      <a:gd name="connsiteY3" fmla="*/ 1543056 h 1543055"/>
                      <a:gd name="connsiteX4" fmla="*/ 0 w 2848363"/>
                      <a:gd name="connsiteY4" fmla="*/ 771528 h 1543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363" h="1543055" extrusionOk="0">
                        <a:moveTo>
                          <a:pt x="0" y="771528"/>
                        </a:moveTo>
                        <a:cubicBezTo>
                          <a:pt x="-112715" y="275900"/>
                          <a:pt x="562763" y="28098"/>
                          <a:pt x="1424182" y="0"/>
                        </a:cubicBezTo>
                        <a:cubicBezTo>
                          <a:pt x="2292971" y="17312"/>
                          <a:pt x="2799748" y="346971"/>
                          <a:pt x="2848364" y="771528"/>
                        </a:cubicBezTo>
                        <a:cubicBezTo>
                          <a:pt x="2769400" y="1274744"/>
                          <a:pt x="2185961" y="1679994"/>
                          <a:pt x="1424182" y="1543056"/>
                        </a:cubicBezTo>
                        <a:cubicBezTo>
                          <a:pt x="591319" y="1517720"/>
                          <a:pt x="13679" y="1204167"/>
                          <a:pt x="0" y="771528"/>
                        </a:cubicBezTo>
                        <a:close/>
                      </a:path>
                    </a:pathLst>
                  </a:custGeom>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it-IT" dirty="0"/>
          </a:p>
        </p:txBody>
      </p:sp>
      <p:sp>
        <p:nvSpPr>
          <p:cNvPr id="19" name="CasellaDiTesto 18">
            <a:extLst>
              <a:ext uri="{FF2B5EF4-FFF2-40B4-BE49-F238E27FC236}">
                <a16:creationId xmlns:a16="http://schemas.microsoft.com/office/drawing/2014/main" id="{338949ED-777D-33EE-8BCD-5BBACA10AE13}"/>
              </a:ext>
            </a:extLst>
          </p:cNvPr>
          <p:cNvSpPr txBox="1"/>
          <p:nvPr/>
        </p:nvSpPr>
        <p:spPr>
          <a:xfrm>
            <a:off x="2057841" y="3851919"/>
            <a:ext cx="339980" cy="584775"/>
          </a:xfrm>
          <a:prstGeom prst="rect">
            <a:avLst/>
          </a:prstGeom>
          <a:noFill/>
        </p:spPr>
        <p:txBody>
          <a:bodyPr wrap="square" rtlCol="0">
            <a:spAutoFit/>
          </a:bodyPr>
          <a:lstStyle/>
          <a:p>
            <a:r>
              <a:rPr lang="it-IT" sz="3200" b="1" dirty="0"/>
              <a:t>I</a:t>
            </a:r>
          </a:p>
        </p:txBody>
      </p:sp>
      <p:sp>
        <p:nvSpPr>
          <p:cNvPr id="20" name="CasellaDiTesto 19">
            <a:extLst>
              <a:ext uri="{FF2B5EF4-FFF2-40B4-BE49-F238E27FC236}">
                <a16:creationId xmlns:a16="http://schemas.microsoft.com/office/drawing/2014/main" id="{E26FE024-49E5-C226-8BF8-7E4FAF544309}"/>
              </a:ext>
            </a:extLst>
          </p:cNvPr>
          <p:cNvSpPr txBox="1"/>
          <p:nvPr/>
        </p:nvSpPr>
        <p:spPr>
          <a:xfrm>
            <a:off x="8092857" y="3668060"/>
            <a:ext cx="504735" cy="584775"/>
          </a:xfrm>
          <a:prstGeom prst="rect">
            <a:avLst/>
          </a:prstGeom>
          <a:noFill/>
        </p:spPr>
        <p:txBody>
          <a:bodyPr wrap="square" rtlCol="0">
            <a:spAutoFit/>
          </a:bodyPr>
          <a:lstStyle/>
          <a:p>
            <a:r>
              <a:rPr lang="it-IT" sz="3200" b="1" dirty="0"/>
              <a:t>II</a:t>
            </a:r>
          </a:p>
        </p:txBody>
      </p:sp>
      <p:graphicFrame>
        <p:nvGraphicFramePr>
          <p:cNvPr id="3" name="Object 2">
            <a:extLst>
              <a:ext uri="{FF2B5EF4-FFF2-40B4-BE49-F238E27FC236}">
                <a16:creationId xmlns:a16="http://schemas.microsoft.com/office/drawing/2014/main" id="{0AB567D3-0F57-1E46-DC1A-B616126D7EFE}"/>
              </a:ext>
            </a:extLst>
          </p:cNvPr>
          <p:cNvGraphicFramePr>
            <a:graphicFrameLocks noChangeAspect="1"/>
          </p:cNvGraphicFramePr>
          <p:nvPr>
            <p:extLst>
              <p:ext uri="{D42A27DB-BD31-4B8C-83A1-F6EECF244321}">
                <p14:modId xmlns:p14="http://schemas.microsoft.com/office/powerpoint/2010/main" val="1817585037"/>
              </p:ext>
            </p:extLst>
          </p:nvPr>
        </p:nvGraphicFramePr>
        <p:xfrm>
          <a:off x="4235981" y="1322748"/>
          <a:ext cx="1857375" cy="2776537"/>
        </p:xfrm>
        <a:graphic>
          <a:graphicData uri="http://schemas.openxmlformats.org/presentationml/2006/ole">
            <mc:AlternateContent xmlns:mc="http://schemas.openxmlformats.org/markup-compatibility/2006">
              <mc:Choice xmlns:v="urn:schemas-microsoft-com:vml" Requires="v">
                <p:oleObj spid="_x0000_s1067" name="ClipArt" r:id="rId4" imgW="1857375" imgH="3995738" progId="">
                  <p:embed/>
                </p:oleObj>
              </mc:Choice>
              <mc:Fallback>
                <p:oleObj name="ClipArt" r:id="rId4" imgW="1857375" imgH="3995738" progId="">
                  <p:embed/>
                  <p:pic>
                    <p:nvPicPr>
                      <p:cNvPr id="1026" name="Object 2">
                        <a:extLst>
                          <a:ext uri="{FF2B5EF4-FFF2-40B4-BE49-F238E27FC236}">
                            <a16:creationId xmlns:a16="http://schemas.microsoft.com/office/drawing/2014/main" id="{C5053ADE-824D-B2EC-0E78-574C4A3CAB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5981" y="1322748"/>
                        <a:ext cx="1857375"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Ovale 3">
            <a:extLst>
              <a:ext uri="{FF2B5EF4-FFF2-40B4-BE49-F238E27FC236}">
                <a16:creationId xmlns:a16="http://schemas.microsoft.com/office/drawing/2014/main" id="{C49E93D9-B1B5-A058-7CD1-30474CE8F6ED}"/>
              </a:ext>
            </a:extLst>
          </p:cNvPr>
          <p:cNvSpPr/>
          <p:nvPr/>
        </p:nvSpPr>
        <p:spPr>
          <a:xfrm>
            <a:off x="235472" y="4408593"/>
            <a:ext cx="4541060" cy="1879288"/>
          </a:xfrm>
          <a:prstGeom prst="ellipse">
            <a:avLst/>
          </a:prstGeom>
          <a:noFill/>
          <a:ln w="28575">
            <a:solidFill>
              <a:schemeClr val="accent2"/>
            </a:solidFill>
            <a:extLst>
              <a:ext uri="{C807C97D-BFC1-408E-A445-0C87EB9F89A2}">
                <ask:lineSketchStyleProps xmlns:ask="http://schemas.microsoft.com/office/drawing/2018/sketchyshapes" xmlns="" sd="1219033472">
                  <a:custGeom>
                    <a:avLst/>
                    <a:gdLst>
                      <a:gd name="connsiteX0" fmla="*/ 0 w 2848363"/>
                      <a:gd name="connsiteY0" fmla="*/ 771528 h 1543055"/>
                      <a:gd name="connsiteX1" fmla="*/ 1424182 w 2848363"/>
                      <a:gd name="connsiteY1" fmla="*/ 0 h 1543055"/>
                      <a:gd name="connsiteX2" fmla="*/ 2848364 w 2848363"/>
                      <a:gd name="connsiteY2" fmla="*/ 771528 h 1543055"/>
                      <a:gd name="connsiteX3" fmla="*/ 1424182 w 2848363"/>
                      <a:gd name="connsiteY3" fmla="*/ 1543056 h 1543055"/>
                      <a:gd name="connsiteX4" fmla="*/ 0 w 2848363"/>
                      <a:gd name="connsiteY4" fmla="*/ 771528 h 1543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363" h="1543055" extrusionOk="0">
                        <a:moveTo>
                          <a:pt x="0" y="771528"/>
                        </a:moveTo>
                        <a:cubicBezTo>
                          <a:pt x="-112715" y="275900"/>
                          <a:pt x="562763" y="28098"/>
                          <a:pt x="1424182" y="0"/>
                        </a:cubicBezTo>
                        <a:cubicBezTo>
                          <a:pt x="2292971" y="17312"/>
                          <a:pt x="2799748" y="346971"/>
                          <a:pt x="2848364" y="771528"/>
                        </a:cubicBezTo>
                        <a:cubicBezTo>
                          <a:pt x="2769400" y="1274744"/>
                          <a:pt x="2185961" y="1679994"/>
                          <a:pt x="1424182" y="1543056"/>
                        </a:cubicBezTo>
                        <a:cubicBezTo>
                          <a:pt x="591319" y="1517720"/>
                          <a:pt x="13679" y="1204167"/>
                          <a:pt x="0" y="771528"/>
                        </a:cubicBezTo>
                        <a:close/>
                      </a:path>
                    </a:pathLst>
                  </a:custGeom>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dirty="0"/>
          </a:p>
        </p:txBody>
      </p:sp>
    </p:spTree>
    <p:extLst>
      <p:ext uri="{BB962C8B-B14F-4D97-AF65-F5344CB8AC3E}">
        <p14:creationId xmlns:p14="http://schemas.microsoft.com/office/powerpoint/2010/main" val="3620200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70" decel="100000"/>
                                        <p:tgtEl>
                                          <p:spTgt spid="3"/>
                                        </p:tgtEl>
                                      </p:cBhvr>
                                    </p:animEffect>
                                    <p:animScale>
                                      <p:cBhvr>
                                        <p:cTn id="8" dur="770" decel="100000"/>
                                        <p:tgtEl>
                                          <p:spTgt spid="3"/>
                                        </p:tgtEl>
                                      </p:cBhvr>
                                      <p:from x="10000" y="10000"/>
                                      <p:to x="200000" y="450000"/>
                                    </p:animScale>
                                    <p:animScale>
                                      <p:cBhvr>
                                        <p:cTn id="9" dur="1230" accel="100000" fill="hold">
                                          <p:stCondLst>
                                            <p:cond delay="770"/>
                                          </p:stCondLst>
                                        </p:cTn>
                                        <p:tgtEl>
                                          <p:spTgt spid="3"/>
                                        </p:tgtEl>
                                      </p:cBhvr>
                                      <p:from x="200000" y="450000"/>
                                      <p:to x="100000" y="100000"/>
                                    </p:animScale>
                                    <p:set>
                                      <p:cBhvr>
                                        <p:cTn id="10" dur="770" fill="hold"/>
                                        <p:tgtEl>
                                          <p:spTgt spid="3"/>
                                        </p:tgtEl>
                                        <p:attrNameLst>
                                          <p:attrName>ppt_x</p:attrName>
                                        </p:attrNameLst>
                                      </p:cBhvr>
                                      <p:to>
                                        <p:strVal val="(0.5)"/>
                                      </p:to>
                                    </p:set>
                                    <p:anim from="(0.5)" to="(#ppt_x)" calcmode="lin" valueType="num">
                                      <p:cBhvr>
                                        <p:cTn id="11" dur="1230" accel="100000" fill="hold">
                                          <p:stCondLst>
                                            <p:cond delay="770"/>
                                          </p:stCondLst>
                                        </p:cTn>
                                        <p:tgtEl>
                                          <p:spTgt spid="3"/>
                                        </p:tgtEl>
                                        <p:attrNameLst>
                                          <p:attrName>ppt_x</p:attrName>
                                        </p:attrNameLst>
                                      </p:cBhvr>
                                    </p:anim>
                                    <p:set>
                                      <p:cBhvr>
                                        <p:cTn id="12" dur="770" fill="hold"/>
                                        <p:tgtEl>
                                          <p:spTgt spid="3"/>
                                        </p:tgtEl>
                                        <p:attrNameLst>
                                          <p:attrName>ppt_y</p:attrName>
                                        </p:attrNameLst>
                                      </p:cBhvr>
                                      <p:to>
                                        <p:strVal val="(#ppt_y+0.4)"/>
                                      </p:to>
                                    </p:set>
                                    <p:anim from="(#ppt_y+0.4)" to="(#ppt_y)" calcmode="lin" valueType="num">
                                      <p:cBhvr>
                                        <p:cTn id="13" dur="1230" accel="100000" fill="hold">
                                          <p:stCondLst>
                                            <p:cond delay="770"/>
                                          </p:stCondLst>
                                        </p:cTn>
                                        <p:tgtEl>
                                          <p:spTgt spid="3"/>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animBg="1"/>
      <p:bldP spid="19" grpId="0"/>
      <p:bldP spid="20" grpId="0"/>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due angoli in diagonale ritagliati 1">
            <a:extLst>
              <a:ext uri="{FF2B5EF4-FFF2-40B4-BE49-F238E27FC236}">
                <a16:creationId xmlns:a16="http://schemas.microsoft.com/office/drawing/2014/main" id="{B32A65F0-5604-FC99-37E1-6820C1512259}"/>
              </a:ext>
            </a:extLst>
          </p:cNvPr>
          <p:cNvSpPr/>
          <p:nvPr/>
        </p:nvSpPr>
        <p:spPr>
          <a:xfrm>
            <a:off x="1999305" y="4430870"/>
            <a:ext cx="3584372" cy="878029"/>
          </a:xfrm>
          <a:prstGeom prst="snip2Diag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it-IT" b="1" u="sng" dirty="0"/>
              <a:t>GIPE</a:t>
            </a:r>
            <a:r>
              <a:rPr lang="it-IT" b="1" dirty="0"/>
              <a:t> (Gruppo Italiano PICC Expert) </a:t>
            </a:r>
          </a:p>
        </p:txBody>
      </p:sp>
      <p:sp>
        <p:nvSpPr>
          <p:cNvPr id="3" name="CasellaDiTesto 2">
            <a:extLst>
              <a:ext uri="{FF2B5EF4-FFF2-40B4-BE49-F238E27FC236}">
                <a16:creationId xmlns:a16="http://schemas.microsoft.com/office/drawing/2014/main" id="{2461FC7E-B044-DA88-B0F9-542D5A307736}"/>
              </a:ext>
            </a:extLst>
          </p:cNvPr>
          <p:cNvSpPr txBox="1"/>
          <p:nvPr/>
        </p:nvSpPr>
        <p:spPr>
          <a:xfrm>
            <a:off x="2572986" y="3868627"/>
            <a:ext cx="7692766" cy="369332"/>
          </a:xfrm>
          <a:prstGeom prst="rect">
            <a:avLst/>
          </a:prstGeom>
          <a:noFill/>
        </p:spPr>
        <p:txBody>
          <a:bodyPr wrap="square" rtlCol="0">
            <a:spAutoFit/>
          </a:bodyPr>
          <a:lstStyle/>
          <a:p>
            <a:pPr algn="ctr"/>
            <a:r>
              <a:rPr lang="it-IT" dirty="0"/>
              <a:t>GIA’ NEL </a:t>
            </a:r>
            <a:r>
              <a:rPr lang="it-IT" b="1" u="sng" dirty="0"/>
              <a:t>2015</a:t>
            </a:r>
            <a:r>
              <a:rPr lang="it-IT" b="1" dirty="0"/>
              <a:t> </a:t>
            </a:r>
            <a:r>
              <a:rPr lang="it-IT" dirty="0"/>
              <a:t>FU FATTA LA PRIMA </a:t>
            </a:r>
            <a:r>
              <a:rPr lang="it-IT" b="1" u="sng" dirty="0"/>
              <a:t>CONSENSUS CONFERENCE</a:t>
            </a:r>
          </a:p>
        </p:txBody>
      </p:sp>
      <p:sp>
        <p:nvSpPr>
          <p:cNvPr id="4" name="CasellaDiTesto 3">
            <a:extLst>
              <a:ext uri="{FF2B5EF4-FFF2-40B4-BE49-F238E27FC236}">
                <a16:creationId xmlns:a16="http://schemas.microsoft.com/office/drawing/2014/main" id="{0677501F-2DEA-0A4D-7BCF-CEFFF1FC96CD}"/>
              </a:ext>
            </a:extLst>
          </p:cNvPr>
          <p:cNvSpPr txBox="1"/>
          <p:nvPr/>
        </p:nvSpPr>
        <p:spPr>
          <a:xfrm>
            <a:off x="2255528" y="5727347"/>
            <a:ext cx="7630344" cy="369332"/>
          </a:xfrm>
          <a:prstGeom prst="rect">
            <a:avLst/>
          </a:prstGeom>
          <a:noFill/>
        </p:spPr>
        <p:txBody>
          <a:bodyPr wrap="square" rtlCol="0">
            <a:spAutoFit/>
          </a:bodyPr>
          <a:lstStyle/>
          <a:p>
            <a:r>
              <a:rPr lang="it-IT" dirty="0"/>
              <a:t>Requisiti minimi progettazione e attuazione percorso formativo adeguato </a:t>
            </a:r>
          </a:p>
        </p:txBody>
      </p:sp>
      <p:sp>
        <p:nvSpPr>
          <p:cNvPr id="5" name="CasellaDiTesto 4">
            <a:extLst>
              <a:ext uri="{FF2B5EF4-FFF2-40B4-BE49-F238E27FC236}">
                <a16:creationId xmlns:a16="http://schemas.microsoft.com/office/drawing/2014/main" id="{05069252-5285-7A7F-0D3E-0F05471CBF63}"/>
              </a:ext>
            </a:extLst>
          </p:cNvPr>
          <p:cNvSpPr txBox="1"/>
          <p:nvPr/>
        </p:nvSpPr>
        <p:spPr>
          <a:xfrm>
            <a:off x="1737293" y="397865"/>
            <a:ext cx="7692766" cy="523220"/>
          </a:xfrm>
          <a:prstGeom prst="rect">
            <a:avLst/>
          </a:prstGeom>
          <a:noFill/>
        </p:spPr>
        <p:txBody>
          <a:bodyPr wrap="square" rtlCol="0">
            <a:spAutoFit/>
          </a:bodyPr>
          <a:lstStyle/>
          <a:p>
            <a:pPr algn="ctr"/>
            <a:r>
              <a:rPr lang="it-IT" sz="2800" b="1" dirty="0">
                <a:solidFill>
                  <a:srgbClr val="FF0000"/>
                </a:solidFill>
              </a:rPr>
              <a:t>FORMAZIONE DEI PROFESSIONISTI</a:t>
            </a:r>
          </a:p>
        </p:txBody>
      </p:sp>
      <p:pic>
        <p:nvPicPr>
          <p:cNvPr id="10" name="Immagine 9">
            <a:extLst>
              <a:ext uri="{FF2B5EF4-FFF2-40B4-BE49-F238E27FC236}">
                <a16:creationId xmlns:a16="http://schemas.microsoft.com/office/drawing/2014/main" id="{B065BDA0-347D-B54E-80AA-81F1ED3AF721}"/>
              </a:ext>
            </a:extLst>
          </p:cNvPr>
          <p:cNvPicPr>
            <a:picLocks noChangeAspect="1"/>
          </p:cNvPicPr>
          <p:nvPr/>
        </p:nvPicPr>
        <p:blipFill>
          <a:blip r:embed="rId2"/>
          <a:stretch>
            <a:fillRect/>
          </a:stretch>
        </p:blipFill>
        <p:spPr>
          <a:xfrm>
            <a:off x="1356798" y="1073713"/>
            <a:ext cx="4017426" cy="2595257"/>
          </a:xfrm>
          <a:prstGeom prst="rect">
            <a:avLst/>
          </a:prstGeom>
        </p:spPr>
      </p:pic>
      <p:sp>
        <p:nvSpPr>
          <p:cNvPr id="11" name="CasellaDiTesto 10">
            <a:extLst>
              <a:ext uri="{FF2B5EF4-FFF2-40B4-BE49-F238E27FC236}">
                <a16:creationId xmlns:a16="http://schemas.microsoft.com/office/drawing/2014/main" id="{BF82F7A6-D8CE-DEF6-4D92-BCFF0B089E50}"/>
              </a:ext>
            </a:extLst>
          </p:cNvPr>
          <p:cNvSpPr txBox="1"/>
          <p:nvPr/>
        </p:nvSpPr>
        <p:spPr>
          <a:xfrm>
            <a:off x="5583676" y="1332813"/>
            <a:ext cx="6052207" cy="646331"/>
          </a:xfrm>
          <a:prstGeom prst="rect">
            <a:avLst/>
          </a:prstGeom>
          <a:noFill/>
        </p:spPr>
        <p:txBody>
          <a:bodyPr wrap="square" rtlCol="0">
            <a:spAutoFit/>
          </a:bodyPr>
          <a:lstStyle/>
          <a:p>
            <a:pPr algn="just"/>
            <a:r>
              <a:rPr lang="it-IT" b="1" dirty="0">
                <a:solidFill>
                  <a:srgbClr val="FF0000"/>
                </a:solidFill>
              </a:rPr>
              <a:t>Non esiste un ente </a:t>
            </a:r>
            <a:r>
              <a:rPr lang="it-IT" b="1" dirty="0" smtClean="0">
                <a:solidFill>
                  <a:srgbClr val="FF0000"/>
                </a:solidFill>
              </a:rPr>
              <a:t>certificatore </a:t>
            </a:r>
            <a:r>
              <a:rPr lang="it-IT" b="1" dirty="0">
                <a:solidFill>
                  <a:srgbClr val="FF0000"/>
                </a:solidFill>
              </a:rPr>
              <a:t>che dichiari un medico o </a:t>
            </a:r>
            <a:r>
              <a:rPr lang="it-IT" b="1" dirty="0" smtClean="0">
                <a:solidFill>
                  <a:srgbClr val="FF0000"/>
                </a:solidFill>
              </a:rPr>
              <a:t>un </a:t>
            </a:r>
            <a:r>
              <a:rPr lang="it-IT" b="1" dirty="0">
                <a:solidFill>
                  <a:srgbClr val="FF0000"/>
                </a:solidFill>
              </a:rPr>
              <a:t>infermiere come </a:t>
            </a:r>
            <a:r>
              <a:rPr lang="it-IT" b="1" dirty="0" smtClean="0">
                <a:solidFill>
                  <a:srgbClr val="FF0000"/>
                </a:solidFill>
              </a:rPr>
              <a:t>IMPIANTATORE</a:t>
            </a:r>
            <a:endParaRPr lang="it-IT" b="1" u="sng" dirty="0">
              <a:solidFill>
                <a:srgbClr val="FF0000"/>
              </a:solidFill>
            </a:endParaRPr>
          </a:p>
        </p:txBody>
      </p:sp>
      <p:pic>
        <p:nvPicPr>
          <p:cNvPr id="8" name="Immagine 7"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3"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1604772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grpId="0" nodeType="clickEffect">
                                  <p:stCondLst>
                                    <p:cond delay="0"/>
                                  </p:stCondLst>
                                  <p:iterate type="wd">
                                    <p:tmPct val="50000"/>
                                  </p:iterate>
                                  <p:childTnLst>
                                    <p:set>
                                      <p:cBhvr>
                                        <p:cTn id="11" dur="1" fill="hold">
                                          <p:stCondLst>
                                            <p:cond delay="0"/>
                                          </p:stCondLst>
                                        </p:cTn>
                                        <p:tgtEl>
                                          <p:spTgt spid="11"/>
                                        </p:tgtEl>
                                        <p:attrNameLst>
                                          <p:attrName>style.visibility</p:attrName>
                                        </p:attrNameLst>
                                      </p:cBhvr>
                                      <p:to>
                                        <p:strVal val="visible"/>
                                      </p:to>
                                    </p:set>
                                    <p:set>
                                      <p:cBhvr>
                                        <p:cTn id="12" dur="227" fill="hold">
                                          <p:stCondLst>
                                            <p:cond delay="0"/>
                                          </p:stCondLst>
                                        </p:cTn>
                                        <p:tgtEl>
                                          <p:spTgt spid="11"/>
                                        </p:tgtEl>
                                        <p:attrNameLst>
                                          <p:attrName>style.rotation</p:attrName>
                                        </p:attrNameLst>
                                      </p:cBhvr>
                                      <p:to>
                                        <p:strVal val="-45.0"/>
                                      </p:to>
                                    </p:set>
                                    <p:anim calcmode="lin" valueType="num">
                                      <p:cBhvr>
                                        <p:cTn id="13" dur="227" fill="hold">
                                          <p:stCondLst>
                                            <p:cond delay="227"/>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14" dur="227"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15" dur="78" decel="50000" autoRev="1" fill="hold">
                                          <p:stCondLst>
                                            <p:cond delay="227"/>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16" dur="68" fill="hold">
                                          <p:stCondLst>
                                            <p:cond delay="432"/>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heel(1)">
                                      <p:cBhvr>
                                        <p:cTn id="21" dur="2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2000"/>
                                        <p:tgtEl>
                                          <p:spTgt spid="2"/>
                                        </p:tgtEl>
                                      </p:cBhvr>
                                    </p:animEffect>
                                    <p:anim calcmode="lin" valueType="num">
                                      <p:cBhvr>
                                        <p:cTn id="27" dur="2000" fill="hold"/>
                                        <p:tgtEl>
                                          <p:spTgt spid="2"/>
                                        </p:tgtEl>
                                        <p:attrNameLst>
                                          <p:attrName>ppt_w</p:attrName>
                                        </p:attrNameLst>
                                      </p:cBhvr>
                                      <p:tavLst>
                                        <p:tav tm="0" fmla="#ppt_w*sin(2.5*pi*$)">
                                          <p:val>
                                            <p:fltVal val="0"/>
                                          </p:val>
                                        </p:tav>
                                        <p:tav tm="100000">
                                          <p:val>
                                            <p:fltVal val="1"/>
                                          </p:val>
                                        </p:tav>
                                      </p:tavLst>
                                    </p:anim>
                                    <p:anim calcmode="lin" valueType="num">
                                      <p:cBhvr>
                                        <p:cTn id="28"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0809651-94CE-A0D1-87E7-63D219EF6B02}"/>
              </a:ext>
            </a:extLst>
          </p:cNvPr>
          <p:cNvSpPr txBox="1"/>
          <p:nvPr/>
        </p:nvSpPr>
        <p:spPr>
          <a:xfrm>
            <a:off x="1446149" y="423463"/>
            <a:ext cx="7692766" cy="523220"/>
          </a:xfrm>
          <a:prstGeom prst="rect">
            <a:avLst/>
          </a:prstGeom>
          <a:noFill/>
        </p:spPr>
        <p:txBody>
          <a:bodyPr wrap="square" rtlCol="0">
            <a:spAutoFit/>
          </a:bodyPr>
          <a:lstStyle/>
          <a:p>
            <a:pPr algn="ctr"/>
            <a:r>
              <a:rPr lang="it-IT" sz="2800" b="1" u="sng" dirty="0">
                <a:solidFill>
                  <a:srgbClr val="FF0000"/>
                </a:solidFill>
              </a:rPr>
              <a:t>CONSENSUS CONFERENCE</a:t>
            </a:r>
          </a:p>
        </p:txBody>
      </p:sp>
      <p:sp>
        <p:nvSpPr>
          <p:cNvPr id="3" name="CasellaDiTesto 2">
            <a:extLst>
              <a:ext uri="{FF2B5EF4-FFF2-40B4-BE49-F238E27FC236}">
                <a16:creationId xmlns:a16="http://schemas.microsoft.com/office/drawing/2014/main" id="{A8788990-931D-7C55-4AE7-DC8832578AF9}"/>
              </a:ext>
            </a:extLst>
          </p:cNvPr>
          <p:cNvSpPr txBox="1"/>
          <p:nvPr/>
        </p:nvSpPr>
        <p:spPr>
          <a:xfrm>
            <a:off x="1062182" y="1283855"/>
            <a:ext cx="9559636" cy="2585323"/>
          </a:xfrm>
          <a:prstGeom prst="rect">
            <a:avLst/>
          </a:prstGeom>
          <a:noFill/>
        </p:spPr>
        <p:txBody>
          <a:bodyPr wrap="square" rtlCol="0">
            <a:spAutoFit/>
          </a:bodyPr>
          <a:lstStyle/>
          <a:p>
            <a:pPr algn="ctr"/>
            <a:r>
              <a:rPr lang="it-IT" dirty="0"/>
              <a:t>La diffusione su tutto il territorio Nazionale della pratica del posizionamento </a:t>
            </a:r>
            <a:r>
              <a:rPr lang="it-IT" dirty="0" err="1"/>
              <a:t>ecoguidato</a:t>
            </a:r>
            <a:r>
              <a:rPr lang="it-IT" dirty="0"/>
              <a:t> di accessi venosi centrali ad inserzione periferica (PICC) ha comportato la necessità di definire in modo preciso i requisiti minimi del percorso formativo di tale addestramento.</a:t>
            </a:r>
          </a:p>
          <a:p>
            <a:pPr algn="ctr"/>
            <a:endParaRPr lang="it-IT" dirty="0"/>
          </a:p>
          <a:p>
            <a:pPr algn="ctr"/>
            <a:r>
              <a:rPr lang="it-IT" dirty="0"/>
              <a:t>Tale metodica infatti non può essere acquisita in modo efficiente attraverso il semplice studio teorico di manuali/procedure o attraverso processi di osservazione/imitazione. Inoltre, i dati della letteratura dimostrano come la qualità della prestazione (minimizzazione di complicanze, massima costo efficacia ed efficienza) nel campo del posizionamento degli accessi venosi </a:t>
            </a:r>
            <a:r>
              <a:rPr lang="it-IT" dirty="0" err="1"/>
              <a:t>ecoguidati</a:t>
            </a:r>
            <a:r>
              <a:rPr lang="it-IT" dirty="0"/>
              <a:t> è strettamente correlata alla qualità del percorso formativo intrapreso.</a:t>
            </a:r>
          </a:p>
        </p:txBody>
      </p:sp>
      <p:sp>
        <p:nvSpPr>
          <p:cNvPr id="4" name="CasellaDiTesto 3">
            <a:extLst>
              <a:ext uri="{FF2B5EF4-FFF2-40B4-BE49-F238E27FC236}">
                <a16:creationId xmlns:a16="http://schemas.microsoft.com/office/drawing/2014/main" id="{C17E3C45-F571-0CF4-D9DF-E52EC1FE38A3}"/>
              </a:ext>
            </a:extLst>
          </p:cNvPr>
          <p:cNvSpPr txBox="1"/>
          <p:nvPr/>
        </p:nvSpPr>
        <p:spPr>
          <a:xfrm>
            <a:off x="1192964" y="4218739"/>
            <a:ext cx="9559636" cy="646331"/>
          </a:xfrm>
          <a:prstGeom prst="rect">
            <a:avLst/>
          </a:prstGeom>
          <a:noFill/>
        </p:spPr>
        <p:txBody>
          <a:bodyPr wrap="square" rtlCol="0">
            <a:spAutoFit/>
          </a:bodyPr>
          <a:lstStyle/>
          <a:p>
            <a:pPr algn="ctr"/>
            <a:r>
              <a:rPr lang="it-IT" dirty="0"/>
              <a:t>Ok…</a:t>
            </a:r>
          </a:p>
          <a:p>
            <a:pPr algn="ctr"/>
            <a:endParaRPr lang="it-IT" dirty="0"/>
          </a:p>
        </p:txBody>
      </p:sp>
      <p:pic>
        <p:nvPicPr>
          <p:cNvPr id="5" name="Immagine 4">
            <a:extLst>
              <a:ext uri="{FF2B5EF4-FFF2-40B4-BE49-F238E27FC236}">
                <a16:creationId xmlns:a16="http://schemas.microsoft.com/office/drawing/2014/main" id="{25AD6CB7-0E1F-938F-2CE3-F3705894387F}"/>
              </a:ext>
            </a:extLst>
          </p:cNvPr>
          <p:cNvPicPr>
            <a:picLocks noChangeAspect="1"/>
          </p:cNvPicPr>
          <p:nvPr/>
        </p:nvPicPr>
        <p:blipFill>
          <a:blip r:embed="rId2"/>
          <a:stretch>
            <a:fillRect/>
          </a:stretch>
        </p:blipFill>
        <p:spPr>
          <a:xfrm>
            <a:off x="4486150" y="946683"/>
            <a:ext cx="2973264" cy="4468020"/>
          </a:xfrm>
          <a:prstGeom prst="rect">
            <a:avLst/>
          </a:prstGeom>
        </p:spPr>
      </p:pic>
      <p:sp>
        <p:nvSpPr>
          <p:cNvPr id="6" name="CasellaDiTesto 5">
            <a:extLst>
              <a:ext uri="{FF2B5EF4-FFF2-40B4-BE49-F238E27FC236}">
                <a16:creationId xmlns:a16="http://schemas.microsoft.com/office/drawing/2014/main" id="{A111876A-D672-D6F1-0E09-7149A51F4EEA}"/>
              </a:ext>
            </a:extLst>
          </p:cNvPr>
          <p:cNvSpPr txBox="1"/>
          <p:nvPr/>
        </p:nvSpPr>
        <p:spPr>
          <a:xfrm>
            <a:off x="1264553" y="5834372"/>
            <a:ext cx="9559636" cy="369332"/>
          </a:xfrm>
          <a:prstGeom prst="rect">
            <a:avLst/>
          </a:prstGeom>
          <a:noFill/>
        </p:spPr>
        <p:txBody>
          <a:bodyPr wrap="square" rtlCol="0">
            <a:spAutoFit/>
          </a:bodyPr>
          <a:lstStyle/>
          <a:p>
            <a:pPr algn="ctr"/>
            <a:r>
              <a:rPr lang="it-IT" dirty="0"/>
              <a:t>Ma quale è il percorso formativo più idoneo??????</a:t>
            </a:r>
          </a:p>
        </p:txBody>
      </p:sp>
      <p:pic>
        <p:nvPicPr>
          <p:cNvPr id="7" name="Immagine 6"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3"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21628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anim calcmode="lin" valueType="num">
                                      <p:cBhvr>
                                        <p:cTn id="25" dur="2000" fill="hold"/>
                                        <p:tgtEl>
                                          <p:spTgt spid="5"/>
                                        </p:tgtEl>
                                        <p:attrNameLst>
                                          <p:attrName>ppt_w</p:attrName>
                                        </p:attrNameLst>
                                      </p:cBhvr>
                                      <p:tavLst>
                                        <p:tav tm="0" fmla="#ppt_w*sin(2.5*pi*$)">
                                          <p:val>
                                            <p:fltVal val="0"/>
                                          </p:val>
                                        </p:tav>
                                        <p:tav tm="100000">
                                          <p:val>
                                            <p:fltVal val="1"/>
                                          </p:val>
                                        </p:tav>
                                      </p:tavLst>
                                    </p:anim>
                                    <p:anim calcmode="lin" valueType="num">
                                      <p:cBhvr>
                                        <p:cTn id="26"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0809651-94CE-A0D1-87E7-63D219EF6B02}"/>
              </a:ext>
            </a:extLst>
          </p:cNvPr>
          <p:cNvSpPr txBox="1"/>
          <p:nvPr/>
        </p:nvSpPr>
        <p:spPr>
          <a:xfrm>
            <a:off x="2543429" y="382823"/>
            <a:ext cx="7692766" cy="523220"/>
          </a:xfrm>
          <a:prstGeom prst="rect">
            <a:avLst/>
          </a:prstGeom>
          <a:noFill/>
        </p:spPr>
        <p:txBody>
          <a:bodyPr wrap="square" rtlCol="0">
            <a:spAutoFit/>
          </a:bodyPr>
          <a:lstStyle/>
          <a:p>
            <a:pPr algn="ctr"/>
            <a:r>
              <a:rPr lang="it-IT" sz="2800" b="1" u="sng" dirty="0">
                <a:solidFill>
                  <a:srgbClr val="FF0000"/>
                </a:solidFill>
              </a:rPr>
              <a:t>CONSENSUS CONFERENCE</a:t>
            </a:r>
          </a:p>
        </p:txBody>
      </p:sp>
      <p:sp>
        <p:nvSpPr>
          <p:cNvPr id="3" name="CasellaDiTesto 2">
            <a:extLst>
              <a:ext uri="{FF2B5EF4-FFF2-40B4-BE49-F238E27FC236}">
                <a16:creationId xmlns:a16="http://schemas.microsoft.com/office/drawing/2014/main" id="{A8788990-931D-7C55-4AE7-DC8832578AF9}"/>
              </a:ext>
            </a:extLst>
          </p:cNvPr>
          <p:cNvSpPr txBox="1"/>
          <p:nvPr/>
        </p:nvSpPr>
        <p:spPr>
          <a:xfrm>
            <a:off x="741872" y="2111990"/>
            <a:ext cx="10752730" cy="2031325"/>
          </a:xfrm>
          <a:prstGeom prst="rect">
            <a:avLst/>
          </a:prstGeom>
          <a:noFill/>
        </p:spPr>
        <p:txBody>
          <a:bodyPr wrap="square" rtlCol="0">
            <a:spAutoFit/>
          </a:bodyPr>
          <a:lstStyle/>
          <a:p>
            <a:pPr algn="ctr"/>
            <a:r>
              <a:rPr lang="it-IT" dirty="0"/>
              <a:t>In particolare, questa problematica è stata suddivisa nei seguenti aspetti:</a:t>
            </a:r>
          </a:p>
          <a:p>
            <a:pPr algn="just"/>
            <a:endParaRPr lang="it-IT" dirty="0"/>
          </a:p>
          <a:p>
            <a:pPr algn="just"/>
            <a:r>
              <a:rPr lang="it-IT" dirty="0"/>
              <a:t>1) </a:t>
            </a:r>
            <a:r>
              <a:rPr lang="it-IT" dirty="0">
                <a:solidFill>
                  <a:schemeClr val="accent5">
                    <a:lumMod val="50000"/>
                  </a:schemeClr>
                </a:solidFill>
              </a:rPr>
              <a:t>Quale sia la struttura generale di un </a:t>
            </a:r>
            <a:r>
              <a:rPr lang="it-IT" b="1" dirty="0">
                <a:solidFill>
                  <a:schemeClr val="accent5">
                    <a:lumMod val="50000"/>
                  </a:schemeClr>
                </a:solidFill>
              </a:rPr>
              <a:t>percorso formativo </a:t>
            </a:r>
            <a:r>
              <a:rPr lang="it-IT" dirty="0">
                <a:solidFill>
                  <a:schemeClr val="accent5">
                    <a:lumMod val="50000"/>
                  </a:schemeClr>
                </a:solidFill>
              </a:rPr>
              <a:t>che possa essere considerato appropriato</a:t>
            </a:r>
            <a:r>
              <a:rPr lang="it-IT" dirty="0"/>
              <a:t>;</a:t>
            </a:r>
          </a:p>
          <a:p>
            <a:pPr algn="just"/>
            <a:r>
              <a:rPr lang="it-IT" dirty="0"/>
              <a:t>2) </a:t>
            </a:r>
            <a:r>
              <a:rPr lang="it-IT" dirty="0">
                <a:solidFill>
                  <a:srgbClr val="00B050"/>
                </a:solidFill>
              </a:rPr>
              <a:t>Come debba essere strutturato un corso teorico-pratico di addestramento/training</a:t>
            </a:r>
            <a:r>
              <a:rPr lang="it-IT" dirty="0"/>
              <a:t>;</a:t>
            </a:r>
          </a:p>
          <a:p>
            <a:pPr algn="just"/>
            <a:r>
              <a:rPr lang="it-IT" dirty="0"/>
              <a:t>3) </a:t>
            </a:r>
            <a:r>
              <a:rPr lang="it-IT" dirty="0">
                <a:solidFill>
                  <a:schemeClr val="accent4">
                    <a:lumMod val="50000"/>
                  </a:schemeClr>
                </a:solidFill>
              </a:rPr>
              <a:t>Come debba continuare il percorso formativo dopo il corso di addestramento: quale possa essere la prevista curva di apprendimento autonomo e se sia opportuno un audit conclusivo</a:t>
            </a:r>
            <a:r>
              <a:rPr lang="it-IT" dirty="0"/>
              <a:t>;</a:t>
            </a:r>
          </a:p>
          <a:p>
            <a:pPr algn="just"/>
            <a:r>
              <a:rPr lang="it-IT" dirty="0"/>
              <a:t>4) </a:t>
            </a:r>
            <a:r>
              <a:rPr lang="it-IT" dirty="0">
                <a:solidFill>
                  <a:srgbClr val="C00000"/>
                </a:solidFill>
              </a:rPr>
              <a:t>Chi sia qualificato a gestire come docente/tutor tale percorso formativo</a:t>
            </a:r>
            <a:r>
              <a:rPr lang="it-IT" dirty="0"/>
              <a:t>.</a:t>
            </a:r>
          </a:p>
        </p:txBody>
      </p:sp>
      <p:pic>
        <p:nvPicPr>
          <p:cNvPr id="5" name="Immagine 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428274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0809651-94CE-A0D1-87E7-63D219EF6B02}"/>
              </a:ext>
            </a:extLst>
          </p:cNvPr>
          <p:cNvSpPr txBox="1"/>
          <p:nvPr/>
        </p:nvSpPr>
        <p:spPr>
          <a:xfrm>
            <a:off x="2543429" y="382823"/>
            <a:ext cx="7692766" cy="523220"/>
          </a:xfrm>
          <a:prstGeom prst="rect">
            <a:avLst/>
          </a:prstGeom>
          <a:noFill/>
        </p:spPr>
        <p:txBody>
          <a:bodyPr wrap="square" rtlCol="0">
            <a:spAutoFit/>
          </a:bodyPr>
          <a:lstStyle/>
          <a:p>
            <a:pPr algn="ctr"/>
            <a:r>
              <a:rPr lang="it-IT" sz="2800" b="1" u="sng" dirty="0">
                <a:solidFill>
                  <a:srgbClr val="FF0000"/>
                </a:solidFill>
              </a:rPr>
              <a:t>CONSENSUS CONFERENCE</a:t>
            </a:r>
          </a:p>
        </p:txBody>
      </p:sp>
      <p:sp>
        <p:nvSpPr>
          <p:cNvPr id="7" name="CasellaDiTesto 6">
            <a:extLst>
              <a:ext uri="{FF2B5EF4-FFF2-40B4-BE49-F238E27FC236}">
                <a16:creationId xmlns:a16="http://schemas.microsoft.com/office/drawing/2014/main" id="{EF03195D-52B2-DF5E-CD22-6ACD23977A4F}"/>
              </a:ext>
            </a:extLst>
          </p:cNvPr>
          <p:cNvSpPr txBox="1"/>
          <p:nvPr/>
        </p:nvSpPr>
        <p:spPr>
          <a:xfrm>
            <a:off x="603849" y="2102690"/>
            <a:ext cx="11007306" cy="2308324"/>
          </a:xfrm>
          <a:prstGeom prst="rect">
            <a:avLst/>
          </a:prstGeom>
          <a:noFill/>
        </p:spPr>
        <p:txBody>
          <a:bodyPr wrap="square" rtlCol="0">
            <a:spAutoFit/>
          </a:bodyPr>
          <a:lstStyle/>
          <a:p>
            <a:pPr marL="342900" indent="-342900" algn="just">
              <a:buAutoNum type="arabicParenR"/>
            </a:pPr>
            <a:r>
              <a:rPr lang="it-IT" dirty="0">
                <a:solidFill>
                  <a:schemeClr val="accent5">
                    <a:lumMod val="50000"/>
                  </a:schemeClr>
                </a:solidFill>
              </a:rPr>
              <a:t>Corso di addestramento vero e proprio, tenuto da uno o più tutor e costituito da lezione </a:t>
            </a:r>
            <a:r>
              <a:rPr lang="it-IT" dirty="0" smtClean="0">
                <a:solidFill>
                  <a:schemeClr val="accent5">
                    <a:lumMod val="50000"/>
                  </a:schemeClr>
                </a:solidFill>
              </a:rPr>
              <a:t>teoriche, esercitazioni </a:t>
            </a:r>
            <a:r>
              <a:rPr lang="it-IT" dirty="0">
                <a:solidFill>
                  <a:schemeClr val="accent5">
                    <a:lumMod val="50000"/>
                  </a:schemeClr>
                </a:solidFill>
              </a:rPr>
              <a:t>precliniche e tirocinio clinico, una ‘learning curve’ personale con monitoraggio a distanza da parte del/dei tutor, un audit finale; </a:t>
            </a:r>
          </a:p>
          <a:p>
            <a:pPr algn="just"/>
            <a:r>
              <a:rPr lang="it-IT" dirty="0">
                <a:solidFill>
                  <a:schemeClr val="accent5">
                    <a:lumMod val="50000"/>
                  </a:schemeClr>
                </a:solidFill>
              </a:rPr>
              <a:t>Le varie sezioni del corso di addestramento (teoria – esercitazione – clinica) devono avvenire in tempi sufficientemente ravvicinati (entro due mesi). - L’intero percorso di training (corso di addestramento – learning curve personale – audit) deve avvenire in tempi adeguati (entro nove mesi). - La struttura del </a:t>
            </a:r>
            <a:r>
              <a:rPr lang="it-IT" b="1" dirty="0">
                <a:solidFill>
                  <a:schemeClr val="accent5">
                    <a:lumMod val="50000"/>
                  </a:schemeClr>
                </a:solidFill>
              </a:rPr>
              <a:t>percorso di training è la stessa sia per la formazione di personale medico che di personale infermieristico</a:t>
            </a:r>
            <a:r>
              <a:rPr lang="it-IT" dirty="0">
                <a:solidFill>
                  <a:schemeClr val="accent5">
                    <a:lumMod val="50000"/>
                  </a:schemeClr>
                </a:solidFill>
              </a:rPr>
              <a:t>.</a:t>
            </a:r>
          </a:p>
        </p:txBody>
      </p:sp>
      <p:pic>
        <p:nvPicPr>
          <p:cNvPr id="5" name="Immagine 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177029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0809651-94CE-A0D1-87E7-63D219EF6B02}"/>
              </a:ext>
            </a:extLst>
          </p:cNvPr>
          <p:cNvSpPr txBox="1"/>
          <p:nvPr/>
        </p:nvSpPr>
        <p:spPr>
          <a:xfrm>
            <a:off x="2543429" y="382823"/>
            <a:ext cx="7692766" cy="523220"/>
          </a:xfrm>
          <a:prstGeom prst="rect">
            <a:avLst/>
          </a:prstGeom>
          <a:noFill/>
        </p:spPr>
        <p:txBody>
          <a:bodyPr wrap="square" rtlCol="0">
            <a:spAutoFit/>
          </a:bodyPr>
          <a:lstStyle/>
          <a:p>
            <a:pPr algn="ctr"/>
            <a:r>
              <a:rPr lang="it-IT" sz="2800" b="1" u="sng" dirty="0">
                <a:solidFill>
                  <a:srgbClr val="FF0000"/>
                </a:solidFill>
              </a:rPr>
              <a:t>CONSENSUS CONFERENCE</a:t>
            </a:r>
          </a:p>
        </p:txBody>
      </p:sp>
      <p:sp>
        <p:nvSpPr>
          <p:cNvPr id="3" name="CasellaDiTesto 2">
            <a:extLst>
              <a:ext uri="{FF2B5EF4-FFF2-40B4-BE49-F238E27FC236}">
                <a16:creationId xmlns:a16="http://schemas.microsoft.com/office/drawing/2014/main" id="{A8788990-931D-7C55-4AE7-DC8832578AF9}"/>
              </a:ext>
            </a:extLst>
          </p:cNvPr>
          <p:cNvSpPr txBox="1"/>
          <p:nvPr/>
        </p:nvSpPr>
        <p:spPr>
          <a:xfrm>
            <a:off x="1165699" y="2017101"/>
            <a:ext cx="10052858" cy="2308324"/>
          </a:xfrm>
          <a:prstGeom prst="rect">
            <a:avLst/>
          </a:prstGeom>
          <a:noFill/>
        </p:spPr>
        <p:txBody>
          <a:bodyPr wrap="square" rtlCol="0">
            <a:spAutoFit/>
          </a:bodyPr>
          <a:lstStyle/>
          <a:p>
            <a:pPr algn="ctr"/>
            <a:r>
              <a:rPr lang="it-IT" dirty="0"/>
              <a:t>In particolare, questa problematica è stata suddivisa nei seguenti aspetti:</a:t>
            </a:r>
          </a:p>
          <a:p>
            <a:pPr algn="just"/>
            <a:endParaRPr lang="it-IT" dirty="0"/>
          </a:p>
          <a:p>
            <a:pPr algn="just"/>
            <a:r>
              <a:rPr lang="it-IT" dirty="0"/>
              <a:t>1) </a:t>
            </a:r>
            <a:r>
              <a:rPr lang="it-IT" dirty="0">
                <a:solidFill>
                  <a:schemeClr val="accent5">
                    <a:lumMod val="50000"/>
                  </a:schemeClr>
                </a:solidFill>
              </a:rPr>
              <a:t>Quale sia la struttura generale di un percorso formativo che possa essere considerato appropriato</a:t>
            </a:r>
            <a:r>
              <a:rPr lang="it-IT" dirty="0"/>
              <a:t>;</a:t>
            </a:r>
          </a:p>
          <a:p>
            <a:pPr algn="just"/>
            <a:r>
              <a:rPr lang="it-IT" dirty="0"/>
              <a:t>2) </a:t>
            </a:r>
            <a:r>
              <a:rPr lang="it-IT" dirty="0">
                <a:solidFill>
                  <a:srgbClr val="00B050"/>
                </a:solidFill>
              </a:rPr>
              <a:t>Come debba essere </a:t>
            </a:r>
            <a:r>
              <a:rPr lang="it-IT" b="1" dirty="0">
                <a:solidFill>
                  <a:srgbClr val="00B050"/>
                </a:solidFill>
              </a:rPr>
              <a:t>strutturato un corso teorico-pratico</a:t>
            </a:r>
            <a:r>
              <a:rPr lang="it-IT" dirty="0">
                <a:solidFill>
                  <a:srgbClr val="00B050"/>
                </a:solidFill>
              </a:rPr>
              <a:t> di addestramento/training</a:t>
            </a:r>
            <a:r>
              <a:rPr lang="it-IT" dirty="0"/>
              <a:t>;</a:t>
            </a:r>
          </a:p>
          <a:p>
            <a:pPr algn="just"/>
            <a:r>
              <a:rPr lang="it-IT" dirty="0"/>
              <a:t>3) </a:t>
            </a:r>
            <a:r>
              <a:rPr lang="it-IT" dirty="0">
                <a:solidFill>
                  <a:schemeClr val="accent4">
                    <a:lumMod val="50000"/>
                  </a:schemeClr>
                </a:solidFill>
              </a:rPr>
              <a:t>Come debba continuare il percorso formativo dopo il corso di addestramento: quale possa essere la prevista curva di apprendimento autonomo e se sia opportuno un audit conclusivo</a:t>
            </a:r>
            <a:r>
              <a:rPr lang="it-IT" dirty="0"/>
              <a:t>;</a:t>
            </a:r>
          </a:p>
          <a:p>
            <a:pPr algn="just"/>
            <a:r>
              <a:rPr lang="it-IT" dirty="0"/>
              <a:t>4) </a:t>
            </a:r>
            <a:r>
              <a:rPr lang="it-IT" dirty="0">
                <a:solidFill>
                  <a:srgbClr val="C00000"/>
                </a:solidFill>
              </a:rPr>
              <a:t>Chi sia qualificato a gestire come docente/tutor tale percorso formativo</a:t>
            </a:r>
            <a:r>
              <a:rPr lang="it-IT" dirty="0"/>
              <a:t>.</a:t>
            </a:r>
          </a:p>
        </p:txBody>
      </p:sp>
      <p:pic>
        <p:nvPicPr>
          <p:cNvPr id="5" name="Immagine 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329147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0809651-94CE-A0D1-87E7-63D219EF6B02}"/>
              </a:ext>
            </a:extLst>
          </p:cNvPr>
          <p:cNvSpPr txBox="1"/>
          <p:nvPr/>
        </p:nvSpPr>
        <p:spPr>
          <a:xfrm>
            <a:off x="2543429" y="382823"/>
            <a:ext cx="7692766" cy="523220"/>
          </a:xfrm>
          <a:prstGeom prst="rect">
            <a:avLst/>
          </a:prstGeom>
          <a:noFill/>
        </p:spPr>
        <p:txBody>
          <a:bodyPr wrap="square" rtlCol="0">
            <a:spAutoFit/>
          </a:bodyPr>
          <a:lstStyle/>
          <a:p>
            <a:pPr algn="ctr"/>
            <a:r>
              <a:rPr lang="it-IT" sz="2800" b="1" u="sng" dirty="0">
                <a:solidFill>
                  <a:srgbClr val="FF0000"/>
                </a:solidFill>
              </a:rPr>
              <a:t>CONSENSUS CONFERENCE</a:t>
            </a:r>
          </a:p>
        </p:txBody>
      </p:sp>
      <p:sp>
        <p:nvSpPr>
          <p:cNvPr id="7" name="CasellaDiTesto 6">
            <a:extLst>
              <a:ext uri="{FF2B5EF4-FFF2-40B4-BE49-F238E27FC236}">
                <a16:creationId xmlns:a16="http://schemas.microsoft.com/office/drawing/2014/main" id="{EF03195D-52B2-DF5E-CD22-6ACD23977A4F}"/>
              </a:ext>
            </a:extLst>
          </p:cNvPr>
          <p:cNvSpPr txBox="1"/>
          <p:nvPr/>
        </p:nvSpPr>
        <p:spPr>
          <a:xfrm>
            <a:off x="909225" y="1072312"/>
            <a:ext cx="10052858" cy="4524315"/>
          </a:xfrm>
          <a:prstGeom prst="rect">
            <a:avLst/>
          </a:prstGeom>
          <a:noFill/>
        </p:spPr>
        <p:txBody>
          <a:bodyPr wrap="square" rtlCol="0">
            <a:spAutoFit/>
          </a:bodyPr>
          <a:lstStyle/>
          <a:p>
            <a:pPr algn="just"/>
            <a:r>
              <a:rPr lang="it-IT" dirty="0">
                <a:solidFill>
                  <a:srgbClr val="00B050"/>
                </a:solidFill>
              </a:rPr>
              <a:t>2) Il corso di addestramento deve comprendere una parte teorica + esercitazioni pratiche su volontari, manichini e simulatori + </a:t>
            </a:r>
            <a:r>
              <a:rPr lang="it-IT" b="1" dirty="0"/>
              <a:t>esercitazioni cliniche</a:t>
            </a:r>
            <a:r>
              <a:rPr lang="it-IT" dirty="0">
                <a:solidFill>
                  <a:srgbClr val="00B050"/>
                </a:solidFill>
              </a:rPr>
              <a:t>. </a:t>
            </a:r>
            <a:r>
              <a:rPr lang="it-IT" dirty="0" smtClean="0">
                <a:solidFill>
                  <a:srgbClr val="00B050"/>
                </a:solidFill>
              </a:rPr>
              <a:t>Le </a:t>
            </a:r>
            <a:r>
              <a:rPr lang="it-IT" dirty="0">
                <a:solidFill>
                  <a:srgbClr val="00B050"/>
                </a:solidFill>
              </a:rPr>
              <a:t>esercitazioni cliniche devono comprendere almeno 4 impianti di PICC eseguiti da un tutor esperto (spiegati al discente e commentati) + un numero minimo di almeno 4 impianti eseguiti in prima persona dal discente sotto il controllo del tutor e tutti andati a buon esito. A discrezione del Centro di Formazione e/o del singolo tutor, il numero di impianti della </a:t>
            </a:r>
            <a:r>
              <a:rPr lang="it-IT" dirty="0" err="1">
                <a:solidFill>
                  <a:srgbClr val="00B050"/>
                </a:solidFill>
              </a:rPr>
              <a:t>tutored</a:t>
            </a:r>
            <a:r>
              <a:rPr lang="it-IT" dirty="0">
                <a:solidFill>
                  <a:srgbClr val="00B050"/>
                </a:solidFill>
              </a:rPr>
              <a:t> learning curve – nel caso di discenti che affrontino il corso completamente digiuni di manovre </a:t>
            </a:r>
            <a:r>
              <a:rPr lang="it-IT" dirty="0" err="1">
                <a:solidFill>
                  <a:srgbClr val="00B050"/>
                </a:solidFill>
              </a:rPr>
              <a:t>ecoguidate</a:t>
            </a:r>
            <a:r>
              <a:rPr lang="it-IT" dirty="0">
                <a:solidFill>
                  <a:srgbClr val="00B050"/>
                </a:solidFill>
              </a:rPr>
              <a:t> - dovrà essere esteso anche a 10 procedure. Nel caso di discenti già almeno in parte ‘</a:t>
            </a:r>
            <a:r>
              <a:rPr lang="it-IT" dirty="0" err="1">
                <a:solidFill>
                  <a:srgbClr val="00B050"/>
                </a:solidFill>
              </a:rPr>
              <a:t>skilled</a:t>
            </a:r>
            <a:r>
              <a:rPr lang="it-IT" dirty="0">
                <a:solidFill>
                  <a:srgbClr val="00B050"/>
                </a:solidFill>
              </a:rPr>
              <a:t>’ nel posizionamento di PICC, il numero di impianti tutorati potrà limitarsi a 4 (andati a buon fine). E’ importante sottolineare, a questo proposito, che la esecuzione di un numero sproporzionato di impianti sotto tutor riduce la costo efficacia del training senza avere un reale impatto sulla sicurezza del paziente, tenendo conto che le complicanze potenzialmente associate ad un fallimento della manovra di inserzione del PICC hanno conseguenze cliniche limitate. E’ di importanza cruciale inoltre che la ‘</a:t>
            </a:r>
            <a:r>
              <a:rPr lang="it-IT" dirty="0" err="1">
                <a:solidFill>
                  <a:srgbClr val="00B050"/>
                </a:solidFill>
              </a:rPr>
              <a:t>tutored</a:t>
            </a:r>
            <a:r>
              <a:rPr lang="it-IT" dirty="0">
                <a:solidFill>
                  <a:srgbClr val="00B050"/>
                </a:solidFill>
              </a:rPr>
              <a:t> learning curve’ avvenga in maniera concentrata nel tempo </a:t>
            </a:r>
            <a:r>
              <a:rPr lang="it-IT" dirty="0" smtClean="0">
                <a:solidFill>
                  <a:srgbClr val="00B050"/>
                </a:solidFill>
              </a:rPr>
              <a:t>(</a:t>
            </a:r>
            <a:r>
              <a:rPr lang="it-IT" dirty="0">
                <a:solidFill>
                  <a:srgbClr val="00B050"/>
                </a:solidFill>
              </a:rPr>
              <a:t>pochi giorni) e a non più due mesi di distanza dalla fase preclinica</a:t>
            </a:r>
          </a:p>
          <a:p>
            <a:pPr algn="just"/>
            <a:r>
              <a:rPr lang="it-IT" dirty="0">
                <a:solidFill>
                  <a:srgbClr val="00B050"/>
                </a:solidFill>
              </a:rPr>
              <a:t>dell’addestramento.</a:t>
            </a:r>
            <a:endParaRPr lang="it-IT" dirty="0">
              <a:solidFill>
                <a:srgbClr val="00B050"/>
              </a:solidFill>
            </a:endParaRPr>
          </a:p>
        </p:txBody>
      </p:sp>
      <p:pic>
        <p:nvPicPr>
          <p:cNvPr id="5" name="Immagine 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214416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0809651-94CE-A0D1-87E7-63D219EF6B02}"/>
              </a:ext>
            </a:extLst>
          </p:cNvPr>
          <p:cNvSpPr txBox="1"/>
          <p:nvPr/>
        </p:nvSpPr>
        <p:spPr>
          <a:xfrm>
            <a:off x="2543429" y="382823"/>
            <a:ext cx="7692766" cy="523220"/>
          </a:xfrm>
          <a:prstGeom prst="rect">
            <a:avLst/>
          </a:prstGeom>
          <a:noFill/>
        </p:spPr>
        <p:txBody>
          <a:bodyPr wrap="square" rtlCol="0">
            <a:spAutoFit/>
          </a:bodyPr>
          <a:lstStyle/>
          <a:p>
            <a:pPr algn="ctr"/>
            <a:r>
              <a:rPr lang="it-IT" sz="2800" b="1" u="sng" dirty="0">
                <a:solidFill>
                  <a:srgbClr val="FF0000"/>
                </a:solidFill>
              </a:rPr>
              <a:t>CONSENSUS CONFERENCE</a:t>
            </a:r>
          </a:p>
        </p:txBody>
      </p:sp>
      <p:sp>
        <p:nvSpPr>
          <p:cNvPr id="3" name="CasellaDiTesto 2">
            <a:extLst>
              <a:ext uri="{FF2B5EF4-FFF2-40B4-BE49-F238E27FC236}">
                <a16:creationId xmlns:a16="http://schemas.microsoft.com/office/drawing/2014/main" id="{A8788990-931D-7C55-4AE7-DC8832578AF9}"/>
              </a:ext>
            </a:extLst>
          </p:cNvPr>
          <p:cNvSpPr txBox="1"/>
          <p:nvPr/>
        </p:nvSpPr>
        <p:spPr>
          <a:xfrm>
            <a:off x="898279" y="1904957"/>
            <a:ext cx="10548973" cy="2031325"/>
          </a:xfrm>
          <a:prstGeom prst="rect">
            <a:avLst/>
          </a:prstGeom>
          <a:noFill/>
        </p:spPr>
        <p:txBody>
          <a:bodyPr wrap="square" rtlCol="0">
            <a:spAutoFit/>
          </a:bodyPr>
          <a:lstStyle/>
          <a:p>
            <a:pPr algn="just"/>
            <a:r>
              <a:rPr lang="it-IT" dirty="0"/>
              <a:t>In particolare, questa problematica è stata suddivisa nei seguenti aspetti:</a:t>
            </a:r>
          </a:p>
          <a:p>
            <a:pPr algn="just"/>
            <a:endParaRPr lang="it-IT" dirty="0"/>
          </a:p>
          <a:p>
            <a:pPr algn="just"/>
            <a:r>
              <a:rPr lang="it-IT" dirty="0"/>
              <a:t>1) </a:t>
            </a:r>
            <a:r>
              <a:rPr lang="it-IT" dirty="0">
                <a:solidFill>
                  <a:schemeClr val="accent5">
                    <a:lumMod val="50000"/>
                  </a:schemeClr>
                </a:solidFill>
              </a:rPr>
              <a:t>Quale sia la struttura generale di un percorso formativo che possa essere considerato appropriato</a:t>
            </a:r>
            <a:r>
              <a:rPr lang="it-IT" dirty="0"/>
              <a:t>;</a:t>
            </a:r>
          </a:p>
          <a:p>
            <a:pPr algn="just"/>
            <a:r>
              <a:rPr lang="it-IT" dirty="0"/>
              <a:t>2) </a:t>
            </a:r>
            <a:r>
              <a:rPr lang="it-IT" dirty="0">
                <a:solidFill>
                  <a:srgbClr val="00B050"/>
                </a:solidFill>
              </a:rPr>
              <a:t>Come debba essere strutturato un corso teorico-pratico di addestramento/training</a:t>
            </a:r>
            <a:r>
              <a:rPr lang="it-IT" dirty="0"/>
              <a:t>;</a:t>
            </a:r>
          </a:p>
          <a:p>
            <a:pPr algn="just"/>
            <a:r>
              <a:rPr lang="it-IT" dirty="0"/>
              <a:t>3) </a:t>
            </a:r>
            <a:r>
              <a:rPr lang="it-IT" dirty="0">
                <a:solidFill>
                  <a:schemeClr val="accent4">
                    <a:lumMod val="50000"/>
                  </a:schemeClr>
                </a:solidFill>
              </a:rPr>
              <a:t>Come debba </a:t>
            </a:r>
            <a:r>
              <a:rPr lang="it-IT" b="1" dirty="0">
                <a:solidFill>
                  <a:schemeClr val="accent4">
                    <a:lumMod val="50000"/>
                  </a:schemeClr>
                </a:solidFill>
              </a:rPr>
              <a:t>continuare il percorso formativo </a:t>
            </a:r>
            <a:r>
              <a:rPr lang="it-IT" dirty="0">
                <a:solidFill>
                  <a:schemeClr val="accent4">
                    <a:lumMod val="50000"/>
                  </a:schemeClr>
                </a:solidFill>
              </a:rPr>
              <a:t>dopo il corso di addestramento: quale possa essere la prevista </a:t>
            </a:r>
            <a:r>
              <a:rPr lang="it-IT" b="1" dirty="0">
                <a:solidFill>
                  <a:schemeClr val="accent4">
                    <a:lumMod val="50000"/>
                  </a:schemeClr>
                </a:solidFill>
              </a:rPr>
              <a:t>curva di apprendimento autonomo e se sia opportuno un audit conclusivo</a:t>
            </a:r>
            <a:r>
              <a:rPr lang="it-IT" dirty="0"/>
              <a:t>;</a:t>
            </a:r>
          </a:p>
          <a:p>
            <a:pPr algn="just"/>
            <a:r>
              <a:rPr lang="it-IT" dirty="0"/>
              <a:t>4) </a:t>
            </a:r>
            <a:r>
              <a:rPr lang="it-IT" dirty="0">
                <a:solidFill>
                  <a:srgbClr val="C00000"/>
                </a:solidFill>
              </a:rPr>
              <a:t>Chi sia qualificato a gestire come docente/tutor tale percorso formativo</a:t>
            </a:r>
            <a:r>
              <a:rPr lang="it-IT" dirty="0"/>
              <a:t>.</a:t>
            </a:r>
          </a:p>
        </p:txBody>
      </p:sp>
      <p:pic>
        <p:nvPicPr>
          <p:cNvPr id="5" name="Immagine 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11288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0809651-94CE-A0D1-87E7-63D219EF6B02}"/>
              </a:ext>
            </a:extLst>
          </p:cNvPr>
          <p:cNvSpPr txBox="1"/>
          <p:nvPr/>
        </p:nvSpPr>
        <p:spPr>
          <a:xfrm>
            <a:off x="2543429" y="382823"/>
            <a:ext cx="7692766" cy="523220"/>
          </a:xfrm>
          <a:prstGeom prst="rect">
            <a:avLst/>
          </a:prstGeom>
          <a:noFill/>
        </p:spPr>
        <p:txBody>
          <a:bodyPr wrap="square" rtlCol="0">
            <a:spAutoFit/>
          </a:bodyPr>
          <a:lstStyle/>
          <a:p>
            <a:pPr algn="ctr"/>
            <a:r>
              <a:rPr lang="it-IT" sz="2800" b="1" u="sng" dirty="0">
                <a:solidFill>
                  <a:srgbClr val="FF0000"/>
                </a:solidFill>
              </a:rPr>
              <a:t>CONSENSUS CONFERENCE</a:t>
            </a:r>
          </a:p>
        </p:txBody>
      </p:sp>
      <p:sp>
        <p:nvSpPr>
          <p:cNvPr id="7" name="CasellaDiTesto 6">
            <a:extLst>
              <a:ext uri="{FF2B5EF4-FFF2-40B4-BE49-F238E27FC236}">
                <a16:creationId xmlns:a16="http://schemas.microsoft.com/office/drawing/2014/main" id="{EF03195D-52B2-DF5E-CD22-6ACD23977A4F}"/>
              </a:ext>
            </a:extLst>
          </p:cNvPr>
          <p:cNvSpPr txBox="1"/>
          <p:nvPr/>
        </p:nvSpPr>
        <p:spPr>
          <a:xfrm>
            <a:off x="1053556" y="1705395"/>
            <a:ext cx="10052858" cy="3693319"/>
          </a:xfrm>
          <a:prstGeom prst="rect">
            <a:avLst/>
          </a:prstGeom>
          <a:noFill/>
        </p:spPr>
        <p:txBody>
          <a:bodyPr wrap="square" rtlCol="0">
            <a:spAutoFit/>
          </a:bodyPr>
          <a:lstStyle/>
          <a:p>
            <a:pPr algn="just"/>
            <a:r>
              <a:rPr lang="it-IT" dirty="0">
                <a:solidFill>
                  <a:schemeClr val="accent4">
                    <a:lumMod val="50000"/>
                  </a:schemeClr>
                </a:solidFill>
              </a:rPr>
              <a:t>3) </a:t>
            </a:r>
            <a:r>
              <a:rPr lang="it-IT" dirty="0" smtClean="0">
                <a:solidFill>
                  <a:schemeClr val="accent4">
                    <a:lumMod val="50000"/>
                  </a:schemeClr>
                </a:solidFill>
              </a:rPr>
              <a:t>La </a:t>
            </a:r>
            <a:r>
              <a:rPr lang="it-IT" dirty="0">
                <a:solidFill>
                  <a:schemeClr val="accent4">
                    <a:lumMod val="50000"/>
                  </a:schemeClr>
                </a:solidFill>
              </a:rPr>
              <a:t>‘learning curve’ può svolgersi nel medesimo Centro in cui è si è svolto il corso o anche presso un altro Centro. Durante il periodo della ‘learning curve’ personale, il discente deve avere la possibilità di contattare il Centro presso cui ha svolto il corso, per chiedere ulteriori spiegazioni o per riferire di complicanze occorse. Durante tale periodo, il discente dovrà mantenere documentazione degli impianti eseguiti personalmente, annotando eventuali difficoltà o complicanze. E’ bene che la learning curve personale si concluda entro tre mesi, con un numero di impianti significativo e comunque </a:t>
            </a:r>
            <a:r>
              <a:rPr lang="it-IT" b="1" dirty="0">
                <a:solidFill>
                  <a:schemeClr val="accent4">
                    <a:lumMod val="50000"/>
                  </a:schemeClr>
                </a:solidFill>
              </a:rPr>
              <a:t>non inferiore a 20</a:t>
            </a:r>
            <a:r>
              <a:rPr lang="it-IT" dirty="0">
                <a:solidFill>
                  <a:schemeClr val="accent4">
                    <a:lumMod val="50000"/>
                  </a:schemeClr>
                </a:solidFill>
              </a:rPr>
              <a:t>, o almeno entro sei mesi, con un numero di impianti comunque non inferiore a 50. A discrezione del Centro di Formazione e/o del tutor stesso, il numero raccomandato di impianti non tutorati potrà essere incrementato, anche e soprattutto tenendo conto della proficiency mostrata dal discente durante il training. </a:t>
            </a:r>
            <a:r>
              <a:rPr lang="it-IT" dirty="0" smtClean="0">
                <a:solidFill>
                  <a:schemeClr val="accent4">
                    <a:lumMod val="50000"/>
                  </a:schemeClr>
                </a:solidFill>
              </a:rPr>
              <a:t>L’audit </a:t>
            </a:r>
            <a:r>
              <a:rPr lang="it-IT" dirty="0">
                <a:solidFill>
                  <a:schemeClr val="accent4">
                    <a:lumMod val="50000"/>
                  </a:schemeClr>
                </a:solidFill>
              </a:rPr>
              <a:t>finale deve prevedere almeno un colloquio diretto tra il discente e il Centro ove ha svolto il corso di addestramento, con revisione della casistica raccolta dal discente, e dovrà svolgersi tassativamente entro sei mesi dalla conclusione del corso di addestramento.</a:t>
            </a:r>
          </a:p>
        </p:txBody>
      </p:sp>
      <p:pic>
        <p:nvPicPr>
          <p:cNvPr id="5" name="Immagine 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57582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0809651-94CE-A0D1-87E7-63D219EF6B02}"/>
              </a:ext>
            </a:extLst>
          </p:cNvPr>
          <p:cNvSpPr txBox="1"/>
          <p:nvPr/>
        </p:nvSpPr>
        <p:spPr>
          <a:xfrm>
            <a:off x="2543429" y="382823"/>
            <a:ext cx="7692766" cy="523220"/>
          </a:xfrm>
          <a:prstGeom prst="rect">
            <a:avLst/>
          </a:prstGeom>
          <a:noFill/>
        </p:spPr>
        <p:txBody>
          <a:bodyPr wrap="square" rtlCol="0">
            <a:spAutoFit/>
          </a:bodyPr>
          <a:lstStyle/>
          <a:p>
            <a:pPr algn="ctr"/>
            <a:r>
              <a:rPr lang="it-IT" sz="2800" b="1" u="sng" dirty="0">
                <a:solidFill>
                  <a:srgbClr val="FF0000"/>
                </a:solidFill>
              </a:rPr>
              <a:t>CONSENSUS CONFERENCE</a:t>
            </a:r>
          </a:p>
        </p:txBody>
      </p:sp>
      <p:sp>
        <p:nvSpPr>
          <p:cNvPr id="3" name="CasellaDiTesto 2">
            <a:extLst>
              <a:ext uri="{FF2B5EF4-FFF2-40B4-BE49-F238E27FC236}">
                <a16:creationId xmlns:a16="http://schemas.microsoft.com/office/drawing/2014/main" id="{A8788990-931D-7C55-4AE7-DC8832578AF9}"/>
              </a:ext>
            </a:extLst>
          </p:cNvPr>
          <p:cNvSpPr txBox="1"/>
          <p:nvPr/>
        </p:nvSpPr>
        <p:spPr>
          <a:xfrm>
            <a:off x="1062182" y="1283855"/>
            <a:ext cx="10052858" cy="2308324"/>
          </a:xfrm>
          <a:prstGeom prst="rect">
            <a:avLst/>
          </a:prstGeom>
          <a:noFill/>
        </p:spPr>
        <p:txBody>
          <a:bodyPr wrap="square" rtlCol="0">
            <a:spAutoFit/>
          </a:bodyPr>
          <a:lstStyle/>
          <a:p>
            <a:pPr algn="just"/>
            <a:r>
              <a:rPr lang="it-IT" dirty="0"/>
              <a:t>In particolare, questa problematica è stata suddivisa nei seguenti aspetti:</a:t>
            </a:r>
          </a:p>
          <a:p>
            <a:pPr algn="just"/>
            <a:endParaRPr lang="it-IT" dirty="0"/>
          </a:p>
          <a:p>
            <a:pPr algn="just"/>
            <a:r>
              <a:rPr lang="it-IT" dirty="0"/>
              <a:t>1) </a:t>
            </a:r>
            <a:r>
              <a:rPr lang="it-IT" dirty="0">
                <a:solidFill>
                  <a:schemeClr val="accent5">
                    <a:lumMod val="50000"/>
                  </a:schemeClr>
                </a:solidFill>
              </a:rPr>
              <a:t>Quale sia la struttura generale di un percorso formativo che possa essere considerato appropriato</a:t>
            </a:r>
            <a:r>
              <a:rPr lang="it-IT" dirty="0"/>
              <a:t>;</a:t>
            </a:r>
          </a:p>
          <a:p>
            <a:pPr algn="just"/>
            <a:r>
              <a:rPr lang="it-IT" dirty="0"/>
              <a:t>2) </a:t>
            </a:r>
            <a:r>
              <a:rPr lang="it-IT" dirty="0">
                <a:solidFill>
                  <a:srgbClr val="00B050"/>
                </a:solidFill>
              </a:rPr>
              <a:t>Come debba essere strutturato un corso teorico-pratico di addestramento/training</a:t>
            </a:r>
            <a:r>
              <a:rPr lang="it-IT" dirty="0"/>
              <a:t>;</a:t>
            </a:r>
          </a:p>
          <a:p>
            <a:pPr algn="just"/>
            <a:r>
              <a:rPr lang="it-IT" dirty="0"/>
              <a:t>3) </a:t>
            </a:r>
            <a:r>
              <a:rPr lang="it-IT" dirty="0">
                <a:solidFill>
                  <a:schemeClr val="accent4">
                    <a:lumMod val="50000"/>
                  </a:schemeClr>
                </a:solidFill>
              </a:rPr>
              <a:t>Come debba continuare il percorso formativo dopo il corso di addestramento: quale possa essere la prevista curva di apprendimento autonomo e se sia opportuno un audit conclusivo</a:t>
            </a:r>
            <a:r>
              <a:rPr lang="it-IT" dirty="0"/>
              <a:t>;</a:t>
            </a:r>
          </a:p>
          <a:p>
            <a:pPr algn="just"/>
            <a:r>
              <a:rPr lang="it-IT" dirty="0"/>
              <a:t>4) </a:t>
            </a:r>
            <a:r>
              <a:rPr lang="it-IT" dirty="0">
                <a:solidFill>
                  <a:srgbClr val="C00000"/>
                </a:solidFill>
              </a:rPr>
              <a:t>Chi sia qualificato a gestire come </a:t>
            </a:r>
            <a:r>
              <a:rPr lang="it-IT" b="1" dirty="0">
                <a:solidFill>
                  <a:srgbClr val="C00000"/>
                </a:solidFill>
              </a:rPr>
              <a:t>docente/tutor</a:t>
            </a:r>
            <a:r>
              <a:rPr lang="it-IT" dirty="0">
                <a:solidFill>
                  <a:srgbClr val="C00000"/>
                </a:solidFill>
              </a:rPr>
              <a:t> tale percorso formativo</a:t>
            </a:r>
            <a:r>
              <a:rPr lang="it-IT" dirty="0"/>
              <a:t>.</a:t>
            </a:r>
          </a:p>
        </p:txBody>
      </p:sp>
      <p:pic>
        <p:nvPicPr>
          <p:cNvPr id="5" name="Immagine 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85684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0809651-94CE-A0D1-87E7-63D219EF6B02}"/>
              </a:ext>
            </a:extLst>
          </p:cNvPr>
          <p:cNvSpPr txBox="1"/>
          <p:nvPr/>
        </p:nvSpPr>
        <p:spPr>
          <a:xfrm>
            <a:off x="2543429" y="382823"/>
            <a:ext cx="7692766" cy="523220"/>
          </a:xfrm>
          <a:prstGeom prst="rect">
            <a:avLst/>
          </a:prstGeom>
          <a:noFill/>
        </p:spPr>
        <p:txBody>
          <a:bodyPr wrap="square" rtlCol="0">
            <a:spAutoFit/>
          </a:bodyPr>
          <a:lstStyle/>
          <a:p>
            <a:pPr algn="ctr"/>
            <a:r>
              <a:rPr lang="it-IT" sz="2800" b="1" u="sng" dirty="0">
                <a:solidFill>
                  <a:srgbClr val="FF0000"/>
                </a:solidFill>
              </a:rPr>
              <a:t>CONSENSUS CONFERENCE</a:t>
            </a:r>
          </a:p>
        </p:txBody>
      </p:sp>
      <p:sp>
        <p:nvSpPr>
          <p:cNvPr id="7" name="CasellaDiTesto 6">
            <a:extLst>
              <a:ext uri="{FF2B5EF4-FFF2-40B4-BE49-F238E27FC236}">
                <a16:creationId xmlns:a16="http://schemas.microsoft.com/office/drawing/2014/main" id="{EF03195D-52B2-DF5E-CD22-6ACD23977A4F}"/>
              </a:ext>
            </a:extLst>
          </p:cNvPr>
          <p:cNvSpPr txBox="1"/>
          <p:nvPr/>
        </p:nvSpPr>
        <p:spPr>
          <a:xfrm>
            <a:off x="905669" y="1672135"/>
            <a:ext cx="10052858" cy="2862322"/>
          </a:xfrm>
          <a:prstGeom prst="rect">
            <a:avLst/>
          </a:prstGeom>
          <a:noFill/>
        </p:spPr>
        <p:txBody>
          <a:bodyPr wrap="square" rtlCol="0">
            <a:spAutoFit/>
          </a:bodyPr>
          <a:lstStyle/>
          <a:p>
            <a:pPr algn="just"/>
            <a:r>
              <a:rPr lang="it-IT" dirty="0">
                <a:solidFill>
                  <a:srgbClr val="C00000"/>
                </a:solidFill>
              </a:rPr>
              <a:t>4) </a:t>
            </a:r>
            <a:r>
              <a:rPr lang="it-IT" dirty="0" err="1" smtClean="0">
                <a:solidFill>
                  <a:srgbClr val="C00000"/>
                </a:solidFill>
              </a:rPr>
              <a:t>ll</a:t>
            </a:r>
            <a:r>
              <a:rPr lang="it-IT" dirty="0" smtClean="0">
                <a:solidFill>
                  <a:srgbClr val="C00000"/>
                </a:solidFill>
              </a:rPr>
              <a:t> </a:t>
            </a:r>
            <a:r>
              <a:rPr lang="it-IT" dirty="0">
                <a:solidFill>
                  <a:srgbClr val="C00000"/>
                </a:solidFill>
              </a:rPr>
              <a:t>percorso formativo dovrebbe essere effettuato presso un </a:t>
            </a:r>
            <a:r>
              <a:rPr lang="it-IT" b="1" dirty="0">
                <a:solidFill>
                  <a:srgbClr val="C00000"/>
                </a:solidFill>
              </a:rPr>
              <a:t>Centro universitario e/o ospedaliero </a:t>
            </a:r>
            <a:r>
              <a:rPr lang="it-IT" dirty="0">
                <a:solidFill>
                  <a:srgbClr val="C00000"/>
                </a:solidFill>
              </a:rPr>
              <a:t>specificamente competente nella inserzione dei PICC, e la gestione delle attività didattiche teoriche e pratiche dovrebbe essere affidata ad un gruppo di </a:t>
            </a:r>
            <a:r>
              <a:rPr lang="it-IT" dirty="0" err="1">
                <a:solidFill>
                  <a:srgbClr val="C00000"/>
                </a:solidFill>
              </a:rPr>
              <a:t>impiantatori</a:t>
            </a:r>
            <a:r>
              <a:rPr lang="it-IT" dirty="0">
                <a:solidFill>
                  <a:srgbClr val="C00000"/>
                </a:solidFill>
              </a:rPr>
              <a:t> (medici e/o infermieri) che possa contare su una esperienza clinica numericamente significativa (più di 300-500 impianti di PICC l’anno) e che aderisca ai criteri di un training appropriato così come sopra descritti. </a:t>
            </a:r>
            <a:r>
              <a:rPr lang="it-IT" dirty="0" smtClean="0">
                <a:solidFill>
                  <a:srgbClr val="C00000"/>
                </a:solidFill>
              </a:rPr>
              <a:t>E</a:t>
            </a:r>
            <a:r>
              <a:rPr lang="it-IT" dirty="0">
                <a:solidFill>
                  <a:srgbClr val="C00000"/>
                </a:solidFill>
              </a:rPr>
              <a:t>’ importante infine che il tutor sia competente, esperto, e autorizzato a posizionare PICC presso la struttura universitaria-ospedaliera che ospita il corso di addestramento. Ogni formatore (tutor) dovrebbe avere alle spalle un solido percorso formativo, analogo a quello raccomandato nel presente documento, unito a capacità didattiche appropriate, sia in termini tecnici che motivazionali.</a:t>
            </a:r>
          </a:p>
        </p:txBody>
      </p:sp>
      <p:pic>
        <p:nvPicPr>
          <p:cNvPr id="5" name="Immagine 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324319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ttore 2 3">
            <a:extLst>
              <a:ext uri="{FF2B5EF4-FFF2-40B4-BE49-F238E27FC236}">
                <a16:creationId xmlns:a16="http://schemas.microsoft.com/office/drawing/2014/main" id="{3146BA6C-1894-FB99-F3BC-F1E4732793BD}"/>
              </a:ext>
            </a:extLst>
          </p:cNvPr>
          <p:cNvCxnSpPr>
            <a:cxnSpLocks/>
          </p:cNvCxnSpPr>
          <p:nvPr/>
        </p:nvCxnSpPr>
        <p:spPr>
          <a:xfrm>
            <a:off x="4448582" y="1713131"/>
            <a:ext cx="0" cy="7579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CasellaDiTesto 5">
            <a:extLst>
              <a:ext uri="{FF2B5EF4-FFF2-40B4-BE49-F238E27FC236}">
                <a16:creationId xmlns:a16="http://schemas.microsoft.com/office/drawing/2014/main" id="{49556A8D-4290-A569-5BF9-FCFE373F559B}"/>
              </a:ext>
            </a:extLst>
          </p:cNvPr>
          <p:cNvSpPr txBox="1"/>
          <p:nvPr/>
        </p:nvSpPr>
        <p:spPr>
          <a:xfrm>
            <a:off x="990599" y="2590800"/>
            <a:ext cx="10215114" cy="369332"/>
          </a:xfrm>
          <a:prstGeom prst="rect">
            <a:avLst/>
          </a:prstGeom>
          <a:noFill/>
        </p:spPr>
        <p:txBody>
          <a:bodyPr wrap="square" rtlCol="0">
            <a:spAutoFit/>
          </a:bodyPr>
          <a:lstStyle/>
          <a:p>
            <a:pPr algn="just"/>
            <a:r>
              <a:rPr lang="it-IT" dirty="0"/>
              <a:t>Sarebbe auspicabile inserire un insegnamento specifico nei Core Curricula dei </a:t>
            </a:r>
            <a:r>
              <a:rPr lang="it-IT" dirty="0" err="1"/>
              <a:t>CdL</a:t>
            </a:r>
            <a:r>
              <a:rPr lang="it-IT" dirty="0"/>
              <a:t> in: </a:t>
            </a:r>
          </a:p>
        </p:txBody>
      </p:sp>
      <p:sp>
        <p:nvSpPr>
          <p:cNvPr id="7" name="Ovale 6">
            <a:extLst>
              <a:ext uri="{FF2B5EF4-FFF2-40B4-BE49-F238E27FC236}">
                <a16:creationId xmlns:a16="http://schemas.microsoft.com/office/drawing/2014/main" id="{DBFD9B1D-353A-953D-9757-4A2BF05243F4}"/>
              </a:ext>
            </a:extLst>
          </p:cNvPr>
          <p:cNvSpPr/>
          <p:nvPr/>
        </p:nvSpPr>
        <p:spPr>
          <a:xfrm>
            <a:off x="536971" y="4159245"/>
            <a:ext cx="3060779" cy="1300414"/>
          </a:xfrm>
          <a:prstGeom prst="ellipse">
            <a:avLst/>
          </a:prstGeom>
          <a:noFill/>
          <a:ln w="28575">
            <a:solidFill>
              <a:schemeClr val="accent2"/>
            </a:solidFill>
            <a:extLst>
              <a:ext uri="{C807C97D-BFC1-408E-A445-0C87EB9F89A2}">
                <ask:lineSketchStyleProps xmlns:ask="http://schemas.microsoft.com/office/drawing/2018/sketchyshapes" xmlns="" sd="1219033472">
                  <a:custGeom>
                    <a:avLst/>
                    <a:gdLst>
                      <a:gd name="connsiteX0" fmla="*/ 0 w 2848363"/>
                      <a:gd name="connsiteY0" fmla="*/ 771528 h 1543055"/>
                      <a:gd name="connsiteX1" fmla="*/ 1424182 w 2848363"/>
                      <a:gd name="connsiteY1" fmla="*/ 0 h 1543055"/>
                      <a:gd name="connsiteX2" fmla="*/ 2848364 w 2848363"/>
                      <a:gd name="connsiteY2" fmla="*/ 771528 h 1543055"/>
                      <a:gd name="connsiteX3" fmla="*/ 1424182 w 2848363"/>
                      <a:gd name="connsiteY3" fmla="*/ 1543056 h 1543055"/>
                      <a:gd name="connsiteX4" fmla="*/ 0 w 2848363"/>
                      <a:gd name="connsiteY4" fmla="*/ 771528 h 1543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363" h="1543055" extrusionOk="0">
                        <a:moveTo>
                          <a:pt x="0" y="771528"/>
                        </a:moveTo>
                        <a:cubicBezTo>
                          <a:pt x="-112715" y="275900"/>
                          <a:pt x="562763" y="28098"/>
                          <a:pt x="1424182" y="0"/>
                        </a:cubicBezTo>
                        <a:cubicBezTo>
                          <a:pt x="2292971" y="17312"/>
                          <a:pt x="2799748" y="346971"/>
                          <a:pt x="2848364" y="771528"/>
                        </a:cubicBezTo>
                        <a:cubicBezTo>
                          <a:pt x="2769400" y="1274744"/>
                          <a:pt x="2185961" y="1679994"/>
                          <a:pt x="1424182" y="1543056"/>
                        </a:cubicBezTo>
                        <a:cubicBezTo>
                          <a:pt x="591319" y="1517720"/>
                          <a:pt x="13679" y="1204167"/>
                          <a:pt x="0" y="771528"/>
                        </a:cubicBezTo>
                        <a:close/>
                      </a:path>
                    </a:pathLst>
                  </a:custGeom>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8" name="Ovale 7">
            <a:extLst>
              <a:ext uri="{FF2B5EF4-FFF2-40B4-BE49-F238E27FC236}">
                <a16:creationId xmlns:a16="http://schemas.microsoft.com/office/drawing/2014/main" id="{908DE2E6-8031-8A79-9A2A-7B182BBC26B6}"/>
              </a:ext>
            </a:extLst>
          </p:cNvPr>
          <p:cNvSpPr/>
          <p:nvPr/>
        </p:nvSpPr>
        <p:spPr>
          <a:xfrm>
            <a:off x="7039440" y="4366279"/>
            <a:ext cx="3060779" cy="1300414"/>
          </a:xfrm>
          <a:prstGeom prst="ellipse">
            <a:avLst/>
          </a:prstGeom>
          <a:noFill/>
          <a:ln w="28575">
            <a:solidFill>
              <a:schemeClr val="accent2"/>
            </a:solidFill>
            <a:extLst>
              <a:ext uri="{C807C97D-BFC1-408E-A445-0C87EB9F89A2}">
                <ask:lineSketchStyleProps xmlns:ask="http://schemas.microsoft.com/office/drawing/2018/sketchyshapes" xmlns="" sd="1219033472">
                  <a:custGeom>
                    <a:avLst/>
                    <a:gdLst>
                      <a:gd name="connsiteX0" fmla="*/ 0 w 2848363"/>
                      <a:gd name="connsiteY0" fmla="*/ 771528 h 1543055"/>
                      <a:gd name="connsiteX1" fmla="*/ 1424182 w 2848363"/>
                      <a:gd name="connsiteY1" fmla="*/ 0 h 1543055"/>
                      <a:gd name="connsiteX2" fmla="*/ 2848364 w 2848363"/>
                      <a:gd name="connsiteY2" fmla="*/ 771528 h 1543055"/>
                      <a:gd name="connsiteX3" fmla="*/ 1424182 w 2848363"/>
                      <a:gd name="connsiteY3" fmla="*/ 1543056 h 1543055"/>
                      <a:gd name="connsiteX4" fmla="*/ 0 w 2848363"/>
                      <a:gd name="connsiteY4" fmla="*/ 771528 h 1543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363" h="1543055" extrusionOk="0">
                        <a:moveTo>
                          <a:pt x="0" y="771528"/>
                        </a:moveTo>
                        <a:cubicBezTo>
                          <a:pt x="-112715" y="275900"/>
                          <a:pt x="562763" y="28098"/>
                          <a:pt x="1424182" y="0"/>
                        </a:cubicBezTo>
                        <a:cubicBezTo>
                          <a:pt x="2292971" y="17312"/>
                          <a:pt x="2799748" y="346971"/>
                          <a:pt x="2848364" y="771528"/>
                        </a:cubicBezTo>
                        <a:cubicBezTo>
                          <a:pt x="2769400" y="1274744"/>
                          <a:pt x="2185961" y="1679994"/>
                          <a:pt x="1424182" y="1543056"/>
                        </a:cubicBezTo>
                        <a:cubicBezTo>
                          <a:pt x="591319" y="1517720"/>
                          <a:pt x="13679" y="1204167"/>
                          <a:pt x="0" y="771528"/>
                        </a:cubicBezTo>
                        <a:close/>
                      </a:path>
                    </a:pathLst>
                  </a:custGeom>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1" name="CasellaDiTesto 10">
            <a:extLst>
              <a:ext uri="{FF2B5EF4-FFF2-40B4-BE49-F238E27FC236}">
                <a16:creationId xmlns:a16="http://schemas.microsoft.com/office/drawing/2014/main" id="{236AB0F2-55AE-326E-C15F-92FB6290A804}"/>
              </a:ext>
            </a:extLst>
          </p:cNvPr>
          <p:cNvSpPr txBox="1"/>
          <p:nvPr/>
        </p:nvSpPr>
        <p:spPr>
          <a:xfrm>
            <a:off x="863263" y="4592144"/>
            <a:ext cx="2587303" cy="369332"/>
          </a:xfrm>
          <a:prstGeom prst="rect">
            <a:avLst/>
          </a:prstGeom>
          <a:noFill/>
        </p:spPr>
        <p:txBody>
          <a:bodyPr wrap="square" rtlCol="0">
            <a:spAutoFit/>
          </a:bodyPr>
          <a:lstStyle/>
          <a:p>
            <a:r>
              <a:rPr lang="it-IT" b="1" dirty="0"/>
              <a:t>INFERMIERISTICA</a:t>
            </a:r>
          </a:p>
        </p:txBody>
      </p:sp>
      <p:sp>
        <p:nvSpPr>
          <p:cNvPr id="12" name="CasellaDiTesto 11">
            <a:extLst>
              <a:ext uri="{FF2B5EF4-FFF2-40B4-BE49-F238E27FC236}">
                <a16:creationId xmlns:a16="http://schemas.microsoft.com/office/drawing/2014/main" id="{D83D7846-CCF1-28C3-47F2-B90DCDBB17FA}"/>
              </a:ext>
            </a:extLst>
          </p:cNvPr>
          <p:cNvSpPr txBox="1"/>
          <p:nvPr/>
        </p:nvSpPr>
        <p:spPr>
          <a:xfrm>
            <a:off x="7864859" y="4756046"/>
            <a:ext cx="1529308" cy="369332"/>
          </a:xfrm>
          <a:prstGeom prst="rect">
            <a:avLst/>
          </a:prstGeom>
          <a:noFill/>
        </p:spPr>
        <p:txBody>
          <a:bodyPr wrap="square" rtlCol="0">
            <a:spAutoFit/>
          </a:bodyPr>
          <a:lstStyle/>
          <a:p>
            <a:r>
              <a:rPr lang="it-IT" b="1" dirty="0"/>
              <a:t>MEDICINA</a:t>
            </a:r>
          </a:p>
        </p:txBody>
      </p:sp>
      <p:cxnSp>
        <p:nvCxnSpPr>
          <p:cNvPr id="13" name="Connettore 2 12">
            <a:extLst>
              <a:ext uri="{FF2B5EF4-FFF2-40B4-BE49-F238E27FC236}">
                <a16:creationId xmlns:a16="http://schemas.microsoft.com/office/drawing/2014/main" id="{54E681CD-56DD-F36F-AEB4-AAE1FFC07220}"/>
              </a:ext>
            </a:extLst>
          </p:cNvPr>
          <p:cNvCxnSpPr>
            <a:cxnSpLocks/>
          </p:cNvCxnSpPr>
          <p:nvPr/>
        </p:nvCxnSpPr>
        <p:spPr>
          <a:xfrm flipH="1">
            <a:off x="2208568" y="3044793"/>
            <a:ext cx="636814" cy="975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ttore 2 13">
            <a:extLst>
              <a:ext uri="{FF2B5EF4-FFF2-40B4-BE49-F238E27FC236}">
                <a16:creationId xmlns:a16="http://schemas.microsoft.com/office/drawing/2014/main" id="{5F3E7786-CA52-5634-F36B-021F933A6DD0}"/>
              </a:ext>
            </a:extLst>
          </p:cNvPr>
          <p:cNvCxnSpPr>
            <a:cxnSpLocks/>
          </p:cNvCxnSpPr>
          <p:nvPr/>
        </p:nvCxnSpPr>
        <p:spPr>
          <a:xfrm>
            <a:off x="7282314" y="3053718"/>
            <a:ext cx="893095" cy="11606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ttangolo con due angoli in diagonale ritagliati 16">
            <a:extLst>
              <a:ext uri="{FF2B5EF4-FFF2-40B4-BE49-F238E27FC236}">
                <a16:creationId xmlns:a16="http://schemas.microsoft.com/office/drawing/2014/main" id="{6A64DD2A-ECD7-5C6E-0FDA-21BE36558265}"/>
              </a:ext>
            </a:extLst>
          </p:cNvPr>
          <p:cNvSpPr/>
          <p:nvPr/>
        </p:nvSpPr>
        <p:spPr>
          <a:xfrm>
            <a:off x="2402541" y="144963"/>
            <a:ext cx="4081196" cy="1490885"/>
          </a:xfrm>
          <a:prstGeom prst="snip2Diag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it-IT" sz="2800" b="1" dirty="0" smtClean="0">
                <a:solidFill>
                  <a:srgbClr val="FF0000"/>
                </a:solidFill>
              </a:rPr>
              <a:t>FORMAZIONE </a:t>
            </a:r>
            <a:r>
              <a:rPr lang="it-IT" sz="2800" b="1" dirty="0">
                <a:solidFill>
                  <a:srgbClr val="FF0000"/>
                </a:solidFill>
              </a:rPr>
              <a:t>SPECIFICA</a:t>
            </a:r>
          </a:p>
        </p:txBody>
      </p:sp>
      <p:sp>
        <p:nvSpPr>
          <p:cNvPr id="15" name="CasellaDiTesto 14">
            <a:extLst>
              <a:ext uri="{FF2B5EF4-FFF2-40B4-BE49-F238E27FC236}">
                <a16:creationId xmlns:a16="http://schemas.microsoft.com/office/drawing/2014/main" id="{49556A8D-4290-A569-5BF9-FCFE373F559B}"/>
              </a:ext>
            </a:extLst>
          </p:cNvPr>
          <p:cNvSpPr txBox="1"/>
          <p:nvPr/>
        </p:nvSpPr>
        <p:spPr>
          <a:xfrm>
            <a:off x="474454" y="5926348"/>
            <a:ext cx="11162580" cy="646331"/>
          </a:xfrm>
          <a:prstGeom prst="rect">
            <a:avLst/>
          </a:prstGeom>
          <a:noFill/>
        </p:spPr>
        <p:txBody>
          <a:bodyPr wrap="square" rtlCol="0">
            <a:spAutoFit/>
          </a:bodyPr>
          <a:lstStyle/>
          <a:p>
            <a:pPr algn="just"/>
            <a:r>
              <a:rPr lang="it-IT" dirty="0" smtClean="0"/>
              <a:t>Può sembrare banale ma così non è, a dimostrazione oggi sono presenti studenti dei </a:t>
            </a:r>
            <a:r>
              <a:rPr lang="it-IT" dirty="0" err="1" smtClean="0"/>
              <a:t>CdS</a:t>
            </a:r>
            <a:r>
              <a:rPr lang="it-IT" dirty="0" smtClean="0"/>
              <a:t> di Infermieristica</a:t>
            </a:r>
          </a:p>
          <a:p>
            <a:pPr algn="ctr"/>
            <a:r>
              <a:rPr lang="it-IT" dirty="0" smtClean="0"/>
              <a:t>Accreditato 1 CFU di attività Seminariale</a:t>
            </a:r>
            <a:r>
              <a:rPr lang="it-IT" dirty="0" smtClean="0"/>
              <a:t> </a:t>
            </a:r>
            <a:endParaRPr lang="it-IT" dirty="0"/>
          </a:p>
        </p:txBody>
      </p:sp>
      <p:pic>
        <p:nvPicPr>
          <p:cNvPr id="16" name="Immagine 15"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3024307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due angoli in diagonale ritagliati 1">
            <a:extLst>
              <a:ext uri="{FF2B5EF4-FFF2-40B4-BE49-F238E27FC236}">
                <a16:creationId xmlns:a16="http://schemas.microsoft.com/office/drawing/2014/main" id="{6400D20C-5344-5365-A71D-B8543629F034}"/>
              </a:ext>
            </a:extLst>
          </p:cNvPr>
          <p:cNvSpPr/>
          <p:nvPr/>
        </p:nvSpPr>
        <p:spPr>
          <a:xfrm>
            <a:off x="2673041" y="224264"/>
            <a:ext cx="5337202" cy="1104204"/>
          </a:xfrm>
          <a:prstGeom prst="snip2Diag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it-IT" sz="2800" b="1" dirty="0" smtClean="0">
                <a:solidFill>
                  <a:srgbClr val="002060"/>
                </a:solidFill>
              </a:rPr>
              <a:t>IMPATTO </a:t>
            </a:r>
            <a:r>
              <a:rPr lang="it-IT" sz="2800" b="1" dirty="0">
                <a:solidFill>
                  <a:srgbClr val="002060"/>
                </a:solidFill>
              </a:rPr>
              <a:t>SULLA QUALITA’ DI VITA </a:t>
            </a:r>
            <a:r>
              <a:rPr lang="it-IT" sz="2800" b="1">
                <a:solidFill>
                  <a:srgbClr val="002060"/>
                </a:solidFill>
              </a:rPr>
              <a:t>DEL </a:t>
            </a:r>
            <a:r>
              <a:rPr lang="it-IT" sz="2800" b="1" smtClean="0">
                <a:solidFill>
                  <a:srgbClr val="002060"/>
                </a:solidFill>
              </a:rPr>
              <a:t>PAZIENTE</a:t>
            </a:r>
            <a:endParaRPr lang="it-IT" sz="2800" b="1" dirty="0">
              <a:solidFill>
                <a:srgbClr val="002060"/>
              </a:solidFill>
            </a:endParaRPr>
          </a:p>
        </p:txBody>
      </p:sp>
      <p:sp>
        <p:nvSpPr>
          <p:cNvPr id="3" name="CasellaDiTesto 2">
            <a:extLst>
              <a:ext uri="{FF2B5EF4-FFF2-40B4-BE49-F238E27FC236}">
                <a16:creationId xmlns:a16="http://schemas.microsoft.com/office/drawing/2014/main" id="{EF03195D-52B2-DF5E-CD22-6ACD23977A4F}"/>
              </a:ext>
            </a:extLst>
          </p:cNvPr>
          <p:cNvSpPr txBox="1"/>
          <p:nvPr/>
        </p:nvSpPr>
        <p:spPr>
          <a:xfrm>
            <a:off x="615927" y="2487043"/>
            <a:ext cx="10658798" cy="1754326"/>
          </a:xfrm>
          <a:prstGeom prst="rect">
            <a:avLst/>
          </a:prstGeom>
          <a:noFill/>
        </p:spPr>
        <p:txBody>
          <a:bodyPr wrap="square" rtlCol="0">
            <a:spAutoFit/>
          </a:bodyPr>
          <a:lstStyle/>
          <a:p>
            <a:pPr algn="ctr">
              <a:lnSpc>
                <a:spcPct val="150000"/>
              </a:lnSpc>
            </a:pPr>
            <a:r>
              <a:rPr lang="it-IT" dirty="0"/>
              <a:t>Usare un catetere venoso centrale (PICC) può migliorare la qualità di vita dei pazienti oncologici, </a:t>
            </a:r>
            <a:r>
              <a:rPr lang="it-IT" dirty="0" smtClean="0"/>
              <a:t>e non solo, diminuendo </a:t>
            </a:r>
            <a:r>
              <a:rPr lang="it-IT" dirty="0"/>
              <a:t>il </a:t>
            </a:r>
            <a:r>
              <a:rPr lang="it-IT" b="1" dirty="0"/>
              <a:t>dolore</a:t>
            </a:r>
            <a:r>
              <a:rPr lang="it-IT" dirty="0"/>
              <a:t> e l'</a:t>
            </a:r>
            <a:r>
              <a:rPr lang="it-IT" b="1" dirty="0"/>
              <a:t>ansia</a:t>
            </a:r>
            <a:r>
              <a:rPr lang="it-IT" dirty="0"/>
              <a:t> durante l’infusione di chemioterapici nonché i </a:t>
            </a:r>
            <a:r>
              <a:rPr lang="it-IT" b="1" dirty="0"/>
              <a:t>rischi </a:t>
            </a:r>
            <a:r>
              <a:rPr lang="it-IT" b="1" dirty="0" smtClean="0"/>
              <a:t>infettivi</a:t>
            </a:r>
            <a:r>
              <a:rPr lang="it-IT" dirty="0" smtClean="0"/>
              <a:t> e </a:t>
            </a:r>
            <a:r>
              <a:rPr lang="it-IT" b="1" dirty="0" smtClean="0"/>
              <a:t>Stravisi</a:t>
            </a:r>
            <a:r>
              <a:rPr lang="it-IT" dirty="0" smtClean="0"/>
              <a:t>. Questa, suffragata da numerosa letteratura, è </a:t>
            </a:r>
            <a:r>
              <a:rPr lang="it-IT" dirty="0"/>
              <a:t>la tesi </a:t>
            </a:r>
            <a:r>
              <a:rPr lang="it-IT" dirty="0" smtClean="0"/>
              <a:t>posta da diversi Professionisti tra cui il </a:t>
            </a:r>
            <a:r>
              <a:rPr lang="it-IT" b="1" dirty="0" smtClean="0"/>
              <a:t>Dott. Fabio Conti </a:t>
            </a:r>
            <a:r>
              <a:rPr lang="it-IT" dirty="0" smtClean="0"/>
              <a:t>che ha condotto uno studio pilota.</a:t>
            </a:r>
            <a:endParaRPr lang="it-IT" dirty="0"/>
          </a:p>
        </p:txBody>
      </p:sp>
      <p:sp>
        <p:nvSpPr>
          <p:cNvPr id="5" name="Segnaposto contenuto 2">
            <a:extLst>
              <a:ext uri="{FF2B5EF4-FFF2-40B4-BE49-F238E27FC236}">
                <a16:creationId xmlns:a16="http://schemas.microsoft.com/office/drawing/2014/main" id="{6DFC9B14-42E2-49D9-801F-52AED916C8AD}"/>
              </a:ext>
            </a:extLst>
          </p:cNvPr>
          <p:cNvSpPr txBox="1">
            <a:spLocks/>
          </p:cNvSpPr>
          <p:nvPr/>
        </p:nvSpPr>
        <p:spPr>
          <a:xfrm>
            <a:off x="743341" y="4519914"/>
            <a:ext cx="10151822" cy="690442"/>
          </a:xfrm>
          <a:prstGeom prst="rect">
            <a:avLst/>
          </a:prstGeom>
        </p:spPr>
        <p:txBody>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r>
              <a:rPr lang="it-IT" sz="1800" b="1" dirty="0">
                <a:solidFill>
                  <a:schemeClr val="tx1"/>
                </a:solidFill>
              </a:rPr>
              <a:t>Obiettivo </a:t>
            </a:r>
            <a:r>
              <a:rPr lang="it-IT" sz="1800" b="1" dirty="0" smtClean="0">
                <a:solidFill>
                  <a:schemeClr val="tx1"/>
                </a:solidFill>
              </a:rPr>
              <a:t>dello Studio</a:t>
            </a:r>
            <a:r>
              <a:rPr lang="it-IT" sz="1800" dirty="0" smtClean="0">
                <a:solidFill>
                  <a:schemeClr val="tx1"/>
                </a:solidFill>
              </a:rPr>
              <a:t>: </a:t>
            </a:r>
            <a:r>
              <a:rPr lang="it-IT" sz="1800" dirty="0">
                <a:solidFill>
                  <a:schemeClr val="tx1"/>
                </a:solidFill>
              </a:rPr>
              <a:t>descrivere l’impatto e le impressioni che il posizionamento di un PICC o </a:t>
            </a:r>
            <a:r>
              <a:rPr lang="it-IT" sz="1800" dirty="0" err="1">
                <a:solidFill>
                  <a:schemeClr val="tx1"/>
                </a:solidFill>
              </a:rPr>
              <a:t>Midline</a:t>
            </a:r>
            <a:r>
              <a:rPr lang="it-IT" sz="1800" dirty="0">
                <a:solidFill>
                  <a:schemeClr val="tx1"/>
                </a:solidFill>
              </a:rPr>
              <a:t> ha sulle persone assistite</a:t>
            </a:r>
            <a:r>
              <a:rPr lang="it-IT" sz="1800" dirty="0" smtClean="0">
                <a:solidFill>
                  <a:schemeClr val="tx1"/>
                </a:solidFill>
              </a:rPr>
              <a:t>.</a:t>
            </a:r>
            <a:endParaRPr lang="it-IT" sz="1800" dirty="0">
              <a:solidFill>
                <a:schemeClr val="tx1"/>
              </a:solidFill>
            </a:endParaRPr>
          </a:p>
        </p:txBody>
      </p:sp>
      <p:pic>
        <p:nvPicPr>
          <p:cNvPr id="6" name="Immagine 5"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387720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due angoli in diagonale ritagliati 1">
            <a:extLst>
              <a:ext uri="{FF2B5EF4-FFF2-40B4-BE49-F238E27FC236}">
                <a16:creationId xmlns:a16="http://schemas.microsoft.com/office/drawing/2014/main" id="{6400D20C-5344-5365-A71D-B8543629F034}"/>
              </a:ext>
            </a:extLst>
          </p:cNvPr>
          <p:cNvSpPr/>
          <p:nvPr/>
        </p:nvSpPr>
        <p:spPr>
          <a:xfrm>
            <a:off x="2388368" y="250143"/>
            <a:ext cx="6091397" cy="1104204"/>
          </a:xfrm>
          <a:prstGeom prst="snip2Diag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it-IT" sz="2800" b="1" dirty="0" smtClean="0">
                <a:solidFill>
                  <a:srgbClr val="002060"/>
                </a:solidFill>
              </a:rPr>
              <a:t>Passiamo direttamente ai risultati</a:t>
            </a:r>
            <a:endParaRPr lang="it-IT" sz="2800" b="1" dirty="0">
              <a:solidFill>
                <a:srgbClr val="002060"/>
              </a:solidFill>
            </a:endParaRPr>
          </a:p>
        </p:txBody>
      </p:sp>
      <p:graphicFrame>
        <p:nvGraphicFramePr>
          <p:cNvPr id="3" name="Diagramma 2">
            <a:extLst>
              <a:ext uri="{FF2B5EF4-FFF2-40B4-BE49-F238E27FC236}">
                <a16:creationId xmlns:a16="http://schemas.microsoft.com/office/drawing/2014/main" id="{C951A120-EFCF-4310-B25E-322114A13C46}"/>
              </a:ext>
            </a:extLst>
          </p:cNvPr>
          <p:cNvGraphicFramePr/>
          <p:nvPr>
            <p:extLst>
              <p:ext uri="{D42A27DB-BD31-4B8C-83A1-F6EECF244321}">
                <p14:modId xmlns:p14="http://schemas.microsoft.com/office/powerpoint/2010/main" val="321446731"/>
              </p:ext>
            </p:extLst>
          </p:nvPr>
        </p:nvGraphicFramePr>
        <p:xfrm>
          <a:off x="1138684" y="1492369"/>
          <a:ext cx="9256145" cy="5193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magine 3"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7"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7312396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due angoli in diagonale ritagliati 1">
            <a:extLst>
              <a:ext uri="{FF2B5EF4-FFF2-40B4-BE49-F238E27FC236}">
                <a16:creationId xmlns:a16="http://schemas.microsoft.com/office/drawing/2014/main" id="{6400D20C-5344-5365-A71D-B8543629F034}"/>
              </a:ext>
            </a:extLst>
          </p:cNvPr>
          <p:cNvSpPr/>
          <p:nvPr/>
        </p:nvSpPr>
        <p:spPr>
          <a:xfrm>
            <a:off x="2388368" y="250143"/>
            <a:ext cx="6091397" cy="1104204"/>
          </a:xfrm>
          <a:prstGeom prst="snip2Diag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it-IT" sz="2800" b="1" dirty="0" smtClean="0">
                <a:solidFill>
                  <a:srgbClr val="002060"/>
                </a:solidFill>
              </a:rPr>
              <a:t>Le risposte dei pazienti</a:t>
            </a:r>
            <a:endParaRPr lang="it-IT" sz="2800" b="1" dirty="0">
              <a:solidFill>
                <a:srgbClr val="002060"/>
              </a:solidFill>
            </a:endParaRPr>
          </a:p>
        </p:txBody>
      </p:sp>
      <p:sp>
        <p:nvSpPr>
          <p:cNvPr id="3" name="Ovale 2">
            <a:extLst>
              <a:ext uri="{FF2B5EF4-FFF2-40B4-BE49-F238E27FC236}">
                <a16:creationId xmlns:a16="http://schemas.microsoft.com/office/drawing/2014/main" id="{4299B0F9-FFE6-0846-8D51-AF024C24D7FC}"/>
              </a:ext>
            </a:extLst>
          </p:cNvPr>
          <p:cNvSpPr/>
          <p:nvPr/>
        </p:nvSpPr>
        <p:spPr>
          <a:xfrm>
            <a:off x="212378" y="1758124"/>
            <a:ext cx="4057697" cy="1563045"/>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spcAft>
                <a:spcPts val="1000"/>
              </a:spcAft>
            </a:pPr>
            <a:r>
              <a:rPr lang="it-IT" altLang="it-IT" sz="1400" i="1" dirty="0">
                <a:latin typeface="Times New Roman" panose="02020603050405020304" pitchFamily="18" charset="0"/>
                <a:ea typeface="Calibri" panose="020F0502020204030204" pitchFamily="34" charset="0"/>
                <a:cs typeface="Times New Roman" panose="02020603050405020304" pitchFamily="18" charset="0"/>
              </a:rPr>
              <a:t>«è stata più semplice rispetto a quello che doveva essere, cioè rispetto a come era stata raccontata, sembrava chissà che, e invece…»</a:t>
            </a:r>
            <a:r>
              <a:rPr lang="it-IT" altLang="it-IT" sz="1400" dirty="0">
                <a:latin typeface="Times New Roman" panose="02020603050405020304" pitchFamily="18" charset="0"/>
                <a:ea typeface="Calibri" panose="020F0502020204030204" pitchFamily="34" charset="0"/>
                <a:cs typeface="Times New Roman" panose="02020603050405020304" pitchFamily="18" charset="0"/>
              </a:rPr>
              <a:t> F.I.</a:t>
            </a:r>
            <a:endParaRPr lang="it-IT" altLang="it-IT" sz="1200" dirty="0">
              <a:ea typeface="Calibri" panose="020F0502020204030204" pitchFamily="34" charset="0"/>
              <a:cs typeface="Times New Roman" panose="02020603050405020304" pitchFamily="18" charset="0"/>
            </a:endParaRPr>
          </a:p>
        </p:txBody>
      </p:sp>
      <p:sp>
        <p:nvSpPr>
          <p:cNvPr id="4" name="Ovale 3">
            <a:extLst>
              <a:ext uri="{FF2B5EF4-FFF2-40B4-BE49-F238E27FC236}">
                <a16:creationId xmlns:a16="http://schemas.microsoft.com/office/drawing/2014/main" id="{8A267FFE-1AE7-F64E-9E4C-FCD5820BAC9E}"/>
              </a:ext>
            </a:extLst>
          </p:cNvPr>
          <p:cNvSpPr/>
          <p:nvPr/>
        </p:nvSpPr>
        <p:spPr>
          <a:xfrm>
            <a:off x="7825686" y="1732385"/>
            <a:ext cx="3699204" cy="1787194"/>
          </a:xfrm>
          <a:prstGeom prst="ellipse">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r" defTabSz="457200" eaLnBrk="0" fontAlgn="base" latinLnBrk="0" hangingPunct="0">
              <a:lnSpc>
                <a:spcPct val="150000"/>
              </a:lnSpc>
              <a:spcBef>
                <a:spcPct val="0"/>
              </a:spcBef>
              <a:spcAft>
                <a:spcPct val="0"/>
              </a:spcAft>
              <a:buClrTx/>
              <a:buSzTx/>
              <a:buFontTx/>
              <a:buNone/>
              <a:tabLst/>
              <a:defRPr/>
            </a:pPr>
            <a:r>
              <a:rPr kumimoji="0" lang="it-IT" altLang="it-IT" sz="1400" b="0" i="1" u="none" strike="noStrike" kern="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«Non ho impressioni sul PICC perché non me ne accorgo nemmeno di averlo sul braccio» N.M.</a:t>
            </a:r>
          </a:p>
        </p:txBody>
      </p:sp>
      <p:sp>
        <p:nvSpPr>
          <p:cNvPr id="6" name="Titolo 1">
            <a:extLst>
              <a:ext uri="{FF2B5EF4-FFF2-40B4-BE49-F238E27FC236}">
                <a16:creationId xmlns:a16="http://schemas.microsoft.com/office/drawing/2014/main" id="{D1EF2217-7F64-1546-A8DC-C18C52E01A26}"/>
              </a:ext>
            </a:extLst>
          </p:cNvPr>
          <p:cNvSpPr txBox="1">
            <a:spLocks noChangeArrowheads="1"/>
          </p:cNvSpPr>
          <p:nvPr/>
        </p:nvSpPr>
        <p:spPr bwMode="auto">
          <a:xfrm>
            <a:off x="4190282" y="1796080"/>
            <a:ext cx="378915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it-IT" altLang="it-IT" sz="1600" b="1" dirty="0">
                <a:solidFill>
                  <a:srgbClr val="CC0099"/>
                </a:solidFill>
                <a:latin typeface="Times New Roman" panose="02020603050405020304" pitchFamily="18" charset="0"/>
                <a:cs typeface="Times New Roman" panose="02020603050405020304" pitchFamily="18" charset="0"/>
              </a:rPr>
              <a:t>Integrazione nella propria vita del PICC</a:t>
            </a:r>
          </a:p>
        </p:txBody>
      </p:sp>
      <p:sp>
        <p:nvSpPr>
          <p:cNvPr id="7" name="Ovale 6">
            <a:extLst>
              <a:ext uri="{FF2B5EF4-FFF2-40B4-BE49-F238E27FC236}">
                <a16:creationId xmlns:a16="http://schemas.microsoft.com/office/drawing/2014/main" id="{B2F14879-8AFE-DD40-886F-650620EE19C8}"/>
              </a:ext>
            </a:extLst>
          </p:cNvPr>
          <p:cNvSpPr/>
          <p:nvPr/>
        </p:nvSpPr>
        <p:spPr>
          <a:xfrm>
            <a:off x="176213" y="3409072"/>
            <a:ext cx="3595687" cy="14646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ltLang="it-IT" i="1" dirty="0">
                <a:latin typeface="Times New Roman" panose="02020603050405020304" pitchFamily="18" charset="0"/>
                <a:ea typeface="Calibri" panose="020F0502020204030204" pitchFamily="34" charset="0"/>
                <a:cs typeface="Times New Roman" panose="02020603050405020304" pitchFamily="18" charset="0"/>
              </a:rPr>
              <a:t>Il dispositivo ha migliorato la degenza ospedaliera, non aspetto più ore per iniziare la chemioterapia» F.G.</a:t>
            </a:r>
            <a:endParaRPr lang="it-IT" dirty="0"/>
          </a:p>
        </p:txBody>
      </p:sp>
      <p:sp>
        <p:nvSpPr>
          <p:cNvPr id="8" name="Ovale 7">
            <a:extLst>
              <a:ext uri="{FF2B5EF4-FFF2-40B4-BE49-F238E27FC236}">
                <a16:creationId xmlns:a16="http://schemas.microsoft.com/office/drawing/2014/main" id="{F6CE9BB7-8EE6-DB4B-825B-1A12CF5301A6}"/>
              </a:ext>
            </a:extLst>
          </p:cNvPr>
          <p:cNvSpPr/>
          <p:nvPr/>
        </p:nvSpPr>
        <p:spPr>
          <a:xfrm>
            <a:off x="7820202" y="3622191"/>
            <a:ext cx="4222905" cy="15111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ltLang="it-IT" i="1" dirty="0">
                <a:latin typeface="Times New Roman" panose="02020603050405020304" pitchFamily="18" charset="0"/>
                <a:ea typeface="Calibri" panose="020F0502020204030204" pitchFamily="34" charset="0"/>
                <a:cs typeface="Times New Roman" panose="02020603050405020304" pitchFamily="18" charset="0"/>
              </a:rPr>
              <a:t>Da quando ho il PICC se ne stanno andando via tutti questi ematomi sulle braccia» T.C.</a:t>
            </a:r>
            <a:endParaRPr lang="it-IT" dirty="0"/>
          </a:p>
        </p:txBody>
      </p:sp>
      <p:sp>
        <p:nvSpPr>
          <p:cNvPr id="9" name="Titolo 1">
            <a:extLst>
              <a:ext uri="{FF2B5EF4-FFF2-40B4-BE49-F238E27FC236}">
                <a16:creationId xmlns:a16="http://schemas.microsoft.com/office/drawing/2014/main" id="{43ADD992-2974-8A43-B2E5-D27429B9AE5D}"/>
              </a:ext>
            </a:extLst>
          </p:cNvPr>
          <p:cNvSpPr txBox="1">
            <a:spLocks noChangeArrowheads="1"/>
          </p:cNvSpPr>
          <p:nvPr/>
        </p:nvSpPr>
        <p:spPr bwMode="auto">
          <a:xfrm>
            <a:off x="3924391" y="3608987"/>
            <a:ext cx="399465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it-IT" altLang="it-IT" sz="1800" b="1" dirty="0">
                <a:solidFill>
                  <a:srgbClr val="CC0099"/>
                </a:solidFill>
                <a:latin typeface="Times New Roman" panose="02020603050405020304" pitchFamily="18" charset="0"/>
                <a:cs typeface="Times New Roman" panose="02020603050405020304" pitchFamily="18" charset="0"/>
              </a:rPr>
              <a:t>Il PICC come </a:t>
            </a:r>
            <a:r>
              <a:rPr lang="it-IT" altLang="it-IT" sz="1800" b="1" i="1" dirty="0">
                <a:solidFill>
                  <a:srgbClr val="CC0099"/>
                </a:solidFill>
                <a:latin typeface="Times New Roman" panose="02020603050405020304" pitchFamily="18" charset="0"/>
                <a:cs typeface="Times New Roman" panose="02020603050405020304" pitchFamily="18" charset="0"/>
              </a:rPr>
              <a:t>facilitatore </a:t>
            </a:r>
            <a:r>
              <a:rPr lang="it-IT" altLang="it-IT" sz="1800" b="1" dirty="0">
                <a:solidFill>
                  <a:srgbClr val="CC0099"/>
                </a:solidFill>
                <a:latin typeface="Times New Roman" panose="02020603050405020304" pitchFamily="18" charset="0"/>
                <a:cs typeface="Times New Roman" panose="02020603050405020304" pitchFamily="18" charset="0"/>
              </a:rPr>
              <a:t>del percorso terapeutico-assistenziale</a:t>
            </a:r>
            <a:endParaRPr lang="it-IT" altLang="it-IT" sz="1800" b="1" i="1" dirty="0">
              <a:solidFill>
                <a:srgbClr val="CC0099"/>
              </a:solidFill>
              <a:latin typeface="Times New Roman" panose="02020603050405020304" pitchFamily="18" charset="0"/>
              <a:cs typeface="Times New Roman" panose="02020603050405020304" pitchFamily="18" charset="0"/>
            </a:endParaRPr>
          </a:p>
        </p:txBody>
      </p:sp>
      <p:sp>
        <p:nvSpPr>
          <p:cNvPr id="10" name="Ovale 9">
            <a:extLst>
              <a:ext uri="{FF2B5EF4-FFF2-40B4-BE49-F238E27FC236}">
                <a16:creationId xmlns:a16="http://schemas.microsoft.com/office/drawing/2014/main" id="{64C0A141-7BDF-8646-8DDC-B42A08C0A5E3}"/>
              </a:ext>
            </a:extLst>
          </p:cNvPr>
          <p:cNvSpPr/>
          <p:nvPr/>
        </p:nvSpPr>
        <p:spPr>
          <a:xfrm>
            <a:off x="126243" y="4984373"/>
            <a:ext cx="4048942" cy="13819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ltLang="it-IT" sz="1200" dirty="0">
                <a:latin typeface="Times New Roman" panose="02020603050405020304" pitchFamily="18" charset="0"/>
                <a:ea typeface="Calibri" panose="020F0502020204030204" pitchFamily="34" charset="0"/>
                <a:cs typeface="Times New Roman" panose="02020603050405020304" pitchFamily="18" charset="0"/>
              </a:rPr>
              <a:t> «</a:t>
            </a:r>
            <a:r>
              <a:rPr lang="it-IT" altLang="it-IT" sz="1200" i="1" dirty="0">
                <a:latin typeface="Times New Roman" panose="02020603050405020304" pitchFamily="18" charset="0"/>
                <a:ea typeface="Calibri" panose="020F0502020204030204" pitchFamily="34" charset="0"/>
                <a:cs typeface="Times New Roman" panose="02020603050405020304" pitchFamily="18" charset="0"/>
              </a:rPr>
              <a:t>Il PICC c’è, però non mi dà problemi, non dà fastidio, delle volte manco me ne accorgo di portarlo… Io uso normalmente il braccio!» </a:t>
            </a:r>
            <a:r>
              <a:rPr lang="it-IT" altLang="it-IT" sz="1200" dirty="0">
                <a:latin typeface="Times New Roman" panose="02020603050405020304" pitchFamily="18" charset="0"/>
                <a:ea typeface="Calibri" panose="020F0502020204030204" pitchFamily="34" charset="0"/>
                <a:cs typeface="Times New Roman" panose="02020603050405020304" pitchFamily="18" charset="0"/>
              </a:rPr>
              <a:t>F.C.</a:t>
            </a:r>
            <a:endParaRPr lang="it-IT" altLang="it-IT" sz="1100" dirty="0">
              <a:ea typeface="Calibri" panose="020F0502020204030204" pitchFamily="34" charset="0"/>
              <a:cs typeface="Times New Roman" panose="02020603050405020304" pitchFamily="18" charset="0"/>
            </a:endParaRPr>
          </a:p>
          <a:p>
            <a:pPr algn="ctr"/>
            <a:endParaRPr lang="it-IT" sz="1200" dirty="0"/>
          </a:p>
        </p:txBody>
      </p:sp>
      <p:sp>
        <p:nvSpPr>
          <p:cNvPr id="11" name="Ovale 10">
            <a:extLst>
              <a:ext uri="{FF2B5EF4-FFF2-40B4-BE49-F238E27FC236}">
                <a16:creationId xmlns:a16="http://schemas.microsoft.com/office/drawing/2014/main" id="{C5F0EF87-39B5-C347-A835-2FBBB16B5082}"/>
              </a:ext>
            </a:extLst>
          </p:cNvPr>
          <p:cNvSpPr/>
          <p:nvPr/>
        </p:nvSpPr>
        <p:spPr>
          <a:xfrm>
            <a:off x="7815557" y="5202836"/>
            <a:ext cx="3783815" cy="1539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altLang="it-IT" i="1" dirty="0">
                <a:latin typeface="Times New Roman" panose="02020603050405020304" pitchFamily="18" charset="0"/>
                <a:ea typeface="Calibri" panose="020F0502020204030204" pitchFamily="34" charset="0"/>
                <a:cs typeface="Times New Roman" panose="02020603050405020304" pitchFamily="18" charset="0"/>
              </a:rPr>
              <a:t>«L’unico fastidio del PICC è che quando fai la doccia devi fasciarlo» </a:t>
            </a:r>
            <a:r>
              <a:rPr lang="it-IT" altLang="it-IT" dirty="0">
                <a:latin typeface="Times New Roman" panose="02020603050405020304" pitchFamily="18" charset="0"/>
                <a:ea typeface="Calibri" panose="020F0502020204030204" pitchFamily="34" charset="0"/>
                <a:cs typeface="Times New Roman" panose="02020603050405020304" pitchFamily="18" charset="0"/>
              </a:rPr>
              <a:t>F.S.</a:t>
            </a:r>
            <a:endParaRPr lang="it-IT" altLang="it-IT" sz="1600" dirty="0">
              <a:ea typeface="Calibri" panose="020F0502020204030204" pitchFamily="34" charset="0"/>
              <a:cs typeface="Times New Roman" panose="02020603050405020304" pitchFamily="18" charset="0"/>
            </a:endParaRPr>
          </a:p>
        </p:txBody>
      </p:sp>
      <p:sp>
        <p:nvSpPr>
          <p:cNvPr id="12" name="Titolo 1">
            <a:extLst>
              <a:ext uri="{FF2B5EF4-FFF2-40B4-BE49-F238E27FC236}">
                <a16:creationId xmlns:a16="http://schemas.microsoft.com/office/drawing/2014/main" id="{8EF6ECF4-2353-0842-9770-FFC034BC0B95}"/>
              </a:ext>
            </a:extLst>
          </p:cNvPr>
          <p:cNvSpPr txBox="1">
            <a:spLocks noChangeArrowheads="1"/>
          </p:cNvSpPr>
          <p:nvPr/>
        </p:nvSpPr>
        <p:spPr bwMode="auto">
          <a:xfrm>
            <a:off x="4519614" y="5308392"/>
            <a:ext cx="2942236"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it-IT" altLang="it-IT" sz="1600" b="1" dirty="0">
                <a:solidFill>
                  <a:srgbClr val="CC0099"/>
                </a:solidFill>
                <a:latin typeface="Times New Roman" panose="02020603050405020304" pitchFamily="18" charset="0"/>
                <a:cs typeface="Times New Roman" panose="02020603050405020304" pitchFamily="18" charset="0"/>
              </a:rPr>
              <a:t>Il PICC e le attività di vita quotidiane</a:t>
            </a:r>
            <a:endParaRPr lang="it-IT" altLang="it-IT" sz="1600" b="1" i="1" dirty="0">
              <a:solidFill>
                <a:srgbClr val="CC0099"/>
              </a:solidFill>
              <a:latin typeface="Times New Roman" panose="02020603050405020304" pitchFamily="18" charset="0"/>
              <a:cs typeface="Times New Roman" panose="02020603050405020304" pitchFamily="18" charset="0"/>
            </a:endParaRPr>
          </a:p>
        </p:txBody>
      </p:sp>
      <p:pic>
        <p:nvPicPr>
          <p:cNvPr id="15" name="Immagine 1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38125722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046432" y="4800330"/>
            <a:ext cx="2619375" cy="1743075"/>
          </a:xfrm>
          <a:prstGeom prst="rect">
            <a:avLst/>
          </a:prstGeom>
        </p:spPr>
      </p:pic>
      <p:sp>
        <p:nvSpPr>
          <p:cNvPr id="3" name="CasellaDiTesto 2"/>
          <p:cNvSpPr txBox="1"/>
          <p:nvPr/>
        </p:nvSpPr>
        <p:spPr>
          <a:xfrm>
            <a:off x="612475" y="2579298"/>
            <a:ext cx="10946921" cy="1938992"/>
          </a:xfrm>
          <a:prstGeom prst="rect">
            <a:avLst/>
          </a:prstGeom>
          <a:noFill/>
        </p:spPr>
        <p:txBody>
          <a:bodyPr wrap="square" rtlCol="0">
            <a:spAutoFit/>
          </a:bodyPr>
          <a:lstStyle/>
          <a:p>
            <a:pPr algn="ctr"/>
            <a:r>
              <a:rPr lang="it-IT" sz="2400" b="1" dirty="0" smtClean="0">
                <a:solidFill>
                  <a:srgbClr val="002060"/>
                </a:solidFill>
              </a:rPr>
              <a:t>POSSONO MAI SEMBRARE BANILI QUESTE ESPRESSIONI/EMOZIONI???</a:t>
            </a:r>
          </a:p>
          <a:p>
            <a:pPr algn="ctr"/>
            <a:endParaRPr lang="it-IT" sz="2400" b="1" dirty="0">
              <a:solidFill>
                <a:srgbClr val="002060"/>
              </a:solidFill>
            </a:endParaRPr>
          </a:p>
          <a:p>
            <a:pPr algn="ctr"/>
            <a:r>
              <a:rPr lang="it-IT" sz="2400" b="1" dirty="0" smtClean="0">
                <a:solidFill>
                  <a:srgbClr val="002060"/>
                </a:solidFill>
              </a:rPr>
              <a:t>RICORDIAMOCI CHE IL NOSTRO PRIMO OBIETTIVO È ASSISTERE LE PERSONE PRENDENDO IN CONSIDERAZIONE SOPRATTUTTO LA LORO QUALITÀ DI VITA!!!! </a:t>
            </a:r>
            <a:endParaRPr lang="it-IT" sz="2400" b="1" dirty="0">
              <a:solidFill>
                <a:srgbClr val="002060"/>
              </a:solidFill>
            </a:endParaRPr>
          </a:p>
        </p:txBody>
      </p:sp>
      <p:sp>
        <p:nvSpPr>
          <p:cNvPr id="4" name="Rettangolo con due angoli in diagonale ritagliati 1">
            <a:extLst>
              <a:ext uri="{FF2B5EF4-FFF2-40B4-BE49-F238E27FC236}">
                <a16:creationId xmlns:a16="http://schemas.microsoft.com/office/drawing/2014/main" id="{6400D20C-5344-5365-A71D-B8543629F034}"/>
              </a:ext>
            </a:extLst>
          </p:cNvPr>
          <p:cNvSpPr/>
          <p:nvPr/>
        </p:nvSpPr>
        <p:spPr>
          <a:xfrm>
            <a:off x="1844904" y="258770"/>
            <a:ext cx="6091397" cy="1104204"/>
          </a:xfrm>
          <a:prstGeom prst="snip2Diag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it-IT" sz="2800" b="1" dirty="0" smtClean="0">
                <a:solidFill>
                  <a:srgbClr val="002060"/>
                </a:solidFill>
              </a:rPr>
              <a:t>Le risposte dei pazienti</a:t>
            </a:r>
            <a:endParaRPr lang="it-IT" sz="2800" b="1" dirty="0">
              <a:solidFill>
                <a:srgbClr val="002060"/>
              </a:solidFill>
            </a:endParaRPr>
          </a:p>
        </p:txBody>
      </p:sp>
      <p:pic>
        <p:nvPicPr>
          <p:cNvPr id="5" name="Immagine 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3"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38007784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2CD68A05-FB64-9766-9656-67FEB6A796E5}"/>
              </a:ext>
            </a:extLst>
          </p:cNvPr>
          <p:cNvPicPr>
            <a:picLocks noChangeAspect="1"/>
          </p:cNvPicPr>
          <p:nvPr/>
        </p:nvPicPr>
        <p:blipFill rotWithShape="1">
          <a:blip r:embed="rId2"/>
          <a:srcRect l="34554" t="22381" r="35982" b="5555"/>
          <a:stretch/>
        </p:blipFill>
        <p:spPr>
          <a:xfrm>
            <a:off x="3400963" y="1544128"/>
            <a:ext cx="4811383" cy="5091167"/>
          </a:xfrm>
          <a:prstGeom prst="rect">
            <a:avLst/>
          </a:prstGeom>
        </p:spPr>
      </p:pic>
      <p:sp>
        <p:nvSpPr>
          <p:cNvPr id="4" name="CasellaDiTesto 3">
            <a:extLst>
              <a:ext uri="{FF2B5EF4-FFF2-40B4-BE49-F238E27FC236}">
                <a16:creationId xmlns:a16="http://schemas.microsoft.com/office/drawing/2014/main" id="{93452957-2247-1333-8A6D-14974267A5F8}"/>
              </a:ext>
            </a:extLst>
          </p:cNvPr>
          <p:cNvSpPr txBox="1"/>
          <p:nvPr/>
        </p:nvSpPr>
        <p:spPr>
          <a:xfrm>
            <a:off x="1123024" y="462135"/>
            <a:ext cx="8995762" cy="646331"/>
          </a:xfrm>
          <a:prstGeom prst="rect">
            <a:avLst/>
          </a:prstGeom>
          <a:noFill/>
        </p:spPr>
        <p:txBody>
          <a:bodyPr wrap="square" rtlCol="0">
            <a:spAutoFit/>
          </a:bodyPr>
          <a:lstStyle/>
          <a:p>
            <a:pPr algn="ctr"/>
            <a:r>
              <a:rPr lang="it-IT" sz="3600" b="1" dirty="0" smtClean="0"/>
              <a:t>Concludendo da dove siamo partiti…</a:t>
            </a:r>
            <a:endParaRPr lang="it-IT" sz="3600" b="1" dirty="0"/>
          </a:p>
        </p:txBody>
      </p:sp>
      <p:pic>
        <p:nvPicPr>
          <p:cNvPr id="5" name="Immagine 4"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3"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Tree>
    <p:extLst>
      <p:ext uri="{BB962C8B-B14F-4D97-AF65-F5344CB8AC3E}">
        <p14:creationId xmlns:p14="http://schemas.microsoft.com/office/powerpoint/2010/main" val="17885889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rotWithShape="1">
          <a:blip r:embed="rId2"/>
          <a:srcRect t="23840" b="11881"/>
          <a:stretch/>
        </p:blipFill>
        <p:spPr>
          <a:xfrm>
            <a:off x="1559668" y="1360539"/>
            <a:ext cx="8210550" cy="3518453"/>
          </a:xfrm>
          <a:prstGeom prst="rect">
            <a:avLst/>
          </a:prstGeom>
        </p:spPr>
      </p:pic>
      <p:pic>
        <p:nvPicPr>
          <p:cNvPr id="3" name="Immagine 2" descr="Immagine che contiene Elementi grafici, grafica, Carattere, design&#10;&#10;Descrizione generata automaticamente">
            <a:extLst>
              <a:ext uri="{FF2B5EF4-FFF2-40B4-BE49-F238E27FC236}">
                <a16:creationId xmlns:a16="http://schemas.microsoft.com/office/drawing/2014/main" id="{8B93932C-3832-D624-4EF3-E8A13D708E92}"/>
              </a:ext>
            </a:extLst>
          </p:cNvPr>
          <p:cNvPicPr>
            <a:picLocks noChangeAspect="1"/>
          </p:cNvPicPr>
          <p:nvPr/>
        </p:nvPicPr>
        <p:blipFill>
          <a:blip r:embed="rId3"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
        <p:nvSpPr>
          <p:cNvPr id="4" name="CasellaDiTesto 3"/>
          <p:cNvSpPr txBox="1"/>
          <p:nvPr/>
        </p:nvSpPr>
        <p:spPr>
          <a:xfrm>
            <a:off x="513254" y="6226755"/>
            <a:ext cx="11158286" cy="461665"/>
          </a:xfrm>
          <a:prstGeom prst="rect">
            <a:avLst/>
          </a:prstGeom>
          <a:noFill/>
        </p:spPr>
        <p:txBody>
          <a:bodyPr wrap="square" rtlCol="0">
            <a:spAutoFit/>
          </a:bodyPr>
          <a:lstStyle/>
          <a:p>
            <a:pPr algn="just"/>
            <a:r>
              <a:rPr lang="it-IT" sz="2400" dirty="0"/>
              <a:t>L’accesso vascolare appropriato come parte integrante del percorso terapeutico</a:t>
            </a:r>
          </a:p>
        </p:txBody>
      </p:sp>
      <p:sp>
        <p:nvSpPr>
          <p:cNvPr id="5" name="CasellaDiTesto 4">
            <a:extLst>
              <a:ext uri="{FF2B5EF4-FFF2-40B4-BE49-F238E27FC236}">
                <a16:creationId xmlns:a16="http://schemas.microsoft.com/office/drawing/2014/main" id="{93452957-2247-1333-8A6D-14974267A5F8}"/>
              </a:ext>
            </a:extLst>
          </p:cNvPr>
          <p:cNvSpPr txBox="1"/>
          <p:nvPr/>
        </p:nvSpPr>
        <p:spPr>
          <a:xfrm>
            <a:off x="1131649" y="160210"/>
            <a:ext cx="8210550" cy="1200329"/>
          </a:xfrm>
          <a:prstGeom prst="rect">
            <a:avLst/>
          </a:prstGeom>
          <a:noFill/>
        </p:spPr>
        <p:txBody>
          <a:bodyPr wrap="square" rtlCol="0">
            <a:spAutoFit/>
          </a:bodyPr>
          <a:lstStyle/>
          <a:p>
            <a:pPr algn="ctr"/>
            <a:r>
              <a:rPr lang="it-IT" sz="3600" b="1" dirty="0"/>
              <a:t>Le vene: un tesoro da difendere </a:t>
            </a:r>
          </a:p>
          <a:p>
            <a:pPr algn="ctr"/>
            <a:r>
              <a:rPr lang="it-IT" sz="3600" b="1" dirty="0"/>
              <a:t>29-30 GENNAIO 2015 – Roma</a:t>
            </a:r>
          </a:p>
        </p:txBody>
      </p:sp>
      <p:sp>
        <p:nvSpPr>
          <p:cNvPr id="7" name="Sottotitolo 2">
            <a:extLst>
              <a:ext uri="{FF2B5EF4-FFF2-40B4-BE49-F238E27FC236}">
                <a16:creationId xmlns:a16="http://schemas.microsoft.com/office/drawing/2014/main" id="{BC4CF3AD-A3BA-0C80-DDFA-E6AC5E86FDE1}"/>
              </a:ext>
            </a:extLst>
          </p:cNvPr>
          <p:cNvSpPr txBox="1">
            <a:spLocks/>
          </p:cNvSpPr>
          <p:nvPr/>
        </p:nvSpPr>
        <p:spPr>
          <a:xfrm>
            <a:off x="0" y="4961830"/>
            <a:ext cx="10940778" cy="1135529"/>
          </a:xfrm>
          <a:prstGeom prst="rect">
            <a:avLst/>
          </a:prstGeom>
        </p:spPr>
        <p:txBody>
          <a:bodyPr>
            <a:normAutofit fontScale="85000" lnSpcReduction="20000"/>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b="1" dirty="0"/>
              <a:t>Patrimonio venoso</a:t>
            </a:r>
          </a:p>
          <a:p>
            <a:pPr marL="0" indent="0" algn="ctr">
              <a:buNone/>
            </a:pPr>
            <a:r>
              <a:rPr lang="it-IT" b="1" dirty="0"/>
              <a:t>inteso come  </a:t>
            </a:r>
          </a:p>
          <a:p>
            <a:pPr marL="0" indent="0" algn="ctr">
              <a:buNone/>
            </a:pPr>
            <a:r>
              <a:rPr lang="it-IT" b="1" dirty="0"/>
              <a:t>VI Parametro Vitale</a:t>
            </a:r>
            <a:endParaRPr lang="it-IT" sz="3200" b="1" dirty="0"/>
          </a:p>
        </p:txBody>
      </p:sp>
    </p:spTree>
    <p:extLst>
      <p:ext uri="{BB962C8B-B14F-4D97-AF65-F5344CB8AC3E}">
        <p14:creationId xmlns:p14="http://schemas.microsoft.com/office/powerpoint/2010/main" val="1524501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
        <p:nvSpPr>
          <p:cNvPr id="3" name="CasellaDiTesto 2">
            <a:extLst>
              <a:ext uri="{FF2B5EF4-FFF2-40B4-BE49-F238E27FC236}">
                <a16:creationId xmlns:a16="http://schemas.microsoft.com/office/drawing/2014/main" id="{93452957-2247-1333-8A6D-14974267A5F8}"/>
              </a:ext>
            </a:extLst>
          </p:cNvPr>
          <p:cNvSpPr txBox="1"/>
          <p:nvPr/>
        </p:nvSpPr>
        <p:spPr>
          <a:xfrm>
            <a:off x="829726" y="591530"/>
            <a:ext cx="9142410" cy="584775"/>
          </a:xfrm>
          <a:prstGeom prst="rect">
            <a:avLst/>
          </a:prstGeom>
          <a:noFill/>
        </p:spPr>
        <p:txBody>
          <a:bodyPr wrap="square" rtlCol="0">
            <a:spAutoFit/>
          </a:bodyPr>
          <a:lstStyle/>
          <a:p>
            <a:pPr algn="ctr"/>
            <a:r>
              <a:rPr lang="it-IT" sz="3200" b="1" dirty="0" smtClean="0"/>
              <a:t>Per quanto detto… è indispensabile…</a:t>
            </a:r>
            <a:endParaRPr lang="it-IT" sz="3200" b="1" dirty="0"/>
          </a:p>
        </p:txBody>
      </p:sp>
      <p:sp>
        <p:nvSpPr>
          <p:cNvPr id="5" name="CasellaDiTesto 4">
            <a:extLst>
              <a:ext uri="{FF2B5EF4-FFF2-40B4-BE49-F238E27FC236}">
                <a16:creationId xmlns:a16="http://schemas.microsoft.com/office/drawing/2014/main" id="{49556A8D-4290-A569-5BF9-FCFE373F559B}"/>
              </a:ext>
            </a:extLst>
          </p:cNvPr>
          <p:cNvSpPr txBox="1"/>
          <p:nvPr/>
        </p:nvSpPr>
        <p:spPr>
          <a:xfrm>
            <a:off x="1913627" y="2124975"/>
            <a:ext cx="7247627" cy="1338828"/>
          </a:xfrm>
          <a:prstGeom prst="rect">
            <a:avLst/>
          </a:prstGeom>
          <a:noFill/>
        </p:spPr>
        <p:txBody>
          <a:bodyPr wrap="square" rtlCol="0">
            <a:spAutoFit/>
          </a:bodyPr>
          <a:lstStyle/>
          <a:p>
            <a:pPr marL="342900" indent="-342900" algn="just">
              <a:lnSpc>
                <a:spcPct val="150000"/>
              </a:lnSpc>
              <a:buFont typeface="+mj-lt"/>
              <a:buAutoNum type="arabicParenR"/>
            </a:pPr>
            <a:r>
              <a:rPr lang="it-IT" dirty="0" smtClean="0"/>
              <a:t>Inserire </a:t>
            </a:r>
            <a:r>
              <a:rPr lang="it-IT" dirty="0"/>
              <a:t>un insegnamento specifico nei Core Curricula dei </a:t>
            </a:r>
            <a:r>
              <a:rPr lang="it-IT" dirty="0" err="1" smtClean="0"/>
              <a:t>CdL</a:t>
            </a:r>
            <a:r>
              <a:rPr lang="it-IT" dirty="0" smtClean="0"/>
              <a:t>;</a:t>
            </a:r>
          </a:p>
          <a:p>
            <a:pPr marL="342900" indent="-342900" algn="just">
              <a:lnSpc>
                <a:spcPct val="150000"/>
              </a:lnSpc>
              <a:buFont typeface="+mj-lt"/>
              <a:buAutoNum type="arabicParenR"/>
            </a:pPr>
            <a:r>
              <a:rPr lang="it-IT" dirty="0" smtClean="0"/>
              <a:t>Inserire nei LEA regionale la salvaguardia del patrimonio venoso;</a:t>
            </a:r>
          </a:p>
          <a:p>
            <a:pPr marL="342900" indent="-342900" algn="just">
              <a:lnSpc>
                <a:spcPct val="150000"/>
              </a:lnSpc>
              <a:buFont typeface="+mj-lt"/>
              <a:buAutoNum type="arabicParenR"/>
            </a:pPr>
            <a:r>
              <a:rPr lang="it-IT" dirty="0" smtClean="0"/>
              <a:t>Istituire un </a:t>
            </a:r>
            <a:r>
              <a:rPr lang="it-IT" dirty="0" err="1" smtClean="0"/>
              <a:t>Vascular</a:t>
            </a:r>
            <a:r>
              <a:rPr lang="it-IT" dirty="0" smtClean="0"/>
              <a:t> Team in ogni Azienda Sanitaria.</a:t>
            </a:r>
            <a:endParaRPr lang="it-IT" dirty="0"/>
          </a:p>
        </p:txBody>
      </p:sp>
    </p:spTree>
    <p:extLst>
      <p:ext uri="{BB962C8B-B14F-4D97-AF65-F5344CB8AC3E}">
        <p14:creationId xmlns:p14="http://schemas.microsoft.com/office/powerpoint/2010/main" val="41923640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mmagine che contiene Elementi grafici, grafica, Carattere, design&#10;&#10;Descrizione generata automaticamente">
            <a:extLst>
              <a:ext uri="{FF2B5EF4-FFF2-40B4-BE49-F238E27FC236}">
                <a16:creationId xmlns:a16="http://schemas.microsoft.com/office/drawing/2014/main" id="{7BD02F24-9DCB-0DA3-CCA2-CDD459EA0E2A}"/>
              </a:ext>
            </a:extLst>
          </p:cNvPr>
          <p:cNvPicPr>
            <a:picLocks noChangeAspect="1"/>
          </p:cNvPicPr>
          <p:nvPr/>
        </p:nvPicPr>
        <p:blipFill>
          <a:blip r:embed="rId2" cstate="hqprint">
            <a:alphaModFix amt="50000"/>
            <a:extLst>
              <a:ext uri="{28A0092B-C50C-407E-A947-70E740481C1C}">
                <a14:useLocalDpi xmlns:a14="http://schemas.microsoft.com/office/drawing/2010/main" val="0"/>
              </a:ext>
            </a:extLst>
          </a:blip>
          <a:stretch>
            <a:fillRect/>
          </a:stretch>
        </p:blipFill>
        <p:spPr>
          <a:xfrm>
            <a:off x="11165631" y="38607"/>
            <a:ext cx="968374" cy="710141"/>
          </a:xfrm>
          <a:prstGeom prst="rect">
            <a:avLst/>
          </a:prstGeom>
        </p:spPr>
      </p:pic>
      <p:sp>
        <p:nvSpPr>
          <p:cNvPr id="3" name="CasellaDiTesto 2">
            <a:extLst>
              <a:ext uri="{FF2B5EF4-FFF2-40B4-BE49-F238E27FC236}">
                <a16:creationId xmlns:a16="http://schemas.microsoft.com/office/drawing/2014/main" id="{93452957-2247-1333-8A6D-14974267A5F8}"/>
              </a:ext>
            </a:extLst>
          </p:cNvPr>
          <p:cNvSpPr txBox="1"/>
          <p:nvPr/>
        </p:nvSpPr>
        <p:spPr>
          <a:xfrm>
            <a:off x="846979" y="280980"/>
            <a:ext cx="9142410" cy="1077218"/>
          </a:xfrm>
          <a:prstGeom prst="rect">
            <a:avLst/>
          </a:prstGeom>
          <a:noFill/>
        </p:spPr>
        <p:txBody>
          <a:bodyPr wrap="square" rtlCol="0">
            <a:spAutoFit/>
          </a:bodyPr>
          <a:lstStyle/>
          <a:p>
            <a:pPr algn="ctr"/>
            <a:r>
              <a:rPr lang="it-IT" sz="3200" b="1" dirty="0" smtClean="0"/>
              <a:t>Richiesta rivolta al direttivo IVAS</a:t>
            </a:r>
            <a:r>
              <a:rPr lang="it-IT" sz="3200" b="1" dirty="0" smtClean="0"/>
              <a:t>…</a:t>
            </a:r>
          </a:p>
          <a:p>
            <a:pPr algn="ctr"/>
            <a:r>
              <a:rPr lang="it-IT" sz="3200" b="1" dirty="0" smtClean="0"/>
              <a:t>P</a:t>
            </a:r>
            <a:r>
              <a:rPr lang="it-IT" sz="3200" b="1" dirty="0" smtClean="0"/>
              <a:t>resente e futuro</a:t>
            </a:r>
          </a:p>
        </p:txBody>
      </p:sp>
      <p:pic>
        <p:nvPicPr>
          <p:cNvPr id="4" name="Immagine 3"/>
          <p:cNvPicPr>
            <a:picLocks noChangeAspect="1"/>
          </p:cNvPicPr>
          <p:nvPr/>
        </p:nvPicPr>
        <p:blipFill>
          <a:blip r:embed="rId3"/>
          <a:stretch>
            <a:fillRect/>
          </a:stretch>
        </p:blipFill>
        <p:spPr>
          <a:xfrm>
            <a:off x="4763578" y="4443232"/>
            <a:ext cx="2095500" cy="2181225"/>
          </a:xfrm>
          <a:prstGeom prst="rect">
            <a:avLst/>
          </a:prstGeom>
        </p:spPr>
      </p:pic>
      <p:sp>
        <p:nvSpPr>
          <p:cNvPr id="7" name="CasellaDiTesto 6">
            <a:extLst>
              <a:ext uri="{FF2B5EF4-FFF2-40B4-BE49-F238E27FC236}">
                <a16:creationId xmlns:a16="http://schemas.microsoft.com/office/drawing/2014/main" id="{93452957-2247-1333-8A6D-14974267A5F8}"/>
              </a:ext>
            </a:extLst>
          </p:cNvPr>
          <p:cNvSpPr txBox="1"/>
          <p:nvPr/>
        </p:nvSpPr>
        <p:spPr>
          <a:xfrm>
            <a:off x="775092" y="1960254"/>
            <a:ext cx="9142410" cy="584775"/>
          </a:xfrm>
          <a:prstGeom prst="rect">
            <a:avLst/>
          </a:prstGeom>
          <a:noFill/>
        </p:spPr>
        <p:txBody>
          <a:bodyPr wrap="square" rtlCol="0">
            <a:spAutoFit/>
          </a:bodyPr>
          <a:lstStyle/>
          <a:p>
            <a:pPr algn="ctr"/>
            <a:r>
              <a:rPr lang="it-IT" sz="3200" b="1" dirty="0" smtClean="0">
                <a:solidFill>
                  <a:srgbClr val="002060"/>
                </a:solidFill>
              </a:rPr>
              <a:t>Fare </a:t>
            </a:r>
            <a:r>
              <a:rPr lang="it-IT" sz="3200" b="1" dirty="0" smtClean="0">
                <a:solidFill>
                  <a:srgbClr val="002060"/>
                </a:solidFill>
              </a:rPr>
              <a:t>da trait d’union</a:t>
            </a:r>
            <a:endParaRPr lang="it-IT" sz="3200" b="1" dirty="0">
              <a:solidFill>
                <a:srgbClr val="002060"/>
              </a:solidFill>
            </a:endParaRPr>
          </a:p>
        </p:txBody>
      </p:sp>
      <p:sp>
        <p:nvSpPr>
          <p:cNvPr id="8" name="CasellaDiTesto 7">
            <a:extLst>
              <a:ext uri="{FF2B5EF4-FFF2-40B4-BE49-F238E27FC236}">
                <a16:creationId xmlns:a16="http://schemas.microsoft.com/office/drawing/2014/main" id="{93452957-2247-1333-8A6D-14974267A5F8}"/>
              </a:ext>
            </a:extLst>
          </p:cNvPr>
          <p:cNvSpPr txBox="1"/>
          <p:nvPr/>
        </p:nvSpPr>
        <p:spPr>
          <a:xfrm>
            <a:off x="2640168" y="3905951"/>
            <a:ext cx="1578150" cy="461665"/>
          </a:xfrm>
          <a:prstGeom prst="rect">
            <a:avLst/>
          </a:prstGeom>
          <a:noFill/>
        </p:spPr>
        <p:txBody>
          <a:bodyPr wrap="square" rtlCol="0">
            <a:spAutoFit/>
          </a:bodyPr>
          <a:lstStyle/>
          <a:p>
            <a:pPr algn="ctr"/>
            <a:r>
              <a:rPr lang="it-IT" sz="2400" b="1" dirty="0" smtClean="0">
                <a:solidFill>
                  <a:srgbClr val="002060"/>
                </a:solidFill>
              </a:rPr>
              <a:t>IVAS</a:t>
            </a:r>
            <a:endParaRPr lang="it-IT" sz="2400" b="1" dirty="0">
              <a:solidFill>
                <a:srgbClr val="002060"/>
              </a:solidFill>
            </a:endParaRPr>
          </a:p>
        </p:txBody>
      </p:sp>
      <p:sp>
        <p:nvSpPr>
          <p:cNvPr id="9" name="CasellaDiTesto 8">
            <a:extLst>
              <a:ext uri="{FF2B5EF4-FFF2-40B4-BE49-F238E27FC236}">
                <a16:creationId xmlns:a16="http://schemas.microsoft.com/office/drawing/2014/main" id="{93452957-2247-1333-8A6D-14974267A5F8}"/>
              </a:ext>
            </a:extLst>
          </p:cNvPr>
          <p:cNvSpPr txBox="1"/>
          <p:nvPr/>
        </p:nvSpPr>
        <p:spPr>
          <a:xfrm>
            <a:off x="7002257" y="3825439"/>
            <a:ext cx="2202128" cy="461665"/>
          </a:xfrm>
          <a:prstGeom prst="rect">
            <a:avLst/>
          </a:prstGeom>
          <a:noFill/>
        </p:spPr>
        <p:txBody>
          <a:bodyPr wrap="square" rtlCol="0">
            <a:spAutoFit/>
          </a:bodyPr>
          <a:lstStyle/>
          <a:p>
            <a:pPr algn="ctr"/>
            <a:r>
              <a:rPr lang="it-IT" sz="2400" b="1" dirty="0" smtClean="0"/>
              <a:t>REGIONE</a:t>
            </a:r>
            <a:endParaRPr lang="it-IT" sz="2400" b="1" dirty="0"/>
          </a:p>
        </p:txBody>
      </p:sp>
      <p:sp>
        <p:nvSpPr>
          <p:cNvPr id="10" name="CasellaDiTesto 9">
            <a:extLst>
              <a:ext uri="{FF2B5EF4-FFF2-40B4-BE49-F238E27FC236}">
                <a16:creationId xmlns:a16="http://schemas.microsoft.com/office/drawing/2014/main" id="{93452957-2247-1333-8A6D-14974267A5F8}"/>
              </a:ext>
            </a:extLst>
          </p:cNvPr>
          <p:cNvSpPr txBox="1"/>
          <p:nvPr/>
        </p:nvSpPr>
        <p:spPr>
          <a:xfrm>
            <a:off x="7959788" y="5300556"/>
            <a:ext cx="2391909" cy="461665"/>
          </a:xfrm>
          <a:prstGeom prst="rect">
            <a:avLst/>
          </a:prstGeom>
          <a:noFill/>
        </p:spPr>
        <p:txBody>
          <a:bodyPr wrap="square" rtlCol="0">
            <a:spAutoFit/>
          </a:bodyPr>
          <a:lstStyle/>
          <a:p>
            <a:pPr algn="ctr"/>
            <a:r>
              <a:rPr lang="it-IT" sz="2400" b="1" dirty="0" smtClean="0">
                <a:solidFill>
                  <a:srgbClr val="FF0000"/>
                </a:solidFill>
              </a:rPr>
              <a:t>UNIVERSITÀ </a:t>
            </a:r>
            <a:endParaRPr lang="it-IT" sz="2400" b="1" dirty="0">
              <a:solidFill>
                <a:srgbClr val="FF0000"/>
              </a:solidFill>
            </a:endParaRPr>
          </a:p>
        </p:txBody>
      </p:sp>
      <p:sp>
        <p:nvSpPr>
          <p:cNvPr id="6" name="Freccia a destra 5"/>
          <p:cNvSpPr/>
          <p:nvPr/>
        </p:nvSpPr>
        <p:spPr>
          <a:xfrm rot="1485238">
            <a:off x="3821501" y="4287329"/>
            <a:ext cx="1052422" cy="3105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a destra 10"/>
          <p:cNvSpPr/>
          <p:nvPr/>
        </p:nvSpPr>
        <p:spPr>
          <a:xfrm rot="8546512">
            <a:off x="6380671" y="4310333"/>
            <a:ext cx="1052422" cy="3105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rot="10800000">
            <a:off x="6895379" y="5359881"/>
            <a:ext cx="1052422" cy="3105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9637662"/>
      </p:ext>
    </p:extLst>
  </p:cSld>
  <p:clrMapOvr>
    <a:masterClrMapping/>
  </p:clrMapOvr>
  <p:timing>
    <p:tnLst>
      <p:par>
        <p:cTn id="1" dur="indefinite" restart="never" nodeType="tmRoot"/>
      </p:par>
    </p:tnLst>
  </p:timing>
</p:sld>
</file>

<file path=ppt/theme/theme1.xml><?xml version="1.0" encoding="utf-8"?>
<a:theme xmlns:a="http://schemas.openxmlformats.org/drawingml/2006/main" name="AngleLines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docProps/app.xml><?xml version="1.0" encoding="utf-8"?>
<Properties xmlns="http://schemas.openxmlformats.org/officeDocument/2006/extended-properties" xmlns:vt="http://schemas.openxmlformats.org/officeDocument/2006/docPropsVTypes">
  <TotalTime>2831</TotalTime>
  <Words>1735</Words>
  <Application>Microsoft Office PowerPoint</Application>
  <PresentationFormat>Widescreen</PresentationFormat>
  <Paragraphs>106</Paragraphs>
  <Slides>21</Slides>
  <Notes>0</Notes>
  <HiddenSlides>0</HiddenSlides>
  <MMClips>0</MMClips>
  <ScaleCrop>false</ScaleCrop>
  <HeadingPairs>
    <vt:vector size="8" baseType="variant">
      <vt:variant>
        <vt:lpstr>Caratteri utilizzati</vt:lpstr>
      </vt:variant>
      <vt:variant>
        <vt:i4>5</vt:i4>
      </vt:variant>
      <vt:variant>
        <vt:lpstr>Tema</vt:lpstr>
      </vt:variant>
      <vt:variant>
        <vt:i4>1</vt:i4>
      </vt:variant>
      <vt:variant>
        <vt:lpstr>Server OLE incorporati</vt:lpstr>
      </vt:variant>
      <vt:variant>
        <vt:i4>1</vt:i4>
      </vt:variant>
      <vt:variant>
        <vt:lpstr>Titoli diapositive</vt:lpstr>
      </vt:variant>
      <vt:variant>
        <vt:i4>21</vt:i4>
      </vt:variant>
    </vt:vector>
  </HeadingPairs>
  <TitlesOfParts>
    <vt:vector size="28" baseType="lpstr">
      <vt:lpstr>Arial</vt:lpstr>
      <vt:lpstr>Calibri</vt:lpstr>
      <vt:lpstr>Times New Roman</vt:lpstr>
      <vt:lpstr>Univers Condensed Light</vt:lpstr>
      <vt:lpstr>Walbaum Display Light</vt:lpstr>
      <vt:lpstr>AngleLinesVTI</vt:lpstr>
      <vt:lpstr>ClipArt</vt:lpstr>
      <vt:lpstr>Implementazione delle professionalità infermieristiche sulla efficacia e sicurezza nella gestione degli accessi vascolari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Implementazione delle professionalità infermieristiche sulla efficacia e sicurezza nella gestione degli accessi vascolari</dc:title>
  <dc:creator>Alfonso Guerriero</dc:creator>
  <cp:lastModifiedBy>Alfonso Guerriero</cp:lastModifiedBy>
  <cp:revision>73</cp:revision>
  <dcterms:created xsi:type="dcterms:W3CDTF">2023-10-28T16:35:19Z</dcterms:created>
  <dcterms:modified xsi:type="dcterms:W3CDTF">2023-11-06T17:55:10Z</dcterms:modified>
</cp:coreProperties>
</file>