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36"/>
  </p:notesMasterIdLst>
  <p:sldIdLst>
    <p:sldId id="279" r:id="rId4"/>
    <p:sldId id="829" r:id="rId5"/>
    <p:sldId id="288" r:id="rId6"/>
    <p:sldId id="826" r:id="rId7"/>
    <p:sldId id="282" r:id="rId8"/>
    <p:sldId id="825" r:id="rId9"/>
    <p:sldId id="261" r:id="rId10"/>
    <p:sldId id="262" r:id="rId11"/>
    <p:sldId id="283" r:id="rId12"/>
    <p:sldId id="284" r:id="rId13"/>
    <p:sldId id="285" r:id="rId14"/>
    <p:sldId id="278" r:id="rId15"/>
    <p:sldId id="830" r:id="rId16"/>
    <p:sldId id="831" r:id="rId17"/>
    <p:sldId id="832" r:id="rId18"/>
    <p:sldId id="833" r:id="rId19"/>
    <p:sldId id="834" r:id="rId20"/>
    <p:sldId id="835" r:id="rId21"/>
    <p:sldId id="837" r:id="rId22"/>
    <p:sldId id="259" r:id="rId23"/>
    <p:sldId id="827" r:id="rId24"/>
    <p:sldId id="286" r:id="rId25"/>
    <p:sldId id="836" r:id="rId26"/>
    <p:sldId id="260" r:id="rId27"/>
    <p:sldId id="828" r:id="rId28"/>
    <p:sldId id="256" r:id="rId29"/>
    <p:sldId id="272" r:id="rId30"/>
    <p:sldId id="276" r:id="rId31"/>
    <p:sldId id="277" r:id="rId32"/>
    <p:sldId id="266" r:id="rId33"/>
    <p:sldId id="264" r:id="rId34"/>
    <p:sldId id="273" r:id="rId3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co emilio dinelli" initials="med" lastIdx="1" clrIdx="0">
    <p:extLst>
      <p:ext uri="{19B8F6BF-5375-455C-9EA6-DF929625EA0E}">
        <p15:presenceInfo xmlns:p15="http://schemas.microsoft.com/office/powerpoint/2012/main" userId="d612d877cebbd48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0103"/>
    <a:srgbClr val="6A4493"/>
    <a:srgbClr val="0069B4"/>
    <a:srgbClr val="00A13A"/>
    <a:srgbClr val="00B5E5"/>
    <a:srgbClr val="005197"/>
    <a:srgbClr val="EB60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0534" autoAdjust="0"/>
  </p:normalViewPr>
  <p:slideViewPr>
    <p:cSldViewPr snapToGrid="0" snapToObjects="1">
      <p:cViewPr varScale="1">
        <p:scale>
          <a:sx n="82" d="100"/>
          <a:sy n="82" d="100"/>
        </p:scale>
        <p:origin x="82" y="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551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Medicazioni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DE3-433B-9D51-E687871C568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DE3-433B-9D51-E687871C568A}"/>
              </c:ext>
            </c:extLst>
          </c:dPt>
          <c:cat>
            <c:strRef>
              <c:f>Foglio1!$A$2:$A$3</c:f>
              <c:strCache>
                <c:ptCount val="2"/>
                <c:pt idx="0">
                  <c:v>Sterili</c:v>
                </c:pt>
                <c:pt idx="1">
                  <c:v>Non sterili</c:v>
                </c:pt>
              </c:strCache>
            </c:strRef>
          </c:cat>
          <c:val>
            <c:numRef>
              <c:f>Foglio1!$B$2:$B$3</c:f>
              <c:numCache>
                <c:formatCode>General</c:formatCode>
                <c:ptCount val="2"/>
                <c:pt idx="0">
                  <c:v>5.5</c:v>
                </c:pt>
                <c:pt idx="1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20-423E-8811-46C82AC51F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40BF65-77B6-8741-8B37-3EB3D0ED2B11}" type="datetimeFigureOut">
              <a:rPr lang="it-IT" smtClean="0"/>
              <a:t>11/11/2023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54673D-6443-FA4D-A5E8-A6D1CF9F17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4557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When seeking to understand why IV catheters fail, it is useful to view peripheral IV catheter use and care as having 3 basic component parts: (1) the technology used, such as the catheter, connector, and dressing; (2) the caregiver technique applied, including all aspects of insertion, use, and care; and (3) and the body’s response to this technology and technique. </a:t>
            </a:r>
          </a:p>
          <a:p>
            <a:r>
              <a:rPr lang="en-US"/>
              <a:t>Poor aseptic technique during insertion and care may be a more powerful driver and determinant of the incidence of phlebitis</a:t>
            </a:r>
          </a:p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4EBC74-9553-448E-8150-1F27825DD75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3595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54673D-6443-FA4D-A5E8-A6D1CF9F1793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6554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342959-9D20-41A5-AA68-F0F6AD93C715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4493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342959-9D20-41A5-AA68-F0F6AD93C715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27538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Il 47% dei rispondenti non usa la tecnica; necessaria più formazione sia in fase universitaria che dopo l’ingresso nel mondo del lavoro.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54673D-6443-FA4D-A5E8-A6D1CF9F1793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92539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Tutti percepiscono l’importanza della medicazione ma…</a:t>
            </a:r>
          </a:p>
          <a:p>
            <a:r>
              <a:rPr lang="it-IT" dirty="0"/>
              <a:t>Il 45% dei partecipanti non utilizza medicazioni appropriate.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54673D-6443-FA4D-A5E8-A6D1CF9F1793}" type="slidenum">
              <a:rPr lang="it-IT" smtClean="0"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0807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Il 65% dei rispondenti non usa il </a:t>
            </a:r>
            <a:r>
              <a:rPr lang="it-IT" dirty="0" err="1"/>
              <a:t>grading</a:t>
            </a:r>
            <a:r>
              <a:rPr lang="it-IT" dirty="0"/>
              <a:t> dell’exit site (andrebbe usato sia per gli accessi periferici, </a:t>
            </a:r>
            <a:r>
              <a:rPr lang="it-IT" dirty="0" err="1"/>
              <a:t>purchè</a:t>
            </a:r>
            <a:r>
              <a:rPr lang="it-IT" dirty="0"/>
              <a:t> coperti da medicazione trasparente, sia per gli accessi centrali.</a:t>
            </a:r>
          </a:p>
          <a:p>
            <a:r>
              <a:rPr lang="it-IT" dirty="0"/>
              <a:t>Un’ 82% non registra o non considera la scala come utile.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54673D-6443-FA4D-A5E8-A6D1CF9F1793}" type="slidenum">
              <a:rPr lang="it-IT" smtClean="0"/>
              <a:t>30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420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F9F6A1-4AC0-BB4F-BBA9-7956BC41B1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4C82861-9E86-FD42-8AB1-825A3134B0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3F3CB8A-5CC9-954F-8D4B-8BCF015E8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F056-A334-F240-882B-167686C923C6}" type="datetime1">
              <a:rPr lang="it-IT" smtClean="0"/>
              <a:t>11/11/2023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0CBB4AA-E1E6-3844-9C22-F5BF6FC9C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2391198-4E5A-7D4C-A524-105E28E93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66B7-9472-FA4C-A202-8908DD2583D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1774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556EBD3-0EAD-7A42-9F28-94A9F73F6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9C47CEC-F947-6546-B92C-1B4C365D57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398B2AF-5070-5D4A-A94B-50671091C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F59E8-09E5-6742-AC1C-0C0D27D18E7C}" type="datetime1">
              <a:rPr lang="it-IT" smtClean="0"/>
              <a:t>11/11/2023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9C62561-5C43-AB45-B653-CC9674234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AC0A03C-75DE-FC43-A531-92D0A677D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66B7-9472-FA4C-A202-8908DD2583D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1654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BC49ED-7B7F-354F-B075-2E663FBEA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A52A6DD-87B6-C44E-92EE-B132DDD86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DEF5CC0-AEB3-1141-B9FF-05F16F8A2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A3403-177D-6F44-A71D-812823483554}" type="datetime1">
              <a:rPr lang="it-IT" smtClean="0"/>
              <a:t>11/11/2023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F911EDD-4085-3143-8F16-232FC3EBC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059248F-0EB7-8343-B8D9-CA6FA45DC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66B7-9472-FA4C-A202-8908DD2583D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363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76E168-8333-0442-8986-69416DD29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56B643A-9331-6344-83A4-7562556AE5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09D15FE-4537-DC45-9A76-8BEAA2CD6B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48C0FA7-EB91-934A-AA68-88893316A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93A52-E82A-614C-96C1-01F0961B0784}" type="datetime1">
              <a:rPr lang="it-IT" smtClean="0"/>
              <a:t>11/11/2023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BBB7FA6-F385-3E41-A39D-C5336A2FA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3DF3DFD-40B1-494B-96DE-99FCD855C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66B7-9472-FA4C-A202-8908DD2583D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791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EF51C9F-F0F4-3347-BD5A-706588631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8348873-FDA8-3349-92A9-5FA148C6D8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9718C31-E197-1946-9C1A-EE14CB6AA7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39A16A1-85E9-2244-93A9-B172A928D6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281EB73-857F-CD46-A524-CC3A91D7DA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99078DCA-67D5-4A49-9C5F-C141EB16C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978FF-A3CD-F14A-A9FF-174F6110A036}" type="datetime1">
              <a:rPr lang="it-IT" smtClean="0"/>
              <a:t>11/11/2023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25600F4-260E-E144-B576-BEBF85360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8ED1EB7-34AA-C442-9C03-95F2A2A82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66B7-9472-FA4C-A202-8908DD2583D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821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AE235F5-4754-F54D-836B-2D0BA1BED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DC0DF2E-C396-394C-9AF7-021872218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225B3-A3D5-B048-9E2B-59F69519D9E7}" type="datetime1">
              <a:rPr lang="it-IT" smtClean="0"/>
              <a:t>11/11/2023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3E444DD-6D13-7945-863E-2B29AC3E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D04B14C-23D3-6C40-93C4-B88FD8036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66B7-9472-FA4C-A202-8908DD2583D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622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0B3E6A9-1D6B-8B47-932D-5F46F472F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884E3-7FE7-3E46-AE18-7BD08263A8E3}" type="datetime1">
              <a:rPr lang="it-IT" smtClean="0"/>
              <a:t>11/11/2023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0FD9AD6-FC58-4A4E-B938-7B8CA4DE1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FDD122E-9A15-724A-AA0A-DA8F01CA7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66B7-9472-FA4C-A202-8908DD2583D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785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001FA1-276D-6B4F-B472-0D4FA3CAC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CF31872-E532-B542-A803-D947224F2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2DAA0D7-CC54-2A42-8945-BD10380EB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7BCB8A9-9276-E948-9E15-F06DAC5AE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002-DFB9-1245-A083-7953D6A141F9}" type="datetime1">
              <a:rPr lang="it-IT" smtClean="0"/>
              <a:t>11/11/2023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AB05374-2521-114F-BE0A-4E99FA2EE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213945B-E5D6-4A4F-B471-164039A15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66B7-9472-FA4C-A202-8908DD2583D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417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CA94384-F46B-2A48-880B-3E00FCB79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17CEF17-667B-5047-80CB-4DB6C32AA4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FA91B57-F341-C74E-A0D5-13CC631FE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6EA311B-E318-9042-9A28-45B5C9CDE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5CD4-E9E3-3A48-930D-109D925A4911}" type="datetime1">
              <a:rPr lang="it-IT" smtClean="0"/>
              <a:t>11/11/2023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B6397BE-ECC2-7C4E-AC7E-6C000D07B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E0A33A3-3BA6-334E-9248-BBAE8DBE1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66B7-9472-FA4C-A202-8908DD2583D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424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C4D64D-5C2E-3D4D-944C-D20A00C15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8FD66BF-9C91-2149-9D52-52E031E143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F52555D-AB03-DC4C-92B2-6611A0AE1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27E3-20C3-9E49-9060-84C15A0A99AF}" type="datetime1">
              <a:rPr lang="it-IT" smtClean="0"/>
              <a:t>11/11/2023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4D5D91A-CA8D-C745-82D2-4586A165C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E9AFE7A-556F-E341-B5A6-7E6AEE3FF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66B7-9472-FA4C-A202-8908DD2583D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2117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785BC54-755F-7545-9A19-7B985E2DAC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ED3754C-F1DC-154C-BD23-69CF612845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7088051-4123-1746-8F38-4927992FB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B5DD7-B378-0144-9949-9920C58F9B09}" type="datetime1">
              <a:rPr lang="it-IT" smtClean="0"/>
              <a:t>11/11/2023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60603D5-7FA9-2D42-82B1-F4CDD808F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4AED956-AC66-F04C-9A89-77350D7BE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66B7-9472-FA4C-A202-8908DD2583D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7862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altLang="zh-CN"/>
              <a:t>Fare clic per modificare lo stile del titolo dello schema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altLang="zh-CN"/>
              <a:t>Fare clic per modificare lo stile del sottotitolo dello schema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97E9A-5063-421C-8905-2FE48D5D1C8A}" type="datetimeFigureOut">
              <a:rPr lang="zh-CN" altLang="en-US" smtClean="0"/>
              <a:t>2023/11/11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F4E40-D80D-4426-93CB-69A9BFB777B0}" type="slidenum">
              <a:rPr lang="zh-CN" altLang="en-US" smtClean="0"/>
              <a:t>‹N›</a:t>
            </a:fld>
            <a:endParaRPr lang="zh-CN" altLang="en-US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579B60C0-3B12-4E72-B520-C3DE584622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73" t="11003" r="8907" b="46149"/>
          <a:stretch/>
        </p:blipFill>
        <p:spPr>
          <a:xfrm>
            <a:off x="11455153" y="5553742"/>
            <a:ext cx="736847" cy="130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02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zh-CN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altLang="zh-CN"/>
              <a:t>Fare clic per modificare gli stili del testo dello schema</a:t>
            </a:r>
          </a:p>
          <a:p>
            <a:pPr lvl="1"/>
            <a:r>
              <a:rPr lang="it-IT" altLang="zh-CN"/>
              <a:t>Secondo livello</a:t>
            </a:r>
          </a:p>
          <a:p>
            <a:pPr lvl="2"/>
            <a:r>
              <a:rPr lang="it-IT" altLang="zh-CN"/>
              <a:t>Terzo livello</a:t>
            </a:r>
          </a:p>
          <a:p>
            <a:pPr lvl="3"/>
            <a:r>
              <a:rPr lang="it-IT" altLang="zh-CN"/>
              <a:t>Quarto livello</a:t>
            </a:r>
          </a:p>
          <a:p>
            <a:pPr lvl="4"/>
            <a:r>
              <a:rPr lang="it-IT" altLang="zh-CN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97E9A-5063-421C-8905-2FE48D5D1C8A}" type="datetimeFigureOut">
              <a:rPr lang="zh-CN" altLang="en-US" smtClean="0"/>
              <a:t>2023/11/11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F4E40-D80D-4426-93CB-69A9BFB777B0}" type="slidenum">
              <a:rPr lang="zh-CN" altLang="en-US" smtClean="0"/>
              <a:t>‹N›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4943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altLang="zh-CN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altLang="zh-CN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97E9A-5063-421C-8905-2FE48D5D1C8A}" type="datetimeFigureOut">
              <a:rPr lang="zh-CN" altLang="en-US" smtClean="0"/>
              <a:t>2023/11/11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F4E40-D80D-4426-93CB-69A9BFB777B0}" type="slidenum">
              <a:rPr lang="zh-CN" altLang="en-US" smtClean="0"/>
              <a:t>‹N›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9736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zh-CN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altLang="zh-CN"/>
              <a:t>Fare clic per modificare gli stili del testo dello schema</a:t>
            </a:r>
          </a:p>
          <a:p>
            <a:pPr lvl="1"/>
            <a:r>
              <a:rPr lang="it-IT" altLang="zh-CN"/>
              <a:t>Secondo livello</a:t>
            </a:r>
          </a:p>
          <a:p>
            <a:pPr lvl="2"/>
            <a:r>
              <a:rPr lang="it-IT" altLang="zh-CN"/>
              <a:t>Terzo livello</a:t>
            </a:r>
          </a:p>
          <a:p>
            <a:pPr lvl="3"/>
            <a:r>
              <a:rPr lang="it-IT" altLang="zh-CN"/>
              <a:t>Quarto livello</a:t>
            </a:r>
          </a:p>
          <a:p>
            <a:pPr lvl="4"/>
            <a:r>
              <a:rPr lang="it-IT" altLang="zh-CN"/>
              <a:t>Quinto livello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altLang="zh-CN"/>
              <a:t>Fare clic per modificare gli stili del testo dello schema</a:t>
            </a:r>
          </a:p>
          <a:p>
            <a:pPr lvl="1"/>
            <a:r>
              <a:rPr lang="it-IT" altLang="zh-CN"/>
              <a:t>Secondo livello</a:t>
            </a:r>
          </a:p>
          <a:p>
            <a:pPr lvl="2"/>
            <a:r>
              <a:rPr lang="it-IT" altLang="zh-CN"/>
              <a:t>Terzo livello</a:t>
            </a:r>
          </a:p>
          <a:p>
            <a:pPr lvl="3"/>
            <a:r>
              <a:rPr lang="it-IT" altLang="zh-CN"/>
              <a:t>Quarto livello</a:t>
            </a:r>
          </a:p>
          <a:p>
            <a:pPr lvl="4"/>
            <a:r>
              <a:rPr lang="it-IT" altLang="zh-CN"/>
              <a:t>Quinto livello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97E9A-5063-421C-8905-2FE48D5D1C8A}" type="datetimeFigureOut">
              <a:rPr lang="zh-CN" altLang="en-US" smtClean="0"/>
              <a:t>2023/11/11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F4E40-D80D-4426-93CB-69A9BFB777B0}" type="slidenum">
              <a:rPr lang="zh-CN" altLang="en-US" smtClean="0"/>
              <a:t>‹N›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2462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altLang="zh-CN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altLang="zh-CN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altLang="zh-CN"/>
              <a:t>Fare clic per modificare gli stili del testo dello schema</a:t>
            </a:r>
          </a:p>
          <a:p>
            <a:pPr lvl="1"/>
            <a:r>
              <a:rPr lang="it-IT" altLang="zh-CN"/>
              <a:t>Secondo livello</a:t>
            </a:r>
          </a:p>
          <a:p>
            <a:pPr lvl="2"/>
            <a:r>
              <a:rPr lang="it-IT" altLang="zh-CN"/>
              <a:t>Terzo livello</a:t>
            </a:r>
          </a:p>
          <a:p>
            <a:pPr lvl="3"/>
            <a:r>
              <a:rPr lang="it-IT" altLang="zh-CN"/>
              <a:t>Quarto livello</a:t>
            </a:r>
          </a:p>
          <a:p>
            <a:pPr lvl="4"/>
            <a:r>
              <a:rPr lang="it-IT" altLang="zh-CN"/>
              <a:t>Quinto livello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altLang="zh-CN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altLang="zh-CN"/>
              <a:t>Fare clic per modificare gli stili del testo dello schema</a:t>
            </a:r>
          </a:p>
          <a:p>
            <a:pPr lvl="1"/>
            <a:r>
              <a:rPr lang="it-IT" altLang="zh-CN"/>
              <a:t>Secondo livello</a:t>
            </a:r>
          </a:p>
          <a:p>
            <a:pPr lvl="2"/>
            <a:r>
              <a:rPr lang="it-IT" altLang="zh-CN"/>
              <a:t>Terzo livello</a:t>
            </a:r>
          </a:p>
          <a:p>
            <a:pPr lvl="3"/>
            <a:r>
              <a:rPr lang="it-IT" altLang="zh-CN"/>
              <a:t>Quarto livello</a:t>
            </a:r>
          </a:p>
          <a:p>
            <a:pPr lvl="4"/>
            <a:r>
              <a:rPr lang="it-IT" altLang="zh-CN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97E9A-5063-421C-8905-2FE48D5D1C8A}" type="datetimeFigureOut">
              <a:rPr lang="zh-CN" altLang="en-US" smtClean="0"/>
              <a:t>2023/11/11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F4E40-D80D-4426-93CB-69A9BFB777B0}" type="slidenum">
              <a:rPr lang="zh-CN" altLang="en-US" smtClean="0"/>
              <a:t>‹N›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92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zh-CN"/>
              <a:t>Fare clic per modificare lo stile del titolo dello schema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97E9A-5063-421C-8905-2FE48D5D1C8A}" type="datetimeFigureOut">
              <a:rPr lang="zh-CN" altLang="en-US" smtClean="0"/>
              <a:t>2023/11/11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F4E40-D80D-4426-93CB-69A9BFB777B0}" type="slidenum">
              <a:rPr lang="zh-CN" altLang="en-US" smtClean="0"/>
              <a:t>‹N›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566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97E9A-5063-421C-8905-2FE48D5D1C8A}" type="datetimeFigureOut">
              <a:rPr lang="zh-CN" altLang="en-US" smtClean="0"/>
              <a:t>2023/11/11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F4E40-D80D-4426-93CB-69A9BFB777B0}" type="slidenum">
              <a:rPr lang="zh-CN" altLang="en-US" smtClean="0"/>
              <a:t>‹N›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295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altLang="zh-CN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altLang="zh-CN"/>
              <a:t>Fare clic per modificare gli stili del testo dello schema</a:t>
            </a:r>
          </a:p>
          <a:p>
            <a:pPr lvl="1"/>
            <a:r>
              <a:rPr lang="it-IT" altLang="zh-CN"/>
              <a:t>Secondo livello</a:t>
            </a:r>
          </a:p>
          <a:p>
            <a:pPr lvl="2"/>
            <a:r>
              <a:rPr lang="it-IT" altLang="zh-CN"/>
              <a:t>Terzo livello</a:t>
            </a:r>
          </a:p>
          <a:p>
            <a:pPr lvl="3"/>
            <a:r>
              <a:rPr lang="it-IT" altLang="zh-CN"/>
              <a:t>Quarto livello</a:t>
            </a:r>
          </a:p>
          <a:p>
            <a:pPr lvl="4"/>
            <a:r>
              <a:rPr lang="it-IT" altLang="zh-CN"/>
              <a:t>Quinto livello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altLang="zh-CN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97E9A-5063-421C-8905-2FE48D5D1C8A}" type="datetimeFigureOut">
              <a:rPr lang="zh-CN" altLang="en-US" smtClean="0"/>
              <a:t>2023/11/11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F4E40-D80D-4426-93CB-69A9BFB777B0}" type="slidenum">
              <a:rPr lang="zh-CN" altLang="en-US" smtClean="0"/>
              <a:t>‹N›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002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altLang="zh-CN"/>
              <a:t>Fare clic per modificare lo stile del titolo dello schema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altLang="zh-CN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altLang="zh-CN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97E9A-5063-421C-8905-2FE48D5D1C8A}" type="datetimeFigureOut">
              <a:rPr lang="zh-CN" altLang="en-US" smtClean="0"/>
              <a:t>2023/11/11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F4E40-D80D-4426-93CB-69A9BFB777B0}" type="slidenum">
              <a:rPr lang="zh-CN" altLang="en-US" smtClean="0"/>
              <a:t>‹N›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803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zh-CN"/>
              <a:t>Fare clic per modificare lo stile del titolo dello schema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altLang="zh-CN"/>
              <a:t>Fare clic per modificare gli stili del testo dello schema</a:t>
            </a:r>
          </a:p>
          <a:p>
            <a:pPr lvl="1"/>
            <a:r>
              <a:rPr lang="it-IT" altLang="zh-CN"/>
              <a:t>Secondo livello</a:t>
            </a:r>
          </a:p>
          <a:p>
            <a:pPr lvl="2"/>
            <a:r>
              <a:rPr lang="it-IT" altLang="zh-CN"/>
              <a:t>Terzo livello</a:t>
            </a:r>
          </a:p>
          <a:p>
            <a:pPr lvl="3"/>
            <a:r>
              <a:rPr lang="it-IT" altLang="zh-CN"/>
              <a:t>Quarto livello</a:t>
            </a:r>
          </a:p>
          <a:p>
            <a:pPr lvl="4"/>
            <a:r>
              <a:rPr lang="it-IT" altLang="zh-CN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97E9A-5063-421C-8905-2FE48D5D1C8A}" type="datetimeFigureOut">
              <a:rPr lang="zh-CN" altLang="en-US" smtClean="0"/>
              <a:t>2023/11/11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F4E40-D80D-4426-93CB-69A9BFB777B0}" type="slidenum">
              <a:rPr lang="zh-CN" altLang="en-US" smtClean="0"/>
              <a:t>‹N›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3860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altLang="zh-CN"/>
              <a:t>Fare clic per modificare lo stile del titolo dello schema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altLang="zh-CN"/>
              <a:t>Fare clic per modificare gli stili del testo dello schema</a:t>
            </a:r>
          </a:p>
          <a:p>
            <a:pPr lvl="1"/>
            <a:r>
              <a:rPr lang="it-IT" altLang="zh-CN"/>
              <a:t>Secondo livello</a:t>
            </a:r>
          </a:p>
          <a:p>
            <a:pPr lvl="2"/>
            <a:r>
              <a:rPr lang="it-IT" altLang="zh-CN"/>
              <a:t>Terzo livello</a:t>
            </a:r>
          </a:p>
          <a:p>
            <a:pPr lvl="3"/>
            <a:r>
              <a:rPr lang="it-IT" altLang="zh-CN"/>
              <a:t>Quarto livello</a:t>
            </a:r>
          </a:p>
          <a:p>
            <a:pPr lvl="4"/>
            <a:r>
              <a:rPr lang="it-IT" altLang="zh-CN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97E9A-5063-421C-8905-2FE48D5D1C8A}" type="datetimeFigureOut">
              <a:rPr lang="zh-CN" altLang="en-US" smtClean="0"/>
              <a:t>2023/11/11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F4E40-D80D-4426-93CB-69A9BFB777B0}" type="slidenum">
              <a:rPr lang="zh-CN" altLang="en-US" smtClean="0"/>
              <a:t>‹N›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5493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empio di sequenza tempor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testo 48">
            <a:extLst>
              <a:ext uri="{FF2B5EF4-FFF2-40B4-BE49-F238E27FC236}">
                <a16:creationId xmlns:a16="http://schemas.microsoft.com/office/drawing/2014/main" id="{D127D48E-3E09-48C7-AB33-FBD643EFA5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23914" y="4817717"/>
            <a:ext cx="1796396" cy="302186"/>
          </a:xfrm>
        </p:spPr>
        <p:txBody>
          <a:bodyPr rtlCol="0">
            <a:noAutofit/>
          </a:bodyPr>
          <a:lstStyle>
            <a:lvl1pPr marL="0" indent="0">
              <a:buNone/>
              <a:defRPr sz="20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19" name="Segnaposto testo 50">
            <a:extLst>
              <a:ext uri="{FF2B5EF4-FFF2-40B4-BE49-F238E27FC236}">
                <a16:creationId xmlns:a16="http://schemas.microsoft.com/office/drawing/2014/main" id="{A1B91BF4-B790-4F67-98EB-FE905527BF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23914" y="5210963"/>
            <a:ext cx="1813567" cy="706438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0" name="Segnaposto testo 48">
            <a:extLst>
              <a:ext uri="{FF2B5EF4-FFF2-40B4-BE49-F238E27FC236}">
                <a16:creationId xmlns:a16="http://schemas.microsoft.com/office/drawing/2014/main" id="{CCA5F33F-1634-427F-92BF-99A5ED52A4B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34076" y="4817717"/>
            <a:ext cx="1796396" cy="302186"/>
          </a:xfrm>
        </p:spPr>
        <p:txBody>
          <a:bodyPr rtlCol="0">
            <a:noAutofit/>
          </a:bodyPr>
          <a:lstStyle>
            <a:lvl1pPr marL="0" indent="0">
              <a:buNone/>
              <a:defRPr sz="2000" b="1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21" name="Segnaposto testo 50">
            <a:extLst>
              <a:ext uri="{FF2B5EF4-FFF2-40B4-BE49-F238E27FC236}">
                <a16:creationId xmlns:a16="http://schemas.microsoft.com/office/drawing/2014/main" id="{084F28D2-C99C-44DC-95CF-A18847F3B6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34076" y="5210963"/>
            <a:ext cx="1813567" cy="706438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2" name="Segnaposto testo 48">
            <a:extLst>
              <a:ext uri="{FF2B5EF4-FFF2-40B4-BE49-F238E27FC236}">
                <a16:creationId xmlns:a16="http://schemas.microsoft.com/office/drawing/2014/main" id="{2402522A-E098-4FB5-B454-D6FC98D90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44238" y="4817717"/>
            <a:ext cx="1796396" cy="302186"/>
          </a:xfrm>
        </p:spPr>
        <p:txBody>
          <a:bodyPr rtlCol="0">
            <a:noAutofit/>
          </a:bodyPr>
          <a:lstStyle>
            <a:lvl1pPr marL="0" indent="0">
              <a:buNone/>
              <a:defRPr sz="20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23" name="Segnaposto testo 50">
            <a:extLst>
              <a:ext uri="{FF2B5EF4-FFF2-40B4-BE49-F238E27FC236}">
                <a16:creationId xmlns:a16="http://schemas.microsoft.com/office/drawing/2014/main" id="{18CF51EA-CDE2-4AA1-83CB-9DC6E212C33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44238" y="5210963"/>
            <a:ext cx="1813567" cy="706438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4" name="Segnaposto testo 48">
            <a:extLst>
              <a:ext uri="{FF2B5EF4-FFF2-40B4-BE49-F238E27FC236}">
                <a16:creationId xmlns:a16="http://schemas.microsoft.com/office/drawing/2014/main" id="{FE2BFCE7-D8D1-42B7-97F2-78B1D2CB5F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54400" y="4817717"/>
            <a:ext cx="1796396" cy="302186"/>
          </a:xfrm>
        </p:spPr>
        <p:txBody>
          <a:bodyPr rtlCol="0">
            <a:noAutofit/>
          </a:bodyPr>
          <a:lstStyle>
            <a:lvl1pPr marL="0" indent="0">
              <a:buNone/>
              <a:defRPr sz="20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25" name="Segnaposto testo 50">
            <a:extLst>
              <a:ext uri="{FF2B5EF4-FFF2-40B4-BE49-F238E27FC236}">
                <a16:creationId xmlns:a16="http://schemas.microsoft.com/office/drawing/2014/main" id="{0C4E8DE7-5691-4470-BC2C-F9F6532248C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754400" y="5210963"/>
            <a:ext cx="1813567" cy="706438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AFBC6ED5-DBEC-4BA5-9BFE-9A5E0ED8D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72400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920">
          <p15:clr>
            <a:srgbClr val="FBAE40"/>
          </p15:clr>
        </p15:guide>
        <p15:guide id="2" pos="3840">
          <p15:clr>
            <a:srgbClr val="FBAE40"/>
          </p15:clr>
        </p15:guide>
        <p15:guide id="3" pos="5760">
          <p15:clr>
            <a:srgbClr val="FBAE40"/>
          </p15:clr>
        </p15:guide>
        <p15:guide id="4" pos="3984">
          <p15:clr>
            <a:srgbClr val="5ACBF0"/>
          </p15:clr>
        </p15:guide>
        <p15:guide id="5" pos="3696">
          <p15:clr>
            <a:srgbClr val="5ACBF0"/>
          </p15:clr>
        </p15:guide>
        <p15:guide id="6" pos="2064">
          <p15:clr>
            <a:srgbClr val="5ACBF0"/>
          </p15:clr>
        </p15:guide>
        <p15:guide id="7" pos="1776">
          <p15:clr>
            <a:srgbClr val="5ACBF0"/>
          </p15:clr>
        </p15:guide>
        <p15:guide id="8" pos="5616">
          <p15:clr>
            <a:srgbClr val="5ACBF0"/>
          </p15:clr>
        </p15:guide>
        <p15:guide id="9" pos="5904">
          <p15:clr>
            <a:srgbClr val="5ACBF0"/>
          </p15:clr>
        </p15:guide>
        <p15:guide id="10" pos="144">
          <p15:clr>
            <a:srgbClr val="5ACBF0"/>
          </p15:clr>
        </p15:guide>
        <p15:guide id="11" orient="horz" pos="4176">
          <p15:clr>
            <a:srgbClr val="5ACBF0"/>
          </p15:clr>
        </p15:guide>
        <p15:guide id="12" pos="7536">
          <p15:clr>
            <a:srgbClr val="5ACBF0"/>
          </p15:clr>
        </p15:guide>
        <p15:guide id="13" orient="horz" pos="144">
          <p15:clr>
            <a:srgbClr val="5ACBF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quenza temporale dopp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egnaposto testo 48">
            <a:extLst>
              <a:ext uri="{FF2B5EF4-FFF2-40B4-BE49-F238E27FC236}">
                <a16:creationId xmlns:a16="http://schemas.microsoft.com/office/drawing/2014/main" id="{C6E48CAB-F1C0-4E71-9686-C02A967E92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6182" y="4014522"/>
            <a:ext cx="1182118" cy="302186"/>
          </a:xfrm>
        </p:spPr>
        <p:txBody>
          <a:bodyPr lIns="0" rIns="0" rtlCol="0">
            <a:no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it-IT" noProof="0"/>
              <a:t>MODIFICARE</a:t>
            </a:r>
          </a:p>
        </p:txBody>
      </p:sp>
      <p:sp>
        <p:nvSpPr>
          <p:cNvPr id="35" name="Segnaposto testo 50">
            <a:extLst>
              <a:ext uri="{FF2B5EF4-FFF2-40B4-BE49-F238E27FC236}">
                <a16:creationId xmlns:a16="http://schemas.microsoft.com/office/drawing/2014/main" id="{7C226081-D459-4A68-9B23-0C804E6A639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182" y="4486178"/>
            <a:ext cx="1182118" cy="1183101"/>
          </a:xfrm>
        </p:spPr>
        <p:txBody>
          <a:bodyPr lIns="0" r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0" name="Segnaposto testo 48">
            <a:extLst>
              <a:ext uri="{FF2B5EF4-FFF2-40B4-BE49-F238E27FC236}">
                <a16:creationId xmlns:a16="http://schemas.microsoft.com/office/drawing/2014/main" id="{C32AE455-05F0-44FA-98C4-73D9C60DF89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839103" y="4014522"/>
            <a:ext cx="1208897" cy="302186"/>
          </a:xfrm>
        </p:spPr>
        <p:txBody>
          <a:bodyPr lIns="0" rIns="0" rtlCol="0">
            <a:noAutofit/>
          </a:bodyPr>
          <a:lstStyle>
            <a:lvl1pPr marL="0" indent="0">
              <a:buNone/>
              <a:defRPr sz="1600" b="1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it-IT" noProof="0"/>
              <a:t>MODIFICARE</a:t>
            </a:r>
          </a:p>
        </p:txBody>
      </p:sp>
      <p:sp>
        <p:nvSpPr>
          <p:cNvPr id="51" name="Segnaposto testo 50">
            <a:extLst>
              <a:ext uri="{FF2B5EF4-FFF2-40B4-BE49-F238E27FC236}">
                <a16:creationId xmlns:a16="http://schemas.microsoft.com/office/drawing/2014/main" id="{3C3FB663-073E-458E-A31A-B15112A0D377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1839103" y="4486178"/>
            <a:ext cx="1182118" cy="1183101"/>
          </a:xfrm>
        </p:spPr>
        <p:txBody>
          <a:bodyPr lIns="0" r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2" name="Segnaposto testo 48">
            <a:extLst>
              <a:ext uri="{FF2B5EF4-FFF2-40B4-BE49-F238E27FC236}">
                <a16:creationId xmlns:a16="http://schemas.microsoft.com/office/drawing/2014/main" id="{91332113-C9A3-4B1F-A973-C30104497DC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222024" y="4014522"/>
            <a:ext cx="1181099" cy="302186"/>
          </a:xfrm>
        </p:spPr>
        <p:txBody>
          <a:bodyPr lIns="0" rIns="0" rtlCol="0">
            <a:noAutofit/>
          </a:bodyPr>
          <a:lstStyle>
            <a:lvl1pPr marL="0" indent="0">
              <a:buNone/>
              <a:defRPr sz="16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it-IT" noProof="0"/>
              <a:t>MODIFICARE</a:t>
            </a:r>
          </a:p>
        </p:txBody>
      </p:sp>
      <p:sp>
        <p:nvSpPr>
          <p:cNvPr id="53" name="Segnaposto testo 50">
            <a:extLst>
              <a:ext uri="{FF2B5EF4-FFF2-40B4-BE49-F238E27FC236}">
                <a16:creationId xmlns:a16="http://schemas.microsoft.com/office/drawing/2014/main" id="{CDAC2DE8-0B23-47D4-A121-018184C5D2BD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222024" y="4486178"/>
            <a:ext cx="1182118" cy="1183101"/>
          </a:xfrm>
        </p:spPr>
        <p:txBody>
          <a:bodyPr lIns="0" r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4" name="Segnaposto testo 48">
            <a:extLst>
              <a:ext uri="{FF2B5EF4-FFF2-40B4-BE49-F238E27FC236}">
                <a16:creationId xmlns:a16="http://schemas.microsoft.com/office/drawing/2014/main" id="{AE8613EE-32F0-4251-809B-6B9907E226C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604944" y="4014522"/>
            <a:ext cx="1181099" cy="302186"/>
          </a:xfrm>
        </p:spPr>
        <p:txBody>
          <a:bodyPr lIns="0" rIns="0" rtlCol="0">
            <a:noAutofit/>
          </a:bodyPr>
          <a:lstStyle>
            <a:lvl1pPr marL="0" indent="0">
              <a:buNone/>
              <a:defRPr sz="16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it-IT" noProof="0"/>
              <a:t>MODIFICARE</a:t>
            </a:r>
          </a:p>
        </p:txBody>
      </p:sp>
      <p:sp>
        <p:nvSpPr>
          <p:cNvPr id="55" name="Segnaposto testo 50">
            <a:extLst>
              <a:ext uri="{FF2B5EF4-FFF2-40B4-BE49-F238E27FC236}">
                <a16:creationId xmlns:a16="http://schemas.microsoft.com/office/drawing/2014/main" id="{6E9683DA-61F6-48A0-9453-C03FB9794010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604944" y="4486178"/>
            <a:ext cx="1182118" cy="1183101"/>
          </a:xfrm>
        </p:spPr>
        <p:txBody>
          <a:bodyPr lIns="0" r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6" name="Segnaposto testo 48">
            <a:extLst>
              <a:ext uri="{FF2B5EF4-FFF2-40B4-BE49-F238E27FC236}">
                <a16:creationId xmlns:a16="http://schemas.microsoft.com/office/drawing/2014/main" id="{53C09CD9-E6F6-4AA3-968A-491D1568E73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555230" y="4014522"/>
            <a:ext cx="1181099" cy="302186"/>
          </a:xfrm>
        </p:spPr>
        <p:txBody>
          <a:bodyPr lIns="0" rIns="0" rtlCol="0">
            <a:no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it-IT" noProof="0"/>
              <a:t>MODIFICARE</a:t>
            </a:r>
          </a:p>
        </p:txBody>
      </p:sp>
      <p:sp>
        <p:nvSpPr>
          <p:cNvPr id="57" name="Segnaposto testo 50">
            <a:extLst>
              <a:ext uri="{FF2B5EF4-FFF2-40B4-BE49-F238E27FC236}">
                <a16:creationId xmlns:a16="http://schemas.microsoft.com/office/drawing/2014/main" id="{4457D5F2-D7AE-44A9-847A-D20086BCCC22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555230" y="4486178"/>
            <a:ext cx="1182118" cy="1183101"/>
          </a:xfrm>
        </p:spPr>
        <p:txBody>
          <a:bodyPr lIns="0" r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8" name="Segnaposto testo 48">
            <a:extLst>
              <a:ext uri="{FF2B5EF4-FFF2-40B4-BE49-F238E27FC236}">
                <a16:creationId xmlns:a16="http://schemas.microsoft.com/office/drawing/2014/main" id="{4FBE8211-41BE-41C2-B826-94FD55BC0A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938151" y="4014522"/>
            <a:ext cx="1181098" cy="302186"/>
          </a:xfrm>
        </p:spPr>
        <p:txBody>
          <a:bodyPr lIns="0" rIns="0" rtlCol="0">
            <a:noAutofit/>
          </a:bodyPr>
          <a:lstStyle>
            <a:lvl1pPr marL="0" indent="0">
              <a:buNone/>
              <a:defRPr sz="1600" b="1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it-IT" noProof="0"/>
              <a:t>MODIFICARE</a:t>
            </a:r>
          </a:p>
        </p:txBody>
      </p:sp>
      <p:sp>
        <p:nvSpPr>
          <p:cNvPr id="59" name="Segnaposto testo 50">
            <a:extLst>
              <a:ext uri="{FF2B5EF4-FFF2-40B4-BE49-F238E27FC236}">
                <a16:creationId xmlns:a16="http://schemas.microsoft.com/office/drawing/2014/main" id="{18C75666-F3E0-4AD7-8C05-FEFFEAE1D10C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938151" y="4486178"/>
            <a:ext cx="1182118" cy="1183101"/>
          </a:xfrm>
        </p:spPr>
        <p:txBody>
          <a:bodyPr lIns="0" r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0" name="Segnaposto testo 48">
            <a:extLst>
              <a:ext uri="{FF2B5EF4-FFF2-40B4-BE49-F238E27FC236}">
                <a16:creationId xmlns:a16="http://schemas.microsoft.com/office/drawing/2014/main" id="{66478F13-D9B8-4439-9B08-804CD6848EB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321072" y="4014522"/>
            <a:ext cx="1181098" cy="302186"/>
          </a:xfrm>
        </p:spPr>
        <p:txBody>
          <a:bodyPr lIns="0" rIns="0" rtlCol="0">
            <a:noAutofit/>
          </a:bodyPr>
          <a:lstStyle>
            <a:lvl1pPr marL="0" indent="0">
              <a:buNone/>
              <a:defRPr sz="16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it-IT" noProof="0"/>
              <a:t>MODIFICARE</a:t>
            </a:r>
          </a:p>
        </p:txBody>
      </p:sp>
      <p:sp>
        <p:nvSpPr>
          <p:cNvPr id="61" name="Segnaposto testo 50">
            <a:extLst>
              <a:ext uri="{FF2B5EF4-FFF2-40B4-BE49-F238E27FC236}">
                <a16:creationId xmlns:a16="http://schemas.microsoft.com/office/drawing/2014/main" id="{08844405-957A-4970-A2B6-D161FED665FF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321072" y="4486178"/>
            <a:ext cx="1182118" cy="1183101"/>
          </a:xfrm>
        </p:spPr>
        <p:txBody>
          <a:bodyPr lIns="0" r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2" name="Segnaposto testo 48">
            <a:extLst>
              <a:ext uri="{FF2B5EF4-FFF2-40B4-BE49-F238E27FC236}">
                <a16:creationId xmlns:a16="http://schemas.microsoft.com/office/drawing/2014/main" id="{6F067D31-AE61-48F0-A497-1908DC77F08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703992" y="4014522"/>
            <a:ext cx="1181098" cy="302186"/>
          </a:xfrm>
        </p:spPr>
        <p:txBody>
          <a:bodyPr lIns="0" rIns="0" rtlCol="0">
            <a:noAutofit/>
          </a:bodyPr>
          <a:lstStyle>
            <a:lvl1pPr marL="0" indent="0">
              <a:buNone/>
              <a:defRPr sz="16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it-IT" noProof="0"/>
              <a:t>MODIFICARE</a:t>
            </a:r>
          </a:p>
        </p:txBody>
      </p:sp>
      <p:sp>
        <p:nvSpPr>
          <p:cNvPr id="63" name="Segnaposto testo 50">
            <a:extLst>
              <a:ext uri="{FF2B5EF4-FFF2-40B4-BE49-F238E27FC236}">
                <a16:creationId xmlns:a16="http://schemas.microsoft.com/office/drawing/2014/main" id="{5B4A526A-A40E-4B7D-94EC-5FDCAD2EAD89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10703992" y="4486178"/>
            <a:ext cx="1182118" cy="1183101"/>
          </a:xfrm>
        </p:spPr>
        <p:txBody>
          <a:bodyPr lIns="0" r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1A67390-01C5-4A4E-AF7F-79E8DB2B2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673348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920">
          <p15:clr>
            <a:srgbClr val="FBAE40"/>
          </p15:clr>
        </p15:guide>
        <p15:guide id="2" pos="3840">
          <p15:clr>
            <a:srgbClr val="FBAE40"/>
          </p15:clr>
        </p15:guide>
        <p15:guide id="3" pos="5760">
          <p15:clr>
            <a:srgbClr val="FBAE40"/>
          </p15:clr>
        </p15:guide>
        <p15:guide id="4" pos="3984">
          <p15:clr>
            <a:srgbClr val="5ACBF0"/>
          </p15:clr>
        </p15:guide>
        <p15:guide id="5" pos="3696">
          <p15:clr>
            <a:srgbClr val="5ACBF0"/>
          </p15:clr>
        </p15:guide>
        <p15:guide id="6" pos="2064">
          <p15:clr>
            <a:srgbClr val="5ACBF0"/>
          </p15:clr>
        </p15:guide>
        <p15:guide id="7" pos="1776">
          <p15:clr>
            <a:srgbClr val="5ACBF0"/>
          </p15:clr>
        </p15:guide>
        <p15:guide id="8" pos="5616">
          <p15:clr>
            <a:srgbClr val="5ACBF0"/>
          </p15:clr>
        </p15:guide>
        <p15:guide id="9" pos="5904">
          <p15:clr>
            <a:srgbClr val="5ACBF0"/>
          </p15:clr>
        </p15:guide>
        <p15:guide id="10" pos="144">
          <p15:clr>
            <a:srgbClr val="5ACBF0"/>
          </p15:clr>
        </p15:guide>
        <p15:guide id="11" orient="horz" pos="4176">
          <p15:clr>
            <a:srgbClr val="5ACBF0"/>
          </p15:clr>
        </p15:guide>
        <p15:guide id="12" pos="7536">
          <p15:clr>
            <a:srgbClr val="5ACBF0"/>
          </p15:clr>
        </p15:guide>
        <p15:guide id="13" orient="horz" pos="144">
          <p15:clr>
            <a:srgbClr val="5ACBF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quenza temporale trip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egnaposto testo 48">
            <a:extLst>
              <a:ext uri="{FF2B5EF4-FFF2-40B4-BE49-F238E27FC236}">
                <a16:creationId xmlns:a16="http://schemas.microsoft.com/office/drawing/2014/main" id="{14742123-85C4-4775-80AC-721BD7C1628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80060" y="1776098"/>
            <a:ext cx="2159000" cy="302186"/>
          </a:xfrm>
        </p:spPr>
        <p:txBody>
          <a:bodyPr rtlCol="0">
            <a:no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51" name="Segnaposto testo 50">
            <a:extLst>
              <a:ext uri="{FF2B5EF4-FFF2-40B4-BE49-F238E27FC236}">
                <a16:creationId xmlns:a16="http://schemas.microsoft.com/office/drawing/2014/main" id="{E1001174-581F-41A6-864B-D3BE932C2E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80060" y="2111375"/>
            <a:ext cx="2179637" cy="706438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2" name="Segnaposto testo 48">
            <a:extLst>
              <a:ext uri="{FF2B5EF4-FFF2-40B4-BE49-F238E27FC236}">
                <a16:creationId xmlns:a16="http://schemas.microsoft.com/office/drawing/2014/main" id="{2B649793-2AFC-43EE-8172-0EAB326F11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74540" y="1776098"/>
            <a:ext cx="2159000" cy="302186"/>
          </a:xfrm>
        </p:spPr>
        <p:txBody>
          <a:bodyPr rtlCol="0">
            <a:no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53" name="Segnaposto testo 50">
            <a:extLst>
              <a:ext uri="{FF2B5EF4-FFF2-40B4-BE49-F238E27FC236}">
                <a16:creationId xmlns:a16="http://schemas.microsoft.com/office/drawing/2014/main" id="{5B27745F-27CA-45D0-BE8E-A9C3B168F4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74540" y="2111375"/>
            <a:ext cx="2179637" cy="706438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4" name="Segnaposto testo 48">
            <a:extLst>
              <a:ext uri="{FF2B5EF4-FFF2-40B4-BE49-F238E27FC236}">
                <a16:creationId xmlns:a16="http://schemas.microsoft.com/office/drawing/2014/main" id="{58782C77-F426-4586-AF09-D07E1E8737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97900" y="1776098"/>
            <a:ext cx="2159000" cy="302186"/>
          </a:xfrm>
        </p:spPr>
        <p:txBody>
          <a:bodyPr rtlCol="0">
            <a:no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55" name="Segnaposto testo 50">
            <a:extLst>
              <a:ext uri="{FF2B5EF4-FFF2-40B4-BE49-F238E27FC236}">
                <a16:creationId xmlns:a16="http://schemas.microsoft.com/office/drawing/2014/main" id="{E04DA729-6A59-4BC5-8955-DF4D12F125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97900" y="2111375"/>
            <a:ext cx="2179637" cy="706438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6" name="Segnaposto testo 48">
            <a:extLst>
              <a:ext uri="{FF2B5EF4-FFF2-40B4-BE49-F238E27FC236}">
                <a16:creationId xmlns:a16="http://schemas.microsoft.com/office/drawing/2014/main" id="{F6AF03D4-E441-4447-876C-A1B030223E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80060" y="2914739"/>
            <a:ext cx="2159000" cy="302186"/>
          </a:xfrm>
        </p:spPr>
        <p:txBody>
          <a:bodyPr rtlCol="0">
            <a:noAutofit/>
          </a:bodyPr>
          <a:lstStyle>
            <a:lvl1pPr marL="0" indent="0">
              <a:buNone/>
              <a:defRPr sz="1800" b="1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57" name="Segnaposto testo 50">
            <a:extLst>
              <a:ext uri="{FF2B5EF4-FFF2-40B4-BE49-F238E27FC236}">
                <a16:creationId xmlns:a16="http://schemas.microsoft.com/office/drawing/2014/main" id="{679D428E-9700-4E19-8364-70006C3E765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580060" y="3254810"/>
            <a:ext cx="2179637" cy="706438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8" name="Segnaposto testo 48">
            <a:extLst>
              <a:ext uri="{FF2B5EF4-FFF2-40B4-BE49-F238E27FC236}">
                <a16:creationId xmlns:a16="http://schemas.microsoft.com/office/drawing/2014/main" id="{5B64A0D9-EA5C-4EC1-981A-0FD223A62FB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74540" y="2914739"/>
            <a:ext cx="2159000" cy="302186"/>
          </a:xfrm>
        </p:spPr>
        <p:txBody>
          <a:bodyPr rtlCol="0">
            <a:noAutofit/>
          </a:bodyPr>
          <a:lstStyle>
            <a:lvl1pPr marL="0" indent="0">
              <a:buNone/>
              <a:defRPr sz="1800" b="1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59" name="Segnaposto testo 50">
            <a:extLst>
              <a:ext uri="{FF2B5EF4-FFF2-40B4-BE49-F238E27FC236}">
                <a16:creationId xmlns:a16="http://schemas.microsoft.com/office/drawing/2014/main" id="{7F9CD6F4-7AEE-42A4-B26D-96BE3E9003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74540" y="3254810"/>
            <a:ext cx="2179637" cy="706438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0" name="Segnaposto testo 48">
            <a:extLst>
              <a:ext uri="{FF2B5EF4-FFF2-40B4-BE49-F238E27FC236}">
                <a16:creationId xmlns:a16="http://schemas.microsoft.com/office/drawing/2014/main" id="{82EA5B58-66CC-4197-BAC3-D0A39558DB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97900" y="2914739"/>
            <a:ext cx="2159000" cy="302186"/>
          </a:xfrm>
        </p:spPr>
        <p:txBody>
          <a:bodyPr rtlCol="0">
            <a:noAutofit/>
          </a:bodyPr>
          <a:lstStyle>
            <a:lvl1pPr marL="0" indent="0">
              <a:buNone/>
              <a:defRPr sz="1800" b="1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61" name="Segnaposto testo 50">
            <a:extLst>
              <a:ext uri="{FF2B5EF4-FFF2-40B4-BE49-F238E27FC236}">
                <a16:creationId xmlns:a16="http://schemas.microsoft.com/office/drawing/2014/main" id="{B76C47B4-A585-4CAC-933A-2E6D1938D17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697900" y="3254810"/>
            <a:ext cx="2179637" cy="706438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2" name="Segnaposto testo 48">
            <a:extLst>
              <a:ext uri="{FF2B5EF4-FFF2-40B4-BE49-F238E27FC236}">
                <a16:creationId xmlns:a16="http://schemas.microsoft.com/office/drawing/2014/main" id="{563D0C18-5125-4D0F-B46D-76AE182B3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80060" y="4057987"/>
            <a:ext cx="2159000" cy="302186"/>
          </a:xfrm>
        </p:spPr>
        <p:txBody>
          <a:bodyPr rtlCol="0">
            <a:noAutofit/>
          </a:bodyPr>
          <a:lstStyle>
            <a:lvl1pPr marL="0" indent="0">
              <a:buNone/>
              <a:defRPr sz="18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63" name="Segnaposto testo 50">
            <a:extLst>
              <a:ext uri="{FF2B5EF4-FFF2-40B4-BE49-F238E27FC236}">
                <a16:creationId xmlns:a16="http://schemas.microsoft.com/office/drawing/2014/main" id="{10634501-CE83-42B9-8572-5C6B7371086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580060" y="4392591"/>
            <a:ext cx="2179637" cy="706438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4" name="Segnaposto testo 48">
            <a:extLst>
              <a:ext uri="{FF2B5EF4-FFF2-40B4-BE49-F238E27FC236}">
                <a16:creationId xmlns:a16="http://schemas.microsoft.com/office/drawing/2014/main" id="{54844B85-1B28-4340-AA8C-10A0C2A36C9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674540" y="4057987"/>
            <a:ext cx="2159000" cy="302186"/>
          </a:xfrm>
        </p:spPr>
        <p:txBody>
          <a:bodyPr rtlCol="0">
            <a:noAutofit/>
          </a:bodyPr>
          <a:lstStyle>
            <a:lvl1pPr marL="0" indent="0">
              <a:buNone/>
              <a:defRPr sz="18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65" name="Segnaposto testo 50">
            <a:extLst>
              <a:ext uri="{FF2B5EF4-FFF2-40B4-BE49-F238E27FC236}">
                <a16:creationId xmlns:a16="http://schemas.microsoft.com/office/drawing/2014/main" id="{31BB84F0-3823-46DB-BCEF-5EF3F8E680C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674540" y="4392591"/>
            <a:ext cx="2179637" cy="706438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6" name="Segnaposto testo 48">
            <a:extLst>
              <a:ext uri="{FF2B5EF4-FFF2-40B4-BE49-F238E27FC236}">
                <a16:creationId xmlns:a16="http://schemas.microsoft.com/office/drawing/2014/main" id="{D4D4EE7B-E029-47B3-BC18-D53E810711C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97900" y="4057987"/>
            <a:ext cx="2159000" cy="302186"/>
          </a:xfrm>
        </p:spPr>
        <p:txBody>
          <a:bodyPr rtlCol="0">
            <a:noAutofit/>
          </a:bodyPr>
          <a:lstStyle>
            <a:lvl1pPr marL="0" indent="0">
              <a:buNone/>
              <a:defRPr sz="18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67" name="Segnaposto testo 50">
            <a:extLst>
              <a:ext uri="{FF2B5EF4-FFF2-40B4-BE49-F238E27FC236}">
                <a16:creationId xmlns:a16="http://schemas.microsoft.com/office/drawing/2014/main" id="{C088BE45-14DC-4551-A5FC-93D0BA99188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697900" y="4392591"/>
            <a:ext cx="2179637" cy="706438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8" name="Segnaposto testo 48">
            <a:extLst>
              <a:ext uri="{FF2B5EF4-FFF2-40B4-BE49-F238E27FC236}">
                <a16:creationId xmlns:a16="http://schemas.microsoft.com/office/drawing/2014/main" id="{120E072F-4FF5-422F-B7FD-BE3DF026010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80060" y="5231920"/>
            <a:ext cx="2159000" cy="302186"/>
          </a:xfrm>
        </p:spPr>
        <p:txBody>
          <a:bodyPr rtlCol="0">
            <a:no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69" name="Segnaposto testo 50">
            <a:extLst>
              <a:ext uri="{FF2B5EF4-FFF2-40B4-BE49-F238E27FC236}">
                <a16:creationId xmlns:a16="http://schemas.microsoft.com/office/drawing/2014/main" id="{E73E6162-F4E3-4F6D-BA12-6B5918E23B8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580060" y="5566524"/>
            <a:ext cx="2179637" cy="706438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70" name="Segnaposto testo 48">
            <a:extLst>
              <a:ext uri="{FF2B5EF4-FFF2-40B4-BE49-F238E27FC236}">
                <a16:creationId xmlns:a16="http://schemas.microsoft.com/office/drawing/2014/main" id="{C9938F8E-67A2-401C-882C-ED04C7E5224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674540" y="5231920"/>
            <a:ext cx="2159000" cy="302186"/>
          </a:xfrm>
        </p:spPr>
        <p:txBody>
          <a:bodyPr rtlCol="0">
            <a:no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71" name="Segnaposto testo 50">
            <a:extLst>
              <a:ext uri="{FF2B5EF4-FFF2-40B4-BE49-F238E27FC236}">
                <a16:creationId xmlns:a16="http://schemas.microsoft.com/office/drawing/2014/main" id="{E683DBE3-DCA5-4538-A253-E60ED2C4B621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674540" y="5566524"/>
            <a:ext cx="2179637" cy="706438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72" name="Segnaposto testo 48">
            <a:extLst>
              <a:ext uri="{FF2B5EF4-FFF2-40B4-BE49-F238E27FC236}">
                <a16:creationId xmlns:a16="http://schemas.microsoft.com/office/drawing/2014/main" id="{6F8B9E2C-BE06-4536-A348-4640A2DA1BF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697900" y="5231920"/>
            <a:ext cx="2159000" cy="302186"/>
          </a:xfrm>
        </p:spPr>
        <p:txBody>
          <a:bodyPr rtlCol="0">
            <a:no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73" name="Segnaposto testo 50">
            <a:extLst>
              <a:ext uri="{FF2B5EF4-FFF2-40B4-BE49-F238E27FC236}">
                <a16:creationId xmlns:a16="http://schemas.microsoft.com/office/drawing/2014/main" id="{B9A57CE7-FAE2-490F-A8F8-402B5F3A7443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697900" y="5566524"/>
            <a:ext cx="2179637" cy="706438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A611859-7CC8-480B-BA0E-18BB16B30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090469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544">
          <p15:clr>
            <a:srgbClr val="FBAE40"/>
          </p15:clr>
        </p15:guide>
        <p15:guide id="2" pos="5112">
          <p15:clr>
            <a:srgbClr val="FBAE40"/>
          </p15:clr>
        </p15:guide>
        <p15:guide id="4" pos="5256">
          <p15:clr>
            <a:srgbClr val="5ACBF0"/>
          </p15:clr>
        </p15:guide>
        <p15:guide id="5" pos="4968">
          <p15:clr>
            <a:srgbClr val="5ACBF0"/>
          </p15:clr>
        </p15:guide>
        <p15:guide id="6" pos="2688">
          <p15:clr>
            <a:srgbClr val="5ACBF0"/>
          </p15:clr>
        </p15:guide>
        <p15:guide id="7" pos="2400">
          <p15:clr>
            <a:srgbClr val="5ACBF0"/>
          </p15:clr>
        </p15:guide>
        <p15:guide id="10" pos="144">
          <p15:clr>
            <a:srgbClr val="5ACBF0"/>
          </p15:clr>
        </p15:guide>
        <p15:guide id="11" orient="horz" pos="4176">
          <p15:clr>
            <a:srgbClr val="5ACBF0"/>
          </p15:clr>
        </p15:guide>
        <p15:guide id="12" pos="7536">
          <p15:clr>
            <a:srgbClr val="5ACBF0"/>
          </p15:clr>
        </p15:guide>
        <p15:guide id="13" orient="horz" pos="144">
          <p15:clr>
            <a:srgbClr val="5ACBF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3B256B4-B40D-4A1C-BC8B-BE1377802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7216FC8-3094-4E54-9DA6-7AA64AA5F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11/11/2023</a:t>
            </a:fld>
            <a:endParaRPr lang="en-US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F52E52E-5EB8-48BA-AA29-521384FB5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A06B41D-516E-42C8-8FE4-70C53A5FF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92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F8D5FB4-5A55-D846-8791-BD55B6D51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4E368C9-C9D6-5F40-80E1-EEA2F41A13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67278EF-F763-4D4E-A414-BACA3CE562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19265-7DCB-5B47-9FDF-457E535C66C4}" type="datetime1">
              <a:rPr lang="it-IT" smtClean="0"/>
              <a:t>11/11/2023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17A5D42-C218-964C-8926-A132066426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8551BEE-2C3D-1746-A6D0-ECE6C66636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466B7-9472-FA4C-A202-8908DD2583D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1189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altLang="zh-CN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altLang="zh-CN"/>
              <a:t>Fare clic per modificare gli stili del testo dello schema</a:t>
            </a:r>
          </a:p>
          <a:p>
            <a:pPr lvl="1"/>
            <a:r>
              <a:rPr lang="it-IT" altLang="zh-CN"/>
              <a:t>Secondo livello</a:t>
            </a:r>
          </a:p>
          <a:p>
            <a:pPr lvl="2"/>
            <a:r>
              <a:rPr lang="it-IT" altLang="zh-CN"/>
              <a:t>Terzo livello</a:t>
            </a:r>
          </a:p>
          <a:p>
            <a:pPr lvl="3"/>
            <a:r>
              <a:rPr lang="it-IT" altLang="zh-CN"/>
              <a:t>Quarto livello</a:t>
            </a:r>
          </a:p>
          <a:p>
            <a:pPr lvl="4"/>
            <a:r>
              <a:rPr lang="it-IT" altLang="zh-CN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97E9A-5063-421C-8905-2FE48D5D1C8A}" type="datetimeFigureOut">
              <a:rPr lang="zh-CN" altLang="en-US" smtClean="0"/>
              <a:t>2023/11/11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F4E40-D80D-4426-93CB-69A9BFB777B0}" type="slidenum">
              <a:rPr lang="zh-CN" altLang="en-US" smtClean="0"/>
              <a:t>‹N›</a:t>
            </a:fld>
            <a:endParaRPr lang="zh-CN" altLang="en-US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993B9382-838D-4D6E-9BB4-A8F251AEB3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73" t="11003" r="8907" b="46149"/>
          <a:stretch/>
        </p:blipFill>
        <p:spPr>
          <a:xfrm>
            <a:off x="11455153" y="5553742"/>
            <a:ext cx="736847" cy="130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125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2190B616-241D-4DFE-BC2F-C001ED77E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124" y="457200"/>
            <a:ext cx="11731752" cy="63093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8AE909E-CC4A-4E51-BC02-B893225D2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0124" y="1825625"/>
            <a:ext cx="117317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43B6EE4-1695-4DD6-9758-84FFE963D6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01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06C3C444-BF25-477F-9145-5EBB40F29A27}" type="datetime1">
              <a:rPr lang="it-IT" noProof="0" smtClean="0"/>
              <a:t>11/11/2023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B43250D-A8F9-4682-AD84-FD37BCAA62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9280" y="6356350"/>
            <a:ext cx="5933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5E1A788-841D-41AB-A983-152B6532F7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867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4DE3823-CC86-4AC6-95C0-DC3ECA80FD88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057449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ts val="1000"/>
        </a:spcBef>
        <a:buNone/>
        <a:defRPr sz="36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067FB7-2A6F-C9C5-7212-64152F9F36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0659" y="1005588"/>
            <a:ext cx="11465859" cy="2171000"/>
          </a:xfrm>
        </p:spPr>
        <p:txBody>
          <a:bodyPr>
            <a:noAutofit/>
          </a:bodyPr>
          <a:lstStyle/>
          <a:p>
            <a:r>
              <a:rPr lang="it-IT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Classificazione Cateteri Venosi Periferici</a:t>
            </a:r>
            <a:br>
              <a:rPr lang="it-IT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Complicanze associate </a:t>
            </a:r>
            <a:br>
              <a:rPr lang="it-IT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(focus on short cannula)</a:t>
            </a:r>
            <a:endParaRPr lang="it-IT" sz="48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4977744-A7AB-B64B-33EA-5B37135FF6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1588" y="4950059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it-IT" i="1" dirty="0"/>
              <a:t>Vittorio Cerotto</a:t>
            </a:r>
          </a:p>
          <a:p>
            <a:r>
              <a:rPr lang="it-IT" dirty="0"/>
              <a:t>Anestesia Rianimazione e Terapia del Dolore</a:t>
            </a:r>
          </a:p>
          <a:p>
            <a:r>
              <a:rPr lang="it-IT" dirty="0"/>
              <a:t>USL Umbria 1</a:t>
            </a:r>
          </a:p>
          <a:p>
            <a:r>
              <a:rPr lang="it-IT" dirty="0"/>
              <a:t>MIPAS Coordinamento Aziendale Ambulatori Accessi Vascolari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E2EFB93-DA61-52E5-7D5D-31849486B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66B7-9472-FA4C-A202-8908DD2583D4}" type="slidenum">
              <a:rPr lang="it-IT" smtClean="0"/>
              <a:t>1</a:t>
            </a:fld>
            <a:endParaRPr lang="it-IT"/>
          </a:p>
        </p:txBody>
      </p:sp>
      <p:pic>
        <p:nvPicPr>
          <p:cNvPr id="1026" name="Picture 2" descr="B.Braun Introcan aghi cannula monovia senza alette 24Gx19mm - giallo">
            <a:extLst>
              <a:ext uri="{FF2B5EF4-FFF2-40B4-BE49-F238E27FC236}">
                <a16:creationId xmlns:a16="http://schemas.microsoft.com/office/drawing/2014/main" id="{6BC73CAA-3679-4733-A24B-545EB8562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82" y="2894200"/>
            <a:ext cx="2338247" cy="2338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958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.Braun Introcan aghi cannula monovia senza alette 24Gx19mm - giallo">
            <a:extLst>
              <a:ext uri="{FF2B5EF4-FFF2-40B4-BE49-F238E27FC236}">
                <a16:creationId xmlns:a16="http://schemas.microsoft.com/office/drawing/2014/main" id="{6BC73CAA-3679-4733-A24B-545EB8562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76" y="3547057"/>
            <a:ext cx="2338247" cy="2338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0E067FB7-2A6F-C9C5-7212-64152F9F36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8" y="2549069"/>
            <a:ext cx="9144000" cy="2043743"/>
          </a:xfrm>
        </p:spPr>
        <p:txBody>
          <a:bodyPr>
            <a:normAutofit/>
          </a:bodyPr>
          <a:lstStyle/>
          <a:p>
            <a:r>
              <a:rPr lang="it-IT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 Dimentichiamo i Cateteri Venosi Periferici:</a:t>
            </a:r>
            <a:br>
              <a:rPr lang="it-IT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Complicanze e Gestione </a:t>
            </a:r>
            <a:endParaRPr lang="it-IT" sz="40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4977744-A7AB-B64B-33EA-5B37135FF6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90947"/>
            <a:ext cx="9144000" cy="1655762"/>
          </a:xfrm>
        </p:spPr>
        <p:txBody>
          <a:bodyPr>
            <a:normAutofit/>
          </a:bodyPr>
          <a:lstStyle/>
          <a:p>
            <a:r>
              <a:rPr lang="it-IT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Vittorio Cerotto</a:t>
            </a:r>
          </a:p>
          <a:p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Anestesia Rianimazione e Terapia del Dolore</a:t>
            </a:r>
          </a:p>
          <a:p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USL Umbria 1</a:t>
            </a:r>
          </a:p>
          <a:p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MIPAS Coordinamento Aziendale Ambulatori Accessi Vascolari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E2EFB93-DA61-52E5-7D5D-31849486B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66B7-9472-FA4C-A202-8908DD2583D4}" type="slidenum">
              <a:rPr lang="it-IT" smtClean="0"/>
              <a:t>2</a:t>
            </a:fld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8751637-944A-0637-EE47-2EF837B3F4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166" t="25917" r="9833" b="33926"/>
          <a:stretch/>
        </p:blipFill>
        <p:spPr>
          <a:xfrm>
            <a:off x="2815397" y="228809"/>
            <a:ext cx="6561203" cy="2344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47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12">
            <a:extLst>
              <a:ext uri="{FF2B5EF4-FFF2-40B4-BE49-F238E27FC236}">
                <a16:creationId xmlns:a16="http://schemas.microsoft.com/office/drawing/2014/main" id="{E3D7272F-5406-4E21-82FD-620A11473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2920" y="5262709"/>
            <a:ext cx="1783378" cy="139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Introcan Safety® 3">
            <a:extLst>
              <a:ext uri="{FF2B5EF4-FFF2-40B4-BE49-F238E27FC236}">
                <a16:creationId xmlns:a16="http://schemas.microsoft.com/office/drawing/2014/main" id="{2AD9196E-4948-46D4-8615-3FF0B4CC73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9367" y="4976764"/>
            <a:ext cx="1848067" cy="184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AGO CANNULA,2 VIE, BD VENFLON PRO SAFETY 18G 1,3 x mm32 VERDE CF.50PZ ">
            <a:extLst>
              <a:ext uri="{FF2B5EF4-FFF2-40B4-BE49-F238E27FC236}">
                <a16:creationId xmlns:a16="http://schemas.microsoft.com/office/drawing/2014/main" id="{E4579FFF-B717-418E-964D-E7A1C321A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253" y="5058995"/>
            <a:ext cx="1799005" cy="1799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Ago Cannula Delta Ven® 1 con Alette in FEP – 50 pz – Macrima">
            <a:extLst>
              <a:ext uri="{FF2B5EF4-FFF2-40B4-BE49-F238E27FC236}">
                <a16:creationId xmlns:a16="http://schemas.microsoft.com/office/drawing/2014/main" id="{56084890-7D1D-4E85-9402-576FE80F8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170" y="5290267"/>
            <a:ext cx="1549021" cy="15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84A1C44-971D-46B6-992D-CEC36B197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320711"/>
            <a:ext cx="10515600" cy="470818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it-IT" altLang="zh-CN"/>
              <a:t> </a:t>
            </a:r>
            <a:r>
              <a:rPr lang="it-IT" altLang="zh-CN" sz="2400"/>
              <a:t>Lunghezza da 17,5mm a 53mm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IT" altLang="zh-CN" sz="2400"/>
              <a:t> Calibri da 26 a 14 Gauge</a:t>
            </a:r>
          </a:p>
          <a:p>
            <a:pPr marL="0" indent="0">
              <a:buNone/>
            </a:pPr>
            <a:endParaRPr lang="it-IT" altLang="zh-CN"/>
          </a:p>
          <a:p>
            <a:pPr>
              <a:buFont typeface="Wingdings" panose="05000000000000000000" pitchFamily="2" charset="2"/>
              <a:buChar char="ü"/>
            </a:pPr>
            <a:r>
              <a:rPr lang="it-IT" altLang="zh-CN" sz="2400"/>
              <a:t> Materiali: </a:t>
            </a:r>
          </a:p>
          <a:p>
            <a:pPr lvl="1"/>
            <a:r>
              <a:rPr lang="it-IT" altLang="zh-CN"/>
              <a:t>Teflon</a:t>
            </a:r>
            <a:r>
              <a:rPr lang="it-IT"/>
              <a:t> </a:t>
            </a:r>
            <a:r>
              <a:rPr lang="it-IT" sz="1000"/>
              <a:t>(</a:t>
            </a:r>
            <a:r>
              <a:rPr lang="it-IT" sz="1100"/>
              <a:t>Non termoplastico, Rigido con scarso ritorno dal piegamento, Biocompatibile, Maggior colonizzazione microbica, Maggior trombogenicità)</a:t>
            </a:r>
            <a:r>
              <a:rPr lang="it-IT" altLang="zh-CN" sz="4400"/>
              <a:t> </a:t>
            </a:r>
          </a:p>
          <a:p>
            <a:pPr lvl="1"/>
            <a:r>
              <a:rPr lang="it-IT" altLang="zh-CN" err="1"/>
              <a:t>Vialon</a:t>
            </a:r>
            <a:r>
              <a:rPr lang="it-IT" altLang="zh-CN"/>
              <a:t>, PUR</a:t>
            </a:r>
            <a:r>
              <a:rPr lang="it-IT" sz="4400"/>
              <a:t> </a:t>
            </a:r>
            <a:r>
              <a:rPr lang="it-IT" sz="1000"/>
              <a:t>(</a:t>
            </a:r>
            <a:r>
              <a:rPr lang="it-IT" sz="1100"/>
              <a:t>Termoplastici, Ritorno dal piegamento, maggior biocompatibilità, Minor colonizzazione, Minor trombogenicità)</a:t>
            </a:r>
            <a:endParaRPr lang="it-IT" altLang="zh-CN" sz="4400"/>
          </a:p>
          <a:p>
            <a:pPr>
              <a:buFont typeface="Wingdings" panose="05000000000000000000" pitchFamily="2" charset="2"/>
              <a:buChar char="ü"/>
            </a:pPr>
            <a:r>
              <a:rPr lang="it-IT" altLang="zh-CN" sz="2400"/>
              <a:t> Descrizione: cannula a singola o doppia via, con o senza prolunga integrata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IT" altLang="zh-CN" sz="2400"/>
              <a:t> Disponibili anche per incannulamento arterioso (differenti specifiche)</a:t>
            </a:r>
          </a:p>
          <a:p>
            <a:pPr>
              <a:buFont typeface="Wingdings" panose="05000000000000000000" pitchFamily="2" charset="2"/>
              <a:buChar char="ü"/>
            </a:pPr>
            <a:endParaRPr lang="it-IT" altLang="zh-CN"/>
          </a:p>
        </p:txBody>
      </p:sp>
      <p:sp>
        <p:nvSpPr>
          <p:cNvPr id="4" name="Sottotitolo 2">
            <a:extLst>
              <a:ext uri="{FF2B5EF4-FFF2-40B4-BE49-F238E27FC236}">
                <a16:creationId xmlns:a16="http://schemas.microsoft.com/office/drawing/2014/main" id="{7DEAE32F-8B6F-4DF3-80F5-56231ABFDC52}"/>
              </a:ext>
            </a:extLst>
          </p:cNvPr>
          <p:cNvSpPr txBox="1">
            <a:spLocks/>
          </p:cNvSpPr>
          <p:nvPr/>
        </p:nvSpPr>
        <p:spPr>
          <a:xfrm>
            <a:off x="838201" y="430474"/>
            <a:ext cx="10515600" cy="710213"/>
          </a:xfrm>
          <a:prstGeom prst="rect">
            <a:avLst/>
          </a:prstGeom>
          <a:solidFill>
            <a:srgbClr val="F5D601"/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zh-CN" sz="5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Definizioni e Caratteristiche</a:t>
            </a:r>
            <a:endParaRPr kumimoji="0" lang="zh-CN" altLang="en-US" sz="5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050" name="Picture 2" descr="cv">
            <a:extLst>
              <a:ext uri="{FF2B5EF4-FFF2-40B4-BE49-F238E27FC236}">
                <a16:creationId xmlns:a16="http://schemas.microsoft.com/office/drawing/2014/main" id="{DD62AF58-49B3-45D6-B1C7-B6CFE94834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651" y="1343437"/>
            <a:ext cx="2857500" cy="1964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ella 4">
            <a:extLst>
              <a:ext uri="{FF2B5EF4-FFF2-40B4-BE49-F238E27FC236}">
                <a16:creationId xmlns:a16="http://schemas.microsoft.com/office/drawing/2014/main" id="{28600C67-DDEB-4FB8-A04B-5B0983E9AF55}"/>
              </a:ext>
            </a:extLst>
          </p:cNvPr>
          <p:cNvGraphicFramePr>
            <a:graphicFrameLocks noGrp="1"/>
          </p:cNvGraphicFramePr>
          <p:nvPr/>
        </p:nvGraphicFramePr>
        <p:xfrm>
          <a:off x="8192151" y="1401897"/>
          <a:ext cx="2942619" cy="1848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2125">
                  <a:extLst>
                    <a:ext uri="{9D8B030D-6E8A-4147-A177-3AD203B41FA5}">
                      <a16:colId xmlns:a16="http://schemas.microsoft.com/office/drawing/2014/main" val="3431343985"/>
                    </a:ext>
                  </a:extLst>
                </a:gridCol>
                <a:gridCol w="1490494">
                  <a:extLst>
                    <a:ext uri="{9D8B030D-6E8A-4147-A177-3AD203B41FA5}">
                      <a16:colId xmlns:a16="http://schemas.microsoft.com/office/drawing/2014/main" val="2009602236"/>
                    </a:ext>
                  </a:extLst>
                </a:gridCol>
              </a:tblGrid>
              <a:tr h="247866">
                <a:tc>
                  <a:txBody>
                    <a:bodyPr/>
                    <a:lstStyle/>
                    <a:p>
                      <a:pPr algn="ctr"/>
                      <a:r>
                        <a:rPr lang="it-IT" sz="900">
                          <a:solidFill>
                            <a:schemeClr val="tx1"/>
                          </a:solidFill>
                        </a:rPr>
                        <a:t>Lunghezza Effettiva in mm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>
                          <a:solidFill>
                            <a:schemeClr val="tx1"/>
                          </a:solidFill>
                        </a:rPr>
                        <a:t>Flusso massimo (ml/min)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8956136"/>
                  </a:ext>
                </a:extLst>
              </a:tr>
              <a:tr h="206555">
                <a:tc>
                  <a:txBody>
                    <a:bodyPr/>
                    <a:lstStyle/>
                    <a:p>
                      <a:pPr algn="ctr"/>
                      <a:r>
                        <a:rPr lang="it-IT" sz="900"/>
                        <a:t>45/51 ±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/>
                        <a:t>305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6281853"/>
                  </a:ext>
                </a:extLst>
              </a:tr>
              <a:tr h="206555">
                <a:tc>
                  <a:txBody>
                    <a:bodyPr/>
                    <a:lstStyle/>
                    <a:p>
                      <a:pPr algn="ctr"/>
                      <a:r>
                        <a:rPr lang="it-IT" sz="900"/>
                        <a:t>45/51 ±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/>
                        <a:t>150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5923848"/>
                  </a:ext>
                </a:extLst>
              </a:tr>
              <a:tr h="227706">
                <a:tc>
                  <a:txBody>
                    <a:bodyPr/>
                    <a:lstStyle/>
                    <a:p>
                      <a:pPr algn="ctr"/>
                      <a:r>
                        <a:rPr lang="it-IT" sz="900"/>
                        <a:t>45/51 ±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/>
                        <a:t>110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4515923"/>
                  </a:ext>
                </a:extLst>
              </a:tr>
              <a:tr h="207723">
                <a:tc>
                  <a:txBody>
                    <a:bodyPr/>
                    <a:lstStyle/>
                    <a:p>
                      <a:pPr algn="ctr"/>
                      <a:r>
                        <a:rPr lang="it-IT" sz="900"/>
                        <a:t>32/45 ±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9E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/>
                        <a:t>75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9E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5671065"/>
                  </a:ext>
                </a:extLst>
              </a:tr>
              <a:tr h="207723">
                <a:tc>
                  <a:txBody>
                    <a:bodyPr/>
                    <a:lstStyle/>
                    <a:p>
                      <a:pPr algn="ctr"/>
                      <a:r>
                        <a:rPr lang="it-IT" sz="900"/>
                        <a:t>25/32 ±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/>
                        <a:t>55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3981385"/>
                  </a:ext>
                </a:extLst>
              </a:tr>
              <a:tr h="207723">
                <a:tc>
                  <a:txBody>
                    <a:bodyPr/>
                    <a:lstStyle/>
                    <a:p>
                      <a:pPr algn="ctr"/>
                      <a:r>
                        <a:rPr lang="it-IT" sz="900"/>
                        <a:t>19/25 ± 1,5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/>
                        <a:t>25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9244620"/>
                  </a:ext>
                </a:extLst>
              </a:tr>
              <a:tr h="207723">
                <a:tc>
                  <a:txBody>
                    <a:bodyPr/>
                    <a:lstStyle/>
                    <a:p>
                      <a:pPr algn="ctr"/>
                      <a:r>
                        <a:rPr lang="it-IT" sz="900"/>
                        <a:t>19 ± 1,5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24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/>
                        <a:t>15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2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2059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00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3ADF32E0-BCF1-3E0E-2F62-893950466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9382" y="112085"/>
            <a:ext cx="2970177" cy="2961798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1A7EFD44-4A21-04DB-7875-0A7124C97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pPr algn="ctr"/>
            <a:r>
              <a:rPr lang="it-IT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Agocannule con prolunga integrata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28312E8-A5D2-EE48-BAEC-DB657D9B0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7528" y="1343818"/>
            <a:ext cx="8197489" cy="4381780"/>
          </a:xfrm>
        </p:spPr>
        <p:txBody>
          <a:bodyPr>
            <a:normAutofit lnSpcReduction="10000"/>
          </a:bodyPr>
          <a:lstStyle/>
          <a:p>
            <a:r>
              <a:rPr lang="it-IT" dirty="0"/>
              <a:t>Sono indicate per durate di terapia anche superiori ai 4 giorni</a:t>
            </a:r>
          </a:p>
          <a:p>
            <a:r>
              <a:rPr lang="it-IT" dirty="0"/>
              <a:t>Materiali di appoggio cutaneo particolarmente morbidi rispetto alle agocannule standard</a:t>
            </a:r>
          </a:p>
          <a:p>
            <a:r>
              <a:rPr lang="it-IT" dirty="0"/>
              <a:t>Sistemi di protezione operatore più evoluti. Si evita anche il contatto con il sangue oltre che avere la protezione taglienti</a:t>
            </a:r>
          </a:p>
          <a:p>
            <a:r>
              <a:rPr lang="it-IT" dirty="0"/>
              <a:t>Disponibili anche in misure pediatriche (fino al 24G)</a:t>
            </a:r>
          </a:p>
          <a:p>
            <a:r>
              <a:rPr lang="it-IT" dirty="0"/>
              <a:t>Alcuni presidi sono certificati per l’infusione sottocutanea</a:t>
            </a:r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4FFE1A7-2935-101E-7A36-41C0E928DA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1010788" y="1491441"/>
            <a:ext cx="3697976" cy="1331271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AA5D1829-E8C2-3482-9A24-70130D9F54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2743" y="5040996"/>
            <a:ext cx="3399809" cy="170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39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FD527E08-2924-8D5B-BE92-A54135191D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1685" y="1436819"/>
            <a:ext cx="7206343" cy="5102093"/>
          </a:xfr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028843A-8AC2-233B-5541-7BE4D0C40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66B7-9472-FA4C-A202-8908DD2583D4}" type="slidenum">
              <a:rPr lang="it-IT" smtClean="0"/>
              <a:t>5</a:t>
            </a:fld>
            <a:endParaRPr lang="it-IT"/>
          </a:p>
        </p:txBody>
      </p:sp>
      <p:pic>
        <p:nvPicPr>
          <p:cNvPr id="2050" name="Picture 2" descr="product picture">
            <a:extLst>
              <a:ext uri="{FF2B5EF4-FFF2-40B4-BE49-F238E27FC236}">
                <a16:creationId xmlns:a16="http://schemas.microsoft.com/office/drawing/2014/main" id="{DF9F576B-C444-7788-D0C1-CEE172CCC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815"/>
            <a:ext cx="3214461" cy="3214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6788B07C-141B-687D-1F19-CC808ADC41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11065">
            <a:off x="-74276" y="5107232"/>
            <a:ext cx="4332334" cy="834724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CF39254E-8115-A5A2-7F69-425133D313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368705">
            <a:off x="8617019" y="3757214"/>
            <a:ext cx="4299093" cy="1506125"/>
          </a:xfrm>
          <a:prstGeom prst="rect">
            <a:avLst/>
          </a:prstGeom>
        </p:spPr>
      </p:pic>
      <p:pic>
        <p:nvPicPr>
          <p:cNvPr id="2052" name="Picture 4" descr="Image in Spotlight modal">
            <a:extLst>
              <a:ext uri="{FF2B5EF4-FFF2-40B4-BE49-F238E27FC236}">
                <a16:creationId xmlns:a16="http://schemas.microsoft.com/office/drawing/2014/main" id="{FFB9AB56-37C7-A574-B5C0-5FB19B495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8192" y="973156"/>
            <a:ext cx="2625444" cy="178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36517E8-41A8-57F2-EA6A-CBC95C94F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Cannule Lunghe e Midline</a:t>
            </a:r>
          </a:p>
        </p:txBody>
      </p:sp>
    </p:spTree>
    <p:extLst>
      <p:ext uri="{BB962C8B-B14F-4D97-AF65-F5344CB8AC3E}">
        <p14:creationId xmlns:p14="http://schemas.microsoft.com/office/powerpoint/2010/main" val="4286794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1A869587-C886-E3EE-FCBF-B49257E26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107" y="0"/>
            <a:ext cx="3238107" cy="3238107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585BF5B0-5BB3-9025-7647-D133C212F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1831" y="934040"/>
            <a:ext cx="3152480" cy="315248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25C7B26C-BB36-FBC6-8484-C9553026B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906" y="373381"/>
            <a:ext cx="10515600" cy="1075254"/>
          </a:xfrm>
        </p:spPr>
        <p:txBody>
          <a:bodyPr/>
          <a:lstStyle/>
          <a:p>
            <a:pPr algn="ctr"/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Agocannule </a:t>
            </a:r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0000"/>
                </a:highlight>
              </a:rPr>
              <a:t>Arteriose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C6338DE-2058-BB62-CDA9-E69C99A38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2963" y="2248412"/>
            <a:ext cx="10515600" cy="4351338"/>
          </a:xfrm>
        </p:spPr>
        <p:txBody>
          <a:bodyPr/>
          <a:lstStyle/>
          <a:p>
            <a:r>
              <a:rPr lang="it-IT"/>
              <a:t>Diversi prodotti in commercio</a:t>
            </a:r>
          </a:p>
          <a:p>
            <a:r>
              <a:rPr lang="it-IT"/>
              <a:t>Non devono avere vie «accessorie»</a:t>
            </a:r>
          </a:p>
          <a:p>
            <a:r>
              <a:rPr lang="it-IT"/>
              <a:t>Possibilmente </a:t>
            </a:r>
            <a:r>
              <a:rPr lang="it-IT" err="1"/>
              <a:t>valvolate</a:t>
            </a:r>
            <a:endParaRPr lang="it-IT"/>
          </a:p>
          <a:p>
            <a:r>
              <a:rPr lang="it-IT"/>
              <a:t>Prediligere kit con sistemi di prelievo a circuito chiuso</a:t>
            </a:r>
          </a:p>
          <a:p>
            <a:r>
              <a:rPr lang="it-IT"/>
              <a:t>Medicazione a rilascio di clorexidina consigliata</a:t>
            </a:r>
          </a:p>
          <a:p>
            <a:r>
              <a:rPr lang="it-IT"/>
              <a:t>Sistemi con prolunga integrata e valvola </a:t>
            </a:r>
            <a:r>
              <a:rPr lang="it-IT" err="1"/>
              <a:t>antireflusso</a:t>
            </a:r>
            <a:r>
              <a:rPr lang="it-IT"/>
              <a:t> per cateterismi di lunga durata</a:t>
            </a:r>
          </a:p>
        </p:txBody>
      </p:sp>
      <p:pic>
        <p:nvPicPr>
          <p:cNvPr id="1026" name="Picture 2" descr="G20">
            <a:extLst>
              <a:ext uri="{FF2B5EF4-FFF2-40B4-BE49-F238E27FC236}">
                <a16:creationId xmlns:a16="http://schemas.microsoft.com/office/drawing/2014/main" id="{61379F0D-EC48-70A2-B4DB-864FCEF5F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238" y="342423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1322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F57CDF-BB35-4170-A16E-C49F838F1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4BF0507-1C20-423A-9CF5-6C205FCDD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939" y="2028837"/>
            <a:ext cx="7539444" cy="4195481"/>
          </a:xfrm>
        </p:spPr>
        <p:txBody>
          <a:bodyPr>
            <a:normAutofit fontScale="85000" lnSpcReduction="10000"/>
          </a:bodyPr>
          <a:lstStyle/>
          <a:p>
            <a:r>
              <a:rPr lang="it-IT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Tempo permanenza medio agocannule________84 ore</a:t>
            </a:r>
          </a:p>
          <a:p>
            <a:r>
              <a:rPr lang="it-IT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Agocannule che rimangono per più di 5 giorni__10-25%</a:t>
            </a:r>
          </a:p>
          <a:p>
            <a:r>
              <a:rPr lang="it-IT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Agocannule funzionanti dopo 7 giorni___________3%</a:t>
            </a:r>
          </a:p>
          <a:p>
            <a:endParaRPr lang="it-IT"/>
          </a:p>
          <a:p>
            <a:r>
              <a:rPr lang="it-IT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40% delle </a:t>
            </a:r>
            <a:r>
              <a:rPr lang="it-IT" b="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agocannule</a:t>
            </a:r>
            <a:r>
              <a:rPr lang="it-IT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smette di funzionare per una o più delle seguenti cause: occlusione, rimozione accidentale, flebite, infezione, infiltrazione/rottura della vena.</a:t>
            </a:r>
          </a:p>
          <a:p>
            <a:r>
              <a:rPr lang="it-IT" b="1"/>
              <a:t>Molti studi dimostrano che circa il 70% delle </a:t>
            </a:r>
            <a:r>
              <a:rPr lang="it-IT" b="1" err="1"/>
              <a:t>agocannule</a:t>
            </a:r>
            <a:r>
              <a:rPr lang="it-IT" b="1"/>
              <a:t> necessita di sostituzione entro le 72 ore</a:t>
            </a:r>
          </a:p>
          <a:p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FABB1E1-E075-482E-A649-013926B70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733" y="452718"/>
            <a:ext cx="9623057" cy="1413511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D04408CD-68DC-4B26-B371-71ABBE5EC5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6668" y="1384243"/>
            <a:ext cx="3718882" cy="22862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2C01E06C-2DA4-4B75-AF04-67C9496481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1596" y="1208654"/>
            <a:ext cx="2149026" cy="213378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7D39FBCD-7EB0-484D-B2E4-BCCD3A5CBB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9382" y="2446624"/>
            <a:ext cx="3883827" cy="298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23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6DB1E59-282F-4925-AC49-01E5D051D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7293" y="705843"/>
            <a:ext cx="4672794" cy="1416830"/>
          </a:xfrm>
        </p:spPr>
        <p:txBody>
          <a:bodyPr/>
          <a:lstStyle/>
          <a:p>
            <a:pPr algn="ctr"/>
            <a:r>
              <a:rPr lang="it-IT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Quali incidenze nel vostro reparto?</a:t>
            </a:r>
          </a:p>
        </p:txBody>
      </p:sp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7A4F3FC0-675F-4918-A4E5-DC65FDD12A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845829" y="2052918"/>
            <a:ext cx="4580207" cy="4195762"/>
          </a:xfr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D2B21A8-7AEB-431A-885B-55210BEAC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111" y="705843"/>
            <a:ext cx="4812602" cy="554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683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78A764-E350-A3CA-6C38-1F1EAE8BA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85863F8-3FCB-3F36-0852-96FE8FA65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661" y="2845951"/>
            <a:ext cx="11658600" cy="35103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cohort study including all hospital acquired CRBSI episodes diagnosed at 55 hospitals (2007–2019) in Catalonia, Spain, was prospectively conducted. CRBSI incidence rates were adjusted per 1,000 patient days.</a:t>
            </a:r>
          </a:p>
          <a:p>
            <a:r>
              <a:rPr lang="en-US" dirty="0"/>
              <a:t>During the study, 9,290 CRBSI episodes diagnosed (0.20 episodes/1,000 days) </a:t>
            </a:r>
            <a:r>
              <a:rPr lang="it-IT" dirty="0"/>
              <a:t>non-intensive care </a:t>
            </a:r>
            <a:r>
              <a:rPr lang="it-IT" dirty="0" err="1"/>
              <a:t>unit</a:t>
            </a:r>
            <a:r>
              <a:rPr lang="it-IT" dirty="0"/>
              <a:t> (ICU) </a:t>
            </a:r>
            <a:r>
              <a:rPr lang="it-IT" dirty="0" err="1"/>
              <a:t>wards</a:t>
            </a:r>
            <a:r>
              <a:rPr lang="it-IT" dirty="0"/>
              <a:t>, </a:t>
            </a:r>
          </a:p>
          <a:p>
            <a:r>
              <a:rPr lang="it-IT" dirty="0"/>
              <a:t>62.7% (n = 5,822) </a:t>
            </a:r>
            <a:r>
              <a:rPr lang="it-IT" dirty="0" err="1"/>
              <a:t>central</a:t>
            </a:r>
            <a:r>
              <a:rPr lang="it-IT" dirty="0"/>
              <a:t> </a:t>
            </a:r>
            <a:r>
              <a:rPr lang="it-IT" dirty="0" err="1"/>
              <a:t>venous</a:t>
            </a:r>
            <a:r>
              <a:rPr lang="it-IT" dirty="0"/>
              <a:t> </a:t>
            </a:r>
            <a:r>
              <a:rPr lang="it-IT" dirty="0" err="1"/>
              <a:t>catheter</a:t>
            </a:r>
            <a:r>
              <a:rPr lang="it-IT" dirty="0"/>
              <a:t> (CVC), </a:t>
            </a:r>
          </a:p>
          <a:p>
            <a:r>
              <a:rPr lang="it-IT" dirty="0"/>
              <a:t>24.1% (n = 2,236) </a:t>
            </a:r>
            <a:r>
              <a:rPr lang="it-IT" dirty="0" err="1"/>
              <a:t>peripheral</a:t>
            </a:r>
            <a:r>
              <a:rPr lang="it-IT" dirty="0"/>
              <a:t> </a:t>
            </a:r>
            <a:r>
              <a:rPr lang="it-IT" dirty="0" err="1"/>
              <a:t>venous</a:t>
            </a:r>
            <a:r>
              <a:rPr lang="it-IT" dirty="0"/>
              <a:t> catheters (PVC)</a:t>
            </a:r>
          </a:p>
          <a:p>
            <a:r>
              <a:rPr lang="it-IT" dirty="0"/>
              <a:t>13.3% (n = 1,232) </a:t>
            </a:r>
            <a:r>
              <a:rPr lang="it-IT" dirty="0" err="1"/>
              <a:t>peripherally-inserted</a:t>
            </a:r>
            <a:r>
              <a:rPr lang="it-IT" dirty="0"/>
              <a:t> </a:t>
            </a:r>
            <a:r>
              <a:rPr lang="it-IT" dirty="0" err="1"/>
              <a:t>central</a:t>
            </a:r>
            <a:r>
              <a:rPr lang="it-IT" dirty="0"/>
              <a:t> </a:t>
            </a:r>
            <a:r>
              <a:rPr lang="it-IT" dirty="0" err="1"/>
              <a:t>venous</a:t>
            </a:r>
            <a:r>
              <a:rPr lang="it-IT" dirty="0"/>
              <a:t> catheters (PICVC)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92D2E8C-2644-569C-4491-4868D0E6A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66B7-9472-FA4C-A202-8908DD2583D4}" type="slidenum">
              <a:rPr lang="it-IT" smtClean="0"/>
              <a:t>9</a:t>
            </a:fld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659AAD8E-8207-9855-AEED-66F0A30FD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46" y="207433"/>
            <a:ext cx="8779001" cy="2301439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39C49E7C-4A61-6EBF-F3AE-633E0D355B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7961" y="6415113"/>
            <a:ext cx="4549534" cy="22862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1816E153-DFBE-3AD2-0F70-08B6D9D1C4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1864" y="1601950"/>
            <a:ext cx="1729890" cy="23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824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58C3C7-48D6-8C0E-1DEC-8F555DE9A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41CD12E-9EC3-8AA3-BFE7-D3C9D92C8B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ED1667F-2C2E-6719-75EE-05151F767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66B7-9472-FA4C-A202-8908DD2583D4}" type="slidenum">
              <a:rPr lang="it-IT" smtClean="0"/>
              <a:t>10</a:t>
            </a:fld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81E053E-1AED-DADB-8DCE-7A69CA843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871" y="681037"/>
            <a:ext cx="11326168" cy="5495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07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44AAE3-9712-FD54-0796-4F3945735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Ragioniamo sul Futuro…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52BC827-C894-B434-023A-53804FF1B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73E1AE5-7D7D-B7E0-41DA-BECA3F8CC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66B7-9472-FA4C-A202-8908DD2583D4}" type="slidenum">
              <a:rPr lang="it-IT" smtClean="0"/>
              <a:t>11</a:t>
            </a:fld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38158391-A673-1351-3476-E29D132F4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91" y="2006601"/>
            <a:ext cx="5845077" cy="43053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FF0F9DCB-B135-30AB-CBFE-CC5853332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9507" y="2006601"/>
            <a:ext cx="6085324" cy="417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00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7BADD6B-FD00-9240-E117-3D4540145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8094" y="1789472"/>
            <a:ext cx="6662093" cy="35392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E95B02-D159-1ACC-FA7D-1598A0751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353" y="365125"/>
            <a:ext cx="1087959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600" b="1" i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-Bold"/>
              </a:rPr>
              <a:t>Report survey trasversale sulla gestione degli accessi vascolari</a:t>
            </a:r>
            <a:r>
              <a:rPr lang="it-IT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it-IT" dirty="0"/>
            </a:br>
            <a:endParaRPr lang="it-IT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A6C2F05-1FE7-7768-B720-D347793D22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926" y="1368424"/>
            <a:ext cx="5474074" cy="4963549"/>
          </a:xfrm>
        </p:spPr>
        <p:txBody>
          <a:bodyPr/>
          <a:lstStyle/>
          <a:p>
            <a:pPr marL="0" indent="0">
              <a:buNone/>
            </a:pPr>
            <a:r>
              <a:rPr lang="it-IT" sz="2000" dirty="0">
                <a:solidFill>
                  <a:srgbClr val="212121"/>
                </a:solidFill>
                <a:latin typeface="Calibri" panose="020F0502020204030204" pitchFamily="34" charset="0"/>
              </a:rPr>
              <a:t>Survey</a:t>
            </a:r>
            <a:r>
              <a:rPr lang="it-IT" sz="2000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 composta da 16 quesiti rivolta a infermieri</a:t>
            </a:r>
            <a:br>
              <a:rPr lang="it-IT" sz="3200" dirty="0"/>
            </a:br>
            <a:endParaRPr lang="it-IT" sz="3200" dirty="0"/>
          </a:p>
          <a:p>
            <a:r>
              <a:rPr lang="it-IT" sz="2000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La raccolta delle risposte è avvenuta online al link </a:t>
            </a:r>
            <a:r>
              <a:rPr lang="it-IT" sz="2000" b="0" i="0" dirty="0">
                <a:solidFill>
                  <a:srgbClr val="0000FF"/>
                </a:solidFill>
                <a:effectLst/>
                <a:latin typeface="Calibri" panose="020F0502020204030204" pitchFamily="34" charset="0"/>
              </a:rPr>
              <a:t>https://log.nurse24.it/survey-piv/</a:t>
            </a:r>
            <a:endParaRPr lang="it-IT" sz="2000" b="0" i="0" dirty="0">
              <a:solidFill>
                <a:srgbClr val="212121"/>
              </a:solidFill>
              <a:effectLst/>
              <a:latin typeface="Calibri" panose="020F0502020204030204" pitchFamily="34" charset="0"/>
            </a:endParaRPr>
          </a:p>
          <a:p>
            <a:r>
              <a:rPr lang="it-IT" sz="2000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L’analisi dei risultati ha previsto il calcolo delle misure di tendenza e della significatività statistica delle conoscenze comparate con le indicazioni di buona pratica.</a:t>
            </a:r>
            <a:r>
              <a:rPr lang="it-IT" sz="3200" dirty="0"/>
              <a:t> </a:t>
            </a:r>
          </a:p>
          <a:p>
            <a:r>
              <a:rPr lang="it-IT" sz="2000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Hanno risposto al questionario </a:t>
            </a:r>
            <a:r>
              <a:rPr lang="it-IT" sz="2000" b="1" i="0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851 infermieri </a:t>
            </a:r>
            <a:r>
              <a:rPr lang="it-IT" sz="2000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appartenenti a diversi setting assistenziali:</a:t>
            </a:r>
            <a:r>
              <a:rPr lang="it-IT" sz="3200" dirty="0"/>
              <a:t> </a:t>
            </a:r>
            <a:br>
              <a:rPr lang="it-IT" dirty="0"/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485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44075F11-4745-9A79-0DDC-1F57170513B2}"/>
              </a:ext>
            </a:extLst>
          </p:cNvPr>
          <p:cNvSpPr/>
          <p:nvPr/>
        </p:nvSpPr>
        <p:spPr>
          <a:xfrm>
            <a:off x="460193" y="3429000"/>
            <a:ext cx="10929189" cy="248770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CFFF9D6-CAB1-4D8E-0BA6-9B5E9D0E1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426" y="2052917"/>
            <a:ext cx="10675374" cy="43127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Gulliver"/>
              </a:rPr>
              <a:t>Around 1 billion peripheral intravenous catheters (PIVC) fail annually worldwide before prescribed intravenous therapy is completed, resulting in avoidable complications, dissatisfaction, and avoidable costs surging to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STIX General"/>
              </a:rPr>
              <a:t>∼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Gulliver"/>
              </a:rPr>
              <a:t>€4bn. We aimed to provide an international consensus on relevance and feasibility of clinical practice guideline recommendations to reduce PIVC failure.</a:t>
            </a:r>
          </a:p>
          <a:p>
            <a:pPr marL="0" indent="0">
              <a:buNone/>
            </a:pPr>
            <a:endParaRPr lang="en-US" sz="1800" b="0" i="0" u="none" strike="noStrike" baseline="0" dirty="0">
              <a:solidFill>
                <a:srgbClr val="000000"/>
              </a:solidFill>
              <a:latin typeface="Gulliver"/>
            </a:endParaRPr>
          </a:p>
          <a:p>
            <a:r>
              <a:rPr lang="en-US" sz="1800" b="0" i="1" u="none" strike="noStrike" baseline="0" dirty="0">
                <a:solidFill>
                  <a:srgbClr val="000000"/>
                </a:solidFill>
                <a:latin typeface="Gulliver"/>
              </a:rPr>
              <a:t>Domain 1: General asepsis and cutaneous antisepsis </a:t>
            </a:r>
          </a:p>
          <a:p>
            <a:r>
              <a:rPr lang="en-US" sz="1800" b="0" i="1" u="none" strike="noStrike" baseline="0" dirty="0">
                <a:solidFill>
                  <a:srgbClr val="000000"/>
                </a:solidFill>
                <a:latin typeface="Gulliver"/>
              </a:rPr>
              <a:t>Domain 2: Catheter adequacy and insertion: selection of catheter type and insertion site </a:t>
            </a:r>
          </a:p>
          <a:p>
            <a:r>
              <a:rPr lang="en-US" sz="1800" b="0" i="1" u="none" strike="noStrike" baseline="0" dirty="0">
                <a:solidFill>
                  <a:srgbClr val="000000"/>
                </a:solidFill>
                <a:latin typeface="Gulliver"/>
              </a:rPr>
              <a:t>Domain 3.- Catheter and catheter site care </a:t>
            </a:r>
          </a:p>
          <a:p>
            <a:r>
              <a:rPr lang="en-US" sz="1800" b="0" i="1" u="none" strike="noStrike" baseline="0" dirty="0">
                <a:solidFill>
                  <a:srgbClr val="000000"/>
                </a:solidFill>
                <a:latin typeface="Gulliver"/>
              </a:rPr>
              <a:t>Domain 4.- Catheter removal and replacement strategies </a:t>
            </a:r>
          </a:p>
          <a:p>
            <a:r>
              <a:rPr lang="en-US" sz="1800" b="0" i="1" u="none" strike="noStrike" baseline="0" dirty="0">
                <a:solidFill>
                  <a:srgbClr val="000000"/>
                </a:solidFill>
                <a:latin typeface="Gulliver"/>
              </a:rPr>
              <a:t>Domain 5.- General principles for catheter management </a:t>
            </a:r>
          </a:p>
          <a:p>
            <a:r>
              <a:rPr lang="it-IT" sz="1800" b="0" i="1" u="none" strike="noStrike" baseline="0" dirty="0">
                <a:solidFill>
                  <a:srgbClr val="000000"/>
                </a:solidFill>
                <a:latin typeface="Gulliver"/>
              </a:rPr>
              <a:t>Domain 6.- </a:t>
            </a:r>
            <a:r>
              <a:rPr lang="it-IT" sz="1800" b="0" i="1" u="none" strike="noStrike" baseline="0" dirty="0" err="1">
                <a:solidFill>
                  <a:srgbClr val="000000"/>
                </a:solidFill>
                <a:latin typeface="Gulliver"/>
              </a:rPr>
              <a:t>Organisational</a:t>
            </a:r>
            <a:r>
              <a:rPr lang="it-IT" sz="1800" b="0" i="1" u="none" strike="noStrike" baseline="0" dirty="0">
                <a:solidFill>
                  <a:srgbClr val="000000"/>
                </a:solidFill>
                <a:latin typeface="Gulliver"/>
              </a:rPr>
              <a:t> </a:t>
            </a:r>
            <a:r>
              <a:rPr lang="it-IT" sz="1800" b="0" i="1" u="none" strike="noStrike" baseline="0" dirty="0" err="1">
                <a:solidFill>
                  <a:srgbClr val="000000"/>
                </a:solidFill>
                <a:latin typeface="Gulliver"/>
              </a:rPr>
              <a:t>environment</a:t>
            </a:r>
            <a:r>
              <a:rPr lang="it-IT" sz="1800" b="0" i="1" u="none" strike="noStrike" baseline="0" dirty="0">
                <a:solidFill>
                  <a:srgbClr val="000000"/>
                </a:solidFill>
                <a:latin typeface="Gulliver"/>
              </a:rPr>
              <a:t> </a:t>
            </a:r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0F91C91-195B-F202-E987-A884965AF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66B7-9472-FA4C-A202-8908DD2583D4}" type="slidenum">
              <a:rPr lang="it-IT" smtClean="0"/>
              <a:t>13</a:t>
            </a:fld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050D133-9B6D-AB34-B931-6FFAE64EE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1007" y="6373173"/>
            <a:ext cx="4140799" cy="239404"/>
          </a:xfrm>
          <a:prstGeom prst="rect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1B70431A-AC75-2642-DB40-01E760428C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6264" y="245423"/>
            <a:ext cx="1353119" cy="169859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3D9BD489-43A1-FC7D-9799-3F43499453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194" y="245423"/>
            <a:ext cx="9461253" cy="1691058"/>
          </a:xfrm>
          <a:prstGeom prst="rect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75870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70BD357-F835-EAAB-CEDE-3FA757691B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4596" y="1849310"/>
            <a:ext cx="7228707" cy="4462589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D2CC2E2C-4014-72BC-8937-EDFCE1CB8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861" y="365125"/>
            <a:ext cx="11187403" cy="1325563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400" b="0" i="1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Domain 1: General asepsis and cutaneous antisepsis</a:t>
            </a:r>
            <a:endParaRPr lang="it-I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8CB94C0-DDC0-303D-3B29-ECC59C0960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861" y="1825625"/>
            <a:ext cx="5131837" cy="4351338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Gulliver"/>
              </a:rPr>
              <a:t>2. The aseptic non-touch technique (ANTT) using clean gloves for insertion and care of the short peripheral intravenous catheter and aseptic technique using clean gloves when intravenous therapy is administered. </a:t>
            </a:r>
          </a:p>
          <a:p>
            <a:pPr marL="0" indent="0">
              <a:buNone/>
            </a:pPr>
            <a:endParaRPr lang="en-US" sz="2400" b="0" i="0" u="none" strike="noStrike" baseline="0" dirty="0">
              <a:solidFill>
                <a:srgbClr val="000000"/>
              </a:solidFill>
              <a:latin typeface="Gulliver"/>
            </a:endParaRPr>
          </a:p>
          <a:p>
            <a:pPr marL="0" indent="0">
              <a:buNone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Gulliver"/>
              </a:rPr>
              <a:t>3. The aseptic non-touch technique (ANTT) using sterile gloves for insertion and care of the midline catheter and aseptic technique using clean gloves when intravenous therapy is administered </a:t>
            </a:r>
            <a:endParaRPr lang="it-IT" sz="36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84A1F37-30AE-E5B2-776C-9605B239A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66B7-9472-FA4C-A202-8908DD2583D4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5993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AAF1508-9494-84D9-A3C6-B5685E3B4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559" y="242597"/>
            <a:ext cx="11061735" cy="1278294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400" b="0" i="1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Domain 3.- Catheter and catheter site care </a:t>
            </a:r>
            <a:endParaRPr lang="it-I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C292224-FCC5-A479-E674-5749937AA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558" y="1823738"/>
            <a:ext cx="4509633" cy="2114882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0" i="0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Use of a sterile, transparent, semi-permeable polyurethane dressing to cover the intravascular insertion site. </a:t>
            </a:r>
            <a:endParaRPr lang="it-IT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3039520-D1E2-1648-5D3F-CA7B88529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66B7-9472-FA4C-A202-8908DD2583D4}" type="slidenum">
              <a:rPr lang="it-IT" smtClean="0"/>
              <a:t>15</a:t>
            </a:fld>
            <a:endParaRPr lang="it-IT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8FB2E61-00E5-E372-23E5-153BBFA4B6F4}"/>
              </a:ext>
            </a:extLst>
          </p:cNvPr>
          <p:cNvSpPr txBox="1">
            <a:spLocks/>
          </p:cNvSpPr>
          <p:nvPr/>
        </p:nvSpPr>
        <p:spPr>
          <a:xfrm>
            <a:off x="5328653" y="1711825"/>
            <a:ext cx="5133975" cy="1484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2800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-Bold"/>
              </a:rPr>
              <a:t>Che tipo di medicazione utilizzi per la gestione dell'agocannula?</a:t>
            </a:r>
            <a:r>
              <a:rPr lang="it-IT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it-IT" sz="2000" dirty="0"/>
            </a:br>
            <a:br>
              <a:rPr lang="it-IT" sz="2000" dirty="0"/>
            </a:br>
            <a:endParaRPr lang="it-IT" sz="20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8A31126-B89E-D0B7-1157-8D048B7107B0}"/>
              </a:ext>
            </a:extLst>
          </p:cNvPr>
          <p:cNvSpPr txBox="1">
            <a:spLocks/>
          </p:cNvSpPr>
          <p:nvPr/>
        </p:nvSpPr>
        <p:spPr>
          <a:xfrm>
            <a:off x="5328653" y="5411150"/>
            <a:ext cx="5676900" cy="116601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t-IT" altLang="it-IT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L’analisi dei risultati evidenzia che il 55% dei partecipanti utilizza esclusivamente le medicazioni appropriate.</a:t>
            </a:r>
            <a:endParaRPr lang="it-IT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381DC4EC-DC41-D513-5870-8A26038F7A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3460752"/>
              </p:ext>
            </p:extLst>
          </p:nvPr>
        </p:nvGraphicFramePr>
        <p:xfrm>
          <a:off x="5259711" y="2640870"/>
          <a:ext cx="5271861" cy="2808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905F1886-299C-92E2-8969-CE55DE7450E0}"/>
              </a:ext>
            </a:extLst>
          </p:cNvPr>
          <p:cNvSpPr txBox="1">
            <a:spLocks/>
          </p:cNvSpPr>
          <p:nvPr/>
        </p:nvSpPr>
        <p:spPr>
          <a:xfrm>
            <a:off x="547559" y="4329404"/>
            <a:ext cx="4509633" cy="211488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1800" b="0" i="0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Application of single-use of </a:t>
            </a:r>
            <a:r>
              <a:rPr lang="it-IT" sz="1800" b="0" i="0" u="none" strike="noStrike" baseline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chlorhexidine</a:t>
            </a:r>
            <a:r>
              <a:rPr lang="it-IT" sz="1800" b="0" i="0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 </a:t>
            </a:r>
            <a:r>
              <a:rPr lang="it-IT" sz="1800" b="0" i="0" u="none" strike="noStrike" baseline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gluconate</a:t>
            </a:r>
            <a:r>
              <a:rPr lang="it-IT" sz="1800" b="0" i="0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 </a:t>
            </a:r>
            <a:r>
              <a:rPr lang="it-IT" sz="1800" b="0" i="0" u="none" strike="noStrike" baseline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greater</a:t>
            </a:r>
            <a:r>
              <a:rPr lang="it-IT" sz="1800" b="0" i="0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 </a:t>
            </a:r>
            <a:r>
              <a:rPr lang="it-IT" sz="1800" b="0" i="0" u="none" strike="noStrike" baseline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than</a:t>
            </a:r>
            <a:r>
              <a:rPr lang="it-IT" sz="1800" b="0" i="0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 0.5% in 70% </a:t>
            </a:r>
            <a:r>
              <a:rPr lang="it-IT" sz="1800" b="0" i="0" u="none" strike="noStrike" baseline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isopropyl</a:t>
            </a:r>
            <a:r>
              <a:rPr lang="it-IT" sz="1800" b="0" i="0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 alcohol (or </a:t>
            </a:r>
            <a:r>
              <a:rPr lang="it-IT" sz="1800" b="0" i="0" u="none" strike="noStrike" baseline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povidone-iodine</a:t>
            </a:r>
            <a:r>
              <a:rPr lang="it-IT" sz="1800" b="0" i="0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 in alcohol for </a:t>
            </a:r>
            <a:r>
              <a:rPr lang="it-IT" sz="1800" b="0" i="0" u="none" strike="noStrike" baseline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patients</a:t>
            </a:r>
            <a:r>
              <a:rPr lang="it-IT" sz="1800" b="0" i="0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 with </a:t>
            </a:r>
            <a:r>
              <a:rPr lang="it-IT" sz="1800" b="0" i="0" u="none" strike="noStrike" baseline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sensitivity</a:t>
            </a:r>
            <a:r>
              <a:rPr lang="it-IT" sz="1800" b="0" i="0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 to </a:t>
            </a:r>
            <a:r>
              <a:rPr lang="it-IT" sz="1800" b="0" i="0" u="none" strike="noStrike" baseline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chlorhexidine</a:t>
            </a:r>
            <a:r>
              <a:rPr lang="it-IT" sz="1800" b="0" i="0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) to decontaminate the </a:t>
            </a:r>
            <a:r>
              <a:rPr lang="it-IT" sz="1800" b="0" i="0" u="none" strike="noStrike" baseline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peripheral</a:t>
            </a:r>
            <a:r>
              <a:rPr lang="it-IT" sz="1800" b="0" i="0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 </a:t>
            </a:r>
            <a:r>
              <a:rPr lang="it-IT" sz="1800" b="0" i="0" u="none" strike="noStrike" baseline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intravenous</a:t>
            </a:r>
            <a:r>
              <a:rPr lang="it-IT" sz="1800" b="0" i="0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 </a:t>
            </a:r>
            <a:r>
              <a:rPr lang="it-IT" sz="1800" b="0" i="0" u="none" strike="noStrike" baseline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catheter</a:t>
            </a:r>
            <a:r>
              <a:rPr lang="it-IT" sz="1800" b="0" i="0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 </a:t>
            </a:r>
            <a:r>
              <a:rPr lang="it-IT" sz="1800" b="0" i="0" u="none" strike="noStrike" baseline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insertion</a:t>
            </a:r>
            <a:r>
              <a:rPr lang="it-IT" sz="1800" b="0" i="0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 site </a:t>
            </a:r>
            <a:r>
              <a:rPr lang="it-IT" sz="1800" b="0" i="0" u="none" strike="noStrike" baseline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during</a:t>
            </a:r>
            <a:r>
              <a:rPr lang="it-IT" sz="1800" b="0" i="0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 </a:t>
            </a:r>
            <a:r>
              <a:rPr lang="it-IT" sz="1800" b="0" i="0" u="none" strike="noStrike" baseline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dressing</a:t>
            </a:r>
            <a:r>
              <a:rPr lang="it-IT" sz="1800" b="0" i="0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 </a:t>
            </a:r>
            <a:r>
              <a:rPr lang="it-IT" sz="1800" b="0" i="0" u="none" strike="noStrike" baseline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changes</a:t>
            </a:r>
            <a:r>
              <a:rPr lang="it-IT" sz="1800" b="0" i="0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 and </a:t>
            </a:r>
            <a:r>
              <a:rPr lang="it-IT" sz="1800" b="0" i="0" u="none" strike="noStrike" baseline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allow</a:t>
            </a:r>
            <a:r>
              <a:rPr lang="it-IT" sz="1800" b="0" i="0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 to air dry. </a:t>
            </a:r>
            <a:endParaRPr lang="it-IT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80355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C20F1E42-9546-C8B5-0DC2-8892A70EB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3727" y="1707502"/>
            <a:ext cx="7442877" cy="4587584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3725E6E7-6717-4D4D-5CD4-87A06226B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3809" y="1751952"/>
            <a:ext cx="7336858" cy="4498684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2987B38-A309-3DFE-CFF3-51EE8519E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9CB4671-23EA-C3D9-67C2-49879B8409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249" y="1825625"/>
            <a:ext cx="5607698" cy="4351338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endParaRPr lang="en-US" sz="2400" b="0" i="0" u="none" strike="noStrike" baseline="0" dirty="0">
              <a:solidFill>
                <a:srgbClr val="000000"/>
              </a:solidFill>
              <a:latin typeface="Gulliver"/>
            </a:endParaRP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Inspection of the peripheral intravenous catheter insertion site at a minimum during each shift, recording the Visual Infusion Phlebitis score and/or infiltration score and/or any complications. </a:t>
            </a:r>
          </a:p>
          <a:p>
            <a:pPr marL="0" indent="0">
              <a:buNone/>
            </a:pPr>
            <a:endParaRPr lang="en-US" sz="2400" b="0" i="0" u="none" strike="noStrike" baseline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ulliver"/>
            </a:endParaRP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Removal of the peripheral intravenous catheter when clinically indicated and not routinely unless device-specific recommendations from the manufacturer indicate otherwise. </a:t>
            </a:r>
            <a:endParaRPr lang="it-IT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22B5419-392A-C581-96E2-BB6CBD7C6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66B7-9472-FA4C-A202-8908DD2583D4}" type="slidenum">
              <a:rPr lang="it-IT" smtClean="0"/>
              <a:t>16</a:t>
            </a:fld>
            <a:endParaRPr lang="it-IT"/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EDA55A6C-243C-F9C9-9DEC-7433FCE53FB5}"/>
              </a:ext>
            </a:extLst>
          </p:cNvPr>
          <p:cNvSpPr txBox="1">
            <a:spLocks/>
          </p:cNvSpPr>
          <p:nvPr/>
        </p:nvSpPr>
        <p:spPr>
          <a:xfrm>
            <a:off x="289249" y="242597"/>
            <a:ext cx="11616612" cy="127829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0" i="1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Domain 4.- Catheter removal and replacement strategies </a:t>
            </a:r>
            <a:endParaRPr lang="it-IT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50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6A02622-8CEE-0E61-8FB0-526E054ED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2607" y="1825624"/>
            <a:ext cx="8015251" cy="4229735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8A44226-FE7A-98BD-2907-F0BFB7342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669" y="365125"/>
            <a:ext cx="11422225" cy="132556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3600" b="0" i="1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Domain 5.- General principles for catheter management </a:t>
            </a:r>
            <a:endParaRPr lang="it-IT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ADBB1A0-1445-086C-D10C-5DC98FAB54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669" y="1825625"/>
            <a:ext cx="5551611" cy="4351338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b="0" i="0" u="none" strike="noStrike" baseline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ulliver"/>
            </a:endParaRPr>
          </a:p>
          <a:p>
            <a:pPr marL="0" indent="0" algn="ctr">
              <a:buNone/>
            </a:pPr>
            <a:endParaRPr lang="en-US" sz="24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ulliver"/>
            </a:endParaRPr>
          </a:p>
          <a:p>
            <a:pPr marL="0" indent="0" algn="ctr">
              <a:buNone/>
            </a:pPr>
            <a:r>
              <a:rPr lang="en-US" sz="2400" b="0" i="0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Application of a single-use of chlorhexidine gluconate greater than 0.5% in 70% isopropyl alcohol (or only 70% isopropyl alcohol for patients with sensitivity to chlorhexidine) to decontaminate the access port or catheter hub, cleaning for a minimum of 15 s and allowing to dry before accessing the system. </a:t>
            </a:r>
            <a:endParaRPr lang="it-IT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D67F21F-4F96-6FF1-F720-1838101AA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66B7-9472-FA4C-A202-8908DD2583D4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44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6B806A-67CF-77B1-AB33-9791C63D8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30BD24E-0A5E-8087-D5D6-158BC7A7F8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306" y="1825625"/>
            <a:ext cx="5665694" cy="4351338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marL="0" indent="0" algn="ctr">
              <a:buNone/>
            </a:pPr>
            <a:endParaRPr lang="en-US" sz="2400" b="0" i="0" u="none" strike="noStrike" baseline="0" dirty="0">
              <a:solidFill>
                <a:srgbClr val="000000"/>
              </a:solidFill>
              <a:latin typeface="Gulliver"/>
            </a:endParaRPr>
          </a:p>
          <a:p>
            <a:pPr marL="0" indent="0" algn="ctr">
              <a:buNone/>
            </a:pPr>
            <a:endParaRPr lang="en-US" sz="2400" dirty="0">
              <a:solidFill>
                <a:srgbClr val="000000"/>
              </a:solidFill>
              <a:latin typeface="Gulliver"/>
            </a:endParaRPr>
          </a:p>
          <a:p>
            <a:pPr marL="0" indent="0" algn="ctr">
              <a:buNone/>
            </a:pPr>
            <a:r>
              <a:rPr lang="en-US" sz="2400" b="0" i="0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Use an extension tubing, preferably with a neutral displacement needleless connector instead of a three-way connector or bifurcated extension tubing connected to the peripheral intravenous catheter for treatment. </a:t>
            </a:r>
          </a:p>
          <a:p>
            <a:endParaRPr lang="en-US" sz="1800" dirty="0">
              <a:solidFill>
                <a:srgbClr val="000000"/>
              </a:solidFill>
              <a:latin typeface="Gulliver"/>
            </a:endParaRPr>
          </a:p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E990EDF-B82A-BEAF-EEED-65CDAB444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66B7-9472-FA4C-A202-8908DD2583D4}" type="slidenum">
              <a:rPr lang="it-IT" smtClean="0"/>
              <a:t>18</a:t>
            </a:fld>
            <a:endParaRPr lang="it-IT"/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8AA90E96-1132-CC8B-7C38-FC91DBA7720A}"/>
              </a:ext>
            </a:extLst>
          </p:cNvPr>
          <p:cNvSpPr txBox="1">
            <a:spLocks/>
          </p:cNvSpPr>
          <p:nvPr/>
        </p:nvSpPr>
        <p:spPr>
          <a:xfrm>
            <a:off x="371669" y="365125"/>
            <a:ext cx="11422225" cy="13255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i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Domain 5.- General principles for catheter management </a:t>
            </a:r>
            <a:endParaRPr lang="it-IT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24851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664B18-A820-FC87-6882-568E09DCE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774" y="365125"/>
            <a:ext cx="11120284" cy="132556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it-IT" b="0" i="1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Domain 6.- </a:t>
            </a:r>
            <a:r>
              <a:rPr lang="it-IT" b="0" i="1" u="none" strike="noStrike" baseline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Organisational</a:t>
            </a:r>
            <a:r>
              <a:rPr lang="it-IT" b="0" i="1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 </a:t>
            </a:r>
            <a:r>
              <a:rPr lang="it-IT" b="0" i="1" u="none" strike="noStrike" baseline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environment</a:t>
            </a:r>
            <a:r>
              <a:rPr lang="it-IT" b="0" i="1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 </a:t>
            </a:r>
            <a:endParaRPr lang="it-IT" sz="8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D639E68-FF88-6FCE-8F23-2DCCBF7F8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774" y="1825624"/>
            <a:ext cx="5738106" cy="4530725"/>
          </a:xfrm>
        </p:spPr>
        <p:txBody>
          <a:bodyPr>
            <a:normAutofit/>
          </a:bodyPr>
          <a:lstStyle/>
          <a:p>
            <a:r>
              <a:rPr lang="en-US" b="0" i="0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Record of peripheral intravenous catheter status including insertion process, assessment of insertion site and functionality.</a:t>
            </a:r>
          </a:p>
          <a:p>
            <a:r>
              <a:rPr lang="en-US" b="0" i="0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Record of peripheral intravenous catheter removal reason in the patient’s health record.</a:t>
            </a:r>
          </a:p>
          <a:p>
            <a:r>
              <a:rPr lang="en-US" b="0" i="0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liver"/>
              </a:rPr>
              <a:t>Implementation of a protocol of intravenous therapy procedures in the hospital units. </a:t>
            </a:r>
            <a:endParaRPr lang="it-IT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76C270D-375E-E584-7541-FFA197A66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66B7-9472-FA4C-A202-8908DD2583D4}" type="slidenum">
              <a:rPr lang="it-IT" smtClean="0"/>
              <a:t>19</a:t>
            </a:fld>
            <a:endParaRPr lang="it-IT"/>
          </a:p>
        </p:txBody>
      </p:sp>
      <p:pic>
        <p:nvPicPr>
          <p:cNvPr id="5" name="Registrazione schermo 4">
            <a:hlinkClick r:id="" action="ppaction://media"/>
            <a:extLst>
              <a:ext uri="{FF2B5EF4-FFF2-40B4-BE49-F238E27FC236}">
                <a16:creationId xmlns:a16="http://schemas.microsoft.com/office/drawing/2014/main" id="{D4DA15A3-FA57-716F-198D-7624D19435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1142" y="1485263"/>
            <a:ext cx="10920777" cy="5093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88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26AEEE-FD51-4F9E-C46D-B01B21782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3789" y="665059"/>
            <a:ext cx="1215692" cy="1404730"/>
          </a:xfrm>
          <a:solidFill>
            <a:schemeClr val="bg2">
              <a:lumMod val="75000"/>
            </a:schemeClr>
          </a:solidFill>
          <a:ln w="44450"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it-IT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it-IT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ifficult</a:t>
            </a:r>
            <a:b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ntra</a:t>
            </a:r>
            <a:b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it-IT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enous</a:t>
            </a:r>
            <a:b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ccess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56F333B-3668-7E66-9636-7CC5C9A3C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546" y="2336873"/>
            <a:ext cx="4521170" cy="3599316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Azioni di miglioramento: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B1BE47F-2EE9-4F6D-8FA3-5AE6FF2690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5798" y="1084129"/>
            <a:ext cx="2072820" cy="419136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AFAF16B-29CF-9B1C-2F3E-41CACCBE8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714" y="385865"/>
            <a:ext cx="6674758" cy="2015381"/>
          </a:xfrm>
          <a:prstGeom prst="rect">
            <a:avLst/>
          </a:prstGeom>
          <a:ln w="44450">
            <a:solidFill>
              <a:schemeClr val="bg2">
                <a:lumMod val="25000"/>
              </a:schemeClr>
            </a:solidFill>
          </a:ln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2C8A4C4E-DC3F-0105-B819-20D62A0530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7472" y="6286483"/>
            <a:ext cx="4861981" cy="304826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21149155-EF5E-5962-E6AB-216FD6A05B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284" y="2676032"/>
            <a:ext cx="6980525" cy="1920406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0D1715C8-2125-0C1A-3289-AA84A456A9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9814" y="3207435"/>
            <a:ext cx="4157296" cy="2778006"/>
          </a:xfrm>
          <a:prstGeom prst="rect">
            <a:avLst/>
          </a:prstGeom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id="{C7791BFB-4450-CBEB-4EB5-7509EBD567CE}"/>
              </a:ext>
            </a:extLst>
          </p:cNvPr>
          <p:cNvSpPr/>
          <p:nvPr/>
        </p:nvSpPr>
        <p:spPr>
          <a:xfrm>
            <a:off x="942513" y="4532157"/>
            <a:ext cx="546580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Strumenti </a:t>
            </a:r>
            <a:r>
              <a:rPr lang="it-IT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Evidence</a:t>
            </a:r>
            <a:r>
              <a:rPr lang="it-IT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it-IT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Based</a:t>
            </a:r>
            <a:endParaRPr lang="it-IT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302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e 3">
            <a:extLst>
              <a:ext uri="{FF2B5EF4-FFF2-40B4-BE49-F238E27FC236}">
                <a16:creationId xmlns:a16="http://schemas.microsoft.com/office/drawing/2014/main" id="{3415C901-039D-4058-80C7-5ABA400CDB06}"/>
              </a:ext>
            </a:extLst>
          </p:cNvPr>
          <p:cNvSpPr/>
          <p:nvPr/>
        </p:nvSpPr>
        <p:spPr>
          <a:xfrm>
            <a:off x="3616074" y="2350287"/>
            <a:ext cx="2202020" cy="1160580"/>
          </a:xfrm>
          <a:prstGeom prst="ellipse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400" b="1" dirty="0">
                <a:solidFill>
                  <a:srgbClr val="172D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 Light"/>
              </a:rPr>
              <a:t>Sede Corretta</a:t>
            </a:r>
            <a:endParaRPr kumimoji="0" lang="it-IT" sz="2400" b="1" i="0" u="none" strike="noStrike" kern="1200" cap="none" spc="0" normalizeH="0" baseline="0" noProof="0" dirty="0">
              <a:ln>
                <a:noFill/>
              </a:ln>
              <a:solidFill>
                <a:srgbClr val="172D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966DA334-7569-42CB-95CD-419F4AC26092}"/>
              </a:ext>
            </a:extLst>
          </p:cNvPr>
          <p:cNvSpPr/>
          <p:nvPr/>
        </p:nvSpPr>
        <p:spPr>
          <a:xfrm>
            <a:off x="6119362" y="2570232"/>
            <a:ext cx="2443941" cy="1160580"/>
          </a:xfrm>
          <a:prstGeom prst="ellipse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 Light"/>
              </a:rPr>
              <a:t>Preparazione materiali</a:t>
            </a: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6D8E2964-D9A5-4A16-8604-F04921C189EB}"/>
              </a:ext>
            </a:extLst>
          </p:cNvPr>
          <p:cNvSpPr/>
          <p:nvPr/>
        </p:nvSpPr>
        <p:spPr>
          <a:xfrm>
            <a:off x="8955741" y="2301122"/>
            <a:ext cx="2202020" cy="1160580"/>
          </a:xfrm>
          <a:prstGeom prst="ellipse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="1" dirty="0">
                <a:solidFill>
                  <a:srgbClr val="20A4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 Light"/>
              </a:rPr>
              <a:t>Disinfezione</a:t>
            </a: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srgbClr val="20A47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9" name="Ovale 18">
            <a:extLst>
              <a:ext uri="{FF2B5EF4-FFF2-40B4-BE49-F238E27FC236}">
                <a16:creationId xmlns:a16="http://schemas.microsoft.com/office/drawing/2014/main" id="{FC17936A-EE2B-4C30-A31C-496282D48B87}"/>
              </a:ext>
            </a:extLst>
          </p:cNvPr>
          <p:cNvSpPr/>
          <p:nvPr/>
        </p:nvSpPr>
        <p:spPr>
          <a:xfrm>
            <a:off x="1026068" y="2899254"/>
            <a:ext cx="2096807" cy="1160580"/>
          </a:xfrm>
          <a:prstGeom prst="ellipse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B13D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 Light"/>
                <a:ea typeface="+mn-ea"/>
                <a:cs typeface="+mn-cs"/>
              </a:rPr>
              <a:t>Scelta Corretta</a:t>
            </a:r>
          </a:p>
        </p:txBody>
      </p:sp>
      <p:sp>
        <p:nvSpPr>
          <p:cNvPr id="23" name="Figura a mano libera: Forma 22" descr="sequenza temporale ">
            <a:extLst>
              <a:ext uri="{FF2B5EF4-FFF2-40B4-BE49-F238E27FC236}">
                <a16:creationId xmlns:a16="http://schemas.microsoft.com/office/drawing/2014/main" id="{7889103E-B405-4427-BC20-A3CA893D099A}"/>
              </a:ext>
            </a:extLst>
          </p:cNvPr>
          <p:cNvSpPr/>
          <p:nvPr/>
        </p:nvSpPr>
        <p:spPr>
          <a:xfrm flipH="1" flipV="1">
            <a:off x="675858" y="1866757"/>
            <a:ext cx="10714383" cy="2563824"/>
          </a:xfrm>
          <a:custGeom>
            <a:avLst/>
            <a:gdLst>
              <a:gd name="connsiteX0" fmla="*/ 1192508 w 9252295"/>
              <a:gd name="connsiteY0" fmla="*/ 2410190 h 2410190"/>
              <a:gd name="connsiteX1" fmla="*/ 0 w 9252295"/>
              <a:gd name="connsiteY1" fmla="*/ 1217682 h 2410190"/>
              <a:gd name="connsiteX2" fmla="*/ 1107 w 9252295"/>
              <a:gd name="connsiteY2" fmla="*/ 1206703 h 2410190"/>
              <a:gd name="connsiteX3" fmla="*/ 96158 w 9252295"/>
              <a:gd name="connsiteY3" fmla="*/ 1206703 h 2410190"/>
              <a:gd name="connsiteX4" fmla="*/ 95051 w 9252295"/>
              <a:gd name="connsiteY4" fmla="*/ 1217682 h 2410190"/>
              <a:gd name="connsiteX5" fmla="*/ 1192508 w 9252295"/>
              <a:gd name="connsiteY5" fmla="*/ 2315139 h 2410190"/>
              <a:gd name="connsiteX6" fmla="*/ 2289965 w 9252295"/>
              <a:gd name="connsiteY6" fmla="*/ 1217682 h 2410190"/>
              <a:gd name="connsiteX7" fmla="*/ 2289554 w 9252295"/>
              <a:gd name="connsiteY7" fmla="*/ 1209531 h 2410190"/>
              <a:gd name="connsiteX8" fmla="*/ 2290085 w 9252295"/>
              <a:gd name="connsiteY8" fmla="*/ 1209531 h 2410190"/>
              <a:gd name="connsiteX9" fmla="*/ 2295831 w 9252295"/>
              <a:gd name="connsiteY9" fmla="*/ 1095755 h 2410190"/>
              <a:gd name="connsiteX10" fmla="*/ 3482182 w 9252295"/>
              <a:gd name="connsiteY10" fmla="*/ 25174 h 2410190"/>
              <a:gd name="connsiteX11" fmla="*/ 4668533 w 9252295"/>
              <a:gd name="connsiteY11" fmla="*/ 1095755 h 2410190"/>
              <a:gd name="connsiteX12" fmla="*/ 4674278 w 9252295"/>
              <a:gd name="connsiteY12" fmla="*/ 1209531 h 2410190"/>
              <a:gd name="connsiteX13" fmla="*/ 4673516 w 9252295"/>
              <a:gd name="connsiteY13" fmla="*/ 1209531 h 2410190"/>
              <a:gd name="connsiteX14" fmla="*/ 4678322 w 9252295"/>
              <a:gd name="connsiteY14" fmla="*/ 1304717 h 2410190"/>
              <a:gd name="connsiteX15" fmla="*/ 5770114 w 9252295"/>
              <a:gd name="connsiteY15" fmla="*/ 2289966 h 2410190"/>
              <a:gd name="connsiteX16" fmla="*/ 6861904 w 9252295"/>
              <a:gd name="connsiteY16" fmla="*/ 1304717 h 2410190"/>
              <a:gd name="connsiteX17" fmla="*/ 6867159 w 9252295"/>
              <a:gd name="connsiteY17" fmla="*/ 1200660 h 2410190"/>
              <a:gd name="connsiteX18" fmla="*/ 6867690 w 9252295"/>
              <a:gd name="connsiteY18" fmla="*/ 1200660 h 2410190"/>
              <a:gd name="connsiteX19" fmla="*/ 6867279 w 9252295"/>
              <a:gd name="connsiteY19" fmla="*/ 1192508 h 2410190"/>
              <a:gd name="connsiteX20" fmla="*/ 8059787 w 9252295"/>
              <a:gd name="connsiteY20" fmla="*/ 0 h 2410190"/>
              <a:gd name="connsiteX21" fmla="*/ 9252295 w 9252295"/>
              <a:gd name="connsiteY21" fmla="*/ 1192508 h 2410190"/>
              <a:gd name="connsiteX22" fmla="*/ 9251964 w 9252295"/>
              <a:gd name="connsiteY22" fmla="*/ 1195794 h 2410190"/>
              <a:gd name="connsiteX23" fmla="*/ 9156913 w 9252295"/>
              <a:gd name="connsiteY23" fmla="*/ 1195794 h 2410190"/>
              <a:gd name="connsiteX24" fmla="*/ 9157244 w 9252295"/>
              <a:gd name="connsiteY24" fmla="*/ 1192508 h 2410190"/>
              <a:gd name="connsiteX25" fmla="*/ 8059787 w 9252295"/>
              <a:gd name="connsiteY25" fmla="*/ 95051 h 2410190"/>
              <a:gd name="connsiteX26" fmla="*/ 6962330 w 9252295"/>
              <a:gd name="connsiteY26" fmla="*/ 1192508 h 2410190"/>
              <a:gd name="connsiteX27" fmla="*/ 6962741 w 9252295"/>
              <a:gd name="connsiteY27" fmla="*/ 1200660 h 2410190"/>
              <a:gd name="connsiteX28" fmla="*/ 6962209 w 9252295"/>
              <a:gd name="connsiteY28" fmla="*/ 1200660 h 2410190"/>
              <a:gd name="connsiteX29" fmla="*/ 6956464 w 9252295"/>
              <a:gd name="connsiteY29" fmla="*/ 1314435 h 2410190"/>
              <a:gd name="connsiteX30" fmla="*/ 5770114 w 9252295"/>
              <a:gd name="connsiteY30" fmla="*/ 2385016 h 2410190"/>
              <a:gd name="connsiteX31" fmla="*/ 4583763 w 9252295"/>
              <a:gd name="connsiteY31" fmla="*/ 1314435 h 2410190"/>
              <a:gd name="connsiteX32" fmla="*/ 4578017 w 9252295"/>
              <a:gd name="connsiteY32" fmla="*/ 1200660 h 2410190"/>
              <a:gd name="connsiteX33" fmla="*/ 4578780 w 9252295"/>
              <a:gd name="connsiteY33" fmla="*/ 1200660 h 2410190"/>
              <a:gd name="connsiteX34" fmla="*/ 4573974 w 9252295"/>
              <a:gd name="connsiteY34" fmla="*/ 1105474 h 2410190"/>
              <a:gd name="connsiteX35" fmla="*/ 3482182 w 9252295"/>
              <a:gd name="connsiteY35" fmla="*/ 120225 h 2410190"/>
              <a:gd name="connsiteX36" fmla="*/ 2390391 w 9252295"/>
              <a:gd name="connsiteY36" fmla="*/ 1105474 h 2410190"/>
              <a:gd name="connsiteX37" fmla="*/ 2385136 w 9252295"/>
              <a:gd name="connsiteY37" fmla="*/ 1209531 h 2410190"/>
              <a:gd name="connsiteX38" fmla="*/ 2384604 w 9252295"/>
              <a:gd name="connsiteY38" fmla="*/ 1209531 h 2410190"/>
              <a:gd name="connsiteX39" fmla="*/ 2385016 w 9252295"/>
              <a:gd name="connsiteY39" fmla="*/ 1217682 h 2410190"/>
              <a:gd name="connsiteX40" fmla="*/ 1192508 w 9252295"/>
              <a:gd name="connsiteY40" fmla="*/ 2410190 h 2410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9252295" h="2410190">
                <a:moveTo>
                  <a:pt x="1192508" y="2410190"/>
                </a:moveTo>
                <a:cubicBezTo>
                  <a:pt x="533904" y="2410190"/>
                  <a:pt x="0" y="1876286"/>
                  <a:pt x="0" y="1217682"/>
                </a:cubicBezTo>
                <a:lnTo>
                  <a:pt x="1107" y="1206703"/>
                </a:lnTo>
                <a:lnTo>
                  <a:pt x="96158" y="1206703"/>
                </a:lnTo>
                <a:lnTo>
                  <a:pt x="95051" y="1217682"/>
                </a:lnTo>
                <a:cubicBezTo>
                  <a:pt x="95051" y="1823791"/>
                  <a:pt x="586400" y="2315139"/>
                  <a:pt x="1192508" y="2315139"/>
                </a:cubicBezTo>
                <a:cubicBezTo>
                  <a:pt x="1798616" y="2315139"/>
                  <a:pt x="2289965" y="1823791"/>
                  <a:pt x="2289965" y="1217682"/>
                </a:cubicBezTo>
                <a:lnTo>
                  <a:pt x="2289554" y="1209531"/>
                </a:lnTo>
                <a:lnTo>
                  <a:pt x="2290085" y="1209531"/>
                </a:lnTo>
                <a:lnTo>
                  <a:pt x="2295831" y="1095755"/>
                </a:lnTo>
                <a:cubicBezTo>
                  <a:pt x="2356899" y="494427"/>
                  <a:pt x="2864742" y="25174"/>
                  <a:pt x="3482182" y="25174"/>
                </a:cubicBezTo>
                <a:cubicBezTo>
                  <a:pt x="4099623" y="25174"/>
                  <a:pt x="4607465" y="494427"/>
                  <a:pt x="4668533" y="1095755"/>
                </a:cubicBezTo>
                <a:lnTo>
                  <a:pt x="4674278" y="1209531"/>
                </a:lnTo>
                <a:lnTo>
                  <a:pt x="4673516" y="1209531"/>
                </a:lnTo>
                <a:lnTo>
                  <a:pt x="4678322" y="1304717"/>
                </a:lnTo>
                <a:cubicBezTo>
                  <a:pt x="4734523" y="1858116"/>
                  <a:pt x="5201886" y="2289966"/>
                  <a:pt x="5770114" y="2289966"/>
                </a:cubicBezTo>
                <a:cubicBezTo>
                  <a:pt x="6338340" y="2289966"/>
                  <a:pt x="6805704" y="1858116"/>
                  <a:pt x="6861904" y="1304717"/>
                </a:cubicBezTo>
                <a:lnTo>
                  <a:pt x="6867159" y="1200660"/>
                </a:lnTo>
                <a:lnTo>
                  <a:pt x="6867690" y="1200660"/>
                </a:lnTo>
                <a:lnTo>
                  <a:pt x="6867279" y="1192508"/>
                </a:lnTo>
                <a:cubicBezTo>
                  <a:pt x="6867279" y="533905"/>
                  <a:pt x="7401183" y="0"/>
                  <a:pt x="8059787" y="0"/>
                </a:cubicBezTo>
                <a:cubicBezTo>
                  <a:pt x="8718390" y="0"/>
                  <a:pt x="9252295" y="533905"/>
                  <a:pt x="9252295" y="1192508"/>
                </a:cubicBezTo>
                <a:lnTo>
                  <a:pt x="9251964" y="1195794"/>
                </a:lnTo>
                <a:lnTo>
                  <a:pt x="9156913" y="1195794"/>
                </a:lnTo>
                <a:lnTo>
                  <a:pt x="9157244" y="1192508"/>
                </a:lnTo>
                <a:cubicBezTo>
                  <a:pt x="9157244" y="586400"/>
                  <a:pt x="8665895" y="95051"/>
                  <a:pt x="8059787" y="95051"/>
                </a:cubicBezTo>
                <a:cubicBezTo>
                  <a:pt x="7453679" y="95051"/>
                  <a:pt x="6962330" y="586400"/>
                  <a:pt x="6962330" y="1192508"/>
                </a:cubicBezTo>
                <a:lnTo>
                  <a:pt x="6962741" y="1200660"/>
                </a:lnTo>
                <a:lnTo>
                  <a:pt x="6962209" y="1200660"/>
                </a:lnTo>
                <a:lnTo>
                  <a:pt x="6956464" y="1314435"/>
                </a:lnTo>
                <a:cubicBezTo>
                  <a:pt x="6895396" y="1915764"/>
                  <a:pt x="6387554" y="2385016"/>
                  <a:pt x="5770114" y="2385016"/>
                </a:cubicBezTo>
                <a:cubicBezTo>
                  <a:pt x="5152672" y="2385016"/>
                  <a:pt x="4644831" y="1915764"/>
                  <a:pt x="4583763" y="1314435"/>
                </a:cubicBezTo>
                <a:lnTo>
                  <a:pt x="4578017" y="1200660"/>
                </a:lnTo>
                <a:lnTo>
                  <a:pt x="4578780" y="1200660"/>
                </a:lnTo>
                <a:lnTo>
                  <a:pt x="4573974" y="1105474"/>
                </a:lnTo>
                <a:cubicBezTo>
                  <a:pt x="4517772" y="552075"/>
                  <a:pt x="4050409" y="120225"/>
                  <a:pt x="3482182" y="120225"/>
                </a:cubicBezTo>
                <a:cubicBezTo>
                  <a:pt x="2913956" y="120225"/>
                  <a:pt x="2446592" y="552075"/>
                  <a:pt x="2390391" y="1105474"/>
                </a:cubicBezTo>
                <a:lnTo>
                  <a:pt x="2385136" y="1209531"/>
                </a:lnTo>
                <a:lnTo>
                  <a:pt x="2384604" y="1209531"/>
                </a:lnTo>
                <a:lnTo>
                  <a:pt x="2385016" y="1217682"/>
                </a:lnTo>
                <a:cubicBezTo>
                  <a:pt x="2385016" y="1876286"/>
                  <a:pt x="1851111" y="2410190"/>
                  <a:pt x="1192508" y="2410190"/>
                </a:cubicBezTo>
                <a:close/>
              </a:path>
            </a:pathLst>
          </a:custGeom>
          <a:gradFill flip="none" rotWithShape="1">
            <a:gsLst>
              <a:gs pos="61000">
                <a:srgbClr val="00B0F0"/>
              </a:gs>
              <a:gs pos="39000">
                <a:schemeClr val="accent5"/>
              </a:gs>
              <a:gs pos="18000">
                <a:schemeClr val="accent4"/>
              </a:gs>
              <a:gs pos="92000">
                <a:schemeClr val="accent3"/>
              </a:gs>
            </a:gsLst>
            <a:lin ang="10800000" scaled="0"/>
            <a:tileRect/>
          </a:gra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4000" b="0" i="0" u="none" strike="noStrike" kern="1200" cap="none" spc="0" normalizeH="0" baseline="0" noProof="0">
              <a:ln>
                <a:noFill/>
              </a:ln>
              <a:solidFill>
                <a:srgbClr val="4868E5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Ovale 1" descr="endpoint della sequenza temporale">
            <a:extLst>
              <a:ext uri="{FF2B5EF4-FFF2-40B4-BE49-F238E27FC236}">
                <a16:creationId xmlns:a16="http://schemas.microsoft.com/office/drawing/2014/main" id="{81AA7F01-98B3-49CE-A287-1B558536C306}"/>
              </a:ext>
            </a:extLst>
          </p:cNvPr>
          <p:cNvSpPr/>
          <p:nvPr/>
        </p:nvSpPr>
        <p:spPr>
          <a:xfrm>
            <a:off x="583667" y="2930577"/>
            <a:ext cx="218092" cy="218092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3" name="Ovale 2" descr="endpoint della sequenza temporale">
            <a:extLst>
              <a:ext uri="{FF2B5EF4-FFF2-40B4-BE49-F238E27FC236}">
                <a16:creationId xmlns:a16="http://schemas.microsoft.com/office/drawing/2014/main" id="{491CCD59-030F-4F79-9A33-EBC86A2EC9FE}"/>
              </a:ext>
            </a:extLst>
          </p:cNvPr>
          <p:cNvSpPr/>
          <p:nvPr/>
        </p:nvSpPr>
        <p:spPr>
          <a:xfrm>
            <a:off x="11245696" y="3132895"/>
            <a:ext cx="218092" cy="218092"/>
          </a:xfrm>
          <a:prstGeom prst="ellipse">
            <a:avLst/>
          </a:prstGeom>
          <a:solidFill>
            <a:srgbClr val="20A472"/>
          </a:solidFill>
          <a:ln w="76200">
            <a:solidFill>
              <a:srgbClr val="20A4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20A472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6" name="Segnaposto testo 15">
            <a:extLst>
              <a:ext uri="{FF2B5EF4-FFF2-40B4-BE49-F238E27FC236}">
                <a16:creationId xmlns:a16="http://schemas.microsoft.com/office/drawing/2014/main" id="{B6086B1F-4F6D-4493-AE84-2520E93642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3871" y="4588852"/>
            <a:ext cx="1796396" cy="302186"/>
          </a:xfrm>
        </p:spPr>
        <p:txBody>
          <a:bodyPr rtlCol="0"/>
          <a:lstStyle/>
          <a:p>
            <a:pPr algn="ctr" rtl="0"/>
            <a:r>
              <a:rPr lang="it-IT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TRAGUARDO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6A44816B-378D-41B5-84D7-39CECE2E45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3059" y="4968810"/>
            <a:ext cx="3057689" cy="1189837"/>
          </a:xfrm>
        </p:spPr>
        <p:txBody>
          <a:bodyPr rtlCol="0"/>
          <a:lstStyle/>
          <a:p>
            <a:pPr algn="ctr" rtl="0"/>
            <a:r>
              <a:rPr 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Accertare l’appropriatezza dell’accesso periferico in considerazione delle terapie endovenose prescritte (NPT, POTASSIO, AMIODARONE, AMINE)</a:t>
            </a:r>
          </a:p>
          <a:p>
            <a:pPr rtl="0"/>
            <a:endParaRPr lang="it-IT" dirty="0"/>
          </a:p>
        </p:txBody>
      </p:sp>
      <p:sp>
        <p:nvSpPr>
          <p:cNvPr id="18" name="Segnaposto testo 17">
            <a:extLst>
              <a:ext uri="{FF2B5EF4-FFF2-40B4-BE49-F238E27FC236}">
                <a16:creationId xmlns:a16="http://schemas.microsoft.com/office/drawing/2014/main" id="{2EFC63F8-23B1-4F22-9868-15EB446170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42457" y="3755749"/>
            <a:ext cx="1796396" cy="302186"/>
          </a:xfrm>
        </p:spPr>
        <p:txBody>
          <a:bodyPr rtlCol="0"/>
          <a:lstStyle/>
          <a:p>
            <a:pPr algn="ctr" rtl="0"/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TRAGUARDO</a:t>
            </a:r>
          </a:p>
        </p:txBody>
      </p:sp>
      <p:sp>
        <p:nvSpPr>
          <p:cNvPr id="20" name="Segnaposto testo 19">
            <a:extLst>
              <a:ext uri="{FF2B5EF4-FFF2-40B4-BE49-F238E27FC236}">
                <a16:creationId xmlns:a16="http://schemas.microsoft.com/office/drawing/2014/main" id="{AA64E66E-DA3C-42CD-80D9-89BD3A8A40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50748" y="4198150"/>
            <a:ext cx="2379813" cy="1960493"/>
          </a:xfrm>
        </p:spPr>
        <p:txBody>
          <a:bodyPr rtlCol="0"/>
          <a:lstStyle/>
          <a:p>
            <a:pPr algn="ctr" rtl="0"/>
            <a:r>
              <a:rPr 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possibile, EVITARE la piega del gomito ed i vasi venosi tortuosi.</a:t>
            </a:r>
          </a:p>
          <a:p>
            <a:pPr algn="ctr" rtl="0"/>
            <a:r>
              <a:rPr 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Identificazione precoce dei pazienti </a:t>
            </a:r>
            <a:r>
              <a:rPr lang="it-IT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DIVA </a:t>
            </a:r>
            <a:r>
              <a:rPr 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 linea comportamentale dedicata</a:t>
            </a:r>
            <a:endParaRPr lang="it-IT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rtl="0"/>
            <a:endParaRPr lang="it-IT" dirty="0"/>
          </a:p>
        </p:txBody>
      </p:sp>
      <p:sp>
        <p:nvSpPr>
          <p:cNvPr id="21" name="Segnaposto testo 20">
            <a:extLst>
              <a:ext uri="{FF2B5EF4-FFF2-40B4-BE49-F238E27FC236}">
                <a16:creationId xmlns:a16="http://schemas.microsoft.com/office/drawing/2014/main" id="{F5A6A695-5271-4895-88EF-663A3F593E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84736" y="4548602"/>
            <a:ext cx="1796396" cy="302186"/>
          </a:xfrm>
        </p:spPr>
        <p:txBody>
          <a:bodyPr rtlCol="0"/>
          <a:lstStyle/>
          <a:p>
            <a:pPr algn="ctr" rtl="0"/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TRAGUARDO</a:t>
            </a:r>
          </a:p>
        </p:txBody>
      </p:sp>
      <p:sp>
        <p:nvSpPr>
          <p:cNvPr id="22" name="Segnaposto testo 21">
            <a:extLst>
              <a:ext uri="{FF2B5EF4-FFF2-40B4-BE49-F238E27FC236}">
                <a16:creationId xmlns:a16="http://schemas.microsoft.com/office/drawing/2014/main" id="{93CA8393-83FA-4B7B-BF41-CB601BA1643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61441" y="4968809"/>
            <a:ext cx="2301862" cy="1189835"/>
          </a:xfrm>
        </p:spPr>
        <p:txBody>
          <a:bodyPr rtlCol="0"/>
          <a:lstStyle/>
          <a:p>
            <a:pPr algn="ctr" rtl="0"/>
            <a:r>
              <a:rPr 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Sanificare sempre le mani ed il vassoio utilizzato.</a:t>
            </a:r>
          </a:p>
          <a:p>
            <a:pPr algn="ctr" rtl="0"/>
            <a:r>
              <a:rPr 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Ragionare sempre secondo metodica ANTT®</a:t>
            </a:r>
          </a:p>
          <a:p>
            <a:pPr rtl="0"/>
            <a:endParaRPr lang="it-IT" dirty="0"/>
          </a:p>
        </p:txBody>
      </p:sp>
      <p:sp>
        <p:nvSpPr>
          <p:cNvPr id="24" name="Segnaposto testo 23">
            <a:extLst>
              <a:ext uri="{FF2B5EF4-FFF2-40B4-BE49-F238E27FC236}">
                <a16:creationId xmlns:a16="http://schemas.microsoft.com/office/drawing/2014/main" id="{3CD04606-2C05-4AC9-9F6C-C0E9EDF1BC2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51713" y="3726303"/>
            <a:ext cx="1796396" cy="302186"/>
          </a:xfrm>
        </p:spPr>
        <p:txBody>
          <a:bodyPr rtlCol="0"/>
          <a:lstStyle/>
          <a:p>
            <a:pPr algn="ctr" rtl="0"/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TRAGUARDO</a:t>
            </a:r>
          </a:p>
        </p:txBody>
      </p:sp>
      <p:sp>
        <p:nvSpPr>
          <p:cNvPr id="25" name="Segnaposto testo 24">
            <a:extLst>
              <a:ext uri="{FF2B5EF4-FFF2-40B4-BE49-F238E27FC236}">
                <a16:creationId xmlns:a16="http://schemas.microsoft.com/office/drawing/2014/main" id="{DA3309B0-9F41-47B2-8F25-10987486418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805452" y="4121629"/>
            <a:ext cx="2584790" cy="1189836"/>
          </a:xfrm>
        </p:spPr>
        <p:txBody>
          <a:bodyPr rtlCol="0"/>
          <a:lstStyle/>
          <a:p>
            <a:pPr algn="ctr" rtl="0"/>
            <a:r>
              <a:rPr 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Disinfettante appropriato, Clorexidina 2%.</a:t>
            </a:r>
          </a:p>
          <a:p>
            <a:pPr algn="ctr" rtl="0"/>
            <a:r>
              <a:rPr 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Area minima di disinfezione appropriata 10x12cm</a:t>
            </a:r>
          </a:p>
          <a:p>
            <a:pPr rtl="0"/>
            <a:endParaRPr lang="it-IT" dirty="0"/>
          </a:p>
        </p:txBody>
      </p:sp>
      <p:sp>
        <p:nvSpPr>
          <p:cNvPr id="34" name="Titolo 33">
            <a:extLst>
              <a:ext uri="{FF2B5EF4-FFF2-40B4-BE49-F238E27FC236}">
                <a16:creationId xmlns:a16="http://schemas.microsoft.com/office/drawing/2014/main" id="{F28D01B5-A5BC-45A3-8718-13BDC694F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73" y="669034"/>
            <a:ext cx="11731752" cy="630936"/>
          </a:xfrm>
        </p:spPr>
        <p:txBody>
          <a:bodyPr rtlCol="0"/>
          <a:lstStyle/>
          <a:p>
            <a:pPr rtl="0"/>
            <a:r>
              <a:rPr lang="it-IT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Roadmap Accesso vascolare (</a:t>
            </a:r>
            <a:r>
              <a:rPr lang="it-IT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Piv</a:t>
            </a:r>
            <a:r>
              <a:rPr lang="it-IT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30622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e 3">
            <a:extLst>
              <a:ext uri="{FF2B5EF4-FFF2-40B4-BE49-F238E27FC236}">
                <a16:creationId xmlns:a16="http://schemas.microsoft.com/office/drawing/2014/main" id="{3415C901-039D-4058-80C7-5ABA400CDB06}"/>
              </a:ext>
            </a:extLst>
          </p:cNvPr>
          <p:cNvSpPr/>
          <p:nvPr/>
        </p:nvSpPr>
        <p:spPr>
          <a:xfrm>
            <a:off x="3525687" y="2168432"/>
            <a:ext cx="2257778" cy="1160580"/>
          </a:xfrm>
          <a:prstGeom prst="ellipse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 Light"/>
              </a:rPr>
              <a:t>Medicazione</a:t>
            </a: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966DA334-7569-42CB-95CD-419F4AC26092}"/>
              </a:ext>
            </a:extLst>
          </p:cNvPr>
          <p:cNvSpPr/>
          <p:nvPr/>
        </p:nvSpPr>
        <p:spPr>
          <a:xfrm>
            <a:off x="6135916" y="2739664"/>
            <a:ext cx="2454388" cy="1269626"/>
          </a:xfrm>
          <a:prstGeom prst="ellipse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 Light"/>
                <a:ea typeface="+mn-ea"/>
                <a:cs typeface="+mn-cs"/>
              </a:rPr>
              <a:t>Lavaggio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 Light"/>
                <a:ea typeface="+mn-ea"/>
                <a:cs typeface="+mn-cs"/>
              </a:rPr>
              <a:t>Disinfezione Hubs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6D8E2964-D9A5-4A16-8604-F04921C189EB}"/>
              </a:ext>
            </a:extLst>
          </p:cNvPr>
          <p:cNvSpPr/>
          <p:nvPr/>
        </p:nvSpPr>
        <p:spPr>
          <a:xfrm>
            <a:off x="8820995" y="2394177"/>
            <a:ext cx="2334594" cy="1160580"/>
          </a:xfrm>
          <a:prstGeom prst="ellipse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 Light"/>
                <a:ea typeface="+mn-ea"/>
                <a:cs typeface="+mn-cs"/>
              </a:rPr>
              <a:t>Monitoraggio</a:t>
            </a:r>
          </a:p>
        </p:txBody>
      </p:sp>
      <p:sp>
        <p:nvSpPr>
          <p:cNvPr id="19" name="Ovale 18">
            <a:extLst>
              <a:ext uri="{FF2B5EF4-FFF2-40B4-BE49-F238E27FC236}">
                <a16:creationId xmlns:a16="http://schemas.microsoft.com/office/drawing/2014/main" id="{FC17936A-EE2B-4C30-A31C-496282D48B87}"/>
              </a:ext>
            </a:extLst>
          </p:cNvPr>
          <p:cNvSpPr/>
          <p:nvPr/>
        </p:nvSpPr>
        <p:spPr>
          <a:xfrm>
            <a:off x="897011" y="2580180"/>
            <a:ext cx="2244539" cy="116058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 Light"/>
              </a:rPr>
              <a:t>Venipuntura</a:t>
            </a: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srgbClr val="B13D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 Light"/>
                <a:ea typeface="+mn-ea"/>
                <a:cs typeface="+mn-cs"/>
              </a:rPr>
              <a:t> </a:t>
            </a:r>
          </a:p>
        </p:txBody>
      </p:sp>
      <p:sp>
        <p:nvSpPr>
          <p:cNvPr id="23" name="Figura a mano libera: Forma 22" descr="sequenza temporale ">
            <a:extLst>
              <a:ext uri="{FF2B5EF4-FFF2-40B4-BE49-F238E27FC236}">
                <a16:creationId xmlns:a16="http://schemas.microsoft.com/office/drawing/2014/main" id="{7889103E-B405-4427-BC20-A3CA893D099A}"/>
              </a:ext>
            </a:extLst>
          </p:cNvPr>
          <p:cNvSpPr/>
          <p:nvPr/>
        </p:nvSpPr>
        <p:spPr>
          <a:xfrm rot="173794" flipH="1" flipV="1">
            <a:off x="576469" y="1639957"/>
            <a:ext cx="10823713" cy="2790624"/>
          </a:xfrm>
          <a:custGeom>
            <a:avLst/>
            <a:gdLst>
              <a:gd name="connsiteX0" fmla="*/ 1192508 w 9252295"/>
              <a:gd name="connsiteY0" fmla="*/ 2410190 h 2410190"/>
              <a:gd name="connsiteX1" fmla="*/ 0 w 9252295"/>
              <a:gd name="connsiteY1" fmla="*/ 1217682 h 2410190"/>
              <a:gd name="connsiteX2" fmla="*/ 1107 w 9252295"/>
              <a:gd name="connsiteY2" fmla="*/ 1206703 h 2410190"/>
              <a:gd name="connsiteX3" fmla="*/ 96158 w 9252295"/>
              <a:gd name="connsiteY3" fmla="*/ 1206703 h 2410190"/>
              <a:gd name="connsiteX4" fmla="*/ 95051 w 9252295"/>
              <a:gd name="connsiteY4" fmla="*/ 1217682 h 2410190"/>
              <a:gd name="connsiteX5" fmla="*/ 1192508 w 9252295"/>
              <a:gd name="connsiteY5" fmla="*/ 2315139 h 2410190"/>
              <a:gd name="connsiteX6" fmla="*/ 2289965 w 9252295"/>
              <a:gd name="connsiteY6" fmla="*/ 1217682 h 2410190"/>
              <a:gd name="connsiteX7" fmla="*/ 2289554 w 9252295"/>
              <a:gd name="connsiteY7" fmla="*/ 1209531 h 2410190"/>
              <a:gd name="connsiteX8" fmla="*/ 2290085 w 9252295"/>
              <a:gd name="connsiteY8" fmla="*/ 1209531 h 2410190"/>
              <a:gd name="connsiteX9" fmla="*/ 2295831 w 9252295"/>
              <a:gd name="connsiteY9" fmla="*/ 1095755 h 2410190"/>
              <a:gd name="connsiteX10" fmla="*/ 3482182 w 9252295"/>
              <a:gd name="connsiteY10" fmla="*/ 25174 h 2410190"/>
              <a:gd name="connsiteX11" fmla="*/ 4668533 w 9252295"/>
              <a:gd name="connsiteY11" fmla="*/ 1095755 h 2410190"/>
              <a:gd name="connsiteX12" fmla="*/ 4674278 w 9252295"/>
              <a:gd name="connsiteY12" fmla="*/ 1209531 h 2410190"/>
              <a:gd name="connsiteX13" fmla="*/ 4673516 w 9252295"/>
              <a:gd name="connsiteY13" fmla="*/ 1209531 h 2410190"/>
              <a:gd name="connsiteX14" fmla="*/ 4678322 w 9252295"/>
              <a:gd name="connsiteY14" fmla="*/ 1304717 h 2410190"/>
              <a:gd name="connsiteX15" fmla="*/ 5770114 w 9252295"/>
              <a:gd name="connsiteY15" fmla="*/ 2289966 h 2410190"/>
              <a:gd name="connsiteX16" fmla="*/ 6861904 w 9252295"/>
              <a:gd name="connsiteY16" fmla="*/ 1304717 h 2410190"/>
              <a:gd name="connsiteX17" fmla="*/ 6867159 w 9252295"/>
              <a:gd name="connsiteY17" fmla="*/ 1200660 h 2410190"/>
              <a:gd name="connsiteX18" fmla="*/ 6867690 w 9252295"/>
              <a:gd name="connsiteY18" fmla="*/ 1200660 h 2410190"/>
              <a:gd name="connsiteX19" fmla="*/ 6867279 w 9252295"/>
              <a:gd name="connsiteY19" fmla="*/ 1192508 h 2410190"/>
              <a:gd name="connsiteX20" fmla="*/ 8059787 w 9252295"/>
              <a:gd name="connsiteY20" fmla="*/ 0 h 2410190"/>
              <a:gd name="connsiteX21" fmla="*/ 9252295 w 9252295"/>
              <a:gd name="connsiteY21" fmla="*/ 1192508 h 2410190"/>
              <a:gd name="connsiteX22" fmla="*/ 9251964 w 9252295"/>
              <a:gd name="connsiteY22" fmla="*/ 1195794 h 2410190"/>
              <a:gd name="connsiteX23" fmla="*/ 9156913 w 9252295"/>
              <a:gd name="connsiteY23" fmla="*/ 1195794 h 2410190"/>
              <a:gd name="connsiteX24" fmla="*/ 9157244 w 9252295"/>
              <a:gd name="connsiteY24" fmla="*/ 1192508 h 2410190"/>
              <a:gd name="connsiteX25" fmla="*/ 8059787 w 9252295"/>
              <a:gd name="connsiteY25" fmla="*/ 95051 h 2410190"/>
              <a:gd name="connsiteX26" fmla="*/ 6962330 w 9252295"/>
              <a:gd name="connsiteY26" fmla="*/ 1192508 h 2410190"/>
              <a:gd name="connsiteX27" fmla="*/ 6962741 w 9252295"/>
              <a:gd name="connsiteY27" fmla="*/ 1200660 h 2410190"/>
              <a:gd name="connsiteX28" fmla="*/ 6962209 w 9252295"/>
              <a:gd name="connsiteY28" fmla="*/ 1200660 h 2410190"/>
              <a:gd name="connsiteX29" fmla="*/ 6956464 w 9252295"/>
              <a:gd name="connsiteY29" fmla="*/ 1314435 h 2410190"/>
              <a:gd name="connsiteX30" fmla="*/ 5770114 w 9252295"/>
              <a:gd name="connsiteY30" fmla="*/ 2385016 h 2410190"/>
              <a:gd name="connsiteX31" fmla="*/ 4583763 w 9252295"/>
              <a:gd name="connsiteY31" fmla="*/ 1314435 h 2410190"/>
              <a:gd name="connsiteX32" fmla="*/ 4578017 w 9252295"/>
              <a:gd name="connsiteY32" fmla="*/ 1200660 h 2410190"/>
              <a:gd name="connsiteX33" fmla="*/ 4578780 w 9252295"/>
              <a:gd name="connsiteY33" fmla="*/ 1200660 h 2410190"/>
              <a:gd name="connsiteX34" fmla="*/ 4573974 w 9252295"/>
              <a:gd name="connsiteY34" fmla="*/ 1105474 h 2410190"/>
              <a:gd name="connsiteX35" fmla="*/ 3482182 w 9252295"/>
              <a:gd name="connsiteY35" fmla="*/ 120225 h 2410190"/>
              <a:gd name="connsiteX36" fmla="*/ 2390391 w 9252295"/>
              <a:gd name="connsiteY36" fmla="*/ 1105474 h 2410190"/>
              <a:gd name="connsiteX37" fmla="*/ 2385136 w 9252295"/>
              <a:gd name="connsiteY37" fmla="*/ 1209531 h 2410190"/>
              <a:gd name="connsiteX38" fmla="*/ 2384604 w 9252295"/>
              <a:gd name="connsiteY38" fmla="*/ 1209531 h 2410190"/>
              <a:gd name="connsiteX39" fmla="*/ 2385016 w 9252295"/>
              <a:gd name="connsiteY39" fmla="*/ 1217682 h 2410190"/>
              <a:gd name="connsiteX40" fmla="*/ 1192508 w 9252295"/>
              <a:gd name="connsiteY40" fmla="*/ 2410190 h 2410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9252295" h="2410190">
                <a:moveTo>
                  <a:pt x="1192508" y="2410190"/>
                </a:moveTo>
                <a:cubicBezTo>
                  <a:pt x="533904" y="2410190"/>
                  <a:pt x="0" y="1876286"/>
                  <a:pt x="0" y="1217682"/>
                </a:cubicBezTo>
                <a:lnTo>
                  <a:pt x="1107" y="1206703"/>
                </a:lnTo>
                <a:lnTo>
                  <a:pt x="96158" y="1206703"/>
                </a:lnTo>
                <a:lnTo>
                  <a:pt x="95051" y="1217682"/>
                </a:lnTo>
                <a:cubicBezTo>
                  <a:pt x="95051" y="1823791"/>
                  <a:pt x="586400" y="2315139"/>
                  <a:pt x="1192508" y="2315139"/>
                </a:cubicBezTo>
                <a:cubicBezTo>
                  <a:pt x="1798616" y="2315139"/>
                  <a:pt x="2289965" y="1823791"/>
                  <a:pt x="2289965" y="1217682"/>
                </a:cubicBezTo>
                <a:lnTo>
                  <a:pt x="2289554" y="1209531"/>
                </a:lnTo>
                <a:lnTo>
                  <a:pt x="2290085" y="1209531"/>
                </a:lnTo>
                <a:lnTo>
                  <a:pt x="2295831" y="1095755"/>
                </a:lnTo>
                <a:cubicBezTo>
                  <a:pt x="2356899" y="494427"/>
                  <a:pt x="2864742" y="25174"/>
                  <a:pt x="3482182" y="25174"/>
                </a:cubicBezTo>
                <a:cubicBezTo>
                  <a:pt x="4099623" y="25174"/>
                  <a:pt x="4607465" y="494427"/>
                  <a:pt x="4668533" y="1095755"/>
                </a:cubicBezTo>
                <a:lnTo>
                  <a:pt x="4674278" y="1209531"/>
                </a:lnTo>
                <a:lnTo>
                  <a:pt x="4673516" y="1209531"/>
                </a:lnTo>
                <a:lnTo>
                  <a:pt x="4678322" y="1304717"/>
                </a:lnTo>
                <a:cubicBezTo>
                  <a:pt x="4734523" y="1858116"/>
                  <a:pt x="5201886" y="2289966"/>
                  <a:pt x="5770114" y="2289966"/>
                </a:cubicBezTo>
                <a:cubicBezTo>
                  <a:pt x="6338340" y="2289966"/>
                  <a:pt x="6805704" y="1858116"/>
                  <a:pt x="6861904" y="1304717"/>
                </a:cubicBezTo>
                <a:lnTo>
                  <a:pt x="6867159" y="1200660"/>
                </a:lnTo>
                <a:lnTo>
                  <a:pt x="6867690" y="1200660"/>
                </a:lnTo>
                <a:lnTo>
                  <a:pt x="6867279" y="1192508"/>
                </a:lnTo>
                <a:cubicBezTo>
                  <a:pt x="6867279" y="533905"/>
                  <a:pt x="7401183" y="0"/>
                  <a:pt x="8059787" y="0"/>
                </a:cubicBezTo>
                <a:cubicBezTo>
                  <a:pt x="8718390" y="0"/>
                  <a:pt x="9252295" y="533905"/>
                  <a:pt x="9252295" y="1192508"/>
                </a:cubicBezTo>
                <a:lnTo>
                  <a:pt x="9251964" y="1195794"/>
                </a:lnTo>
                <a:lnTo>
                  <a:pt x="9156913" y="1195794"/>
                </a:lnTo>
                <a:lnTo>
                  <a:pt x="9157244" y="1192508"/>
                </a:lnTo>
                <a:cubicBezTo>
                  <a:pt x="9157244" y="586400"/>
                  <a:pt x="8665895" y="95051"/>
                  <a:pt x="8059787" y="95051"/>
                </a:cubicBezTo>
                <a:cubicBezTo>
                  <a:pt x="7453679" y="95051"/>
                  <a:pt x="6962330" y="586400"/>
                  <a:pt x="6962330" y="1192508"/>
                </a:cubicBezTo>
                <a:lnTo>
                  <a:pt x="6962741" y="1200660"/>
                </a:lnTo>
                <a:lnTo>
                  <a:pt x="6962209" y="1200660"/>
                </a:lnTo>
                <a:lnTo>
                  <a:pt x="6956464" y="1314435"/>
                </a:lnTo>
                <a:cubicBezTo>
                  <a:pt x="6895396" y="1915764"/>
                  <a:pt x="6387554" y="2385016"/>
                  <a:pt x="5770114" y="2385016"/>
                </a:cubicBezTo>
                <a:cubicBezTo>
                  <a:pt x="5152672" y="2385016"/>
                  <a:pt x="4644831" y="1915764"/>
                  <a:pt x="4583763" y="1314435"/>
                </a:cubicBezTo>
                <a:lnTo>
                  <a:pt x="4578017" y="1200660"/>
                </a:lnTo>
                <a:lnTo>
                  <a:pt x="4578780" y="1200660"/>
                </a:lnTo>
                <a:lnTo>
                  <a:pt x="4573974" y="1105474"/>
                </a:lnTo>
                <a:cubicBezTo>
                  <a:pt x="4517772" y="552075"/>
                  <a:pt x="4050409" y="120225"/>
                  <a:pt x="3482182" y="120225"/>
                </a:cubicBezTo>
                <a:cubicBezTo>
                  <a:pt x="2913956" y="120225"/>
                  <a:pt x="2446592" y="552075"/>
                  <a:pt x="2390391" y="1105474"/>
                </a:cubicBezTo>
                <a:lnTo>
                  <a:pt x="2385136" y="1209531"/>
                </a:lnTo>
                <a:lnTo>
                  <a:pt x="2384604" y="1209531"/>
                </a:lnTo>
                <a:lnTo>
                  <a:pt x="2385016" y="1217682"/>
                </a:lnTo>
                <a:cubicBezTo>
                  <a:pt x="2385016" y="1876286"/>
                  <a:pt x="1851111" y="2410190"/>
                  <a:pt x="1192508" y="2410190"/>
                </a:cubicBezTo>
                <a:close/>
              </a:path>
            </a:pathLst>
          </a:custGeom>
          <a:gradFill flip="none" rotWithShape="1">
            <a:gsLst>
              <a:gs pos="61000">
                <a:srgbClr val="FF0000"/>
              </a:gs>
              <a:gs pos="39000">
                <a:srgbClr val="FFC000"/>
              </a:gs>
              <a:gs pos="1000">
                <a:srgbClr val="00B050"/>
              </a:gs>
              <a:gs pos="18000">
                <a:srgbClr val="FFFF00"/>
              </a:gs>
              <a:gs pos="92000">
                <a:srgbClr val="C00000"/>
              </a:gs>
            </a:gsLst>
            <a:lin ang="10800000" scaled="0"/>
            <a:tileRect/>
          </a:gra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4000" b="0" i="0" u="none" strike="noStrike" kern="1200" cap="none" spc="0" normalizeH="0" baseline="0" noProof="0">
              <a:ln>
                <a:noFill/>
              </a:ln>
              <a:solidFill>
                <a:srgbClr val="4868E5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Ovale 1" descr="endpoint della sequenza temporale">
            <a:extLst>
              <a:ext uri="{FF2B5EF4-FFF2-40B4-BE49-F238E27FC236}">
                <a16:creationId xmlns:a16="http://schemas.microsoft.com/office/drawing/2014/main" id="{81AA7F01-98B3-49CE-A287-1B558536C306}"/>
              </a:ext>
            </a:extLst>
          </p:cNvPr>
          <p:cNvSpPr/>
          <p:nvPr/>
        </p:nvSpPr>
        <p:spPr>
          <a:xfrm>
            <a:off x="515109" y="2739664"/>
            <a:ext cx="218092" cy="218092"/>
          </a:xfrm>
          <a:prstGeom prst="ellipse">
            <a:avLst/>
          </a:prstGeom>
          <a:solidFill>
            <a:srgbClr val="00B050"/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3" name="Ovale 2" descr="endpoint della sequenza temporale">
            <a:extLst>
              <a:ext uri="{FF2B5EF4-FFF2-40B4-BE49-F238E27FC236}">
                <a16:creationId xmlns:a16="http://schemas.microsoft.com/office/drawing/2014/main" id="{491CCD59-030F-4F79-9A33-EBC86A2EC9FE}"/>
              </a:ext>
            </a:extLst>
          </p:cNvPr>
          <p:cNvSpPr/>
          <p:nvPr/>
        </p:nvSpPr>
        <p:spPr>
          <a:xfrm>
            <a:off x="11245686" y="3160470"/>
            <a:ext cx="218092" cy="218092"/>
          </a:xfrm>
          <a:prstGeom prst="ellipse">
            <a:avLst/>
          </a:prstGeom>
          <a:solidFill>
            <a:srgbClr val="C000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20A472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6" name="Segnaposto testo 15">
            <a:extLst>
              <a:ext uri="{FF2B5EF4-FFF2-40B4-BE49-F238E27FC236}">
                <a16:creationId xmlns:a16="http://schemas.microsoft.com/office/drawing/2014/main" id="{B6086B1F-4F6D-4493-AE84-2520E93642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0835" y="4408780"/>
            <a:ext cx="1796396" cy="302186"/>
          </a:xfrm>
        </p:spPr>
        <p:txBody>
          <a:bodyPr rtlCol="0"/>
          <a:lstStyle/>
          <a:p>
            <a:pPr algn="ctr" rtl="0"/>
            <a:r>
              <a:rPr lang="it-IT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TRAGUARDO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6A44816B-378D-41B5-84D7-39CECE2E45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79126" y="4832313"/>
            <a:ext cx="2379813" cy="569715"/>
          </a:xfrm>
        </p:spPr>
        <p:txBody>
          <a:bodyPr rtlCol="0"/>
          <a:lstStyle/>
          <a:p>
            <a:pPr algn="ctr" rtl="0"/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Minor numero di tentativi possibile</a:t>
            </a:r>
          </a:p>
          <a:p>
            <a:pPr rtl="0"/>
            <a:endParaRPr lang="it-IT" dirty="0"/>
          </a:p>
        </p:txBody>
      </p:sp>
      <p:sp>
        <p:nvSpPr>
          <p:cNvPr id="18" name="Segnaposto testo 17">
            <a:extLst>
              <a:ext uri="{FF2B5EF4-FFF2-40B4-BE49-F238E27FC236}">
                <a16:creationId xmlns:a16="http://schemas.microsoft.com/office/drawing/2014/main" id="{2EFC63F8-23B1-4F22-9868-15EB446170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56378" y="3609951"/>
            <a:ext cx="1796396" cy="302186"/>
          </a:xfrm>
        </p:spPr>
        <p:txBody>
          <a:bodyPr rtlCol="0"/>
          <a:lstStyle/>
          <a:p>
            <a:pPr algn="ctr" rtl="0"/>
            <a:r>
              <a:rPr lang="it-IT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TRAGUARDO</a:t>
            </a:r>
          </a:p>
        </p:txBody>
      </p:sp>
      <p:sp>
        <p:nvSpPr>
          <p:cNvPr id="20" name="Segnaposto testo 19">
            <a:extLst>
              <a:ext uri="{FF2B5EF4-FFF2-40B4-BE49-F238E27FC236}">
                <a16:creationId xmlns:a16="http://schemas.microsoft.com/office/drawing/2014/main" id="{AA64E66E-DA3C-42CD-80D9-89BD3A8A40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6610" y="4107359"/>
            <a:ext cx="2641715" cy="1189836"/>
          </a:xfrm>
        </p:spPr>
        <p:txBody>
          <a:bodyPr rtlCol="0"/>
          <a:lstStyle/>
          <a:p>
            <a:pPr algn="ctr" rtl="0"/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Utilizzare SEMPRE medicazione semipermeabile trasparente.</a:t>
            </a:r>
          </a:p>
          <a:p>
            <a:pPr rtl="0"/>
            <a:endParaRPr lang="it-I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Segnaposto testo 20">
            <a:extLst>
              <a:ext uri="{FF2B5EF4-FFF2-40B4-BE49-F238E27FC236}">
                <a16:creationId xmlns:a16="http://schemas.microsoft.com/office/drawing/2014/main" id="{F5A6A695-5271-4895-88EF-663A3F593E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50139" y="4649566"/>
            <a:ext cx="1796396" cy="302186"/>
          </a:xfrm>
        </p:spPr>
        <p:txBody>
          <a:bodyPr rtlCol="0"/>
          <a:lstStyle/>
          <a:p>
            <a:pPr algn="ctr" rtl="0"/>
            <a:r>
              <a:rPr lang="it-IT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TRAGUARDO</a:t>
            </a:r>
          </a:p>
        </p:txBody>
      </p:sp>
      <p:sp>
        <p:nvSpPr>
          <p:cNvPr id="22" name="Segnaposto testo 21">
            <a:extLst>
              <a:ext uri="{FF2B5EF4-FFF2-40B4-BE49-F238E27FC236}">
                <a16:creationId xmlns:a16="http://schemas.microsoft.com/office/drawing/2014/main" id="{93CA8393-83FA-4B7B-BF41-CB601BA1643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44949" y="4997110"/>
            <a:ext cx="2494303" cy="1189835"/>
          </a:xfrm>
        </p:spPr>
        <p:txBody>
          <a:bodyPr rtlCol="0"/>
          <a:lstStyle/>
          <a:p>
            <a:pPr algn="ctr" rtl="0"/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Lavaggio dopo ogni utilizzo per ridurre flebiti e precipitati.</a:t>
            </a:r>
          </a:p>
          <a:p>
            <a:pPr algn="ctr" rtl="0"/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Disinfezione porte di accesso se possibile</a:t>
            </a:r>
          </a:p>
          <a:p>
            <a:pPr rtl="0"/>
            <a:endParaRPr lang="it-IT" dirty="0"/>
          </a:p>
        </p:txBody>
      </p:sp>
      <p:sp>
        <p:nvSpPr>
          <p:cNvPr id="24" name="Segnaposto testo 23">
            <a:extLst>
              <a:ext uri="{FF2B5EF4-FFF2-40B4-BE49-F238E27FC236}">
                <a16:creationId xmlns:a16="http://schemas.microsoft.com/office/drawing/2014/main" id="{3CD04606-2C05-4AC9-9F6C-C0E9EDF1BC2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44295" y="3822818"/>
            <a:ext cx="1796396" cy="302186"/>
          </a:xfrm>
        </p:spPr>
        <p:txBody>
          <a:bodyPr rtlCol="0"/>
          <a:lstStyle/>
          <a:p>
            <a:pPr algn="ctr" rtl="0"/>
            <a:r>
              <a:rPr lang="it-IT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TRAGUARDO</a:t>
            </a:r>
          </a:p>
        </p:txBody>
      </p:sp>
      <p:sp>
        <p:nvSpPr>
          <p:cNvPr id="25" name="Segnaposto testo 24">
            <a:extLst>
              <a:ext uri="{FF2B5EF4-FFF2-40B4-BE49-F238E27FC236}">
                <a16:creationId xmlns:a16="http://schemas.microsoft.com/office/drawing/2014/main" id="{DA3309B0-9F41-47B2-8F25-10987486418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595876" y="4234586"/>
            <a:ext cx="3015575" cy="2224759"/>
          </a:xfrm>
        </p:spPr>
        <p:txBody>
          <a:bodyPr rtlCol="0"/>
          <a:lstStyle/>
          <a:p>
            <a:pPr algn="ctr" rtl="0"/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Utilizzo delle scale: </a:t>
            </a:r>
          </a:p>
          <a:p>
            <a:pPr algn="ctr" rtl="0"/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EXIT SITE SCORE</a:t>
            </a:r>
          </a:p>
          <a:p>
            <a:pPr algn="ctr" rtl="0"/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VISUAL INFUSION PHLEBITIS SCORE</a:t>
            </a:r>
          </a:p>
          <a:p>
            <a:pPr algn="ctr" rtl="0"/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 valutazione appropriata della necessita eventuale di rimozione e/o sostituzione della cannula</a:t>
            </a:r>
          </a:p>
        </p:txBody>
      </p:sp>
      <p:sp>
        <p:nvSpPr>
          <p:cNvPr id="34" name="Titolo 33">
            <a:extLst>
              <a:ext uri="{FF2B5EF4-FFF2-40B4-BE49-F238E27FC236}">
                <a16:creationId xmlns:a16="http://schemas.microsoft.com/office/drawing/2014/main" id="{F28D01B5-A5BC-45A3-8718-13BDC694F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28" y="477552"/>
            <a:ext cx="11731752" cy="630936"/>
          </a:xfrm>
        </p:spPr>
        <p:txBody>
          <a:bodyPr rtlCol="0"/>
          <a:lstStyle/>
          <a:p>
            <a:pPr rtl="0"/>
            <a:r>
              <a:rPr lang="it-IT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Roadmap Accesso vascolare (</a:t>
            </a:r>
            <a:r>
              <a:rPr lang="it-IT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Piv</a:t>
            </a:r>
            <a:r>
              <a:rPr lang="it-IT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04874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733C97-07F1-48DD-A35A-ADFA9F8F8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 descr="Immagine che contiene mappa&#10;&#10;Descrizione generata automaticamente">
            <a:extLst>
              <a:ext uri="{FF2B5EF4-FFF2-40B4-BE49-F238E27FC236}">
                <a16:creationId xmlns:a16="http://schemas.microsoft.com/office/drawing/2014/main" id="{02DD5E57-36E3-4124-840D-537EE0C6A4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3211888"/>
          </a:xfr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397EA428-0EFA-4962-9A4D-65011FABE7A4}"/>
              </a:ext>
            </a:extLst>
          </p:cNvPr>
          <p:cNvSpPr txBox="1"/>
          <p:nvPr/>
        </p:nvSpPr>
        <p:spPr>
          <a:xfrm>
            <a:off x="646111" y="5524662"/>
            <a:ext cx="1513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Grazie</a:t>
            </a:r>
          </a:p>
        </p:txBody>
      </p:sp>
      <p:sp>
        <p:nvSpPr>
          <p:cNvPr id="3" name="Sottotitolo 5">
            <a:extLst>
              <a:ext uri="{FF2B5EF4-FFF2-40B4-BE49-F238E27FC236}">
                <a16:creationId xmlns:a16="http://schemas.microsoft.com/office/drawing/2014/main" id="{B92A43BE-294F-AA65-8653-D23C1D7D6C4B}"/>
              </a:ext>
            </a:extLst>
          </p:cNvPr>
          <p:cNvSpPr txBox="1">
            <a:spLocks/>
          </p:cNvSpPr>
          <p:nvPr/>
        </p:nvSpPr>
        <p:spPr>
          <a:xfrm>
            <a:off x="285136" y="6122701"/>
            <a:ext cx="4719483" cy="584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vittorio.cerotto@uslumbria1.it</a:t>
            </a:r>
          </a:p>
        </p:txBody>
      </p:sp>
    </p:spTree>
    <p:extLst>
      <p:ext uri="{BB962C8B-B14F-4D97-AF65-F5344CB8AC3E}">
        <p14:creationId xmlns:p14="http://schemas.microsoft.com/office/powerpoint/2010/main" val="41616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A2E968-FD71-43CE-D653-24E7B3E20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89BE2D6-0678-A353-40F5-32F9D5043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FF0725A-9775-E609-0C6E-B5691E828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74" y="363884"/>
            <a:ext cx="11171583" cy="6048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e 3">
            <a:extLst>
              <a:ext uri="{FF2B5EF4-FFF2-40B4-BE49-F238E27FC236}">
                <a16:creationId xmlns:a16="http://schemas.microsoft.com/office/drawing/2014/main" id="{2696162E-F1C6-30BA-65A8-08267102F990}"/>
              </a:ext>
            </a:extLst>
          </p:cNvPr>
          <p:cNvSpPr/>
          <p:nvPr/>
        </p:nvSpPr>
        <p:spPr>
          <a:xfrm>
            <a:off x="526774" y="1113183"/>
            <a:ext cx="4929809" cy="18188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412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200" b="1" dirty="0">
                <a:solidFill>
                  <a:prstClr val="black"/>
                </a:solidFill>
                <a:latin typeface="Tw Cen MT" panose="020B0602020104020603"/>
              </a:rPr>
              <a:t>Proviamo a gestire meglio !?</a:t>
            </a:r>
            <a:endParaRPr kumimoji="0" lang="it-IT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209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7FB2B08C-3843-9CCE-D5E8-4D9D784790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Grazie</a:t>
            </a:r>
          </a:p>
        </p:txBody>
      </p:sp>
      <p:sp>
        <p:nvSpPr>
          <p:cNvPr id="6" name="Sottotitolo 5">
            <a:extLst>
              <a:ext uri="{FF2B5EF4-FFF2-40B4-BE49-F238E27FC236}">
                <a16:creationId xmlns:a16="http://schemas.microsoft.com/office/drawing/2014/main" id="{1C47EF25-71AD-28CF-4ABD-7FBB494ADB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vittorio.cerotto@uslumbria1.it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87BC163-C5A2-447A-C94C-D0BED3005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66B7-9472-FA4C-A202-8908DD2583D4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5750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egnaposto numero diapositiva 16">
            <a:extLst>
              <a:ext uri="{FF2B5EF4-FFF2-40B4-BE49-F238E27FC236}">
                <a16:creationId xmlns:a16="http://schemas.microsoft.com/office/drawing/2014/main" id="{8ABB06E6-FF8B-D04B-A688-A6496B423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65674" y="6923915"/>
            <a:ext cx="2743200" cy="365125"/>
          </a:xfrm>
        </p:spPr>
        <p:txBody>
          <a:bodyPr/>
          <a:lstStyle/>
          <a:p>
            <a:fld id="{9B6466B7-9472-FA4C-A202-8908DD2583D4}" type="slidenum">
              <a:rPr lang="it-IT" smtClean="0"/>
              <a:t>26</a:t>
            </a:fld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908D2BE-1577-20D3-FDD1-3E9491D04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8963" y="6362552"/>
            <a:ext cx="462985" cy="242516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A290693F-01BB-141B-0481-4FCF2AC6A9C6}"/>
              </a:ext>
            </a:extLst>
          </p:cNvPr>
          <p:cNvSpPr txBox="1"/>
          <p:nvPr/>
        </p:nvSpPr>
        <p:spPr>
          <a:xfrm>
            <a:off x="7438770" y="6359053"/>
            <a:ext cx="3687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Metropolis" pitchFamily="2" charset="77"/>
              </a:rPr>
              <a:t>realizzato con il contributo non condizionante di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DE2BD-68B1-1E57-FC5E-EFBAB5F7D6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it-IT" dirty="0"/>
              <a:t>Discussione Survey PIV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C10E157-C546-0DC3-8D74-9D8E345E2E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r>
              <a:rPr lang="it-IT" sz="1800" b="1" i="0" dirty="0">
                <a:solidFill>
                  <a:srgbClr val="002060"/>
                </a:solidFill>
                <a:effectLst/>
                <a:latin typeface="Calibri-Bold"/>
              </a:rPr>
              <a:t>Report survey trasversale sulla gestione degli accessi vascolari</a:t>
            </a:r>
            <a:r>
              <a:rPr lang="it-IT" dirty="0"/>
              <a:t> </a:t>
            </a:r>
            <a:br>
              <a:rPr lang="it-IT" dirty="0"/>
            </a:br>
            <a:r>
              <a:rPr lang="it-IT" dirty="0"/>
              <a:t>Nurse24</a:t>
            </a:r>
          </a:p>
        </p:txBody>
      </p:sp>
    </p:spTree>
    <p:extLst>
      <p:ext uri="{BB962C8B-B14F-4D97-AF65-F5344CB8AC3E}">
        <p14:creationId xmlns:p14="http://schemas.microsoft.com/office/powerpoint/2010/main" val="2187182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27138777-E399-1297-CA0F-508026C3027E}"/>
              </a:ext>
            </a:extLst>
          </p:cNvPr>
          <p:cNvSpPr txBox="1"/>
          <p:nvPr/>
        </p:nvSpPr>
        <p:spPr>
          <a:xfrm>
            <a:off x="7895983" y="6501933"/>
            <a:ext cx="3687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Metropolis" pitchFamily="2" charset="77"/>
              </a:rPr>
              <a:t>realizzato con il contributo non condizionante di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0A8B061-B32F-1FAC-BB56-670FE4B1D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8963" y="6476854"/>
            <a:ext cx="462985" cy="24251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31CC928-080D-A25E-C8FE-28DC77DB8E71}"/>
              </a:ext>
            </a:extLst>
          </p:cNvPr>
          <p:cNvSpPr txBox="1">
            <a:spLocks/>
          </p:cNvSpPr>
          <p:nvPr/>
        </p:nvSpPr>
        <p:spPr>
          <a:xfrm>
            <a:off x="573363" y="53545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Utilizzi la tecnica No Touch (ANTT) nel posizionamento del catetere?</a:t>
            </a:r>
            <a:r>
              <a:rPr lang="it-IT" sz="2000" dirty="0">
                <a:latin typeface="+mn-lt"/>
              </a:rPr>
              <a:t> </a:t>
            </a:r>
            <a:br>
              <a:rPr lang="it-IT" sz="2000" dirty="0">
                <a:latin typeface="+mn-lt"/>
              </a:rPr>
            </a:br>
            <a:endParaRPr lang="it-IT" sz="2000" dirty="0">
              <a:latin typeface="+mn-lt"/>
            </a:endParaRP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E8F80CF0-638B-F909-6697-39C6606407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4649" y="1606550"/>
            <a:ext cx="7496002" cy="4351338"/>
          </a:xfrm>
          <a:prstGeom prst="rect">
            <a:avLst/>
          </a:prstGeom>
        </p:spPr>
      </p:pic>
      <p:pic>
        <p:nvPicPr>
          <p:cNvPr id="7" name="Picture 2" descr="Emoticon e balbuzie: qual è la loro connessione?">
            <a:extLst>
              <a:ext uri="{FF2B5EF4-FFF2-40B4-BE49-F238E27FC236}">
                <a16:creationId xmlns:a16="http://schemas.microsoft.com/office/drawing/2014/main" id="{BCD19136-6499-EAB5-A986-CCBDD7E58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0259" y="365125"/>
            <a:ext cx="1147082" cy="72811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7805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9AABA640-5BA5-7276-E42E-51367CA3E34F}"/>
              </a:ext>
            </a:extLst>
          </p:cNvPr>
          <p:cNvSpPr txBox="1"/>
          <p:nvPr/>
        </p:nvSpPr>
        <p:spPr>
          <a:xfrm>
            <a:off x="7895983" y="6359053"/>
            <a:ext cx="3687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Metropolis" pitchFamily="2" charset="77"/>
              </a:rPr>
              <a:t>realizzato con il contributo non condizionante di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83B04E4-89AF-5E70-EC86-587BC880CB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8963" y="6405414"/>
            <a:ext cx="462985" cy="2425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8A87C4-6F82-D0BC-EB00-D6B7A1E2F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13397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it-IT" sz="27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-Bold"/>
              </a:rPr>
              <a:t>Ritieni che il fissaggio dell'agocannula sia un elemento importante al fine di prevenire le complicanze?</a:t>
            </a:r>
            <a:r>
              <a:rPr lang="it-IT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it-IT" sz="2000" dirty="0"/>
            </a:br>
            <a:endParaRPr lang="it-IT" sz="2000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A493E012-A6F5-5290-4FD6-5BCD30E1FF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19100" y="2182116"/>
            <a:ext cx="5553075" cy="3212906"/>
          </a:xfr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9AA320F-49E2-87DF-E628-5B3AECE91271}"/>
              </a:ext>
            </a:extLst>
          </p:cNvPr>
          <p:cNvSpPr txBox="1">
            <a:spLocks/>
          </p:cNvSpPr>
          <p:nvPr/>
        </p:nvSpPr>
        <p:spPr>
          <a:xfrm>
            <a:off x="6243638" y="441325"/>
            <a:ext cx="5133975" cy="18169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28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-Bold"/>
              </a:rPr>
              <a:t>Che tipo di medicazione utilizzi per la gestione dell'agocannula?</a:t>
            </a:r>
            <a:r>
              <a:rPr lang="it-I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it-IT" sz="2000" dirty="0"/>
            </a:br>
            <a:br>
              <a:rPr lang="it-IT" sz="2000" dirty="0"/>
            </a:br>
            <a:endParaRPr lang="it-IT" sz="2000" dirty="0"/>
          </a:p>
        </p:txBody>
      </p:sp>
      <p:pic>
        <p:nvPicPr>
          <p:cNvPr id="1026" name="Picture 2" descr="Smiley - Wikipedia">
            <a:extLst>
              <a:ext uri="{FF2B5EF4-FFF2-40B4-BE49-F238E27FC236}">
                <a16:creationId xmlns:a16="http://schemas.microsoft.com/office/drawing/2014/main" id="{63F58496-7D52-859E-73A1-E5A6616F6A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997" y="1556868"/>
            <a:ext cx="701448" cy="701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Surprised Emoji [Free Download IOS Emojis] | Emoji Island">
            <a:extLst>
              <a:ext uri="{FF2B5EF4-FFF2-40B4-BE49-F238E27FC236}">
                <a16:creationId xmlns:a16="http://schemas.microsoft.com/office/drawing/2014/main" id="{B4673840-B079-FDBD-12F7-002DA8872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5342" y="1577230"/>
            <a:ext cx="657905" cy="657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69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9AABA640-5BA5-7276-E42E-51367CA3E34F}"/>
              </a:ext>
            </a:extLst>
          </p:cNvPr>
          <p:cNvSpPr txBox="1"/>
          <p:nvPr/>
        </p:nvSpPr>
        <p:spPr>
          <a:xfrm>
            <a:off x="7895983" y="6359053"/>
            <a:ext cx="3687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Metropolis" pitchFamily="2" charset="77"/>
              </a:rPr>
              <a:t>realizzato con il contributo non condizionante di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83B04E4-89AF-5E70-EC86-587BC880CB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8963" y="6405414"/>
            <a:ext cx="462985" cy="2425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370272-065C-D0AB-0B25-0AD2F1790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106" y="268795"/>
            <a:ext cx="10515600" cy="1325563"/>
          </a:xfrm>
        </p:spPr>
        <p:txBody>
          <a:bodyPr>
            <a:normAutofit/>
          </a:bodyPr>
          <a:lstStyle/>
          <a:p>
            <a:r>
              <a:rPr lang="it-IT" sz="28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-Bold"/>
              </a:rPr>
              <a:t>Disinfetti le porte di accesso alla linea venosa prima di ogni infusione?</a:t>
            </a:r>
            <a:r>
              <a:rPr lang="it-IT" sz="2000" dirty="0"/>
              <a:t> </a:t>
            </a:r>
            <a:br>
              <a:rPr lang="it-IT" sz="2000" dirty="0"/>
            </a:br>
            <a:endParaRPr lang="it-IT" sz="2000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126B53F2-1850-C6E6-EA43-BD211C7906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43125" y="1915319"/>
            <a:ext cx="7600950" cy="4011104"/>
          </a:xfrm>
        </p:spPr>
      </p:pic>
      <p:pic>
        <p:nvPicPr>
          <p:cNvPr id="3074" name="Picture 2" descr="Emoticon e balbuzie: qual è la loro connessione?">
            <a:extLst>
              <a:ext uri="{FF2B5EF4-FFF2-40B4-BE49-F238E27FC236}">
                <a16:creationId xmlns:a16="http://schemas.microsoft.com/office/drawing/2014/main" id="{CCEAE0BD-D62B-7EC5-1209-0467FA5CEC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0259" y="365125"/>
            <a:ext cx="1147082" cy="72811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8250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9AABA640-5BA5-7276-E42E-51367CA3E34F}"/>
              </a:ext>
            </a:extLst>
          </p:cNvPr>
          <p:cNvSpPr txBox="1"/>
          <p:nvPr/>
        </p:nvSpPr>
        <p:spPr>
          <a:xfrm>
            <a:off x="7895983" y="6359053"/>
            <a:ext cx="3687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Metropolis" pitchFamily="2" charset="77"/>
              </a:rPr>
              <a:t>realizzato con il contributo non condizionante di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83B04E4-89AF-5E70-EC86-587BC880CB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8963" y="6405414"/>
            <a:ext cx="462985" cy="24251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75D3B852-1A7A-515B-7C27-C38561393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it-IT" sz="32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-Bold"/>
              </a:rPr>
              <a:t>Scala di valutazione Exit Site Score</a:t>
            </a:r>
            <a:br>
              <a:rPr lang="it-IT" dirty="0"/>
            </a:br>
            <a:endParaRPr lang="it-IT" dirty="0"/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9F3964A4-B11A-BCCB-3807-12F610F61D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81013" y="1937731"/>
            <a:ext cx="6029325" cy="3752850"/>
          </a:xfrm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C95334C1-05E3-84AD-C31C-48AC33D7CD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4062" y="3029744"/>
            <a:ext cx="5876925" cy="3657600"/>
          </a:xfrm>
          <a:prstGeom prst="rect">
            <a:avLst/>
          </a:prstGeom>
        </p:spPr>
      </p:pic>
      <p:pic>
        <p:nvPicPr>
          <p:cNvPr id="2050" name="Picture 2" descr="Surprised Emoji [Free Download IOS Emojis] | Emoji Island">
            <a:extLst>
              <a:ext uri="{FF2B5EF4-FFF2-40B4-BE49-F238E27FC236}">
                <a16:creationId xmlns:a16="http://schemas.microsoft.com/office/drawing/2014/main" id="{9D2ABB80-164F-D138-E557-DEE5BA702D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2960" y="353247"/>
            <a:ext cx="657905" cy="657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281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6615D-7288-0CE6-39EF-B97B60A8E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-Bold"/>
              </a:rPr>
              <a:t>Scala</a:t>
            </a:r>
            <a:r>
              <a:rPr lang="it-IT" sz="32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-Bold"/>
              </a:rPr>
              <a:t> Visual Infusion Phlebitis Score (VIPS) </a:t>
            </a:r>
            <a:br>
              <a:rPr lang="it-IT" dirty="0"/>
            </a:br>
            <a:endParaRPr lang="it-I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1554EDD-1C83-7BD2-A275-FB4D88AB77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1200944"/>
            <a:ext cx="5594102" cy="3448050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F355176A-CE23-606F-9BBB-1BB608380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4050" y="3020219"/>
            <a:ext cx="5429250" cy="3566948"/>
          </a:xfrm>
          <a:prstGeom prst="rect">
            <a:avLst/>
          </a:prstGeom>
        </p:spPr>
      </p:pic>
      <p:pic>
        <p:nvPicPr>
          <p:cNvPr id="3" name="Picture 2" descr="Surprised Emoji [Free Download IOS Emojis] | Emoji Island">
            <a:extLst>
              <a:ext uri="{FF2B5EF4-FFF2-40B4-BE49-F238E27FC236}">
                <a16:creationId xmlns:a16="http://schemas.microsoft.com/office/drawing/2014/main" id="{3227D3C4-F7EC-80D1-1A24-83ADD18B9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2960" y="353247"/>
            <a:ext cx="657905" cy="657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FDDB78BE-9043-9807-EA22-385B414E4756}"/>
              </a:ext>
            </a:extLst>
          </p:cNvPr>
          <p:cNvSpPr txBox="1"/>
          <p:nvPr/>
        </p:nvSpPr>
        <p:spPr>
          <a:xfrm>
            <a:off x="7895983" y="6359053"/>
            <a:ext cx="3687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Metropolis" pitchFamily="2" charset="77"/>
              </a:rPr>
              <a:t>realizzato con il contributo non condizionante di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358F1E6-C181-3CF5-0709-1B1F15A94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8963" y="6405414"/>
            <a:ext cx="462985" cy="24251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A0BD183-172A-E0AA-33C4-7E8034860C0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-Bold"/>
              </a:rPr>
              <a:t>La rimozione delle agocannule avviene:</a:t>
            </a:r>
            <a:r>
              <a:rPr lang="it-IT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it-IT" dirty="0"/>
            </a:br>
            <a:endParaRPr lang="it-IT" dirty="0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3324F8DD-38A5-9FDF-93FC-4736CD15B3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5145" y="1431317"/>
            <a:ext cx="7871012" cy="4826207"/>
          </a:xfrm>
          <a:prstGeom prst="rect">
            <a:avLst/>
          </a:prstGeom>
        </p:spPr>
      </p:pic>
      <p:pic>
        <p:nvPicPr>
          <p:cNvPr id="7" name="Picture 2" descr="Surprised Emoji [Free Download IOS Emojis] | Emoji Island">
            <a:extLst>
              <a:ext uri="{FF2B5EF4-FFF2-40B4-BE49-F238E27FC236}">
                <a16:creationId xmlns:a16="http://schemas.microsoft.com/office/drawing/2014/main" id="{C29C327E-94D2-98CC-6A62-763F9667E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2960" y="353247"/>
            <a:ext cx="657905" cy="657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134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i Office">
  <a:themeElements>
    <a:clrScheme name="Custom 11">
      <a:dk1>
        <a:srgbClr val="000000"/>
      </a:dk1>
      <a:lt1>
        <a:srgbClr val="FFFFFF"/>
      </a:lt1>
      <a:dk2>
        <a:srgbClr val="8439BD"/>
      </a:dk2>
      <a:lt2>
        <a:srgbClr val="EBEBEB"/>
      </a:lt2>
      <a:accent1>
        <a:srgbClr val="0EABB7"/>
      </a:accent1>
      <a:accent2>
        <a:srgbClr val="4868E5"/>
      </a:accent2>
      <a:accent3>
        <a:srgbClr val="20A472"/>
      </a:accent3>
      <a:accent4>
        <a:srgbClr val="B13DC8"/>
      </a:accent4>
      <a:accent5>
        <a:srgbClr val="172DA6"/>
      </a:accent5>
      <a:accent6>
        <a:srgbClr val="00B0F0"/>
      </a:accent6>
      <a:hlink>
        <a:srgbClr val="00B0F0"/>
      </a:hlink>
      <a:folHlink>
        <a:srgbClr val="B13DC8"/>
      </a:folHlink>
    </a:clrScheme>
    <a:fontScheme name="Custom 11">
      <a:majorFont>
        <a:latin typeface="Speak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5237510_TF16411242_Win32" id="{F4266E1D-42FF-4405-A769-CB35D3B45047}" vid="{8319CE4F-3ECC-4917-A080-82B612E8588F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1569</Words>
  <Application>Microsoft Office PowerPoint</Application>
  <PresentationFormat>Widescreen</PresentationFormat>
  <Paragraphs>188</Paragraphs>
  <Slides>32</Slides>
  <Notes>7</Notes>
  <HiddenSlides>12</HiddenSlides>
  <MMClips>1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3</vt:i4>
      </vt:variant>
      <vt:variant>
        <vt:lpstr>Titoli diapositive</vt:lpstr>
      </vt:variant>
      <vt:variant>
        <vt:i4>32</vt:i4>
      </vt:variant>
    </vt:vector>
  </HeadingPairs>
  <TitlesOfParts>
    <vt:vector size="46" baseType="lpstr">
      <vt:lpstr>Arial</vt:lpstr>
      <vt:lpstr>Avenir Next LT Pro Light</vt:lpstr>
      <vt:lpstr>Calibri</vt:lpstr>
      <vt:lpstr>Calibri Light</vt:lpstr>
      <vt:lpstr>Calibri-Bold</vt:lpstr>
      <vt:lpstr>Gulliver</vt:lpstr>
      <vt:lpstr>Metropolis</vt:lpstr>
      <vt:lpstr>Speak Pro</vt:lpstr>
      <vt:lpstr>STIX General</vt:lpstr>
      <vt:lpstr>Tw Cen MT</vt:lpstr>
      <vt:lpstr>Wingdings</vt:lpstr>
      <vt:lpstr>Tema di Office</vt:lpstr>
      <vt:lpstr>1_Tema di Office</vt:lpstr>
      <vt:lpstr>2_Tema di Office</vt:lpstr>
      <vt:lpstr>Classificazione Cateteri Venosi Periferici Complicanze associate  (focus on short cannula)</vt:lpstr>
      <vt:lpstr>Non Dimentichiamo i Cateteri Venosi Periferici: Complicanze e Gestione </vt:lpstr>
      <vt:lpstr>Presentazione standard di PowerPoint</vt:lpstr>
      <vt:lpstr>Agocannule con prolunga integrata</vt:lpstr>
      <vt:lpstr>Cannule Lunghe e Midline</vt:lpstr>
      <vt:lpstr>Agocannule Arteriose</vt:lpstr>
      <vt:lpstr>Presentazione standard di PowerPoint</vt:lpstr>
      <vt:lpstr>Quali incidenze nel vostro reparto?</vt:lpstr>
      <vt:lpstr>Presentazione standard di PowerPoint</vt:lpstr>
      <vt:lpstr>Presentazione standard di PowerPoint</vt:lpstr>
      <vt:lpstr>Ragioniamo sul Futuro…</vt:lpstr>
      <vt:lpstr>Report survey trasversale sulla gestione degli accessi vascolari  </vt:lpstr>
      <vt:lpstr>Presentazione standard di PowerPoint</vt:lpstr>
      <vt:lpstr>Domain 1: General asepsis and cutaneous antisepsis</vt:lpstr>
      <vt:lpstr>Domain 3.- Catheter and catheter site care </vt:lpstr>
      <vt:lpstr>Presentazione standard di PowerPoint</vt:lpstr>
      <vt:lpstr>Domain 5.- General principles for catheter management </vt:lpstr>
      <vt:lpstr>Presentazione standard di PowerPoint</vt:lpstr>
      <vt:lpstr>Domain 6.- Organisational environment </vt:lpstr>
      <vt:lpstr>Difficult Intra Venous Access</vt:lpstr>
      <vt:lpstr>Roadmap Accesso vascolare (Piv)</vt:lpstr>
      <vt:lpstr>Roadmap Accesso vascolare (Piv)</vt:lpstr>
      <vt:lpstr>Presentazione standard di PowerPoint</vt:lpstr>
      <vt:lpstr>Presentazione standard di PowerPoint</vt:lpstr>
      <vt:lpstr>Grazie</vt:lpstr>
      <vt:lpstr>Discussione Survey PIV</vt:lpstr>
      <vt:lpstr>Presentazione standard di PowerPoint</vt:lpstr>
      <vt:lpstr>Ritieni che il fissaggio dell'agocannula sia un elemento importante al fine di prevenire le complicanze?  </vt:lpstr>
      <vt:lpstr>Disinfetti le porte di accesso alla linea venosa prima di ogni infusione?  </vt:lpstr>
      <vt:lpstr>Scala di valutazione Exit Site Score </vt:lpstr>
      <vt:lpstr>Scala Visual Infusion Phlebitis Score (VIPS)  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IZEOS SRL</dc:creator>
  <cp:lastModifiedBy>Vittorio Cerotto</cp:lastModifiedBy>
  <cp:revision>62</cp:revision>
  <dcterms:created xsi:type="dcterms:W3CDTF">2022-02-07T12:03:46Z</dcterms:created>
  <dcterms:modified xsi:type="dcterms:W3CDTF">2023-11-11T09:15:49Z</dcterms:modified>
</cp:coreProperties>
</file>