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21"/>
  </p:notesMasterIdLst>
  <p:sldIdLst>
    <p:sldId id="256" r:id="rId2"/>
    <p:sldId id="257" r:id="rId3"/>
    <p:sldId id="259" r:id="rId4"/>
    <p:sldId id="264" r:id="rId5"/>
    <p:sldId id="260" r:id="rId6"/>
    <p:sldId id="261" r:id="rId7"/>
    <p:sldId id="262" r:id="rId8"/>
    <p:sldId id="258" r:id="rId9"/>
    <p:sldId id="265" r:id="rId10"/>
    <p:sldId id="266" r:id="rId11"/>
    <p:sldId id="267" r:id="rId12"/>
    <p:sldId id="269" r:id="rId13"/>
    <p:sldId id="272" r:id="rId14"/>
    <p:sldId id="273" r:id="rId15"/>
    <p:sldId id="270" r:id="rId16"/>
    <p:sldId id="275" r:id="rId17"/>
    <p:sldId id="271" r:id="rId18"/>
    <p:sldId id="277" r:id="rId19"/>
    <p:sldId id="278" r:id="rId2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099A9-D1C4-4950-BF52-049F7D764335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8D6AC-1121-4B04-B8EA-91C68DD8CB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0530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8D6AC-1121-4B04-B8EA-91C68DD8CB07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4200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A473-D82F-4EFF-9DF7-AE6D83C51288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8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78474-CC00-4A95-9D50-A41C12D1EEC4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3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C8B4-7FBB-408F-BDB9-F0496874AFB2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1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8EE20-A5E2-47D3-8F6D-A2BA7AB2E093}" type="datetime1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4AA536-072F-4374-926E-17E038EC7E9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3382CF99-132F-413F-B7EF-71A5C33F2ED6}" type="datetime1">
              <a:rPr lang="en-US" smtClean="0"/>
              <a:t>11/9/2023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0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AE06-98E0-4D9F-A059-92C3548821BB}" type="datetime1">
              <a:rPr lang="en-US" smtClean="0"/>
              <a:t>11/9/2023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6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00CA-3DDC-4705-B840-978EF5EA0707}" type="datetime1">
              <a:rPr lang="en-US" smtClean="0"/>
              <a:t>11/9/2023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2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6D49-0BBA-4C5A-AD96-6448CA63451A}" type="datetime1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19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B293-A316-472D-A8B4-6947CF1A12B7}" type="datetime1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1E4AC6-B446-4768-97EF-CA4B8261433B}"/>
              </a:ext>
            </a:extLst>
          </p:cNvPr>
          <p:cNvCxnSpPr>
            <a:cxnSpLocks/>
          </p:cNvCxnSpPr>
          <p:nvPr/>
        </p:nvCxnSpPr>
        <p:spPr>
          <a:xfrm>
            <a:off x="11689174" y="2172428"/>
            <a:ext cx="0" cy="3354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60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F1F0-FE2D-4C1C-B320-8CB9BE735F0F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7BD47B-C187-494C-812F-46BE0040B91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B96C-10FD-4EBC-9029-9652B7535D02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0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734BCCD4-CEB1-405B-A443-DD9CBCBEA552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7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0C084C-2967-474A-B5F9-270F1FB436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FA2B938-3CBA-23BF-AFD1-D1F65644C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6160"/>
            <a:ext cx="5021183" cy="1934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500" dirty="0"/>
              <a:t>IV CONGRESSO NAZIONALE IVAS</a:t>
            </a:r>
            <a:r>
              <a:rPr lang="en-US" sz="2600" dirty="0"/>
              <a:t/>
            </a:r>
            <a:br>
              <a:rPr lang="en-US" sz="2600" dirty="0"/>
            </a:br>
            <a:endParaRPr lang="en-US" sz="26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C5E6AC-CF25-416E-5C34-D51036CD5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870" y="2324176"/>
            <a:ext cx="4945183" cy="307024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10 - 11 </a:t>
            </a:r>
            <a:r>
              <a:rPr lang="en-US" sz="1600" dirty="0" err="1"/>
              <a:t>Novembre</a:t>
            </a:r>
            <a:r>
              <a:rPr lang="en-US" sz="1600" dirty="0"/>
              <a:t> 2023</a:t>
            </a:r>
          </a:p>
        </p:txBody>
      </p:sp>
      <p:pic>
        <p:nvPicPr>
          <p:cNvPr id="7" name="Immagine 6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577" y="508090"/>
            <a:ext cx="6038850" cy="6038850"/>
          </a:xfrm>
          <a:prstGeom prst="rect">
            <a:avLst/>
          </a:prstGeom>
        </p:spPr>
      </p:pic>
      <p:sp>
        <p:nvSpPr>
          <p:cNvPr id="9" name="Sottotitolo 2"/>
          <p:cNvSpPr txBox="1">
            <a:spLocks/>
          </p:cNvSpPr>
          <p:nvPr/>
        </p:nvSpPr>
        <p:spPr>
          <a:xfrm>
            <a:off x="220876" y="4654205"/>
            <a:ext cx="5356727" cy="1655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altLang="it-IT" b="1" i="0" dirty="0" smtClean="0"/>
              <a:t>Alessandra Micozzi</a:t>
            </a:r>
          </a:p>
          <a:p>
            <a:pPr algn="ctr">
              <a:spcBef>
                <a:spcPts val="0"/>
              </a:spcBef>
            </a:pPr>
            <a:r>
              <a:rPr lang="it-IT" altLang="it-IT" sz="1400" i="0" dirty="0" smtClean="0"/>
              <a:t>Dipartimento di Medicina Traslazionale e di Precisione   </a:t>
            </a:r>
          </a:p>
          <a:p>
            <a:pPr algn="ctr">
              <a:spcBef>
                <a:spcPts val="0"/>
              </a:spcBef>
            </a:pPr>
            <a:r>
              <a:rPr lang="it-IT" altLang="it-IT" sz="1400" dirty="0" smtClean="0"/>
              <a:t>Sapienza</a:t>
            </a:r>
            <a:r>
              <a:rPr lang="it-IT" altLang="it-IT" sz="1400" i="0" dirty="0" smtClean="0"/>
              <a:t> Università di Roma</a:t>
            </a:r>
          </a:p>
          <a:p>
            <a:pPr algn="ctr"/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43775" y="3229123"/>
            <a:ext cx="54338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FF0000"/>
                </a:solidFill>
              </a:rPr>
              <a:t>Stato dell’arte delle infezioni catetere correlate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326" y="6210306"/>
            <a:ext cx="1417320" cy="44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48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3FE95663-A6CD-777C-5849-4AD07B8C1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6477" y="976160"/>
            <a:ext cx="3927651" cy="5212704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68" y="966100"/>
            <a:ext cx="6997898" cy="398718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548348" y="202416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/>
              <a:t>Gilead</a:t>
            </a:r>
          </a:p>
          <a:p>
            <a:r>
              <a:rPr lang="it-IT" dirty="0"/>
              <a:t>Pfizer</a:t>
            </a:r>
          </a:p>
          <a:p>
            <a:r>
              <a:rPr lang="it-IT" dirty="0"/>
              <a:t>NORDIC </a:t>
            </a:r>
            <a:r>
              <a:rPr lang="it-IT" dirty="0" err="1"/>
              <a:t>Pharma</a:t>
            </a:r>
            <a:endParaRPr lang="it-IT" dirty="0"/>
          </a:p>
          <a:p>
            <a:r>
              <a:rPr lang="it-IT" dirty="0"/>
              <a:t>BD</a:t>
            </a:r>
          </a:p>
        </p:txBody>
      </p:sp>
    </p:spTree>
    <p:extLst>
      <p:ext uri="{BB962C8B-B14F-4D97-AF65-F5344CB8AC3E}">
        <p14:creationId xmlns:p14="http://schemas.microsoft.com/office/powerpoint/2010/main" val="275874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4718" y="768096"/>
            <a:ext cx="5021182" cy="4870457"/>
          </a:xfrm>
        </p:spPr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Background </a:t>
            </a:r>
            <a:endParaRPr lang="it-IT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444718" y="1654383"/>
            <a:ext cx="11040146" cy="1682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864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4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Intravascular catheters are inserted into almost all critically ill patients, essential for the effective treatment </a:t>
            </a:r>
          </a:p>
          <a:p>
            <a:r>
              <a:rPr lang="en-US" sz="1800" dirty="0" smtClean="0"/>
              <a:t>The major concern with CVCs is colonization by microorganisms and the subsequent catheter related BSI. </a:t>
            </a:r>
          </a:p>
          <a:p>
            <a:r>
              <a:rPr lang="en-US" sz="1800" dirty="0" smtClean="0"/>
              <a:t>CR BSIs are still a common problem, especially in the most severely ill population </a:t>
            </a:r>
          </a:p>
          <a:p>
            <a:r>
              <a:rPr lang="en-US" sz="1800" dirty="0" smtClean="0"/>
              <a:t>CR BSIs have a significant impact on morbidity, mortality and costs</a:t>
            </a:r>
            <a:endParaRPr lang="en-US" dirty="0" smtClean="0"/>
          </a:p>
          <a:p>
            <a:endParaRPr lang="it-IT" dirty="0"/>
          </a:p>
        </p:txBody>
      </p:sp>
      <p:grpSp>
        <p:nvGrpSpPr>
          <p:cNvPr id="5" name="Gruppo 4"/>
          <p:cNvGrpSpPr/>
          <p:nvPr/>
        </p:nvGrpSpPr>
        <p:grpSpPr>
          <a:xfrm>
            <a:off x="1170432" y="3813047"/>
            <a:ext cx="8695944" cy="2711793"/>
            <a:chOff x="733926" y="3603141"/>
            <a:chExt cx="7983126" cy="2582898"/>
          </a:xfrm>
        </p:grpSpPr>
        <p:pic>
          <p:nvPicPr>
            <p:cNvPr id="6" name="Immagine 5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15000" contrast="62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78903" y="4000301"/>
              <a:ext cx="4938149" cy="2185738"/>
            </a:xfrm>
            <a:prstGeom prst="rect">
              <a:avLst/>
            </a:prstGeom>
          </p:spPr>
        </p:pic>
        <p:sp>
          <p:nvSpPr>
            <p:cNvPr id="7" name="CasellaDiTesto 6"/>
            <p:cNvSpPr txBox="1"/>
            <p:nvPr/>
          </p:nvSpPr>
          <p:spPr>
            <a:xfrm>
              <a:off x="733926" y="4441591"/>
              <a:ext cx="29125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>
                  <a:solidFill>
                    <a:srgbClr val="FF0000"/>
                  </a:solidFill>
                </a:rPr>
                <a:t>CRBSI </a:t>
              </a:r>
              <a:r>
                <a:rPr lang="it-IT" b="1" dirty="0" err="1">
                  <a:solidFill>
                    <a:srgbClr val="FF0000"/>
                  </a:solidFill>
                </a:rPr>
                <a:t>presence</a:t>
              </a:r>
              <a:r>
                <a:rPr lang="it-IT" b="1" dirty="0">
                  <a:solidFill>
                    <a:srgbClr val="FF0000"/>
                  </a:solidFill>
                </a:rPr>
                <a:t> </a:t>
              </a:r>
              <a:r>
                <a:rPr lang="it-IT" b="1" dirty="0" err="1">
                  <a:solidFill>
                    <a:srgbClr val="FF0000"/>
                  </a:solidFill>
                </a:rPr>
                <a:t>is</a:t>
              </a:r>
              <a:r>
                <a:rPr lang="it-IT" b="1" dirty="0">
                  <a:solidFill>
                    <a:srgbClr val="FF0000"/>
                  </a:solidFill>
                </a:rPr>
                <a:t> associated with </a:t>
              </a:r>
              <a:r>
                <a:rPr lang="it-IT" b="1" dirty="0" err="1">
                  <a:solidFill>
                    <a:srgbClr val="FF0000"/>
                  </a:solidFill>
                </a:rPr>
                <a:t>higher</a:t>
              </a:r>
              <a:r>
                <a:rPr lang="it-IT" b="1" dirty="0">
                  <a:solidFill>
                    <a:srgbClr val="FF0000"/>
                  </a:solidFill>
                </a:rPr>
                <a:t> </a:t>
              </a:r>
              <a:r>
                <a:rPr lang="it-IT" b="1" dirty="0" err="1">
                  <a:solidFill>
                    <a:srgbClr val="FF0000"/>
                  </a:solidFill>
                </a:rPr>
                <a:t>mortality</a:t>
              </a:r>
              <a:r>
                <a:rPr lang="it-IT" b="1" dirty="0">
                  <a:solidFill>
                    <a:srgbClr val="FF0000"/>
                  </a:solidFill>
                </a:rPr>
                <a:t> in </a:t>
              </a:r>
              <a:r>
                <a:rPr lang="it-IT" b="1" dirty="0" err="1">
                  <a:solidFill>
                    <a:srgbClr val="FF0000"/>
                  </a:solidFill>
                </a:rPr>
                <a:t>critically</a:t>
              </a:r>
              <a:r>
                <a:rPr lang="it-IT" b="1" dirty="0">
                  <a:solidFill>
                    <a:srgbClr val="FF0000"/>
                  </a:solidFill>
                </a:rPr>
                <a:t> </a:t>
              </a:r>
              <a:r>
                <a:rPr lang="it-IT" b="1" dirty="0" err="1">
                  <a:solidFill>
                    <a:srgbClr val="FF0000"/>
                  </a:solidFill>
                </a:rPr>
                <a:t>ill</a:t>
              </a:r>
              <a:r>
                <a:rPr lang="it-IT" b="1" dirty="0">
                  <a:solidFill>
                    <a:srgbClr val="FF0000"/>
                  </a:solidFill>
                </a:rPr>
                <a:t> </a:t>
              </a:r>
              <a:r>
                <a:rPr lang="it-IT" b="1" dirty="0" err="1">
                  <a:solidFill>
                    <a:srgbClr val="FF0000"/>
                  </a:solidFill>
                </a:rPr>
                <a:t>adult</a:t>
              </a:r>
              <a:r>
                <a:rPr lang="it-IT" b="1" dirty="0">
                  <a:solidFill>
                    <a:srgbClr val="FF0000"/>
                  </a:solidFill>
                </a:rPr>
                <a:t> </a:t>
              </a:r>
              <a:r>
                <a:rPr lang="it-IT" b="1" dirty="0" err="1">
                  <a:solidFill>
                    <a:srgbClr val="FF0000"/>
                  </a:solidFill>
                </a:rPr>
                <a:t>patients</a:t>
              </a:r>
              <a:r>
                <a:rPr lang="it-IT" b="1" dirty="0">
                  <a:solidFill>
                    <a:srgbClr val="FF0000"/>
                  </a:solidFill>
                </a:rPr>
                <a:t> </a:t>
              </a:r>
            </a:p>
          </p:txBody>
        </p:sp>
        <p:pic>
          <p:nvPicPr>
            <p:cNvPr id="8" name="Immagin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6715" y="3603141"/>
              <a:ext cx="4724746" cy="430073"/>
            </a:xfrm>
            <a:prstGeom prst="rect">
              <a:avLst/>
            </a:prstGeom>
          </p:spPr>
        </p:pic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6715" y="5764653"/>
              <a:ext cx="1033896" cy="164889"/>
            </a:xfrm>
            <a:prstGeom prst="rect">
              <a:avLst/>
            </a:prstGeom>
          </p:spPr>
        </p:pic>
        <p:pic>
          <p:nvPicPr>
            <p:cNvPr id="10" name="Immagin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07498" y="5744357"/>
              <a:ext cx="1291590" cy="205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523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CRBSI and CLABSI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definitions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49824" y="594360"/>
            <a:ext cx="6373368" cy="6172200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FF0000"/>
                </a:solidFill>
              </a:rPr>
              <a:t>CRBSI </a:t>
            </a:r>
            <a:r>
              <a:rPr lang="en-US" sz="3000" dirty="0" smtClean="0">
                <a:solidFill>
                  <a:srgbClr val="FF0000"/>
                </a:solidFill>
              </a:rPr>
              <a:t>(Catheter-related BSI)</a:t>
            </a:r>
            <a:r>
              <a:rPr lang="en-US" sz="3500" dirty="0" smtClean="0">
                <a:solidFill>
                  <a:srgbClr val="FF0000"/>
                </a:solidFill>
              </a:rPr>
              <a:t>  </a:t>
            </a:r>
            <a:endParaRPr lang="en-US" sz="3500" b="1" dirty="0" smtClean="0">
              <a:solidFill>
                <a:srgbClr val="FF0000"/>
              </a:solidFill>
            </a:endParaRPr>
          </a:p>
          <a:p>
            <a:r>
              <a:rPr lang="en-US" sz="1700" i="1" dirty="0"/>
              <a:t>more often used for </a:t>
            </a:r>
            <a:r>
              <a:rPr lang="en-US" sz="1700" i="1" dirty="0" smtClean="0"/>
              <a:t>research   </a:t>
            </a:r>
            <a:endParaRPr lang="en-US" sz="1700" i="1" dirty="0"/>
          </a:p>
          <a:p>
            <a:r>
              <a:rPr lang="en-US" sz="1700" dirty="0"/>
              <a:t>it requires </a:t>
            </a:r>
            <a:r>
              <a:rPr lang="en-US" sz="1700" u="sng" dirty="0"/>
              <a:t>specialized microbiological techniques </a:t>
            </a:r>
            <a:r>
              <a:rPr lang="en-US" sz="1700" dirty="0"/>
              <a:t>to specifically identify the catheter as the source of </a:t>
            </a:r>
            <a:r>
              <a:rPr lang="en-US" sz="1700" dirty="0" smtClean="0"/>
              <a:t>bacteremia</a:t>
            </a:r>
          </a:p>
          <a:p>
            <a:endParaRPr lang="en-US" sz="600" dirty="0" smtClean="0"/>
          </a:p>
          <a:p>
            <a:pPr marL="617220" lvl="1" indent="-34290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200" i="1" dirty="0" err="1" smtClean="0"/>
              <a:t>Semiquantitative</a:t>
            </a:r>
            <a:r>
              <a:rPr lang="en-US" sz="1200" i="1" dirty="0" smtClean="0"/>
              <a:t> or quantitative culture from a catheter segment with the same </a:t>
            </a:r>
            <a:r>
              <a:rPr lang="en-US" sz="1200" i="1" dirty="0"/>
              <a:t>organism isolated from a blood culture </a:t>
            </a:r>
            <a:r>
              <a:rPr lang="en-US" sz="1200" i="1" dirty="0" smtClean="0"/>
              <a:t> </a:t>
            </a:r>
          </a:p>
          <a:p>
            <a:pPr marL="617220" lvl="1" indent="-34290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200" i="1" dirty="0" err="1" smtClean="0"/>
              <a:t>Simoultaneous</a:t>
            </a:r>
            <a:r>
              <a:rPr lang="en-US" sz="1200" i="1" dirty="0" smtClean="0"/>
              <a:t> quantitative blood cultures (3:1 ratio CFU/ml CVC vs peripheral)</a:t>
            </a:r>
            <a:r>
              <a:rPr lang="en-US" sz="1200" dirty="0" smtClean="0"/>
              <a:t> </a:t>
            </a:r>
          </a:p>
          <a:p>
            <a:pPr marL="617220" lvl="1" indent="-34290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200" i="1" dirty="0" smtClean="0"/>
              <a:t>Differential time positivity (difference no &gt; 2 </a:t>
            </a:r>
            <a:r>
              <a:rPr lang="en-US" sz="1200" i="1" dirty="0"/>
              <a:t>h CVC vs </a:t>
            </a:r>
            <a:r>
              <a:rPr lang="en-US" sz="1200" i="1" dirty="0" smtClean="0"/>
              <a:t>peripheral)</a:t>
            </a:r>
          </a:p>
          <a:p>
            <a:endParaRPr lang="it-IT" dirty="0">
              <a:solidFill>
                <a:srgbClr val="FF0000"/>
              </a:solidFill>
            </a:endParaRPr>
          </a:p>
          <a:p>
            <a:r>
              <a:rPr lang="en-US" sz="2600" b="1" dirty="0">
                <a:solidFill>
                  <a:srgbClr val="FF0000"/>
                </a:solidFill>
              </a:rPr>
              <a:t>CLABSI</a:t>
            </a:r>
            <a:r>
              <a:rPr lang="en-US" sz="1700" dirty="0">
                <a:solidFill>
                  <a:srgbClr val="FF0000"/>
                </a:solidFill>
              </a:rPr>
              <a:t> </a:t>
            </a:r>
            <a:r>
              <a:rPr lang="en-US" sz="2600" dirty="0">
                <a:solidFill>
                  <a:srgbClr val="FF0000"/>
                </a:solidFill>
              </a:rPr>
              <a:t>(</a:t>
            </a:r>
            <a:r>
              <a:rPr lang="it-IT" sz="2600" dirty="0">
                <a:solidFill>
                  <a:srgbClr val="FF0000"/>
                </a:solidFill>
              </a:rPr>
              <a:t>Central-line </a:t>
            </a:r>
            <a:r>
              <a:rPr lang="it-IT" sz="2600" dirty="0" err="1">
                <a:solidFill>
                  <a:srgbClr val="FF0000"/>
                </a:solidFill>
              </a:rPr>
              <a:t>associated</a:t>
            </a:r>
            <a:r>
              <a:rPr lang="it-IT" sz="2600" dirty="0">
                <a:solidFill>
                  <a:srgbClr val="FF0000"/>
                </a:solidFill>
              </a:rPr>
              <a:t> BSI</a:t>
            </a:r>
            <a:r>
              <a:rPr lang="it-IT" sz="2600" dirty="0" smtClean="0">
                <a:solidFill>
                  <a:srgbClr val="FF0000"/>
                </a:solidFill>
              </a:rPr>
              <a:t>)</a:t>
            </a:r>
            <a:endParaRPr lang="en-US" sz="1700" dirty="0"/>
          </a:p>
          <a:p>
            <a:r>
              <a:rPr lang="en-US" sz="1700" i="1" dirty="0"/>
              <a:t>a simplified definition based on surveillance criteria </a:t>
            </a:r>
          </a:p>
          <a:p>
            <a:r>
              <a:rPr lang="en-US" sz="1700" dirty="0"/>
              <a:t>identify BSI in patients with CVCs in which there is no other source for BSI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sz="1600" dirty="0">
                <a:latin typeface="MyriadPro-Light"/>
              </a:rPr>
              <a:t>Risk of overestimation </a:t>
            </a:r>
            <a:endParaRPr lang="it-IT" sz="1600" dirty="0"/>
          </a:p>
          <a:p>
            <a:endParaRPr lang="it-IT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473256" y="4187952"/>
            <a:ext cx="4190184" cy="1773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864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4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dirty="0" smtClean="0"/>
              <a:t>In </a:t>
            </a:r>
            <a:r>
              <a:rPr lang="it-IT" sz="1800" dirty="0" err="1" smtClean="0"/>
              <a:t>every</a:t>
            </a:r>
            <a:r>
              <a:rPr lang="it-IT" sz="1800" dirty="0" smtClean="0"/>
              <a:t> </a:t>
            </a:r>
            <a:r>
              <a:rPr lang="it-IT" sz="1800" dirty="0" err="1" smtClean="0"/>
              <a:t>patient</a:t>
            </a:r>
            <a:r>
              <a:rPr lang="it-IT" sz="1800" dirty="0" smtClean="0"/>
              <a:t> with an </a:t>
            </a:r>
            <a:r>
              <a:rPr lang="it-IT" sz="1800" dirty="0" err="1" smtClean="0"/>
              <a:t>indwelling</a:t>
            </a:r>
            <a:r>
              <a:rPr lang="it-IT" sz="1800" dirty="0" smtClean="0"/>
              <a:t> CVC, the </a:t>
            </a:r>
            <a:r>
              <a:rPr lang="it-IT" sz="1800" dirty="0" err="1" smtClean="0"/>
              <a:t>documentation</a:t>
            </a:r>
            <a:r>
              <a:rPr lang="it-IT" sz="1800" dirty="0" smtClean="0"/>
              <a:t> of a </a:t>
            </a:r>
            <a:r>
              <a:rPr lang="it-IT" sz="1800" dirty="0" err="1" smtClean="0"/>
              <a:t>bacteremia</a:t>
            </a:r>
            <a:r>
              <a:rPr lang="it-IT" sz="1800" dirty="0" smtClean="0"/>
              <a:t> </a:t>
            </a:r>
            <a:r>
              <a:rPr lang="it-IT" altLang="it-IT" sz="1800" dirty="0" smtClean="0">
                <a:solidFill>
                  <a:srgbClr val="202124"/>
                </a:solidFill>
                <a:latin typeface="inherit"/>
              </a:rPr>
              <a:t>raises </a:t>
            </a:r>
            <a:r>
              <a:rPr lang="it-IT" altLang="it-IT" sz="1800" dirty="0" err="1" smtClean="0">
                <a:solidFill>
                  <a:srgbClr val="202124"/>
                </a:solidFill>
                <a:latin typeface="inherit"/>
              </a:rPr>
              <a:t>doubts</a:t>
            </a:r>
            <a:r>
              <a:rPr lang="it-IT" altLang="it-IT" sz="1800" dirty="0" smtClean="0">
                <a:solidFill>
                  <a:srgbClr val="202124"/>
                </a:solidFill>
                <a:latin typeface="inherit"/>
              </a:rPr>
              <a:t> </a:t>
            </a:r>
            <a:r>
              <a:rPr lang="it-IT" altLang="it-IT" sz="1800" dirty="0" err="1" smtClean="0">
                <a:solidFill>
                  <a:srgbClr val="202124"/>
                </a:solidFill>
                <a:latin typeface="inherit"/>
              </a:rPr>
              <a:t>whether</a:t>
            </a:r>
            <a:r>
              <a:rPr lang="it-IT" altLang="it-IT" sz="1800" dirty="0" smtClean="0">
                <a:solidFill>
                  <a:srgbClr val="202124"/>
                </a:solidFill>
                <a:latin typeface="inherit"/>
              </a:rPr>
              <a:t> the CVC </a:t>
            </a:r>
            <a:r>
              <a:rPr lang="it-IT" altLang="it-IT" sz="1800" dirty="0" err="1" smtClean="0">
                <a:solidFill>
                  <a:srgbClr val="202124"/>
                </a:solidFill>
                <a:latin typeface="inherit"/>
              </a:rPr>
              <a:t>is</a:t>
            </a:r>
            <a:r>
              <a:rPr lang="it-IT" altLang="it-IT" sz="1800" dirty="0" smtClean="0">
                <a:solidFill>
                  <a:srgbClr val="202124"/>
                </a:solidFill>
                <a:latin typeface="inherit"/>
              </a:rPr>
              <a:t> involved in the </a:t>
            </a:r>
            <a:r>
              <a:rPr lang="it-IT" altLang="it-IT" sz="1800" dirty="0" err="1" smtClean="0">
                <a:solidFill>
                  <a:srgbClr val="202124"/>
                </a:solidFill>
                <a:latin typeface="inherit"/>
              </a:rPr>
              <a:t>infection</a:t>
            </a:r>
            <a:r>
              <a:rPr lang="it-IT" altLang="it-IT" sz="1800" dirty="0" smtClean="0">
                <a:solidFill>
                  <a:srgbClr val="202124"/>
                </a:solidFill>
                <a:latin typeface="inherit"/>
              </a:rPr>
              <a:t>  </a:t>
            </a:r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6487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17870" y="749808"/>
            <a:ext cx="6074954" cy="4870457"/>
          </a:xfrm>
        </p:spPr>
        <p:txBody>
          <a:bodyPr>
            <a:normAutofit/>
          </a:bodyPr>
          <a:lstStyle/>
          <a:p>
            <a:r>
              <a:rPr lang="it-IT" sz="4800" dirty="0">
                <a:solidFill>
                  <a:srgbClr val="FF0000"/>
                </a:solidFill>
              </a:rPr>
              <a:t>Incidence </a:t>
            </a:r>
            <a:r>
              <a:rPr lang="it-IT" sz="4800" dirty="0" smtClean="0">
                <a:solidFill>
                  <a:srgbClr val="FF0000"/>
                </a:solidFill>
              </a:rPr>
              <a:t>of CRBSI </a:t>
            </a:r>
            <a:endParaRPr lang="it-IT" sz="4800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2852928" y="1663448"/>
            <a:ext cx="8180542" cy="4719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864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4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 smtClean="0"/>
              <a:t>The incidence of CRBSI varies depending on:  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 smtClean="0"/>
              <a:t>the patient population, type of device, intended use for the device, insertion site, duration of placement, frequency </a:t>
            </a:r>
            <a:r>
              <a:rPr lang="en-US" dirty="0"/>
              <a:t>which the catheter is accessed</a:t>
            </a:r>
            <a:endParaRPr lang="en-US" dirty="0" smtClean="0"/>
          </a:p>
          <a:p>
            <a:pPr lvl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 smtClean="0"/>
              <a:t>adherence to recommendations based on up-</a:t>
            </a:r>
            <a:r>
              <a:rPr lang="en-US" dirty="0" err="1" smtClean="0"/>
              <a:t>todate</a:t>
            </a:r>
            <a:r>
              <a:rPr lang="en-US" dirty="0" smtClean="0"/>
              <a:t> and high quality clinical evidence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dirty="0" smtClean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 smtClean="0"/>
              <a:t>The incidence of CRBSI has decreased in developed countries:  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800" dirty="0"/>
              <a:t>implementation of bundles for prevention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1800" dirty="0" err="1"/>
              <a:t>increased</a:t>
            </a:r>
            <a:r>
              <a:rPr lang="it-IT" sz="1800" dirty="0"/>
              <a:t> </a:t>
            </a:r>
            <a:r>
              <a:rPr lang="it-IT" sz="1800" dirty="0" err="1"/>
              <a:t>adherence</a:t>
            </a:r>
            <a:r>
              <a:rPr lang="it-IT" sz="1800" dirty="0"/>
              <a:t> </a:t>
            </a:r>
            <a:r>
              <a:rPr lang="en-US" sz="1800" dirty="0"/>
              <a:t>to better catheter care and maintenance</a:t>
            </a:r>
            <a:endParaRPr lang="it-IT" sz="1800" dirty="0"/>
          </a:p>
          <a:p>
            <a:pPr lvl="4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b="1" dirty="0" smtClean="0"/>
          </a:p>
          <a:p>
            <a:pPr lvl="4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b="1" dirty="0" smtClean="0"/>
              <a:t>USA</a:t>
            </a:r>
            <a:r>
              <a:rPr lang="en-US" dirty="0" smtClean="0"/>
              <a:t>: 46% reduction in CLABSI rates between 2008 and 2013</a:t>
            </a:r>
          </a:p>
          <a:p>
            <a:pPr lvl="4">
              <a:lnSpc>
                <a:spcPct val="120000"/>
              </a:lnSpc>
              <a:spcBef>
                <a:spcPts val="600"/>
              </a:spcBef>
            </a:pPr>
            <a:r>
              <a:rPr lang="en-US" dirty="0" smtClean="0"/>
              <a:t>            CLABSI risks have fallen to approximately 1.65 per 1000 </a:t>
            </a:r>
            <a:r>
              <a:rPr lang="it-IT" dirty="0" err="1" smtClean="0"/>
              <a:t>central</a:t>
            </a:r>
            <a:r>
              <a:rPr lang="it-IT" dirty="0" smtClean="0"/>
              <a:t> line </a:t>
            </a:r>
            <a:r>
              <a:rPr lang="it-IT" dirty="0" err="1" smtClean="0"/>
              <a:t>days</a:t>
            </a:r>
            <a:r>
              <a:rPr lang="en-US" dirty="0" smtClean="0"/>
              <a:t> </a:t>
            </a:r>
          </a:p>
          <a:p>
            <a:pPr lvl="4">
              <a:lnSpc>
                <a:spcPct val="120000"/>
              </a:lnSpc>
              <a:spcBef>
                <a:spcPts val="600"/>
              </a:spcBef>
            </a:pPr>
            <a:r>
              <a:rPr lang="en-US" dirty="0"/>
              <a:t> </a:t>
            </a:r>
            <a:r>
              <a:rPr lang="en-US" dirty="0" smtClean="0"/>
              <a:t>           </a:t>
            </a:r>
            <a:r>
              <a:rPr lang="en-US" dirty="0"/>
              <a:t>30.100 CLABSIs/years still occur in ICU and acute care wards</a:t>
            </a:r>
          </a:p>
          <a:p>
            <a:pPr lvl="4">
              <a:lnSpc>
                <a:spcPct val="120000"/>
              </a:lnSpc>
              <a:spcBef>
                <a:spcPts val="600"/>
              </a:spcBef>
            </a:pPr>
            <a:r>
              <a:rPr lang="en-US" dirty="0" smtClean="0"/>
              <a:t>            Economic </a:t>
            </a:r>
            <a:r>
              <a:rPr lang="en-US" dirty="0"/>
              <a:t>burden with costs estimated to be </a:t>
            </a:r>
            <a:r>
              <a:rPr lang="it-IT" dirty="0"/>
              <a:t>45,108 USD per </a:t>
            </a:r>
            <a:r>
              <a:rPr lang="it-IT" dirty="0" err="1" smtClean="0"/>
              <a:t>event</a:t>
            </a:r>
            <a:endParaRPr lang="it-IT" dirty="0" smtClean="0"/>
          </a:p>
          <a:p>
            <a:pPr lvl="4">
              <a:lnSpc>
                <a:spcPct val="120000"/>
              </a:lnSpc>
              <a:spcBef>
                <a:spcPts val="600"/>
              </a:spcBef>
            </a:pPr>
            <a:endParaRPr lang="en-US" dirty="0" smtClean="0"/>
          </a:p>
          <a:p>
            <a:pPr lvl="4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b="1" dirty="0" smtClean="0"/>
              <a:t>Europe:</a:t>
            </a:r>
            <a:r>
              <a:rPr lang="en-US" dirty="0" smtClean="0"/>
              <a:t> estimated between 8.400 to 14.400 episodes of CRBSI/year</a:t>
            </a:r>
          </a:p>
          <a:p>
            <a:pPr lvl="4">
              <a:lnSpc>
                <a:spcPct val="120000"/>
              </a:lnSpc>
              <a:spcBef>
                <a:spcPts val="600"/>
              </a:spcBef>
            </a:pPr>
            <a:r>
              <a:rPr lang="en-US" dirty="0"/>
              <a:t> </a:t>
            </a:r>
            <a:r>
              <a:rPr lang="en-US" dirty="0" smtClean="0"/>
              <a:t>                hospital </a:t>
            </a:r>
            <a:r>
              <a:rPr lang="en-US" dirty="0"/>
              <a:t>costs directly attributed to the onset of CLABSI were 8,810 € per </a:t>
            </a:r>
            <a:r>
              <a:rPr lang="en-US" dirty="0" smtClean="0"/>
              <a:t>case (DE)</a:t>
            </a:r>
          </a:p>
          <a:p>
            <a:pPr lvl="4">
              <a:lnSpc>
                <a:spcPct val="120000"/>
              </a:lnSpc>
              <a:spcBef>
                <a:spcPts val="600"/>
              </a:spcBef>
            </a:pPr>
            <a:r>
              <a:rPr lang="en-US" dirty="0" smtClean="0"/>
              <a:t>                 annual costs between 36 </a:t>
            </a:r>
            <a:r>
              <a:rPr lang="it-IT" dirty="0" smtClean="0"/>
              <a:t>to 164 </a:t>
            </a:r>
            <a:r>
              <a:rPr lang="it-IT" dirty="0" err="1" smtClean="0"/>
              <a:t>million</a:t>
            </a:r>
            <a:r>
              <a:rPr lang="it-IT" dirty="0" smtClean="0"/>
              <a:t> </a:t>
            </a:r>
            <a:r>
              <a:rPr lang="en-US" dirty="0" smtClean="0"/>
              <a:t>€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8500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17870" y="978409"/>
            <a:ext cx="5021182" cy="932688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PICC</a:t>
            </a:r>
            <a:br>
              <a:rPr lang="it-IT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2322576" y="1911097"/>
            <a:ext cx="9107424" cy="4736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864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4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 smtClean="0"/>
              <a:t>Use of PICCs in hospitalized patients and patients requiring long-term venous access has increased substantially during the past decade</a:t>
            </a:r>
          </a:p>
          <a:p>
            <a:endParaRPr lang="it-IT" dirty="0" smtClean="0"/>
          </a:p>
          <a:p>
            <a:r>
              <a:rPr lang="it-IT" dirty="0" err="1" smtClean="0"/>
              <a:t>PICCs</a:t>
            </a:r>
            <a:r>
              <a:rPr lang="it-IT" dirty="0" smtClean="0"/>
              <a:t> </a:t>
            </a:r>
            <a:r>
              <a:rPr lang="en-US" dirty="0" smtClean="0"/>
              <a:t>offer a number of advantages 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 smtClean="0"/>
              <a:t>safer insertion (avoiding pneumothorax)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 smtClean="0"/>
              <a:t>convenient placement by nurse-led vascular access teams;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 smtClean="0"/>
              <a:t>clinical advantages in specific patients where CVC placement is more challenging (</a:t>
            </a:r>
            <a:r>
              <a:rPr lang="en-US" sz="1600" dirty="0" smtClean="0"/>
              <a:t>patients with coagulopathies, morbid obesity, head and neck injuries</a:t>
            </a:r>
            <a:r>
              <a:rPr lang="en-US" dirty="0" smtClean="0"/>
              <a:t>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it-IT" dirty="0" smtClean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it-IT" dirty="0" smtClean="0"/>
              <a:t>PICC-</a:t>
            </a:r>
            <a:r>
              <a:rPr lang="it-IT" dirty="0" err="1" smtClean="0"/>
              <a:t>related</a:t>
            </a:r>
            <a:r>
              <a:rPr lang="it-IT" dirty="0" smtClean="0"/>
              <a:t> CLA</a:t>
            </a:r>
            <a:r>
              <a:rPr lang="en-US" dirty="0" smtClean="0"/>
              <a:t>BSI rates: 2.4-4.2/1000 catheter days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sz="3800" dirty="0" smtClean="0"/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it-IT" b="1" i="1" dirty="0" smtClean="0"/>
          </a:p>
        </p:txBody>
      </p:sp>
    </p:spTree>
    <p:extLst>
      <p:ext uri="{BB962C8B-B14F-4D97-AF65-F5344CB8AC3E}">
        <p14:creationId xmlns:p14="http://schemas.microsoft.com/office/powerpoint/2010/main" val="13148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type="title"/>
          </p:nvPr>
        </p:nvSpPr>
        <p:spPr>
          <a:xfrm>
            <a:off x="499582" y="1920240"/>
            <a:ext cx="3167162" cy="4345805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1800" i="1" dirty="0" smtClean="0">
                <a:solidFill>
                  <a:srgbClr val="FF0000"/>
                </a:solidFill>
              </a:rPr>
              <a:t>Systematic </a:t>
            </a:r>
            <a:r>
              <a:rPr lang="en-US" sz="1800" i="1" dirty="0">
                <a:solidFill>
                  <a:srgbClr val="FF0000"/>
                </a:solidFill>
              </a:rPr>
              <a:t>review and </a:t>
            </a:r>
            <a:r>
              <a:rPr lang="en-US" sz="1800" i="1" dirty="0" smtClean="0">
                <a:solidFill>
                  <a:srgbClr val="FF0000"/>
                </a:solidFill>
              </a:rPr>
              <a:t>meta-analysis (2013): </a:t>
            </a:r>
            <a:r>
              <a:rPr lang="en-US" sz="1800" i="1" dirty="0">
                <a:solidFill>
                  <a:srgbClr val="FF0000"/>
                </a:solidFill>
              </a:rPr>
              <a:t/>
            </a:r>
            <a:br>
              <a:rPr lang="en-US" sz="1800" i="1" dirty="0">
                <a:solidFill>
                  <a:srgbClr val="FF0000"/>
                </a:solidFill>
              </a:rPr>
            </a:br>
            <a:r>
              <a:rPr lang="en-US" sz="1800" i="1" dirty="0" smtClean="0">
                <a:solidFill>
                  <a:srgbClr val="FF0000"/>
                </a:solidFill>
              </a:rPr>
              <a:t/>
            </a:r>
            <a:br>
              <a:rPr lang="en-US" sz="1800" i="1" dirty="0" smtClean="0">
                <a:solidFill>
                  <a:srgbClr val="FF0000"/>
                </a:solidFill>
              </a:rPr>
            </a:br>
            <a:r>
              <a:rPr lang="en-US" sz="1800" b="0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PICCs </a:t>
            </a:r>
            <a:r>
              <a:rPr lang="en-US" sz="1800" b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were associated with a lower risk of CLABSI than were CVCs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</a:t>
            </a:r>
            <a:r>
              <a: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greatest 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outpatients 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100" dirty="0"/>
              <a:t/>
            </a:r>
            <a:br>
              <a:rPr lang="en-US" sz="1100" dirty="0"/>
            </a:b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PICC-related CLABSI per  catheter-day occurred as frequently as CVC-related CLABSI</a:t>
            </a:r>
          </a:p>
          <a:p>
            <a:pPr algn="r"/>
            <a:r>
              <a:rPr lang="it-IT" sz="1100" dirty="0" err="1" smtClean="0"/>
              <a:t>Chopra</a:t>
            </a:r>
            <a:r>
              <a:rPr lang="it-IT" sz="1100" dirty="0" smtClean="0"/>
              <a:t> </a:t>
            </a:r>
            <a:r>
              <a:rPr lang="en-US" sz="1100" i="1" dirty="0" smtClean="0"/>
              <a:t> </a:t>
            </a:r>
            <a:r>
              <a:rPr lang="it-IT" sz="1100" b="0" dirty="0" err="1" smtClean="0"/>
              <a:t>Infect</a:t>
            </a:r>
            <a:r>
              <a:rPr lang="it-IT" sz="1100" b="0" dirty="0" smtClean="0"/>
              <a:t> </a:t>
            </a:r>
            <a:r>
              <a:rPr lang="it-IT" sz="1100" b="0" dirty="0"/>
              <a:t>Control </a:t>
            </a:r>
            <a:r>
              <a:rPr lang="it-IT" sz="1100" b="0" dirty="0" err="1"/>
              <a:t>Hosp</a:t>
            </a:r>
            <a:r>
              <a:rPr lang="it-IT" sz="1100" b="0" dirty="0"/>
              <a:t> </a:t>
            </a:r>
            <a:r>
              <a:rPr lang="it-IT" sz="1100" b="0" dirty="0" err="1" smtClean="0"/>
              <a:t>Epidemiol</a:t>
            </a:r>
            <a:r>
              <a:rPr lang="it-IT" sz="1100" b="0" dirty="0" smtClean="0"/>
              <a:t> 2013</a:t>
            </a:r>
            <a:r>
              <a:rPr lang="it-IT" sz="1200" b="0" dirty="0"/>
              <a:t/>
            </a:r>
            <a:br>
              <a:rPr lang="it-IT" sz="1200" b="0" dirty="0"/>
            </a:br>
            <a:r>
              <a:rPr lang="it-IT" sz="1200" b="0" dirty="0" smtClean="0"/>
              <a:t> </a:t>
            </a:r>
            <a:endParaRPr lang="en-US" sz="1600" i="1" dirty="0"/>
          </a:p>
        </p:txBody>
      </p:sp>
      <p:sp>
        <p:nvSpPr>
          <p:cNvPr id="5" name="Segnaposto contenuto 2"/>
          <p:cNvSpPr txBox="1">
            <a:spLocks/>
          </p:cNvSpPr>
          <p:nvPr/>
        </p:nvSpPr>
        <p:spPr>
          <a:xfrm>
            <a:off x="3815014" y="1920240"/>
            <a:ext cx="3779797" cy="2852928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864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4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1800" b="1" dirty="0" smtClean="0">
                <a:solidFill>
                  <a:srgbClr val="FF0000"/>
                </a:solidFill>
              </a:rPr>
              <a:t>PICU setting: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200" b="1" i="1" dirty="0" smtClean="0"/>
              <a:t>1660</a:t>
            </a:r>
            <a:r>
              <a:rPr lang="en-US" sz="1200" i="1" dirty="0" smtClean="0"/>
              <a:t> devices in 1255 children: </a:t>
            </a:r>
            <a:r>
              <a:rPr lang="en-US" sz="1200" b="1" i="1" dirty="0" smtClean="0">
                <a:solidFill>
                  <a:srgbClr val="FF0000"/>
                </a:solidFill>
              </a:rPr>
              <a:t>922 PICCs </a:t>
            </a:r>
            <a:r>
              <a:rPr lang="en-US" sz="1200" i="1" dirty="0" smtClean="0"/>
              <a:t>738 CVCs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1600" dirty="0" err="1"/>
              <a:t>overall</a:t>
            </a:r>
            <a:r>
              <a:rPr lang="it-IT" sz="1600" dirty="0"/>
              <a:t> CLABSI </a:t>
            </a:r>
            <a:r>
              <a:rPr lang="it-IT" sz="1600" dirty="0" err="1"/>
              <a:t>incidence</a:t>
            </a:r>
            <a:r>
              <a:rPr lang="it-IT" sz="1600" dirty="0"/>
              <a:t>: </a:t>
            </a:r>
            <a:r>
              <a:rPr lang="en-US" sz="1600" dirty="0"/>
              <a:t>2.28/1000 catheter-days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it-IT" sz="1800" dirty="0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1800" dirty="0" err="1" smtClean="0">
                <a:solidFill>
                  <a:srgbClr val="FF0000"/>
                </a:solidFill>
              </a:rPr>
              <a:t>CVCs</a:t>
            </a:r>
            <a:r>
              <a:rPr lang="it-IT" sz="1800" dirty="0" smtClean="0">
                <a:solidFill>
                  <a:srgbClr val="FF0000"/>
                </a:solidFill>
              </a:rPr>
              <a:t> </a:t>
            </a:r>
            <a:r>
              <a:rPr lang="it-IT" sz="1800" dirty="0" err="1" smtClean="0">
                <a:solidFill>
                  <a:srgbClr val="FF0000"/>
                </a:solidFill>
              </a:rPr>
              <a:t>were</a:t>
            </a:r>
            <a:r>
              <a:rPr lang="it-IT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>associated with higher risk of CLABSI </a:t>
            </a:r>
            <a:r>
              <a:rPr lang="en-US" sz="1400" dirty="0" smtClean="0"/>
              <a:t>(</a:t>
            </a:r>
            <a:r>
              <a:rPr lang="en-US" sz="1400" dirty="0" err="1" smtClean="0"/>
              <a:t>adj</a:t>
            </a:r>
            <a:r>
              <a:rPr lang="en-US" sz="1400" dirty="0" smtClean="0"/>
              <a:t> HR 2.20, 95% CI 1.05–4.61; p = 0.037).</a:t>
            </a:r>
            <a:endParaRPr lang="en-US" sz="1100" dirty="0" smtClean="0"/>
          </a:p>
          <a:p>
            <a:pPr algn="r" defTabSz="457200">
              <a:lnSpc>
                <a:spcPct val="120000"/>
              </a:lnSpc>
              <a:spcBef>
                <a:spcPts val="600"/>
              </a:spcBef>
            </a:pPr>
            <a:r>
              <a:rPr lang="it-IT" sz="1100" dirty="0" err="1" smtClean="0"/>
              <a:t>Silveira</a:t>
            </a:r>
            <a:r>
              <a:rPr lang="it-IT" sz="1100" dirty="0" smtClean="0"/>
              <a:t> </a:t>
            </a:r>
            <a:r>
              <a:rPr lang="it-IT" sz="1100" dirty="0" err="1" smtClean="0"/>
              <a:t>Yamaguchi</a:t>
            </a:r>
            <a:r>
              <a:rPr lang="it-IT" sz="1100" dirty="0" smtClean="0"/>
              <a:t> </a:t>
            </a:r>
            <a:r>
              <a:rPr lang="it-IT" sz="1100" i="1" dirty="0" smtClean="0"/>
              <a:t>Intensive Care </a:t>
            </a:r>
            <a:r>
              <a:rPr lang="it-IT" sz="1100" i="1" dirty="0" err="1" smtClean="0"/>
              <a:t>Med</a:t>
            </a:r>
            <a:r>
              <a:rPr lang="it-IT" sz="1100" i="1" dirty="0" smtClean="0"/>
              <a:t> (2017) </a:t>
            </a:r>
            <a:endParaRPr lang="it-IT" sz="1100" dirty="0"/>
          </a:p>
        </p:txBody>
      </p:sp>
      <p:sp>
        <p:nvSpPr>
          <p:cNvPr id="7" name="Segnaposto contenuto 6"/>
          <p:cNvSpPr txBox="1">
            <a:spLocks noGrp="1"/>
          </p:cNvSpPr>
          <p:nvPr>
            <p:ph idx="1"/>
          </p:nvPr>
        </p:nvSpPr>
        <p:spPr>
          <a:xfrm>
            <a:off x="7743081" y="1920240"/>
            <a:ext cx="3659487" cy="25617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Adult setting </a:t>
            </a:r>
            <a:endParaRPr lang="en-US" sz="1200" b="1" i="1" dirty="0">
              <a:solidFill>
                <a:srgbClr val="FF0000"/>
              </a:solidFill>
            </a:endParaRPr>
          </a:p>
          <a:p>
            <a:r>
              <a:rPr lang="en-US" sz="1200" b="1" i="1" dirty="0" smtClean="0">
                <a:solidFill>
                  <a:srgbClr val="FF0000"/>
                </a:solidFill>
              </a:rPr>
              <a:t>20.104  pts with PICC, </a:t>
            </a:r>
            <a:r>
              <a:rPr lang="it-IT" sz="1200" i="1" dirty="0" smtClean="0"/>
              <a:t>4775 </a:t>
            </a:r>
            <a:r>
              <a:rPr lang="en-US" sz="1200" i="1" dirty="0"/>
              <a:t>patients with </a:t>
            </a:r>
            <a:r>
              <a:rPr lang="en-US" sz="1200" i="1" dirty="0" smtClean="0"/>
              <a:t>CVC</a:t>
            </a:r>
            <a:endParaRPr lang="en-US" sz="1200" i="1" dirty="0"/>
          </a:p>
          <a:p>
            <a:r>
              <a:rPr lang="en-US" sz="1800" dirty="0">
                <a:solidFill>
                  <a:srgbClr val="FF0000"/>
                </a:solidFill>
              </a:rPr>
              <a:t>Pts with </a:t>
            </a:r>
            <a:r>
              <a:rPr lang="en-US" sz="1800" dirty="0" smtClean="0">
                <a:solidFill>
                  <a:srgbClr val="FF0000"/>
                </a:solidFill>
              </a:rPr>
              <a:t>CVC: </a:t>
            </a:r>
          </a:p>
          <a:p>
            <a:r>
              <a:rPr lang="en-US" sz="1800" dirty="0" smtClean="0">
                <a:solidFill>
                  <a:srgbClr val="FF0000"/>
                </a:solidFill>
              </a:rPr>
              <a:t>higher </a:t>
            </a:r>
            <a:r>
              <a:rPr lang="en-US" sz="1800" dirty="0">
                <a:solidFill>
                  <a:srgbClr val="FF0000"/>
                </a:solidFill>
              </a:rPr>
              <a:t>crude CLABSI rate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200" i="1" dirty="0" smtClean="0"/>
              <a:t>(5.55 vs 0.84/1000 </a:t>
            </a:r>
            <a:r>
              <a:rPr lang="en-US" sz="1200" i="1" dirty="0" err="1" smtClean="0"/>
              <a:t>cath</a:t>
            </a:r>
            <a:r>
              <a:rPr lang="en-US" sz="1200" i="1" dirty="0" smtClean="0"/>
              <a:t> days)</a:t>
            </a:r>
          </a:p>
          <a:p>
            <a:r>
              <a:rPr lang="en-US" sz="1800" dirty="0" smtClean="0">
                <a:solidFill>
                  <a:srgbClr val="FF0000"/>
                </a:solidFill>
              </a:rPr>
              <a:t>higher </a:t>
            </a:r>
            <a:r>
              <a:rPr lang="en-US" sz="1800" dirty="0">
                <a:solidFill>
                  <a:srgbClr val="FF0000"/>
                </a:solidFill>
              </a:rPr>
              <a:t>30-days CLABSI hazard. </a:t>
            </a:r>
          </a:p>
          <a:p>
            <a:pPr algn="r"/>
            <a:r>
              <a:rPr lang="en-US" sz="1100" dirty="0" err="1" smtClean="0"/>
              <a:t>Lv</a:t>
            </a:r>
            <a:r>
              <a:rPr lang="en-US" sz="1100" dirty="0" smtClean="0"/>
              <a:t> </a:t>
            </a:r>
            <a:r>
              <a:rPr lang="en-US" sz="1100" dirty="0"/>
              <a:t>et al</a:t>
            </a:r>
            <a:r>
              <a:rPr lang="en-US" sz="1200" b="1" i="1" dirty="0" smtClean="0"/>
              <a:t> </a:t>
            </a:r>
            <a:r>
              <a:rPr lang="en-US" sz="1100" i="1" dirty="0"/>
              <a:t>BMC Infect Dis 2022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356616" y="704088"/>
            <a:ext cx="52373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 err="1" smtClean="0">
                <a:solidFill>
                  <a:srgbClr val="FF0000"/>
                </a:solidFill>
              </a:rPr>
              <a:t>PICCs</a:t>
            </a:r>
            <a:r>
              <a:rPr lang="it-IT" sz="4400" dirty="0" smtClean="0">
                <a:solidFill>
                  <a:srgbClr val="FF0000"/>
                </a:solidFill>
              </a:rPr>
              <a:t> and CLABSI </a:t>
            </a:r>
            <a:endParaRPr lang="it-IT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94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99081" y="3481399"/>
            <a:ext cx="5069615" cy="2596897"/>
          </a:xfrm>
          <a:ln w="28575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1400" dirty="0"/>
              <a:t>Dramatic changes to clinical practice over the last 10 years have helped to address past issues with central catheters and complication risk</a:t>
            </a:r>
            <a:r>
              <a:rPr lang="en-US" sz="1400" dirty="0" smtClean="0"/>
              <a:t>.     </a:t>
            </a:r>
          </a:p>
          <a:p>
            <a:r>
              <a:rPr lang="en-US" sz="1400" dirty="0" smtClean="0"/>
              <a:t>Lower </a:t>
            </a:r>
            <a:r>
              <a:rPr lang="en-US" sz="1400" dirty="0"/>
              <a:t>rate of complications when following current </a:t>
            </a:r>
            <a:r>
              <a:rPr lang="en-US" sz="1400" dirty="0" smtClean="0"/>
              <a:t>guidelines. </a:t>
            </a:r>
          </a:p>
          <a:p>
            <a:r>
              <a:rPr lang="en-US" sz="1400" dirty="0" smtClean="0"/>
              <a:t>When </a:t>
            </a:r>
            <a:r>
              <a:rPr lang="en-US" sz="1400" dirty="0"/>
              <a:t>adhering to best </a:t>
            </a:r>
            <a:r>
              <a:rPr lang="en-US" sz="1400" dirty="0" smtClean="0"/>
              <a:t>practices that </a:t>
            </a:r>
            <a:r>
              <a:rPr lang="en-US" sz="1400" dirty="0"/>
              <a:t>concerns related to </a:t>
            </a:r>
            <a:r>
              <a:rPr lang="en-US" sz="1400" dirty="0" smtClean="0"/>
              <a:t>PICC </a:t>
            </a:r>
            <a:r>
              <a:rPr lang="en-US" sz="1400" dirty="0"/>
              <a:t>risk are minimized</a:t>
            </a:r>
            <a:r>
              <a:rPr lang="en-US" sz="1400" dirty="0" smtClean="0"/>
              <a:t> (deep </a:t>
            </a:r>
            <a:r>
              <a:rPr lang="en-US" sz="1400" dirty="0"/>
              <a:t>vein t</a:t>
            </a:r>
            <a:r>
              <a:rPr lang="en-US" sz="1400" dirty="0" smtClean="0"/>
              <a:t>hrombosis and CLABSI). </a:t>
            </a:r>
          </a:p>
          <a:p>
            <a:r>
              <a:rPr lang="en-US" sz="1400" dirty="0" smtClean="0"/>
              <a:t>Clinicians </a:t>
            </a:r>
            <a:r>
              <a:rPr lang="en-US" sz="1400" dirty="0"/>
              <a:t>should prioritize central line choice based on patient therapeutic needs</a:t>
            </a:r>
            <a:r>
              <a:rPr lang="en-US" sz="1400" dirty="0" smtClean="0"/>
              <a:t>, rather </a:t>
            </a:r>
            <a:r>
              <a:rPr lang="en-US" sz="1400" dirty="0"/>
              <a:t>than fear of complications. </a:t>
            </a:r>
            <a:endParaRPr lang="en-US" sz="1400" dirty="0" smtClean="0"/>
          </a:p>
        </p:txBody>
      </p:sp>
      <p:sp>
        <p:nvSpPr>
          <p:cNvPr id="2" name="CasellaDiTesto 1"/>
          <p:cNvSpPr txBox="1"/>
          <p:nvPr/>
        </p:nvSpPr>
        <p:spPr>
          <a:xfrm>
            <a:off x="1237785" y="2769354"/>
            <a:ext cx="442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 </a:t>
            </a:r>
            <a:endParaRPr lang="it-IT" dirty="0"/>
          </a:p>
        </p:txBody>
      </p:sp>
      <p:grpSp>
        <p:nvGrpSpPr>
          <p:cNvPr id="10" name="Gruppo 9"/>
          <p:cNvGrpSpPr/>
          <p:nvPr/>
        </p:nvGrpSpPr>
        <p:grpSpPr>
          <a:xfrm>
            <a:off x="499081" y="834287"/>
            <a:ext cx="10893478" cy="4922993"/>
            <a:chOff x="499081" y="834287"/>
            <a:chExt cx="10893478" cy="4922993"/>
          </a:xfrm>
        </p:grpSpPr>
        <p:pic>
          <p:nvPicPr>
            <p:cNvPr id="8" name="Immagine 7"/>
            <p:cNvPicPr>
              <a:picLocks noChangeAspect="1"/>
            </p:cNvPicPr>
            <p:nvPr/>
          </p:nvPicPr>
          <p:blipFill rotWithShape="1">
            <a:blip r:embed="rId2">
              <a:lum bright="-20000" contrast="40000"/>
            </a:blip>
            <a:srcRect t="2888" r="5587"/>
            <a:stretch/>
          </p:blipFill>
          <p:spPr>
            <a:xfrm>
              <a:off x="6312042" y="1207008"/>
              <a:ext cx="5080517" cy="4550272"/>
            </a:xfrm>
            <a:prstGeom prst="rect">
              <a:avLst/>
            </a:prstGeom>
          </p:spPr>
        </p:pic>
        <p:grpSp>
          <p:nvGrpSpPr>
            <p:cNvPr id="5" name="Gruppo 4"/>
            <p:cNvGrpSpPr/>
            <p:nvPr/>
          </p:nvGrpSpPr>
          <p:grpSpPr>
            <a:xfrm>
              <a:off x="499081" y="834287"/>
              <a:ext cx="3981479" cy="2097108"/>
              <a:chOff x="499081" y="834287"/>
              <a:chExt cx="3981479" cy="2097108"/>
            </a:xfrm>
          </p:grpSpPr>
          <p:pic>
            <p:nvPicPr>
              <p:cNvPr id="4" name="Immagine 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9081" y="834287"/>
                <a:ext cx="3981479" cy="1645499"/>
              </a:xfrm>
              <a:prstGeom prst="rect">
                <a:avLst/>
              </a:prstGeom>
            </p:spPr>
          </p:pic>
          <p:pic>
            <p:nvPicPr>
              <p:cNvPr id="6" name="Immagine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9194" y="2769354"/>
                <a:ext cx="594955" cy="158997"/>
              </a:xfrm>
              <a:prstGeom prst="rect">
                <a:avLst/>
              </a:prstGeom>
            </p:spPr>
          </p:pic>
          <p:sp>
            <p:nvSpPr>
              <p:cNvPr id="7" name="CasellaDiTesto 6"/>
              <p:cNvSpPr txBox="1"/>
              <p:nvPr/>
            </p:nvSpPr>
            <p:spPr>
              <a:xfrm>
                <a:off x="3609699" y="2654396"/>
                <a:ext cx="77295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200" dirty="0" smtClean="0"/>
                  <a:t>2021</a:t>
                </a:r>
                <a:endParaRPr lang="it-IT" sz="1200" dirty="0"/>
              </a:p>
            </p:txBody>
          </p:sp>
          <p:pic>
            <p:nvPicPr>
              <p:cNvPr id="9" name="Immagine 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63157" y="2663948"/>
                <a:ext cx="2428587" cy="26440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99307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0438" y="694944"/>
            <a:ext cx="6171730" cy="969264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it-IT" sz="4400" dirty="0" err="1">
                <a:solidFill>
                  <a:srgbClr val="FF0000"/>
                </a:solidFill>
              </a:rPr>
              <a:t>Risk</a:t>
            </a:r>
            <a:r>
              <a:rPr lang="it-IT" sz="4400" dirty="0">
                <a:solidFill>
                  <a:srgbClr val="FF0000"/>
                </a:solidFill>
              </a:rPr>
              <a:t> </a:t>
            </a:r>
            <a:r>
              <a:rPr lang="it-IT" sz="4400" dirty="0" err="1">
                <a:solidFill>
                  <a:srgbClr val="FF0000"/>
                </a:solidFill>
              </a:rPr>
              <a:t>factors</a:t>
            </a:r>
            <a:r>
              <a:rPr lang="it-IT" sz="4400" dirty="0">
                <a:solidFill>
                  <a:srgbClr val="FF0000"/>
                </a:solidFill>
              </a:rPr>
              <a:t> for </a:t>
            </a:r>
            <a:r>
              <a:rPr lang="it-IT" sz="4400" dirty="0" err="1" smtClean="0">
                <a:solidFill>
                  <a:srgbClr val="FF0000"/>
                </a:solidFill>
              </a:rPr>
              <a:t>infection</a:t>
            </a:r>
            <a:r>
              <a:rPr lang="it-IT" sz="4400" dirty="0" smtClean="0">
                <a:solidFill>
                  <a:srgbClr val="FF0000"/>
                </a:solidFill>
              </a:rPr>
              <a:t/>
            </a:r>
            <a:br>
              <a:rPr lang="it-IT" sz="4400" dirty="0" smtClean="0">
                <a:solidFill>
                  <a:srgbClr val="FF0000"/>
                </a:solidFill>
              </a:rPr>
            </a:br>
            <a:r>
              <a:rPr lang="it-IT" sz="4400" dirty="0" smtClean="0">
                <a:solidFill>
                  <a:srgbClr val="FF0000"/>
                </a:solidFill>
              </a:rPr>
              <a:t/>
            </a:r>
            <a:br>
              <a:rPr lang="it-IT" sz="4400" dirty="0" smtClean="0">
                <a:solidFill>
                  <a:srgbClr val="FF0000"/>
                </a:solidFill>
              </a:rPr>
            </a:br>
            <a:r>
              <a:rPr lang="en-US" sz="2000" u="sng" dirty="0"/>
              <a:t/>
            </a:r>
            <a:br>
              <a:rPr lang="en-US" sz="2000" u="sng" dirty="0"/>
            </a:br>
            <a:endParaRPr lang="it-IT" sz="2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16816" y="1737360"/>
            <a:ext cx="5572504" cy="4870457"/>
          </a:xfrm>
        </p:spPr>
        <p:txBody>
          <a:bodyPr>
            <a:normAutofit/>
          </a:bodyPr>
          <a:lstStyle/>
          <a:p>
            <a:r>
              <a:rPr lang="en-US" sz="1600" u="sng" dirty="0">
                <a:solidFill>
                  <a:srgbClr val="FF0000"/>
                </a:solidFill>
              </a:rPr>
              <a:t>Patient factors</a:t>
            </a:r>
            <a:r>
              <a:rPr lang="en-US" sz="1600" dirty="0">
                <a:solidFill>
                  <a:srgbClr val="FF0000"/>
                </a:solidFill>
              </a:rPr>
              <a:t>: </a:t>
            </a:r>
            <a:r>
              <a:rPr lang="en-US" sz="1600" dirty="0" smtClean="0"/>
              <a:t>immunosuppression increases </a:t>
            </a:r>
            <a:r>
              <a:rPr lang="en-US" sz="1600" dirty="0"/>
              <a:t>the risk </a:t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u="sng" dirty="0" smtClean="0">
                <a:solidFill>
                  <a:srgbClr val="FF0000"/>
                </a:solidFill>
              </a:rPr>
              <a:t>The </a:t>
            </a:r>
            <a:r>
              <a:rPr lang="en-US" sz="1600" u="sng" dirty="0">
                <a:solidFill>
                  <a:srgbClr val="FF0000"/>
                </a:solidFill>
              </a:rPr>
              <a:t>cumulative risk </a:t>
            </a:r>
            <a:r>
              <a:rPr lang="en-US" sz="1600" dirty="0">
                <a:solidFill>
                  <a:srgbClr val="FF0000"/>
                </a:solidFill>
              </a:rPr>
              <a:t>of infection increases with the number of days the CVC is in place</a:t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u="sng" dirty="0">
                <a:solidFill>
                  <a:srgbClr val="FF0000"/>
                </a:solidFill>
              </a:rPr>
              <a:t/>
            </a:r>
            <a:br>
              <a:rPr lang="en-US" sz="1600" u="sng" dirty="0">
                <a:solidFill>
                  <a:srgbClr val="FF0000"/>
                </a:solidFill>
              </a:rPr>
            </a:br>
            <a:endParaRPr lang="en-US" sz="1600" u="sng" dirty="0" smtClean="0">
              <a:solidFill>
                <a:srgbClr val="FF0000"/>
              </a:solidFill>
            </a:endParaRPr>
          </a:p>
          <a:p>
            <a:endParaRPr lang="en-US" sz="1600" i="1" u="sng" dirty="0">
              <a:solidFill>
                <a:srgbClr val="FF0000"/>
              </a:solidFill>
            </a:endParaRPr>
          </a:p>
          <a:p>
            <a:endParaRPr lang="en-US" sz="1600" i="1" u="sng" dirty="0" smtClean="0">
              <a:solidFill>
                <a:srgbClr val="FF0000"/>
              </a:solidFill>
            </a:endParaRPr>
          </a:p>
          <a:p>
            <a:r>
              <a:rPr lang="en-US" sz="1400" i="1" dirty="0" smtClean="0"/>
              <a:t>Prompt </a:t>
            </a:r>
            <a:r>
              <a:rPr lang="en-US" sz="1400" i="1" dirty="0"/>
              <a:t>removal of unnecessary CVCs is mandatory</a:t>
            </a:r>
            <a:br>
              <a:rPr lang="en-US" sz="1400" i="1" dirty="0"/>
            </a:br>
            <a:r>
              <a:rPr lang="en-US" sz="1400" i="1" dirty="0"/>
              <a:t>Assess and discuss with the health care team the continued need for the CVAD on a daily basis and remove when it is no longer needed for the plan of care. </a:t>
            </a:r>
            <a:r>
              <a:rPr lang="it-IT" sz="1400" i="1" dirty="0"/>
              <a:t/>
            </a:r>
            <a:br>
              <a:rPr lang="it-IT" sz="1400" i="1" dirty="0"/>
            </a:br>
            <a:r>
              <a:rPr lang="en-US" sz="1800" u="sng" dirty="0"/>
              <a:t/>
            </a:r>
            <a:br>
              <a:rPr lang="en-US" sz="1800" u="sng" dirty="0"/>
            </a:br>
            <a:endParaRPr lang="it-IT" sz="18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38" y="3723397"/>
            <a:ext cx="1043784" cy="898381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6903720" y="861577"/>
            <a:ext cx="461772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1400" b="1" dirty="0">
                <a:solidFill>
                  <a:srgbClr val="FF0000"/>
                </a:solidFill>
              </a:rPr>
              <a:t>Indipendent </a:t>
            </a:r>
            <a:r>
              <a:rPr lang="it-IT" altLang="it-IT" sz="1400" b="1" dirty="0" err="1">
                <a:solidFill>
                  <a:srgbClr val="FF0000"/>
                </a:solidFill>
              </a:rPr>
              <a:t>factors</a:t>
            </a:r>
            <a:r>
              <a:rPr lang="it-IT" altLang="it-IT" sz="1400" b="1" dirty="0">
                <a:solidFill>
                  <a:srgbClr val="FF0000"/>
                </a:solidFill>
              </a:rPr>
              <a:t> </a:t>
            </a:r>
            <a:r>
              <a:rPr lang="it-IT" altLang="it-IT" sz="1400" b="1" dirty="0" err="1">
                <a:solidFill>
                  <a:srgbClr val="FF0000"/>
                </a:solidFill>
              </a:rPr>
              <a:t>associated</a:t>
            </a:r>
            <a:r>
              <a:rPr lang="it-IT" altLang="it-IT" sz="1400" b="1" dirty="0">
                <a:solidFill>
                  <a:srgbClr val="FF0000"/>
                </a:solidFill>
              </a:rPr>
              <a:t> with </a:t>
            </a:r>
            <a:r>
              <a:rPr lang="it-IT" altLang="it-IT" sz="1400" b="1" u="sng" dirty="0" smtClean="0">
                <a:solidFill>
                  <a:srgbClr val="FF0000"/>
                </a:solidFill>
              </a:rPr>
              <a:t>PICC-R BSI:</a:t>
            </a:r>
            <a:endParaRPr lang="it-IT" altLang="it-IT" sz="1400" b="1" u="sng" dirty="0">
              <a:solidFill>
                <a:srgbClr val="FF0000"/>
              </a:solidFill>
            </a:endParaRPr>
          </a:p>
          <a:p>
            <a:pPr marL="557213" lvl="1" indent="-214313">
              <a:buFont typeface="Wingdings" panose="05000000000000000000" pitchFamily="2" charset="2"/>
              <a:buChar char="ü"/>
            </a:pPr>
            <a:r>
              <a:rPr lang="en-US" altLang="it-IT" sz="1200" dirty="0" smtClean="0"/>
              <a:t>ICU  </a:t>
            </a:r>
            <a:endParaRPr lang="en-US" altLang="it-IT" sz="1200" dirty="0"/>
          </a:p>
          <a:p>
            <a:pPr marL="557213" lvl="1" indent="-214313">
              <a:buFont typeface="Wingdings" panose="05000000000000000000" pitchFamily="2" charset="2"/>
              <a:buChar char="ü"/>
            </a:pPr>
            <a:r>
              <a:rPr lang="en-US" altLang="it-IT" sz="1200" dirty="0"/>
              <a:t>length of stay (hospital and ICU)  </a:t>
            </a:r>
          </a:p>
          <a:p>
            <a:pPr marL="557213" lvl="1" indent="-214313">
              <a:buFont typeface="Wingdings" panose="05000000000000000000" pitchFamily="2" charset="2"/>
              <a:buChar char="ü"/>
            </a:pPr>
            <a:r>
              <a:rPr lang="en-US" altLang="it-IT" sz="1200" dirty="0"/>
              <a:t>number of PICC lumens (double  and triple lumen)</a:t>
            </a:r>
          </a:p>
          <a:p>
            <a:pPr marL="557213" lvl="1" indent="-214313">
              <a:buFont typeface="Wingdings" panose="05000000000000000000" pitchFamily="2" charset="2"/>
              <a:buChar char="ü"/>
            </a:pPr>
            <a:r>
              <a:rPr lang="en-US" altLang="it-IT" sz="1200" dirty="0" err="1" smtClean="0"/>
              <a:t>erlier</a:t>
            </a:r>
            <a:r>
              <a:rPr lang="en-US" altLang="it-IT" sz="1200" dirty="0" smtClean="0"/>
              <a:t> infections</a:t>
            </a:r>
          </a:p>
          <a:p>
            <a:pPr marL="342900" lvl="1" algn="r"/>
            <a:r>
              <a:rPr lang="en-US" altLang="it-IT" sz="1200" dirty="0"/>
              <a:t> </a:t>
            </a:r>
            <a:r>
              <a:rPr lang="en-US" altLang="it-IT" sz="1100" i="1" dirty="0" smtClean="0"/>
              <a:t>Chopra et al. 2014 Am J Med </a:t>
            </a:r>
            <a:endParaRPr lang="en-US" altLang="it-IT" sz="1200" i="1" dirty="0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>
          <a:xfrm>
            <a:off x="6903720" y="2699334"/>
            <a:ext cx="4617720" cy="22859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 smtClean="0"/>
              <a:t>observational study on </a:t>
            </a:r>
            <a:r>
              <a:rPr lang="en-US" sz="1200" u="sng" dirty="0" smtClean="0"/>
              <a:t>PICC</a:t>
            </a:r>
            <a:r>
              <a:rPr lang="en-US" sz="1200" dirty="0" smtClean="0"/>
              <a:t> from placement until removal: </a:t>
            </a:r>
          </a:p>
          <a:p>
            <a:pPr>
              <a:spcBef>
                <a:spcPts val="600"/>
              </a:spcBef>
            </a:pPr>
            <a:r>
              <a:rPr lang="it-IT" sz="1200" dirty="0" smtClean="0"/>
              <a:t>24% </a:t>
            </a:r>
            <a:r>
              <a:rPr lang="it-IT" sz="1200" dirty="0" err="1" smtClean="0"/>
              <a:t>had</a:t>
            </a:r>
            <a:r>
              <a:rPr lang="it-IT" sz="1200" dirty="0" smtClean="0"/>
              <a:t> </a:t>
            </a:r>
            <a:r>
              <a:rPr lang="it-IT" sz="1200" dirty="0" err="1" smtClean="0"/>
              <a:t>complications</a:t>
            </a:r>
            <a:endParaRPr lang="it-IT" sz="1200" dirty="0" smtClean="0"/>
          </a:p>
          <a:p>
            <a:pPr marL="0" indent="0">
              <a:buNone/>
            </a:pPr>
            <a:r>
              <a:rPr lang="en-US" sz="1400" b="1" dirty="0" smtClean="0">
                <a:solidFill>
                  <a:srgbClr val="FF0000"/>
                </a:solidFill>
              </a:rPr>
              <a:t>A higher proportion of pts with confirmed or suspected  CLABSI: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1200" dirty="0" smtClean="0"/>
              <a:t>received TPN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200" dirty="0" smtClean="0"/>
              <a:t>dual-lumen catheters (</a:t>
            </a:r>
            <a:r>
              <a:rPr lang="en-US" sz="1200" i="1" dirty="0" smtClean="0"/>
              <a:t>P </a:t>
            </a:r>
            <a:r>
              <a:rPr lang="en-US" sz="1200" dirty="0" smtClean="0"/>
              <a:t>=.04)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200" dirty="0" smtClean="0"/>
              <a:t>were neutropenic</a:t>
            </a:r>
            <a:endParaRPr lang="en-US" sz="1100" dirty="0" smtClean="0"/>
          </a:p>
          <a:p>
            <a:pPr marL="914400" lvl="2" indent="0" algn="r">
              <a:buNone/>
            </a:pPr>
            <a:r>
              <a:rPr lang="en-US" sz="1100" i="1" dirty="0" err="1" smtClean="0"/>
              <a:t>Liscynesky</a:t>
            </a:r>
            <a:r>
              <a:rPr lang="en-US" sz="1100" i="1" dirty="0" smtClean="0"/>
              <a:t>, et al AJIC 2017</a:t>
            </a:r>
            <a:endParaRPr lang="it-IT" sz="1100" i="1" dirty="0" smtClean="0"/>
          </a:p>
          <a:p>
            <a:pPr lvl="2">
              <a:buFont typeface="Wingdings" panose="05000000000000000000" pitchFamily="2" charset="2"/>
              <a:buChar char="ü"/>
            </a:pPr>
            <a:endParaRPr lang="en-US" sz="1100" i="1" dirty="0" smtClean="0"/>
          </a:p>
        </p:txBody>
      </p:sp>
      <p:sp>
        <p:nvSpPr>
          <p:cNvPr id="4" name="CasellaDiTesto 3"/>
          <p:cNvSpPr txBox="1"/>
          <p:nvPr/>
        </p:nvSpPr>
        <p:spPr>
          <a:xfrm>
            <a:off x="6903720" y="5225024"/>
            <a:ext cx="4617720" cy="885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it-IT" sz="1400" b="1" dirty="0" err="1">
                <a:solidFill>
                  <a:srgbClr val="FF0000"/>
                </a:solidFill>
              </a:rPr>
              <a:t>Rates</a:t>
            </a:r>
            <a:r>
              <a:rPr lang="it-IT" sz="1400" b="1" dirty="0">
                <a:solidFill>
                  <a:srgbClr val="FF0000"/>
                </a:solidFill>
              </a:rPr>
              <a:t> of CLABSI in </a:t>
            </a:r>
            <a:r>
              <a:rPr lang="it-IT" sz="1400" b="1" dirty="0" err="1">
                <a:solidFill>
                  <a:srgbClr val="FF0000"/>
                </a:solidFill>
              </a:rPr>
              <a:t>pts</a:t>
            </a:r>
            <a:r>
              <a:rPr lang="it-IT" sz="1400" b="1" dirty="0">
                <a:solidFill>
                  <a:srgbClr val="FF0000"/>
                </a:solidFill>
              </a:rPr>
              <a:t> with 1 vs 2 CVC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200" dirty="0" err="1"/>
              <a:t>Concurrent</a:t>
            </a:r>
            <a:r>
              <a:rPr lang="it-IT" sz="1200" dirty="0"/>
              <a:t> CVC use </a:t>
            </a:r>
            <a:r>
              <a:rPr lang="it-IT" sz="1200" dirty="0" err="1"/>
              <a:t>is</a:t>
            </a:r>
            <a:r>
              <a:rPr lang="it-IT" sz="1200" dirty="0"/>
              <a:t> </a:t>
            </a:r>
            <a:r>
              <a:rPr lang="it-IT" sz="1200" dirty="0" err="1"/>
              <a:t>associated</a:t>
            </a:r>
            <a:r>
              <a:rPr lang="it-IT" sz="1200" dirty="0"/>
              <a:t> with 2-fold the </a:t>
            </a:r>
            <a:r>
              <a:rPr lang="it-IT" sz="1200" dirty="0" err="1"/>
              <a:t>risk</a:t>
            </a:r>
            <a:r>
              <a:rPr lang="it-IT" sz="1200" dirty="0"/>
              <a:t> of CLABSI </a:t>
            </a:r>
            <a:r>
              <a:rPr lang="it-IT" sz="1200" dirty="0" err="1"/>
              <a:t>compared</a:t>
            </a:r>
            <a:r>
              <a:rPr lang="it-IT" sz="1200" dirty="0"/>
              <a:t> to a single CVC </a:t>
            </a:r>
            <a:r>
              <a:rPr lang="it-IT" sz="1200" dirty="0" smtClean="0"/>
              <a:t>use</a:t>
            </a:r>
          </a:p>
          <a:p>
            <a:pPr lvl="2" algn="r">
              <a:lnSpc>
                <a:spcPct val="90000"/>
              </a:lnSpc>
              <a:spcBef>
                <a:spcPts val="500"/>
              </a:spcBef>
            </a:pPr>
            <a:r>
              <a:rPr lang="it-IT" sz="1100" i="1" dirty="0"/>
              <a:t>Dube et al </a:t>
            </a:r>
            <a:r>
              <a:rPr lang="it-IT" sz="1100" i="1" dirty="0" err="1"/>
              <a:t>Jama</a:t>
            </a:r>
            <a:r>
              <a:rPr lang="it-IT" sz="1100" i="1" dirty="0"/>
              <a:t> NO 2020</a:t>
            </a:r>
          </a:p>
        </p:txBody>
      </p:sp>
    </p:spTree>
    <p:extLst>
      <p:ext uri="{BB962C8B-B14F-4D97-AF65-F5344CB8AC3E}">
        <p14:creationId xmlns:p14="http://schemas.microsoft.com/office/powerpoint/2010/main" val="111757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3006" y="722377"/>
            <a:ext cx="6199162" cy="731519"/>
          </a:xfrm>
        </p:spPr>
        <p:txBody>
          <a:bodyPr>
            <a:normAutofit/>
          </a:bodyPr>
          <a:lstStyle/>
          <a:p>
            <a:r>
              <a:rPr lang="it-IT" sz="4000" dirty="0" err="1" smtClean="0">
                <a:solidFill>
                  <a:srgbClr val="FF0000"/>
                </a:solidFill>
              </a:rPr>
              <a:t>Epidemiology</a:t>
            </a:r>
            <a:r>
              <a:rPr lang="it-IT" sz="4000" dirty="0" smtClean="0">
                <a:solidFill>
                  <a:srgbClr val="FF0000"/>
                </a:solidFill>
              </a:rPr>
              <a:t> of CRBSI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65760" y="1609345"/>
            <a:ext cx="6053328" cy="1700784"/>
          </a:xfrm>
        </p:spPr>
        <p:txBody>
          <a:bodyPr>
            <a:normAutofit fontScale="70000" lnSpcReduction="20000"/>
          </a:bodyPr>
          <a:lstStyle/>
          <a:p>
            <a:r>
              <a:rPr lang="en-US" sz="1600" u="sng" dirty="0">
                <a:latin typeface="AdvOT77db9845"/>
              </a:rPr>
              <a:t>in the late 20th century:</a:t>
            </a:r>
            <a:r>
              <a:rPr lang="en-US" sz="1600" b="1" dirty="0">
                <a:latin typeface="AdvOT77db9845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dvOT77db9845"/>
              </a:rPr>
              <a:t>the catheter was the leading source of the </a:t>
            </a:r>
            <a:r>
              <a:rPr lang="en-US" dirty="0" smtClean="0">
                <a:latin typeface="AdvOT77db9845"/>
              </a:rPr>
              <a:t>BSIs    </a:t>
            </a:r>
            <a:endParaRPr lang="en-US" dirty="0">
              <a:latin typeface="AdvOT77db9845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dvOT77db9845"/>
              </a:rPr>
              <a:t>70% of </a:t>
            </a:r>
            <a:r>
              <a:rPr lang="en-US" dirty="0" smtClean="0">
                <a:latin typeface="AdvOT77db9845"/>
              </a:rPr>
              <a:t>CRBSI </a:t>
            </a:r>
            <a:r>
              <a:rPr lang="en-US" dirty="0">
                <a:latin typeface="AdvOT77db9845"/>
              </a:rPr>
              <a:t>were due to </a:t>
            </a:r>
            <a:r>
              <a:rPr lang="en-US" dirty="0" smtClean="0">
                <a:latin typeface="AdvOT77db9845"/>
              </a:rPr>
              <a:t>gram-positives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biofilm-forming </a:t>
            </a:r>
            <a:r>
              <a:rPr lang="en-US" dirty="0" smtClean="0"/>
              <a:t>coagulase-negative Staphylococci were </a:t>
            </a:r>
            <a:r>
              <a:rPr lang="en-US" dirty="0"/>
              <a:t>the leading</a:t>
            </a:r>
          </a:p>
          <a:p>
            <a:r>
              <a:rPr lang="en-US" dirty="0" smtClean="0"/>
              <a:t>       cause </a:t>
            </a:r>
            <a:r>
              <a:rPr lang="en-US" dirty="0"/>
              <a:t>of </a:t>
            </a:r>
            <a:r>
              <a:rPr lang="it-IT" dirty="0" smtClean="0"/>
              <a:t>CRBSI</a:t>
            </a:r>
            <a:endParaRPr lang="en-US" sz="1600" dirty="0">
              <a:latin typeface="AdvOT77db9845"/>
            </a:endParaRP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0831" y="3739360"/>
            <a:ext cx="3575486" cy="26829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452589" y="3310129"/>
            <a:ext cx="36497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altLang="it-IT" sz="1400" i="1" dirty="0" err="1">
                <a:solidFill>
                  <a:srgbClr val="FF0000"/>
                </a:solidFill>
              </a:rPr>
              <a:t>Sources</a:t>
            </a:r>
            <a:r>
              <a:rPr lang="it-IT" altLang="it-IT" sz="1400" i="1" dirty="0">
                <a:solidFill>
                  <a:srgbClr val="FF0000"/>
                </a:solidFill>
              </a:rPr>
              <a:t> of CVC </a:t>
            </a:r>
            <a:r>
              <a:rPr lang="it-IT" altLang="it-IT" sz="1400" i="1" dirty="0" err="1">
                <a:solidFill>
                  <a:srgbClr val="FF0000"/>
                </a:solidFill>
              </a:rPr>
              <a:t>colonization</a:t>
            </a:r>
            <a:r>
              <a:rPr lang="it-IT" altLang="it-IT" sz="1400" i="1" dirty="0">
                <a:solidFill>
                  <a:srgbClr val="FF0000"/>
                </a:solidFill>
              </a:rPr>
              <a:t> or </a:t>
            </a:r>
            <a:r>
              <a:rPr lang="it-IT" altLang="it-IT" sz="1400" i="1" dirty="0" err="1">
                <a:solidFill>
                  <a:srgbClr val="FF0000"/>
                </a:solidFill>
              </a:rPr>
              <a:t>infection</a:t>
            </a:r>
            <a:endParaRPr lang="it-IT" altLang="it-IT" sz="1400" i="1" dirty="0">
              <a:solidFill>
                <a:srgbClr val="FF0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6662168" y="1088136"/>
            <a:ext cx="4587635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2800" i="1" dirty="0" smtClean="0">
              <a:solidFill>
                <a:srgbClr val="FF0000"/>
              </a:solidFill>
            </a:endParaRPr>
          </a:p>
          <a:p>
            <a:r>
              <a:rPr lang="it-IT" sz="2800" i="1" dirty="0" err="1" smtClean="0">
                <a:solidFill>
                  <a:srgbClr val="FF0000"/>
                </a:solidFill>
              </a:rPr>
              <a:t>Epidemiologic</a:t>
            </a:r>
            <a:r>
              <a:rPr lang="it-IT" sz="2800" i="1" dirty="0" smtClean="0">
                <a:solidFill>
                  <a:srgbClr val="FF0000"/>
                </a:solidFill>
              </a:rPr>
              <a:t> </a:t>
            </a:r>
            <a:r>
              <a:rPr lang="it-IT" sz="2800" i="1" dirty="0" err="1" smtClean="0">
                <a:solidFill>
                  <a:srgbClr val="FF0000"/>
                </a:solidFill>
              </a:rPr>
              <a:t>shift</a:t>
            </a:r>
            <a:r>
              <a:rPr lang="it-IT" sz="2800" i="1" dirty="0" smtClean="0">
                <a:solidFill>
                  <a:srgbClr val="FF0000"/>
                </a:solidFill>
              </a:rPr>
              <a:t>: </a:t>
            </a:r>
            <a:endParaRPr lang="en-US" sz="2800" i="1" dirty="0">
              <a:solidFill>
                <a:srgbClr val="FF0000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Increase </a:t>
            </a:r>
            <a:r>
              <a:rPr lang="en-US" dirty="0"/>
              <a:t>in the rate of gram-negative </a:t>
            </a:r>
            <a:r>
              <a:rPr lang="it-IT" dirty="0"/>
              <a:t>CRBSI </a:t>
            </a:r>
            <a:r>
              <a:rPr lang="en-US" dirty="0"/>
              <a:t>(cancer pts) </a:t>
            </a:r>
            <a:endParaRPr lang="en-US" dirty="0" smtClean="0"/>
          </a:p>
          <a:p>
            <a:endParaRPr lang="en-US" sz="16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i="1" dirty="0" smtClean="0">
                <a:latin typeface="+mj-lt"/>
              </a:rPr>
              <a:t>R</a:t>
            </a:r>
            <a:r>
              <a:rPr lang="it-IT" sz="1600" i="1" dirty="0" err="1" smtClean="0">
                <a:latin typeface="+mj-lt"/>
              </a:rPr>
              <a:t>eduction</a:t>
            </a:r>
            <a:r>
              <a:rPr lang="it-IT" sz="1600" i="1" dirty="0" smtClean="0">
                <a:latin typeface="+mj-lt"/>
              </a:rPr>
              <a:t> in </a:t>
            </a:r>
            <a:r>
              <a:rPr lang="en-US" sz="1600" i="1" dirty="0" smtClean="0">
                <a:latin typeface="+mj-lt"/>
              </a:rPr>
              <a:t>the </a:t>
            </a:r>
            <a:r>
              <a:rPr lang="en-US" sz="1600" i="1" dirty="0">
                <a:latin typeface="+mj-lt"/>
              </a:rPr>
              <a:t>contribution of the catheter as the source of BSI </a:t>
            </a:r>
            <a:r>
              <a:rPr lang="en-US" sz="1600" i="1" dirty="0" smtClean="0">
                <a:latin typeface="+mj-lt"/>
              </a:rPr>
              <a:t>(wide </a:t>
            </a:r>
            <a:r>
              <a:rPr lang="en-US" sz="1600" i="1" dirty="0">
                <a:latin typeface="+mj-lt"/>
              </a:rPr>
              <a:t>implementation of preventive </a:t>
            </a:r>
            <a:r>
              <a:rPr lang="en-US" sz="1600" i="1" dirty="0" smtClean="0">
                <a:latin typeface="+mj-lt"/>
              </a:rPr>
              <a:t>interventions)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it-IT" sz="1600" i="1" dirty="0" smtClean="0">
              <a:solidFill>
                <a:srgbClr val="FF0000"/>
              </a:solidFill>
              <a:latin typeface="+mj-lt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i="1" dirty="0" smtClean="0">
                <a:latin typeface="+mj-lt"/>
              </a:rPr>
              <a:t>Overall increase in gram-negative BSI and colonization </a:t>
            </a:r>
            <a:r>
              <a:rPr lang="en-US" sz="1600" i="1" dirty="0">
                <a:latin typeface="+mj-lt"/>
              </a:rPr>
              <a:t>(MDR) </a:t>
            </a:r>
            <a:endParaRPr lang="en-US" sz="1600" i="1" dirty="0" smtClean="0">
              <a:latin typeface="+mj-lt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i="1" dirty="0" smtClean="0">
              <a:latin typeface="+mj-lt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i="1" dirty="0" smtClean="0">
                <a:latin typeface="+mj-lt"/>
              </a:rPr>
              <a:t>Increased use </a:t>
            </a:r>
            <a:r>
              <a:rPr lang="en-US" sz="1600" i="1" dirty="0">
                <a:latin typeface="+mj-lt"/>
              </a:rPr>
              <a:t>of antimicrobial CVCs (which </a:t>
            </a:r>
            <a:r>
              <a:rPr lang="it-IT" sz="1600" i="1" dirty="0" err="1">
                <a:latin typeface="+mj-lt"/>
              </a:rPr>
              <a:t>mainly</a:t>
            </a:r>
            <a:r>
              <a:rPr lang="it-IT" sz="1600" i="1" dirty="0">
                <a:latin typeface="+mj-lt"/>
              </a:rPr>
              <a:t> cover </a:t>
            </a:r>
            <a:r>
              <a:rPr lang="it-IT" sz="1600" i="1" dirty="0" err="1" smtClean="0">
                <a:latin typeface="+mj-lt"/>
              </a:rPr>
              <a:t>gram-pos</a:t>
            </a:r>
            <a:r>
              <a:rPr lang="it-IT" sz="1600" i="1" dirty="0" smtClean="0">
                <a:latin typeface="+mj-lt"/>
              </a:rPr>
              <a:t> </a:t>
            </a:r>
            <a:r>
              <a:rPr lang="it-IT" sz="1600" i="1" dirty="0" err="1" smtClean="0">
                <a:latin typeface="+mj-lt"/>
              </a:rPr>
              <a:t>organisms</a:t>
            </a:r>
            <a:r>
              <a:rPr lang="it-IT" sz="1600" i="1" dirty="0" smtClean="0">
                <a:latin typeface="+mj-lt"/>
              </a:rPr>
              <a:t>)</a:t>
            </a:r>
            <a:endParaRPr lang="en-US" sz="1600" i="1" dirty="0">
              <a:latin typeface="+mj-lt"/>
            </a:endParaRPr>
          </a:p>
          <a:p>
            <a:endParaRPr lang="it-IT" dirty="0"/>
          </a:p>
        </p:txBody>
      </p:sp>
      <p:sp>
        <p:nvSpPr>
          <p:cNvPr id="7" name="Rettangolo arrotondato 6"/>
          <p:cNvSpPr/>
          <p:nvPr/>
        </p:nvSpPr>
        <p:spPr>
          <a:xfrm>
            <a:off x="2295144" y="3968496"/>
            <a:ext cx="1746504" cy="66751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858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0140" y="699444"/>
            <a:ext cx="11515634" cy="880156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effectiveness of antimicrobial CVCs in reducing rates of CRBSI and catheter colonization</a:t>
            </a:r>
            <a:r>
              <a:rPr lang="it-IT" sz="6600" dirty="0">
                <a:solidFill>
                  <a:srgbClr val="FF0000"/>
                </a:solidFill>
              </a:rPr>
              <a:t/>
            </a:r>
            <a:br>
              <a:rPr lang="it-IT" sz="6600" dirty="0">
                <a:solidFill>
                  <a:srgbClr val="FF0000"/>
                </a:solidFill>
              </a:rPr>
            </a:br>
            <a:endParaRPr lang="it-IT" sz="6600" dirty="0"/>
          </a:p>
        </p:txBody>
      </p:sp>
      <p:grpSp>
        <p:nvGrpSpPr>
          <p:cNvPr id="4" name="Gruppo 3"/>
          <p:cNvGrpSpPr/>
          <p:nvPr/>
        </p:nvGrpSpPr>
        <p:grpSpPr>
          <a:xfrm>
            <a:off x="379207" y="1870715"/>
            <a:ext cx="4965269" cy="4315513"/>
            <a:chOff x="419429" y="443576"/>
            <a:chExt cx="5039700" cy="4315513"/>
          </a:xfrm>
        </p:grpSpPr>
        <p:pic>
          <p:nvPicPr>
            <p:cNvPr id="5" name="Immagin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7399" y="443576"/>
              <a:ext cx="3083624" cy="731207"/>
            </a:xfrm>
            <a:prstGeom prst="rect">
              <a:avLst/>
            </a:prstGeom>
          </p:spPr>
        </p:pic>
        <p:pic>
          <p:nvPicPr>
            <p:cNvPr id="6" name="Immagine 5"/>
            <p:cNvPicPr>
              <a:picLocks noChangeAspect="1"/>
            </p:cNvPicPr>
            <p:nvPr/>
          </p:nvPicPr>
          <p:blipFill rotWithShape="1">
            <a:blip r:embed="rId3"/>
            <a:srcRect r="29872" b="-6580"/>
            <a:stretch/>
          </p:blipFill>
          <p:spPr>
            <a:xfrm>
              <a:off x="3302143" y="994973"/>
              <a:ext cx="1639469" cy="135416"/>
            </a:xfrm>
            <a:prstGeom prst="rect">
              <a:avLst/>
            </a:prstGeom>
          </p:spPr>
        </p:pic>
        <p:sp>
          <p:nvSpPr>
            <p:cNvPr id="7" name="Rettangolo 6"/>
            <p:cNvSpPr/>
            <p:nvPr/>
          </p:nvSpPr>
          <p:spPr>
            <a:xfrm>
              <a:off x="419429" y="1619768"/>
              <a:ext cx="5039700" cy="31393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minocycline-rifampicin 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impregnated CVC appears to be the most effective in preventing CRBSI. </a:t>
              </a:r>
            </a:p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n-US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overall 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benefits in reducing clinical sepsis and mortality remain uncertain. </a:t>
              </a:r>
            </a:p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n-US" u="sng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surveillance </a:t>
              </a:r>
              <a:r>
                <a:rPr lang="en-US" u="sng" dirty="0">
                  <a:latin typeface="Calibri" panose="020F0502020204030204" pitchFamily="34" charset="0"/>
                  <a:cs typeface="Calibri" panose="020F0502020204030204" pitchFamily="34" charset="0"/>
                </a:rPr>
                <a:t>for antibiotic resistance 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attributed to the routine use of antimicrobial-impregnated CVCs should be emphasized in future trials</a:t>
              </a:r>
            </a:p>
            <a:p>
              <a:endParaRPr lang="en-US" dirty="0">
                <a:latin typeface="MinionPro-Regular"/>
              </a:endParaRPr>
            </a:p>
          </p:txBody>
        </p:sp>
        <p:sp>
          <p:nvSpPr>
            <p:cNvPr id="8" name="Rettangolo arrotondato 7"/>
            <p:cNvSpPr/>
            <p:nvPr/>
          </p:nvSpPr>
          <p:spPr>
            <a:xfrm>
              <a:off x="419429" y="2449133"/>
              <a:ext cx="4812508" cy="69826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9" name="Gruppo 8"/>
          <p:cNvGrpSpPr/>
          <p:nvPr/>
        </p:nvGrpSpPr>
        <p:grpSpPr>
          <a:xfrm>
            <a:off x="6812281" y="1860280"/>
            <a:ext cx="4913477" cy="4110504"/>
            <a:chOff x="6154190" y="559162"/>
            <a:chExt cx="5467004" cy="5060228"/>
          </a:xfrm>
        </p:grpSpPr>
        <p:pic>
          <p:nvPicPr>
            <p:cNvPr id="10" name="Immagin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77578" y="966750"/>
              <a:ext cx="4291956" cy="445047"/>
            </a:xfrm>
            <a:prstGeom prst="rect">
              <a:avLst/>
            </a:prstGeom>
          </p:spPr>
        </p:pic>
        <p:pic>
          <p:nvPicPr>
            <p:cNvPr id="11" name="Immagin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54190" y="624511"/>
              <a:ext cx="3875033" cy="306202"/>
            </a:xfrm>
            <a:prstGeom prst="rect">
              <a:avLst/>
            </a:prstGeom>
          </p:spPr>
        </p:pic>
        <p:sp>
          <p:nvSpPr>
            <p:cNvPr id="12" name="CasellaDiTesto 11"/>
            <p:cNvSpPr txBox="1"/>
            <p:nvPr/>
          </p:nvSpPr>
          <p:spPr>
            <a:xfrm>
              <a:off x="10029223" y="559162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2018</a:t>
              </a:r>
            </a:p>
          </p:txBody>
        </p:sp>
        <p:sp>
          <p:nvSpPr>
            <p:cNvPr id="13" name="Rettangolo 12"/>
            <p:cNvSpPr/>
            <p:nvPr/>
          </p:nvSpPr>
          <p:spPr>
            <a:xfrm>
              <a:off x="6277578" y="1641069"/>
              <a:ext cx="5343616" cy="39783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antimicrobial CVCs reduce CRBSI and catheter colonization rates  </a:t>
              </a:r>
            </a:p>
            <a:p>
              <a:pPr lvl="1"/>
              <a:r>
                <a:rPr lang="en-US" sz="1400" dirty="0" smtClean="0"/>
                <a:t>benefits </a:t>
              </a:r>
              <a:r>
                <a:rPr lang="en-US" sz="1400" dirty="0"/>
                <a:t>regarding catheter colonization only in ICUs </a:t>
              </a:r>
            </a:p>
            <a:p>
              <a:endParaRPr lang="en-US" dirty="0"/>
            </a:p>
            <a:p>
              <a:r>
                <a:rPr lang="en-US" dirty="0"/>
                <a:t>No significant reduction in clinically diagnosed sepsis or mortality  </a:t>
              </a:r>
              <a:r>
                <a:rPr lang="en-US" sz="1600" i="1" dirty="0">
                  <a:solidFill>
                    <a:schemeClr val="accent1">
                      <a:lumMod val="75000"/>
                    </a:schemeClr>
                  </a:solidFill>
                </a:rPr>
                <a:t>small  body of evidence </a:t>
              </a:r>
              <a:endParaRPr lang="en-US" i="1" dirty="0">
                <a:solidFill>
                  <a:schemeClr val="accent1">
                    <a:lumMod val="75000"/>
                  </a:schemeClr>
                </a:solidFill>
              </a:endParaRPr>
            </a:p>
            <a:p>
              <a:endParaRPr lang="en-US" dirty="0">
                <a:solidFill>
                  <a:srgbClr val="FF0000"/>
                </a:solidFill>
              </a:endParaRPr>
            </a:p>
            <a:p>
              <a:r>
                <a:rPr lang="en-US" u="sng" dirty="0">
                  <a:latin typeface="Calibri" panose="020F0502020204030204" pitchFamily="34" charset="0"/>
                  <a:cs typeface="Calibri" panose="020F0502020204030204" pitchFamily="34" charset="0"/>
                </a:rPr>
                <a:t>call for caution in routinely recommending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the use of antimicrobial-impregnated CVCs </a:t>
              </a:r>
              <a:r>
                <a:rPr lang="en-US" u="sng" dirty="0">
                  <a:latin typeface="Calibri" panose="020F0502020204030204" pitchFamily="34" charset="0"/>
                  <a:cs typeface="Calibri" panose="020F0502020204030204" pitchFamily="34" charset="0"/>
                </a:rPr>
                <a:t>across all settings. </a:t>
              </a:r>
            </a:p>
            <a:p>
              <a:pPr lvl="1"/>
              <a:r>
                <a:rPr lang="en-US" sz="1100" dirty="0" smtClean="0"/>
                <a:t> </a:t>
              </a:r>
              <a:r>
                <a:rPr lang="en-US" sz="1200" dirty="0" smtClean="0"/>
                <a:t>. </a:t>
              </a:r>
              <a:endParaRPr lang="it-IT" sz="1200" dirty="0"/>
            </a:p>
          </p:txBody>
        </p:sp>
        <p:pic>
          <p:nvPicPr>
            <p:cNvPr id="14" name="Immagine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77578" y="2940982"/>
              <a:ext cx="5343616" cy="1059527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8474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27014" y="795529"/>
            <a:ext cx="5736626" cy="777240"/>
          </a:xfrm>
        </p:spPr>
        <p:txBody>
          <a:bodyPr>
            <a:normAutofit/>
          </a:bodyPr>
          <a:lstStyle/>
          <a:p>
            <a:r>
              <a:rPr lang="it-IT" sz="4000" dirty="0" smtClean="0">
                <a:solidFill>
                  <a:srgbClr val="FF0000"/>
                </a:solidFill>
              </a:rPr>
              <a:t>antimicrobial </a:t>
            </a:r>
            <a:r>
              <a:rPr lang="it-IT" sz="4000" dirty="0" err="1" smtClean="0">
                <a:solidFill>
                  <a:srgbClr val="FF0000"/>
                </a:solidFill>
              </a:rPr>
              <a:t>PICCs</a:t>
            </a:r>
            <a:r>
              <a:rPr lang="it-IT" sz="4000" dirty="0" smtClean="0">
                <a:solidFill>
                  <a:srgbClr val="FF0000"/>
                </a:solidFill>
              </a:rPr>
              <a:t>?  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3936" y="5071773"/>
            <a:ext cx="5243320" cy="1341657"/>
          </a:xfrm>
        </p:spPr>
        <p:txBody>
          <a:bodyPr/>
          <a:lstStyle/>
          <a:p>
            <a:r>
              <a:rPr lang="en-US" sz="1600" dirty="0">
                <a:solidFill>
                  <a:srgbClr val="FF0000"/>
                </a:solidFill>
              </a:rPr>
              <a:t>Antimicrobial PICCs were associated with a significant reduction in </a:t>
            </a:r>
            <a:r>
              <a:rPr lang="en-US" sz="1600" dirty="0" smtClean="0">
                <a:solidFill>
                  <a:srgbClr val="FF0000"/>
                </a:solidFill>
              </a:rPr>
              <a:t>CLABSI especially </a:t>
            </a:r>
            <a:r>
              <a:rPr lang="en-US" sz="1600" dirty="0">
                <a:solidFill>
                  <a:srgbClr val="FF0000"/>
                </a:solidFill>
              </a:rPr>
              <a:t>in high risk subgroups</a:t>
            </a:r>
            <a:r>
              <a:rPr lang="en-US" sz="1600" dirty="0"/>
              <a:t>. </a:t>
            </a:r>
            <a:endParaRPr lang="en-US" sz="700" dirty="0"/>
          </a:p>
          <a:p>
            <a:pPr lvl="1"/>
            <a:r>
              <a:rPr lang="en-US" sz="1400" i="1" dirty="0"/>
              <a:t>greater in adults at greater baseline risk of </a:t>
            </a:r>
            <a:r>
              <a:rPr lang="en-US" sz="1400" i="1" dirty="0" smtClean="0"/>
              <a:t>CLABSI</a:t>
            </a:r>
            <a:endParaRPr lang="en-US" sz="1600" i="1" dirty="0" smtClean="0">
              <a:solidFill>
                <a:srgbClr val="FF0000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it-IT" sz="1400" i="1" dirty="0" smtClean="0"/>
              <a:t>NNT </a:t>
            </a:r>
            <a:r>
              <a:rPr lang="en-US" sz="1400" i="1" dirty="0"/>
              <a:t>with antimicrobial PICCs to prevent 1 CLABSI: </a:t>
            </a:r>
            <a:r>
              <a:rPr lang="en-US" sz="1400" i="1" dirty="0" smtClean="0"/>
              <a:t>26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1400" i="1" dirty="0"/>
          </a:p>
          <a:p>
            <a:pPr lvl="1">
              <a:buFont typeface="Wingdings" panose="05000000000000000000" pitchFamily="2" charset="2"/>
              <a:buChar char="Ø"/>
            </a:pPr>
            <a:endParaRPr lang="en-US" sz="1400" i="1" dirty="0" smtClean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622904" y="2230856"/>
            <a:ext cx="3967384" cy="285365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l="8400" t="33270" b="30996"/>
          <a:stretch/>
        </p:blipFill>
        <p:spPr>
          <a:xfrm>
            <a:off x="438911" y="1919430"/>
            <a:ext cx="3877057" cy="173736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438911" y="1628164"/>
            <a:ext cx="40632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/>
              <a:t>Systematic</a:t>
            </a:r>
            <a:r>
              <a:rPr lang="it-IT" sz="1200" dirty="0" smtClean="0"/>
              <a:t> </a:t>
            </a:r>
            <a:r>
              <a:rPr lang="it-IT" sz="1200" dirty="0" err="1" smtClean="0"/>
              <a:t>review</a:t>
            </a:r>
            <a:r>
              <a:rPr lang="it-IT" sz="1200" dirty="0" smtClean="0"/>
              <a:t> and meta-</a:t>
            </a:r>
            <a:r>
              <a:rPr lang="it-IT" sz="1200" dirty="0" err="1" smtClean="0"/>
              <a:t>anlysis</a:t>
            </a:r>
            <a:endParaRPr lang="it-IT" sz="1200" dirty="0"/>
          </a:p>
        </p:txBody>
      </p:sp>
      <p:grpSp>
        <p:nvGrpSpPr>
          <p:cNvPr id="6" name="Gruppo 5"/>
          <p:cNvGrpSpPr/>
          <p:nvPr/>
        </p:nvGrpSpPr>
        <p:grpSpPr>
          <a:xfrm>
            <a:off x="6485925" y="416201"/>
            <a:ext cx="5413248" cy="4414706"/>
            <a:chOff x="6568221" y="663089"/>
            <a:chExt cx="5413248" cy="4414706"/>
          </a:xfrm>
        </p:grpSpPr>
        <p:pic>
          <p:nvPicPr>
            <p:cNvPr id="8" name="Immagin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68221" y="663089"/>
              <a:ext cx="3749040" cy="794478"/>
            </a:xfrm>
            <a:prstGeom prst="rect">
              <a:avLst/>
            </a:prstGeom>
          </p:spPr>
        </p:pic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68221" y="1572769"/>
              <a:ext cx="2923251" cy="266648"/>
            </a:xfrm>
            <a:prstGeom prst="rect">
              <a:avLst/>
            </a:prstGeom>
          </p:spPr>
        </p:pic>
        <p:sp>
          <p:nvSpPr>
            <p:cNvPr id="10" name="CasellaDiTesto 9"/>
            <p:cNvSpPr txBox="1"/>
            <p:nvPr/>
          </p:nvSpPr>
          <p:spPr>
            <a:xfrm>
              <a:off x="6568221" y="1963483"/>
              <a:ext cx="5413248" cy="2954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most </a:t>
              </a:r>
              <a:r>
                <a:rPr lang="en-US" sz="1600" dirty="0"/>
                <a:t>significant benefits </a:t>
              </a:r>
              <a:r>
                <a:rPr lang="en-US" sz="1600" dirty="0" smtClean="0"/>
                <a:t>of </a:t>
              </a:r>
              <a:r>
                <a:rPr lang="en-US" sz="1600" dirty="0"/>
                <a:t>using antimicrobial </a:t>
              </a:r>
              <a:r>
                <a:rPr lang="en-US" sz="1600" dirty="0" smtClean="0"/>
                <a:t>catheters: </a:t>
              </a:r>
              <a:endParaRPr lang="en-US" sz="1600" dirty="0"/>
            </a:p>
            <a:p>
              <a:endParaRPr lang="en-US" sz="600" dirty="0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sz="1600" dirty="0" smtClean="0">
                  <a:solidFill>
                    <a:srgbClr val="FF0000"/>
                  </a:solidFill>
                </a:rPr>
                <a:t>in </a:t>
              </a:r>
              <a:r>
                <a:rPr lang="en-US" sz="1600" dirty="0">
                  <a:solidFill>
                    <a:srgbClr val="FF0000"/>
                  </a:solidFill>
                </a:rPr>
                <a:t>settings that are higher risk for CLABSI (ICU) </a:t>
              </a:r>
              <a:r>
                <a:rPr lang="en-US" sz="1400" i="1" dirty="0"/>
                <a:t>than in settings in which the risk for CLABSI is low (general ward).</a:t>
              </a:r>
              <a:r>
                <a:rPr lang="en-US" sz="1400" i="1" dirty="0">
                  <a:solidFill>
                    <a:srgbClr val="FF0000"/>
                  </a:solidFill>
                </a:rPr>
                <a:t> 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in areas in which CLABSI rates remain higher than institutional goals </a:t>
              </a:r>
            </a:p>
            <a:p>
              <a:endParaRPr lang="en-US" sz="800" dirty="0" smtClean="0"/>
            </a:p>
            <a:p>
              <a:r>
                <a:rPr lang="en-US" sz="1600" dirty="0" smtClean="0"/>
                <a:t>problems</a:t>
              </a:r>
              <a:endParaRPr lang="en-US" sz="1600" dirty="0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antibiotic resistance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additional costs </a:t>
              </a:r>
            </a:p>
            <a:p>
              <a:pPr lvl="1"/>
              <a:endParaRPr lang="en-US" sz="1600" dirty="0" smtClean="0"/>
            </a:p>
            <a:p>
              <a:pPr lvl="1"/>
              <a:endParaRPr lang="en-US" sz="1600" dirty="0"/>
            </a:p>
          </p:txBody>
        </p:sp>
        <p:sp>
          <p:nvSpPr>
            <p:cNvPr id="11" name="Rettangolo 10"/>
            <p:cNvSpPr/>
            <p:nvPr/>
          </p:nvSpPr>
          <p:spPr>
            <a:xfrm>
              <a:off x="6598978" y="4493020"/>
              <a:ext cx="535173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Antimicrobial (antiseptic or antibiotic) CVC should probably not be used to decrease the incidence </a:t>
              </a:r>
              <a:r>
                <a:rPr lang="en-US" sz="1600" dirty="0" smtClean="0">
                  <a:solidFill>
                    <a:srgbClr val="FF0000"/>
                  </a:solidFill>
                </a:rPr>
                <a:t>of BSI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uppo 15"/>
          <p:cNvGrpSpPr/>
          <p:nvPr/>
        </p:nvGrpSpPr>
        <p:grpSpPr>
          <a:xfrm>
            <a:off x="6480177" y="5300351"/>
            <a:ext cx="5599046" cy="595114"/>
            <a:chOff x="6480177" y="5300351"/>
            <a:chExt cx="5599046" cy="595114"/>
          </a:xfrm>
        </p:grpSpPr>
        <p:grpSp>
          <p:nvGrpSpPr>
            <p:cNvPr id="12" name="Gruppo 11"/>
            <p:cNvGrpSpPr/>
            <p:nvPr/>
          </p:nvGrpSpPr>
          <p:grpSpPr>
            <a:xfrm>
              <a:off x="6480177" y="5300351"/>
              <a:ext cx="789374" cy="595114"/>
              <a:chOff x="7818733" y="67843"/>
              <a:chExt cx="1229754" cy="976964"/>
            </a:xfrm>
          </p:grpSpPr>
          <p:pic>
            <p:nvPicPr>
              <p:cNvPr id="13" name="Immagine 12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18733" y="67843"/>
                <a:ext cx="1229754" cy="663677"/>
              </a:xfrm>
              <a:prstGeom prst="rect">
                <a:avLst/>
              </a:prstGeom>
            </p:spPr>
          </p:pic>
          <p:sp>
            <p:nvSpPr>
              <p:cNvPr id="14" name="CasellaDiTesto 13"/>
              <p:cNvSpPr txBox="1"/>
              <p:nvPr/>
            </p:nvSpPr>
            <p:spPr>
              <a:xfrm>
                <a:off x="8073393" y="675475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>
                    <a:solidFill>
                      <a:srgbClr val="0070C0"/>
                    </a:solidFill>
                  </a:rPr>
                  <a:t>2021</a:t>
                </a:r>
              </a:p>
            </p:txBody>
          </p:sp>
        </p:grpSp>
        <p:sp>
          <p:nvSpPr>
            <p:cNvPr id="15" name="Rettangolo 14"/>
            <p:cNvSpPr/>
            <p:nvPr/>
          </p:nvSpPr>
          <p:spPr>
            <a:xfrm>
              <a:off x="7269550" y="5303147"/>
              <a:ext cx="480967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  <a:latin typeface="+mj-lt"/>
                </a:rPr>
                <a:t>Use an antimicrobial catheter to reduce the risk of CABSI in at-risk patients, such as those in </a:t>
              </a:r>
              <a:r>
                <a:rPr lang="en-US" sz="1600" dirty="0" smtClean="0">
                  <a:solidFill>
                    <a:srgbClr val="FF0000"/>
                  </a:solidFill>
                  <a:latin typeface="+mj-lt"/>
                </a:rPr>
                <a:t>ICUs</a:t>
              </a:r>
              <a:endParaRPr lang="en-US" sz="1600" dirty="0">
                <a:solidFill>
                  <a:srgbClr val="FF0000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537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4717" y="704089"/>
            <a:ext cx="5138929" cy="694944"/>
          </a:xfrm>
        </p:spPr>
        <p:txBody>
          <a:bodyPr>
            <a:normAutofit fontScale="90000"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CRBSI treatment </a:t>
            </a:r>
            <a:endParaRPr lang="it-IT" sz="4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32236" y="1335024"/>
            <a:ext cx="5151410" cy="4870457"/>
          </a:xfrm>
        </p:spPr>
        <p:txBody>
          <a:bodyPr/>
          <a:lstStyle/>
          <a:p>
            <a:r>
              <a:rPr lang="it-IT" dirty="0" smtClean="0"/>
              <a:t>Difficult: </a:t>
            </a:r>
            <a:r>
              <a:rPr lang="en-US" sz="1600" dirty="0"/>
              <a:t>adherence, biofilm, antimicrobial </a:t>
            </a:r>
            <a:r>
              <a:rPr lang="en-US" sz="1600" dirty="0" smtClean="0"/>
              <a:t>resistance</a:t>
            </a:r>
          </a:p>
          <a:p>
            <a:endParaRPr lang="en-US" dirty="0"/>
          </a:p>
          <a:p>
            <a:r>
              <a:rPr lang="en-US" sz="2800" b="1" dirty="0">
                <a:solidFill>
                  <a:srgbClr val="FF0000"/>
                </a:solidFill>
              </a:rPr>
              <a:t>Catheter removal is the main therapeutic intervention </a:t>
            </a:r>
            <a:r>
              <a:rPr lang="en-US" dirty="0">
                <a:solidFill>
                  <a:srgbClr val="FF0000"/>
                </a:solidFill>
              </a:rPr>
              <a:t>and always recommended, especially in the case of sepsis </a:t>
            </a:r>
            <a:r>
              <a:rPr lang="it-IT" dirty="0">
                <a:solidFill>
                  <a:srgbClr val="FF0000"/>
                </a:solidFill>
              </a:rPr>
              <a:t>or shock. </a:t>
            </a:r>
          </a:p>
          <a:p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6419089" y="704089"/>
            <a:ext cx="5413248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Removal:</a:t>
            </a:r>
            <a:r>
              <a:rPr lang="it-IT" dirty="0"/>
              <a:t> </a:t>
            </a:r>
          </a:p>
          <a:p>
            <a:r>
              <a:rPr lang="it-IT" dirty="0" smtClean="0">
                <a:solidFill>
                  <a:srgbClr val="0070C0"/>
                </a:solidFill>
              </a:rPr>
              <a:t>IDSA </a:t>
            </a:r>
            <a:r>
              <a:rPr lang="it-IT" dirty="0" err="1" smtClean="0">
                <a:solidFill>
                  <a:srgbClr val="0070C0"/>
                </a:solidFill>
              </a:rPr>
              <a:t>guidelines</a:t>
            </a:r>
            <a:r>
              <a:rPr lang="it-IT" dirty="0" smtClean="0">
                <a:solidFill>
                  <a:srgbClr val="0070C0"/>
                </a:solidFill>
              </a:rPr>
              <a:t> (2009)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Complicated </a:t>
            </a:r>
            <a:r>
              <a:rPr lang="it-IT" dirty="0" err="1" smtClean="0"/>
              <a:t>infections</a:t>
            </a:r>
            <a:r>
              <a:rPr lang="it-IT" dirty="0" smtClean="0"/>
              <a:t> (</a:t>
            </a:r>
            <a:r>
              <a:rPr lang="it-IT" dirty="0" err="1" smtClean="0"/>
              <a:t>tunnell</a:t>
            </a:r>
            <a:r>
              <a:rPr lang="it-IT" dirty="0" smtClean="0"/>
              <a:t>, </a:t>
            </a:r>
            <a:r>
              <a:rPr lang="it-IT" dirty="0" err="1" smtClean="0"/>
              <a:t>porth</a:t>
            </a:r>
            <a:r>
              <a:rPr lang="it-IT" dirty="0" smtClean="0"/>
              <a:t>, </a:t>
            </a:r>
            <a:r>
              <a:rPr lang="it-IT" dirty="0" err="1" smtClean="0"/>
              <a:t>endocarditis</a:t>
            </a:r>
            <a:r>
              <a:rPr lang="it-IT" dirty="0" smtClean="0"/>
              <a:t>, </a:t>
            </a:r>
            <a:r>
              <a:rPr lang="it-IT" dirty="0" err="1" smtClean="0"/>
              <a:t>septic</a:t>
            </a:r>
            <a:r>
              <a:rPr lang="it-IT" dirty="0" smtClean="0"/>
              <a:t> </a:t>
            </a:r>
            <a:r>
              <a:rPr lang="it-IT" dirty="0" err="1" smtClean="0"/>
              <a:t>thrombosis</a:t>
            </a:r>
            <a:r>
              <a:rPr lang="it-IT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High </a:t>
            </a:r>
            <a:r>
              <a:rPr lang="it-IT" dirty="0" err="1" smtClean="0"/>
              <a:t>risk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r>
              <a:rPr lang="it-IT" dirty="0" smtClean="0"/>
              <a:t> (</a:t>
            </a:r>
            <a:r>
              <a:rPr lang="it-IT" dirty="0" err="1" smtClean="0"/>
              <a:t>clinical</a:t>
            </a:r>
            <a:r>
              <a:rPr lang="it-IT" dirty="0" smtClean="0"/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i="1" dirty="0" err="1" smtClean="0"/>
              <a:t>S.aureus</a:t>
            </a:r>
            <a:r>
              <a:rPr lang="it-IT" dirty="0" smtClean="0"/>
              <a:t>, </a:t>
            </a:r>
            <a:r>
              <a:rPr lang="it-IT" dirty="0" err="1" smtClean="0"/>
              <a:t>gram-negatives</a:t>
            </a:r>
            <a:r>
              <a:rPr lang="it-IT" dirty="0" smtClean="0"/>
              <a:t>, Candida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r>
              <a:rPr lang="it-IT" dirty="0" smtClean="0">
                <a:solidFill>
                  <a:srgbClr val="0070C0"/>
                </a:solidFill>
              </a:rPr>
              <a:t>ASCO  </a:t>
            </a:r>
            <a:r>
              <a:rPr lang="it-IT" dirty="0" err="1" smtClean="0">
                <a:solidFill>
                  <a:srgbClr val="0070C0"/>
                </a:solidFill>
              </a:rPr>
              <a:t>guidelines</a:t>
            </a:r>
            <a:r>
              <a:rPr lang="it-IT" dirty="0" smtClean="0">
                <a:solidFill>
                  <a:srgbClr val="0070C0"/>
                </a:solidFill>
              </a:rPr>
              <a:t> (2013)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Complicated </a:t>
            </a:r>
            <a:r>
              <a:rPr lang="it-IT" dirty="0" err="1"/>
              <a:t>infections</a:t>
            </a:r>
            <a:r>
              <a:rPr lang="it-IT" dirty="0"/>
              <a:t> (</a:t>
            </a:r>
            <a:r>
              <a:rPr lang="it-IT" dirty="0" err="1"/>
              <a:t>tunnell</a:t>
            </a:r>
            <a:r>
              <a:rPr lang="it-IT" dirty="0"/>
              <a:t>, </a:t>
            </a:r>
            <a:r>
              <a:rPr lang="it-IT" dirty="0" err="1"/>
              <a:t>porth</a:t>
            </a:r>
            <a:r>
              <a:rPr lang="it-IT" dirty="0"/>
              <a:t>, </a:t>
            </a:r>
            <a:r>
              <a:rPr lang="it-IT" dirty="0" err="1"/>
              <a:t>endocarditis</a:t>
            </a:r>
            <a:r>
              <a:rPr lang="it-IT" dirty="0"/>
              <a:t>, </a:t>
            </a:r>
            <a:r>
              <a:rPr lang="it-IT" dirty="0" err="1"/>
              <a:t>septic</a:t>
            </a:r>
            <a:r>
              <a:rPr lang="it-IT" dirty="0"/>
              <a:t> </a:t>
            </a:r>
            <a:r>
              <a:rPr lang="it-IT" dirty="0" err="1"/>
              <a:t>thrombosis</a:t>
            </a:r>
            <a:r>
              <a:rPr lang="it-IT" dirty="0" smtClean="0"/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Fungi, </a:t>
            </a:r>
            <a:r>
              <a:rPr lang="it-IT" dirty="0" err="1" smtClean="0"/>
              <a:t>mycobacteria</a:t>
            </a:r>
            <a:r>
              <a:rPr lang="it-IT" dirty="0" smtClean="0"/>
              <a:t>, </a:t>
            </a:r>
            <a:r>
              <a:rPr lang="it-IT" dirty="0" err="1" smtClean="0"/>
              <a:t>gram-negatives</a:t>
            </a:r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 smtClean="0"/>
              <a:t>Persistent</a:t>
            </a:r>
            <a:r>
              <a:rPr lang="it-IT" dirty="0" smtClean="0"/>
              <a:t> </a:t>
            </a:r>
            <a:r>
              <a:rPr lang="it-IT" dirty="0" err="1" smtClean="0"/>
              <a:t>bacteremia</a:t>
            </a:r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r>
              <a:rPr lang="it-IT" dirty="0" smtClean="0">
                <a:solidFill>
                  <a:srgbClr val="0070C0"/>
                </a:solidFill>
              </a:rPr>
              <a:t>INS </a:t>
            </a:r>
            <a:r>
              <a:rPr lang="it-IT" dirty="0" err="1" smtClean="0">
                <a:solidFill>
                  <a:srgbClr val="0070C0"/>
                </a:solidFill>
              </a:rPr>
              <a:t>guidelines</a:t>
            </a:r>
            <a:r>
              <a:rPr lang="it-IT" dirty="0" smtClean="0">
                <a:solidFill>
                  <a:srgbClr val="0070C0"/>
                </a:solidFill>
              </a:rPr>
              <a:t> (2021)</a:t>
            </a:r>
            <a:endParaRPr lang="it-IT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clinical </a:t>
            </a:r>
            <a:r>
              <a:rPr lang="en-US" dirty="0"/>
              <a:t>deterioration or persisting or relapsing </a:t>
            </a:r>
            <a:r>
              <a:rPr lang="en-US" dirty="0" smtClean="0"/>
              <a:t>bacteremia  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i="1" dirty="0" smtClean="0"/>
              <a:t>Staphylococcus </a:t>
            </a:r>
            <a:r>
              <a:rPr lang="en-US" i="1" dirty="0"/>
              <a:t>aureus</a:t>
            </a:r>
            <a:r>
              <a:rPr lang="en-US" dirty="0"/>
              <a:t>, </a:t>
            </a:r>
            <a:r>
              <a:rPr lang="en-US" dirty="0" smtClean="0"/>
              <a:t>gram-negatives,  </a:t>
            </a:r>
            <a:r>
              <a:rPr lang="en-US" i="1" dirty="0" smtClean="0"/>
              <a:t>Candida  </a:t>
            </a:r>
            <a:r>
              <a:rPr lang="en-US" sz="1600" i="1" dirty="0"/>
              <a:t>(</a:t>
            </a:r>
            <a:r>
              <a:rPr lang="en-US" sz="1600" dirty="0"/>
              <a:t>except in rare circumstances when no alternative vascular access is possible)</a:t>
            </a:r>
            <a:endParaRPr lang="it-IT" dirty="0"/>
          </a:p>
          <a:p>
            <a:endParaRPr lang="it-IT" dirty="0"/>
          </a:p>
          <a:p>
            <a:endParaRPr lang="it-IT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958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/>
        </p:nvGrpSpPr>
        <p:grpSpPr>
          <a:xfrm>
            <a:off x="344134" y="969264"/>
            <a:ext cx="5279967" cy="4647202"/>
            <a:chOff x="356893" y="146855"/>
            <a:chExt cx="5279967" cy="4647202"/>
          </a:xfrm>
        </p:grpSpPr>
        <p:sp>
          <p:nvSpPr>
            <p:cNvPr id="5" name="Segnaposto contenuto 2"/>
            <p:cNvSpPr txBox="1">
              <a:spLocks/>
            </p:cNvSpPr>
            <p:nvPr/>
          </p:nvSpPr>
          <p:spPr>
            <a:xfrm>
              <a:off x="356893" y="146855"/>
              <a:ext cx="5279967" cy="181965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t-IT" dirty="0" smtClean="0">
                  <a:solidFill>
                    <a:srgbClr val="FF0000"/>
                  </a:solidFill>
                </a:rPr>
                <a:t>MDR </a:t>
              </a:r>
              <a:r>
                <a:rPr lang="it-IT" dirty="0" err="1" smtClean="0">
                  <a:solidFill>
                    <a:srgbClr val="FF0000"/>
                  </a:solidFill>
                </a:rPr>
                <a:t>organism</a:t>
              </a:r>
              <a:r>
                <a:rPr lang="it-IT" dirty="0" smtClean="0">
                  <a:solidFill>
                    <a:srgbClr val="FF0000"/>
                  </a:solidFill>
                </a:rPr>
                <a:t> </a:t>
              </a:r>
              <a:r>
                <a:rPr lang="it-IT" dirty="0">
                  <a:solidFill>
                    <a:srgbClr val="FF0000"/>
                  </a:solidFill>
                </a:rPr>
                <a:t>CLABSI </a:t>
              </a:r>
              <a:endParaRPr lang="it-IT" dirty="0" smtClean="0">
                <a:solidFill>
                  <a:srgbClr val="FF0000"/>
                </a:solidFill>
              </a:endParaRPr>
            </a:p>
            <a:p>
              <a:r>
                <a:rPr lang="en-US" sz="1600" dirty="0" smtClean="0"/>
                <a:t>For patients whose CVC remained in place, 45.3% died within 30 days of culture</a:t>
              </a:r>
            </a:p>
            <a:p>
              <a:r>
                <a:rPr lang="en-US" sz="1600" dirty="0" smtClean="0"/>
                <a:t>Failure to remove a CVC was significantly associated with 30-day all-cause </a:t>
              </a:r>
              <a:r>
                <a:rPr lang="it-IT" sz="1600" dirty="0" err="1" smtClean="0"/>
                <a:t>mortality</a:t>
              </a:r>
              <a:endParaRPr lang="it-IT" sz="1600" dirty="0"/>
            </a:p>
          </p:txBody>
        </p:sp>
        <p:pic>
          <p:nvPicPr>
            <p:cNvPr id="6" name="Immagine 5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1214" y="2179071"/>
              <a:ext cx="4429034" cy="2614986"/>
            </a:xfrm>
            <a:prstGeom prst="rect">
              <a:avLst/>
            </a:prstGeom>
          </p:spPr>
        </p:pic>
      </p:grpSp>
      <p:sp>
        <p:nvSpPr>
          <p:cNvPr id="8" name="Rettangolo 7"/>
          <p:cNvSpPr/>
          <p:nvPr/>
        </p:nvSpPr>
        <p:spPr>
          <a:xfrm>
            <a:off x="2372440" y="5783795"/>
            <a:ext cx="32516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400" i="1" dirty="0">
                <a:latin typeface="AdvOT6e5d2ec0"/>
              </a:rPr>
              <a:t>Burnham et al. </a:t>
            </a:r>
            <a:r>
              <a:rPr lang="da-DK" sz="1400" i="1" dirty="0" smtClean="0">
                <a:latin typeface="AdvOT6e5d2ec0"/>
              </a:rPr>
              <a:t>Medicine, 2018;  </a:t>
            </a:r>
            <a:r>
              <a:rPr lang="da-DK" sz="1400" i="1" dirty="0">
                <a:latin typeface="AdvOT6e5d2ec0"/>
              </a:rPr>
              <a:t>97:42</a:t>
            </a:r>
            <a:endParaRPr lang="it-IT" sz="1400" i="1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6701547" y="2136121"/>
            <a:ext cx="4508998" cy="2665697"/>
          </a:xfrm>
          <a:prstGeom prst="rect">
            <a:avLst/>
          </a:prstGeom>
        </p:spPr>
      </p:pic>
      <p:pic>
        <p:nvPicPr>
          <p:cNvPr id="10" name="Segnaposto contenuto 9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701547" y="484467"/>
            <a:ext cx="4508997" cy="1090490"/>
          </a:xfrm>
          <a:prstGeom prst="rect">
            <a:avLst/>
          </a:prstGeom>
        </p:spPr>
      </p:pic>
      <p:pic>
        <p:nvPicPr>
          <p:cNvPr id="11" name="Segnaposto contenuto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8169" y="5020129"/>
            <a:ext cx="3413950" cy="342853"/>
          </a:xfrm>
          <a:prstGeom prst="rect">
            <a:avLst/>
          </a:prstGeom>
        </p:spPr>
      </p:pic>
      <p:sp>
        <p:nvSpPr>
          <p:cNvPr id="12" name="Rettangolo arrotondato 11"/>
          <p:cNvSpPr/>
          <p:nvPr/>
        </p:nvSpPr>
        <p:spPr>
          <a:xfrm>
            <a:off x="6620256" y="4111938"/>
            <a:ext cx="4590288" cy="68988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979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628414" y="2170110"/>
            <a:ext cx="5379194" cy="15453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altLang="it-IT" sz="1800" b="0" dirty="0" smtClean="0"/>
              <a:t>Removal before </a:t>
            </a:r>
            <a:r>
              <a:rPr lang="en-US" altLang="it-IT" sz="1800" b="0" dirty="0"/>
              <a:t>completion of their intended therapy may led to serious problems 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altLang="it-IT" sz="1600" dirty="0" smtClean="0"/>
              <a:t>Frequent </a:t>
            </a:r>
            <a:r>
              <a:rPr lang="en-US" altLang="it-IT" sz="1600" dirty="0"/>
              <a:t>need for subsequent </a:t>
            </a:r>
            <a:r>
              <a:rPr lang="en-US" altLang="it-IT" sz="1600" dirty="0" smtClean="0"/>
              <a:t>reinsertions (</a:t>
            </a:r>
            <a:r>
              <a:rPr lang="en-US" sz="1600" dirty="0" smtClean="0"/>
              <a:t>critically </a:t>
            </a:r>
            <a:r>
              <a:rPr lang="en-US" sz="1600" dirty="0"/>
              <a:t>ill p</a:t>
            </a:r>
            <a:r>
              <a:rPr lang="it-IT" sz="1600" dirty="0" err="1" smtClean="0"/>
              <a:t>atients</a:t>
            </a:r>
            <a:r>
              <a:rPr lang="it-IT" sz="1600" dirty="0" smtClean="0"/>
              <a:t>)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endParaRPr lang="en-US" dirty="0" smtClean="0"/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US" sz="1600" dirty="0"/>
          </a:p>
          <a:p>
            <a:endParaRPr lang="en-US" sz="1600" b="0" dirty="0" smtClean="0"/>
          </a:p>
          <a:p>
            <a:endParaRPr lang="en-US" sz="1600" b="0" dirty="0" smtClean="0"/>
          </a:p>
          <a:p>
            <a:endParaRPr lang="en-US" sz="1600" b="0" dirty="0" smtClean="0"/>
          </a:p>
          <a:p>
            <a:endParaRPr lang="en-US" sz="1600" b="0" dirty="0" smtClean="0"/>
          </a:p>
          <a:p>
            <a:endParaRPr lang="en-US" sz="1800" i="1" dirty="0">
              <a:solidFill>
                <a:srgbClr val="0070C0"/>
              </a:solidFill>
            </a:endParaRPr>
          </a:p>
          <a:p>
            <a:endParaRPr lang="en-US" sz="1800" b="0" dirty="0"/>
          </a:p>
          <a:p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436391" y="630936"/>
            <a:ext cx="5936977" cy="649224"/>
          </a:xfrm>
        </p:spPr>
        <p:txBody>
          <a:bodyPr>
            <a:noAutofit/>
          </a:bodyPr>
          <a:lstStyle/>
          <a:p>
            <a:r>
              <a:rPr lang="it-IT" sz="3600" dirty="0">
                <a:solidFill>
                  <a:srgbClr val="FF0000"/>
                </a:solidFill>
              </a:rPr>
              <a:t>Premature CVAD </a:t>
            </a:r>
            <a:r>
              <a:rPr lang="it-IT" sz="3600" dirty="0" smtClean="0">
                <a:solidFill>
                  <a:srgbClr val="FF0000"/>
                </a:solidFill>
              </a:rPr>
              <a:t>Removal</a:t>
            </a:r>
            <a:endParaRPr lang="it-IT" sz="4400" dirty="0"/>
          </a:p>
        </p:txBody>
      </p:sp>
      <p:sp>
        <p:nvSpPr>
          <p:cNvPr id="10" name="Segnaposto contenuto 9"/>
          <p:cNvSpPr>
            <a:spLocks noGrp="1"/>
          </p:cNvSpPr>
          <p:nvPr>
            <p:ph idx="1"/>
          </p:nvPr>
        </p:nvSpPr>
        <p:spPr>
          <a:xfrm>
            <a:off x="6882731" y="733470"/>
            <a:ext cx="5021182" cy="4870457"/>
          </a:xfrm>
        </p:spPr>
        <p:txBody>
          <a:bodyPr>
            <a:normAutofit/>
          </a:bodyPr>
          <a:lstStyle/>
          <a:p>
            <a:r>
              <a:rPr lang="it-IT" sz="1800" dirty="0" smtClean="0">
                <a:solidFill>
                  <a:srgbClr val="FF0000"/>
                </a:solidFill>
                <a:latin typeface="AdvOT46dcae81"/>
              </a:rPr>
              <a:t>312 </a:t>
            </a:r>
            <a:r>
              <a:rPr lang="it-IT" sz="1800" dirty="0" err="1">
                <a:solidFill>
                  <a:srgbClr val="FF0000"/>
                </a:solidFill>
                <a:latin typeface="AdvOT46dcae81"/>
              </a:rPr>
              <a:t>PICCs</a:t>
            </a:r>
            <a:r>
              <a:rPr lang="it-IT" sz="1800" dirty="0">
                <a:solidFill>
                  <a:srgbClr val="FF0000"/>
                </a:solidFill>
                <a:latin typeface="AdvOT46dcae81"/>
              </a:rPr>
              <a:t> </a:t>
            </a:r>
            <a:r>
              <a:rPr lang="en-US" sz="1800" dirty="0">
                <a:solidFill>
                  <a:srgbClr val="FF0000"/>
                </a:solidFill>
                <a:latin typeface="AdvOT46dcae81"/>
              </a:rPr>
              <a:t>in 144 neutropenic acute leukemia patients</a:t>
            </a:r>
          </a:p>
          <a:p>
            <a:r>
              <a:rPr lang="en-US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premature </a:t>
            </a:r>
            <a:r>
              <a:rPr lang="en-US" sz="1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PICC </a:t>
            </a:r>
            <a:r>
              <a:rPr lang="en-US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removal: 33% (18% CRBSI)</a:t>
            </a:r>
          </a:p>
          <a:p>
            <a:r>
              <a:rPr lang="en-US" sz="1200" i="1" dirty="0"/>
              <a:t>the easy procedure of PICC insertion allowed a new placement in patients who underwent anticipate PICC </a:t>
            </a:r>
            <a:r>
              <a:rPr lang="it-IT" sz="1200" i="1" dirty="0" err="1"/>
              <a:t>removal</a:t>
            </a:r>
            <a:r>
              <a:rPr lang="it-IT" sz="1200" i="1" dirty="0"/>
              <a:t>, </a:t>
            </a:r>
            <a:r>
              <a:rPr lang="it-IT" sz="1200" i="1" dirty="0" err="1"/>
              <a:t>even</a:t>
            </a:r>
            <a:r>
              <a:rPr lang="it-IT" sz="1200" i="1" dirty="0"/>
              <a:t> </a:t>
            </a:r>
            <a:r>
              <a:rPr lang="it-IT" sz="1200" i="1" dirty="0" err="1"/>
              <a:t>during</a:t>
            </a:r>
            <a:r>
              <a:rPr lang="it-IT" sz="1200" i="1" dirty="0"/>
              <a:t> aplasia</a:t>
            </a:r>
            <a:r>
              <a:rPr lang="it-IT" sz="700" i="1" dirty="0"/>
              <a:t>.</a:t>
            </a:r>
          </a:p>
          <a:p>
            <a:pPr marL="0" lvl="1" indent="0" algn="r">
              <a:buNone/>
            </a:pPr>
            <a:endParaRPr lang="it-IT" sz="900" dirty="0"/>
          </a:p>
          <a:p>
            <a:pPr marL="0" lvl="1" indent="0" algn="r">
              <a:buNone/>
            </a:pPr>
            <a:r>
              <a:rPr lang="it-IT" sz="900" dirty="0" err="1"/>
              <a:t>Bruzzese</a:t>
            </a:r>
            <a:r>
              <a:rPr lang="it-IT" sz="900" dirty="0"/>
              <a:t> et al. </a:t>
            </a:r>
            <a:r>
              <a:rPr lang="it-IT" sz="900" dirty="0" err="1"/>
              <a:t>Leuk</a:t>
            </a:r>
            <a:r>
              <a:rPr lang="it-IT" sz="900" dirty="0"/>
              <a:t> </a:t>
            </a:r>
            <a:r>
              <a:rPr lang="it-IT" sz="900" dirty="0" err="1"/>
              <a:t>Lymph</a:t>
            </a:r>
            <a:r>
              <a:rPr lang="it-IT" sz="900" dirty="0"/>
              <a:t> 2020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100 </a:t>
            </a:r>
            <a:r>
              <a:rPr lang="it-IT" dirty="0" err="1" smtClean="0">
                <a:solidFill>
                  <a:srgbClr val="FF0000"/>
                </a:solidFill>
              </a:rPr>
              <a:t>PICCs</a:t>
            </a:r>
            <a:r>
              <a:rPr lang="it-IT" dirty="0" smtClean="0">
                <a:solidFill>
                  <a:srgbClr val="FF0000"/>
                </a:solidFill>
              </a:rPr>
              <a:t> in allo HSCT</a:t>
            </a:r>
          </a:p>
          <a:p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premature  PICC removal: 32</a:t>
            </a:r>
            <a:r>
              <a:rPr lang="en-US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 </a:t>
            </a:r>
          </a:p>
          <a:p>
            <a:r>
              <a:rPr lang="en-US" sz="1200" i="1" dirty="0"/>
              <a:t>78% of patients  who developed a CRBSI  responded to antibacterial treatment and PICC removal was postponed after engraftment </a:t>
            </a:r>
            <a:r>
              <a:rPr lang="it-IT" sz="1200" i="1" dirty="0" err="1"/>
              <a:t>at</a:t>
            </a:r>
            <a:r>
              <a:rPr lang="it-IT" sz="1200" i="1" dirty="0"/>
              <a:t> </a:t>
            </a:r>
            <a:r>
              <a:rPr lang="it-IT" sz="1200" i="1" dirty="0" err="1"/>
              <a:t>neutrophils</a:t>
            </a:r>
            <a:r>
              <a:rPr lang="it-IT" sz="1200" i="1" dirty="0"/>
              <a:t> </a:t>
            </a:r>
            <a:r>
              <a:rPr lang="it-IT" sz="1200" i="1" dirty="0" err="1"/>
              <a:t>recovery</a:t>
            </a:r>
            <a:endParaRPr lang="it-IT" sz="1200" i="1" dirty="0"/>
          </a:p>
          <a:p>
            <a:pPr marL="0" lvl="1" indent="0" algn="r">
              <a:buNone/>
            </a:pPr>
            <a:r>
              <a:rPr lang="it-IT" sz="900" dirty="0" err="1"/>
              <a:t>Mariggiò</a:t>
            </a:r>
            <a:r>
              <a:rPr lang="it-IT" sz="900" dirty="0"/>
              <a:t> et al </a:t>
            </a:r>
            <a:r>
              <a:rPr lang="it-IT" sz="900" dirty="0" err="1"/>
              <a:t>Supp</a:t>
            </a:r>
            <a:r>
              <a:rPr lang="it-IT" sz="900" dirty="0"/>
              <a:t> Care </a:t>
            </a:r>
            <a:r>
              <a:rPr lang="it-IT" sz="900" dirty="0" err="1"/>
              <a:t>Cancer</a:t>
            </a:r>
            <a:r>
              <a:rPr lang="it-IT" sz="900" dirty="0"/>
              <a:t> 2020</a:t>
            </a:r>
            <a:endParaRPr lang="en-US" sz="900" dirty="0"/>
          </a:p>
          <a:p>
            <a:endParaRPr lang="it-IT" sz="1200" i="1" dirty="0"/>
          </a:p>
          <a:p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487507" y="5388484"/>
            <a:ext cx="11040202" cy="4308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000" i="1" dirty="0"/>
              <a:t>accurate CRBSI diagnosis with catheter in place </a:t>
            </a:r>
            <a:r>
              <a:rPr lang="en-US" sz="2000" dirty="0"/>
              <a:t>are an attractive option (diagnostic techniques)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65333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35104" y="877824"/>
            <a:ext cx="5021182" cy="29718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      Do </a:t>
            </a:r>
            <a:r>
              <a:rPr lang="en-US" dirty="0">
                <a:solidFill>
                  <a:srgbClr val="0070C0"/>
                </a:solidFill>
              </a:rPr>
              <a:t>not remove a functioning CVAD solely on </a:t>
            </a:r>
            <a:r>
              <a:rPr lang="en-US" b="1" u="sng" dirty="0">
                <a:solidFill>
                  <a:srgbClr val="0070C0"/>
                </a:solidFill>
              </a:rPr>
              <a:t>suspicion of infection </a:t>
            </a:r>
            <a:endParaRPr lang="en-US" sz="2400" b="1" u="sng" dirty="0"/>
          </a:p>
          <a:p>
            <a:pPr>
              <a:spcBef>
                <a:spcPts val="600"/>
              </a:spcBef>
            </a:pPr>
            <a:r>
              <a:rPr lang="en-US" sz="1800" i="1" dirty="0">
                <a:solidFill>
                  <a:srgbClr val="0070C0"/>
                </a:solidFill>
              </a:rPr>
              <a:t>Consider: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u="sng" dirty="0"/>
              <a:t>Patients</a:t>
            </a:r>
            <a:r>
              <a:rPr lang="en-US" sz="1200" dirty="0"/>
              <a:t>: age, venous integrity, underlying condition/disease (immunocompromised, burns, transplants)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u="sng" dirty="0"/>
              <a:t>type of CVAD </a:t>
            </a:r>
            <a:r>
              <a:rPr lang="en-US" sz="1200" dirty="0"/>
              <a:t>(long-term vs short-term)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u="sng" dirty="0"/>
              <a:t>Confirmed or suspected infection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u="sng" dirty="0"/>
              <a:t>infecting organism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/>
              <a:t>Availability of </a:t>
            </a:r>
            <a:r>
              <a:rPr lang="en-US" sz="1200" u="sng" dirty="0"/>
              <a:t>alternative vascular access options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/>
              <a:t>Catheter status and </a:t>
            </a:r>
            <a:r>
              <a:rPr lang="en-US" sz="1200" dirty="0" smtClean="0"/>
              <a:t>history</a:t>
            </a:r>
          </a:p>
          <a:p>
            <a:endParaRPr lang="it-IT" dirty="0"/>
          </a:p>
        </p:txBody>
      </p:sp>
      <p:grpSp>
        <p:nvGrpSpPr>
          <p:cNvPr id="2" name="Gruppo 1"/>
          <p:cNvGrpSpPr/>
          <p:nvPr/>
        </p:nvGrpSpPr>
        <p:grpSpPr>
          <a:xfrm>
            <a:off x="682758" y="4189324"/>
            <a:ext cx="4773528" cy="2291818"/>
            <a:chOff x="682758" y="4189324"/>
            <a:chExt cx="4773528" cy="2291818"/>
          </a:xfrm>
        </p:grpSpPr>
        <p:pic>
          <p:nvPicPr>
            <p:cNvPr id="4" name="Immagine 3"/>
            <p:cNvPicPr>
              <a:picLocks noChangeAspect="1"/>
            </p:cNvPicPr>
            <p:nvPr/>
          </p:nvPicPr>
          <p:blipFill rotWithShape="1">
            <a:blip r:embed="rId2"/>
            <a:srcRect b="33115"/>
            <a:stretch/>
          </p:blipFill>
          <p:spPr>
            <a:xfrm>
              <a:off x="682758" y="4189324"/>
              <a:ext cx="4525874" cy="718982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</p:pic>
        <p:sp>
          <p:nvSpPr>
            <p:cNvPr id="5" name="Rettangolo 4"/>
            <p:cNvSpPr/>
            <p:nvPr/>
          </p:nvSpPr>
          <p:spPr>
            <a:xfrm>
              <a:off x="765820" y="4908306"/>
              <a:ext cx="4690466" cy="1261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/>
                <a:t>multicenter, observational </a:t>
              </a:r>
              <a:r>
                <a:rPr lang="en-US" sz="1200" dirty="0" smtClean="0"/>
                <a:t>study, 18 </a:t>
              </a:r>
              <a:r>
                <a:rPr lang="en-US" sz="1200" dirty="0"/>
                <a:t>Spanish </a:t>
              </a:r>
              <a:r>
                <a:rPr lang="en-US" sz="1200" dirty="0" smtClean="0"/>
                <a:t>ICU</a:t>
              </a:r>
            </a:p>
            <a:p>
              <a:r>
                <a:rPr lang="en-US" sz="1100" b="1" dirty="0" smtClean="0"/>
                <a:t>patients </a:t>
              </a:r>
              <a:r>
                <a:rPr lang="en-US" sz="1100" b="1" dirty="0"/>
                <a:t>with </a:t>
              </a:r>
              <a:r>
                <a:rPr lang="en-US" sz="1100" b="1" dirty="0" smtClean="0"/>
                <a:t>suspected CRBSI</a:t>
              </a:r>
            </a:p>
            <a:p>
              <a:endParaRPr lang="en-US" sz="1100" dirty="0" smtClean="0"/>
            </a:p>
            <a:p>
              <a:r>
                <a:rPr lang="en-US" sz="1400" dirty="0" smtClean="0">
                  <a:solidFill>
                    <a:srgbClr val="FF0000"/>
                  </a:solidFill>
                </a:rPr>
                <a:t>No </a:t>
              </a:r>
              <a:r>
                <a:rPr lang="en-US" sz="1400" dirty="0">
                  <a:solidFill>
                    <a:srgbClr val="FF0000"/>
                  </a:solidFill>
                </a:rPr>
                <a:t>significant differences between survivors </a:t>
              </a:r>
              <a:r>
                <a:rPr lang="en-US" sz="1400" dirty="0" smtClean="0">
                  <a:solidFill>
                    <a:srgbClr val="FF0000"/>
                  </a:solidFill>
                </a:rPr>
                <a:t>and </a:t>
              </a:r>
              <a:r>
                <a:rPr lang="en-US" sz="1400" dirty="0">
                  <a:solidFill>
                    <a:srgbClr val="FF0000"/>
                  </a:solidFill>
                </a:rPr>
                <a:t>non-survivors </a:t>
              </a:r>
              <a:r>
                <a:rPr lang="en-US" sz="1400" dirty="0" smtClean="0">
                  <a:solidFill>
                    <a:srgbClr val="FF0000"/>
                  </a:solidFill>
                </a:rPr>
                <a:t>at </a:t>
              </a:r>
              <a:r>
                <a:rPr lang="en-US" sz="1400" dirty="0">
                  <a:solidFill>
                    <a:srgbClr val="FF0000"/>
                  </a:solidFill>
                </a:rPr>
                <a:t>30 days according to </a:t>
              </a:r>
              <a:r>
                <a:rPr lang="en-US" sz="1400" dirty="0" smtClean="0">
                  <a:solidFill>
                    <a:srgbClr val="FF0000"/>
                  </a:solidFill>
                </a:rPr>
                <a:t>CVC removal </a:t>
              </a:r>
              <a:r>
                <a:rPr lang="en-US" sz="1400" dirty="0">
                  <a:solidFill>
                    <a:srgbClr val="FF0000"/>
                  </a:solidFill>
                </a:rPr>
                <a:t>decision (P =0.26). </a:t>
              </a:r>
              <a:endParaRPr lang="it-IT" sz="1400" dirty="0">
                <a:solidFill>
                  <a:srgbClr val="FF0000"/>
                </a:solidFill>
              </a:endParaRPr>
            </a:p>
          </p:txBody>
        </p:sp>
        <p:pic>
          <p:nvPicPr>
            <p:cNvPr id="6" name="Immagine 5"/>
            <p:cNvPicPr>
              <a:picLocks noChangeAspect="1"/>
            </p:cNvPicPr>
            <p:nvPr/>
          </p:nvPicPr>
          <p:blipFill rotWithShape="1">
            <a:blip r:embed="rId3"/>
            <a:srcRect t="1" r="22850" b="20417"/>
            <a:stretch/>
          </p:blipFill>
          <p:spPr>
            <a:xfrm>
              <a:off x="2808093" y="6272005"/>
              <a:ext cx="2483601" cy="209137"/>
            </a:xfrm>
            <a:prstGeom prst="rect">
              <a:avLst/>
            </a:prstGeom>
          </p:spPr>
        </p:pic>
      </p:grpSp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84" y="670255"/>
            <a:ext cx="807756" cy="691791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6533113" y="569101"/>
            <a:ext cx="5457719" cy="607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err="1" smtClean="0">
                <a:solidFill>
                  <a:srgbClr val="FF0000"/>
                </a:solidFill>
              </a:rPr>
              <a:t>Confirmed</a:t>
            </a:r>
            <a:r>
              <a:rPr lang="it-IT" sz="2800" b="1" dirty="0" smtClean="0">
                <a:solidFill>
                  <a:srgbClr val="FF0000"/>
                </a:solidFill>
              </a:rPr>
              <a:t> CRBSI</a:t>
            </a:r>
          </a:p>
          <a:p>
            <a:r>
              <a:rPr lang="it-IT" b="1" dirty="0" err="1" smtClean="0">
                <a:solidFill>
                  <a:srgbClr val="FF0000"/>
                </a:solidFill>
              </a:rPr>
              <a:t>Retention</a:t>
            </a:r>
            <a:r>
              <a:rPr lang="it-IT" b="1" dirty="0" smtClean="0">
                <a:solidFill>
                  <a:srgbClr val="FF0000"/>
                </a:solidFill>
              </a:rPr>
              <a:t>: </a:t>
            </a:r>
          </a:p>
          <a:p>
            <a:endParaRPr lang="it-IT" b="1" dirty="0">
              <a:solidFill>
                <a:srgbClr val="FF0000"/>
              </a:solidFill>
            </a:endParaRPr>
          </a:p>
          <a:p>
            <a:r>
              <a:rPr lang="it-IT" dirty="0" smtClean="0">
                <a:solidFill>
                  <a:srgbClr val="0070C0"/>
                </a:solidFill>
              </a:rPr>
              <a:t>IDSA </a:t>
            </a:r>
            <a:r>
              <a:rPr lang="it-IT" dirty="0" err="1">
                <a:solidFill>
                  <a:srgbClr val="0070C0"/>
                </a:solidFill>
              </a:rPr>
              <a:t>guidelines</a:t>
            </a:r>
            <a:r>
              <a:rPr lang="it-IT" dirty="0">
                <a:solidFill>
                  <a:srgbClr val="0070C0"/>
                </a:solidFill>
              </a:rPr>
              <a:t> (2009</a:t>
            </a:r>
            <a:r>
              <a:rPr lang="it-IT" dirty="0" smtClean="0">
                <a:solidFill>
                  <a:srgbClr val="0070C0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err="1" smtClean="0"/>
              <a:t>Uncomplicated</a:t>
            </a:r>
            <a:r>
              <a:rPr lang="it-IT" sz="1600" dirty="0" smtClean="0"/>
              <a:t> </a:t>
            </a:r>
            <a:r>
              <a:rPr lang="it-IT" sz="1600" dirty="0" err="1" smtClean="0"/>
              <a:t>infections</a:t>
            </a:r>
            <a:endParaRPr lang="it-IT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/>
              <a:t>coag-neg </a:t>
            </a:r>
            <a:r>
              <a:rPr lang="it-IT" sz="1600" dirty="0" err="1" smtClean="0"/>
              <a:t>Staphylococcus</a:t>
            </a:r>
            <a:r>
              <a:rPr lang="it-IT" sz="1600" dirty="0" smtClean="0"/>
              <a:t>, </a:t>
            </a:r>
            <a:r>
              <a:rPr lang="it-IT" sz="1600" dirty="0" err="1" smtClean="0"/>
              <a:t>Enterococcus</a:t>
            </a:r>
            <a:r>
              <a:rPr lang="it-IT" sz="1600" dirty="0" smtClean="0"/>
              <a:t> </a:t>
            </a:r>
          </a:p>
          <a:p>
            <a:endParaRPr lang="it-IT" sz="1600" dirty="0" smtClean="0">
              <a:solidFill>
                <a:srgbClr val="0070C0"/>
              </a:solidFill>
            </a:endParaRPr>
          </a:p>
          <a:p>
            <a:r>
              <a:rPr lang="it-IT" sz="1600" dirty="0" smtClean="0">
                <a:solidFill>
                  <a:srgbClr val="0070C0"/>
                </a:solidFill>
              </a:rPr>
              <a:t>ASCO  </a:t>
            </a:r>
            <a:r>
              <a:rPr lang="it-IT" sz="1600" dirty="0" err="1">
                <a:solidFill>
                  <a:srgbClr val="0070C0"/>
                </a:solidFill>
              </a:rPr>
              <a:t>guidelines</a:t>
            </a:r>
            <a:r>
              <a:rPr lang="it-IT" sz="1600" dirty="0">
                <a:solidFill>
                  <a:srgbClr val="0070C0"/>
                </a:solidFill>
              </a:rPr>
              <a:t> (2013</a:t>
            </a:r>
            <a:r>
              <a:rPr lang="it-IT" sz="1600" dirty="0" smtClean="0">
                <a:solidFill>
                  <a:srgbClr val="0070C0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/>
              <a:t>coag-neg </a:t>
            </a:r>
            <a:r>
              <a:rPr lang="it-IT" sz="1600" dirty="0" err="1"/>
              <a:t>Staphylococcus</a:t>
            </a:r>
            <a:r>
              <a:rPr lang="it-IT" sz="1600" dirty="0"/>
              <a:t>, </a:t>
            </a:r>
            <a:r>
              <a:rPr lang="it-IT" sz="1600" dirty="0" err="1"/>
              <a:t>Enterococcus</a:t>
            </a:r>
            <a:r>
              <a:rPr lang="it-IT" sz="1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/>
              <a:t>Response to appropriate </a:t>
            </a:r>
            <a:r>
              <a:rPr lang="it-IT" sz="1600" dirty="0" err="1" smtClean="0"/>
              <a:t>therapy</a:t>
            </a:r>
            <a:endParaRPr lang="it-IT" sz="1600" dirty="0" smtClean="0"/>
          </a:p>
          <a:p>
            <a:endParaRPr lang="it-IT" sz="1600" dirty="0" smtClean="0"/>
          </a:p>
          <a:p>
            <a:r>
              <a:rPr lang="it-IT" sz="1600" dirty="0" smtClean="0">
                <a:solidFill>
                  <a:srgbClr val="0070C0"/>
                </a:solidFill>
              </a:rPr>
              <a:t>INS </a:t>
            </a:r>
            <a:r>
              <a:rPr lang="it-IT" sz="1600" dirty="0" err="1" smtClean="0">
                <a:solidFill>
                  <a:srgbClr val="0070C0"/>
                </a:solidFill>
              </a:rPr>
              <a:t>guidelines</a:t>
            </a:r>
            <a:r>
              <a:rPr lang="it-IT" sz="1600" dirty="0" smtClean="0">
                <a:solidFill>
                  <a:srgbClr val="0070C0"/>
                </a:solidFill>
              </a:rPr>
              <a:t> (2021)</a:t>
            </a:r>
            <a:r>
              <a:rPr lang="en-US" sz="1600" dirty="0"/>
              <a:t> </a:t>
            </a: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hemodynamically </a:t>
            </a:r>
            <a:r>
              <a:rPr lang="en-US" sz="1600" dirty="0"/>
              <a:t>stable patients when a CABSI is </a:t>
            </a:r>
            <a:r>
              <a:rPr lang="en-US" sz="1600" dirty="0" smtClean="0"/>
              <a:t>confirmed  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uncomplicated </a:t>
            </a:r>
            <a:r>
              <a:rPr lang="en-US" sz="1600" dirty="0" smtClean="0"/>
              <a:t>CABSI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short-term </a:t>
            </a:r>
            <a:r>
              <a:rPr lang="en-US" sz="1600" dirty="0"/>
              <a:t>CVAD (in situ ≤14 days) </a:t>
            </a:r>
            <a:r>
              <a:rPr lang="en-US" sz="1400" i="1" dirty="0"/>
              <a:t>(systemic antibiotics for 7 to 14 d). </a:t>
            </a:r>
            <a:endParaRPr lang="en-US" sz="1400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long-term </a:t>
            </a:r>
            <a:r>
              <a:rPr lang="en-US" sz="1600" dirty="0"/>
              <a:t>CVAD colonized with </a:t>
            </a:r>
            <a:r>
              <a:rPr lang="en-US" sz="1600" dirty="0" err="1"/>
              <a:t>coag-neg</a:t>
            </a:r>
            <a:r>
              <a:rPr lang="en-US" sz="1600" dirty="0"/>
              <a:t> </a:t>
            </a:r>
            <a:r>
              <a:rPr lang="en-US" sz="1600" i="1" dirty="0"/>
              <a:t>Staph </a:t>
            </a:r>
            <a:r>
              <a:rPr lang="en-US" sz="1600" dirty="0"/>
              <a:t>or </a:t>
            </a:r>
            <a:r>
              <a:rPr lang="en-US" sz="1600" i="1" dirty="0"/>
              <a:t>Enterococcus </a:t>
            </a:r>
            <a:r>
              <a:rPr lang="en-US" sz="1400" i="1" dirty="0"/>
              <a:t>(systemic antibiotics and antibiotic lock therapy) </a:t>
            </a:r>
          </a:p>
          <a:p>
            <a:pPr>
              <a:spcBef>
                <a:spcPts val="600"/>
              </a:spcBef>
            </a:pPr>
            <a:endParaRPr lang="it-IT" dirty="0"/>
          </a:p>
          <a:p>
            <a:endParaRPr lang="it-IT" sz="1600" dirty="0">
              <a:solidFill>
                <a:srgbClr val="0070C0"/>
              </a:solidFill>
            </a:endParaRPr>
          </a:p>
          <a:p>
            <a:endParaRPr lang="it-IT" sz="1600" dirty="0" smtClean="0"/>
          </a:p>
        </p:txBody>
      </p:sp>
    </p:spTree>
    <p:extLst>
      <p:ext uri="{BB962C8B-B14F-4D97-AF65-F5344CB8AC3E}">
        <p14:creationId xmlns:p14="http://schemas.microsoft.com/office/powerpoint/2010/main" val="233044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0438" y="694945"/>
            <a:ext cx="11415050" cy="822959"/>
          </a:xfrm>
        </p:spPr>
        <p:txBody>
          <a:bodyPr>
            <a:normAutofit fontScale="9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Antimicrobial Treatment of </a:t>
            </a:r>
            <a:r>
              <a:rPr lang="en-US" dirty="0">
                <a:solidFill>
                  <a:srgbClr val="FF0000"/>
                </a:solidFill>
              </a:rPr>
              <a:t>CRBSI </a:t>
            </a:r>
            <a:endParaRPr lang="it-IT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490439" y="1664208"/>
            <a:ext cx="5041682" cy="5464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864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4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 smtClean="0">
                <a:solidFill>
                  <a:srgbClr val="FF0000"/>
                </a:solidFill>
              </a:rPr>
              <a:t>Empiric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while awaiting culture confirmation</a:t>
            </a:r>
            <a:r>
              <a:rPr lang="en-US" sz="1600" dirty="0" smtClean="0"/>
              <a:t>: 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400" dirty="0" smtClean="0"/>
              <a:t>should target </a:t>
            </a:r>
            <a:r>
              <a:rPr lang="en-US" sz="1400" i="1" dirty="0" smtClean="0"/>
              <a:t>S. aureus</a:t>
            </a:r>
            <a:r>
              <a:rPr lang="en-US" sz="1400" dirty="0" smtClean="0"/>
              <a:t> 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400" dirty="0" smtClean="0"/>
              <a:t>should be based on clinical variables</a:t>
            </a:r>
          </a:p>
          <a:p>
            <a:pPr marL="274320" lvl="4">
              <a:lnSpc>
                <a:spcPct val="120000"/>
              </a:lnSpc>
              <a:spcBef>
                <a:spcPts val="0"/>
              </a:spcBef>
            </a:pPr>
            <a:r>
              <a:rPr lang="en-US" sz="1050" i="1" dirty="0" smtClean="0"/>
              <a:t>patients risk factors, previous colonization </a:t>
            </a:r>
            <a:r>
              <a:rPr lang="it-IT" sz="1050" i="1" dirty="0" smtClean="0"/>
              <a:t>status, </a:t>
            </a:r>
            <a:r>
              <a:rPr lang="it-IT" sz="1050" i="1" dirty="0" err="1" smtClean="0"/>
              <a:t>epidemiology</a:t>
            </a:r>
            <a:r>
              <a:rPr lang="it-IT" sz="1050" i="1" dirty="0" smtClean="0"/>
              <a:t>  (</a:t>
            </a:r>
            <a:r>
              <a:rPr lang="it-IT" sz="1050" i="1" dirty="0" err="1" smtClean="0"/>
              <a:t>ward</a:t>
            </a:r>
            <a:r>
              <a:rPr lang="it-IT" sz="1050" i="1" dirty="0" smtClean="0"/>
              <a:t>, hospital, country)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endParaRPr lang="it-IT" dirty="0" smtClean="0">
              <a:solidFill>
                <a:srgbClr val="FF0000"/>
              </a:solidFill>
            </a:endParaRP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it-IT" dirty="0" err="1" smtClean="0">
                <a:solidFill>
                  <a:srgbClr val="FF0000"/>
                </a:solidFill>
              </a:rPr>
              <a:t>Empiric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coverage</a:t>
            </a:r>
            <a:r>
              <a:rPr lang="it-IT" dirty="0" smtClean="0">
                <a:solidFill>
                  <a:srgbClr val="FF0000"/>
                </a:solidFill>
              </a:rPr>
              <a:t> for </a:t>
            </a:r>
            <a:r>
              <a:rPr lang="it-IT" u="sng" dirty="0" err="1" smtClean="0">
                <a:solidFill>
                  <a:srgbClr val="FF0000"/>
                </a:solidFill>
              </a:rPr>
              <a:t>gram-neg</a:t>
            </a:r>
            <a:r>
              <a:rPr lang="it-IT" u="sng" dirty="0">
                <a:solidFill>
                  <a:srgbClr val="FF0000"/>
                </a:solidFill>
              </a:rPr>
              <a:t> 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it-IT" sz="1400" dirty="0" err="1" smtClean="0"/>
              <a:t>Risk</a:t>
            </a:r>
            <a:r>
              <a:rPr lang="it-IT" sz="1400" dirty="0" smtClean="0"/>
              <a:t> </a:t>
            </a:r>
            <a:r>
              <a:rPr lang="it-IT" sz="1400" dirty="0" err="1" smtClean="0"/>
              <a:t>factors</a:t>
            </a:r>
            <a:r>
              <a:rPr lang="it-IT" sz="1400" dirty="0" smtClean="0"/>
              <a:t> for </a:t>
            </a:r>
            <a:r>
              <a:rPr lang="it-IT" sz="1400" i="1" dirty="0" err="1" smtClean="0"/>
              <a:t>P.aeruginosa</a:t>
            </a:r>
            <a:r>
              <a:rPr lang="it-IT" sz="1400" dirty="0" smtClean="0"/>
              <a:t> and MDR </a:t>
            </a:r>
            <a:r>
              <a:rPr lang="it-IT" sz="1400" dirty="0" err="1" smtClean="0"/>
              <a:t>gram-neg</a:t>
            </a:r>
            <a:r>
              <a:rPr lang="it-IT" sz="1400" dirty="0" smtClean="0"/>
              <a:t>: 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it-IT" sz="1600" i="1" dirty="0" smtClean="0"/>
              <a:t> </a:t>
            </a:r>
            <a:r>
              <a:rPr lang="it-IT" sz="1050" i="1" dirty="0" err="1" smtClean="0"/>
              <a:t>previous</a:t>
            </a:r>
            <a:r>
              <a:rPr lang="it-IT" sz="1050" i="1" dirty="0" smtClean="0"/>
              <a:t> </a:t>
            </a:r>
            <a:r>
              <a:rPr lang="it-IT" sz="1050" i="1" dirty="0" err="1" smtClean="0"/>
              <a:t>infection</a:t>
            </a:r>
            <a:r>
              <a:rPr lang="it-IT" sz="1050" i="1" dirty="0" smtClean="0"/>
              <a:t>, </a:t>
            </a:r>
            <a:r>
              <a:rPr lang="it-IT" sz="1050" i="1" dirty="0" err="1" smtClean="0"/>
              <a:t>critical</a:t>
            </a:r>
            <a:r>
              <a:rPr lang="it-IT" sz="1050" i="1" dirty="0" smtClean="0"/>
              <a:t> </a:t>
            </a:r>
            <a:r>
              <a:rPr lang="it-IT" sz="1050" i="1" dirty="0" err="1" smtClean="0"/>
              <a:t>ilness</a:t>
            </a:r>
            <a:r>
              <a:rPr lang="it-IT" sz="1050" i="1" dirty="0" smtClean="0"/>
              <a:t>, neutropenia, </a:t>
            </a:r>
            <a:r>
              <a:rPr lang="it-IT" sz="1050" i="1" dirty="0" err="1" smtClean="0"/>
              <a:t>prior</a:t>
            </a:r>
            <a:r>
              <a:rPr lang="it-IT" sz="1050" i="1" dirty="0" smtClean="0"/>
              <a:t> </a:t>
            </a:r>
            <a:r>
              <a:rPr lang="it-IT" sz="1050" i="1" dirty="0" err="1" smtClean="0"/>
              <a:t>antibiotics</a:t>
            </a:r>
            <a:r>
              <a:rPr lang="it-IT" sz="1050" i="1" dirty="0" smtClean="0"/>
              <a:t>, </a:t>
            </a:r>
            <a:r>
              <a:rPr lang="it-IT" sz="1050" i="1" dirty="0" err="1" smtClean="0"/>
              <a:t>femoral</a:t>
            </a:r>
            <a:r>
              <a:rPr lang="it-IT" sz="1050" i="1" dirty="0" smtClean="0"/>
              <a:t> </a:t>
            </a:r>
            <a:r>
              <a:rPr lang="it-IT" sz="1050" i="1" dirty="0" err="1" smtClean="0"/>
              <a:t>catheter</a:t>
            </a:r>
            <a:endParaRPr lang="it-IT" sz="1050" i="1" dirty="0" smtClean="0"/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FF0000"/>
                </a:solidFill>
              </a:rPr>
              <a:t>Empiric </a:t>
            </a:r>
            <a:r>
              <a:rPr lang="en-US" dirty="0">
                <a:solidFill>
                  <a:srgbClr val="FF0000"/>
                </a:solidFill>
              </a:rPr>
              <a:t>coverage for </a:t>
            </a:r>
            <a:r>
              <a:rPr lang="en-US" dirty="0" err="1">
                <a:solidFill>
                  <a:srgbClr val="FF0000"/>
                </a:solidFill>
              </a:rPr>
              <a:t>candidemia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sz="1400" dirty="0" smtClean="0"/>
              <a:t>(</a:t>
            </a:r>
            <a:r>
              <a:rPr lang="en-US" sz="1200" dirty="0" err="1" smtClean="0"/>
              <a:t>echinocandin</a:t>
            </a:r>
            <a:r>
              <a:rPr lang="en-US" sz="1400" dirty="0" smtClean="0"/>
              <a:t>)  </a:t>
            </a:r>
            <a:endParaRPr lang="en-US" sz="2000" dirty="0" smtClean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400" dirty="0"/>
              <a:t>multiple sites are colonized with </a:t>
            </a:r>
            <a:r>
              <a:rPr lang="en-US" sz="1400" i="1" dirty="0"/>
              <a:t>Candida</a:t>
            </a:r>
            <a:r>
              <a:rPr lang="en-US" sz="1400" dirty="0"/>
              <a:t> </a:t>
            </a:r>
            <a:r>
              <a:rPr lang="en-US" sz="1400" dirty="0" err="1"/>
              <a:t>spp</a:t>
            </a:r>
            <a:endParaRPr lang="en-US" sz="1400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400" dirty="0"/>
              <a:t>patients are receiving TPN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400" dirty="0"/>
              <a:t>prolonged </a:t>
            </a:r>
            <a:r>
              <a:rPr lang="it-IT" sz="1400" dirty="0" err="1"/>
              <a:t>administration</a:t>
            </a:r>
            <a:r>
              <a:rPr lang="it-IT" sz="1400" dirty="0"/>
              <a:t> of </a:t>
            </a:r>
            <a:r>
              <a:rPr lang="it-IT" sz="1400" dirty="0" err="1"/>
              <a:t>broad-spectrum</a:t>
            </a:r>
            <a:r>
              <a:rPr lang="it-IT" sz="1400" dirty="0"/>
              <a:t> </a:t>
            </a:r>
            <a:r>
              <a:rPr lang="it-IT" sz="1400" dirty="0" smtClean="0"/>
              <a:t>ATB</a:t>
            </a:r>
            <a:endParaRPr lang="it-IT" sz="1400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dirty="0"/>
          </a:p>
        </p:txBody>
      </p:sp>
      <p:sp>
        <p:nvSpPr>
          <p:cNvPr id="5" name="Rettangolo 4"/>
          <p:cNvSpPr/>
          <p:nvPr/>
        </p:nvSpPr>
        <p:spPr>
          <a:xfrm>
            <a:off x="6197963" y="1664208"/>
            <a:ext cx="5599176" cy="380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000" b="1" dirty="0" smtClean="0">
                <a:solidFill>
                  <a:srgbClr val="FF0000"/>
                </a:solidFill>
              </a:rPr>
              <a:t>Duration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of antimicrobial therapy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1600" u="sng" dirty="0">
                <a:solidFill>
                  <a:srgbClr val="FF0000"/>
                </a:solidFill>
              </a:rPr>
              <a:t>uncomplicated CRBSI </a:t>
            </a:r>
            <a:r>
              <a:rPr lang="en-US" sz="1600" dirty="0"/>
              <a:t>is controversial depending on the causative pathogen 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it-IT" sz="1400" u="sng" dirty="0" err="1"/>
              <a:t>following</a:t>
            </a:r>
            <a:r>
              <a:rPr lang="it-IT" sz="1400" u="sng" dirty="0"/>
              <a:t> </a:t>
            </a:r>
            <a:r>
              <a:rPr lang="it-IT" sz="1400" u="sng" dirty="0" err="1"/>
              <a:t>catheter</a:t>
            </a:r>
            <a:r>
              <a:rPr lang="it-IT" sz="1400" u="sng" dirty="0"/>
              <a:t> </a:t>
            </a:r>
            <a:r>
              <a:rPr lang="it-IT" sz="1400" u="sng" dirty="0" smtClean="0"/>
              <a:t>removal</a:t>
            </a:r>
            <a:r>
              <a:rPr lang="it-IT" sz="1400" dirty="0" smtClean="0"/>
              <a:t>: 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1400" dirty="0" smtClean="0"/>
              <a:t>may </a:t>
            </a:r>
            <a:r>
              <a:rPr lang="en-US" sz="1400" dirty="0"/>
              <a:t>not need to exceed 7–10 days </a:t>
            </a:r>
            <a:r>
              <a:rPr lang="en-US" sz="1400" dirty="0" smtClean="0"/>
              <a:t>(for </a:t>
            </a:r>
            <a:r>
              <a:rPr lang="en-US" sz="1400" dirty="0"/>
              <a:t>low virulence organisms </a:t>
            </a:r>
            <a:r>
              <a:rPr lang="en-US" sz="1400" dirty="0" smtClean="0"/>
              <a:t>is </a:t>
            </a:r>
            <a:r>
              <a:rPr lang="en-US" sz="1400" dirty="0"/>
              <a:t>not </a:t>
            </a:r>
            <a:r>
              <a:rPr lang="en-US" sz="1400" dirty="0" smtClean="0"/>
              <a:t>known</a:t>
            </a:r>
            <a:endParaRPr lang="en-US" sz="1600" u="sng" dirty="0" smtClean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</a:pPr>
            <a:endParaRPr lang="en-US" sz="1600" u="sng" dirty="0" smtClean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</a:pPr>
            <a:r>
              <a:rPr lang="en-US" sz="1600" u="sng" dirty="0" smtClean="0">
                <a:solidFill>
                  <a:srgbClr val="FF0000"/>
                </a:solidFill>
              </a:rPr>
              <a:t>complicated CRBSI </a:t>
            </a:r>
            <a:r>
              <a:rPr lang="en-US" sz="1600" dirty="0" smtClean="0">
                <a:solidFill>
                  <a:srgbClr val="FF0000"/>
                </a:solidFill>
              </a:rPr>
              <a:t>(</a:t>
            </a:r>
            <a:r>
              <a:rPr lang="en-US" sz="1200" dirty="0" smtClean="0">
                <a:solidFill>
                  <a:srgbClr val="FF0000"/>
                </a:solidFill>
              </a:rPr>
              <a:t>positive </a:t>
            </a:r>
            <a:r>
              <a:rPr lang="en-US" sz="1200" dirty="0">
                <a:solidFill>
                  <a:srgbClr val="FF0000"/>
                </a:solidFill>
              </a:rPr>
              <a:t>blood culture after 72h of </a:t>
            </a:r>
            <a:r>
              <a:rPr lang="en-US" sz="1200" dirty="0" smtClean="0">
                <a:solidFill>
                  <a:srgbClr val="FF0000"/>
                </a:solidFill>
              </a:rPr>
              <a:t>therapy)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</a:p>
          <a:p>
            <a:pPr lvl="1">
              <a:spcBef>
                <a:spcPts val="600"/>
              </a:spcBef>
            </a:pPr>
            <a:r>
              <a:rPr lang="en-US" sz="1400" dirty="0" smtClean="0"/>
              <a:t>Endocarditis </a:t>
            </a:r>
            <a:r>
              <a:rPr lang="en-US" sz="1400" dirty="0"/>
              <a:t>and thrombophlebitis are the most common causes of </a:t>
            </a:r>
            <a:r>
              <a:rPr lang="en-US" sz="1400" dirty="0" smtClean="0"/>
              <a:t>failure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1400" i="1" dirty="0" smtClean="0"/>
              <a:t>S</a:t>
            </a:r>
            <a:r>
              <a:rPr lang="en-US" sz="1400" i="1" dirty="0"/>
              <a:t>. aureus </a:t>
            </a:r>
            <a:r>
              <a:rPr lang="en-US" sz="1400" dirty="0"/>
              <a:t>CRBSI requires a high index of suspicion for endocarditis and </a:t>
            </a:r>
            <a:r>
              <a:rPr lang="it-IT" sz="1400" dirty="0" err="1"/>
              <a:t>metastatic</a:t>
            </a:r>
            <a:r>
              <a:rPr lang="it-IT" sz="1400" dirty="0"/>
              <a:t> </a:t>
            </a:r>
            <a:r>
              <a:rPr lang="it-IT" sz="1400" dirty="0" err="1" smtClean="0"/>
              <a:t>infections</a:t>
            </a:r>
            <a:r>
              <a:rPr lang="it-IT" sz="1400" dirty="0" smtClean="0"/>
              <a:t> 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63250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68228" y="1883665"/>
            <a:ext cx="5453162" cy="1490472"/>
          </a:xfrm>
        </p:spPr>
        <p:txBody>
          <a:bodyPr>
            <a:noAutofit/>
          </a:bodyPr>
          <a:lstStyle/>
          <a:p>
            <a:r>
              <a:rPr lang="en-US" sz="2000" b="0" dirty="0">
                <a:solidFill>
                  <a:srgbClr val="FF0000"/>
                </a:solidFill>
              </a:rPr>
              <a:t>Management </a:t>
            </a:r>
            <a:r>
              <a:rPr lang="en-US" sz="2000" b="0" dirty="0" smtClean="0">
                <a:solidFill>
                  <a:srgbClr val="FF0000"/>
                </a:solidFill>
              </a:rPr>
              <a:t>of the catheter in documented</a:t>
            </a:r>
            <a:br>
              <a:rPr lang="en-US" sz="2000" b="0" dirty="0" smtClean="0">
                <a:solidFill>
                  <a:srgbClr val="FF0000"/>
                </a:solidFill>
              </a:rPr>
            </a:br>
            <a:r>
              <a:rPr lang="it-IT" sz="2000" b="0" dirty="0" err="1" smtClean="0">
                <a:solidFill>
                  <a:srgbClr val="FF0000"/>
                </a:solidFill>
              </a:rPr>
              <a:t>catheter-related</a:t>
            </a:r>
            <a:r>
              <a:rPr lang="it-IT" sz="2000" b="0" dirty="0" smtClean="0">
                <a:solidFill>
                  <a:srgbClr val="FF0000"/>
                </a:solidFill>
              </a:rPr>
              <a:t> </a:t>
            </a:r>
            <a:r>
              <a:rPr lang="it-IT" sz="2000" b="0" dirty="0" err="1" smtClean="0">
                <a:solidFill>
                  <a:srgbClr val="FF0000"/>
                </a:solidFill>
              </a:rPr>
              <a:t>coagulase</a:t>
            </a:r>
            <a:r>
              <a:rPr lang="it-IT" sz="2000" b="0" dirty="0" smtClean="0">
                <a:solidFill>
                  <a:srgbClr val="FF0000"/>
                </a:solidFill>
              </a:rPr>
              <a:t>-negative </a:t>
            </a:r>
            <a:r>
              <a:rPr lang="it-IT" sz="2000" b="0" dirty="0" err="1" smtClean="0">
                <a:solidFill>
                  <a:srgbClr val="FF0000"/>
                </a:solidFill>
              </a:rPr>
              <a:t>Staphylococcal</a:t>
            </a:r>
            <a:r>
              <a:rPr lang="it-IT" sz="2000" b="0" dirty="0" smtClean="0">
                <a:solidFill>
                  <a:srgbClr val="FF0000"/>
                </a:solidFill>
              </a:rPr>
              <a:t> </a:t>
            </a:r>
            <a:r>
              <a:rPr lang="it-IT" sz="2000" b="0" dirty="0" err="1" smtClean="0">
                <a:solidFill>
                  <a:srgbClr val="FF0000"/>
                </a:solidFill>
              </a:rPr>
              <a:t>bacteremia</a:t>
            </a:r>
            <a:r>
              <a:rPr lang="it-IT" sz="2000" b="0" dirty="0">
                <a:solidFill>
                  <a:srgbClr val="FF0000"/>
                </a:solidFill>
              </a:rPr>
              <a:t>: </a:t>
            </a:r>
            <a:r>
              <a:rPr lang="it-IT" sz="2000" b="0" dirty="0" smtClean="0">
                <a:solidFill>
                  <a:srgbClr val="FF0000"/>
                </a:solidFill>
              </a:rPr>
              <a:t/>
            </a:r>
            <a:br>
              <a:rPr lang="it-IT" sz="2000" b="0" dirty="0" smtClean="0">
                <a:solidFill>
                  <a:srgbClr val="FF0000"/>
                </a:solidFill>
              </a:rPr>
            </a:br>
            <a:r>
              <a:rPr lang="it-IT" sz="2000" b="0" dirty="0" err="1" smtClean="0">
                <a:solidFill>
                  <a:srgbClr val="FF0000"/>
                </a:solidFill>
              </a:rPr>
              <a:t>Remove</a:t>
            </a:r>
            <a:r>
              <a:rPr lang="it-IT" sz="2000" b="0" dirty="0" smtClean="0">
                <a:solidFill>
                  <a:srgbClr val="FF0000"/>
                </a:solidFill>
              </a:rPr>
              <a:t> </a:t>
            </a:r>
            <a:r>
              <a:rPr lang="it-IT" sz="2000" b="0" dirty="0">
                <a:solidFill>
                  <a:srgbClr val="FF0000"/>
                </a:solidFill>
              </a:rPr>
              <a:t>or </a:t>
            </a:r>
            <a:r>
              <a:rPr lang="it-IT" sz="2000" b="0" dirty="0" err="1">
                <a:solidFill>
                  <a:srgbClr val="FF0000"/>
                </a:solidFill>
              </a:rPr>
              <a:t>Retain</a:t>
            </a:r>
            <a:r>
              <a:rPr lang="it-IT" sz="2000" b="0" dirty="0">
                <a:solidFill>
                  <a:srgbClr val="FF0000"/>
                </a:solidFill>
              </a:rPr>
              <a:t>?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71566" y="3520440"/>
            <a:ext cx="5142266" cy="2779776"/>
          </a:xfrm>
        </p:spPr>
        <p:txBody>
          <a:bodyPr>
            <a:normAutofit lnSpcReduction="10000"/>
          </a:bodyPr>
          <a:lstStyle/>
          <a:p>
            <a:r>
              <a:rPr lang="en-US" sz="1400" dirty="0"/>
              <a:t>Resolution of infection within 48 h after commencement of antimicrobial therapy </a:t>
            </a:r>
            <a:r>
              <a:rPr lang="en-US" sz="1400" dirty="0" smtClean="0"/>
              <a:t>occurred in the 93% of patients not influenced by </a:t>
            </a:r>
            <a:r>
              <a:rPr lang="en-US" sz="1400" dirty="0"/>
              <a:t>CVC removal </a:t>
            </a:r>
            <a:r>
              <a:rPr lang="en-US" sz="1400" dirty="0" smtClean="0"/>
              <a:t>versus </a:t>
            </a:r>
            <a:r>
              <a:rPr lang="en-US" sz="1400" dirty="0"/>
              <a:t>retention </a:t>
            </a:r>
          </a:p>
          <a:p>
            <a:r>
              <a:rPr lang="it-IT" sz="1400" dirty="0" err="1"/>
              <a:t>P</a:t>
            </a:r>
            <a:r>
              <a:rPr lang="it-IT" sz="1400" dirty="0" err="1" smtClean="0"/>
              <a:t>atients</a:t>
            </a:r>
            <a:r>
              <a:rPr lang="it-IT" sz="1400" dirty="0" smtClean="0"/>
              <a:t> </a:t>
            </a:r>
            <a:r>
              <a:rPr lang="it-IT" sz="1400" dirty="0"/>
              <a:t>with </a:t>
            </a:r>
            <a:r>
              <a:rPr lang="it-IT" sz="1400" dirty="0" err="1"/>
              <a:t>catheter</a:t>
            </a:r>
            <a:r>
              <a:rPr lang="it-IT" sz="1400" dirty="0"/>
              <a:t> </a:t>
            </a:r>
            <a:r>
              <a:rPr lang="it-IT" sz="1400" dirty="0" err="1" smtClean="0"/>
              <a:t>retention</a:t>
            </a:r>
            <a:r>
              <a:rPr lang="it-IT" sz="1400" dirty="0" smtClean="0"/>
              <a:t> </a:t>
            </a:r>
            <a:r>
              <a:rPr lang="en-US" sz="1400" dirty="0" smtClean="0"/>
              <a:t>were </a:t>
            </a:r>
            <a:r>
              <a:rPr lang="en-US" sz="1400" dirty="0"/>
              <a:t>6.6 times </a:t>
            </a:r>
            <a:r>
              <a:rPr lang="en-US" sz="1400" dirty="0" smtClean="0"/>
              <a:t>more </a:t>
            </a:r>
            <a:r>
              <a:rPr lang="en-US" sz="1400" dirty="0"/>
              <a:t>likely to have a </a:t>
            </a:r>
            <a:r>
              <a:rPr lang="en-US" sz="1400" b="1" dirty="0"/>
              <a:t>recurrence</a:t>
            </a:r>
            <a:r>
              <a:rPr lang="en-US" sz="1400" dirty="0"/>
              <a:t> than were those whose catheter </a:t>
            </a:r>
            <a:r>
              <a:rPr lang="en-US" sz="1400" dirty="0" smtClean="0"/>
              <a:t>was </a:t>
            </a:r>
            <a:r>
              <a:rPr lang="it-IT" sz="1400" dirty="0" err="1" smtClean="0"/>
              <a:t>removed</a:t>
            </a:r>
            <a:r>
              <a:rPr lang="it-IT" sz="1400" dirty="0" smtClean="0"/>
              <a:t> (p.004).</a:t>
            </a:r>
            <a:endParaRPr lang="en-US" sz="1400" b="1" i="1" dirty="0" smtClean="0"/>
          </a:p>
          <a:p>
            <a:r>
              <a:rPr lang="en-US" sz="1400" b="1" i="1" dirty="0" smtClean="0"/>
              <a:t>Conclusions</a:t>
            </a:r>
            <a:r>
              <a:rPr lang="en-US" sz="1400" b="1" i="1" dirty="0"/>
              <a:t>. </a:t>
            </a:r>
            <a:r>
              <a:rPr lang="en-US" sz="1400" dirty="0"/>
              <a:t>CVC retention does not have an impact on the resolution of coagulase-negative </a:t>
            </a:r>
            <a:r>
              <a:rPr lang="en-US" sz="1400" dirty="0" smtClean="0"/>
              <a:t>staphylococcal bacteremia </a:t>
            </a:r>
            <a:r>
              <a:rPr lang="en-US" sz="1400" dirty="0"/>
              <a:t>but is a significant risk factor of recurrence</a:t>
            </a:r>
            <a:r>
              <a:rPr lang="en-US" sz="1400" dirty="0" smtClean="0"/>
              <a:t>.</a:t>
            </a:r>
          </a:p>
          <a:p>
            <a:pPr algn="r"/>
            <a:r>
              <a:rPr lang="en-US" sz="1400" dirty="0" err="1" smtClean="0"/>
              <a:t>I.Raad</a:t>
            </a:r>
            <a:r>
              <a:rPr lang="en-US" sz="1400" dirty="0" smtClean="0"/>
              <a:t> CID 2009</a:t>
            </a:r>
            <a:endParaRPr lang="it-IT" sz="1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6592824" y="713233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0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6172200" y="392551"/>
            <a:ext cx="5199888" cy="5963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Treatment </a:t>
            </a:r>
            <a:r>
              <a:rPr lang="en-US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of Gram-positive CRBSI </a:t>
            </a:r>
            <a:endParaRPr lang="it-IT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endParaRPr lang="en-US" sz="1400" b="1" dirty="0" smtClean="0"/>
          </a:p>
          <a:p>
            <a:r>
              <a:rPr lang="en-US" sz="1400" b="1" dirty="0" smtClean="0"/>
              <a:t>Vancomycin</a:t>
            </a:r>
            <a:r>
              <a:rPr lang="en-US" sz="1400" dirty="0" smtClean="0"/>
              <a:t> </a:t>
            </a:r>
            <a:r>
              <a:rPr lang="en-US" sz="1400" dirty="0"/>
              <a:t>represents the cornerstone </a:t>
            </a:r>
          </a:p>
          <a:p>
            <a:endParaRPr lang="en-US" sz="1400" dirty="0"/>
          </a:p>
          <a:p>
            <a:r>
              <a:rPr lang="en-US" sz="1400" dirty="0"/>
              <a:t>Excessive vancomycin usage has contributed to high vancomycin MIC  (&gt;1.0 </a:t>
            </a:r>
            <a:r>
              <a:rPr lang="en-US" sz="1400" dirty="0" err="1"/>
              <a:t>microg</a:t>
            </a:r>
            <a:r>
              <a:rPr lang="en-US" sz="1400" dirty="0"/>
              <a:t>/mL), associated with poor outcome in patients with </a:t>
            </a:r>
            <a:r>
              <a:rPr lang="en-US" sz="1400" u="sng" dirty="0"/>
              <a:t>MRSA </a:t>
            </a:r>
            <a:r>
              <a:rPr lang="en-US" sz="1400" dirty="0"/>
              <a:t>infection. </a:t>
            </a:r>
          </a:p>
          <a:p>
            <a:endParaRPr lang="en-US" sz="1400" dirty="0"/>
          </a:p>
          <a:p>
            <a:r>
              <a:rPr lang="en-US" sz="1400" dirty="0"/>
              <a:t>there is a need for an alternative agent: </a:t>
            </a:r>
          </a:p>
          <a:p>
            <a:endParaRPr lang="en-US" sz="1400" b="1" dirty="0"/>
          </a:p>
          <a:p>
            <a:r>
              <a:rPr lang="en-US" sz="1400" b="1" dirty="0"/>
              <a:t>Daptomycin</a:t>
            </a:r>
            <a:r>
              <a:rPr lang="en-US" sz="1400" dirty="0"/>
              <a:t> compared to </a:t>
            </a:r>
            <a:r>
              <a:rPr lang="it-IT" sz="1400" dirty="0" err="1"/>
              <a:t>vancomycin</a:t>
            </a:r>
            <a:r>
              <a:rPr lang="it-IT" sz="1400" dirty="0"/>
              <a:t> </a:t>
            </a:r>
            <a:r>
              <a:rPr lang="en-US" sz="1400" dirty="0"/>
              <a:t>resulted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more efficacious in inhibiting MRSA in biofilm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the fastest in eradicating MRSA from biofilm</a:t>
            </a:r>
          </a:p>
          <a:p>
            <a:pPr lvl="1" algn="r"/>
            <a:r>
              <a:rPr lang="it-IT" sz="1050" i="1" dirty="0" err="1"/>
              <a:t>Raad</a:t>
            </a:r>
            <a:r>
              <a:rPr lang="it-IT" sz="1050" i="1" dirty="0"/>
              <a:t>, </a:t>
            </a:r>
            <a:r>
              <a:rPr lang="it-IT" sz="1050" i="1" dirty="0" err="1"/>
              <a:t>Antimicrob</a:t>
            </a:r>
            <a:r>
              <a:rPr lang="it-IT" sz="1050" i="1" dirty="0"/>
              <a:t> Agents </a:t>
            </a:r>
            <a:r>
              <a:rPr lang="it-IT" sz="1050" i="1" dirty="0" err="1"/>
              <a:t>Chemother</a:t>
            </a:r>
            <a:r>
              <a:rPr lang="it-IT" sz="1050" i="1" dirty="0"/>
              <a:t>. 2007</a:t>
            </a:r>
            <a:endParaRPr lang="en-US" sz="1050" i="1" dirty="0"/>
          </a:p>
          <a:p>
            <a:endParaRPr lang="en-US" sz="1400" b="1" dirty="0"/>
          </a:p>
          <a:p>
            <a:r>
              <a:rPr lang="en-US" sz="1400" b="1" dirty="0"/>
              <a:t>Daptomycin treatment of </a:t>
            </a:r>
            <a:r>
              <a:rPr lang="en-US" sz="1400" b="1" dirty="0" smtClean="0"/>
              <a:t>Gram-</a:t>
            </a:r>
            <a:r>
              <a:rPr lang="en-US" sz="1400" b="1" dirty="0" err="1" smtClean="0"/>
              <a:t>pos</a:t>
            </a:r>
            <a:r>
              <a:rPr lang="en-US" sz="1400" b="1" dirty="0" smtClean="0"/>
              <a:t> CRBSI </a:t>
            </a:r>
            <a:r>
              <a:rPr lang="en-US" sz="1400" b="1" dirty="0"/>
              <a:t>in cancer </a:t>
            </a:r>
            <a:r>
              <a:rPr lang="en-US" sz="1400" b="1" dirty="0" smtClean="0"/>
              <a:t>pts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significantly </a:t>
            </a:r>
            <a:r>
              <a:rPr lang="en-US" sz="1400" dirty="0"/>
              <a:t>associated with earlier clinical and microbiological response </a:t>
            </a:r>
            <a:endParaRPr lang="en-US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improved </a:t>
            </a:r>
            <a:r>
              <a:rPr lang="en-US" sz="1400" dirty="0"/>
              <a:t>overall response </a:t>
            </a:r>
          </a:p>
          <a:p>
            <a:pPr lvl="2" algn="r"/>
            <a:r>
              <a:rPr lang="en-US" sz="1050" i="1" dirty="0" err="1"/>
              <a:t>Chaftari</a:t>
            </a:r>
            <a:r>
              <a:rPr lang="en-US" sz="1050" i="1" dirty="0"/>
              <a:t>, </a:t>
            </a:r>
            <a:r>
              <a:rPr lang="en-US" sz="1050" i="1" dirty="0" err="1"/>
              <a:t>Int</a:t>
            </a:r>
            <a:r>
              <a:rPr lang="en-US" sz="1050" i="1" dirty="0"/>
              <a:t> J </a:t>
            </a:r>
            <a:r>
              <a:rPr lang="en-US" sz="1050" i="1" dirty="0" err="1"/>
              <a:t>Antimicrob</a:t>
            </a:r>
            <a:r>
              <a:rPr lang="en-US" sz="1050" i="1" dirty="0"/>
              <a:t>  Ag </a:t>
            </a:r>
            <a:r>
              <a:rPr lang="en-US" sz="1050" i="1" dirty="0" smtClean="0"/>
              <a:t>2010</a:t>
            </a:r>
          </a:p>
          <a:p>
            <a:endParaRPr lang="en-US" sz="1400" b="1" dirty="0" smtClean="0"/>
          </a:p>
          <a:p>
            <a:r>
              <a:rPr lang="en-US" sz="1400" b="1" dirty="0" smtClean="0"/>
              <a:t>Daptomycin </a:t>
            </a:r>
            <a:r>
              <a:rPr lang="en-US" sz="1400" b="1" dirty="0"/>
              <a:t>treatment of Gram-positive CRBSI in </a:t>
            </a:r>
            <a:r>
              <a:rPr lang="en-US" sz="1400" b="1" dirty="0" err="1"/>
              <a:t>haematological</a:t>
            </a:r>
            <a:r>
              <a:rPr lang="en-US" sz="1400" b="1" dirty="0"/>
              <a:t> </a:t>
            </a:r>
            <a:r>
              <a:rPr lang="en-US" sz="1400" b="1" dirty="0" smtClean="0"/>
              <a:t>pts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CVC salvage in 61% of CRBSI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Delayed CVC removal in 30% of CRBSI</a:t>
            </a:r>
          </a:p>
          <a:p>
            <a:pPr lvl="2" algn="r"/>
            <a:r>
              <a:rPr lang="en-US" sz="1050" i="1" dirty="0" smtClean="0"/>
              <a:t>Micozzi ICAAC 2011</a:t>
            </a:r>
            <a:endParaRPr lang="en-US" sz="1050" i="1" dirty="0"/>
          </a:p>
          <a:p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88185" y="619567"/>
            <a:ext cx="5413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Gram-positive CRBSI </a:t>
            </a:r>
            <a:endParaRPr lang="it-IT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54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>
                <a:solidFill>
                  <a:srgbClr val="FF0000"/>
                </a:solidFill>
              </a:rPr>
              <a:t>Conclusions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946904" y="969264"/>
            <a:ext cx="6736446" cy="5513832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300" dirty="0"/>
              <a:t>Insertion and maintenance bundles have been developed to prevent microbial colonization of CVC thereby mitigating risk of CRBSI.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300" dirty="0"/>
              <a:t>Implementation of bundles has been demonstrated to reduce the incidence of CLABSI by 52%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3300" dirty="0"/>
              <a:t>CRBSI and premature CVC </a:t>
            </a:r>
            <a:r>
              <a:rPr lang="it-IT" sz="3300" dirty="0" err="1"/>
              <a:t>removal</a:t>
            </a:r>
            <a:r>
              <a:rPr lang="it-IT" sz="3300" dirty="0"/>
              <a:t> </a:t>
            </a:r>
            <a:r>
              <a:rPr lang="en-US" sz="3300" dirty="0"/>
              <a:t>can have dramatic consequences</a:t>
            </a:r>
            <a:endParaRPr lang="it-IT" sz="3300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altLang="it-IT" sz="3300" dirty="0" err="1"/>
              <a:t>Early</a:t>
            </a:r>
            <a:r>
              <a:rPr lang="it-IT" altLang="it-IT" sz="3300" dirty="0"/>
              <a:t> </a:t>
            </a:r>
            <a:r>
              <a:rPr lang="it-IT" altLang="it-IT" sz="3300" dirty="0" err="1"/>
              <a:t>interdisciplinary</a:t>
            </a:r>
            <a:r>
              <a:rPr lang="it-IT" altLang="it-IT" sz="3300" dirty="0"/>
              <a:t> </a:t>
            </a:r>
            <a:r>
              <a:rPr lang="en-US" altLang="it-IT" sz="3300" dirty="0"/>
              <a:t>communication essential to facilitate the management of complications: 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it-IT" sz="3300" dirty="0"/>
              <a:t>the exclusion of non catheter-associated sources of fever 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300" dirty="0"/>
              <a:t>early diagnostic techniques for CRBSI aimed to avoid unnecessary catheter removal should be investigated</a:t>
            </a:r>
            <a:endParaRPr lang="en-US" altLang="it-IT" sz="3300" dirty="0"/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it-IT" sz="3300" dirty="0"/>
              <a:t>the appropriate management of catheter occlusion, rupture, or partial </a:t>
            </a:r>
            <a:r>
              <a:rPr lang="it-IT" altLang="it-IT" sz="3300" dirty="0" err="1"/>
              <a:t>unintentional</a:t>
            </a:r>
            <a:r>
              <a:rPr lang="it-IT" altLang="it-IT" sz="3300" dirty="0"/>
              <a:t> </a:t>
            </a:r>
            <a:r>
              <a:rPr lang="it-IT" altLang="it-IT" sz="3300" dirty="0" err="1"/>
              <a:t>removal</a:t>
            </a:r>
            <a:r>
              <a:rPr lang="it-IT" altLang="it-IT" sz="3300" dirty="0"/>
              <a:t> </a:t>
            </a:r>
            <a:r>
              <a:rPr lang="it-IT" altLang="it-IT" sz="3300" dirty="0" err="1"/>
              <a:t>without</a:t>
            </a:r>
            <a:r>
              <a:rPr lang="it-IT" altLang="it-IT" sz="3300" dirty="0"/>
              <a:t> </a:t>
            </a:r>
            <a:r>
              <a:rPr lang="it-IT" altLang="it-IT" sz="3300" dirty="0" err="1"/>
              <a:t>removal</a:t>
            </a:r>
            <a:r>
              <a:rPr lang="it-IT" altLang="it-IT" sz="3300" dirty="0"/>
              <a:t> </a:t>
            </a:r>
            <a:endParaRPr lang="it-IT" sz="29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1086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2093</Words>
  <Application>Microsoft Office PowerPoint</Application>
  <PresentationFormat>Widescreen</PresentationFormat>
  <Paragraphs>277</Paragraphs>
  <Slides>19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30" baseType="lpstr">
      <vt:lpstr>AdvOT46dcae81</vt:lpstr>
      <vt:lpstr>AdvOT6e5d2ec0</vt:lpstr>
      <vt:lpstr>AdvOT77db9845</vt:lpstr>
      <vt:lpstr>Arial</vt:lpstr>
      <vt:lpstr>Bierstadt</vt:lpstr>
      <vt:lpstr>Calibri</vt:lpstr>
      <vt:lpstr>inherit</vt:lpstr>
      <vt:lpstr>MinionPro-Regular</vt:lpstr>
      <vt:lpstr>MyriadPro-Light</vt:lpstr>
      <vt:lpstr>Wingdings</vt:lpstr>
      <vt:lpstr>GestaltVTI</vt:lpstr>
      <vt:lpstr>IV CONGRESSO NAZIONALE IVAS </vt:lpstr>
      <vt:lpstr>Presentazione standard di PowerPoint</vt:lpstr>
      <vt:lpstr>Background </vt:lpstr>
      <vt:lpstr>CRBSI and CLABSI definitions</vt:lpstr>
      <vt:lpstr>Incidence of CRBSI </vt:lpstr>
      <vt:lpstr>PICC </vt:lpstr>
      <vt:lpstr>Systematic review and meta-analysis (2013):   PICCs were associated with a lower risk of CLABSI than were CVCs          greatest in outpatients   PICC-related CLABSI per  catheter-day occurred as frequently as CVC-related CLABSI Chopra  Infect Control Hosp Epidemiol 2013  </vt:lpstr>
      <vt:lpstr>Presentazione standard di PowerPoint</vt:lpstr>
      <vt:lpstr>Risk factors for infection   </vt:lpstr>
      <vt:lpstr>Epidemiology of CRBSI</vt:lpstr>
      <vt:lpstr>effectiveness of antimicrobial CVCs in reducing rates of CRBSI and catheter colonization </vt:lpstr>
      <vt:lpstr>antimicrobial PICCs?  </vt:lpstr>
      <vt:lpstr>CRBSI treatment </vt:lpstr>
      <vt:lpstr>Presentazione standard di PowerPoint</vt:lpstr>
      <vt:lpstr>Premature CVAD Removal</vt:lpstr>
      <vt:lpstr>Presentazione standard di PowerPoint</vt:lpstr>
      <vt:lpstr>Antimicrobial Treatment of CRBSI </vt:lpstr>
      <vt:lpstr>Management of the catheter in documented catheter-related coagulase-negative Staphylococcal bacteremia:  Remove or Retain?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Primo Congresso IVAS REGIONE ABRUZZO Approccio olistico alla gestione dei VAD: Dall’ efficacia alla sicurezza</dc:title>
  <dc:creator>C ec</dc:creator>
  <cp:lastModifiedBy>Micozzi</cp:lastModifiedBy>
  <cp:revision>85</cp:revision>
  <dcterms:created xsi:type="dcterms:W3CDTF">2023-08-22T11:11:03Z</dcterms:created>
  <dcterms:modified xsi:type="dcterms:W3CDTF">2023-11-09T11:01:55Z</dcterms:modified>
</cp:coreProperties>
</file>