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62" r:id="rId5"/>
    <p:sldId id="261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A6BC-E88C-4F3D-ABAA-79F77F243C66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4F0B-B48A-4C8F-B9C7-2D33E57BCA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1355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A6BC-E88C-4F3D-ABAA-79F77F243C66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4F0B-B48A-4C8F-B9C7-2D33E57BCA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902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A6BC-E88C-4F3D-ABAA-79F77F243C66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4F0B-B48A-4C8F-B9C7-2D33E57BCA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8785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A6BC-E88C-4F3D-ABAA-79F77F243C66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4F0B-B48A-4C8F-B9C7-2D33E57BCA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9003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A6BC-E88C-4F3D-ABAA-79F77F243C66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4F0B-B48A-4C8F-B9C7-2D33E57BCA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835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A6BC-E88C-4F3D-ABAA-79F77F243C66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4F0B-B48A-4C8F-B9C7-2D33E57BCA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8969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A6BC-E88C-4F3D-ABAA-79F77F243C66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4F0B-B48A-4C8F-B9C7-2D33E57BCA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4044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A6BC-E88C-4F3D-ABAA-79F77F243C66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4F0B-B48A-4C8F-B9C7-2D33E57BCA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8191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A6BC-E88C-4F3D-ABAA-79F77F243C66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4F0B-B48A-4C8F-B9C7-2D33E57BCA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4545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A6BC-E88C-4F3D-ABAA-79F77F243C66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4F0B-B48A-4C8F-B9C7-2D33E57BCA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5683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A6BC-E88C-4F3D-ABAA-79F77F243C66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4F0B-B48A-4C8F-B9C7-2D33E57BCA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6319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9A6BC-E88C-4F3D-ABAA-79F77F243C66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14F0B-B48A-4C8F-B9C7-2D33E57BCA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18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86315818-5D77-4543-F986-ADD7AFFFD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577" y="508090"/>
            <a:ext cx="6038850" cy="603885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701964" y="849750"/>
            <a:ext cx="47197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latin typeface="+mj-lt"/>
              </a:rPr>
              <a:t>IVAS incontra SIAARTI </a:t>
            </a:r>
            <a:r>
              <a:rPr lang="it-IT" sz="3200" dirty="0" smtClean="0">
                <a:latin typeface="+mj-lt"/>
              </a:rPr>
              <a:t>:</a:t>
            </a:r>
          </a:p>
          <a:p>
            <a:pPr algn="ctr"/>
            <a:r>
              <a:rPr lang="it-IT" sz="3200" dirty="0" err="1" smtClean="0">
                <a:latin typeface="+mj-lt"/>
              </a:rPr>
              <a:t>Consensus</a:t>
            </a:r>
            <a:r>
              <a:rPr lang="it-IT" sz="3200" dirty="0" smtClean="0">
                <a:latin typeface="+mj-lt"/>
              </a:rPr>
              <a:t> Conference</a:t>
            </a:r>
            <a:r>
              <a:rPr lang="it-IT" sz="3200" dirty="0" smtClean="0">
                <a:latin typeface="+mj-lt"/>
              </a:rPr>
              <a:t> </a:t>
            </a:r>
            <a:endParaRPr lang="it-IT" sz="3200" dirty="0" smtClean="0">
              <a:latin typeface="+mj-lt"/>
            </a:endParaRPr>
          </a:p>
          <a:p>
            <a:pPr algn="ctr"/>
            <a:r>
              <a:rPr lang="it-IT" sz="3200" dirty="0" smtClean="0">
                <a:latin typeface="+mj-lt"/>
              </a:rPr>
              <a:t>Le buone pratiche cliniche</a:t>
            </a:r>
            <a:endParaRPr lang="it-IT" sz="3200" dirty="0">
              <a:latin typeface="+mj-lt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0" y="5661664"/>
            <a:ext cx="2520000" cy="833455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035" y="2415305"/>
            <a:ext cx="2473435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8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76" y="338594"/>
            <a:ext cx="3531175" cy="6120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9555" y="366624"/>
            <a:ext cx="3566089" cy="61200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2088" y="1173013"/>
            <a:ext cx="4804455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01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119" y="726357"/>
            <a:ext cx="3817463" cy="54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599" y="747606"/>
            <a:ext cx="4090238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916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8" name="Rectangle 2"/>
          <p:cNvSpPr/>
          <p:nvPr/>
        </p:nvSpPr>
        <p:spPr>
          <a:xfrm>
            <a:off x="484571" y="1218762"/>
            <a:ext cx="1108859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i="1" dirty="0">
                <a:cs typeface="Times New Roman" panose="02020603050405020304" pitchFamily="18" charset="0"/>
              </a:rPr>
              <a:t>Il </a:t>
            </a:r>
            <a:r>
              <a:rPr lang="it-IT" sz="2000" i="1" dirty="0" smtClean="0">
                <a:cs typeface="Times New Roman" panose="02020603050405020304" pitchFamily="18" charset="0"/>
              </a:rPr>
              <a:t>documento </a:t>
            </a:r>
            <a:r>
              <a:rPr lang="it-IT" sz="2000" i="1" dirty="0">
                <a:cs typeface="Times New Roman" panose="02020603050405020304" pitchFamily="18" charset="0"/>
              </a:rPr>
              <a:t>nasce dall’idea di un gruppo multidisciplinare di esperti di analizzare le più recenti e principali linee guida e raccomandazioni internazionali sugli accessi vascolari e di valutarne l’implementazione nella realtà italiana. La motivazione al lavoro del gruppo di autori, che vede la sua risultanza finale negli standard assistenziali e criteri di appropriatezza contenuti in questo documento, risiede nel particolare scenario epidemiologico italiano attuale e futuro e nelle valutazioni di economia sanitaria che impongono scelte consapevoli ed appropriate nell’interesse del cittadino e del Sistema Sanitario</a:t>
            </a:r>
            <a:r>
              <a:rPr lang="it-IT" sz="2000" i="1" dirty="0"/>
              <a:t>. </a:t>
            </a:r>
            <a:endParaRPr lang="it-IT" sz="2000" i="1" dirty="0" smtClean="0"/>
          </a:p>
          <a:p>
            <a:pPr algn="just"/>
            <a:r>
              <a:rPr lang="it-IT" sz="2000" i="1" dirty="0" smtClean="0"/>
              <a:t>All’interno del documento vengono trattati argomenti di primaria importanza:</a:t>
            </a:r>
          </a:p>
          <a:p>
            <a:pPr algn="just"/>
            <a:endParaRPr lang="it-IT" sz="2000" i="1" dirty="0" smtClean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it-IT" sz="2400" i="1" dirty="0" smtClean="0"/>
              <a:t>Access Team per la prevenzione delle complicanze e l’implementazione della cultura negli accessi venosi.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it-IT" sz="2400" i="1" dirty="0" smtClean="0"/>
              <a:t>L’utilizzo delle tecnologie per l’ottimizzazione delle procedure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it-IT" sz="2400" i="1" dirty="0" smtClean="0"/>
              <a:t>L’importanza dell’approccio proattivo per salvaguardare il patrimonio venoso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it-IT" sz="2400" i="1" dirty="0" smtClean="0"/>
              <a:t>Costo efficacia e appropriatezza dei dispositivi venosi</a:t>
            </a:r>
          </a:p>
          <a:p>
            <a:pPr algn="just"/>
            <a:endParaRPr lang="it-IT" i="1" dirty="0" smtClean="0"/>
          </a:p>
        </p:txBody>
      </p:sp>
    </p:spTree>
    <p:extLst>
      <p:ext uri="{BB962C8B-B14F-4D97-AF65-F5344CB8AC3E}">
        <p14:creationId xmlns:p14="http://schemas.microsoft.com/office/powerpoint/2010/main" val="50093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733" y="640753"/>
            <a:ext cx="3934034" cy="54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586" y="641761"/>
            <a:ext cx="4165175" cy="54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650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146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IV CONGRESSO NAZIONALE IVAS </dc:title>
  <dc:creator>piccteam</dc:creator>
  <cp:lastModifiedBy>piccteam</cp:lastModifiedBy>
  <cp:revision>6</cp:revision>
  <dcterms:created xsi:type="dcterms:W3CDTF">2023-11-09T08:47:36Z</dcterms:created>
  <dcterms:modified xsi:type="dcterms:W3CDTF">2023-11-09T11:31:08Z</dcterms:modified>
</cp:coreProperties>
</file>