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sldIdLst>
    <p:sldId id="478" r:id="rId2"/>
    <p:sldId id="257" r:id="rId3"/>
    <p:sldId id="289" r:id="rId4"/>
    <p:sldId id="473" r:id="rId5"/>
    <p:sldId id="469" r:id="rId6"/>
    <p:sldId id="470" r:id="rId7"/>
    <p:sldId id="471" r:id="rId8"/>
    <p:sldId id="399" r:id="rId9"/>
    <p:sldId id="476" r:id="rId10"/>
    <p:sldId id="477" r:id="rId11"/>
    <p:sldId id="480" r:id="rId12"/>
    <p:sldId id="474" r:id="rId13"/>
    <p:sldId id="475" r:id="rId14"/>
    <p:sldId id="479" r:id="rId15"/>
    <p:sldId id="472" r:id="rId16"/>
    <p:sldId id="467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.jpe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hyperlink" Target="mailto:jacopo.fiorini@ptvonline.it" TargetMode="Externa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869" y="922862"/>
            <a:ext cx="5021183" cy="193417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500" dirty="0" err="1"/>
              <a:t>Letio</a:t>
            </a:r>
            <a:r>
              <a:rPr lang="en-US" sz="4500" dirty="0"/>
              <a:t> </a:t>
            </a:r>
            <a:r>
              <a:rPr lang="en-US" sz="4500" dirty="0" err="1"/>
              <a:t>magistralis</a:t>
            </a:r>
            <a:r>
              <a:rPr lang="en-US" sz="4500" dirty="0"/>
              <a:t> </a:t>
            </a:r>
            <a:br>
              <a:rPr lang="en-US" sz="4500" dirty="0"/>
            </a:br>
            <a:br>
              <a:rPr lang="en-US" sz="4500" dirty="0"/>
            </a:br>
            <a:r>
              <a:rPr lang="en-US" sz="4500" dirty="0"/>
              <a:t>INS 2021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BE859CA-42B6-A86C-8B9A-78C7C313E077}"/>
              </a:ext>
            </a:extLst>
          </p:cNvPr>
          <p:cNvSpPr txBox="1"/>
          <p:nvPr/>
        </p:nvSpPr>
        <p:spPr>
          <a:xfrm>
            <a:off x="828016" y="5056699"/>
            <a:ext cx="3852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 cura di Jacopo Fiorini</a:t>
            </a:r>
          </a:p>
          <a:p>
            <a:r>
              <a:rPr lang="it-IT" dirty="0"/>
              <a:t>Nurse </a:t>
            </a:r>
            <a:r>
              <a:rPr lang="it-IT" dirty="0" err="1"/>
              <a:t>Researcher</a:t>
            </a:r>
            <a:r>
              <a:rPr lang="it-IT" dirty="0"/>
              <a:t> and </a:t>
            </a:r>
            <a:r>
              <a:rPr lang="it-IT" dirty="0" err="1"/>
              <a:t>Vascular</a:t>
            </a:r>
            <a:r>
              <a:rPr lang="it-IT" dirty="0"/>
              <a:t> Access Nurse </a:t>
            </a:r>
            <a:r>
              <a:rPr lang="it-IT" dirty="0" err="1"/>
              <a:t>Specialist</a:t>
            </a:r>
            <a:endParaRPr lang="it-IT" dirty="0"/>
          </a:p>
          <a:p>
            <a:r>
              <a:rPr lang="it-IT" dirty="0"/>
              <a:t>Policlinico Tor Vergata - Rome – </a:t>
            </a:r>
            <a:r>
              <a:rPr lang="it-IT" dirty="0" err="1"/>
              <a:t>Italy</a:t>
            </a:r>
            <a:endParaRPr lang="it-IT" dirty="0"/>
          </a:p>
        </p:txBody>
      </p:sp>
      <p:sp>
        <p:nvSpPr>
          <p:cNvPr id="6" name="Sottotitolo 5">
            <a:extLst>
              <a:ext uri="{FF2B5EF4-FFF2-40B4-BE49-F238E27FC236}">
                <a16:creationId xmlns:a16="http://schemas.microsoft.com/office/drawing/2014/main" id="{64C5487A-6709-A87A-3A26-D5CE9FD0FF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198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1">
            <a:extLst>
              <a:ext uri="{FF2B5EF4-FFF2-40B4-BE49-F238E27FC236}">
                <a16:creationId xmlns:a16="http://schemas.microsoft.com/office/drawing/2014/main" id="{06009F5E-5DF9-A4A5-3386-04CF6F26E2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0700" y="1346881"/>
            <a:ext cx="11150600" cy="3976687"/>
          </a:xfrm>
        </p:spPr>
        <p:txBody>
          <a:bodyPr>
            <a:noAutofit/>
          </a:bodyPr>
          <a:lstStyle/>
          <a:p>
            <a:pPr algn="just"/>
            <a:r>
              <a:rPr lang="it-IT" sz="2800" b="0" i="1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Una pratica infermieristica di alta qualità richiede l’applicazione di conoscenze e competenze in modo efficace, efficiente e compassionevole…le decisioni relative alla cura del paziente dovrebbero essere basate su dati scientifici, quindi per garantire che l’azione scientifica venga applicata nella pratica, è fondamentale applicare la “pratica guidata dalla teoria”, che viene spesso descritta come </a:t>
            </a:r>
            <a:r>
              <a:rPr lang="it-IT" sz="2800" i="1" dirty="0" err="1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Evidence</a:t>
            </a:r>
            <a:r>
              <a:rPr lang="it-IT" sz="2800" i="1" dirty="0" err="1">
                <a:solidFill>
                  <a:srgbClr val="374151"/>
                </a:solidFill>
                <a:latin typeface="Roboto" panose="02000000000000000000" pitchFamily="2" charset="0"/>
              </a:rPr>
              <a:t>-based</a:t>
            </a:r>
            <a:r>
              <a:rPr lang="it-IT" sz="2800" i="1" dirty="0">
                <a:solidFill>
                  <a:srgbClr val="374151"/>
                </a:solidFill>
                <a:latin typeface="Roboto" panose="02000000000000000000" pitchFamily="2" charset="0"/>
              </a:rPr>
              <a:t> practice</a:t>
            </a:r>
            <a:r>
              <a:rPr lang="it-IT" sz="2800" b="0" i="1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. L’obiettivo primario della teoria nel contesto infermieristico è quello di migliorare la pratica influenzando positivamente la salute del paziente e la qualità della vita. </a:t>
            </a:r>
            <a:endParaRPr lang="it-IT" sz="2800" i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686A154-5366-059F-0286-07BF0170FDF4}"/>
              </a:ext>
            </a:extLst>
          </p:cNvPr>
          <p:cNvSpPr txBox="1"/>
          <p:nvPr/>
        </p:nvSpPr>
        <p:spPr>
          <a:xfrm>
            <a:off x="517868" y="6026744"/>
            <a:ext cx="114953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Kaseka</a:t>
            </a:r>
            <a:r>
              <a:rPr lang="en-US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 PU,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Mbakaya</a:t>
            </a:r>
            <a:r>
              <a:rPr lang="en-US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 BC. Knowledge, attitude and use of evidence based practice (EBP) among registered nurse-midwives practicing in central hospitals in Malawi: a cross-sectional survey. BMC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Nurs</a:t>
            </a:r>
            <a:r>
              <a:rPr lang="en-US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. 2022 6;21(1):144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5874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ws - IVAS">
            <a:extLst>
              <a:ext uri="{FF2B5EF4-FFF2-40B4-BE49-F238E27FC236}">
                <a16:creationId xmlns:a16="http://schemas.microsoft.com/office/drawing/2014/main" id="{CFD3AA1A-90B1-A007-3CA5-CDBCED5DE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577"/>
            <a:ext cx="2053538" cy="14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3CEC24E-220C-6830-5E7A-CD3509E94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354" y="0"/>
            <a:ext cx="5378108" cy="678077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DAC7C1-5704-13D6-8882-C703E248942A}"/>
              </a:ext>
            </a:extLst>
          </p:cNvPr>
          <p:cNvSpPr txBox="1"/>
          <p:nvPr/>
        </p:nvSpPr>
        <p:spPr>
          <a:xfrm>
            <a:off x="381000" y="1927669"/>
            <a:ext cx="609600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it-IT" sz="2200" spc="-1" dirty="0">
                <a:solidFill>
                  <a:prstClr val="black"/>
                </a:solidFill>
                <a:latin typeface="Arial"/>
              </a:rPr>
              <a:t>Nei sempre più complessi settings assistenziali, è necessario garantire ai pazienti sicurezza, qualità, efficacia ed efficienza.</a:t>
            </a:r>
          </a:p>
          <a:p>
            <a:pPr algn="ctr" defTabSz="685800"/>
            <a:endParaRPr lang="it-IT" sz="2200" spc="-1" dirty="0">
              <a:solidFill>
                <a:prstClr val="black"/>
              </a:solidFill>
              <a:latin typeface="Arial"/>
            </a:endParaRPr>
          </a:p>
          <a:p>
            <a:pPr algn="ctr" defTabSz="685800"/>
            <a:r>
              <a:rPr lang="it-IT" sz="2200" b="1" spc="-1" dirty="0">
                <a:solidFill>
                  <a:prstClr val="black"/>
                </a:solidFill>
                <a:latin typeface="Arial"/>
              </a:rPr>
              <a:t>Perché aderire alle evidenze INS 2021? </a:t>
            </a:r>
          </a:p>
          <a:p>
            <a:pPr algn="ctr" defTabSz="685800"/>
            <a:endParaRPr lang="it-IT" sz="2200" spc="-1" dirty="0">
              <a:solidFill>
                <a:prstClr val="black"/>
              </a:solidFill>
              <a:latin typeface="Arial"/>
            </a:endParaRPr>
          </a:p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it-IT" sz="2200" spc="-1" dirty="0">
                <a:solidFill>
                  <a:prstClr val="black"/>
                </a:solidFill>
                <a:latin typeface="Arial"/>
              </a:rPr>
              <a:t>Promuovere assistenza adeguata ai bisogni, guidare il processo decisionale e sviluppare le competenze e abilità dei professionisti.</a:t>
            </a:r>
          </a:p>
          <a:p>
            <a:pPr marL="285750" indent="-285750" defTabSz="685800">
              <a:buFont typeface="Arial" panose="020B0604020202020204" pitchFamily="34" charset="0"/>
              <a:buChar char="•"/>
            </a:pPr>
            <a:endParaRPr lang="it-IT" sz="2200" spc="-1" dirty="0">
              <a:solidFill>
                <a:prstClr val="black"/>
              </a:solidFill>
              <a:latin typeface="Arial"/>
            </a:endParaRPr>
          </a:p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it-IT" sz="2200" spc="-1" dirty="0">
                <a:solidFill>
                  <a:prstClr val="black"/>
                </a:solidFill>
                <a:latin typeface="Arial"/>
              </a:rPr>
              <a:t>Evidenze di impatto scientifico e rappresentanza GLOBALE supportate da riferimenti bibliografici e forze delle evidenze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15643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ws - IVAS">
            <a:extLst>
              <a:ext uri="{FF2B5EF4-FFF2-40B4-BE49-F238E27FC236}">
                <a16:creationId xmlns:a16="http://schemas.microsoft.com/office/drawing/2014/main" id="{CFD3AA1A-90B1-A007-3CA5-CDBCED5DE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892"/>
            <a:ext cx="2053538" cy="14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3CEC24E-220C-6830-5E7A-CD3509E94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354" y="0"/>
            <a:ext cx="5378108" cy="678077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DAC7C1-5704-13D6-8882-C703E248942A}"/>
              </a:ext>
            </a:extLst>
          </p:cNvPr>
          <p:cNvSpPr txBox="1"/>
          <p:nvPr/>
        </p:nvSpPr>
        <p:spPr>
          <a:xfrm>
            <a:off x="664028" y="1786154"/>
            <a:ext cx="551905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it-IT" sz="2200" b="1" spc="-1" dirty="0">
                <a:solidFill>
                  <a:prstClr val="black"/>
                </a:solidFill>
                <a:latin typeface="Arial"/>
              </a:rPr>
              <a:t>Ruolo delle INS </a:t>
            </a:r>
          </a:p>
          <a:p>
            <a:pPr algn="just" defTabSz="685800"/>
            <a:r>
              <a:rPr lang="it-IT" sz="2200" spc="-1" dirty="0">
                <a:solidFill>
                  <a:prstClr val="black"/>
                </a:solidFill>
                <a:latin typeface="Arial"/>
              </a:rPr>
              <a:t>Raccogliere, valutare, discutere e raccomandare pratiche assistenziali relative ai </a:t>
            </a:r>
            <a:r>
              <a:rPr lang="it-IT" sz="2200" spc="-1" dirty="0" err="1">
                <a:solidFill>
                  <a:prstClr val="black"/>
                </a:solidFill>
                <a:latin typeface="Arial"/>
              </a:rPr>
              <a:t>VADs</a:t>
            </a:r>
            <a:endParaRPr lang="it-IT" sz="2200" spc="-1" dirty="0">
              <a:solidFill>
                <a:prstClr val="black"/>
              </a:solidFill>
              <a:latin typeface="Arial"/>
            </a:endParaRPr>
          </a:p>
          <a:p>
            <a:pPr algn="just" defTabSz="685800"/>
            <a:endParaRPr lang="it-IT" sz="2200" b="1" spc="-1" dirty="0">
              <a:solidFill>
                <a:prstClr val="black"/>
              </a:solidFill>
              <a:latin typeface="Arial"/>
            </a:endParaRPr>
          </a:p>
          <a:p>
            <a:pPr algn="just" defTabSz="685800"/>
            <a:r>
              <a:rPr lang="it-IT" sz="2200" b="1" spc="-1" dirty="0">
                <a:solidFill>
                  <a:prstClr val="black"/>
                </a:solidFill>
                <a:latin typeface="Arial"/>
              </a:rPr>
              <a:t>Quali attori coinvolge? </a:t>
            </a:r>
            <a:r>
              <a:rPr lang="it-IT" sz="2000" spc="-1" dirty="0">
                <a:solidFill>
                  <a:prstClr val="black"/>
                </a:solidFill>
                <a:latin typeface="Arial"/>
              </a:rPr>
              <a:t>Revisori internazionali, Panel di esperti e Clinici</a:t>
            </a:r>
          </a:p>
          <a:p>
            <a:pPr algn="just" defTabSz="685800"/>
            <a:endParaRPr lang="it-IT" sz="2200" spc="-1" dirty="0">
              <a:solidFill>
                <a:prstClr val="black"/>
              </a:solidFill>
              <a:latin typeface="Arial"/>
            </a:endParaRPr>
          </a:p>
          <a:p>
            <a:pPr marL="285750" indent="-285750" defTabSz="685800">
              <a:buFont typeface="Arial" panose="020B0604020202020204" pitchFamily="34" charset="0"/>
              <a:buChar char="•"/>
            </a:pPr>
            <a:endParaRPr lang="it-IT" sz="2200" spc="-1" dirty="0">
              <a:solidFill>
                <a:prstClr val="black"/>
              </a:solidFill>
              <a:latin typeface="Arial"/>
            </a:endParaRPr>
          </a:p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it-IT" sz="2200" spc="-1" dirty="0">
                <a:solidFill>
                  <a:prstClr val="black"/>
                </a:solidFill>
                <a:latin typeface="Arial"/>
              </a:rPr>
              <a:t>Molteplici revisioni della letteratura </a:t>
            </a:r>
            <a:endParaRPr lang="it-IT" sz="2200" dirty="0"/>
          </a:p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it-IT" sz="2200" spc="-1" dirty="0">
                <a:solidFill>
                  <a:prstClr val="black"/>
                </a:solidFill>
                <a:latin typeface="Arial"/>
              </a:rPr>
              <a:t>Ratings delle evidenze</a:t>
            </a:r>
          </a:p>
          <a:p>
            <a:pPr marL="285750" indent="-285750" defTabSz="685800">
              <a:buFont typeface="Arial" panose="020B0604020202020204" pitchFamily="34" charset="0"/>
              <a:buChar char="•"/>
            </a:pPr>
            <a:endParaRPr lang="it-IT" sz="2200" spc="-1" dirty="0">
              <a:solidFill>
                <a:prstClr val="black"/>
              </a:solidFill>
              <a:latin typeface="Arial"/>
            </a:endParaRPr>
          </a:p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it-IT" sz="2200" spc="-1" dirty="0">
                <a:solidFill>
                  <a:prstClr val="black"/>
                </a:solidFill>
                <a:latin typeface="Arial"/>
              </a:rPr>
              <a:t>&gt;2500 riferimenti bibliografici</a:t>
            </a:r>
          </a:p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it-IT" sz="2200" spc="-1" dirty="0">
                <a:solidFill>
                  <a:prstClr val="black"/>
                </a:solidFill>
                <a:latin typeface="Arial"/>
              </a:rPr>
              <a:t>230 pagine totali</a:t>
            </a:r>
          </a:p>
        </p:txBody>
      </p:sp>
    </p:spTree>
    <p:extLst>
      <p:ext uri="{BB962C8B-B14F-4D97-AF65-F5344CB8AC3E}">
        <p14:creationId xmlns:p14="http://schemas.microsoft.com/office/powerpoint/2010/main" val="2938417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57ED42-5D89-B4D6-F133-E84735E57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63" y="717151"/>
            <a:ext cx="8092730" cy="4870457"/>
          </a:xfrm>
        </p:spPr>
        <p:txBody>
          <a:bodyPr/>
          <a:lstStyle/>
          <a:p>
            <a:r>
              <a:rPr lang="it-IT" dirty="0"/>
              <a:t>La forza delle evidenze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51A8ACD-753F-A5F9-3F9D-6397222266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944" y="1637837"/>
            <a:ext cx="9564345" cy="5089533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E27ABB-200E-5725-CF9D-658F8231A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8544" y="1470007"/>
            <a:ext cx="2533194" cy="1958993"/>
          </a:xfrm>
        </p:spPr>
        <p:txBody>
          <a:bodyPr>
            <a:normAutofit/>
          </a:bodyPr>
          <a:lstStyle/>
          <a:p>
            <a:r>
              <a:rPr lang="it-IT" sz="3200" b="1" dirty="0"/>
              <a:t>E il Committee Consensus?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8D1A581-46F8-355A-EA81-ED38DFE73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516" y="3327583"/>
            <a:ext cx="2381250" cy="3171825"/>
          </a:xfrm>
          <a:prstGeom prst="rect">
            <a:avLst/>
          </a:prstGeom>
        </p:spPr>
      </p:pic>
      <p:pic>
        <p:nvPicPr>
          <p:cNvPr id="7" name="Picture 2" descr="News - IVAS">
            <a:extLst>
              <a:ext uri="{FF2B5EF4-FFF2-40B4-BE49-F238E27FC236}">
                <a16:creationId xmlns:a16="http://schemas.microsoft.com/office/drawing/2014/main" id="{29386FF0-5714-FBA9-D1A5-C82EE15B5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289" y="66524"/>
            <a:ext cx="2053538" cy="14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933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A20508-033B-17C4-023A-3EDCF0824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08" y="597800"/>
            <a:ext cx="5021182" cy="4870457"/>
          </a:xfrm>
        </p:spPr>
        <p:txBody>
          <a:bodyPr/>
          <a:lstStyle/>
          <a:p>
            <a:pPr algn="ctr"/>
            <a:r>
              <a:rPr lang="it-IT" dirty="0"/>
              <a:t>Le sezioni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5CD8D4-577F-80E0-5292-F30A61F5A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476829"/>
            <a:ext cx="5021182" cy="4870457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it-IT" dirty="0"/>
              <a:t>Pratiche relative alla terapia infusionale</a:t>
            </a:r>
          </a:p>
          <a:p>
            <a:pPr marL="457200" indent="-457200">
              <a:buAutoNum type="arabicPeriod"/>
            </a:pPr>
            <a:r>
              <a:rPr lang="it-IT" dirty="0"/>
              <a:t>Sicurezza dei pazienti e dei clinici</a:t>
            </a:r>
          </a:p>
          <a:p>
            <a:pPr marL="457200" indent="-457200">
              <a:buAutoNum type="arabicPeriod"/>
            </a:pPr>
            <a:r>
              <a:rPr lang="it-IT" dirty="0"/>
              <a:t>Prevenzione e gestione delle infezioni</a:t>
            </a:r>
          </a:p>
          <a:p>
            <a:pPr marL="457200" indent="-457200">
              <a:buAutoNum type="arabicPeriod"/>
            </a:pPr>
            <a:r>
              <a:rPr lang="it-IT" dirty="0"/>
              <a:t>Dispositivi a supporto dei professionisti</a:t>
            </a:r>
          </a:p>
          <a:p>
            <a:pPr marL="457200" indent="-457200">
              <a:buAutoNum type="arabicPeriod"/>
            </a:pPr>
            <a:r>
              <a:rPr lang="it-IT" dirty="0"/>
              <a:t>Scelta e posizionamento del VAD</a:t>
            </a:r>
          </a:p>
          <a:p>
            <a:pPr marL="457200" indent="-457200">
              <a:buAutoNum type="arabicPeriod"/>
            </a:pPr>
            <a:r>
              <a:rPr lang="it-IT" dirty="0"/>
              <a:t>Gestione del VAD</a:t>
            </a:r>
          </a:p>
          <a:p>
            <a:pPr marL="457200" indent="-457200">
              <a:buAutoNum type="arabicPeriod"/>
            </a:pPr>
            <a:r>
              <a:rPr lang="it-IT" dirty="0"/>
              <a:t>Le complicanze correlate ai VAD</a:t>
            </a:r>
          </a:p>
          <a:p>
            <a:pPr marL="457200" indent="-457200">
              <a:buAutoNum type="arabicPeriod"/>
            </a:pPr>
            <a:r>
              <a:rPr lang="it-IT" dirty="0"/>
              <a:t>Altri dispositivi per infusione</a:t>
            </a:r>
          </a:p>
          <a:p>
            <a:pPr marL="457200" indent="-457200">
              <a:buAutoNum type="arabicPeriod"/>
            </a:pPr>
            <a:r>
              <a:rPr lang="it-IT" dirty="0"/>
              <a:t>Le soluzioni per infusioni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1A6A2C3-12D7-DDDF-5EC4-F45EEAD55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18" y="1476829"/>
            <a:ext cx="4087316" cy="5153333"/>
          </a:xfrm>
          <a:prstGeom prst="rect">
            <a:avLst/>
          </a:prstGeom>
        </p:spPr>
      </p:pic>
      <p:pic>
        <p:nvPicPr>
          <p:cNvPr id="5" name="Picture 2" descr="News - IVAS">
            <a:extLst>
              <a:ext uri="{FF2B5EF4-FFF2-40B4-BE49-F238E27FC236}">
                <a16:creationId xmlns:a16="http://schemas.microsoft.com/office/drawing/2014/main" id="{4C06A7DB-5799-FED5-C9CF-32153B163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510" y="107942"/>
            <a:ext cx="2053538" cy="14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946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1B7536-F858-2029-4202-414EC0530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27" y="1167943"/>
            <a:ext cx="2693416" cy="487045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«Nuovo» focus 2021</a:t>
            </a:r>
            <a:br>
              <a:rPr lang="it-IT" dirty="0"/>
            </a:br>
            <a:br>
              <a:rPr lang="it-IT" dirty="0"/>
            </a:br>
            <a:r>
              <a:rPr lang="it-IT" dirty="0"/>
              <a:t>Le MARSI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491525-9D61-DCB3-778E-D847F3439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D33C7A6-DDBD-15A3-582E-0DED5A77D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9914" y="161543"/>
            <a:ext cx="9612086" cy="6504186"/>
          </a:xfrm>
          <a:prstGeom prst="rect">
            <a:avLst/>
          </a:prstGeom>
        </p:spPr>
      </p:pic>
      <p:pic>
        <p:nvPicPr>
          <p:cNvPr id="6" name="Picture 2" descr="News - IVAS">
            <a:extLst>
              <a:ext uri="{FF2B5EF4-FFF2-40B4-BE49-F238E27FC236}">
                <a16:creationId xmlns:a16="http://schemas.microsoft.com/office/drawing/2014/main" id="{CF7CD751-8269-93AA-DFBA-CBF9B358E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78" y="5703023"/>
            <a:ext cx="1360714" cy="96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178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53FFA7-2A3D-AE10-F6A3-6B137A3F0EBB}"/>
              </a:ext>
            </a:extLst>
          </p:cNvPr>
          <p:cNvSpPr txBox="1">
            <a:spLocks/>
          </p:cNvSpPr>
          <p:nvPr/>
        </p:nvSpPr>
        <p:spPr>
          <a:xfrm>
            <a:off x="538781" y="1001710"/>
            <a:ext cx="5203371" cy="8286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91440" algn="ctr" defTabSz="457200" eaLnBrk="0" hangingPunct="0"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it-IT" sz="4400" b="1" dirty="0">
                <a:solidFill>
                  <a:srgbClr val="C00000"/>
                </a:solidFill>
                <a:latin typeface="+mn-lt"/>
              </a:rPr>
              <a:t>Le evidenze con forza 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38ACFEB-5441-991D-BDF7-702677DAA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890" y="62861"/>
            <a:ext cx="6036689" cy="256559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73CA700-988E-72E3-7DF1-0C5384BA5F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421" y="2239590"/>
            <a:ext cx="4109420" cy="256559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45324C5-0D45-5108-24AE-81AE0361AD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43" y="5214388"/>
            <a:ext cx="4109421" cy="990467"/>
          </a:xfrm>
          <a:prstGeom prst="rect">
            <a:avLst/>
          </a:prstGeom>
        </p:spPr>
      </p:pic>
      <p:pic>
        <p:nvPicPr>
          <p:cNvPr id="17" name="Immagine 16" descr="Puntura ecoguidata in plane.jpg">
            <a:extLst>
              <a:ext uri="{FF2B5EF4-FFF2-40B4-BE49-F238E27FC236}">
                <a16:creationId xmlns:a16="http://schemas.microsoft.com/office/drawing/2014/main" id="{AF701802-57EE-F5B7-6311-DE726AC27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673" y="3027418"/>
            <a:ext cx="2662654" cy="355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709C3B5-F994-98A4-9476-A6689C150A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7607" y="4453951"/>
            <a:ext cx="3907972" cy="1230086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ECB917C1-1840-356A-6003-FF96E4AF09D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7607" y="3062273"/>
            <a:ext cx="3907971" cy="1208182"/>
          </a:xfrm>
          <a:prstGeom prst="rect">
            <a:avLst/>
          </a:prstGeom>
        </p:spPr>
      </p:pic>
      <p:pic>
        <p:nvPicPr>
          <p:cNvPr id="20" name="Picture 2" descr="News - IVAS">
            <a:extLst>
              <a:ext uri="{FF2B5EF4-FFF2-40B4-BE49-F238E27FC236}">
                <a16:creationId xmlns:a16="http://schemas.microsoft.com/office/drawing/2014/main" id="{1E26E66A-3725-306C-ABB0-2C58CB8CB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234" y="5867533"/>
            <a:ext cx="1399952" cy="99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793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53FFA7-2A3D-AE10-F6A3-6B137A3F0EBB}"/>
              </a:ext>
            </a:extLst>
          </p:cNvPr>
          <p:cNvSpPr txBox="1">
            <a:spLocks/>
          </p:cNvSpPr>
          <p:nvPr/>
        </p:nvSpPr>
        <p:spPr>
          <a:xfrm>
            <a:off x="538781" y="1001710"/>
            <a:ext cx="5203371" cy="8286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91440" algn="ctr" defTabSz="457200" eaLnBrk="0" hangingPunct="0"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it-IT" sz="4400" b="1" dirty="0">
                <a:solidFill>
                  <a:srgbClr val="C00000"/>
                </a:solidFill>
                <a:latin typeface="+mn-lt"/>
              </a:rPr>
              <a:t>Le evidenze con forza 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38ACFEB-5441-991D-BDF7-702677DAA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890" y="62861"/>
            <a:ext cx="6036689" cy="25655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2A85D79-4B2A-CEEC-838B-496B742A06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866" y="2142902"/>
            <a:ext cx="4171574" cy="288471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E6C7A80-4C78-15FD-2483-F4BCB99EC8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939" y="5199199"/>
            <a:ext cx="3902466" cy="41207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807B295-A9EE-ADB5-E6FA-8B3FEF9564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822" y="5797056"/>
            <a:ext cx="3303877" cy="25037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785A973F-B9B8-6F3E-045D-41A71E9904F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096" y="3345773"/>
            <a:ext cx="3733800" cy="478971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9F2F02C9-2342-68EC-7499-5F943D15F03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623" y="6228356"/>
            <a:ext cx="3902466" cy="412072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2737FA6F-2501-EFFB-A26D-4FD708F376F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9794" y="4150814"/>
            <a:ext cx="3869810" cy="1646242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E49D8302-A418-D3A6-A231-156DD371D09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2553" y="2778163"/>
            <a:ext cx="3635413" cy="2288587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1F797B88-5ED7-EEA7-F67E-167C5D17C66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8288" y="5736707"/>
            <a:ext cx="3989678" cy="838201"/>
          </a:xfrm>
          <a:prstGeom prst="rect">
            <a:avLst/>
          </a:prstGeom>
        </p:spPr>
      </p:pic>
      <p:pic>
        <p:nvPicPr>
          <p:cNvPr id="27" name="Picture 2" descr="News - IVAS">
            <a:extLst>
              <a:ext uri="{FF2B5EF4-FFF2-40B4-BE49-F238E27FC236}">
                <a16:creationId xmlns:a16="http://schemas.microsoft.com/office/drawing/2014/main" id="{6ACBE8BC-9C51-4098-DC6F-63DF23B89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80" y="5736707"/>
            <a:ext cx="1440426" cy="101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321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53FFA7-2A3D-AE10-F6A3-6B137A3F0EBB}"/>
              </a:ext>
            </a:extLst>
          </p:cNvPr>
          <p:cNvSpPr txBox="1">
            <a:spLocks/>
          </p:cNvSpPr>
          <p:nvPr/>
        </p:nvSpPr>
        <p:spPr>
          <a:xfrm>
            <a:off x="119743" y="1001710"/>
            <a:ext cx="5622409" cy="8286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91440" algn="ctr" defTabSz="457200" eaLnBrk="0" hangingPunct="0"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it-IT" sz="4400" b="1" dirty="0">
                <a:solidFill>
                  <a:srgbClr val="C00000"/>
                </a:solidFill>
                <a:latin typeface="+mn-lt"/>
              </a:rPr>
              <a:t>Le evidenze suggerite dalla Consensus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9C042BD-35A0-2B5C-2369-00EF1A791C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168" y="2515736"/>
            <a:ext cx="5011984" cy="143191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E5B9A3B-82E0-6B90-C156-7C7EAB46D5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71013" y="349248"/>
            <a:ext cx="3976224" cy="1066799"/>
          </a:xfrm>
          <a:prstGeom prst="rect">
            <a:avLst/>
          </a:prstGeom>
        </p:spPr>
      </p:pic>
      <p:pic>
        <p:nvPicPr>
          <p:cNvPr id="15" name="Segnaposto contenuto 3">
            <a:extLst>
              <a:ext uri="{FF2B5EF4-FFF2-40B4-BE49-F238E27FC236}">
                <a16:creationId xmlns:a16="http://schemas.microsoft.com/office/drawing/2014/main" id="{416ABDA3-5F5B-C8A8-5F11-19CBBB3D1E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637" y="1477302"/>
            <a:ext cx="3874600" cy="5166135"/>
          </a:xfrm>
          <a:prstGeom prst="rect">
            <a:avLst/>
          </a:prstGeom>
        </p:spPr>
      </p:pic>
      <p:sp>
        <p:nvSpPr>
          <p:cNvPr id="16" name="Ovale 15">
            <a:extLst>
              <a:ext uri="{FF2B5EF4-FFF2-40B4-BE49-F238E27FC236}">
                <a16:creationId xmlns:a16="http://schemas.microsoft.com/office/drawing/2014/main" id="{60603B79-6AA2-6B06-99B3-DA30338C32DB}"/>
              </a:ext>
            </a:extLst>
          </p:cNvPr>
          <p:cNvSpPr/>
          <p:nvPr/>
        </p:nvSpPr>
        <p:spPr>
          <a:xfrm>
            <a:off x="9327480" y="4437444"/>
            <a:ext cx="1332411" cy="12279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DF98A6A4-4498-7169-58EA-FDF9317B53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507" y="4437443"/>
            <a:ext cx="5336342" cy="994528"/>
          </a:xfrm>
          <a:prstGeom prst="rect">
            <a:avLst/>
          </a:prstGeom>
        </p:spPr>
      </p:pic>
      <p:pic>
        <p:nvPicPr>
          <p:cNvPr id="20" name="Picture 2" descr="News - IVAS">
            <a:extLst>
              <a:ext uri="{FF2B5EF4-FFF2-40B4-BE49-F238E27FC236}">
                <a16:creationId xmlns:a16="http://schemas.microsoft.com/office/drawing/2014/main" id="{076FDA3C-E3A4-B718-666A-5ACD3F7B3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20377"/>
            <a:ext cx="2053538" cy="14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801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99E3F4-BC84-0747-9497-9E3200891289}"/>
              </a:ext>
            </a:extLst>
          </p:cNvPr>
          <p:cNvSpPr txBox="1">
            <a:spLocks/>
          </p:cNvSpPr>
          <p:nvPr/>
        </p:nvSpPr>
        <p:spPr>
          <a:xfrm>
            <a:off x="2769938" y="1988253"/>
            <a:ext cx="6692396" cy="8286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91440" algn="ctr" defTabSz="457200" eaLnBrk="0" hangingPunct="0"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it-IT" sz="4400" b="1" dirty="0">
                <a:solidFill>
                  <a:srgbClr val="C00000"/>
                </a:solidFill>
                <a:latin typeface="+mn-lt"/>
              </a:rPr>
              <a:t>Perché ancora oggi nella pratica assistenziale buone pratiche e evidenze scientifiche non sono applicate?</a:t>
            </a:r>
          </a:p>
        </p:txBody>
      </p:sp>
      <p:pic>
        <p:nvPicPr>
          <p:cNvPr id="4" name="Immagine 3" descr="Immagine che contiene Attrezzature mediche, medico, assistenza sanitaria, lesione&#10;&#10;Descrizione generata automaticamente">
            <a:extLst>
              <a:ext uri="{FF2B5EF4-FFF2-40B4-BE49-F238E27FC236}">
                <a16:creationId xmlns:a16="http://schemas.microsoft.com/office/drawing/2014/main" id="{D368DC06-9DDE-84D3-7744-8D3CC1F6E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9203687" y="3844643"/>
            <a:ext cx="3182583" cy="2386938"/>
          </a:xfrm>
          <a:prstGeom prst="rect">
            <a:avLst/>
          </a:prstGeom>
        </p:spPr>
      </p:pic>
      <p:pic>
        <p:nvPicPr>
          <p:cNvPr id="6" name="Immagine 5" descr="Immagine che contiene persona, vena, Carne, interno&#10;&#10;Descrizione generata automaticamente">
            <a:extLst>
              <a:ext uri="{FF2B5EF4-FFF2-40B4-BE49-F238E27FC236}">
                <a16:creationId xmlns:a16="http://schemas.microsoft.com/office/drawing/2014/main" id="{DFFF28F5-FDF1-5316-46BE-22DE323F1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8040" y="4379582"/>
            <a:ext cx="2708070" cy="2031053"/>
          </a:xfrm>
          <a:prstGeom prst="rect">
            <a:avLst/>
          </a:prstGeom>
        </p:spPr>
      </p:pic>
      <p:pic>
        <p:nvPicPr>
          <p:cNvPr id="8" name="Immagine 7" descr="Immagine che contiene persona, Attrezzature mediche, interno, paziente&#10;&#10;Descrizione generata automaticamente">
            <a:extLst>
              <a:ext uri="{FF2B5EF4-FFF2-40B4-BE49-F238E27FC236}">
                <a16:creationId xmlns:a16="http://schemas.microsoft.com/office/drawing/2014/main" id="{92830BF4-AE45-07DE-0161-C289B08EA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4895" y="4101913"/>
            <a:ext cx="3025405" cy="2269054"/>
          </a:xfrm>
          <a:prstGeom prst="rect">
            <a:avLst/>
          </a:prstGeom>
        </p:spPr>
      </p:pic>
      <p:pic>
        <p:nvPicPr>
          <p:cNvPr id="10" name="Immagine 9" descr="Immagine che contiene persona, dito, unghia/chiodo, vena&#10;&#10;Descrizione generata automaticamente">
            <a:extLst>
              <a:ext uri="{FF2B5EF4-FFF2-40B4-BE49-F238E27FC236}">
                <a16:creationId xmlns:a16="http://schemas.microsoft.com/office/drawing/2014/main" id="{F96261ED-7184-940A-CD8A-3489E77C7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96973" y="504367"/>
            <a:ext cx="3236279" cy="2427209"/>
          </a:xfrm>
          <a:prstGeom prst="rect">
            <a:avLst/>
          </a:prstGeom>
        </p:spPr>
      </p:pic>
      <p:pic>
        <p:nvPicPr>
          <p:cNvPr id="12" name="Immagine 11" descr="Immagine che contiene medico, Attrezzature mediche, stanza, Carne&#10;&#10;Descrizione generata automaticamente">
            <a:extLst>
              <a:ext uri="{FF2B5EF4-FFF2-40B4-BE49-F238E27FC236}">
                <a16:creationId xmlns:a16="http://schemas.microsoft.com/office/drawing/2014/main" id="{FB272E3E-7B13-3E29-DF3F-BAA8A1458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764" y="4082143"/>
            <a:ext cx="2000250" cy="2667000"/>
          </a:xfrm>
          <a:prstGeom prst="rect">
            <a:avLst/>
          </a:prstGeom>
        </p:spPr>
      </p:pic>
      <p:pic>
        <p:nvPicPr>
          <p:cNvPr id="14" name="Immagine 13" descr="Immagine che contiene interno, paziente, Attrezzature mediche, persona&#10;&#10;Descrizione generata automaticamente">
            <a:extLst>
              <a:ext uri="{FF2B5EF4-FFF2-40B4-BE49-F238E27FC236}">
                <a16:creationId xmlns:a16="http://schemas.microsoft.com/office/drawing/2014/main" id="{02712694-D8B0-78F6-810B-E806C9D798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55" y="304800"/>
            <a:ext cx="2427209" cy="323627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341EDEBF-2651-520E-ADA6-9BDA57380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36412" y="4420652"/>
            <a:ext cx="2708069" cy="203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94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53FFA7-2A3D-AE10-F6A3-6B137A3F0EBB}"/>
              </a:ext>
            </a:extLst>
          </p:cNvPr>
          <p:cNvSpPr txBox="1">
            <a:spLocks/>
          </p:cNvSpPr>
          <p:nvPr/>
        </p:nvSpPr>
        <p:spPr>
          <a:xfrm>
            <a:off x="293914" y="1120952"/>
            <a:ext cx="4844142" cy="97999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91440" algn="ctr" defTabSz="457200" eaLnBrk="0" hangingPunct="0"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it-IT" sz="4400" b="1" dirty="0">
                <a:solidFill>
                  <a:srgbClr val="C00000"/>
                </a:solidFill>
                <a:latin typeface="+mn-lt"/>
              </a:rPr>
              <a:t>Barriere all’applicazione delle evidenze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AE5FE5F-D0D5-AF35-7F91-A52084BC2D92}"/>
              </a:ext>
            </a:extLst>
          </p:cNvPr>
          <p:cNvSpPr txBox="1"/>
          <p:nvPr/>
        </p:nvSpPr>
        <p:spPr>
          <a:xfrm>
            <a:off x="293914" y="2527957"/>
            <a:ext cx="1137557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Resistenze Culturali: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Mancanza di consapevolezza sull'importanza delle evidenze scientifiche.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Preferenze basate su convinzioni personali anziché dati scientifici.</a:t>
            </a:r>
          </a:p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Accesso Limitato alle Informazioni: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Difficoltà nell'accesso alle ultime ricerche e alle linee guida.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Risorse finanziarie limitate per la formazione continua del personale.</a:t>
            </a:r>
          </a:p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Tempo Limitato: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Pressioni di tempo nella pratica clinica quotidiana.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Mancanza di tempo per la lettura e l'aggiornamento sulle ultime evidenze.</a:t>
            </a:r>
          </a:p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Incertezza Riguardo all'Applicabilità: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Dubbi sulla validità delle evidenze per casi specifici.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Mancanza di chiarezza su come applicare le evidenze in contesti complessi.</a:t>
            </a:r>
          </a:p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Strutture Organizzative e Sistemi di Incentivazione: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Sistemi di incentivazione incentrati su metriche diverse dalla qualità delle cure.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Resistenza alle modifiche organizzative necessarie per integrare nuove pratiche basate su evidenze.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0827DBA-911B-2446-6B96-05CDD2078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7542" y="31575"/>
            <a:ext cx="6716486" cy="2819401"/>
          </a:xfrm>
          <a:prstGeom prst="rect">
            <a:avLst/>
          </a:prstGeom>
        </p:spPr>
      </p:pic>
      <p:pic>
        <p:nvPicPr>
          <p:cNvPr id="8" name="Picture 2" descr="News - IVAS">
            <a:extLst>
              <a:ext uri="{FF2B5EF4-FFF2-40B4-BE49-F238E27FC236}">
                <a16:creationId xmlns:a16="http://schemas.microsoft.com/office/drawing/2014/main" id="{A8071934-D30B-E2CA-4EE4-5CCB49086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771" y="4007025"/>
            <a:ext cx="2053538" cy="14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039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53FFA7-2A3D-AE10-F6A3-6B137A3F0EBB}"/>
              </a:ext>
            </a:extLst>
          </p:cNvPr>
          <p:cNvSpPr txBox="1">
            <a:spLocks/>
          </p:cNvSpPr>
          <p:nvPr/>
        </p:nvSpPr>
        <p:spPr>
          <a:xfrm>
            <a:off x="304800" y="1153609"/>
            <a:ext cx="5181599" cy="8286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91440" algn="ctr" defTabSz="457200" eaLnBrk="0" hangingPunct="0">
              <a:lnSpc>
                <a:spcPct val="90000"/>
              </a:lnSpc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it-IT" sz="4400" b="1" dirty="0">
                <a:solidFill>
                  <a:srgbClr val="C00000"/>
                </a:solidFill>
                <a:latin typeface="+mn-lt"/>
              </a:rPr>
              <a:t>Facilitatori dell’applicazione delle evidenze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AE5FE5F-D0D5-AF35-7F91-A52084BC2D92}"/>
              </a:ext>
            </a:extLst>
          </p:cNvPr>
          <p:cNvSpPr txBox="1"/>
          <p:nvPr/>
        </p:nvSpPr>
        <p:spPr>
          <a:xfrm>
            <a:off x="609599" y="2450370"/>
            <a:ext cx="1123405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Educazione Continua: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Programmi di formazione continua.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Accesso facilitato a risorse educative e aggiornamenti periodici.</a:t>
            </a:r>
          </a:p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Supporto Organizzativo: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Strutture organizzative che incoraggiano l'implementazione di pratiche basate su evidenze.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Incentivazione finanziaria per l'adozione di approcci basati su evidenze.</a:t>
            </a:r>
          </a:p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Tecnologie dell'Informazione: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Piattaforme digitali per l'accesso facile e veloce alle evidenze scientifiche.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Strumenti di supporto decisionale clinico basati su evidenze.</a:t>
            </a:r>
          </a:p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Collaborazione Interdisciplinare: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Promozione della collaborazione tra diverse specialità mediche.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Forum e conferenze che facilitano lo scambio di conoscenze tra professionisti.</a:t>
            </a:r>
          </a:p>
          <a:p>
            <a:pPr algn="l">
              <a:buFont typeface="+mj-lt"/>
              <a:buAutoNum type="arabicPeriod"/>
            </a:pPr>
            <a:r>
              <a:rPr lang="it-IT" b="1" i="0" dirty="0">
                <a:effectLst/>
                <a:latin typeface="Söhne"/>
              </a:rPr>
              <a:t>Leadership Orientata alle Evidenze:</a:t>
            </a:r>
            <a:endParaRPr lang="it-IT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>
                <a:effectLst/>
                <a:latin typeface="Söhne"/>
              </a:rPr>
              <a:t>Leader clinici che promuovono e praticano l'uso di evidenze scientifiche.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it-IT" b="0" i="0" dirty="0" err="1">
                <a:effectLst/>
                <a:latin typeface="Söhne"/>
              </a:rPr>
              <a:t>Advocate</a:t>
            </a:r>
            <a:r>
              <a:rPr lang="it-IT" b="0" i="0" dirty="0">
                <a:effectLst/>
                <a:latin typeface="Söhne"/>
              </a:rPr>
              <a:t> all'interno delle organizzazioni per l'implementazione di pratiche basate su evidenze.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E8A71D1-89AE-3D6A-C858-1982E8C7C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7542" y="31575"/>
            <a:ext cx="6716486" cy="2819401"/>
          </a:xfrm>
          <a:prstGeom prst="rect">
            <a:avLst/>
          </a:prstGeom>
        </p:spPr>
      </p:pic>
      <p:pic>
        <p:nvPicPr>
          <p:cNvPr id="7" name="Picture 2" descr="News - IVAS">
            <a:extLst>
              <a:ext uri="{FF2B5EF4-FFF2-40B4-BE49-F238E27FC236}">
                <a16:creationId xmlns:a16="http://schemas.microsoft.com/office/drawing/2014/main" id="{46E625FB-B245-388A-EED2-F846B08DA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746" y="4210033"/>
            <a:ext cx="2053538" cy="14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48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C227EF0-A3D4-EBD0-6271-16B6BA967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074" y="1001486"/>
            <a:ext cx="3851534" cy="534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2299AFF-698C-3ACA-4B5B-34F3CCF3A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0" y="1001486"/>
            <a:ext cx="4262589" cy="5374319"/>
          </a:xfrm>
          <a:prstGeom prst="rect">
            <a:avLst/>
          </a:prstGeom>
        </p:spPr>
      </p:pic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42A1FBAA-203E-B3B1-60DB-0EC6B7630887}"/>
              </a:ext>
            </a:extLst>
          </p:cNvPr>
          <p:cNvCxnSpPr/>
          <p:nvPr/>
        </p:nvCxnSpPr>
        <p:spPr>
          <a:xfrm>
            <a:off x="5246914" y="3766457"/>
            <a:ext cx="183968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News - IVAS">
            <a:extLst>
              <a:ext uri="{FF2B5EF4-FFF2-40B4-BE49-F238E27FC236}">
                <a16:creationId xmlns:a16="http://schemas.microsoft.com/office/drawing/2014/main" id="{9A2A0597-4740-714E-5630-71777C6E0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867" y="149662"/>
            <a:ext cx="2053538" cy="14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61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ews - IVAS">
            <a:extLst>
              <a:ext uri="{FF2B5EF4-FFF2-40B4-BE49-F238E27FC236}">
                <a16:creationId xmlns:a16="http://schemas.microsoft.com/office/drawing/2014/main" id="{C43C9AA8-4455-0465-057F-5F13395ED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577"/>
            <a:ext cx="2053538" cy="14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3CEC18D-2819-8507-956B-3CB91E8E13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00201"/>
            <a:ext cx="1218114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58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C87A124-3A64-4A26-85E9-DC5F654ECB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091" y="1185762"/>
            <a:ext cx="3433112" cy="120158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2E2973F-8173-4AAB-B79E-038940128D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338" y="1152525"/>
            <a:ext cx="5267325" cy="455295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E82ED03-368A-4C31-891D-DDCC3C4912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450" y="196993"/>
            <a:ext cx="4571818" cy="304684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A847335-DCC2-4C71-B1A8-C6059F34049C}"/>
              </a:ext>
            </a:extLst>
          </p:cNvPr>
          <p:cNvSpPr txBox="1"/>
          <p:nvPr/>
        </p:nvSpPr>
        <p:spPr>
          <a:xfrm>
            <a:off x="1873045" y="2552985"/>
            <a:ext cx="69083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RN, MSN, PhD Jacopo Fiorini</a:t>
            </a:r>
          </a:p>
          <a:p>
            <a:r>
              <a:rPr lang="it-IT" dirty="0"/>
              <a:t>Nurse </a:t>
            </a:r>
            <a:r>
              <a:rPr lang="it-IT" dirty="0" err="1"/>
              <a:t>Researcher</a:t>
            </a:r>
            <a:r>
              <a:rPr lang="it-IT" dirty="0"/>
              <a:t> and </a:t>
            </a:r>
            <a:r>
              <a:rPr lang="it-IT" dirty="0" err="1"/>
              <a:t>Vascular</a:t>
            </a:r>
            <a:r>
              <a:rPr lang="it-IT" dirty="0"/>
              <a:t> Access Nurse </a:t>
            </a:r>
            <a:r>
              <a:rPr lang="it-IT" dirty="0" err="1"/>
              <a:t>Specialist</a:t>
            </a:r>
            <a:endParaRPr lang="it-IT" dirty="0"/>
          </a:p>
          <a:p>
            <a:r>
              <a:rPr lang="it-IT" dirty="0"/>
              <a:t>Policlinico Tor Vergata - Rome – </a:t>
            </a:r>
            <a:r>
              <a:rPr lang="it-IT" dirty="0" err="1"/>
              <a:t>Italy</a:t>
            </a:r>
            <a:endParaRPr lang="it-IT" dirty="0"/>
          </a:p>
          <a:p>
            <a:r>
              <a:rPr lang="it-IT" dirty="0"/>
              <a:t>Phone: +39 06 2090 8175</a:t>
            </a:r>
          </a:p>
          <a:p>
            <a:r>
              <a:rPr lang="it-IT" dirty="0"/>
              <a:t>Mail: </a:t>
            </a:r>
            <a:r>
              <a:rPr lang="it-IT" dirty="0">
                <a:hlinkClick r:id="rId5"/>
              </a:rPr>
              <a:t>jacopo.fiorini@ptvonline.it</a:t>
            </a:r>
            <a:endParaRPr lang="it-IT" dirty="0"/>
          </a:p>
          <a:p>
            <a:r>
              <a:rPr lang="it-IT" dirty="0" err="1"/>
              <a:t>LinkedIn</a:t>
            </a:r>
            <a:r>
              <a:rPr lang="it-IT" dirty="0"/>
              <a:t>: Jacopo Fiorini</a:t>
            </a:r>
          </a:p>
          <a:p>
            <a:r>
              <a:rPr lang="it-IT" dirty="0" err="1"/>
              <a:t>Researchgate</a:t>
            </a:r>
            <a:r>
              <a:rPr lang="it-IT" dirty="0"/>
              <a:t>: https://www.researchgate.net/profile/Jacopo-Fiorini/</a:t>
            </a:r>
          </a:p>
        </p:txBody>
      </p:sp>
      <p:pic>
        <p:nvPicPr>
          <p:cNvPr id="3076" name="Picture 4" descr="Sei un Reattivo o un Proattivo? – Associazione 18-24">
            <a:extLst>
              <a:ext uri="{FF2B5EF4-FFF2-40B4-BE49-F238E27FC236}">
                <a16:creationId xmlns:a16="http://schemas.microsoft.com/office/drawing/2014/main" id="{7447A3B6-3668-4FC4-9CD7-E5603AB0E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609" y="4566995"/>
            <a:ext cx="3268346" cy="21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4F0EE3A-A887-4A09-B05B-6B17F06DE1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98" y="4749944"/>
            <a:ext cx="1996123" cy="1911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7877997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9105</TotalTime>
  <Words>650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Bierstadt</vt:lpstr>
      <vt:lpstr>Calibri</vt:lpstr>
      <vt:lpstr>Roboto</vt:lpstr>
      <vt:lpstr>Söhne</vt:lpstr>
      <vt:lpstr>GestaltVTI</vt:lpstr>
      <vt:lpstr>Letio magistralis   INS 2021 </vt:lpstr>
      <vt:lpstr>Una pratica infermieristica di alta qualità richiede l’applicazione di conoscenze e competenze in modo efficace, efficiente e compassionevole…le decisioni relative alla cura del paziente dovrebbero essere basate su dati scientifici, quindi per garantire che l’azione scientifica venga applicata nella pratica, è fondamentale applicare la “pratica guidata dalla teoria”, che viene spesso descritta come Evidence-based practice. L’obiettivo primario della teoria nel contesto infermieristico è quello di migliorare la pratica influenzando positivamente la salute del paziente e la qualità della vita. </vt:lpstr>
      <vt:lpstr>Presentazione standard di PowerPoint</vt:lpstr>
      <vt:lpstr>Presentazione standard di PowerPoint</vt:lpstr>
      <vt:lpstr>La forza delle evidenze</vt:lpstr>
      <vt:lpstr>Le sezioni</vt:lpstr>
      <vt:lpstr>«Nuovo» focus 2021  Le MARSI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Jacopo Fiorini</cp:lastModifiedBy>
  <cp:revision>16</cp:revision>
  <dcterms:created xsi:type="dcterms:W3CDTF">2023-08-22T11:11:03Z</dcterms:created>
  <dcterms:modified xsi:type="dcterms:W3CDTF">2023-11-10T11:09:44Z</dcterms:modified>
</cp:coreProperties>
</file>