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9" r:id="rId3"/>
    <p:sldId id="4167" r:id="rId4"/>
    <p:sldId id="4162" r:id="rId5"/>
    <p:sldId id="4166" r:id="rId6"/>
    <p:sldId id="4168" r:id="rId7"/>
    <p:sldId id="280" r:id="rId8"/>
    <p:sldId id="275" r:id="rId9"/>
    <p:sldId id="276" r:id="rId10"/>
    <p:sldId id="281" r:id="rId11"/>
    <p:sldId id="266" r:id="rId12"/>
    <p:sldId id="263" r:id="rId13"/>
    <p:sldId id="4161" r:id="rId14"/>
    <p:sldId id="4130" r:id="rId15"/>
    <p:sldId id="4129" r:id="rId16"/>
    <p:sldId id="4171" r:id="rId17"/>
    <p:sldId id="4132" r:id="rId18"/>
    <p:sldId id="4140" r:id="rId19"/>
    <p:sldId id="4126" r:id="rId20"/>
    <p:sldId id="4141" r:id="rId21"/>
    <p:sldId id="1160" r:id="rId22"/>
    <p:sldId id="1158" r:id="rId23"/>
    <p:sldId id="4134" r:id="rId24"/>
    <p:sldId id="4157" r:id="rId25"/>
    <p:sldId id="1153" r:id="rId26"/>
    <p:sldId id="4158" r:id="rId27"/>
    <p:sldId id="4159" r:id="rId28"/>
    <p:sldId id="4160" r:id="rId29"/>
    <p:sldId id="863" r:id="rId3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p:restoredLeft sz="9261"/>
    <p:restoredTop sz="83878"/>
  </p:normalViewPr>
  <p:slideViewPr>
    <p:cSldViewPr snapToGrid="0" snapToObjects="1">
      <p:cViewPr varScale="1">
        <p:scale>
          <a:sx n="135" d="100"/>
          <a:sy n="135" d="100"/>
        </p:scale>
        <p:origin x="1288" y="16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102318-FF0E-4E23-B7FF-9A80DA301295}"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it-IT"/>
        </a:p>
      </dgm:t>
    </dgm:pt>
    <dgm:pt modelId="{7D5EC3EB-25F6-4C71-8274-F16C8277E019}">
      <dgm:prSet phldrT="[Testo]"/>
      <dgm:spPr>
        <a:solidFill>
          <a:srgbClr val="002060"/>
        </a:solidFill>
      </dgm:spPr>
      <dgm:t>
        <a:bodyPr/>
        <a:lstStyle/>
        <a:p>
          <a:r>
            <a:rPr lang="it-IT" b="1" dirty="0" err="1">
              <a:solidFill>
                <a:schemeClr val="bg1"/>
              </a:solidFill>
            </a:rPr>
            <a:t>Clorexidina</a:t>
          </a:r>
          <a:r>
            <a:rPr lang="it-IT" b="1" dirty="0">
              <a:solidFill>
                <a:schemeClr val="bg1"/>
              </a:solidFill>
            </a:rPr>
            <a:t> gluconato al 2% in soluzione alcolica</a:t>
          </a:r>
        </a:p>
      </dgm:t>
    </dgm:pt>
    <dgm:pt modelId="{FA3B05ED-C8E7-45F4-826D-D0E143DC637B}" type="parTrans" cxnId="{29242DC4-BF9C-4EAF-873D-FFAE2C6B312D}">
      <dgm:prSet/>
      <dgm:spPr/>
      <dgm:t>
        <a:bodyPr/>
        <a:lstStyle/>
        <a:p>
          <a:endParaRPr lang="it-IT"/>
        </a:p>
      </dgm:t>
    </dgm:pt>
    <dgm:pt modelId="{9B3D21A9-7FF6-41C1-9285-D2BF0136553C}" type="sibTrans" cxnId="{29242DC4-BF9C-4EAF-873D-FFAE2C6B312D}">
      <dgm:prSet/>
      <dgm:spPr/>
      <dgm:t>
        <a:bodyPr/>
        <a:lstStyle/>
        <a:p>
          <a:endParaRPr lang="it-IT"/>
        </a:p>
      </dgm:t>
    </dgm:pt>
    <dgm:pt modelId="{BCB82CE0-8068-4508-A5FC-7023CC7D6E70}">
      <dgm:prSet phldrT="[Testo]"/>
      <dgm:spPr>
        <a:solidFill>
          <a:srgbClr val="FF0000"/>
        </a:solidFill>
      </dgm:spPr>
      <dgm:t>
        <a:bodyPr/>
        <a:lstStyle/>
        <a:p>
          <a:r>
            <a:rPr lang="it-IT" dirty="0"/>
            <a:t>Preferibilmente in alcool isopropilico al 70%</a:t>
          </a:r>
        </a:p>
      </dgm:t>
    </dgm:pt>
    <dgm:pt modelId="{1C72F333-F2F2-4C5C-B9F2-C2893B483765}" type="parTrans" cxnId="{F188345C-5C5A-4BC4-936C-022F354D6695}">
      <dgm:prSet/>
      <dgm:spPr/>
      <dgm:t>
        <a:bodyPr/>
        <a:lstStyle/>
        <a:p>
          <a:endParaRPr lang="it-IT"/>
        </a:p>
      </dgm:t>
    </dgm:pt>
    <dgm:pt modelId="{BEA52FCC-EAE7-48AF-B809-B202329F8239}" type="sibTrans" cxnId="{F188345C-5C5A-4BC4-936C-022F354D6695}">
      <dgm:prSet/>
      <dgm:spPr/>
      <dgm:t>
        <a:bodyPr/>
        <a:lstStyle/>
        <a:p>
          <a:endParaRPr lang="it-IT"/>
        </a:p>
      </dgm:t>
    </dgm:pt>
    <dgm:pt modelId="{857B0C8E-872E-41E2-A5D9-5E63175AA080}">
      <dgm:prSet phldrT="[Testo]"/>
      <dgm:spPr>
        <a:solidFill>
          <a:srgbClr val="7030A0"/>
        </a:solidFill>
      </dgm:spPr>
      <dgm:t>
        <a:bodyPr/>
        <a:lstStyle/>
        <a:p>
          <a:r>
            <a:rPr lang="it-IT" dirty="0"/>
            <a:t>Preferibilmente colorata</a:t>
          </a:r>
        </a:p>
      </dgm:t>
    </dgm:pt>
    <dgm:pt modelId="{013FCB07-C2F0-409C-AFF9-F4F82F1AFB10}" type="parTrans" cxnId="{A8251011-7797-4359-B4BD-C262FEC41176}">
      <dgm:prSet/>
      <dgm:spPr/>
      <dgm:t>
        <a:bodyPr/>
        <a:lstStyle/>
        <a:p>
          <a:endParaRPr lang="it-IT"/>
        </a:p>
      </dgm:t>
    </dgm:pt>
    <dgm:pt modelId="{461D4C2E-ABEA-4FA2-B96E-E73FE2494A54}" type="sibTrans" cxnId="{A8251011-7797-4359-B4BD-C262FEC41176}">
      <dgm:prSet/>
      <dgm:spPr/>
      <dgm:t>
        <a:bodyPr/>
        <a:lstStyle/>
        <a:p>
          <a:endParaRPr lang="it-IT"/>
        </a:p>
      </dgm:t>
    </dgm:pt>
    <dgm:pt modelId="{0CFF5C0E-4BD5-40C0-ACF4-281539CAB720}">
      <dgm:prSet phldrT="[Testo]"/>
      <dgm:spPr>
        <a:solidFill>
          <a:srgbClr val="00B050"/>
        </a:solidFill>
      </dgm:spPr>
      <dgm:t>
        <a:bodyPr/>
        <a:lstStyle/>
        <a:p>
          <a:r>
            <a:rPr lang="it-IT" dirty="0"/>
            <a:t>Preferibilmente in applicatori monodose</a:t>
          </a:r>
        </a:p>
      </dgm:t>
    </dgm:pt>
    <dgm:pt modelId="{62A6F621-5084-428D-A461-F44D60DE6F9E}" type="parTrans" cxnId="{2CE2F8E4-15D6-471D-9434-C6AF0E6649AB}">
      <dgm:prSet/>
      <dgm:spPr/>
      <dgm:t>
        <a:bodyPr/>
        <a:lstStyle/>
        <a:p>
          <a:endParaRPr lang="it-IT"/>
        </a:p>
      </dgm:t>
    </dgm:pt>
    <dgm:pt modelId="{8EC67319-780D-4D34-874D-57E4CCC19155}" type="sibTrans" cxnId="{2CE2F8E4-15D6-471D-9434-C6AF0E6649AB}">
      <dgm:prSet/>
      <dgm:spPr/>
      <dgm:t>
        <a:bodyPr/>
        <a:lstStyle/>
        <a:p>
          <a:endParaRPr lang="it-IT"/>
        </a:p>
      </dgm:t>
    </dgm:pt>
    <dgm:pt modelId="{45A4E292-FBF6-4F42-BE0E-F76FC35B7B59}">
      <dgm:prSet phldrT="[Testo]"/>
      <dgm:spPr>
        <a:solidFill>
          <a:srgbClr val="0070C0"/>
        </a:solidFill>
      </dgm:spPr>
      <dgm:t>
        <a:bodyPr/>
        <a:lstStyle/>
        <a:p>
          <a:r>
            <a:rPr lang="it-IT" dirty="0"/>
            <a:t>Preferibilmente in applicatori sterili</a:t>
          </a:r>
        </a:p>
      </dgm:t>
    </dgm:pt>
    <dgm:pt modelId="{1DB9BAF0-6A84-40E6-A8FF-5415B3448247}" type="parTrans" cxnId="{7F0861F4-EEC7-4208-9B5C-D5A8E1CCE531}">
      <dgm:prSet/>
      <dgm:spPr/>
      <dgm:t>
        <a:bodyPr/>
        <a:lstStyle/>
        <a:p>
          <a:endParaRPr lang="it-IT"/>
        </a:p>
      </dgm:t>
    </dgm:pt>
    <dgm:pt modelId="{9F5DF6E2-7A98-4444-8B3F-8169B8B1A670}" type="sibTrans" cxnId="{7F0861F4-EEC7-4208-9B5C-D5A8E1CCE531}">
      <dgm:prSet/>
      <dgm:spPr/>
      <dgm:t>
        <a:bodyPr/>
        <a:lstStyle/>
        <a:p>
          <a:endParaRPr lang="it-IT"/>
        </a:p>
      </dgm:t>
    </dgm:pt>
    <dgm:pt modelId="{E8B3585E-E509-402C-9BB0-4EBFD9AFD207}" type="pres">
      <dgm:prSet presAssocID="{DC102318-FF0E-4E23-B7FF-9A80DA301295}" presName="diagram" presStyleCnt="0">
        <dgm:presLayoutVars>
          <dgm:chMax val="1"/>
          <dgm:dir/>
          <dgm:animLvl val="ctr"/>
          <dgm:resizeHandles val="exact"/>
        </dgm:presLayoutVars>
      </dgm:prSet>
      <dgm:spPr/>
    </dgm:pt>
    <dgm:pt modelId="{51F6C5BF-C58C-491F-8336-7344E7B50DCE}" type="pres">
      <dgm:prSet presAssocID="{DC102318-FF0E-4E23-B7FF-9A80DA301295}" presName="matrix" presStyleCnt="0"/>
      <dgm:spPr/>
    </dgm:pt>
    <dgm:pt modelId="{CC6E158F-CB0E-47B6-8EA3-42D32F231052}" type="pres">
      <dgm:prSet presAssocID="{DC102318-FF0E-4E23-B7FF-9A80DA301295}" presName="tile1" presStyleLbl="node1" presStyleIdx="0" presStyleCnt="4"/>
      <dgm:spPr/>
    </dgm:pt>
    <dgm:pt modelId="{D4FB9BEC-FDD9-4303-9BD8-D8DFE5A33F01}" type="pres">
      <dgm:prSet presAssocID="{DC102318-FF0E-4E23-B7FF-9A80DA301295}" presName="tile1text" presStyleLbl="node1" presStyleIdx="0" presStyleCnt="4">
        <dgm:presLayoutVars>
          <dgm:chMax val="0"/>
          <dgm:chPref val="0"/>
          <dgm:bulletEnabled val="1"/>
        </dgm:presLayoutVars>
      </dgm:prSet>
      <dgm:spPr/>
    </dgm:pt>
    <dgm:pt modelId="{DC925BC5-81D0-49AC-BF09-401C425E31D7}" type="pres">
      <dgm:prSet presAssocID="{DC102318-FF0E-4E23-B7FF-9A80DA301295}" presName="tile2" presStyleLbl="node1" presStyleIdx="1" presStyleCnt="4"/>
      <dgm:spPr/>
    </dgm:pt>
    <dgm:pt modelId="{4D6A519A-EE2D-4CEC-8BC4-D75BB5382A48}" type="pres">
      <dgm:prSet presAssocID="{DC102318-FF0E-4E23-B7FF-9A80DA301295}" presName="tile2text" presStyleLbl="node1" presStyleIdx="1" presStyleCnt="4">
        <dgm:presLayoutVars>
          <dgm:chMax val="0"/>
          <dgm:chPref val="0"/>
          <dgm:bulletEnabled val="1"/>
        </dgm:presLayoutVars>
      </dgm:prSet>
      <dgm:spPr/>
    </dgm:pt>
    <dgm:pt modelId="{75D87ADD-A4C2-40BE-B2EA-BC80EF43BD15}" type="pres">
      <dgm:prSet presAssocID="{DC102318-FF0E-4E23-B7FF-9A80DA301295}" presName="tile3" presStyleLbl="node1" presStyleIdx="2" presStyleCnt="4"/>
      <dgm:spPr/>
    </dgm:pt>
    <dgm:pt modelId="{1FC5FD46-4C43-44CA-BD92-582703AA9627}" type="pres">
      <dgm:prSet presAssocID="{DC102318-FF0E-4E23-B7FF-9A80DA301295}" presName="tile3text" presStyleLbl="node1" presStyleIdx="2" presStyleCnt="4">
        <dgm:presLayoutVars>
          <dgm:chMax val="0"/>
          <dgm:chPref val="0"/>
          <dgm:bulletEnabled val="1"/>
        </dgm:presLayoutVars>
      </dgm:prSet>
      <dgm:spPr/>
    </dgm:pt>
    <dgm:pt modelId="{FA5E3925-5879-4E90-A1BE-E9A28B059DD0}" type="pres">
      <dgm:prSet presAssocID="{DC102318-FF0E-4E23-B7FF-9A80DA301295}" presName="tile4" presStyleLbl="node1" presStyleIdx="3" presStyleCnt="4" custLinFactNeighborX="0" custLinFactNeighborY="-2846"/>
      <dgm:spPr/>
    </dgm:pt>
    <dgm:pt modelId="{236F3E62-3CCD-4651-8330-761EC86D6282}" type="pres">
      <dgm:prSet presAssocID="{DC102318-FF0E-4E23-B7FF-9A80DA301295}" presName="tile4text" presStyleLbl="node1" presStyleIdx="3" presStyleCnt="4">
        <dgm:presLayoutVars>
          <dgm:chMax val="0"/>
          <dgm:chPref val="0"/>
          <dgm:bulletEnabled val="1"/>
        </dgm:presLayoutVars>
      </dgm:prSet>
      <dgm:spPr/>
    </dgm:pt>
    <dgm:pt modelId="{36C0E109-869B-4BE4-B979-B6D49782BBC5}" type="pres">
      <dgm:prSet presAssocID="{DC102318-FF0E-4E23-B7FF-9A80DA301295}" presName="centerTile" presStyleLbl="fgShp" presStyleIdx="0" presStyleCnt="1" custScaleX="180952" custScaleY="132460">
        <dgm:presLayoutVars>
          <dgm:chMax val="0"/>
          <dgm:chPref val="0"/>
        </dgm:presLayoutVars>
      </dgm:prSet>
      <dgm:spPr/>
    </dgm:pt>
  </dgm:ptLst>
  <dgm:cxnLst>
    <dgm:cxn modelId="{A8251011-7797-4359-B4BD-C262FEC41176}" srcId="{7D5EC3EB-25F6-4C71-8274-F16C8277E019}" destId="{857B0C8E-872E-41E2-A5D9-5E63175AA080}" srcOrd="1" destOrd="0" parTransId="{013FCB07-C2F0-409C-AFF9-F4F82F1AFB10}" sibTransId="{461D4C2E-ABEA-4FA2-B96E-E73FE2494A54}"/>
    <dgm:cxn modelId="{93895E40-28DB-104E-A751-D85379D6BA57}" type="presOf" srcId="{BCB82CE0-8068-4508-A5FC-7023CC7D6E70}" destId="{CC6E158F-CB0E-47B6-8EA3-42D32F231052}" srcOrd="0" destOrd="0" presId="urn:microsoft.com/office/officeart/2005/8/layout/matrix1"/>
    <dgm:cxn modelId="{8572A44E-AA64-054C-BBBB-0D4CC8C1B1EA}" type="presOf" srcId="{45A4E292-FBF6-4F42-BE0E-F76FC35B7B59}" destId="{236F3E62-3CCD-4651-8330-761EC86D6282}" srcOrd="1" destOrd="0" presId="urn:microsoft.com/office/officeart/2005/8/layout/matrix1"/>
    <dgm:cxn modelId="{9892BE57-487E-474C-AFE2-3EB17E5F0B47}" type="presOf" srcId="{857B0C8E-872E-41E2-A5D9-5E63175AA080}" destId="{4D6A519A-EE2D-4CEC-8BC4-D75BB5382A48}" srcOrd="1" destOrd="0" presId="urn:microsoft.com/office/officeart/2005/8/layout/matrix1"/>
    <dgm:cxn modelId="{F188345C-5C5A-4BC4-936C-022F354D6695}" srcId="{7D5EC3EB-25F6-4C71-8274-F16C8277E019}" destId="{BCB82CE0-8068-4508-A5FC-7023CC7D6E70}" srcOrd="0" destOrd="0" parTransId="{1C72F333-F2F2-4C5C-B9F2-C2893B483765}" sibTransId="{BEA52FCC-EAE7-48AF-B809-B202329F8239}"/>
    <dgm:cxn modelId="{C332E989-DF5B-9048-AA13-C6580B464C5D}" type="presOf" srcId="{DC102318-FF0E-4E23-B7FF-9A80DA301295}" destId="{E8B3585E-E509-402C-9BB0-4EBFD9AFD207}" srcOrd="0" destOrd="0" presId="urn:microsoft.com/office/officeart/2005/8/layout/matrix1"/>
    <dgm:cxn modelId="{2F8D318E-09F1-7D48-82A7-37DFA6D05BFC}" type="presOf" srcId="{0CFF5C0E-4BD5-40C0-ACF4-281539CAB720}" destId="{1FC5FD46-4C43-44CA-BD92-582703AA9627}" srcOrd="1" destOrd="0" presId="urn:microsoft.com/office/officeart/2005/8/layout/matrix1"/>
    <dgm:cxn modelId="{10E87490-920B-9246-B6F2-6C26ABDA92E7}" type="presOf" srcId="{857B0C8E-872E-41E2-A5D9-5E63175AA080}" destId="{DC925BC5-81D0-49AC-BF09-401C425E31D7}" srcOrd="0" destOrd="0" presId="urn:microsoft.com/office/officeart/2005/8/layout/matrix1"/>
    <dgm:cxn modelId="{137A9BA4-1293-9447-98D8-3B8D88075C5A}" type="presOf" srcId="{7D5EC3EB-25F6-4C71-8274-F16C8277E019}" destId="{36C0E109-869B-4BE4-B979-B6D49782BBC5}" srcOrd="0" destOrd="0" presId="urn:microsoft.com/office/officeart/2005/8/layout/matrix1"/>
    <dgm:cxn modelId="{8752C5AA-4C4E-8F4E-A5B8-45CBD50B1A94}" type="presOf" srcId="{45A4E292-FBF6-4F42-BE0E-F76FC35B7B59}" destId="{FA5E3925-5879-4E90-A1BE-E9A28B059DD0}" srcOrd="0" destOrd="0" presId="urn:microsoft.com/office/officeart/2005/8/layout/matrix1"/>
    <dgm:cxn modelId="{7E46F9C0-E06F-5143-B9D3-8BB1098B38F2}" type="presOf" srcId="{0CFF5C0E-4BD5-40C0-ACF4-281539CAB720}" destId="{75D87ADD-A4C2-40BE-B2EA-BC80EF43BD15}" srcOrd="0" destOrd="0" presId="urn:microsoft.com/office/officeart/2005/8/layout/matrix1"/>
    <dgm:cxn modelId="{29242DC4-BF9C-4EAF-873D-FFAE2C6B312D}" srcId="{DC102318-FF0E-4E23-B7FF-9A80DA301295}" destId="{7D5EC3EB-25F6-4C71-8274-F16C8277E019}" srcOrd="0" destOrd="0" parTransId="{FA3B05ED-C8E7-45F4-826D-D0E143DC637B}" sibTransId="{9B3D21A9-7FF6-41C1-9285-D2BF0136553C}"/>
    <dgm:cxn modelId="{4D071BCB-4B1E-0048-B3D6-EEF28B1414DE}" type="presOf" srcId="{BCB82CE0-8068-4508-A5FC-7023CC7D6E70}" destId="{D4FB9BEC-FDD9-4303-9BD8-D8DFE5A33F01}" srcOrd="1" destOrd="0" presId="urn:microsoft.com/office/officeart/2005/8/layout/matrix1"/>
    <dgm:cxn modelId="{2CE2F8E4-15D6-471D-9434-C6AF0E6649AB}" srcId="{7D5EC3EB-25F6-4C71-8274-F16C8277E019}" destId="{0CFF5C0E-4BD5-40C0-ACF4-281539CAB720}" srcOrd="2" destOrd="0" parTransId="{62A6F621-5084-428D-A461-F44D60DE6F9E}" sibTransId="{8EC67319-780D-4D34-874D-57E4CCC19155}"/>
    <dgm:cxn modelId="{7F0861F4-EEC7-4208-9B5C-D5A8E1CCE531}" srcId="{7D5EC3EB-25F6-4C71-8274-F16C8277E019}" destId="{45A4E292-FBF6-4F42-BE0E-F76FC35B7B59}" srcOrd="3" destOrd="0" parTransId="{1DB9BAF0-6A84-40E6-A8FF-5415B3448247}" sibTransId="{9F5DF6E2-7A98-4444-8B3F-8169B8B1A670}"/>
    <dgm:cxn modelId="{D2562E00-2E32-A34D-AFCF-B02F31B68039}" type="presParOf" srcId="{E8B3585E-E509-402C-9BB0-4EBFD9AFD207}" destId="{51F6C5BF-C58C-491F-8336-7344E7B50DCE}" srcOrd="0" destOrd="0" presId="urn:microsoft.com/office/officeart/2005/8/layout/matrix1"/>
    <dgm:cxn modelId="{B874247A-B989-D543-B1C4-1EE9CF9AE241}" type="presParOf" srcId="{51F6C5BF-C58C-491F-8336-7344E7B50DCE}" destId="{CC6E158F-CB0E-47B6-8EA3-42D32F231052}" srcOrd="0" destOrd="0" presId="urn:microsoft.com/office/officeart/2005/8/layout/matrix1"/>
    <dgm:cxn modelId="{6069EE41-6D54-DB42-B3DB-D9B34901B157}" type="presParOf" srcId="{51F6C5BF-C58C-491F-8336-7344E7B50DCE}" destId="{D4FB9BEC-FDD9-4303-9BD8-D8DFE5A33F01}" srcOrd="1" destOrd="0" presId="urn:microsoft.com/office/officeart/2005/8/layout/matrix1"/>
    <dgm:cxn modelId="{4074A143-6F44-3D42-9F4D-5B1A597D43E2}" type="presParOf" srcId="{51F6C5BF-C58C-491F-8336-7344E7B50DCE}" destId="{DC925BC5-81D0-49AC-BF09-401C425E31D7}" srcOrd="2" destOrd="0" presId="urn:microsoft.com/office/officeart/2005/8/layout/matrix1"/>
    <dgm:cxn modelId="{986AD050-2C4E-CF45-9183-E1AE701EE0DA}" type="presParOf" srcId="{51F6C5BF-C58C-491F-8336-7344E7B50DCE}" destId="{4D6A519A-EE2D-4CEC-8BC4-D75BB5382A48}" srcOrd="3" destOrd="0" presId="urn:microsoft.com/office/officeart/2005/8/layout/matrix1"/>
    <dgm:cxn modelId="{F14BFFB4-B436-A742-AAEB-D8EBA1A29777}" type="presParOf" srcId="{51F6C5BF-C58C-491F-8336-7344E7B50DCE}" destId="{75D87ADD-A4C2-40BE-B2EA-BC80EF43BD15}" srcOrd="4" destOrd="0" presId="urn:microsoft.com/office/officeart/2005/8/layout/matrix1"/>
    <dgm:cxn modelId="{CC65FCDE-A92C-A241-9EAD-7D0EF39755CC}" type="presParOf" srcId="{51F6C5BF-C58C-491F-8336-7344E7B50DCE}" destId="{1FC5FD46-4C43-44CA-BD92-582703AA9627}" srcOrd="5" destOrd="0" presId="urn:microsoft.com/office/officeart/2005/8/layout/matrix1"/>
    <dgm:cxn modelId="{34B69AC3-85FD-754E-99B3-2B82D1119520}" type="presParOf" srcId="{51F6C5BF-C58C-491F-8336-7344E7B50DCE}" destId="{FA5E3925-5879-4E90-A1BE-E9A28B059DD0}" srcOrd="6" destOrd="0" presId="urn:microsoft.com/office/officeart/2005/8/layout/matrix1"/>
    <dgm:cxn modelId="{A48D92A6-AE54-584D-A8E2-8ED1C411D09C}" type="presParOf" srcId="{51F6C5BF-C58C-491F-8336-7344E7B50DCE}" destId="{236F3E62-3CCD-4651-8330-761EC86D6282}" srcOrd="7" destOrd="0" presId="urn:microsoft.com/office/officeart/2005/8/layout/matrix1"/>
    <dgm:cxn modelId="{EC274B1D-7198-9643-895F-13846F9C8E5C}" type="presParOf" srcId="{E8B3585E-E509-402C-9BB0-4EBFD9AFD207}" destId="{36C0E109-869B-4BE4-B979-B6D49782BBC5}"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6E158F-CB0E-47B6-8EA3-42D32F231052}">
      <dsp:nvSpPr>
        <dsp:cNvPr id="0" name=""/>
        <dsp:cNvSpPr/>
      </dsp:nvSpPr>
      <dsp:spPr>
        <a:xfrm rot="16200000">
          <a:off x="446052" y="-446052"/>
          <a:ext cx="530636" cy="1422741"/>
        </a:xfrm>
        <a:prstGeom prst="round1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it-IT" sz="800" kern="1200" dirty="0"/>
            <a:t>Preferibilmente in alcool isopropilico al 70%</a:t>
          </a:r>
        </a:p>
      </dsp:txBody>
      <dsp:txXfrm rot="5400000">
        <a:off x="-1" y="1"/>
        <a:ext cx="1422741" cy="397977"/>
      </dsp:txXfrm>
    </dsp:sp>
    <dsp:sp modelId="{DC925BC5-81D0-49AC-BF09-401C425E31D7}">
      <dsp:nvSpPr>
        <dsp:cNvPr id="0" name=""/>
        <dsp:cNvSpPr/>
      </dsp:nvSpPr>
      <dsp:spPr>
        <a:xfrm>
          <a:off x="1422741" y="0"/>
          <a:ext cx="1422741" cy="530636"/>
        </a:xfrm>
        <a:prstGeom prst="round1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it-IT" sz="800" kern="1200" dirty="0"/>
            <a:t>Preferibilmente colorata</a:t>
          </a:r>
        </a:p>
      </dsp:txBody>
      <dsp:txXfrm>
        <a:off x="1422741" y="0"/>
        <a:ext cx="1422741" cy="397977"/>
      </dsp:txXfrm>
    </dsp:sp>
    <dsp:sp modelId="{75D87ADD-A4C2-40BE-B2EA-BC80EF43BD15}">
      <dsp:nvSpPr>
        <dsp:cNvPr id="0" name=""/>
        <dsp:cNvSpPr/>
      </dsp:nvSpPr>
      <dsp:spPr>
        <a:xfrm rot="10800000">
          <a:off x="0" y="530636"/>
          <a:ext cx="1422741" cy="530636"/>
        </a:xfrm>
        <a:prstGeom prst="round1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it-IT" sz="800" kern="1200" dirty="0"/>
            <a:t>Preferibilmente in applicatori monodose</a:t>
          </a:r>
        </a:p>
      </dsp:txBody>
      <dsp:txXfrm rot="10800000">
        <a:off x="0" y="663295"/>
        <a:ext cx="1422741" cy="397977"/>
      </dsp:txXfrm>
    </dsp:sp>
    <dsp:sp modelId="{FA5E3925-5879-4E90-A1BE-E9A28B059DD0}">
      <dsp:nvSpPr>
        <dsp:cNvPr id="0" name=""/>
        <dsp:cNvSpPr/>
      </dsp:nvSpPr>
      <dsp:spPr>
        <a:xfrm rot="5400000">
          <a:off x="1868793" y="69482"/>
          <a:ext cx="530636" cy="1422741"/>
        </a:xfrm>
        <a:prstGeom prst="round1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it-IT" sz="800" kern="1200" dirty="0"/>
            <a:t>Preferibilmente in applicatori sterili</a:t>
          </a:r>
        </a:p>
      </dsp:txBody>
      <dsp:txXfrm rot="-5400000">
        <a:off x="1422740" y="648193"/>
        <a:ext cx="1422741" cy="397977"/>
      </dsp:txXfrm>
    </dsp:sp>
    <dsp:sp modelId="{36C0E109-869B-4BE4-B979-B6D49782BBC5}">
      <dsp:nvSpPr>
        <dsp:cNvPr id="0" name=""/>
        <dsp:cNvSpPr/>
      </dsp:nvSpPr>
      <dsp:spPr>
        <a:xfrm>
          <a:off x="650397" y="354916"/>
          <a:ext cx="1544686" cy="351440"/>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it-IT" sz="800" b="1" kern="1200" dirty="0" err="1">
              <a:solidFill>
                <a:schemeClr val="bg1"/>
              </a:solidFill>
            </a:rPr>
            <a:t>Clorexidina</a:t>
          </a:r>
          <a:r>
            <a:rPr lang="it-IT" sz="800" b="1" kern="1200" dirty="0">
              <a:solidFill>
                <a:schemeClr val="bg1"/>
              </a:solidFill>
            </a:rPr>
            <a:t> gluconato al 2% in soluzione alcolica</a:t>
          </a:r>
        </a:p>
      </dsp:txBody>
      <dsp:txXfrm>
        <a:off x="667553" y="372072"/>
        <a:ext cx="1510374" cy="317128"/>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0C5D4E-9D6A-F041-9EF1-54767FD2DD2D}" type="datetimeFigureOut">
              <a:rPr lang="it-IT" smtClean="0"/>
              <a:t>10/11/23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204D1F-0C9D-4C42-BB23-1F0012B2F988}" type="slidenum">
              <a:rPr lang="it-IT" smtClean="0"/>
              <a:t>‹N›</a:t>
            </a:fld>
            <a:endParaRPr lang="it-IT"/>
          </a:p>
        </p:txBody>
      </p:sp>
    </p:spTree>
    <p:extLst>
      <p:ext uri="{BB962C8B-B14F-4D97-AF65-F5344CB8AC3E}">
        <p14:creationId xmlns:p14="http://schemas.microsoft.com/office/powerpoint/2010/main" val="3772220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medscape.com/viewarticle/$$intapp$$/px/medlineapp/getdoc?pmi=12794405&amp;cid=med"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VENIAMO ALLA TRIPLA MINACCIA INTRALUMINALE. SAPPIAMO TUTTI CHE DIETRO L’ANGOLO C’E’ SEMPRE IL RISCHIO DI OCCLUSIONE DEL CATETERE., RISCHIO CHE E’ LEGATO A TRE FATTORI CGE SPESSO SONO CORRELATI: I COAGULI, I BATTERI ED IL BIOFILM.</a:t>
            </a:r>
          </a:p>
          <a:p>
            <a:endParaRPr lang="it-IT" dirty="0"/>
          </a:p>
        </p:txBody>
      </p:sp>
      <p:sp>
        <p:nvSpPr>
          <p:cNvPr id="4" name="Segnaposto numero diapositiva 3"/>
          <p:cNvSpPr>
            <a:spLocks noGrp="1"/>
          </p:cNvSpPr>
          <p:nvPr>
            <p:ph type="sldNum" sz="quarter" idx="5"/>
          </p:nvPr>
        </p:nvSpPr>
        <p:spPr/>
        <p:txBody>
          <a:bodyPr/>
          <a:lstStyle/>
          <a:p>
            <a:fld id="{FA204D1F-0C9D-4C42-BB23-1F0012B2F988}" type="slidenum">
              <a:rPr lang="it-IT" smtClean="0"/>
              <a:t>13</a:t>
            </a:fld>
            <a:endParaRPr lang="it-IT"/>
          </a:p>
        </p:txBody>
      </p:sp>
    </p:spTree>
    <p:extLst>
      <p:ext uri="{BB962C8B-B14F-4D97-AF65-F5344CB8AC3E}">
        <p14:creationId xmlns:p14="http://schemas.microsoft.com/office/powerpoint/2010/main" val="4135493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LA NATURA DI QUESTA CORRELAZIONE E’ COMPLESSA E MULTIFATTORIALE VISTO CHE I TRE ELEMENTI CONTRIBUISCONO TUTTI ALLA GENESI DELL’OSTRUZIONE DOVUTA ALL’ACCUMULA DI SOSTANZE DIVERSE CHE, TUTTE INSIEME, PREGIUDICANO LA PERVIETA’  DEL CATETERE</a:t>
            </a:r>
          </a:p>
        </p:txBody>
      </p:sp>
    </p:spTree>
    <p:extLst>
      <p:ext uri="{BB962C8B-B14F-4D97-AF65-F5344CB8AC3E}">
        <p14:creationId xmlns:p14="http://schemas.microsoft.com/office/powerpoint/2010/main" val="805192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PARLAVAMO DI UNA TRIPLA MINACCIA.</a:t>
            </a:r>
          </a:p>
          <a:p>
            <a:r>
              <a:rPr lang="en-US" dirty="0"/>
              <a:t>IL PRIMO PROBELMA E’ IL CONTATTO DEL LUME DEL CATETERE CON IL SANGUE E L’INNESCO DELLA CASCATA COAGULATIVA CHE PORTA ALLA FORMAZIONE DI COAGULI.</a:t>
            </a:r>
          </a:p>
        </p:txBody>
      </p:sp>
    </p:spTree>
    <p:extLst>
      <p:ext uri="{BB962C8B-B14F-4D97-AF65-F5344CB8AC3E}">
        <p14:creationId xmlns:p14="http://schemas.microsoft.com/office/powerpoint/2010/main" val="3323591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 COAGULI ALL’INTERNO ED ALL’ESTERNO DEL CATETERE SI ORGANIZZAZNO IN VERE E PROPRIE FORMAZIONI CHE POSSONO ASSUMERE ASPETTI DIVERSI.</a:t>
            </a:r>
          </a:p>
          <a:p>
            <a:r>
              <a:rPr lang="it-IT" dirty="0"/>
              <a:t>I COAGULI POSSONO RIMANERE ALL’INTERNO DEL CATETERE PORTANDO ALLA SUA OCCLUSIONE COMPLETA ED IN GENERE LA CAUSA E’ IL FLUSHING INSUFFICIENTE, IL BASSO FLUSSO ECC. MA IL SANGUE DENTRO IL CATETERE E AL SUO ESTERNO PUO’ DARE LUOGO A FENOMENI DVERSI QUALI LA GUAINA DI FIBRINA NELLE SUE DIVERSE FORME O IL TROMBO INTRAMURALE.</a:t>
            </a:r>
          </a:p>
          <a:p>
            <a:endParaRPr lang="it-IT" dirty="0"/>
          </a:p>
        </p:txBody>
      </p:sp>
      <p:sp>
        <p:nvSpPr>
          <p:cNvPr id="4" name="Segnaposto numero diapositiva 3"/>
          <p:cNvSpPr>
            <a:spLocks noGrp="1"/>
          </p:cNvSpPr>
          <p:nvPr>
            <p:ph type="sldNum" sz="quarter" idx="5"/>
          </p:nvPr>
        </p:nvSpPr>
        <p:spPr/>
        <p:txBody>
          <a:bodyPr/>
          <a:lstStyle/>
          <a:p>
            <a:fld id="{FA204D1F-0C9D-4C42-BB23-1F0012B2F988}" type="slidenum">
              <a:rPr lang="it-IT" smtClean="0"/>
              <a:t>16</a:t>
            </a:fld>
            <a:endParaRPr lang="it-IT"/>
          </a:p>
        </p:txBody>
      </p:sp>
    </p:spTree>
    <p:extLst>
      <p:ext uri="{BB962C8B-B14F-4D97-AF65-F5344CB8AC3E}">
        <p14:creationId xmlns:p14="http://schemas.microsoft.com/office/powerpoint/2010/main" val="568549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FORMAZIONE DEL COAGULO E’ IL RISULTATO DI UNA SERIE DI FENOMENI CHE SI SUSSEGUONO NELLA COSIDETTA CASCATA COAGULATIVA. I FARMACI CHE IMPEDISCONO LA FORMAZIONE DEL COAGULO  AGISCONO O BLOCCANDO LA CONVERSIONE DELLA PROTROMBINA IN TROMBINA MEDIANTE LA CHELAZIONE DEL CALCIO. IN ALTRE PAROLE FANNO SPARIRE IL CALCIO E LA SUA MANCANZA FA SI CHE IL COAGULO NON SI FORMI. SONO QUINDI EFFICACI NELLA PREVENZIONE DELLA COAGULAZIONE MENTRE I COSIDDETTI FIBRINOLITICI  O TROMBOLITICI,ROMPENDO I FILAMENTI DI FIBRINA DA CUI E’ COSTITUITO IL COAGULO, SONO EFFICACI QUANDO IL TROMBO SI E’ GIA’ FORMATO.</a:t>
            </a:r>
          </a:p>
        </p:txBody>
      </p:sp>
      <p:sp>
        <p:nvSpPr>
          <p:cNvPr id="4" name="Segnaposto numero diapositiva 3"/>
          <p:cNvSpPr>
            <a:spLocks noGrp="1"/>
          </p:cNvSpPr>
          <p:nvPr>
            <p:ph type="sldNum" sz="quarter" idx="5"/>
          </p:nvPr>
        </p:nvSpPr>
        <p:spPr/>
        <p:txBody>
          <a:bodyPr/>
          <a:lstStyle/>
          <a:p>
            <a:fld id="{FA204D1F-0C9D-4C42-BB23-1F0012B2F988}" type="slidenum">
              <a:rPr lang="it-IT" smtClean="0"/>
              <a:t>17</a:t>
            </a:fld>
            <a:endParaRPr lang="it-IT"/>
          </a:p>
        </p:txBody>
      </p:sp>
    </p:spTree>
    <p:extLst>
      <p:ext uri="{BB962C8B-B14F-4D97-AF65-F5344CB8AC3E}">
        <p14:creationId xmlns:p14="http://schemas.microsoft.com/office/powerpoint/2010/main" val="4183474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 TROMBOLITICI O FIBRINOLITICI HANNO PERO’ DEI LIMITI E DELLE CONTROINDICAZIONI. INFATTI SONO DEL TUTTO INEFFICACI CONTRO BATTERI E BIOFILM ED ANCHE CONTRO I FILAMENTI DI FIBRINA SE IL COAGULO E’ COPERTO DAL BIOFILM. INOLTRE PREDISPONGONO ALLE INFEZIONI AL PARI DELLA TROMBOSI CHE ESPONE AD UN RISCHIO MAGGIORE DI INFEZIONE. </a:t>
            </a:r>
          </a:p>
        </p:txBody>
      </p:sp>
    </p:spTree>
    <p:extLst>
      <p:ext uri="{BB962C8B-B14F-4D97-AF65-F5344CB8AC3E}">
        <p14:creationId xmlns:p14="http://schemas.microsoft.com/office/powerpoint/2010/main" val="2337084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it-IT" dirty="0"/>
              <a:t>ABBIAMO PARLATO DI GENESI MULTIFATTORIALE DELL’OSTRUZIONE E QUINDI VEDIAMO QUALI SONO QUESTI FATTORI.</a:t>
            </a:r>
          </a:p>
          <a:p>
            <a:pPr marL="0" lvl="0" indent="0" algn="l" rtl="0">
              <a:spcBef>
                <a:spcPts val="0"/>
              </a:spcBef>
              <a:spcAft>
                <a:spcPts val="0"/>
              </a:spcAft>
              <a:buNone/>
            </a:pPr>
            <a:r>
              <a:rPr lang="it-IT" dirty="0"/>
              <a:t>SICURAMENTE UNA TECNICA DI IMPIANTO INADEGUATA CHE TRAUMATIZZANDO ECCESSIVAMENTE IL VASO INNESCA LA REAZIONE DELL’ORGANISMO CHE PREGIUSIDCA LA PERIETA’ DEL CATETERE ED UNA DI QUESTI ERRORI PUO’ ESSERE IL NON UTILIZZO DELLA’ECOGRAFIA.</a:t>
            </a:r>
          </a:p>
          <a:p>
            <a:pPr marL="0" lvl="0" indent="0" algn="l" rtl="0">
              <a:spcBef>
                <a:spcPts val="0"/>
              </a:spcBef>
              <a:spcAft>
                <a:spcPts val="0"/>
              </a:spcAft>
              <a:buNone/>
            </a:pPr>
            <a:r>
              <a:rPr lang="it-IT" dirty="0"/>
              <a:t>ALTRETTANTO IMPORTANTE E’ LA TECNICA DI MEDICAZIONE CON I DISPOSITIVI UTILIZZATI. NON CI DOVREBBERO ESSERE PIU’ DUBBI SULL’UTILITA’ DELLE MEMBRANE TRASPARENTI, DEI CONNETTORI VALVOLATI, DELL’UTILIZZO DEL GIUSTO DISINFETTANTE COSI’ COME DEI SISTEMI DI FISSAGGIO E DEI PORT PROTECTORS.</a:t>
            </a:r>
          </a:p>
          <a:p>
            <a:pPr marL="0" lvl="0" indent="0" algn="l" rtl="0">
              <a:spcBef>
                <a:spcPts val="0"/>
              </a:spcBef>
              <a:spcAft>
                <a:spcPts val="0"/>
              </a:spcAft>
              <a:buNone/>
            </a:pPr>
            <a:r>
              <a:rPr lang="it-IT" dirty="0"/>
              <a:t>E’ DMOSTRATO CHE IL NON UTILIZZO DEL SISTEMA DI FISSAGGIO AUMENTA IL RISCHIO DI FLEBITE CHE INNESCA FENOMENI TROMBOTICI, COSI’ COME UTILIZZARE LE MEMBRANE TRASPARENTI DI BASSA QUALITA’ CAUSA A DEI FENOMENI LOCALI CUTANEI CHE PREDISPONGONO ALLE INFEZIONI E LO STESSO DISCOSRSO VALE PER L’UTILIZZO ERRATO DEL GIUSTO DISINFETTNTE CUTANEO O L’UTILIZZO DI DISNFETTANTI SBAGLIATI.</a:t>
            </a:r>
          </a:p>
          <a:p>
            <a:pPr marL="0" lvl="0" indent="0" algn="l" rtl="0">
              <a:spcBef>
                <a:spcPts val="0"/>
              </a:spcBef>
              <a:spcAft>
                <a:spcPts val="0"/>
              </a:spcAft>
              <a:buNone/>
            </a:pPr>
            <a:r>
              <a:rPr lang="it-IT" dirty="0"/>
              <a:t>ED ANCORA IL NON UTILIZZO DI DISPOSITIVI SEMPLICI ED EFFICACI, QUALI I CONNETTORI NEDLELESS ED I PORT PROTECTORS ESPONE AD INUTILI RISCHI CHE OGGI SONO DEL TUTTO INGIUSTIFICATI.</a:t>
            </a: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8455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8718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7100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8453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14986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59906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64" name="Google Shape;46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5022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Karen</a:t>
            </a:r>
            <a:endParaRPr dirty="0"/>
          </a:p>
          <a:p>
            <a:pPr marL="0" lvl="0" indent="0" algn="l" rtl="0">
              <a:spcBef>
                <a:spcPts val="0"/>
              </a:spcBef>
              <a:spcAft>
                <a:spcPts val="0"/>
              </a:spcAft>
              <a:buNone/>
            </a:pPr>
            <a:r>
              <a:rPr lang="en-US" dirty="0"/>
              <a:t>so how might Biofilms impact clinical decision making.</a:t>
            </a:r>
            <a:endParaRPr dirty="0"/>
          </a:p>
          <a:p>
            <a:pPr marL="0" lvl="0" indent="0" algn="l" rtl="0">
              <a:spcBef>
                <a:spcPts val="0"/>
              </a:spcBef>
              <a:spcAft>
                <a:spcPts val="0"/>
              </a:spcAft>
              <a:buNone/>
            </a:pPr>
            <a:r>
              <a:rPr lang="en-US" dirty="0"/>
              <a:t>bacteria may or may not detach from the biofilm when a blood draw is done through the catheter and </a:t>
            </a:r>
            <a:r>
              <a:rPr lang="en-US" dirty="0">
                <a:solidFill>
                  <a:srgbClr val="000000"/>
                </a:solidFill>
              </a:rPr>
              <a:t>r</a:t>
            </a:r>
            <a:r>
              <a:rPr lang="en-US" i="0" u="none" strike="noStrike" dirty="0">
                <a:solidFill>
                  <a:srgbClr val="000000"/>
                </a:solidFill>
              </a:rPr>
              <a:t>epeated negative results from blood cultures may not imply absence of biofilm. </a:t>
            </a:r>
            <a:endParaRPr dirty="0"/>
          </a:p>
          <a:p>
            <a:pPr marL="0" marR="0" lvl="0" indent="0" algn="l" rtl="0">
              <a:lnSpc>
                <a:spcPct val="100000"/>
              </a:lnSpc>
              <a:spcBef>
                <a:spcPts val="0"/>
              </a:spcBef>
              <a:spcAft>
                <a:spcPts val="0"/>
              </a:spcAft>
              <a:buClr>
                <a:srgbClr val="000000"/>
              </a:buClr>
              <a:buSzPts val="1200"/>
              <a:buFont typeface="Tahoma"/>
              <a:buNone/>
            </a:pPr>
            <a:r>
              <a:rPr lang="en-US" i="0" u="none" strike="noStrike" dirty="0" err="1">
                <a:solidFill>
                  <a:srgbClr val="000000"/>
                </a:solidFill>
              </a:rPr>
              <a:t>Coag</a:t>
            </a:r>
            <a:r>
              <a:rPr lang="en-US" i="0" u="none" strike="noStrike" dirty="0">
                <a:solidFill>
                  <a:srgbClr val="000000"/>
                </a:solidFill>
              </a:rPr>
              <a:t> neg staphylococci are the organism most commonly isolated from biofilms on medical devices and often questioned as they are common skin organisms that can contaminate samples.  If consecutive culture positive samples confirm its presence, then the presence of biofilm should also be considered.</a:t>
            </a:r>
            <a:endParaRPr i="0" u="none" strike="noStrike" dirty="0">
              <a:solidFill>
                <a:srgbClr val="000000"/>
              </a:solidFill>
            </a:endParaRPr>
          </a:p>
          <a:p>
            <a:pPr marL="0" marR="0" lvl="0" indent="0" algn="l" rtl="0">
              <a:lnSpc>
                <a:spcPct val="100000"/>
              </a:lnSpc>
              <a:spcBef>
                <a:spcPts val="0"/>
              </a:spcBef>
              <a:spcAft>
                <a:spcPts val="0"/>
              </a:spcAft>
              <a:buClr>
                <a:srgbClr val="000000"/>
              </a:buClr>
              <a:buSzPts val="1200"/>
              <a:buFont typeface="Tahoma"/>
              <a:buNone/>
            </a:pPr>
            <a:r>
              <a:rPr lang="en-US" dirty="0">
                <a:solidFill>
                  <a:srgbClr val="000000"/>
                </a:solidFill>
              </a:rPr>
              <a:t>We must also remember that when we send a catheter tip away for culture, the maki roll used only detects organisms on the outside of the catheter.  Sonication or vortex would increase the probability of capturing intraluminal bacteria.  random sampling of 1 lumen in multiple lumen catheter has a 60% chance of detecting colonization.</a:t>
            </a:r>
            <a:endParaRPr dirty="0">
              <a:solidFill>
                <a:srgbClr val="000000"/>
              </a:solidFill>
            </a:endParaRPr>
          </a:p>
          <a:p>
            <a:pPr marL="0" marR="0" lvl="0" indent="0" algn="l" rtl="0">
              <a:lnSpc>
                <a:spcPct val="100000"/>
              </a:lnSpc>
              <a:spcBef>
                <a:spcPts val="0"/>
              </a:spcBef>
              <a:spcAft>
                <a:spcPts val="0"/>
              </a:spcAft>
              <a:buClr>
                <a:srgbClr val="000000"/>
              </a:buClr>
              <a:buSzPts val="1200"/>
              <a:buFont typeface="Tahoma"/>
              <a:buNone/>
            </a:pPr>
            <a:r>
              <a:rPr lang="en-US" dirty="0">
                <a:solidFill>
                  <a:srgbClr val="000000"/>
                </a:solidFill>
              </a:rPr>
              <a:t>Lastly, treating infections that involve biofilm is extremely difficult.  prevention or eradication of biofilm is a more effective.</a:t>
            </a:r>
            <a:endParaRPr dirty="0">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dirty="0">
              <a:solidFill>
                <a:srgbClr val="000000"/>
              </a:solidFill>
            </a:endParaRPr>
          </a:p>
          <a:p>
            <a:pPr marL="0" marR="0" lvl="0" indent="0" algn="l" rtl="0">
              <a:lnSpc>
                <a:spcPct val="100000"/>
              </a:lnSpc>
              <a:spcBef>
                <a:spcPts val="0"/>
              </a:spcBef>
              <a:spcAft>
                <a:spcPts val="0"/>
              </a:spcAft>
              <a:buClr>
                <a:srgbClr val="000000"/>
              </a:buClr>
              <a:buSzPts val="1200"/>
              <a:buFont typeface="Tahoma"/>
              <a:buNone/>
            </a:pPr>
            <a:r>
              <a:rPr lang="en-US" i="0" u="none" strike="noStrike" dirty="0">
                <a:solidFill>
                  <a:srgbClr val="000000"/>
                </a:solidFill>
              </a:rPr>
              <a:t>Biofilm Formation: A clinical Relevant Microbiological Process  Rodney M </a:t>
            </a:r>
            <a:r>
              <a:rPr lang="en-US" i="0" u="none" strike="noStrike" dirty="0" err="1">
                <a:solidFill>
                  <a:srgbClr val="000000"/>
                </a:solidFill>
              </a:rPr>
              <a:t>Donlan</a:t>
            </a:r>
            <a:r>
              <a:rPr lang="en-US" i="0" u="none" strike="noStrike" dirty="0">
                <a:solidFill>
                  <a:srgbClr val="000000"/>
                </a:solidFill>
              </a:rPr>
              <a:t>, Healthcare epidemiology 2001:33 (15 October) </a:t>
            </a:r>
            <a:r>
              <a:rPr lang="en-US" i="0" u="none" strike="noStrike" dirty="0" err="1">
                <a:solidFill>
                  <a:srgbClr val="000000"/>
                </a:solidFill>
              </a:rPr>
              <a:t>pg</a:t>
            </a:r>
            <a:r>
              <a:rPr lang="en-US" i="0" u="none" strike="noStrike" dirty="0">
                <a:solidFill>
                  <a:srgbClr val="000000"/>
                </a:solidFill>
              </a:rPr>
              <a:t> 1387-92.</a:t>
            </a:r>
            <a:endParaRPr dirty="0"/>
          </a:p>
          <a:p>
            <a:pPr marL="0" marR="0" lvl="0" indent="0" algn="l" rtl="0">
              <a:lnSpc>
                <a:spcPct val="100000"/>
              </a:lnSpc>
              <a:spcBef>
                <a:spcPts val="0"/>
              </a:spcBef>
              <a:spcAft>
                <a:spcPts val="0"/>
              </a:spcAft>
              <a:buClr>
                <a:srgbClr val="000000"/>
              </a:buClr>
              <a:buSzPts val="1800"/>
              <a:buFont typeface="Arial"/>
              <a:buNone/>
            </a:pPr>
            <a:r>
              <a:rPr lang="en-US" dirty="0">
                <a:solidFill>
                  <a:srgbClr val="000000"/>
                </a:solidFill>
              </a:rPr>
              <a:t>Dobbins BM, Catton JA, Kite P, McMahon MJ, Wilcox MH. Each lumen is a potential source of central venous catheter-related bloodstream infection. Crit Care Med. 2003;31:1688-1690. </a:t>
            </a:r>
            <a:r>
              <a:rPr lang="en-US" u="sng" strike="noStrike" dirty="0">
                <a:solidFill>
                  <a:srgbClr val="004C88"/>
                </a:solidFill>
                <a:hlinkClick r:id="rId3">
                  <a:extLst>
                    <a:ext uri="{A12FA001-AC4F-418D-AE19-62706E023703}">
                      <ahyp:hlinkClr xmlns:ahyp="http://schemas.microsoft.com/office/drawing/2018/hyperlinkcolor" val="tx"/>
                    </a:ext>
                  </a:extLst>
                </a:hlinkClick>
              </a:rPr>
              <a:t>Abstract</a:t>
            </a:r>
            <a:r>
              <a:rPr lang="en-US" dirty="0">
                <a:solidFill>
                  <a:srgbClr val="000000"/>
                </a:solidFill>
              </a:rPr>
              <a:t> </a:t>
            </a:r>
            <a:endParaRPr dirty="0"/>
          </a:p>
          <a:p>
            <a:pPr marL="0" lvl="0" indent="0" algn="l" rtl="0">
              <a:spcBef>
                <a:spcPts val="0"/>
              </a:spcBef>
              <a:spcAft>
                <a:spcPts val="0"/>
              </a:spcAft>
              <a:buNone/>
            </a:pPr>
            <a:endParaRPr dirty="0"/>
          </a:p>
        </p:txBody>
      </p:sp>
      <p:sp>
        <p:nvSpPr>
          <p:cNvPr id="464" name="Google Shape;46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0522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endParaRPr lang="en-US" dirty="0"/>
          </a:p>
          <a:p>
            <a:endParaRPr lang="en-US" dirty="0"/>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8843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332CF5-18B0-7E4D-BCFC-B76526008C26}"/>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DD3683F4-6B45-CF40-B9E7-8FE72CFC12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55F60130-10DF-FD4F-B325-07CB335EACAB}"/>
              </a:ext>
            </a:extLst>
          </p:cNvPr>
          <p:cNvSpPr>
            <a:spLocks noGrp="1"/>
          </p:cNvSpPr>
          <p:nvPr>
            <p:ph type="dt" sz="half" idx="10"/>
          </p:nvPr>
        </p:nvSpPr>
        <p:spPr/>
        <p:txBody>
          <a:bodyPr/>
          <a:lstStyle/>
          <a:p>
            <a:fld id="{E0C380C7-2701-1B44-A73E-BC0A09D54BC4}" type="datetimeFigureOut">
              <a:rPr lang="it-IT" smtClean="0"/>
              <a:t>10/11/23</a:t>
            </a:fld>
            <a:endParaRPr lang="it-IT"/>
          </a:p>
        </p:txBody>
      </p:sp>
      <p:sp>
        <p:nvSpPr>
          <p:cNvPr id="5" name="Segnaposto piè di pagina 4">
            <a:extLst>
              <a:ext uri="{FF2B5EF4-FFF2-40B4-BE49-F238E27FC236}">
                <a16:creationId xmlns:a16="http://schemas.microsoft.com/office/drawing/2014/main" id="{016A1A9B-82D5-AD45-9580-07687BB574D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B0C6578-57A8-1B4E-9884-B775CD667DC7}"/>
              </a:ext>
            </a:extLst>
          </p:cNvPr>
          <p:cNvSpPr>
            <a:spLocks noGrp="1"/>
          </p:cNvSpPr>
          <p:nvPr>
            <p:ph type="sldNum" sz="quarter" idx="12"/>
          </p:nvPr>
        </p:nvSpPr>
        <p:spPr/>
        <p:txBody>
          <a:bodyPr/>
          <a:lstStyle/>
          <a:p>
            <a:fld id="{C77B8F59-F59B-6C4E-AEA1-10639081E88D}" type="slidenum">
              <a:rPr lang="it-IT" smtClean="0"/>
              <a:t>‹N›</a:t>
            </a:fld>
            <a:endParaRPr lang="it-IT"/>
          </a:p>
        </p:txBody>
      </p:sp>
    </p:spTree>
    <p:extLst>
      <p:ext uri="{BB962C8B-B14F-4D97-AF65-F5344CB8AC3E}">
        <p14:creationId xmlns:p14="http://schemas.microsoft.com/office/powerpoint/2010/main" val="1911132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F77CC4-A242-7941-A3B2-2724CB4BA22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800D608-2C84-6A44-9419-4ECA0C88505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B7F287E-B771-7048-B7D3-AC0FD11545E6}"/>
              </a:ext>
            </a:extLst>
          </p:cNvPr>
          <p:cNvSpPr>
            <a:spLocks noGrp="1"/>
          </p:cNvSpPr>
          <p:nvPr>
            <p:ph type="dt" sz="half" idx="10"/>
          </p:nvPr>
        </p:nvSpPr>
        <p:spPr/>
        <p:txBody>
          <a:bodyPr/>
          <a:lstStyle/>
          <a:p>
            <a:fld id="{E0C380C7-2701-1B44-A73E-BC0A09D54BC4}" type="datetimeFigureOut">
              <a:rPr lang="it-IT" smtClean="0"/>
              <a:t>10/11/23</a:t>
            </a:fld>
            <a:endParaRPr lang="it-IT"/>
          </a:p>
        </p:txBody>
      </p:sp>
      <p:sp>
        <p:nvSpPr>
          <p:cNvPr id="5" name="Segnaposto piè di pagina 4">
            <a:extLst>
              <a:ext uri="{FF2B5EF4-FFF2-40B4-BE49-F238E27FC236}">
                <a16:creationId xmlns:a16="http://schemas.microsoft.com/office/drawing/2014/main" id="{E098050E-AD94-8B45-A1EE-E2C4ACE1CDF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6B6A9BE-D54B-8E46-A809-C0ECFEAE3B36}"/>
              </a:ext>
            </a:extLst>
          </p:cNvPr>
          <p:cNvSpPr>
            <a:spLocks noGrp="1"/>
          </p:cNvSpPr>
          <p:nvPr>
            <p:ph type="sldNum" sz="quarter" idx="12"/>
          </p:nvPr>
        </p:nvSpPr>
        <p:spPr/>
        <p:txBody>
          <a:bodyPr/>
          <a:lstStyle/>
          <a:p>
            <a:fld id="{C77B8F59-F59B-6C4E-AEA1-10639081E88D}" type="slidenum">
              <a:rPr lang="it-IT" smtClean="0"/>
              <a:t>‹N›</a:t>
            </a:fld>
            <a:endParaRPr lang="it-IT"/>
          </a:p>
        </p:txBody>
      </p:sp>
    </p:spTree>
    <p:extLst>
      <p:ext uri="{BB962C8B-B14F-4D97-AF65-F5344CB8AC3E}">
        <p14:creationId xmlns:p14="http://schemas.microsoft.com/office/powerpoint/2010/main" val="3309551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3CF05F-B2AC-9649-98BB-422CC8E75DF7}"/>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D357028-FBF5-0646-82EE-C47781C8B6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052C5F00-4C85-0841-9057-D15CAAEE2E4C}"/>
              </a:ext>
            </a:extLst>
          </p:cNvPr>
          <p:cNvSpPr>
            <a:spLocks noGrp="1"/>
          </p:cNvSpPr>
          <p:nvPr>
            <p:ph type="dt" sz="half" idx="10"/>
          </p:nvPr>
        </p:nvSpPr>
        <p:spPr/>
        <p:txBody>
          <a:bodyPr/>
          <a:lstStyle/>
          <a:p>
            <a:fld id="{E0C380C7-2701-1B44-A73E-BC0A09D54BC4}" type="datetimeFigureOut">
              <a:rPr lang="it-IT" smtClean="0"/>
              <a:t>10/11/23</a:t>
            </a:fld>
            <a:endParaRPr lang="it-IT"/>
          </a:p>
        </p:txBody>
      </p:sp>
      <p:sp>
        <p:nvSpPr>
          <p:cNvPr id="5" name="Segnaposto piè di pagina 4">
            <a:extLst>
              <a:ext uri="{FF2B5EF4-FFF2-40B4-BE49-F238E27FC236}">
                <a16:creationId xmlns:a16="http://schemas.microsoft.com/office/drawing/2014/main" id="{BA546994-C1EC-9148-A962-B4B56249EA1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0E58BAD-9190-5F49-8836-666B6200F36D}"/>
              </a:ext>
            </a:extLst>
          </p:cNvPr>
          <p:cNvSpPr>
            <a:spLocks noGrp="1"/>
          </p:cNvSpPr>
          <p:nvPr>
            <p:ph type="sldNum" sz="quarter" idx="12"/>
          </p:nvPr>
        </p:nvSpPr>
        <p:spPr/>
        <p:txBody>
          <a:bodyPr/>
          <a:lstStyle/>
          <a:p>
            <a:fld id="{C77B8F59-F59B-6C4E-AEA1-10639081E88D}" type="slidenum">
              <a:rPr lang="it-IT" smtClean="0"/>
              <a:t>‹N›</a:t>
            </a:fld>
            <a:endParaRPr lang="it-IT"/>
          </a:p>
        </p:txBody>
      </p:sp>
    </p:spTree>
    <p:extLst>
      <p:ext uri="{BB962C8B-B14F-4D97-AF65-F5344CB8AC3E}">
        <p14:creationId xmlns:p14="http://schemas.microsoft.com/office/powerpoint/2010/main" val="791246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62F4CE-FE90-FE46-B5F6-4E0337D42DB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5E5DBA6-721D-084E-BEBB-634C46A37FA8}"/>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2B14342-67C9-EC42-96FF-6C90DAC71BC9}"/>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AE393930-C890-024A-A4CF-C96219DF6C36}"/>
              </a:ext>
            </a:extLst>
          </p:cNvPr>
          <p:cNvSpPr>
            <a:spLocks noGrp="1"/>
          </p:cNvSpPr>
          <p:nvPr>
            <p:ph type="dt" sz="half" idx="10"/>
          </p:nvPr>
        </p:nvSpPr>
        <p:spPr/>
        <p:txBody>
          <a:bodyPr/>
          <a:lstStyle/>
          <a:p>
            <a:fld id="{E0C380C7-2701-1B44-A73E-BC0A09D54BC4}" type="datetimeFigureOut">
              <a:rPr lang="it-IT" smtClean="0"/>
              <a:t>10/11/23</a:t>
            </a:fld>
            <a:endParaRPr lang="it-IT"/>
          </a:p>
        </p:txBody>
      </p:sp>
      <p:sp>
        <p:nvSpPr>
          <p:cNvPr id="6" name="Segnaposto piè di pagina 5">
            <a:extLst>
              <a:ext uri="{FF2B5EF4-FFF2-40B4-BE49-F238E27FC236}">
                <a16:creationId xmlns:a16="http://schemas.microsoft.com/office/drawing/2014/main" id="{3BE94AFE-AAD4-2349-850A-47903380BB1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8A28B0E-4047-3A4E-B973-F0A02E4ADEA3}"/>
              </a:ext>
            </a:extLst>
          </p:cNvPr>
          <p:cNvSpPr>
            <a:spLocks noGrp="1"/>
          </p:cNvSpPr>
          <p:nvPr>
            <p:ph type="sldNum" sz="quarter" idx="12"/>
          </p:nvPr>
        </p:nvSpPr>
        <p:spPr/>
        <p:txBody>
          <a:bodyPr/>
          <a:lstStyle/>
          <a:p>
            <a:fld id="{C77B8F59-F59B-6C4E-AEA1-10639081E88D}" type="slidenum">
              <a:rPr lang="it-IT" smtClean="0"/>
              <a:t>‹N›</a:t>
            </a:fld>
            <a:endParaRPr lang="it-IT"/>
          </a:p>
        </p:txBody>
      </p:sp>
    </p:spTree>
    <p:extLst>
      <p:ext uri="{BB962C8B-B14F-4D97-AF65-F5344CB8AC3E}">
        <p14:creationId xmlns:p14="http://schemas.microsoft.com/office/powerpoint/2010/main" val="1892595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ECC142-7CC3-254C-B4C0-A36AB204272F}"/>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275468A-422B-B54F-BFE6-27A1B8923B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92F4DC54-AE38-8446-BA40-AB5663D2E923}"/>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5A73447-2AC0-7644-A39C-C767E686F9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7F5F04CF-6DB4-2547-A52C-08F79FBAB823}"/>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F9FB3719-24DF-9A4C-8A86-AED48BDC0ACB}"/>
              </a:ext>
            </a:extLst>
          </p:cNvPr>
          <p:cNvSpPr>
            <a:spLocks noGrp="1"/>
          </p:cNvSpPr>
          <p:nvPr>
            <p:ph type="dt" sz="half" idx="10"/>
          </p:nvPr>
        </p:nvSpPr>
        <p:spPr/>
        <p:txBody>
          <a:bodyPr/>
          <a:lstStyle/>
          <a:p>
            <a:fld id="{E0C380C7-2701-1B44-A73E-BC0A09D54BC4}" type="datetimeFigureOut">
              <a:rPr lang="it-IT" smtClean="0"/>
              <a:t>10/11/23</a:t>
            </a:fld>
            <a:endParaRPr lang="it-IT"/>
          </a:p>
        </p:txBody>
      </p:sp>
      <p:sp>
        <p:nvSpPr>
          <p:cNvPr id="8" name="Segnaposto piè di pagina 7">
            <a:extLst>
              <a:ext uri="{FF2B5EF4-FFF2-40B4-BE49-F238E27FC236}">
                <a16:creationId xmlns:a16="http://schemas.microsoft.com/office/drawing/2014/main" id="{0C5EFCFB-8B49-5143-9490-029348C0E67B}"/>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BD05B2B9-845E-084A-A2E6-95E4BE307476}"/>
              </a:ext>
            </a:extLst>
          </p:cNvPr>
          <p:cNvSpPr>
            <a:spLocks noGrp="1"/>
          </p:cNvSpPr>
          <p:nvPr>
            <p:ph type="sldNum" sz="quarter" idx="12"/>
          </p:nvPr>
        </p:nvSpPr>
        <p:spPr/>
        <p:txBody>
          <a:bodyPr/>
          <a:lstStyle/>
          <a:p>
            <a:fld id="{C77B8F59-F59B-6C4E-AEA1-10639081E88D}" type="slidenum">
              <a:rPr lang="it-IT" smtClean="0"/>
              <a:t>‹N›</a:t>
            </a:fld>
            <a:endParaRPr lang="it-IT"/>
          </a:p>
        </p:txBody>
      </p:sp>
    </p:spTree>
    <p:extLst>
      <p:ext uri="{BB962C8B-B14F-4D97-AF65-F5344CB8AC3E}">
        <p14:creationId xmlns:p14="http://schemas.microsoft.com/office/powerpoint/2010/main" val="266533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D02724-9B59-A54A-9ABD-56C227BCDF28}"/>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F59051D-1461-604A-A35A-27EF39A23926}"/>
              </a:ext>
            </a:extLst>
          </p:cNvPr>
          <p:cNvSpPr>
            <a:spLocks noGrp="1"/>
          </p:cNvSpPr>
          <p:nvPr>
            <p:ph type="dt" sz="half" idx="10"/>
          </p:nvPr>
        </p:nvSpPr>
        <p:spPr/>
        <p:txBody>
          <a:bodyPr/>
          <a:lstStyle/>
          <a:p>
            <a:fld id="{E0C380C7-2701-1B44-A73E-BC0A09D54BC4}" type="datetimeFigureOut">
              <a:rPr lang="it-IT" smtClean="0"/>
              <a:t>10/11/23</a:t>
            </a:fld>
            <a:endParaRPr lang="it-IT"/>
          </a:p>
        </p:txBody>
      </p:sp>
      <p:sp>
        <p:nvSpPr>
          <p:cNvPr id="4" name="Segnaposto piè di pagina 3">
            <a:extLst>
              <a:ext uri="{FF2B5EF4-FFF2-40B4-BE49-F238E27FC236}">
                <a16:creationId xmlns:a16="http://schemas.microsoft.com/office/drawing/2014/main" id="{F33F39DC-D11E-5841-A652-38E03F869880}"/>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FF68739E-8B4A-6C4C-BB2B-29F859695748}"/>
              </a:ext>
            </a:extLst>
          </p:cNvPr>
          <p:cNvSpPr>
            <a:spLocks noGrp="1"/>
          </p:cNvSpPr>
          <p:nvPr>
            <p:ph type="sldNum" sz="quarter" idx="12"/>
          </p:nvPr>
        </p:nvSpPr>
        <p:spPr/>
        <p:txBody>
          <a:bodyPr/>
          <a:lstStyle/>
          <a:p>
            <a:fld id="{C77B8F59-F59B-6C4E-AEA1-10639081E88D}" type="slidenum">
              <a:rPr lang="it-IT" smtClean="0"/>
              <a:t>‹N›</a:t>
            </a:fld>
            <a:endParaRPr lang="it-IT"/>
          </a:p>
        </p:txBody>
      </p:sp>
    </p:spTree>
    <p:extLst>
      <p:ext uri="{BB962C8B-B14F-4D97-AF65-F5344CB8AC3E}">
        <p14:creationId xmlns:p14="http://schemas.microsoft.com/office/powerpoint/2010/main" val="3234287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189EF86-27DF-494A-9505-0391A24B429C}"/>
              </a:ext>
            </a:extLst>
          </p:cNvPr>
          <p:cNvSpPr>
            <a:spLocks noGrp="1"/>
          </p:cNvSpPr>
          <p:nvPr>
            <p:ph type="dt" sz="half" idx="10"/>
          </p:nvPr>
        </p:nvSpPr>
        <p:spPr/>
        <p:txBody>
          <a:bodyPr/>
          <a:lstStyle/>
          <a:p>
            <a:fld id="{E0C380C7-2701-1B44-A73E-BC0A09D54BC4}" type="datetimeFigureOut">
              <a:rPr lang="it-IT" smtClean="0"/>
              <a:t>10/11/23</a:t>
            </a:fld>
            <a:endParaRPr lang="it-IT"/>
          </a:p>
        </p:txBody>
      </p:sp>
      <p:sp>
        <p:nvSpPr>
          <p:cNvPr id="3" name="Segnaposto piè di pagina 2">
            <a:extLst>
              <a:ext uri="{FF2B5EF4-FFF2-40B4-BE49-F238E27FC236}">
                <a16:creationId xmlns:a16="http://schemas.microsoft.com/office/drawing/2014/main" id="{D87358EC-C915-E54A-B053-79AE6CC9F502}"/>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8451ABC-C18C-F24C-89E2-E52233E7D29A}"/>
              </a:ext>
            </a:extLst>
          </p:cNvPr>
          <p:cNvSpPr>
            <a:spLocks noGrp="1"/>
          </p:cNvSpPr>
          <p:nvPr>
            <p:ph type="sldNum" sz="quarter" idx="12"/>
          </p:nvPr>
        </p:nvSpPr>
        <p:spPr/>
        <p:txBody>
          <a:bodyPr/>
          <a:lstStyle/>
          <a:p>
            <a:fld id="{C77B8F59-F59B-6C4E-AEA1-10639081E88D}" type="slidenum">
              <a:rPr lang="it-IT" smtClean="0"/>
              <a:t>‹N›</a:t>
            </a:fld>
            <a:endParaRPr lang="it-IT"/>
          </a:p>
        </p:txBody>
      </p:sp>
    </p:spTree>
    <p:extLst>
      <p:ext uri="{BB962C8B-B14F-4D97-AF65-F5344CB8AC3E}">
        <p14:creationId xmlns:p14="http://schemas.microsoft.com/office/powerpoint/2010/main" val="1499499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A5F14C-1CE3-624F-8F58-07D79654F65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872CBDF-1759-1A43-8BC2-0BBB6AAF6E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0EE206DA-3FFC-F24F-A9D0-6FB6B3EB93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CB6B332-60AB-314E-97F2-0C41C2A070E3}"/>
              </a:ext>
            </a:extLst>
          </p:cNvPr>
          <p:cNvSpPr>
            <a:spLocks noGrp="1"/>
          </p:cNvSpPr>
          <p:nvPr>
            <p:ph type="dt" sz="half" idx="10"/>
          </p:nvPr>
        </p:nvSpPr>
        <p:spPr/>
        <p:txBody>
          <a:bodyPr/>
          <a:lstStyle/>
          <a:p>
            <a:fld id="{E0C380C7-2701-1B44-A73E-BC0A09D54BC4}" type="datetimeFigureOut">
              <a:rPr lang="it-IT" smtClean="0"/>
              <a:t>10/11/23</a:t>
            </a:fld>
            <a:endParaRPr lang="it-IT"/>
          </a:p>
        </p:txBody>
      </p:sp>
      <p:sp>
        <p:nvSpPr>
          <p:cNvPr id="6" name="Segnaposto piè di pagina 5">
            <a:extLst>
              <a:ext uri="{FF2B5EF4-FFF2-40B4-BE49-F238E27FC236}">
                <a16:creationId xmlns:a16="http://schemas.microsoft.com/office/drawing/2014/main" id="{EDDCA4CF-C4E1-6747-8C2F-D38FF9FE1DA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A9ABC2E-57DD-BF4A-ACF3-80C20D22DFCB}"/>
              </a:ext>
            </a:extLst>
          </p:cNvPr>
          <p:cNvSpPr>
            <a:spLocks noGrp="1"/>
          </p:cNvSpPr>
          <p:nvPr>
            <p:ph type="sldNum" sz="quarter" idx="12"/>
          </p:nvPr>
        </p:nvSpPr>
        <p:spPr/>
        <p:txBody>
          <a:bodyPr/>
          <a:lstStyle/>
          <a:p>
            <a:fld id="{C77B8F59-F59B-6C4E-AEA1-10639081E88D}" type="slidenum">
              <a:rPr lang="it-IT" smtClean="0"/>
              <a:t>‹N›</a:t>
            </a:fld>
            <a:endParaRPr lang="it-IT"/>
          </a:p>
        </p:txBody>
      </p:sp>
    </p:spTree>
    <p:extLst>
      <p:ext uri="{BB962C8B-B14F-4D97-AF65-F5344CB8AC3E}">
        <p14:creationId xmlns:p14="http://schemas.microsoft.com/office/powerpoint/2010/main" val="3765186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5DB97F-630C-2D4D-A337-BF42CDC5163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72FD12B2-2DAF-C647-83BC-D06943224E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3B19FEC2-CDA6-D84E-BB67-E0FFEDF078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54DA1270-2097-4B4B-9438-C9113AEB896E}"/>
              </a:ext>
            </a:extLst>
          </p:cNvPr>
          <p:cNvSpPr>
            <a:spLocks noGrp="1"/>
          </p:cNvSpPr>
          <p:nvPr>
            <p:ph type="dt" sz="half" idx="10"/>
          </p:nvPr>
        </p:nvSpPr>
        <p:spPr/>
        <p:txBody>
          <a:bodyPr/>
          <a:lstStyle/>
          <a:p>
            <a:fld id="{E0C380C7-2701-1B44-A73E-BC0A09D54BC4}" type="datetimeFigureOut">
              <a:rPr lang="it-IT" smtClean="0"/>
              <a:t>10/11/23</a:t>
            </a:fld>
            <a:endParaRPr lang="it-IT"/>
          </a:p>
        </p:txBody>
      </p:sp>
      <p:sp>
        <p:nvSpPr>
          <p:cNvPr id="6" name="Segnaposto piè di pagina 5">
            <a:extLst>
              <a:ext uri="{FF2B5EF4-FFF2-40B4-BE49-F238E27FC236}">
                <a16:creationId xmlns:a16="http://schemas.microsoft.com/office/drawing/2014/main" id="{60FB0103-4C30-D94C-A7D1-7FDF407F051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A0F0E6DE-0442-A647-BB1D-161EBAA51529}"/>
              </a:ext>
            </a:extLst>
          </p:cNvPr>
          <p:cNvSpPr>
            <a:spLocks noGrp="1"/>
          </p:cNvSpPr>
          <p:nvPr>
            <p:ph type="sldNum" sz="quarter" idx="12"/>
          </p:nvPr>
        </p:nvSpPr>
        <p:spPr/>
        <p:txBody>
          <a:bodyPr/>
          <a:lstStyle/>
          <a:p>
            <a:fld id="{C77B8F59-F59B-6C4E-AEA1-10639081E88D}" type="slidenum">
              <a:rPr lang="it-IT" smtClean="0"/>
              <a:t>‹N›</a:t>
            </a:fld>
            <a:endParaRPr lang="it-IT"/>
          </a:p>
        </p:txBody>
      </p:sp>
    </p:spTree>
    <p:extLst>
      <p:ext uri="{BB962C8B-B14F-4D97-AF65-F5344CB8AC3E}">
        <p14:creationId xmlns:p14="http://schemas.microsoft.com/office/powerpoint/2010/main" val="1958924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810A4D-A25F-F645-B397-46CCE5BEB1A2}"/>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F90C3C2-8D58-9944-9F0A-58E7069D2004}"/>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F3D1D60-C79C-5F45-9025-B8A23AE61103}"/>
              </a:ext>
            </a:extLst>
          </p:cNvPr>
          <p:cNvSpPr>
            <a:spLocks noGrp="1"/>
          </p:cNvSpPr>
          <p:nvPr>
            <p:ph type="dt" sz="half" idx="10"/>
          </p:nvPr>
        </p:nvSpPr>
        <p:spPr/>
        <p:txBody>
          <a:bodyPr/>
          <a:lstStyle/>
          <a:p>
            <a:fld id="{E0C380C7-2701-1B44-A73E-BC0A09D54BC4}" type="datetimeFigureOut">
              <a:rPr lang="it-IT" smtClean="0"/>
              <a:t>10/11/23</a:t>
            </a:fld>
            <a:endParaRPr lang="it-IT"/>
          </a:p>
        </p:txBody>
      </p:sp>
      <p:sp>
        <p:nvSpPr>
          <p:cNvPr id="5" name="Segnaposto piè di pagina 4">
            <a:extLst>
              <a:ext uri="{FF2B5EF4-FFF2-40B4-BE49-F238E27FC236}">
                <a16:creationId xmlns:a16="http://schemas.microsoft.com/office/drawing/2014/main" id="{158F8297-7D05-534E-A976-7B548868F4E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64ECD2B-603D-3F46-9FBE-90FC20025FE7}"/>
              </a:ext>
            </a:extLst>
          </p:cNvPr>
          <p:cNvSpPr>
            <a:spLocks noGrp="1"/>
          </p:cNvSpPr>
          <p:nvPr>
            <p:ph type="sldNum" sz="quarter" idx="12"/>
          </p:nvPr>
        </p:nvSpPr>
        <p:spPr/>
        <p:txBody>
          <a:bodyPr/>
          <a:lstStyle/>
          <a:p>
            <a:fld id="{C77B8F59-F59B-6C4E-AEA1-10639081E88D}" type="slidenum">
              <a:rPr lang="it-IT" smtClean="0"/>
              <a:t>‹N›</a:t>
            </a:fld>
            <a:endParaRPr lang="it-IT"/>
          </a:p>
        </p:txBody>
      </p:sp>
    </p:spTree>
    <p:extLst>
      <p:ext uri="{BB962C8B-B14F-4D97-AF65-F5344CB8AC3E}">
        <p14:creationId xmlns:p14="http://schemas.microsoft.com/office/powerpoint/2010/main" val="4048352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8E71D2B3-BF0F-1F42-93AD-54EA73B3419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8A2D802-2DB6-C542-AF9D-410D0A8A7503}"/>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793B6A0-89CE-F34A-9092-813C5544DEE7}"/>
              </a:ext>
            </a:extLst>
          </p:cNvPr>
          <p:cNvSpPr>
            <a:spLocks noGrp="1"/>
          </p:cNvSpPr>
          <p:nvPr>
            <p:ph type="dt" sz="half" idx="10"/>
          </p:nvPr>
        </p:nvSpPr>
        <p:spPr/>
        <p:txBody>
          <a:bodyPr/>
          <a:lstStyle/>
          <a:p>
            <a:fld id="{E0C380C7-2701-1B44-A73E-BC0A09D54BC4}" type="datetimeFigureOut">
              <a:rPr lang="it-IT" smtClean="0"/>
              <a:t>10/11/23</a:t>
            </a:fld>
            <a:endParaRPr lang="it-IT"/>
          </a:p>
        </p:txBody>
      </p:sp>
      <p:sp>
        <p:nvSpPr>
          <p:cNvPr id="5" name="Segnaposto piè di pagina 4">
            <a:extLst>
              <a:ext uri="{FF2B5EF4-FFF2-40B4-BE49-F238E27FC236}">
                <a16:creationId xmlns:a16="http://schemas.microsoft.com/office/drawing/2014/main" id="{2DBAB667-B920-5C44-9694-1B9F2E15928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7CDC255-2BBB-F841-B491-386E4F5861EA}"/>
              </a:ext>
            </a:extLst>
          </p:cNvPr>
          <p:cNvSpPr>
            <a:spLocks noGrp="1"/>
          </p:cNvSpPr>
          <p:nvPr>
            <p:ph type="sldNum" sz="quarter" idx="12"/>
          </p:nvPr>
        </p:nvSpPr>
        <p:spPr/>
        <p:txBody>
          <a:bodyPr/>
          <a:lstStyle/>
          <a:p>
            <a:fld id="{C77B8F59-F59B-6C4E-AEA1-10639081E88D}" type="slidenum">
              <a:rPr lang="it-IT" smtClean="0"/>
              <a:t>‹N›</a:t>
            </a:fld>
            <a:endParaRPr lang="it-IT"/>
          </a:p>
        </p:txBody>
      </p:sp>
    </p:spTree>
    <p:extLst>
      <p:ext uri="{BB962C8B-B14F-4D97-AF65-F5344CB8AC3E}">
        <p14:creationId xmlns:p14="http://schemas.microsoft.com/office/powerpoint/2010/main" val="2527104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6_Titolo e contenuto">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5pPr>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dirty="0"/>
          </a:p>
        </p:txBody>
      </p:sp>
      <p:sp>
        <p:nvSpPr>
          <p:cNvPr id="6" name="Slide Number Placeholder 5"/>
          <p:cNvSpPr>
            <a:spLocks noGrp="1"/>
          </p:cNvSpPr>
          <p:nvPr>
            <p:ph type="sldNum" sz="quarter" idx="12"/>
          </p:nvPr>
        </p:nvSpPr>
        <p:spPr>
          <a:xfrm>
            <a:off x="4882199" y="6498240"/>
            <a:ext cx="840828" cy="359760"/>
          </a:xfrm>
          <a:prstGeom prst="rect">
            <a:avLst/>
          </a:prstGeom>
        </p:spPr>
        <p:txBody>
          <a:bodyPr/>
          <a:lstStyle/>
          <a:p>
            <a:fld id="{5FD889E0-CAB2-4699-909D-B9A88D47ACBE}" type="slidenum">
              <a:rPr lang="en-US" smtClean="0"/>
              <a:t>‹N›</a:t>
            </a:fld>
            <a:endParaRPr lang="en-US"/>
          </a:p>
        </p:txBody>
      </p:sp>
    </p:spTree>
    <p:extLst>
      <p:ext uri="{BB962C8B-B14F-4D97-AF65-F5344CB8AC3E}">
        <p14:creationId xmlns:p14="http://schemas.microsoft.com/office/powerpoint/2010/main" val="3801577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25F29449-76B3-4443-8603-0224F57907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7B1008E-D671-CD4A-A9A0-8004E7CA24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2501883-6A57-D548-BA0E-0C9EEEA5BE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C380C7-2701-1B44-A73E-BC0A09D54BC4}" type="datetimeFigureOut">
              <a:rPr lang="it-IT" smtClean="0"/>
              <a:t>10/11/23</a:t>
            </a:fld>
            <a:endParaRPr lang="it-IT"/>
          </a:p>
        </p:txBody>
      </p:sp>
      <p:sp>
        <p:nvSpPr>
          <p:cNvPr id="5" name="Segnaposto piè di pagina 4">
            <a:extLst>
              <a:ext uri="{FF2B5EF4-FFF2-40B4-BE49-F238E27FC236}">
                <a16:creationId xmlns:a16="http://schemas.microsoft.com/office/drawing/2014/main" id="{4CB686EC-91D6-8B4E-B377-C66A33C958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F8542F31-3474-8D47-90A2-B51F62B038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B8F59-F59B-6C4E-AEA1-10639081E88D}" type="slidenum">
              <a:rPr lang="it-IT" smtClean="0"/>
              <a:t>‹N›</a:t>
            </a:fld>
            <a:endParaRPr lang="it-IT"/>
          </a:p>
        </p:txBody>
      </p:sp>
    </p:spTree>
    <p:extLst>
      <p:ext uri="{BB962C8B-B14F-4D97-AF65-F5344CB8AC3E}">
        <p14:creationId xmlns:p14="http://schemas.microsoft.com/office/powerpoint/2010/main" val="2674265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s://academic.oup.com/cid/article/33/8/1387/347551"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hyperlink" Target="http://www.medscape.com/viewarticle/$$intapp$$/px/medlineapp/getdoc?pmi=12794405&amp;cid=med"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hyperlink" Target="https://pubmed.ncbi.nlm.nih.gov/35437133/" TargetMode="Externa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cdc.gov/vitalsigns/protect-patients/index.html" TargetMode="External"/><Relationship Id="rId2" Type="http://schemas.openxmlformats.org/officeDocument/2006/relationships/hyperlink" Target="http://www.citra-lock.com/index.php/en/science-behind/citrate-of-choice.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30CED2-80E1-F843-A9CD-14D3003B0701}"/>
              </a:ext>
            </a:extLst>
          </p:cNvPr>
          <p:cNvSpPr>
            <a:spLocks noGrp="1"/>
          </p:cNvSpPr>
          <p:nvPr>
            <p:ph type="ctrTitle"/>
          </p:nvPr>
        </p:nvSpPr>
        <p:spPr/>
        <p:txBody>
          <a:bodyPr>
            <a:normAutofit/>
          </a:bodyPr>
          <a:lstStyle/>
          <a:p>
            <a:r>
              <a:rPr lang="it-IT" sz="5400" dirty="0">
                <a:solidFill>
                  <a:srgbClr val="335580"/>
                </a:solidFill>
                <a:latin typeface="Montserrat ExtraBold"/>
                <a:ea typeface="+mn-ea"/>
                <a:cs typeface="+mn-cs"/>
              </a:rPr>
              <a:t>La tripla minaccia per ogni catetere venoso: coaguli, batteri, biofilm</a:t>
            </a:r>
          </a:p>
        </p:txBody>
      </p:sp>
      <p:sp>
        <p:nvSpPr>
          <p:cNvPr id="3" name="Sottotitolo 2">
            <a:extLst>
              <a:ext uri="{FF2B5EF4-FFF2-40B4-BE49-F238E27FC236}">
                <a16:creationId xmlns:a16="http://schemas.microsoft.com/office/drawing/2014/main" id="{E35E124F-E362-2B44-9CCF-B2325FEFABE5}"/>
              </a:ext>
            </a:extLst>
          </p:cNvPr>
          <p:cNvSpPr>
            <a:spLocks noGrp="1"/>
          </p:cNvSpPr>
          <p:nvPr>
            <p:ph type="subTitle" idx="1"/>
          </p:nvPr>
        </p:nvSpPr>
        <p:spPr>
          <a:xfrm>
            <a:off x="2676588" y="3700650"/>
            <a:ext cx="6758082" cy="1204410"/>
          </a:xfrm>
        </p:spPr>
        <p:txBody>
          <a:bodyPr>
            <a:normAutofit lnSpcReduction="10000"/>
          </a:bodyPr>
          <a:lstStyle/>
          <a:p>
            <a:pPr>
              <a:lnSpc>
                <a:spcPct val="170000"/>
              </a:lnSpc>
            </a:pPr>
            <a:r>
              <a:rPr lang="it-IT" i="1" dirty="0"/>
              <a:t>..quello che accade all’esterno ed all’interno del lume di ogni catetere venoso</a:t>
            </a:r>
          </a:p>
        </p:txBody>
      </p:sp>
      <p:sp>
        <p:nvSpPr>
          <p:cNvPr id="4" name="CasellaDiTesto 3">
            <a:extLst>
              <a:ext uri="{FF2B5EF4-FFF2-40B4-BE49-F238E27FC236}">
                <a16:creationId xmlns:a16="http://schemas.microsoft.com/office/drawing/2014/main" id="{0633E04F-BFCD-6641-B196-F61CD511AAE3}"/>
              </a:ext>
            </a:extLst>
          </p:cNvPr>
          <p:cNvSpPr txBox="1"/>
          <p:nvPr/>
        </p:nvSpPr>
        <p:spPr>
          <a:xfrm>
            <a:off x="3490452" y="6096000"/>
            <a:ext cx="4870564" cy="646331"/>
          </a:xfrm>
          <a:prstGeom prst="rect">
            <a:avLst/>
          </a:prstGeom>
          <a:noFill/>
        </p:spPr>
        <p:txBody>
          <a:bodyPr wrap="none" rtlCol="0">
            <a:spAutoFit/>
          </a:bodyPr>
          <a:lstStyle/>
          <a:p>
            <a:pPr algn="ctr"/>
            <a:r>
              <a:rPr lang="it-IT" dirty="0"/>
              <a:t>Carmela Trezza, Vincenzo Faraone, Enrico de Lutio</a:t>
            </a:r>
          </a:p>
          <a:p>
            <a:pPr algn="ctr"/>
            <a:r>
              <a:rPr lang="it-IT" dirty="0"/>
              <a:t>IVAS 2023, Roma 10 novembre 2023</a:t>
            </a:r>
          </a:p>
        </p:txBody>
      </p:sp>
    </p:spTree>
    <p:extLst>
      <p:ext uri="{BB962C8B-B14F-4D97-AF65-F5344CB8AC3E}">
        <p14:creationId xmlns:p14="http://schemas.microsoft.com/office/powerpoint/2010/main" val="3365369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103D0D12-6CF5-F897-6F45-4057CC7AC007}"/>
              </a:ext>
            </a:extLst>
          </p:cNvPr>
          <p:cNvPicPr>
            <a:picLocks noChangeAspect="1"/>
          </p:cNvPicPr>
          <p:nvPr/>
        </p:nvPicPr>
        <p:blipFill>
          <a:blip r:embed="rId2"/>
          <a:stretch>
            <a:fillRect/>
          </a:stretch>
        </p:blipFill>
        <p:spPr>
          <a:xfrm>
            <a:off x="1011076" y="4221216"/>
            <a:ext cx="2574259" cy="2574259"/>
          </a:xfrm>
          <a:prstGeom prst="rect">
            <a:avLst/>
          </a:prstGeom>
        </p:spPr>
      </p:pic>
      <p:sp>
        <p:nvSpPr>
          <p:cNvPr id="2" name="Titolo 1">
            <a:extLst>
              <a:ext uri="{FF2B5EF4-FFF2-40B4-BE49-F238E27FC236}">
                <a16:creationId xmlns:a16="http://schemas.microsoft.com/office/drawing/2014/main" id="{A8079D6F-6B4E-604A-B9B2-AECA3F6CB78C}"/>
              </a:ext>
            </a:extLst>
          </p:cNvPr>
          <p:cNvSpPr>
            <a:spLocks noGrp="1"/>
          </p:cNvSpPr>
          <p:nvPr>
            <p:ph type="title"/>
          </p:nvPr>
        </p:nvSpPr>
        <p:spPr>
          <a:xfrm>
            <a:off x="542365" y="191867"/>
            <a:ext cx="10515600" cy="1325563"/>
          </a:xfrm>
        </p:spPr>
        <p:txBody>
          <a:bodyPr>
            <a:normAutofit/>
          </a:bodyPr>
          <a:lstStyle/>
          <a:p>
            <a:r>
              <a:rPr lang="it-IT" sz="4800" dirty="0">
                <a:solidFill>
                  <a:srgbClr val="335580"/>
                </a:solidFill>
                <a:latin typeface="Montserrat ExtraBold"/>
                <a:ea typeface="+mn-ea"/>
                <a:cs typeface="+mn-cs"/>
              </a:rPr>
              <a:t>La Tripla Minaccia…extraluminale</a:t>
            </a:r>
          </a:p>
        </p:txBody>
      </p:sp>
      <p:pic>
        <p:nvPicPr>
          <p:cNvPr id="12" name="Immagine 11">
            <a:extLst>
              <a:ext uri="{FF2B5EF4-FFF2-40B4-BE49-F238E27FC236}">
                <a16:creationId xmlns:a16="http://schemas.microsoft.com/office/drawing/2014/main" id="{832E6AB3-BCBA-2A4F-972E-8417B2DB8F47}"/>
              </a:ext>
            </a:extLst>
          </p:cNvPr>
          <p:cNvPicPr>
            <a:picLocks noChangeAspect="1"/>
          </p:cNvPicPr>
          <p:nvPr/>
        </p:nvPicPr>
        <p:blipFill>
          <a:blip r:embed="rId2"/>
          <a:stretch>
            <a:fillRect/>
          </a:stretch>
        </p:blipFill>
        <p:spPr>
          <a:xfrm>
            <a:off x="865339" y="1528685"/>
            <a:ext cx="2574259" cy="2574259"/>
          </a:xfrm>
          <a:prstGeom prst="rect">
            <a:avLst/>
          </a:prstGeom>
        </p:spPr>
      </p:pic>
      <p:grpSp>
        <p:nvGrpSpPr>
          <p:cNvPr id="6" name="Gruppo 5">
            <a:extLst>
              <a:ext uri="{FF2B5EF4-FFF2-40B4-BE49-F238E27FC236}">
                <a16:creationId xmlns:a16="http://schemas.microsoft.com/office/drawing/2014/main" id="{8AF90A34-68BB-6248-992A-E2BBB5759ECA}"/>
              </a:ext>
            </a:extLst>
          </p:cNvPr>
          <p:cNvGrpSpPr/>
          <p:nvPr/>
        </p:nvGrpSpPr>
        <p:grpSpPr>
          <a:xfrm>
            <a:off x="2855845" y="1506176"/>
            <a:ext cx="6211614" cy="5407572"/>
            <a:chOff x="2900855" y="1450428"/>
            <a:chExt cx="6211614" cy="5407572"/>
          </a:xfrm>
        </p:grpSpPr>
        <p:sp>
          <p:nvSpPr>
            <p:cNvPr id="3" name="Ovale 2">
              <a:extLst>
                <a:ext uri="{FF2B5EF4-FFF2-40B4-BE49-F238E27FC236}">
                  <a16:creationId xmlns:a16="http://schemas.microsoft.com/office/drawing/2014/main" id="{CF4CFA49-C5CD-8240-B7C8-D87B209EC59E}"/>
                </a:ext>
              </a:extLst>
            </p:cNvPr>
            <p:cNvSpPr/>
            <p:nvPr/>
          </p:nvSpPr>
          <p:spPr>
            <a:xfrm>
              <a:off x="3217985" y="1696650"/>
              <a:ext cx="5591907" cy="4909102"/>
            </a:xfrm>
            <a:prstGeom prst="ellipse">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Ovale 4">
              <a:extLst>
                <a:ext uri="{FF2B5EF4-FFF2-40B4-BE49-F238E27FC236}">
                  <a16:creationId xmlns:a16="http://schemas.microsoft.com/office/drawing/2014/main" id="{67CABC8D-68AB-B944-8416-A83F747804D8}"/>
                </a:ext>
              </a:extLst>
            </p:cNvPr>
            <p:cNvSpPr/>
            <p:nvPr/>
          </p:nvSpPr>
          <p:spPr>
            <a:xfrm>
              <a:off x="2900855" y="1450428"/>
              <a:ext cx="6211614" cy="5407572"/>
            </a:xfrm>
            <a:prstGeom prst="ellipse">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5" name="CasellaDiTesto 14">
            <a:extLst>
              <a:ext uri="{FF2B5EF4-FFF2-40B4-BE49-F238E27FC236}">
                <a16:creationId xmlns:a16="http://schemas.microsoft.com/office/drawing/2014/main" id="{D52341A2-0FE6-AC49-AEBB-78AB5A6BDE01}"/>
              </a:ext>
            </a:extLst>
          </p:cNvPr>
          <p:cNvSpPr txBox="1"/>
          <p:nvPr/>
        </p:nvSpPr>
        <p:spPr>
          <a:xfrm>
            <a:off x="3783799" y="4982492"/>
            <a:ext cx="1517531" cy="584775"/>
          </a:xfrm>
          <a:prstGeom prst="rect">
            <a:avLst/>
          </a:prstGeom>
          <a:noFill/>
        </p:spPr>
        <p:txBody>
          <a:bodyPr wrap="none" rtlCol="0">
            <a:spAutoFit/>
          </a:bodyPr>
          <a:lstStyle/>
          <a:p>
            <a:r>
              <a:rPr lang="it-IT" sz="3200" i="1" dirty="0">
                <a:solidFill>
                  <a:schemeClr val="accent1"/>
                </a:solidFill>
              </a:rPr>
              <a:t>Umidità</a:t>
            </a:r>
          </a:p>
        </p:txBody>
      </p:sp>
      <p:sp>
        <p:nvSpPr>
          <p:cNvPr id="16" name="CasellaDiTesto 15">
            <a:extLst>
              <a:ext uri="{FF2B5EF4-FFF2-40B4-BE49-F238E27FC236}">
                <a16:creationId xmlns:a16="http://schemas.microsoft.com/office/drawing/2014/main" id="{C6D68128-364B-3A49-9002-0AA8664F65C6}"/>
              </a:ext>
            </a:extLst>
          </p:cNvPr>
          <p:cNvSpPr txBox="1"/>
          <p:nvPr/>
        </p:nvSpPr>
        <p:spPr>
          <a:xfrm>
            <a:off x="3836526" y="2831739"/>
            <a:ext cx="2635992" cy="1077218"/>
          </a:xfrm>
          <a:prstGeom prst="rect">
            <a:avLst/>
          </a:prstGeom>
          <a:noFill/>
        </p:spPr>
        <p:txBody>
          <a:bodyPr wrap="square" rtlCol="0">
            <a:spAutoFit/>
          </a:bodyPr>
          <a:lstStyle/>
          <a:p>
            <a:pPr algn="ctr"/>
            <a:r>
              <a:rPr lang="it-IT" sz="3200" i="1" dirty="0">
                <a:solidFill>
                  <a:srgbClr val="FF0000"/>
                </a:solidFill>
              </a:rPr>
              <a:t>Colonizzazione batterica</a:t>
            </a:r>
          </a:p>
        </p:txBody>
      </p:sp>
      <p:sp>
        <p:nvSpPr>
          <p:cNvPr id="17" name="CasellaDiTesto 16">
            <a:extLst>
              <a:ext uri="{FF2B5EF4-FFF2-40B4-BE49-F238E27FC236}">
                <a16:creationId xmlns:a16="http://schemas.microsoft.com/office/drawing/2014/main" id="{D3BE07C8-93E1-A647-BA77-BFD43D78A191}"/>
              </a:ext>
            </a:extLst>
          </p:cNvPr>
          <p:cNvSpPr txBox="1"/>
          <p:nvPr/>
        </p:nvSpPr>
        <p:spPr>
          <a:xfrm>
            <a:off x="6084772" y="3869108"/>
            <a:ext cx="2635992" cy="1077218"/>
          </a:xfrm>
          <a:prstGeom prst="rect">
            <a:avLst/>
          </a:prstGeom>
          <a:noFill/>
        </p:spPr>
        <p:txBody>
          <a:bodyPr wrap="square" rtlCol="0">
            <a:spAutoFit/>
          </a:bodyPr>
          <a:lstStyle/>
          <a:p>
            <a:pPr algn="ctr"/>
            <a:r>
              <a:rPr lang="it-IT" sz="3200" i="1" dirty="0">
                <a:solidFill>
                  <a:schemeClr val="bg2">
                    <a:lumMod val="50000"/>
                  </a:schemeClr>
                </a:solidFill>
              </a:rPr>
              <a:t>Lesioni  cutanee</a:t>
            </a:r>
          </a:p>
        </p:txBody>
      </p:sp>
      <p:cxnSp>
        <p:nvCxnSpPr>
          <p:cNvPr id="4" name="Google Shape;182;p6">
            <a:extLst>
              <a:ext uri="{FF2B5EF4-FFF2-40B4-BE49-F238E27FC236}">
                <a16:creationId xmlns:a16="http://schemas.microsoft.com/office/drawing/2014/main" id="{ADA89DDD-31FD-4A14-AF53-ED794F2A75FE}"/>
              </a:ext>
            </a:extLst>
          </p:cNvPr>
          <p:cNvCxnSpPr/>
          <p:nvPr/>
        </p:nvCxnSpPr>
        <p:spPr>
          <a:xfrm rot="10800000">
            <a:off x="659408" y="1107914"/>
            <a:ext cx="779741" cy="0"/>
          </a:xfrm>
          <a:prstGeom prst="straightConnector1">
            <a:avLst/>
          </a:prstGeom>
          <a:noFill/>
          <a:ln w="28575" cap="flat" cmpd="sng">
            <a:solidFill>
              <a:srgbClr val="AA2E30"/>
            </a:solidFill>
            <a:prstDash val="solid"/>
            <a:round/>
            <a:headEnd type="none" w="sm" len="sm"/>
            <a:tailEnd type="none" w="sm" len="sm"/>
          </a:ln>
        </p:spPr>
      </p:cxnSp>
      <p:pic>
        <p:nvPicPr>
          <p:cNvPr id="8" name="Immagine 7">
            <a:extLst>
              <a:ext uri="{FF2B5EF4-FFF2-40B4-BE49-F238E27FC236}">
                <a16:creationId xmlns:a16="http://schemas.microsoft.com/office/drawing/2014/main" id="{BE2D88D6-388F-60FB-DA49-B63938CDF062}"/>
              </a:ext>
            </a:extLst>
          </p:cNvPr>
          <p:cNvPicPr>
            <a:picLocks noChangeAspect="1"/>
          </p:cNvPicPr>
          <p:nvPr/>
        </p:nvPicPr>
        <p:blipFill>
          <a:blip r:embed="rId2"/>
          <a:stretch>
            <a:fillRect/>
          </a:stretch>
        </p:blipFill>
        <p:spPr>
          <a:xfrm>
            <a:off x="9161810" y="2758987"/>
            <a:ext cx="2574259" cy="2574259"/>
          </a:xfrm>
          <a:prstGeom prst="rect">
            <a:avLst/>
          </a:prstGeom>
        </p:spPr>
      </p:pic>
    </p:spTree>
    <p:extLst>
      <p:ext uri="{BB962C8B-B14F-4D97-AF65-F5344CB8AC3E}">
        <p14:creationId xmlns:p14="http://schemas.microsoft.com/office/powerpoint/2010/main" val="4103500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e 11">
            <a:extLst>
              <a:ext uri="{FF2B5EF4-FFF2-40B4-BE49-F238E27FC236}">
                <a16:creationId xmlns:a16="http://schemas.microsoft.com/office/drawing/2014/main" id="{50236B14-3FA2-1741-A53E-1689FDC135C7}"/>
              </a:ext>
            </a:extLst>
          </p:cNvPr>
          <p:cNvSpPr/>
          <p:nvPr/>
        </p:nvSpPr>
        <p:spPr>
          <a:xfrm>
            <a:off x="322721" y="777734"/>
            <a:ext cx="11241742" cy="6151984"/>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bg2">
                  <a:lumMod val="50000"/>
                </a:schemeClr>
              </a:solidFill>
            </a:endParaRPr>
          </a:p>
        </p:txBody>
      </p:sp>
      <p:sp>
        <p:nvSpPr>
          <p:cNvPr id="2" name="Titolo 1">
            <a:extLst>
              <a:ext uri="{FF2B5EF4-FFF2-40B4-BE49-F238E27FC236}">
                <a16:creationId xmlns:a16="http://schemas.microsoft.com/office/drawing/2014/main" id="{C986AA1C-F78D-E741-9EA0-147397232E63}"/>
              </a:ext>
            </a:extLst>
          </p:cNvPr>
          <p:cNvSpPr>
            <a:spLocks noGrp="1"/>
          </p:cNvSpPr>
          <p:nvPr>
            <p:ph type="title"/>
          </p:nvPr>
        </p:nvSpPr>
        <p:spPr>
          <a:xfrm>
            <a:off x="273423" y="-108559"/>
            <a:ext cx="10515600" cy="1325563"/>
          </a:xfrm>
        </p:spPr>
        <p:txBody>
          <a:bodyPr>
            <a:normAutofit/>
          </a:bodyPr>
          <a:lstStyle/>
          <a:p>
            <a:r>
              <a:rPr lang="it-IT" sz="4800" dirty="0">
                <a:solidFill>
                  <a:srgbClr val="335580"/>
                </a:solidFill>
                <a:latin typeface="Montserrat ExtraBold"/>
                <a:ea typeface="+mn-ea"/>
                <a:cs typeface="+mn-cs"/>
              </a:rPr>
              <a:t>La gestione dell’exit site</a:t>
            </a:r>
          </a:p>
        </p:txBody>
      </p:sp>
      <p:grpSp>
        <p:nvGrpSpPr>
          <p:cNvPr id="25" name="Gruppo 24">
            <a:extLst>
              <a:ext uri="{FF2B5EF4-FFF2-40B4-BE49-F238E27FC236}">
                <a16:creationId xmlns:a16="http://schemas.microsoft.com/office/drawing/2014/main" id="{C202691B-F8CC-BA43-B2D5-ACBDCD2FCF54}"/>
              </a:ext>
            </a:extLst>
          </p:cNvPr>
          <p:cNvGrpSpPr/>
          <p:nvPr/>
        </p:nvGrpSpPr>
        <p:grpSpPr>
          <a:xfrm>
            <a:off x="1963269" y="1819835"/>
            <a:ext cx="8036859" cy="4132729"/>
            <a:chOff x="1963269" y="1819835"/>
            <a:chExt cx="8036859" cy="4132729"/>
          </a:xfrm>
        </p:grpSpPr>
        <p:sp>
          <p:nvSpPr>
            <p:cNvPr id="13" name="Rettangolo 12">
              <a:extLst>
                <a:ext uri="{FF2B5EF4-FFF2-40B4-BE49-F238E27FC236}">
                  <a16:creationId xmlns:a16="http://schemas.microsoft.com/office/drawing/2014/main" id="{0362C843-2B5C-6247-84B9-2075311B64FB}"/>
                </a:ext>
              </a:extLst>
            </p:cNvPr>
            <p:cNvSpPr/>
            <p:nvPr/>
          </p:nvSpPr>
          <p:spPr>
            <a:xfrm>
              <a:off x="1963269" y="1819835"/>
              <a:ext cx="8036859" cy="413272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a:extLst>
                <a:ext uri="{FF2B5EF4-FFF2-40B4-BE49-F238E27FC236}">
                  <a16:creationId xmlns:a16="http://schemas.microsoft.com/office/drawing/2014/main" id="{A7A2CA6C-CF05-274E-928D-6AE345EA5562}"/>
                </a:ext>
              </a:extLst>
            </p:cNvPr>
            <p:cNvSpPr txBox="1"/>
            <p:nvPr/>
          </p:nvSpPr>
          <p:spPr>
            <a:xfrm rot="18060051">
              <a:off x="5055851" y="3501481"/>
              <a:ext cx="1784463" cy="769441"/>
            </a:xfrm>
            <a:prstGeom prst="rect">
              <a:avLst/>
            </a:prstGeom>
            <a:noFill/>
          </p:spPr>
          <p:txBody>
            <a:bodyPr wrap="none" rtlCol="0">
              <a:spAutoFit/>
            </a:bodyPr>
            <a:lstStyle/>
            <a:p>
              <a:r>
                <a:rPr lang="it-IT" sz="4400" b="1" dirty="0"/>
                <a:t>ASEPSI</a:t>
              </a:r>
            </a:p>
          </p:txBody>
        </p:sp>
      </p:grpSp>
      <p:grpSp>
        <p:nvGrpSpPr>
          <p:cNvPr id="19" name="Gruppo 18">
            <a:extLst>
              <a:ext uri="{FF2B5EF4-FFF2-40B4-BE49-F238E27FC236}">
                <a16:creationId xmlns:a16="http://schemas.microsoft.com/office/drawing/2014/main" id="{52A6C3A4-DEB0-D541-AAC1-D0B154B40975}"/>
              </a:ext>
            </a:extLst>
          </p:cNvPr>
          <p:cNvGrpSpPr/>
          <p:nvPr/>
        </p:nvGrpSpPr>
        <p:grpSpPr>
          <a:xfrm>
            <a:off x="1963270" y="1819835"/>
            <a:ext cx="2904565" cy="1828800"/>
            <a:chOff x="1963270" y="1819835"/>
            <a:chExt cx="2904565" cy="1828800"/>
          </a:xfrm>
        </p:grpSpPr>
        <p:sp>
          <p:nvSpPr>
            <p:cNvPr id="4" name="Rettangolo 3">
              <a:extLst>
                <a:ext uri="{FF2B5EF4-FFF2-40B4-BE49-F238E27FC236}">
                  <a16:creationId xmlns:a16="http://schemas.microsoft.com/office/drawing/2014/main" id="{A55919A6-54C0-004A-8847-0817D3B6C530}"/>
                </a:ext>
              </a:extLst>
            </p:cNvPr>
            <p:cNvSpPr/>
            <p:nvPr/>
          </p:nvSpPr>
          <p:spPr>
            <a:xfrm>
              <a:off x="1963270" y="1819835"/>
              <a:ext cx="2904565"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it-IT" sz="2400" dirty="0"/>
                <a:t>1</a:t>
              </a:r>
            </a:p>
            <a:p>
              <a:pPr algn="ctr"/>
              <a:r>
                <a:rPr lang="it-IT" sz="2400" dirty="0"/>
                <a:t>Disinfezione</a:t>
              </a:r>
              <a:endParaRPr lang="it-IT" sz="1100" dirty="0"/>
            </a:p>
          </p:txBody>
        </p:sp>
        <p:sp>
          <p:nvSpPr>
            <p:cNvPr id="15" name="CasellaDiTesto 14">
              <a:extLst>
                <a:ext uri="{FF2B5EF4-FFF2-40B4-BE49-F238E27FC236}">
                  <a16:creationId xmlns:a16="http://schemas.microsoft.com/office/drawing/2014/main" id="{0BB6A002-44A0-974F-849B-54FB56FEEC32}"/>
                </a:ext>
              </a:extLst>
            </p:cNvPr>
            <p:cNvSpPr txBox="1"/>
            <p:nvPr/>
          </p:nvSpPr>
          <p:spPr>
            <a:xfrm>
              <a:off x="2317333" y="2734235"/>
              <a:ext cx="2369559" cy="430887"/>
            </a:xfrm>
            <a:prstGeom prst="rect">
              <a:avLst/>
            </a:prstGeom>
            <a:noFill/>
          </p:spPr>
          <p:txBody>
            <a:bodyPr wrap="none" rtlCol="0">
              <a:spAutoFit/>
            </a:bodyPr>
            <a:lstStyle/>
            <a:p>
              <a:pPr marL="171450" indent="-171450">
                <a:buFont typeface="Arial" panose="020B0604020202020204" pitchFamily="34" charset="0"/>
                <a:buChar char="•"/>
              </a:pPr>
              <a:r>
                <a:rPr lang="it-IT" sz="1100" dirty="0">
                  <a:solidFill>
                    <a:schemeClr val="bg1"/>
                  </a:solidFill>
                </a:rPr>
                <a:t>Clorexidina 2% in soluzione alcolica</a:t>
              </a:r>
            </a:p>
            <a:p>
              <a:pPr marL="171450" indent="-171450">
                <a:buFont typeface="Arial" panose="020B0604020202020204" pitchFamily="34" charset="0"/>
                <a:buChar char="•"/>
              </a:pPr>
              <a:r>
                <a:rPr lang="it-IT" sz="1100" dirty="0">
                  <a:solidFill>
                    <a:schemeClr val="bg1"/>
                  </a:solidFill>
                </a:rPr>
                <a:t>Erogatore monouso</a:t>
              </a:r>
            </a:p>
          </p:txBody>
        </p:sp>
      </p:grpSp>
      <p:grpSp>
        <p:nvGrpSpPr>
          <p:cNvPr id="24" name="Gruppo 23">
            <a:extLst>
              <a:ext uri="{FF2B5EF4-FFF2-40B4-BE49-F238E27FC236}">
                <a16:creationId xmlns:a16="http://schemas.microsoft.com/office/drawing/2014/main" id="{BB5B8CB3-DF06-DB4C-BE8D-DB740C1F9420}"/>
              </a:ext>
            </a:extLst>
          </p:cNvPr>
          <p:cNvGrpSpPr/>
          <p:nvPr/>
        </p:nvGrpSpPr>
        <p:grpSpPr>
          <a:xfrm>
            <a:off x="7079866" y="1819835"/>
            <a:ext cx="2904565" cy="1828800"/>
            <a:chOff x="7095563" y="1819835"/>
            <a:chExt cx="2904565" cy="1828800"/>
          </a:xfrm>
        </p:grpSpPr>
        <p:sp>
          <p:nvSpPr>
            <p:cNvPr id="5" name="Rettangolo 4">
              <a:extLst>
                <a:ext uri="{FF2B5EF4-FFF2-40B4-BE49-F238E27FC236}">
                  <a16:creationId xmlns:a16="http://schemas.microsoft.com/office/drawing/2014/main" id="{F6C932A9-8A07-344A-8DCB-A2168007AEB0}"/>
                </a:ext>
              </a:extLst>
            </p:cNvPr>
            <p:cNvSpPr/>
            <p:nvPr/>
          </p:nvSpPr>
          <p:spPr>
            <a:xfrm>
              <a:off x="7095563" y="1819835"/>
              <a:ext cx="2904565" cy="18288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it-IT" sz="2400" dirty="0"/>
                <a:t>2</a:t>
              </a:r>
            </a:p>
            <a:p>
              <a:pPr algn="ctr"/>
              <a:r>
                <a:rPr lang="it-IT" sz="2400" dirty="0"/>
                <a:t>Medicazione</a:t>
              </a:r>
              <a:r>
                <a:rPr lang="it-IT" sz="4000" dirty="0"/>
                <a:t> </a:t>
              </a:r>
              <a:endParaRPr lang="it-IT" dirty="0"/>
            </a:p>
          </p:txBody>
        </p:sp>
        <p:sp>
          <p:nvSpPr>
            <p:cNvPr id="16" name="CasellaDiTesto 15">
              <a:extLst>
                <a:ext uri="{FF2B5EF4-FFF2-40B4-BE49-F238E27FC236}">
                  <a16:creationId xmlns:a16="http://schemas.microsoft.com/office/drawing/2014/main" id="{05BE2D42-BFBF-2C47-84E6-4DA7CED7E5AB}"/>
                </a:ext>
              </a:extLst>
            </p:cNvPr>
            <p:cNvSpPr txBox="1"/>
            <p:nvPr/>
          </p:nvSpPr>
          <p:spPr>
            <a:xfrm>
              <a:off x="7382316" y="2836655"/>
              <a:ext cx="1991251" cy="430887"/>
            </a:xfrm>
            <a:prstGeom prst="rect">
              <a:avLst/>
            </a:prstGeom>
            <a:noFill/>
          </p:spPr>
          <p:txBody>
            <a:bodyPr wrap="none" rtlCol="0">
              <a:spAutoFit/>
            </a:bodyPr>
            <a:lstStyle/>
            <a:p>
              <a:pPr marL="171450" indent="-171450">
                <a:buFont typeface="Arial" panose="020B0604020202020204" pitchFamily="34" charset="0"/>
                <a:buChar char="•"/>
              </a:pPr>
              <a:r>
                <a:rPr lang="it-IT" sz="1100" dirty="0">
                  <a:solidFill>
                    <a:schemeClr val="bg1"/>
                  </a:solidFill>
                </a:rPr>
                <a:t>A rilascio di CHG</a:t>
              </a:r>
            </a:p>
            <a:p>
              <a:pPr marL="171450" indent="-171450">
                <a:buFont typeface="Arial" panose="020B0604020202020204" pitchFamily="34" charset="0"/>
                <a:buChar char="•"/>
              </a:pPr>
              <a:r>
                <a:rPr lang="it-IT" sz="1100" dirty="0">
                  <a:solidFill>
                    <a:schemeClr val="bg1"/>
                  </a:solidFill>
                </a:rPr>
                <a:t>Semipermeabile trasparente</a:t>
              </a:r>
            </a:p>
          </p:txBody>
        </p:sp>
      </p:grpSp>
      <p:grpSp>
        <p:nvGrpSpPr>
          <p:cNvPr id="20" name="Gruppo 19">
            <a:extLst>
              <a:ext uri="{FF2B5EF4-FFF2-40B4-BE49-F238E27FC236}">
                <a16:creationId xmlns:a16="http://schemas.microsoft.com/office/drawing/2014/main" id="{B41DEB93-9054-3446-815F-65C4AA6E7463}"/>
              </a:ext>
            </a:extLst>
          </p:cNvPr>
          <p:cNvGrpSpPr/>
          <p:nvPr/>
        </p:nvGrpSpPr>
        <p:grpSpPr>
          <a:xfrm>
            <a:off x="1963269" y="4123764"/>
            <a:ext cx="2904565" cy="1828800"/>
            <a:chOff x="1963269" y="4123764"/>
            <a:chExt cx="2904565" cy="1828800"/>
          </a:xfrm>
        </p:grpSpPr>
        <p:sp>
          <p:nvSpPr>
            <p:cNvPr id="6" name="Rettangolo 5">
              <a:extLst>
                <a:ext uri="{FF2B5EF4-FFF2-40B4-BE49-F238E27FC236}">
                  <a16:creationId xmlns:a16="http://schemas.microsoft.com/office/drawing/2014/main" id="{99EBB1ED-974F-6847-AE63-975B52420A8E}"/>
                </a:ext>
              </a:extLst>
            </p:cNvPr>
            <p:cNvSpPr/>
            <p:nvPr/>
          </p:nvSpPr>
          <p:spPr>
            <a:xfrm>
              <a:off x="1963269" y="4123764"/>
              <a:ext cx="2904565" cy="18288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it-IT" sz="2400" dirty="0">
                  <a:solidFill>
                    <a:schemeClr val="tx1"/>
                  </a:solidFill>
                </a:rPr>
                <a:t>3</a:t>
              </a:r>
            </a:p>
            <a:p>
              <a:pPr algn="ctr"/>
              <a:r>
                <a:rPr lang="it-IT" sz="2400" dirty="0">
                  <a:solidFill>
                    <a:schemeClr val="tx1"/>
                  </a:solidFill>
                </a:rPr>
                <a:t>Fissaggio del catetere</a:t>
              </a:r>
            </a:p>
          </p:txBody>
        </p:sp>
        <p:sp>
          <p:nvSpPr>
            <p:cNvPr id="17" name="CasellaDiTesto 16">
              <a:extLst>
                <a:ext uri="{FF2B5EF4-FFF2-40B4-BE49-F238E27FC236}">
                  <a16:creationId xmlns:a16="http://schemas.microsoft.com/office/drawing/2014/main" id="{D03A4163-063D-2247-9A22-F5B892DFAACE}"/>
                </a:ext>
              </a:extLst>
            </p:cNvPr>
            <p:cNvSpPr txBox="1"/>
            <p:nvPr/>
          </p:nvSpPr>
          <p:spPr>
            <a:xfrm>
              <a:off x="2191871" y="4979800"/>
              <a:ext cx="2395207" cy="430887"/>
            </a:xfrm>
            <a:prstGeom prst="rect">
              <a:avLst/>
            </a:prstGeom>
            <a:noFill/>
          </p:spPr>
          <p:txBody>
            <a:bodyPr wrap="none" rtlCol="0">
              <a:spAutoFit/>
            </a:bodyPr>
            <a:lstStyle/>
            <a:p>
              <a:pPr marL="171450" indent="-171450">
                <a:buFont typeface="Arial" panose="020B0604020202020204" pitchFamily="34" charset="0"/>
                <a:buChar char="•"/>
              </a:pPr>
              <a:r>
                <a:rPr lang="it-IT" sz="1100" dirty="0"/>
                <a:t>Sistemi adesivi</a:t>
              </a:r>
            </a:p>
            <a:p>
              <a:pPr marL="171450" indent="-171450">
                <a:buFont typeface="Arial" panose="020B0604020202020204" pitchFamily="34" charset="0"/>
                <a:buChar char="•"/>
              </a:pPr>
              <a:r>
                <a:rPr lang="it-IT" sz="1100" dirty="0"/>
                <a:t>Sistemi ad ancoraggio sottocutaneo</a:t>
              </a:r>
            </a:p>
          </p:txBody>
        </p:sp>
      </p:grpSp>
      <p:grpSp>
        <p:nvGrpSpPr>
          <p:cNvPr id="21" name="Gruppo 20">
            <a:extLst>
              <a:ext uri="{FF2B5EF4-FFF2-40B4-BE49-F238E27FC236}">
                <a16:creationId xmlns:a16="http://schemas.microsoft.com/office/drawing/2014/main" id="{AB2A31E9-38A2-9F4C-8943-029C1FF84C1D}"/>
              </a:ext>
            </a:extLst>
          </p:cNvPr>
          <p:cNvGrpSpPr/>
          <p:nvPr/>
        </p:nvGrpSpPr>
        <p:grpSpPr>
          <a:xfrm>
            <a:off x="7095564" y="4251466"/>
            <a:ext cx="2904565" cy="1701098"/>
            <a:chOff x="7095564" y="4251466"/>
            <a:chExt cx="2904565" cy="1701098"/>
          </a:xfrm>
        </p:grpSpPr>
        <p:sp>
          <p:nvSpPr>
            <p:cNvPr id="7" name="Rettangolo 6">
              <a:extLst>
                <a:ext uri="{FF2B5EF4-FFF2-40B4-BE49-F238E27FC236}">
                  <a16:creationId xmlns:a16="http://schemas.microsoft.com/office/drawing/2014/main" id="{21E1913D-832D-6B48-A411-AE71297AB2AA}"/>
                </a:ext>
              </a:extLst>
            </p:cNvPr>
            <p:cNvSpPr/>
            <p:nvPr/>
          </p:nvSpPr>
          <p:spPr>
            <a:xfrm>
              <a:off x="7095564" y="4251466"/>
              <a:ext cx="2904565" cy="1701098"/>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it-IT" sz="2400" dirty="0">
                  <a:solidFill>
                    <a:schemeClr val="tx1"/>
                  </a:solidFill>
                </a:rPr>
                <a:t>4</a:t>
              </a:r>
            </a:p>
            <a:p>
              <a:pPr algn="ctr"/>
              <a:r>
                <a:rPr lang="it-IT" sz="2400" dirty="0">
                  <a:solidFill>
                    <a:schemeClr val="tx1"/>
                  </a:solidFill>
                </a:rPr>
                <a:t>Protezione della linea venosa</a:t>
              </a:r>
            </a:p>
          </p:txBody>
        </p:sp>
        <p:sp>
          <p:nvSpPr>
            <p:cNvPr id="18" name="CasellaDiTesto 17">
              <a:extLst>
                <a:ext uri="{FF2B5EF4-FFF2-40B4-BE49-F238E27FC236}">
                  <a16:creationId xmlns:a16="http://schemas.microsoft.com/office/drawing/2014/main" id="{0A526762-9EE4-074D-896A-ED8F7B1E10CB}"/>
                </a:ext>
              </a:extLst>
            </p:cNvPr>
            <p:cNvSpPr txBox="1"/>
            <p:nvPr/>
          </p:nvSpPr>
          <p:spPr>
            <a:xfrm>
              <a:off x="7193161" y="5410687"/>
              <a:ext cx="1608133" cy="430887"/>
            </a:xfrm>
            <a:prstGeom prst="rect">
              <a:avLst/>
            </a:prstGeom>
            <a:noFill/>
          </p:spPr>
          <p:txBody>
            <a:bodyPr wrap="none" rtlCol="0">
              <a:spAutoFit/>
            </a:bodyPr>
            <a:lstStyle/>
            <a:p>
              <a:pPr marL="171450" indent="-171450">
                <a:buFont typeface="Arial" panose="020B0604020202020204" pitchFamily="34" charset="0"/>
                <a:buChar char="•"/>
              </a:pPr>
              <a:r>
                <a:rPr lang="it-IT" sz="1100" dirty="0"/>
                <a:t>Connettori needleless</a:t>
              </a:r>
            </a:p>
            <a:p>
              <a:pPr marL="171450" indent="-171450">
                <a:buFont typeface="Arial" panose="020B0604020202020204" pitchFamily="34" charset="0"/>
                <a:buChar char="•"/>
              </a:pPr>
              <a:r>
                <a:rPr lang="it-IT" sz="1100" dirty="0"/>
                <a:t>Port protectors</a:t>
              </a:r>
            </a:p>
          </p:txBody>
        </p:sp>
      </p:grpSp>
      <p:cxnSp>
        <p:nvCxnSpPr>
          <p:cNvPr id="3" name="Google Shape;182;p6">
            <a:extLst>
              <a:ext uri="{FF2B5EF4-FFF2-40B4-BE49-F238E27FC236}">
                <a16:creationId xmlns:a16="http://schemas.microsoft.com/office/drawing/2014/main" id="{137AFA51-9A90-85A2-D784-CFA23EE4AF2C}"/>
              </a:ext>
            </a:extLst>
          </p:cNvPr>
          <p:cNvCxnSpPr/>
          <p:nvPr/>
        </p:nvCxnSpPr>
        <p:spPr>
          <a:xfrm rot="10800000">
            <a:off x="399016" y="853579"/>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156278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D4237E-AF08-0C49-A6C9-CA2A110938BB}"/>
              </a:ext>
            </a:extLst>
          </p:cNvPr>
          <p:cNvSpPr>
            <a:spLocks noGrp="1"/>
          </p:cNvSpPr>
          <p:nvPr>
            <p:ph type="title"/>
          </p:nvPr>
        </p:nvSpPr>
        <p:spPr/>
        <p:txBody>
          <a:bodyPr>
            <a:normAutofit/>
          </a:bodyPr>
          <a:lstStyle/>
          <a:p>
            <a:r>
              <a:rPr lang="it-IT" sz="4800" dirty="0">
                <a:solidFill>
                  <a:srgbClr val="335580"/>
                </a:solidFill>
                <a:latin typeface="Montserrat ExtraBold"/>
                <a:ea typeface="+mn-ea"/>
                <a:cs typeface="+mn-cs"/>
              </a:rPr>
              <a:t>Disinfezione cutanea</a:t>
            </a:r>
          </a:p>
        </p:txBody>
      </p:sp>
      <p:pic>
        <p:nvPicPr>
          <p:cNvPr id="6" name="Picture 2" descr="CAMFSXMZ">
            <a:extLst>
              <a:ext uri="{FF2B5EF4-FFF2-40B4-BE49-F238E27FC236}">
                <a16:creationId xmlns:a16="http://schemas.microsoft.com/office/drawing/2014/main" id="{27121A6C-0D8D-924A-B074-F353080704B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946276" y="2723001"/>
            <a:ext cx="2644775" cy="2727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3">
            <a:extLst>
              <a:ext uri="{FF2B5EF4-FFF2-40B4-BE49-F238E27FC236}">
                <a16:creationId xmlns:a16="http://schemas.microsoft.com/office/drawing/2014/main" id="{24B6146B-7524-6741-A39B-67F549564432}"/>
              </a:ext>
            </a:extLst>
          </p:cNvPr>
          <p:cNvSpPr txBox="1">
            <a:spLocks noChangeArrowheads="1"/>
          </p:cNvSpPr>
          <p:nvPr/>
        </p:nvSpPr>
        <p:spPr bwMode="auto">
          <a:xfrm>
            <a:off x="1857189" y="1708763"/>
            <a:ext cx="8356786" cy="707886"/>
          </a:xfrm>
          <a:prstGeom prst="rect">
            <a:avLst/>
          </a:prstGeom>
          <a:noFill/>
          <a:ln w="9525">
            <a:noFill/>
            <a:miter lim="800000"/>
            <a:headEnd/>
            <a:tailEnd/>
          </a:ln>
        </p:spPr>
        <p:txBody>
          <a:bodyPr wrap="square">
            <a:spAutoFit/>
          </a:bodyPr>
          <a:lstStyle/>
          <a:p>
            <a:pPr algn="just"/>
            <a:r>
              <a:rPr lang="en-GB" sz="2000" dirty="0">
                <a:solidFill>
                  <a:schemeClr val="accent1"/>
                </a:solidFill>
                <a:latin typeface="Arial" panose="020B0604020202020204" pitchFamily="34" charset="0"/>
                <a:cs typeface="Arial" panose="020B0604020202020204" pitchFamily="34" charset="0"/>
              </a:rPr>
              <a:t>Il </a:t>
            </a:r>
            <a:r>
              <a:rPr lang="en-GB" sz="2000" u="sng" dirty="0">
                <a:solidFill>
                  <a:schemeClr val="accent1"/>
                </a:solidFill>
                <a:latin typeface="Arial" panose="020B0604020202020204" pitchFamily="34" charset="0"/>
                <a:cs typeface="Arial" panose="020B0604020202020204" pitchFamily="34" charset="0"/>
              </a:rPr>
              <a:t>Razionale</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è</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quello</a:t>
            </a:r>
            <a:r>
              <a:rPr lang="en-GB" sz="2000" dirty="0">
                <a:solidFill>
                  <a:schemeClr val="accent1"/>
                </a:solidFill>
                <a:latin typeface="Arial" panose="020B0604020202020204" pitchFamily="34" charset="0"/>
                <a:cs typeface="Arial" panose="020B0604020202020204" pitchFamily="34" charset="0"/>
              </a:rPr>
              <a:t> di </a:t>
            </a:r>
            <a:r>
              <a:rPr lang="en-GB" sz="2000" dirty="0" err="1">
                <a:solidFill>
                  <a:schemeClr val="accent1"/>
                </a:solidFill>
                <a:latin typeface="Arial" panose="020B0604020202020204" pitchFamily="34" charset="0"/>
                <a:cs typeface="Arial" panose="020B0604020202020204" pitchFamily="34" charset="0"/>
              </a:rPr>
              <a:t>ridurre</a:t>
            </a:r>
            <a:r>
              <a:rPr lang="en-GB" sz="2000" dirty="0">
                <a:solidFill>
                  <a:schemeClr val="accent1"/>
                </a:solidFill>
                <a:latin typeface="Arial" panose="020B0604020202020204" pitchFamily="34" charset="0"/>
                <a:cs typeface="Arial" panose="020B0604020202020204" pitchFamily="34" charset="0"/>
              </a:rPr>
              <a:t> la </a:t>
            </a:r>
            <a:r>
              <a:rPr lang="en-GB" dirty="0">
                <a:solidFill>
                  <a:schemeClr val="accent1"/>
                </a:solidFill>
                <a:latin typeface="Arial" panose="020B0604020202020204" pitchFamily="34" charset="0"/>
                <a:cs typeface="Arial" panose="020B0604020202020204" pitchFamily="34" charset="0"/>
              </a:rPr>
              <a:t>contaminazione</a:t>
            </a:r>
            <a:r>
              <a:rPr lang="en-GB" sz="2000" dirty="0">
                <a:solidFill>
                  <a:schemeClr val="accent1"/>
                </a:solidFill>
                <a:latin typeface="Arial" panose="020B0604020202020204" pitchFamily="34" charset="0"/>
                <a:cs typeface="Arial" panose="020B0604020202020204" pitchFamily="34" charset="0"/>
              </a:rPr>
              <a:t> ‘extraluminale’, </a:t>
            </a:r>
            <a:r>
              <a:rPr lang="en-GB" sz="2000" dirty="0" err="1">
                <a:solidFill>
                  <a:schemeClr val="accent1"/>
                </a:solidFill>
                <a:latin typeface="Arial" panose="020B0604020202020204" pitchFamily="34" charset="0"/>
                <a:cs typeface="Arial" panose="020B0604020202020204" pitchFamily="34" charset="0"/>
              </a:rPr>
              <a:t>ovvero</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che</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i</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batteri</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provenienti</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dalla</a:t>
            </a:r>
            <a:r>
              <a:rPr lang="en-GB" sz="2000" dirty="0">
                <a:solidFill>
                  <a:schemeClr val="accent1"/>
                </a:solidFill>
                <a:latin typeface="Arial" panose="020B0604020202020204" pitchFamily="34" charset="0"/>
                <a:cs typeface="Arial" panose="020B0604020202020204" pitchFamily="34" charset="0"/>
              </a:rPr>
              <a:t> cute </a:t>
            </a:r>
            <a:r>
              <a:rPr lang="en-GB" sz="2000" dirty="0" err="1">
                <a:solidFill>
                  <a:schemeClr val="accent1"/>
                </a:solidFill>
                <a:latin typeface="Arial" panose="020B0604020202020204" pitchFamily="34" charset="0"/>
                <a:cs typeface="Arial" panose="020B0604020202020204" pitchFamily="34" charset="0"/>
              </a:rPr>
              <a:t>circostante</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invadano</a:t>
            </a:r>
            <a:r>
              <a:rPr lang="en-GB" sz="2000" dirty="0">
                <a:solidFill>
                  <a:schemeClr val="accent1"/>
                </a:solidFill>
                <a:latin typeface="Arial" panose="020B0604020202020204" pitchFamily="34" charset="0"/>
                <a:cs typeface="Arial" panose="020B0604020202020204" pitchFamily="34" charset="0"/>
              </a:rPr>
              <a:t> il </a:t>
            </a:r>
            <a:r>
              <a:rPr lang="en-GB" sz="2000" dirty="0" err="1">
                <a:solidFill>
                  <a:schemeClr val="accent1"/>
                </a:solidFill>
                <a:latin typeface="Arial" panose="020B0604020202020204" pitchFamily="34" charset="0"/>
                <a:cs typeface="Arial" panose="020B0604020202020204" pitchFamily="34" charset="0"/>
              </a:rPr>
              <a:t>sito</a:t>
            </a:r>
            <a:r>
              <a:rPr lang="en-GB" sz="2000" dirty="0">
                <a:solidFill>
                  <a:schemeClr val="accent1"/>
                </a:solidFill>
                <a:latin typeface="Arial" panose="020B0604020202020204" pitchFamily="34" charset="0"/>
                <a:cs typeface="Arial" panose="020B0604020202020204" pitchFamily="34" charset="0"/>
              </a:rPr>
              <a:t> di </a:t>
            </a:r>
            <a:r>
              <a:rPr lang="en-GB" sz="2000" dirty="0" err="1">
                <a:solidFill>
                  <a:schemeClr val="accent1"/>
                </a:solidFill>
                <a:latin typeface="Arial" panose="020B0604020202020204" pitchFamily="34" charset="0"/>
                <a:cs typeface="Arial" panose="020B0604020202020204" pitchFamily="34" charset="0"/>
              </a:rPr>
              <a:t>ingresso</a:t>
            </a:r>
            <a:endParaRPr lang="it-IT" sz="2000" dirty="0">
              <a:solidFill>
                <a:schemeClr val="accent1"/>
              </a:solidFill>
              <a:latin typeface="Arial" panose="020B0604020202020204" pitchFamily="34" charset="0"/>
              <a:cs typeface="Arial" panose="020B0604020202020204" pitchFamily="34" charset="0"/>
            </a:endParaRPr>
          </a:p>
        </p:txBody>
      </p:sp>
      <p:sp>
        <p:nvSpPr>
          <p:cNvPr id="8" name="Titolo 1">
            <a:extLst>
              <a:ext uri="{FF2B5EF4-FFF2-40B4-BE49-F238E27FC236}">
                <a16:creationId xmlns:a16="http://schemas.microsoft.com/office/drawing/2014/main" id="{29121C3E-62E6-6546-8F3D-C5B25F370F60}"/>
              </a:ext>
            </a:extLst>
          </p:cNvPr>
          <p:cNvSpPr txBox="1">
            <a:spLocks/>
          </p:cNvSpPr>
          <p:nvPr/>
        </p:nvSpPr>
        <p:spPr>
          <a:xfrm>
            <a:off x="290102" y="390722"/>
            <a:ext cx="11490960" cy="1018267"/>
          </a:xfrm>
          <a:prstGeom prst="rect">
            <a:avLst/>
          </a:prstGeom>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endParaRPr lang="it-IT" sz="5400" b="1" dirty="0">
              <a:solidFill>
                <a:schemeClr val="accent1"/>
              </a:solidFill>
            </a:endParaRPr>
          </a:p>
        </p:txBody>
      </p:sp>
      <p:sp>
        <p:nvSpPr>
          <p:cNvPr id="9" name="CasellaDiTesto 8">
            <a:extLst>
              <a:ext uri="{FF2B5EF4-FFF2-40B4-BE49-F238E27FC236}">
                <a16:creationId xmlns:a16="http://schemas.microsoft.com/office/drawing/2014/main" id="{B1664440-D333-3946-9B1F-BC88F1D440C3}"/>
              </a:ext>
            </a:extLst>
          </p:cNvPr>
          <p:cNvSpPr txBox="1"/>
          <p:nvPr/>
        </p:nvSpPr>
        <p:spPr>
          <a:xfrm>
            <a:off x="1946276" y="4619328"/>
            <a:ext cx="2644775" cy="830997"/>
          </a:xfrm>
          <a:prstGeom prst="rect">
            <a:avLst/>
          </a:prstGeom>
          <a:solidFill>
            <a:schemeClr val="bg1"/>
          </a:solidFill>
        </p:spPr>
        <p:txBody>
          <a:bodyPr wrap="square" rtlCol="0">
            <a:spAutoFit/>
          </a:bodyPr>
          <a:lstStyle/>
          <a:p>
            <a:r>
              <a:rPr lang="it-IT" sz="1200" b="1" dirty="0"/>
              <a:t>Post-Medicazione (entro 1-2 giorni dall’applicazione del disinfettante)</a:t>
            </a:r>
          </a:p>
          <a:p>
            <a:r>
              <a:rPr lang="it-IT" sz="1200" dirty="0"/>
              <a:t>I batteri residenti cominciano a </a:t>
            </a:r>
            <a:r>
              <a:rPr lang="it-IT" sz="1200" dirty="0" err="1"/>
              <a:t>ri</a:t>
            </a:r>
            <a:r>
              <a:rPr lang="it-IT" sz="1200" dirty="0"/>
              <a:t>-colonizzare la superfice cutanea</a:t>
            </a:r>
          </a:p>
        </p:txBody>
      </p:sp>
      <p:grpSp>
        <p:nvGrpSpPr>
          <p:cNvPr id="3" name="Gruppo 2">
            <a:extLst>
              <a:ext uri="{FF2B5EF4-FFF2-40B4-BE49-F238E27FC236}">
                <a16:creationId xmlns:a16="http://schemas.microsoft.com/office/drawing/2014/main" id="{8D024573-DFA0-9F43-B619-3FE6F4737361}"/>
              </a:ext>
            </a:extLst>
          </p:cNvPr>
          <p:cNvGrpSpPr/>
          <p:nvPr/>
        </p:nvGrpSpPr>
        <p:grpSpPr>
          <a:xfrm>
            <a:off x="4751389" y="2723002"/>
            <a:ext cx="2644775" cy="3096656"/>
            <a:chOff x="4751389" y="2723002"/>
            <a:chExt cx="2644775" cy="3096656"/>
          </a:xfrm>
        </p:grpSpPr>
        <p:pic>
          <p:nvPicPr>
            <p:cNvPr id="5" name="Picture 2" descr="CAG7AFYN">
              <a:extLst>
                <a:ext uri="{FF2B5EF4-FFF2-40B4-BE49-F238E27FC236}">
                  <a16:creationId xmlns:a16="http://schemas.microsoft.com/office/drawing/2014/main" id="{5A7FE3B2-6ED6-E74A-952E-58A7906C359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l="1193" t="104" r="-2" b="964"/>
            <a:stretch>
              <a:fillRect/>
            </a:stretch>
          </p:blipFill>
          <p:spPr>
            <a:xfrm>
              <a:off x="4864100" y="2723002"/>
              <a:ext cx="2438399" cy="2740024"/>
            </a:xfrm>
            <a:prstGeom prst="rect">
              <a:avLst/>
            </a:prstGeom>
            <a:noFill/>
          </p:spPr>
        </p:pic>
        <p:sp>
          <p:nvSpPr>
            <p:cNvPr id="10" name="CasellaDiTesto 9">
              <a:extLst>
                <a:ext uri="{FF2B5EF4-FFF2-40B4-BE49-F238E27FC236}">
                  <a16:creationId xmlns:a16="http://schemas.microsoft.com/office/drawing/2014/main" id="{2EE5E6A6-05E6-0649-9090-D50EED005AFE}"/>
                </a:ext>
              </a:extLst>
            </p:cNvPr>
            <p:cNvSpPr txBox="1"/>
            <p:nvPr/>
          </p:nvSpPr>
          <p:spPr>
            <a:xfrm>
              <a:off x="4751389" y="4619329"/>
              <a:ext cx="2644775" cy="1200329"/>
            </a:xfrm>
            <a:prstGeom prst="rect">
              <a:avLst/>
            </a:prstGeom>
            <a:solidFill>
              <a:schemeClr val="bg1"/>
            </a:solidFill>
          </p:spPr>
          <p:txBody>
            <a:bodyPr wrap="square" rtlCol="0">
              <a:spAutoFit/>
            </a:bodyPr>
            <a:lstStyle/>
            <a:p>
              <a:r>
                <a:rPr lang="it-IT" sz="1200" b="1" dirty="0"/>
                <a:t>Post-Medicazione (subito dopo l’applicazione del disinfettante)</a:t>
              </a:r>
            </a:p>
            <a:p>
              <a:r>
                <a:rPr lang="it-IT" sz="1200" dirty="0"/>
                <a:t>La disinfezione cutanea riduce il numero di colonie batteriche solo sulla superfice che non può mai essere completamente disinfettata</a:t>
              </a:r>
            </a:p>
          </p:txBody>
        </p:sp>
      </p:grpSp>
      <p:grpSp>
        <p:nvGrpSpPr>
          <p:cNvPr id="12" name="Gruppo 11">
            <a:extLst>
              <a:ext uri="{FF2B5EF4-FFF2-40B4-BE49-F238E27FC236}">
                <a16:creationId xmlns:a16="http://schemas.microsoft.com/office/drawing/2014/main" id="{A1B348D1-68B7-2148-8DCB-0B0934501ECC}"/>
              </a:ext>
            </a:extLst>
          </p:cNvPr>
          <p:cNvGrpSpPr/>
          <p:nvPr/>
        </p:nvGrpSpPr>
        <p:grpSpPr>
          <a:xfrm>
            <a:off x="7537454" y="2723001"/>
            <a:ext cx="2676522" cy="2740025"/>
            <a:chOff x="7537454" y="2723001"/>
            <a:chExt cx="2676522" cy="2740025"/>
          </a:xfrm>
        </p:grpSpPr>
        <p:pic>
          <p:nvPicPr>
            <p:cNvPr id="4" name="Picture 2" descr="CAMFSXMZ">
              <a:extLst>
                <a:ext uri="{FF2B5EF4-FFF2-40B4-BE49-F238E27FC236}">
                  <a16:creationId xmlns:a16="http://schemas.microsoft.com/office/drawing/2014/main" id="{3473022E-9E9F-274C-95FA-F3BB9A48EFC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56501" y="2723001"/>
              <a:ext cx="2657475" cy="274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CasellaDiTesto 10">
              <a:extLst>
                <a:ext uri="{FF2B5EF4-FFF2-40B4-BE49-F238E27FC236}">
                  <a16:creationId xmlns:a16="http://schemas.microsoft.com/office/drawing/2014/main" id="{486A6426-F7DE-7540-82DF-3D7A4B788AA4}"/>
                </a:ext>
              </a:extLst>
            </p:cNvPr>
            <p:cNvSpPr txBox="1"/>
            <p:nvPr/>
          </p:nvSpPr>
          <p:spPr>
            <a:xfrm>
              <a:off x="7537454" y="4619328"/>
              <a:ext cx="2644775" cy="830997"/>
            </a:xfrm>
            <a:prstGeom prst="rect">
              <a:avLst/>
            </a:prstGeom>
            <a:solidFill>
              <a:schemeClr val="bg1"/>
            </a:solidFill>
          </p:spPr>
          <p:txBody>
            <a:bodyPr wrap="square" rtlCol="0">
              <a:spAutoFit/>
            </a:bodyPr>
            <a:lstStyle/>
            <a:p>
              <a:r>
                <a:rPr lang="it-IT" sz="1200" b="1" dirty="0"/>
                <a:t>Post-Medicazione (entro 1-2 giorni dall’applicazione del disinfettante)</a:t>
              </a:r>
            </a:p>
            <a:p>
              <a:r>
                <a:rPr lang="it-IT" sz="1200" dirty="0"/>
                <a:t>I batteri residenti cominciano a </a:t>
              </a:r>
              <a:r>
                <a:rPr lang="it-IT" sz="1200" dirty="0" err="1"/>
                <a:t>ri</a:t>
              </a:r>
              <a:r>
                <a:rPr lang="it-IT" sz="1200" dirty="0"/>
                <a:t>-colonizzare la superfice cutanea</a:t>
              </a:r>
            </a:p>
          </p:txBody>
        </p:sp>
      </p:grpSp>
      <p:cxnSp>
        <p:nvCxnSpPr>
          <p:cNvPr id="13" name="Google Shape;182;p6">
            <a:extLst>
              <a:ext uri="{FF2B5EF4-FFF2-40B4-BE49-F238E27FC236}">
                <a16:creationId xmlns:a16="http://schemas.microsoft.com/office/drawing/2014/main" id="{93F0A700-6EC8-BCBF-E5DD-FCBE2EC1DCE1}"/>
              </a:ext>
            </a:extLst>
          </p:cNvPr>
          <p:cNvCxnSpPr/>
          <p:nvPr/>
        </p:nvCxnSpPr>
        <p:spPr>
          <a:xfrm rot="10800000">
            <a:off x="962189" y="1289583"/>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393979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7555AA-3FA2-5E48-820A-A228790A6E53}"/>
              </a:ext>
            </a:extLst>
          </p:cNvPr>
          <p:cNvSpPr>
            <a:spLocks noGrp="1"/>
          </p:cNvSpPr>
          <p:nvPr>
            <p:ph type="title"/>
          </p:nvPr>
        </p:nvSpPr>
        <p:spPr>
          <a:xfrm>
            <a:off x="2832017" y="1510879"/>
            <a:ext cx="2920831" cy="767276"/>
          </a:xfrm>
        </p:spPr>
        <p:txBody>
          <a:bodyPr>
            <a:normAutofit/>
          </a:bodyPr>
          <a:lstStyle/>
          <a:p>
            <a:r>
              <a:rPr lang="it-IT" sz="1800" dirty="0">
                <a:solidFill>
                  <a:srgbClr val="335580"/>
                </a:solidFill>
                <a:latin typeface="Montserrat ExtraBold"/>
                <a:ea typeface="+mn-ea"/>
                <a:cs typeface="+mn-cs"/>
              </a:rPr>
              <a:t>Disinfezione cutanea</a:t>
            </a:r>
          </a:p>
        </p:txBody>
      </p:sp>
      <p:sp>
        <p:nvSpPr>
          <p:cNvPr id="4" name="Titolo 1">
            <a:extLst>
              <a:ext uri="{FF2B5EF4-FFF2-40B4-BE49-F238E27FC236}">
                <a16:creationId xmlns:a16="http://schemas.microsoft.com/office/drawing/2014/main" id="{168A5932-A94A-2447-B49D-1B3EF5470918}"/>
              </a:ext>
            </a:extLst>
          </p:cNvPr>
          <p:cNvSpPr txBox="1">
            <a:spLocks/>
          </p:cNvSpPr>
          <p:nvPr/>
        </p:nvSpPr>
        <p:spPr>
          <a:xfrm>
            <a:off x="1848924" y="386499"/>
            <a:ext cx="7610508" cy="914477"/>
          </a:xfrm>
          <a:prstGeom prst="rect">
            <a:avLst/>
          </a:prstGeom>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endParaRPr lang="it-IT" sz="5400" b="1" dirty="0">
              <a:solidFill>
                <a:schemeClr val="accent1"/>
              </a:solidFill>
            </a:endParaRPr>
          </a:p>
        </p:txBody>
      </p:sp>
      <p:sp>
        <p:nvSpPr>
          <p:cNvPr id="5" name="CasellaDiTesto 4">
            <a:extLst>
              <a:ext uri="{FF2B5EF4-FFF2-40B4-BE49-F238E27FC236}">
                <a16:creationId xmlns:a16="http://schemas.microsoft.com/office/drawing/2014/main" id="{0DA14CED-779C-1C42-A6D3-4BBDF02B2505}"/>
              </a:ext>
            </a:extLst>
          </p:cNvPr>
          <p:cNvSpPr txBox="1"/>
          <p:nvPr/>
        </p:nvSpPr>
        <p:spPr>
          <a:xfrm>
            <a:off x="2438669" y="2100691"/>
            <a:ext cx="3392901" cy="738664"/>
          </a:xfrm>
          <a:prstGeom prst="rect">
            <a:avLst/>
          </a:prstGeom>
          <a:noFill/>
          <a:ln>
            <a:noFill/>
          </a:ln>
        </p:spPr>
        <p:txBody>
          <a:bodyPr wrap="square" rtlCol="0">
            <a:spAutoFit/>
          </a:bodyPr>
          <a:lstStyle/>
          <a:p>
            <a:pPr algn="just"/>
            <a:r>
              <a:rPr lang="it-IT" sz="1400" dirty="0">
                <a:solidFill>
                  <a:schemeClr val="accent1"/>
                </a:solidFill>
              </a:rPr>
              <a:t>La scelta ottimale è la clorexidina gluconata al 2% in sol. alcolica al 70% applicata con dispenser monouso.</a:t>
            </a:r>
          </a:p>
        </p:txBody>
      </p:sp>
      <p:grpSp>
        <p:nvGrpSpPr>
          <p:cNvPr id="8" name="Gruppo 7">
            <a:extLst>
              <a:ext uri="{FF2B5EF4-FFF2-40B4-BE49-F238E27FC236}">
                <a16:creationId xmlns:a16="http://schemas.microsoft.com/office/drawing/2014/main" id="{B2709046-15BD-3050-69FB-54F88FF915C6}"/>
              </a:ext>
            </a:extLst>
          </p:cNvPr>
          <p:cNvGrpSpPr/>
          <p:nvPr/>
        </p:nvGrpSpPr>
        <p:grpSpPr>
          <a:xfrm>
            <a:off x="2634199" y="2926100"/>
            <a:ext cx="2900646" cy="2784358"/>
            <a:chOff x="1779474" y="2731965"/>
            <a:chExt cx="3202307" cy="5079818"/>
          </a:xfrm>
        </p:grpSpPr>
        <p:pic>
          <p:nvPicPr>
            <p:cNvPr id="6" name="Immagine 5">
              <a:extLst>
                <a:ext uri="{FF2B5EF4-FFF2-40B4-BE49-F238E27FC236}">
                  <a16:creationId xmlns:a16="http://schemas.microsoft.com/office/drawing/2014/main" id="{55E8F142-F98D-B445-924E-0C01D39C532C}"/>
                </a:ext>
              </a:extLst>
            </p:cNvPr>
            <p:cNvPicPr preferRelativeResize="0">
              <a:picLocks/>
            </p:cNvPicPr>
            <p:nvPr/>
          </p:nvPicPr>
          <p:blipFill>
            <a:blip r:embed="rId2"/>
            <a:stretch>
              <a:fillRect/>
            </a:stretch>
          </p:blipFill>
          <p:spPr>
            <a:xfrm>
              <a:off x="1840377" y="2731965"/>
              <a:ext cx="3141404" cy="2958049"/>
            </a:xfrm>
            <a:prstGeom prst="rect">
              <a:avLst/>
            </a:prstGeom>
            <a:ln>
              <a:solidFill>
                <a:srgbClr val="008000"/>
              </a:solidFill>
            </a:ln>
          </p:spPr>
        </p:pic>
        <p:graphicFrame>
          <p:nvGraphicFramePr>
            <p:cNvPr id="7" name="Segnaposto contenuto 6">
              <a:extLst>
                <a:ext uri="{FF2B5EF4-FFF2-40B4-BE49-F238E27FC236}">
                  <a16:creationId xmlns:a16="http://schemas.microsoft.com/office/drawing/2014/main" id="{62E5890B-10F1-6647-830C-090D89C5D03C}"/>
                </a:ext>
              </a:extLst>
            </p:cNvPr>
            <p:cNvGraphicFramePr>
              <a:graphicFrameLocks/>
            </p:cNvGraphicFramePr>
            <p:nvPr>
              <p:extLst>
                <p:ext uri="{D42A27DB-BD31-4B8C-83A1-F6EECF244321}">
                  <p14:modId xmlns:p14="http://schemas.microsoft.com/office/powerpoint/2010/main" val="392596455"/>
                </p:ext>
              </p:extLst>
            </p:nvPr>
          </p:nvGraphicFramePr>
          <p:xfrm>
            <a:off x="1779474" y="5875583"/>
            <a:ext cx="3141406" cy="193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9" name="Rettangolo 8">
            <a:extLst>
              <a:ext uri="{FF2B5EF4-FFF2-40B4-BE49-F238E27FC236}">
                <a16:creationId xmlns:a16="http://schemas.microsoft.com/office/drawing/2014/main" id="{C677B99A-F4B1-F850-939E-A61A0BF5894F}"/>
              </a:ext>
            </a:extLst>
          </p:cNvPr>
          <p:cNvSpPr/>
          <p:nvPr/>
        </p:nvSpPr>
        <p:spPr>
          <a:xfrm>
            <a:off x="2396280" y="1597624"/>
            <a:ext cx="3544292" cy="42400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Titolo 1">
            <a:extLst>
              <a:ext uri="{FF2B5EF4-FFF2-40B4-BE49-F238E27FC236}">
                <a16:creationId xmlns:a16="http://schemas.microsoft.com/office/drawing/2014/main" id="{F629BFE3-4CF4-E4DD-E2F3-C3EC1606535E}"/>
              </a:ext>
            </a:extLst>
          </p:cNvPr>
          <p:cNvSpPr txBox="1">
            <a:spLocks/>
          </p:cNvSpPr>
          <p:nvPr/>
        </p:nvSpPr>
        <p:spPr>
          <a:xfrm>
            <a:off x="7365932" y="2100691"/>
            <a:ext cx="2522909" cy="3334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dirty="0">
                <a:solidFill>
                  <a:srgbClr val="335580"/>
                </a:solidFill>
                <a:latin typeface="Montserrat ExtraBold"/>
                <a:ea typeface="+mn-ea"/>
                <a:cs typeface="+mn-cs"/>
              </a:rPr>
              <a:t>La medicazione</a:t>
            </a:r>
          </a:p>
        </p:txBody>
      </p:sp>
      <p:sp>
        <p:nvSpPr>
          <p:cNvPr id="11" name="Segnaposto contenuto 2">
            <a:extLst>
              <a:ext uri="{FF2B5EF4-FFF2-40B4-BE49-F238E27FC236}">
                <a16:creationId xmlns:a16="http://schemas.microsoft.com/office/drawing/2014/main" id="{507325B5-B7C6-C0CD-64AC-C56A45B3EF76}"/>
              </a:ext>
            </a:extLst>
          </p:cNvPr>
          <p:cNvSpPr>
            <a:spLocks noGrp="1"/>
          </p:cNvSpPr>
          <p:nvPr>
            <p:ph idx="1"/>
          </p:nvPr>
        </p:nvSpPr>
        <p:spPr>
          <a:xfrm>
            <a:off x="7006363" y="2513123"/>
            <a:ext cx="2882479" cy="859862"/>
          </a:xfrm>
        </p:spPr>
        <p:txBody>
          <a:bodyPr>
            <a:noAutofit/>
          </a:bodyPr>
          <a:lstStyle/>
          <a:p>
            <a:pPr marL="0" indent="0" algn="just">
              <a:buNone/>
            </a:pPr>
            <a:r>
              <a:rPr lang="it-IT" sz="1400" dirty="0">
                <a:solidFill>
                  <a:schemeClr val="accent1"/>
                </a:solidFill>
              </a:rPr>
              <a:t>La scelta ottimale è la medicazione semipermeabile trasparente con adeguato coefficiente MVTR e una medicazione a rilascio di CHG.</a:t>
            </a:r>
          </a:p>
          <a:p>
            <a:pPr marL="0" indent="0" algn="just">
              <a:buNone/>
            </a:pPr>
            <a:endParaRPr lang="it-IT" sz="1400" dirty="0"/>
          </a:p>
        </p:txBody>
      </p:sp>
      <p:pic>
        <p:nvPicPr>
          <p:cNvPr id="12" name="Immagine 11">
            <a:extLst>
              <a:ext uri="{FF2B5EF4-FFF2-40B4-BE49-F238E27FC236}">
                <a16:creationId xmlns:a16="http://schemas.microsoft.com/office/drawing/2014/main" id="{34BE8B04-B3E6-1DBD-8077-222C2E46A2E1}"/>
              </a:ext>
            </a:extLst>
          </p:cNvPr>
          <p:cNvPicPr preferRelativeResize="0">
            <a:picLocks/>
          </p:cNvPicPr>
          <p:nvPr/>
        </p:nvPicPr>
        <p:blipFill>
          <a:blip r:embed="rId8"/>
          <a:stretch>
            <a:fillRect/>
          </a:stretch>
        </p:blipFill>
        <p:spPr>
          <a:xfrm>
            <a:off x="7097198" y="3657600"/>
            <a:ext cx="2791644" cy="2052858"/>
          </a:xfrm>
          <a:prstGeom prst="rect">
            <a:avLst/>
          </a:prstGeom>
          <a:ln>
            <a:solidFill>
              <a:srgbClr val="008000"/>
            </a:solidFill>
          </a:ln>
        </p:spPr>
      </p:pic>
      <p:sp>
        <p:nvSpPr>
          <p:cNvPr id="13" name="Rettangolo 12">
            <a:extLst>
              <a:ext uri="{FF2B5EF4-FFF2-40B4-BE49-F238E27FC236}">
                <a16:creationId xmlns:a16="http://schemas.microsoft.com/office/drawing/2014/main" id="{3D4CB148-6607-C121-F74C-8CD436484FA0}"/>
              </a:ext>
            </a:extLst>
          </p:cNvPr>
          <p:cNvSpPr/>
          <p:nvPr/>
        </p:nvSpPr>
        <p:spPr>
          <a:xfrm>
            <a:off x="6891306" y="1901468"/>
            <a:ext cx="3216279" cy="40659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Titolo 1">
            <a:extLst>
              <a:ext uri="{FF2B5EF4-FFF2-40B4-BE49-F238E27FC236}">
                <a16:creationId xmlns:a16="http://schemas.microsoft.com/office/drawing/2014/main" id="{9CB482B8-681A-D060-8E1C-9A2CB433761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800" dirty="0">
                <a:solidFill>
                  <a:srgbClr val="335580"/>
                </a:solidFill>
                <a:latin typeface="Montserrat ExtraBold"/>
                <a:ea typeface="+mn-ea"/>
                <a:cs typeface="+mn-cs"/>
              </a:rPr>
              <a:t>Punti salienti</a:t>
            </a:r>
          </a:p>
        </p:txBody>
      </p:sp>
      <p:cxnSp>
        <p:nvCxnSpPr>
          <p:cNvPr id="15" name="Google Shape;182;p6">
            <a:extLst>
              <a:ext uri="{FF2B5EF4-FFF2-40B4-BE49-F238E27FC236}">
                <a16:creationId xmlns:a16="http://schemas.microsoft.com/office/drawing/2014/main" id="{1B241BDD-4968-98B7-1BFA-44F882D6FCCC}"/>
              </a:ext>
            </a:extLst>
          </p:cNvPr>
          <p:cNvCxnSpPr/>
          <p:nvPr/>
        </p:nvCxnSpPr>
        <p:spPr>
          <a:xfrm rot="10800000">
            <a:off x="962189" y="1289583"/>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3178611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A4F727-F51F-9247-9EBC-A2173BDF7690}"/>
              </a:ext>
            </a:extLst>
          </p:cNvPr>
          <p:cNvSpPr>
            <a:spLocks noGrp="1"/>
          </p:cNvSpPr>
          <p:nvPr>
            <p:ph type="title"/>
          </p:nvPr>
        </p:nvSpPr>
        <p:spPr>
          <a:xfrm>
            <a:off x="555811" y="311337"/>
            <a:ext cx="10515600" cy="1325563"/>
          </a:xfrm>
        </p:spPr>
        <p:txBody>
          <a:bodyPr>
            <a:normAutofit/>
          </a:bodyPr>
          <a:lstStyle/>
          <a:p>
            <a:r>
              <a:rPr lang="it-IT" dirty="0">
                <a:solidFill>
                  <a:srgbClr val="335580"/>
                </a:solidFill>
                <a:latin typeface="Montserrat ExtraBold"/>
                <a:ea typeface="+mn-ea"/>
                <a:cs typeface="+mn-cs"/>
              </a:rPr>
              <a:t>La soluzione più logica: il kit procedurale</a:t>
            </a:r>
          </a:p>
        </p:txBody>
      </p:sp>
      <p:pic>
        <p:nvPicPr>
          <p:cNvPr id="4" name="Immagine 3">
            <a:extLst>
              <a:ext uri="{FF2B5EF4-FFF2-40B4-BE49-F238E27FC236}">
                <a16:creationId xmlns:a16="http://schemas.microsoft.com/office/drawing/2014/main" id="{B7CCFB55-763F-A24A-AE6B-ABE6EFAF51BA}"/>
              </a:ext>
            </a:extLst>
          </p:cNvPr>
          <p:cNvPicPr>
            <a:picLocks noChangeAspect="1"/>
          </p:cNvPicPr>
          <p:nvPr/>
        </p:nvPicPr>
        <p:blipFill>
          <a:blip r:embed="rId2"/>
          <a:stretch>
            <a:fillRect/>
          </a:stretch>
        </p:blipFill>
        <p:spPr>
          <a:xfrm>
            <a:off x="968297" y="2864850"/>
            <a:ext cx="3750924" cy="3554000"/>
          </a:xfrm>
          <a:prstGeom prst="rect">
            <a:avLst/>
          </a:prstGeom>
        </p:spPr>
      </p:pic>
      <p:sp>
        <p:nvSpPr>
          <p:cNvPr id="5" name="CasellaDiTesto 4">
            <a:extLst>
              <a:ext uri="{FF2B5EF4-FFF2-40B4-BE49-F238E27FC236}">
                <a16:creationId xmlns:a16="http://schemas.microsoft.com/office/drawing/2014/main" id="{E53D5EF1-591B-D049-964B-7D60471C7ED9}"/>
              </a:ext>
            </a:extLst>
          </p:cNvPr>
          <p:cNvSpPr txBox="1"/>
          <p:nvPr/>
        </p:nvSpPr>
        <p:spPr>
          <a:xfrm>
            <a:off x="6391836" y="2144575"/>
            <a:ext cx="4479659" cy="4339650"/>
          </a:xfrm>
          <a:prstGeom prst="rect">
            <a:avLst/>
          </a:prstGeom>
          <a:noFill/>
        </p:spPr>
        <p:txBody>
          <a:bodyPr wrap="square" rtlCol="0">
            <a:spAutoFit/>
          </a:bodyPr>
          <a:lstStyle/>
          <a:p>
            <a:pPr>
              <a:lnSpc>
                <a:spcPct val="120000"/>
              </a:lnSpc>
            </a:pPr>
            <a:r>
              <a:rPr lang="en" sz="1600" b="1" i="1" dirty="0"/>
              <a:t>“Use of Catheter Kits or Carts</a:t>
            </a:r>
            <a:br>
              <a:rPr lang="en" b="1" dirty="0"/>
            </a:br>
            <a:r>
              <a:rPr lang="en" sz="1600" b="1" i="1" dirty="0">
                <a:solidFill>
                  <a:schemeClr val="accent1"/>
                </a:solidFill>
              </a:rPr>
              <a:t>…Having standardized supply carts or kits with all the necessary CVC insertion and care supplies and equipment in “ready to go” locations saves health care personnel time and helps ensure that the correct supplies and equipment are used for all insertion and maintenance procedures.18</a:t>
            </a:r>
          </a:p>
          <a:p>
            <a:pPr>
              <a:lnSpc>
                <a:spcPct val="120000"/>
              </a:lnSpc>
            </a:pPr>
            <a:r>
              <a:rPr lang="en" sz="1600" b="1" i="1" dirty="0">
                <a:solidFill>
                  <a:srgbClr val="FF0000"/>
                </a:solidFill>
                <a:effectLst>
                  <a:outerShdw blurRad="38100" dist="38100" dir="2700000" algn="tl">
                    <a:srgbClr val="DDDDDD"/>
                  </a:outerShdw>
                </a:effectLst>
                <a:cs typeface="Arial" charset="0"/>
              </a:rPr>
              <a:t>Joint Commission 2012 </a:t>
            </a:r>
          </a:p>
          <a:p>
            <a:pPr>
              <a:lnSpc>
                <a:spcPct val="120000"/>
              </a:lnSpc>
            </a:pPr>
            <a:endParaRPr lang="en" sz="1600" b="1" i="1" dirty="0">
              <a:solidFill>
                <a:srgbClr val="FF0000"/>
              </a:solidFill>
              <a:effectLst>
                <a:outerShdw blurRad="38100" dist="38100" dir="2700000" algn="tl">
                  <a:srgbClr val="DDDDDD"/>
                </a:outerShdw>
              </a:effectLst>
              <a:cs typeface="Arial" charset="0"/>
            </a:endParaRPr>
          </a:p>
          <a:p>
            <a:pPr>
              <a:lnSpc>
                <a:spcPct val="120000"/>
              </a:lnSpc>
            </a:pPr>
            <a:r>
              <a:rPr lang="it-IT" sz="1600" b="1" i="1" dirty="0">
                <a:solidFill>
                  <a:schemeClr val="accent1"/>
                </a:solidFill>
              </a:rPr>
              <a:t>Utilizzare un kit di cambio della medicazione per standardizzare la procedura e migliorare la produttività</a:t>
            </a:r>
            <a:r>
              <a:rPr lang="it-IT" sz="1600" i="1" dirty="0">
                <a:solidFill>
                  <a:schemeClr val="accent1"/>
                </a:solidFill>
              </a:rPr>
              <a:t>.</a:t>
            </a:r>
            <a:r>
              <a:rPr lang="it-IT" sz="1600" i="1" baseline="30000" dirty="0">
                <a:solidFill>
                  <a:schemeClr val="accent1"/>
                </a:solidFill>
              </a:rPr>
              <a:t>1,16</a:t>
            </a:r>
            <a:r>
              <a:rPr lang="it-IT" sz="1600" i="1" dirty="0">
                <a:solidFill>
                  <a:schemeClr val="accent1"/>
                </a:solidFill>
              </a:rPr>
              <a:t> (V) </a:t>
            </a:r>
          </a:p>
          <a:p>
            <a:pPr>
              <a:lnSpc>
                <a:spcPct val="120000"/>
              </a:lnSpc>
            </a:pPr>
            <a:r>
              <a:rPr lang="it-IT" sz="1600" b="1" i="1" dirty="0">
                <a:solidFill>
                  <a:srgbClr val="FF0000"/>
                </a:solidFill>
                <a:effectLst>
                  <a:outerShdw blurRad="38100" dist="38100" dir="2700000" algn="tl">
                    <a:srgbClr val="DDDDDD"/>
                  </a:outerShdw>
                </a:effectLst>
                <a:cs typeface="Arial" charset="0"/>
              </a:rPr>
              <a:t>INS 2021</a:t>
            </a:r>
            <a:endParaRPr lang="it-IT" sz="1600" i="1" dirty="0">
              <a:solidFill>
                <a:srgbClr val="FF0000"/>
              </a:solidFill>
            </a:endParaRPr>
          </a:p>
          <a:p>
            <a:endParaRPr lang="it-IT" sz="2400" dirty="0"/>
          </a:p>
        </p:txBody>
      </p:sp>
      <p:pic>
        <p:nvPicPr>
          <p:cNvPr id="6" name="Immagine 5">
            <a:extLst>
              <a:ext uri="{FF2B5EF4-FFF2-40B4-BE49-F238E27FC236}">
                <a16:creationId xmlns:a16="http://schemas.microsoft.com/office/drawing/2014/main" id="{DC04A275-63C9-9E21-868E-E17B2861E9E1}"/>
              </a:ext>
            </a:extLst>
          </p:cNvPr>
          <p:cNvPicPr>
            <a:picLocks noChangeAspect="1"/>
          </p:cNvPicPr>
          <p:nvPr/>
        </p:nvPicPr>
        <p:blipFill>
          <a:blip r:embed="rId3"/>
          <a:stretch>
            <a:fillRect/>
          </a:stretch>
        </p:blipFill>
        <p:spPr>
          <a:xfrm>
            <a:off x="2148656" y="1636900"/>
            <a:ext cx="1172225" cy="1408144"/>
          </a:xfrm>
          <a:prstGeom prst="rect">
            <a:avLst/>
          </a:prstGeom>
        </p:spPr>
      </p:pic>
      <p:cxnSp>
        <p:nvCxnSpPr>
          <p:cNvPr id="7" name="Google Shape;182;p6">
            <a:extLst>
              <a:ext uri="{FF2B5EF4-FFF2-40B4-BE49-F238E27FC236}">
                <a16:creationId xmlns:a16="http://schemas.microsoft.com/office/drawing/2014/main" id="{92D2EEEA-7DA5-4CF4-A0B1-6ECC10E27700}"/>
              </a:ext>
            </a:extLst>
          </p:cNvPr>
          <p:cNvCxnSpPr/>
          <p:nvPr/>
        </p:nvCxnSpPr>
        <p:spPr>
          <a:xfrm rot="10800000">
            <a:off x="665463" y="1642690"/>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880502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p:cNvGraphicFramePr>
            <a:graphicFrameLocks noGrp="1"/>
          </p:cNvGraphicFramePr>
          <p:nvPr/>
        </p:nvGraphicFramePr>
        <p:xfrm>
          <a:off x="2375720" y="2733030"/>
          <a:ext cx="7245146" cy="2389239"/>
        </p:xfrm>
        <a:graphic>
          <a:graphicData uri="http://schemas.openxmlformats.org/drawingml/2006/table">
            <a:tbl>
              <a:tblPr firstRow="1" bandRow="1">
                <a:tableStyleId>{5C22544A-7EE6-4342-B048-85BDC9FD1C3A}</a:tableStyleId>
              </a:tblPr>
              <a:tblGrid>
                <a:gridCol w="2378094">
                  <a:extLst>
                    <a:ext uri="{9D8B030D-6E8A-4147-A177-3AD203B41FA5}">
                      <a16:colId xmlns:a16="http://schemas.microsoft.com/office/drawing/2014/main" val="20000"/>
                    </a:ext>
                  </a:extLst>
                </a:gridCol>
                <a:gridCol w="1606091">
                  <a:extLst>
                    <a:ext uri="{9D8B030D-6E8A-4147-A177-3AD203B41FA5}">
                      <a16:colId xmlns:a16="http://schemas.microsoft.com/office/drawing/2014/main" val="20001"/>
                    </a:ext>
                  </a:extLst>
                </a:gridCol>
                <a:gridCol w="1683494">
                  <a:extLst>
                    <a:ext uri="{9D8B030D-6E8A-4147-A177-3AD203B41FA5}">
                      <a16:colId xmlns:a16="http://schemas.microsoft.com/office/drawing/2014/main" val="20002"/>
                    </a:ext>
                  </a:extLst>
                </a:gridCol>
                <a:gridCol w="1577467">
                  <a:extLst>
                    <a:ext uri="{9D8B030D-6E8A-4147-A177-3AD203B41FA5}">
                      <a16:colId xmlns:a16="http://schemas.microsoft.com/office/drawing/2014/main" val="20003"/>
                    </a:ext>
                  </a:extLst>
                </a:gridCol>
              </a:tblGrid>
              <a:tr h="796413">
                <a:tc>
                  <a:txBody>
                    <a:bodyPr/>
                    <a:lstStyle/>
                    <a:p>
                      <a:r>
                        <a:rPr lang="it-IT" sz="2000" dirty="0"/>
                        <a:t>59 EMOCOLTURE</a:t>
                      </a:r>
                    </a:p>
                  </a:txBody>
                  <a:tcPr>
                    <a:solidFill>
                      <a:schemeClr val="tx2">
                        <a:lumMod val="75000"/>
                      </a:schemeClr>
                    </a:solidFill>
                  </a:tcPr>
                </a:tc>
                <a:tc gridSpan="3">
                  <a:txBody>
                    <a:bodyPr/>
                    <a:lstStyle/>
                    <a:p>
                      <a:r>
                        <a:rPr lang="it-IT" sz="2000" dirty="0" err="1"/>
                        <a:t>Gen-Giu</a:t>
                      </a:r>
                      <a:r>
                        <a:rPr lang="it-IT" sz="2000" dirty="0"/>
                        <a:t> 2016</a:t>
                      </a:r>
                    </a:p>
                  </a:txBody>
                  <a:tcPr/>
                </a:tc>
                <a:tc hMerge="1">
                  <a:txBody>
                    <a:bodyPr/>
                    <a:lstStyle/>
                    <a:p>
                      <a:endParaRPr lang="it-IT" dirty="0"/>
                    </a:p>
                  </a:txBody>
                  <a:tcPr/>
                </a:tc>
                <a:tc hMerge="1">
                  <a:txBody>
                    <a:bodyPr/>
                    <a:lstStyle/>
                    <a:p>
                      <a:endParaRPr lang="it-IT" dirty="0"/>
                    </a:p>
                  </a:txBody>
                  <a:tcPr/>
                </a:tc>
                <a:extLst>
                  <a:ext uri="{0D108BD9-81ED-4DB2-BD59-A6C34878D82A}">
                    <a16:rowId xmlns:a16="http://schemas.microsoft.com/office/drawing/2014/main" val="10000"/>
                  </a:ext>
                </a:extLst>
              </a:tr>
              <a:tr h="796413">
                <a:tc>
                  <a:txBody>
                    <a:bodyPr/>
                    <a:lstStyle/>
                    <a:p>
                      <a:endParaRPr lang="it-IT" sz="2000" dirty="0"/>
                    </a:p>
                  </a:txBody>
                  <a:tcPr/>
                </a:tc>
                <a:tc>
                  <a:txBody>
                    <a:bodyPr/>
                    <a:lstStyle/>
                    <a:p>
                      <a:r>
                        <a:rPr lang="it-IT" sz="2000" dirty="0"/>
                        <a:t>Aerobici</a:t>
                      </a:r>
                    </a:p>
                  </a:txBody>
                  <a:tcPr/>
                </a:tc>
                <a:tc>
                  <a:txBody>
                    <a:bodyPr/>
                    <a:lstStyle/>
                    <a:p>
                      <a:r>
                        <a:rPr lang="it-IT" sz="2000" dirty="0"/>
                        <a:t>Anaerobici</a:t>
                      </a:r>
                    </a:p>
                  </a:txBody>
                  <a:tcPr/>
                </a:tc>
                <a:tc>
                  <a:txBody>
                    <a:bodyPr/>
                    <a:lstStyle/>
                    <a:p>
                      <a:r>
                        <a:rPr lang="it-IT" sz="2000" dirty="0"/>
                        <a:t>Candida</a:t>
                      </a:r>
                    </a:p>
                  </a:txBody>
                  <a:tcPr/>
                </a:tc>
                <a:extLst>
                  <a:ext uri="{0D108BD9-81ED-4DB2-BD59-A6C34878D82A}">
                    <a16:rowId xmlns:a16="http://schemas.microsoft.com/office/drawing/2014/main" val="10001"/>
                  </a:ext>
                </a:extLst>
              </a:tr>
              <a:tr h="796413">
                <a:tc>
                  <a:txBody>
                    <a:bodyPr/>
                    <a:lstStyle/>
                    <a:p>
                      <a:r>
                        <a:rPr lang="it-IT" sz="2000" dirty="0"/>
                        <a:t>Positive (rimozione)</a:t>
                      </a:r>
                    </a:p>
                  </a:txBody>
                  <a:tcPr/>
                </a:tc>
                <a:tc>
                  <a:txBody>
                    <a:bodyPr/>
                    <a:lstStyle/>
                    <a:p>
                      <a:pPr algn="ctr"/>
                      <a:r>
                        <a:rPr lang="it-IT" sz="2000" dirty="0"/>
                        <a:t>21</a:t>
                      </a:r>
                    </a:p>
                  </a:txBody>
                  <a:tcPr anchor="ctr"/>
                </a:tc>
                <a:tc>
                  <a:txBody>
                    <a:bodyPr/>
                    <a:lstStyle/>
                    <a:p>
                      <a:pPr algn="ctr"/>
                      <a:r>
                        <a:rPr lang="it-IT" sz="2000" dirty="0"/>
                        <a:t>15</a:t>
                      </a:r>
                    </a:p>
                  </a:txBody>
                  <a:tcPr anchor="ctr"/>
                </a:tc>
                <a:tc>
                  <a:txBody>
                    <a:bodyPr/>
                    <a:lstStyle/>
                    <a:p>
                      <a:pPr algn="ctr"/>
                      <a:r>
                        <a:rPr lang="it-IT" sz="2000" dirty="0"/>
                        <a:t>5</a:t>
                      </a:r>
                    </a:p>
                  </a:txBody>
                  <a:tcPr anchor="ctr"/>
                </a:tc>
                <a:extLst>
                  <a:ext uri="{0D108BD9-81ED-4DB2-BD59-A6C34878D82A}">
                    <a16:rowId xmlns:a16="http://schemas.microsoft.com/office/drawing/2014/main" val="10002"/>
                  </a:ext>
                </a:extLst>
              </a:tr>
            </a:tbl>
          </a:graphicData>
        </a:graphic>
      </p:graphicFrame>
      <p:sp>
        <p:nvSpPr>
          <p:cNvPr id="4" name="Rettangolo 3">
            <a:extLst>
              <a:ext uri="{FF2B5EF4-FFF2-40B4-BE49-F238E27FC236}">
                <a16:creationId xmlns:a16="http://schemas.microsoft.com/office/drawing/2014/main" id="{9ED70AFC-E694-0767-4CEE-C83759553766}"/>
              </a:ext>
            </a:extLst>
          </p:cNvPr>
          <p:cNvSpPr/>
          <p:nvPr/>
        </p:nvSpPr>
        <p:spPr>
          <a:xfrm>
            <a:off x="2853559" y="425669"/>
            <a:ext cx="6243144" cy="6148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600" dirty="0">
                <a:latin typeface="Montserrat ExtraBold" panose="00000900000000000000" pitchFamily="2" charset="0"/>
              </a:rPr>
              <a:t>La nostra esperienza</a:t>
            </a:r>
          </a:p>
        </p:txBody>
      </p:sp>
    </p:spTree>
    <p:extLst>
      <p:ext uri="{BB962C8B-B14F-4D97-AF65-F5344CB8AC3E}">
        <p14:creationId xmlns:p14="http://schemas.microsoft.com/office/powerpoint/2010/main" val="2224396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2961968" y="1825625"/>
            <a:ext cx="7077383" cy="1271536"/>
          </a:xfrm>
        </p:spPr>
        <p:txBody>
          <a:bodyPr>
            <a:noAutofit/>
          </a:bodyPr>
          <a:lstStyle/>
          <a:p>
            <a:r>
              <a:rPr lang="it-IT" sz="2000" dirty="0"/>
              <a:t>Osservazione delle pratiche infermieristiche  nella gestione del cambio medicazione e linee </a:t>
            </a:r>
            <a:r>
              <a:rPr lang="it-IT" sz="2000" dirty="0" err="1"/>
              <a:t>infusionale</a:t>
            </a:r>
            <a:r>
              <a:rPr lang="it-IT" sz="2000" dirty="0"/>
              <a:t> fatta da 2 persone</a:t>
            </a:r>
          </a:p>
        </p:txBody>
      </p:sp>
      <p:sp>
        <p:nvSpPr>
          <p:cNvPr id="3" name="Rettangolo 2"/>
          <p:cNvSpPr/>
          <p:nvPr/>
        </p:nvSpPr>
        <p:spPr>
          <a:xfrm>
            <a:off x="2961969" y="398207"/>
            <a:ext cx="6526161" cy="1076632"/>
          </a:xfrm>
          <a:prstGeom prst="rect">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dirty="0"/>
              <a:t>Implementazione percorso </a:t>
            </a:r>
            <a:r>
              <a:rPr lang="it-IT" sz="3200" dirty="0" err="1"/>
              <a:t>Targheting</a:t>
            </a:r>
            <a:r>
              <a:rPr lang="it-IT" sz="3200" dirty="0"/>
              <a:t> zero in </a:t>
            </a:r>
            <a:r>
              <a:rPr lang="it-IT" sz="3200" dirty="0" err="1"/>
              <a:t>piu</a:t>
            </a:r>
            <a:r>
              <a:rPr lang="it-IT" sz="3200"/>
              <a:t> fasi</a:t>
            </a:r>
            <a:endParaRPr lang="it-IT" sz="3200" dirty="0"/>
          </a:p>
        </p:txBody>
      </p:sp>
      <p:sp>
        <p:nvSpPr>
          <p:cNvPr id="4" name="Pentagono 3"/>
          <p:cNvSpPr/>
          <p:nvPr/>
        </p:nvSpPr>
        <p:spPr>
          <a:xfrm>
            <a:off x="1944329" y="1873046"/>
            <a:ext cx="895964" cy="85540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t>Fase 1</a:t>
            </a:r>
          </a:p>
        </p:txBody>
      </p:sp>
      <p:sp>
        <p:nvSpPr>
          <p:cNvPr id="5" name="Freccia in giù 4"/>
          <p:cNvSpPr/>
          <p:nvPr/>
        </p:nvSpPr>
        <p:spPr>
          <a:xfrm>
            <a:off x="5649861" y="2861189"/>
            <a:ext cx="1095068" cy="707923"/>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arrotondato 5"/>
          <p:cNvSpPr/>
          <p:nvPr/>
        </p:nvSpPr>
        <p:spPr>
          <a:xfrm>
            <a:off x="3061520" y="3893574"/>
            <a:ext cx="6271751" cy="2595716"/>
          </a:xfrm>
          <a:prstGeom prst="roundRect">
            <a:avLst/>
          </a:prstGeom>
          <a:solidFill>
            <a:schemeClr val="accent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b="1" dirty="0"/>
          </a:p>
          <a:p>
            <a:pPr algn="ctr"/>
            <a:r>
              <a:rPr lang="it-IT" sz="2400" b="1" dirty="0"/>
              <a:t>MALPRACTICE </a:t>
            </a:r>
          </a:p>
          <a:p>
            <a:pPr algn="ctr"/>
            <a:endParaRPr lang="it-IT" sz="2400" b="1" dirty="0"/>
          </a:p>
          <a:p>
            <a:pPr algn="ctr"/>
            <a:r>
              <a:rPr lang="it-IT" sz="2400" b="1" dirty="0"/>
              <a:t>Utilizzo inappropriato dei dispositivi</a:t>
            </a:r>
          </a:p>
          <a:p>
            <a:pPr algn="ctr"/>
            <a:r>
              <a:rPr lang="it-IT" sz="2400" b="1" dirty="0"/>
              <a:t>No </a:t>
            </a:r>
            <a:r>
              <a:rPr lang="it-IT" sz="2400" b="1" dirty="0" err="1"/>
              <a:t>scrub</a:t>
            </a:r>
            <a:r>
              <a:rPr lang="it-IT" sz="2400" b="1" dirty="0"/>
              <a:t> dell’</a:t>
            </a:r>
            <a:r>
              <a:rPr lang="it-IT" sz="2400" b="1" dirty="0" err="1"/>
              <a:t>hub</a:t>
            </a:r>
            <a:r>
              <a:rPr lang="it-IT" sz="2400" b="1" dirty="0"/>
              <a:t> del CVC nella maggior parte dei casi</a:t>
            </a:r>
          </a:p>
          <a:p>
            <a:pPr algn="ctr"/>
            <a:r>
              <a:rPr lang="it-IT" sz="2400" b="1" dirty="0"/>
              <a:t>Mancato  rispetto  dei tempi di asciugatura disinfettante</a:t>
            </a:r>
          </a:p>
          <a:p>
            <a:pPr algn="ctr"/>
            <a:r>
              <a:rPr lang="it-IT" sz="2400" b="1" dirty="0"/>
              <a:t>Manovre operatore dipendente</a:t>
            </a:r>
          </a:p>
        </p:txBody>
      </p:sp>
    </p:spTree>
    <p:extLst>
      <p:ext uri="{BB962C8B-B14F-4D97-AF65-F5344CB8AC3E}">
        <p14:creationId xmlns:p14="http://schemas.microsoft.com/office/powerpoint/2010/main" val="2140340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993229" y="398207"/>
            <a:ext cx="10657488" cy="1076632"/>
          </a:xfrm>
          <a:prstGeom prst="rect">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b="1" dirty="0"/>
              <a:t>Implementazione percorso </a:t>
            </a:r>
            <a:r>
              <a:rPr lang="it-IT" sz="3200" b="1" dirty="0" err="1"/>
              <a:t>Targheting</a:t>
            </a:r>
            <a:r>
              <a:rPr lang="it-IT" sz="3200" b="1" dirty="0"/>
              <a:t> zero di </a:t>
            </a:r>
            <a:r>
              <a:rPr lang="it-IT" sz="3200" b="1" dirty="0" err="1"/>
              <a:t>piu</a:t>
            </a:r>
            <a:r>
              <a:rPr lang="it-IT" sz="3200" b="1" dirty="0"/>
              <a:t>  fasi</a:t>
            </a:r>
          </a:p>
        </p:txBody>
      </p:sp>
      <p:sp>
        <p:nvSpPr>
          <p:cNvPr id="5" name="Pentagono 4"/>
          <p:cNvSpPr/>
          <p:nvPr/>
        </p:nvSpPr>
        <p:spPr>
          <a:xfrm>
            <a:off x="2121311" y="1946787"/>
            <a:ext cx="1006577" cy="112087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t>Fase 2 </a:t>
            </a:r>
          </a:p>
        </p:txBody>
      </p:sp>
      <p:sp>
        <p:nvSpPr>
          <p:cNvPr id="6" name="Rettangolo 5"/>
          <p:cNvSpPr/>
          <p:nvPr/>
        </p:nvSpPr>
        <p:spPr>
          <a:xfrm>
            <a:off x="3736259" y="2168013"/>
            <a:ext cx="5198807" cy="89965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600" dirty="0"/>
              <a:t>Raccolta dati Emocolture</a:t>
            </a:r>
          </a:p>
        </p:txBody>
      </p:sp>
      <p:sp>
        <p:nvSpPr>
          <p:cNvPr id="2" name="Freccia in giù 1"/>
          <p:cNvSpPr/>
          <p:nvPr/>
        </p:nvSpPr>
        <p:spPr>
          <a:xfrm>
            <a:off x="5871087" y="3318387"/>
            <a:ext cx="752168" cy="973394"/>
          </a:xfrm>
          <a:prstGeom prst="downArrow">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Ovale 3"/>
          <p:cNvSpPr/>
          <p:nvPr/>
        </p:nvSpPr>
        <p:spPr>
          <a:xfrm>
            <a:off x="5030430" y="4866968"/>
            <a:ext cx="2533035" cy="1681316"/>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600" dirty="0"/>
              <a:t>Analisi dati</a:t>
            </a: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730" y="3923073"/>
            <a:ext cx="2574131"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9783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2596945" y="1834984"/>
            <a:ext cx="7886700" cy="4351338"/>
          </a:xfrm>
        </p:spPr>
        <p:txBody>
          <a:bodyPr>
            <a:normAutofit/>
          </a:bodyPr>
          <a:lstStyle/>
          <a:p>
            <a:endParaRPr lang="it-IT" dirty="0"/>
          </a:p>
          <a:p>
            <a:endParaRPr lang="it-IT" dirty="0"/>
          </a:p>
          <a:p>
            <a:pPr marL="0" indent="0">
              <a:buNone/>
            </a:pPr>
            <a:r>
              <a:rPr lang="it-IT" sz="2400" dirty="0"/>
              <a:t>Approccio Multimodale </a:t>
            </a:r>
          </a:p>
          <a:p>
            <a:endParaRPr lang="it-IT" dirty="0"/>
          </a:p>
          <a:p>
            <a:endParaRPr lang="it-IT" dirty="0"/>
          </a:p>
          <a:p>
            <a:endParaRPr lang="it-IT" dirty="0"/>
          </a:p>
          <a:p>
            <a:endParaRPr lang="it-IT" dirty="0"/>
          </a:p>
          <a:p>
            <a:r>
              <a:rPr lang="it-IT" sz="2400" dirty="0"/>
              <a:t>Adozione BUNDLE e </a:t>
            </a:r>
            <a:r>
              <a:rPr lang="it-IT" sz="2400" dirty="0" err="1"/>
              <a:t>check</a:t>
            </a:r>
            <a:r>
              <a:rPr lang="it-IT" sz="2400" dirty="0"/>
              <a:t>-list</a:t>
            </a:r>
          </a:p>
          <a:p>
            <a:endParaRPr lang="it-IT" dirty="0"/>
          </a:p>
          <a:p>
            <a:endParaRPr lang="it-IT" dirty="0"/>
          </a:p>
          <a:p>
            <a:endParaRPr lang="it-IT" dirty="0"/>
          </a:p>
        </p:txBody>
      </p:sp>
      <p:sp>
        <p:nvSpPr>
          <p:cNvPr id="3" name="Rettangolo 2"/>
          <p:cNvSpPr/>
          <p:nvPr/>
        </p:nvSpPr>
        <p:spPr>
          <a:xfrm>
            <a:off x="788276" y="219967"/>
            <a:ext cx="10783613" cy="1179871"/>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tx1"/>
                </a:solidFill>
              </a:rPr>
              <a:t>Obiettivo: Standardizzazione delle manovre per la gestione del VAD</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5963" y="4731620"/>
            <a:ext cx="1154215" cy="1753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Connettore 2 5"/>
          <p:cNvCxnSpPr/>
          <p:nvPr/>
        </p:nvCxnSpPr>
        <p:spPr>
          <a:xfrm flipV="1">
            <a:off x="5829454" y="2507226"/>
            <a:ext cx="724515" cy="35647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p:nvPr/>
        </p:nvCxnSpPr>
        <p:spPr>
          <a:xfrm>
            <a:off x="5790740" y="3163531"/>
            <a:ext cx="763229" cy="2949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5790741" y="3458497"/>
            <a:ext cx="608371" cy="48669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Rettangolo 12"/>
          <p:cNvSpPr/>
          <p:nvPr/>
        </p:nvSpPr>
        <p:spPr>
          <a:xfrm>
            <a:off x="6833267" y="2507226"/>
            <a:ext cx="1054663" cy="325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chemeClr val="tx1"/>
                </a:solidFill>
              </a:rPr>
              <a:t>strategie</a:t>
            </a:r>
          </a:p>
        </p:txBody>
      </p:sp>
      <p:sp>
        <p:nvSpPr>
          <p:cNvPr id="14" name="Rettangolo 13"/>
          <p:cNvSpPr/>
          <p:nvPr/>
        </p:nvSpPr>
        <p:spPr>
          <a:xfrm>
            <a:off x="6833267" y="3095278"/>
            <a:ext cx="1054663" cy="325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chemeClr val="tx1"/>
                </a:solidFill>
              </a:rPr>
              <a:t>tattiche</a:t>
            </a:r>
          </a:p>
        </p:txBody>
      </p:sp>
      <p:sp>
        <p:nvSpPr>
          <p:cNvPr id="15" name="Rettangolo 14"/>
          <p:cNvSpPr/>
          <p:nvPr/>
        </p:nvSpPr>
        <p:spPr>
          <a:xfrm>
            <a:off x="6833266" y="3782335"/>
            <a:ext cx="1134065" cy="325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chemeClr val="tx1"/>
                </a:solidFill>
              </a:rPr>
              <a:t>strumenti</a:t>
            </a:r>
          </a:p>
        </p:txBody>
      </p:sp>
      <p:sp>
        <p:nvSpPr>
          <p:cNvPr id="17" name="Freccia a destra 16"/>
          <p:cNvSpPr/>
          <p:nvPr/>
        </p:nvSpPr>
        <p:spPr>
          <a:xfrm>
            <a:off x="1667797" y="2364607"/>
            <a:ext cx="895965" cy="15805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Fase 3</a:t>
            </a:r>
            <a:r>
              <a:rPr lang="it-IT" dirty="0">
                <a:solidFill>
                  <a:schemeClr val="bg1"/>
                </a:solidFill>
              </a:rPr>
              <a:t> </a:t>
            </a:r>
          </a:p>
        </p:txBody>
      </p:sp>
      <p:sp>
        <p:nvSpPr>
          <p:cNvPr id="19" name="Ovale 18"/>
          <p:cNvSpPr/>
          <p:nvPr/>
        </p:nvSpPr>
        <p:spPr>
          <a:xfrm>
            <a:off x="8686031" y="1761175"/>
            <a:ext cx="1349478" cy="868900"/>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1">
                    <a:lumMod val="50000"/>
                  </a:schemeClr>
                </a:solidFill>
              </a:rPr>
              <a:t>AUDIT </a:t>
            </a:r>
          </a:p>
        </p:txBody>
      </p:sp>
      <p:sp>
        <p:nvSpPr>
          <p:cNvPr id="20" name="Ovale 19"/>
          <p:cNvSpPr/>
          <p:nvPr/>
        </p:nvSpPr>
        <p:spPr>
          <a:xfrm>
            <a:off x="8573386" y="2819628"/>
            <a:ext cx="1910259" cy="921774"/>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accent1">
                    <a:lumMod val="50000"/>
                  </a:schemeClr>
                </a:solidFill>
              </a:rPr>
              <a:t>FORMAZIONE </a:t>
            </a:r>
          </a:p>
        </p:txBody>
      </p:sp>
      <p:sp>
        <p:nvSpPr>
          <p:cNvPr id="21" name="Ovale 20"/>
          <p:cNvSpPr/>
          <p:nvPr/>
        </p:nvSpPr>
        <p:spPr>
          <a:xfrm>
            <a:off x="8560951" y="3935934"/>
            <a:ext cx="1905543" cy="1024168"/>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accent1">
                    <a:lumMod val="50000"/>
                  </a:schemeClr>
                </a:solidFill>
              </a:rPr>
              <a:t>Informazione ai pazienti sui KIT</a:t>
            </a:r>
          </a:p>
        </p:txBody>
      </p:sp>
    </p:spTree>
    <p:extLst>
      <p:ext uri="{BB962C8B-B14F-4D97-AF65-F5344CB8AC3E}">
        <p14:creationId xmlns:p14="http://schemas.microsoft.com/office/powerpoint/2010/main" val="3995557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p:cNvGraphicFramePr>
            <a:graphicFrameLocks noGrp="1"/>
          </p:cNvGraphicFramePr>
          <p:nvPr/>
        </p:nvGraphicFramePr>
        <p:xfrm>
          <a:off x="2935111" y="303684"/>
          <a:ext cx="6096000" cy="1381760"/>
        </p:xfrm>
        <a:graphic>
          <a:graphicData uri="http://schemas.openxmlformats.org/drawingml/2006/table">
            <a:tbl>
              <a:tblPr firstRow="1" bandRow="1">
                <a:tableStyleId>{5C22544A-7EE6-4342-B048-85BDC9FD1C3A}</a:tableStyleId>
              </a:tblPr>
              <a:tblGrid>
                <a:gridCol w="2000907">
                  <a:extLst>
                    <a:ext uri="{9D8B030D-6E8A-4147-A177-3AD203B41FA5}">
                      <a16:colId xmlns:a16="http://schemas.microsoft.com/office/drawing/2014/main" val="20000"/>
                    </a:ext>
                  </a:extLst>
                </a:gridCol>
                <a:gridCol w="1351350">
                  <a:extLst>
                    <a:ext uri="{9D8B030D-6E8A-4147-A177-3AD203B41FA5}">
                      <a16:colId xmlns:a16="http://schemas.microsoft.com/office/drawing/2014/main" val="20001"/>
                    </a:ext>
                  </a:extLst>
                </a:gridCol>
                <a:gridCol w="1416476">
                  <a:extLst>
                    <a:ext uri="{9D8B030D-6E8A-4147-A177-3AD203B41FA5}">
                      <a16:colId xmlns:a16="http://schemas.microsoft.com/office/drawing/2014/main" val="20002"/>
                    </a:ext>
                  </a:extLst>
                </a:gridCol>
                <a:gridCol w="1327267">
                  <a:extLst>
                    <a:ext uri="{9D8B030D-6E8A-4147-A177-3AD203B41FA5}">
                      <a16:colId xmlns:a16="http://schemas.microsoft.com/office/drawing/2014/main" val="20003"/>
                    </a:ext>
                  </a:extLst>
                </a:gridCol>
              </a:tblGrid>
              <a:tr h="370840">
                <a:tc>
                  <a:txBody>
                    <a:bodyPr/>
                    <a:lstStyle/>
                    <a:p>
                      <a:r>
                        <a:rPr lang="it-IT" dirty="0"/>
                        <a:t>59 EMOCOLTURE</a:t>
                      </a:r>
                    </a:p>
                  </a:txBody>
                  <a:tcPr/>
                </a:tc>
                <a:tc gridSpan="3">
                  <a:txBody>
                    <a:bodyPr/>
                    <a:lstStyle/>
                    <a:p>
                      <a:r>
                        <a:rPr lang="it-IT" dirty="0" err="1"/>
                        <a:t>Gen-Giu</a:t>
                      </a:r>
                      <a:r>
                        <a:rPr lang="it-IT" dirty="0"/>
                        <a:t> 2016</a:t>
                      </a:r>
                    </a:p>
                  </a:txBody>
                  <a:tcPr/>
                </a:tc>
                <a:tc hMerge="1">
                  <a:txBody>
                    <a:bodyPr/>
                    <a:lstStyle/>
                    <a:p>
                      <a:endParaRPr lang="it-IT" dirty="0"/>
                    </a:p>
                  </a:txBody>
                  <a:tcPr/>
                </a:tc>
                <a:tc hMerge="1">
                  <a:txBody>
                    <a:bodyPr/>
                    <a:lstStyle/>
                    <a:p>
                      <a:endParaRPr lang="it-IT" dirty="0"/>
                    </a:p>
                  </a:txBody>
                  <a:tcPr/>
                </a:tc>
                <a:extLst>
                  <a:ext uri="{0D108BD9-81ED-4DB2-BD59-A6C34878D82A}">
                    <a16:rowId xmlns:a16="http://schemas.microsoft.com/office/drawing/2014/main" val="10000"/>
                  </a:ext>
                </a:extLst>
              </a:tr>
              <a:tr h="370840">
                <a:tc>
                  <a:txBody>
                    <a:bodyPr/>
                    <a:lstStyle/>
                    <a:p>
                      <a:endParaRPr lang="it-IT" dirty="0"/>
                    </a:p>
                  </a:txBody>
                  <a:tcPr/>
                </a:tc>
                <a:tc>
                  <a:txBody>
                    <a:bodyPr/>
                    <a:lstStyle/>
                    <a:p>
                      <a:r>
                        <a:rPr lang="it-IT" dirty="0"/>
                        <a:t>Aerobici</a:t>
                      </a:r>
                    </a:p>
                  </a:txBody>
                  <a:tcPr/>
                </a:tc>
                <a:tc>
                  <a:txBody>
                    <a:bodyPr/>
                    <a:lstStyle/>
                    <a:p>
                      <a:r>
                        <a:rPr lang="it-IT" dirty="0"/>
                        <a:t>Anaerobici</a:t>
                      </a:r>
                    </a:p>
                  </a:txBody>
                  <a:tcPr/>
                </a:tc>
                <a:tc>
                  <a:txBody>
                    <a:bodyPr/>
                    <a:lstStyle/>
                    <a:p>
                      <a:r>
                        <a:rPr lang="it-IT" dirty="0"/>
                        <a:t>Candida</a:t>
                      </a:r>
                    </a:p>
                  </a:txBody>
                  <a:tcPr/>
                </a:tc>
                <a:extLst>
                  <a:ext uri="{0D108BD9-81ED-4DB2-BD59-A6C34878D82A}">
                    <a16:rowId xmlns:a16="http://schemas.microsoft.com/office/drawing/2014/main" val="10001"/>
                  </a:ext>
                </a:extLst>
              </a:tr>
              <a:tr h="370840">
                <a:tc>
                  <a:txBody>
                    <a:bodyPr/>
                    <a:lstStyle/>
                    <a:p>
                      <a:r>
                        <a:rPr lang="it-IT" dirty="0"/>
                        <a:t>Positive (rimozione)</a:t>
                      </a:r>
                    </a:p>
                  </a:txBody>
                  <a:tcPr/>
                </a:tc>
                <a:tc>
                  <a:txBody>
                    <a:bodyPr/>
                    <a:lstStyle/>
                    <a:p>
                      <a:pPr algn="ctr"/>
                      <a:r>
                        <a:rPr lang="it-IT" dirty="0"/>
                        <a:t>21</a:t>
                      </a:r>
                    </a:p>
                  </a:txBody>
                  <a:tcPr anchor="ctr"/>
                </a:tc>
                <a:tc>
                  <a:txBody>
                    <a:bodyPr/>
                    <a:lstStyle/>
                    <a:p>
                      <a:pPr algn="ctr"/>
                      <a:r>
                        <a:rPr lang="it-IT" dirty="0"/>
                        <a:t>15</a:t>
                      </a:r>
                    </a:p>
                  </a:txBody>
                  <a:tcPr anchor="ctr"/>
                </a:tc>
                <a:tc>
                  <a:txBody>
                    <a:bodyPr/>
                    <a:lstStyle/>
                    <a:p>
                      <a:pPr algn="ctr"/>
                      <a:r>
                        <a:rPr lang="it-IT" dirty="0"/>
                        <a:t>5</a:t>
                      </a:r>
                    </a:p>
                  </a:txBody>
                  <a:tcPr anchor="ctr"/>
                </a:tc>
                <a:extLst>
                  <a:ext uri="{0D108BD9-81ED-4DB2-BD59-A6C34878D82A}">
                    <a16:rowId xmlns:a16="http://schemas.microsoft.com/office/drawing/2014/main" val="10002"/>
                  </a:ext>
                </a:extLst>
              </a:tr>
            </a:tbl>
          </a:graphicData>
        </a:graphic>
      </p:graphicFrame>
      <p:graphicFrame>
        <p:nvGraphicFramePr>
          <p:cNvPr id="4" name="Tabella 3"/>
          <p:cNvGraphicFramePr>
            <a:graphicFrameLocks noGrp="1"/>
          </p:cNvGraphicFramePr>
          <p:nvPr/>
        </p:nvGraphicFramePr>
        <p:xfrm>
          <a:off x="2935111" y="1685444"/>
          <a:ext cx="6096000" cy="1381760"/>
        </p:xfrm>
        <a:graphic>
          <a:graphicData uri="http://schemas.openxmlformats.org/drawingml/2006/table">
            <a:tbl>
              <a:tblPr firstRow="1" bandRow="1">
                <a:tableStyleId>{5C22544A-7EE6-4342-B048-85BDC9FD1C3A}</a:tableStyleId>
              </a:tblPr>
              <a:tblGrid>
                <a:gridCol w="1764828">
                  <a:extLst>
                    <a:ext uri="{9D8B030D-6E8A-4147-A177-3AD203B41FA5}">
                      <a16:colId xmlns:a16="http://schemas.microsoft.com/office/drawing/2014/main" val="20000"/>
                    </a:ext>
                  </a:extLst>
                </a:gridCol>
                <a:gridCol w="1465319">
                  <a:extLst>
                    <a:ext uri="{9D8B030D-6E8A-4147-A177-3AD203B41FA5}">
                      <a16:colId xmlns:a16="http://schemas.microsoft.com/office/drawing/2014/main" val="20001"/>
                    </a:ext>
                  </a:extLst>
                </a:gridCol>
                <a:gridCol w="1538586">
                  <a:extLst>
                    <a:ext uri="{9D8B030D-6E8A-4147-A177-3AD203B41FA5}">
                      <a16:colId xmlns:a16="http://schemas.microsoft.com/office/drawing/2014/main" val="20002"/>
                    </a:ext>
                  </a:extLst>
                </a:gridCol>
                <a:gridCol w="1327267">
                  <a:extLst>
                    <a:ext uri="{9D8B030D-6E8A-4147-A177-3AD203B41FA5}">
                      <a16:colId xmlns:a16="http://schemas.microsoft.com/office/drawing/2014/main" val="20003"/>
                    </a:ext>
                  </a:extLst>
                </a:gridCol>
              </a:tblGrid>
              <a:tr h="370840">
                <a:tc>
                  <a:txBody>
                    <a:bodyPr/>
                    <a:lstStyle/>
                    <a:p>
                      <a:r>
                        <a:rPr lang="it-IT" dirty="0"/>
                        <a:t>6 EMOCOLTURE</a:t>
                      </a:r>
                    </a:p>
                  </a:txBody>
                  <a:tcPr/>
                </a:tc>
                <a:tc gridSpan="3">
                  <a:txBody>
                    <a:bodyPr/>
                    <a:lstStyle/>
                    <a:p>
                      <a:r>
                        <a:rPr lang="it-IT" dirty="0"/>
                        <a:t>Lug-Dic 2016</a:t>
                      </a:r>
                    </a:p>
                  </a:txBody>
                  <a:tcPr/>
                </a:tc>
                <a:tc hMerge="1">
                  <a:txBody>
                    <a:bodyPr/>
                    <a:lstStyle/>
                    <a:p>
                      <a:endParaRPr lang="it-IT" dirty="0"/>
                    </a:p>
                  </a:txBody>
                  <a:tcPr/>
                </a:tc>
                <a:tc hMerge="1">
                  <a:txBody>
                    <a:bodyPr/>
                    <a:lstStyle/>
                    <a:p>
                      <a:endParaRPr lang="it-IT" dirty="0"/>
                    </a:p>
                  </a:txBody>
                  <a:tcPr/>
                </a:tc>
                <a:extLst>
                  <a:ext uri="{0D108BD9-81ED-4DB2-BD59-A6C34878D82A}">
                    <a16:rowId xmlns:a16="http://schemas.microsoft.com/office/drawing/2014/main" val="10000"/>
                  </a:ext>
                </a:extLst>
              </a:tr>
              <a:tr h="370840">
                <a:tc>
                  <a:txBody>
                    <a:bodyPr/>
                    <a:lstStyle/>
                    <a:p>
                      <a:endParaRPr lang="it-IT" dirty="0"/>
                    </a:p>
                  </a:txBody>
                  <a:tcPr/>
                </a:tc>
                <a:tc>
                  <a:txBody>
                    <a:bodyPr/>
                    <a:lstStyle/>
                    <a:p>
                      <a:r>
                        <a:rPr lang="it-IT" dirty="0"/>
                        <a:t>Aerobici</a:t>
                      </a:r>
                    </a:p>
                  </a:txBody>
                  <a:tcPr/>
                </a:tc>
                <a:tc>
                  <a:txBody>
                    <a:bodyPr/>
                    <a:lstStyle/>
                    <a:p>
                      <a:r>
                        <a:rPr lang="it-IT" dirty="0"/>
                        <a:t>Anaerobici</a:t>
                      </a:r>
                    </a:p>
                  </a:txBody>
                  <a:tcPr/>
                </a:tc>
                <a:tc>
                  <a:txBody>
                    <a:bodyPr/>
                    <a:lstStyle/>
                    <a:p>
                      <a:r>
                        <a:rPr lang="it-IT" dirty="0"/>
                        <a:t>Candida</a:t>
                      </a:r>
                    </a:p>
                  </a:txBody>
                  <a:tcPr/>
                </a:tc>
                <a:extLst>
                  <a:ext uri="{0D108BD9-81ED-4DB2-BD59-A6C34878D82A}">
                    <a16:rowId xmlns:a16="http://schemas.microsoft.com/office/drawing/2014/main" val="10001"/>
                  </a:ext>
                </a:extLst>
              </a:tr>
              <a:tr h="370840">
                <a:tc>
                  <a:txBody>
                    <a:bodyPr/>
                    <a:lstStyle/>
                    <a:p>
                      <a:r>
                        <a:rPr lang="it-IT" dirty="0"/>
                        <a:t>Positiva (rimozione)</a:t>
                      </a:r>
                    </a:p>
                  </a:txBody>
                  <a:tcPr/>
                </a:tc>
                <a:tc>
                  <a:txBody>
                    <a:bodyPr/>
                    <a:lstStyle/>
                    <a:p>
                      <a:pPr algn="ctr"/>
                      <a:r>
                        <a:rPr lang="it-IT" dirty="0"/>
                        <a:t>0</a:t>
                      </a:r>
                    </a:p>
                  </a:txBody>
                  <a:tcPr anchor="ctr"/>
                </a:tc>
                <a:tc>
                  <a:txBody>
                    <a:bodyPr/>
                    <a:lstStyle/>
                    <a:p>
                      <a:pPr algn="ctr"/>
                      <a:r>
                        <a:rPr lang="it-IT" dirty="0"/>
                        <a:t>0</a:t>
                      </a:r>
                    </a:p>
                  </a:txBody>
                  <a:tcPr anchor="ctr"/>
                </a:tc>
                <a:tc>
                  <a:txBody>
                    <a:bodyPr/>
                    <a:lstStyle/>
                    <a:p>
                      <a:pPr algn="ctr"/>
                      <a:r>
                        <a:rPr lang="it-IT" dirty="0"/>
                        <a:t>1</a:t>
                      </a:r>
                    </a:p>
                  </a:txBody>
                  <a:tcPr anchor="ctr"/>
                </a:tc>
                <a:extLst>
                  <a:ext uri="{0D108BD9-81ED-4DB2-BD59-A6C34878D82A}">
                    <a16:rowId xmlns:a16="http://schemas.microsoft.com/office/drawing/2014/main" val="10002"/>
                  </a:ext>
                </a:extLst>
              </a:tr>
            </a:tbl>
          </a:graphicData>
        </a:graphic>
      </p:graphicFrame>
      <p:graphicFrame>
        <p:nvGraphicFramePr>
          <p:cNvPr id="5" name="Tabella 4"/>
          <p:cNvGraphicFramePr>
            <a:graphicFrameLocks noGrp="1"/>
          </p:cNvGraphicFramePr>
          <p:nvPr/>
        </p:nvGraphicFramePr>
        <p:xfrm>
          <a:off x="2935111" y="3067204"/>
          <a:ext cx="6096000" cy="1381760"/>
        </p:xfrm>
        <a:graphic>
          <a:graphicData uri="http://schemas.openxmlformats.org/drawingml/2006/table">
            <a:tbl>
              <a:tblPr firstRow="1" bandRow="1">
                <a:tableStyleId>{5C22544A-7EE6-4342-B048-85BDC9FD1C3A}</a:tableStyleId>
              </a:tblPr>
              <a:tblGrid>
                <a:gridCol w="1764828">
                  <a:extLst>
                    <a:ext uri="{9D8B030D-6E8A-4147-A177-3AD203B41FA5}">
                      <a16:colId xmlns:a16="http://schemas.microsoft.com/office/drawing/2014/main" val="20000"/>
                    </a:ext>
                  </a:extLst>
                </a:gridCol>
                <a:gridCol w="1465319">
                  <a:extLst>
                    <a:ext uri="{9D8B030D-6E8A-4147-A177-3AD203B41FA5}">
                      <a16:colId xmlns:a16="http://schemas.microsoft.com/office/drawing/2014/main" val="20001"/>
                    </a:ext>
                  </a:extLst>
                </a:gridCol>
                <a:gridCol w="1538586">
                  <a:extLst>
                    <a:ext uri="{9D8B030D-6E8A-4147-A177-3AD203B41FA5}">
                      <a16:colId xmlns:a16="http://schemas.microsoft.com/office/drawing/2014/main" val="20002"/>
                    </a:ext>
                  </a:extLst>
                </a:gridCol>
                <a:gridCol w="1327267">
                  <a:extLst>
                    <a:ext uri="{9D8B030D-6E8A-4147-A177-3AD203B41FA5}">
                      <a16:colId xmlns:a16="http://schemas.microsoft.com/office/drawing/2014/main" val="20003"/>
                    </a:ext>
                  </a:extLst>
                </a:gridCol>
              </a:tblGrid>
              <a:tr h="370840">
                <a:tc>
                  <a:txBody>
                    <a:bodyPr/>
                    <a:lstStyle/>
                    <a:p>
                      <a:r>
                        <a:rPr lang="it-IT" dirty="0"/>
                        <a:t>6 EMOCOLTURE</a:t>
                      </a:r>
                    </a:p>
                  </a:txBody>
                  <a:tcPr/>
                </a:tc>
                <a:tc gridSpan="3">
                  <a:txBody>
                    <a:bodyPr/>
                    <a:lstStyle/>
                    <a:p>
                      <a:r>
                        <a:rPr lang="it-IT" dirty="0" err="1"/>
                        <a:t>Gen-Dic</a:t>
                      </a:r>
                      <a:r>
                        <a:rPr lang="it-IT" dirty="0"/>
                        <a:t> 2017</a:t>
                      </a:r>
                    </a:p>
                  </a:txBody>
                  <a:tcPr/>
                </a:tc>
                <a:tc hMerge="1">
                  <a:txBody>
                    <a:bodyPr/>
                    <a:lstStyle/>
                    <a:p>
                      <a:endParaRPr lang="it-IT" dirty="0"/>
                    </a:p>
                  </a:txBody>
                  <a:tcPr/>
                </a:tc>
                <a:tc hMerge="1">
                  <a:txBody>
                    <a:bodyPr/>
                    <a:lstStyle/>
                    <a:p>
                      <a:endParaRPr lang="it-IT" dirty="0"/>
                    </a:p>
                  </a:txBody>
                  <a:tcPr/>
                </a:tc>
                <a:extLst>
                  <a:ext uri="{0D108BD9-81ED-4DB2-BD59-A6C34878D82A}">
                    <a16:rowId xmlns:a16="http://schemas.microsoft.com/office/drawing/2014/main" val="10000"/>
                  </a:ext>
                </a:extLst>
              </a:tr>
              <a:tr h="370840">
                <a:tc>
                  <a:txBody>
                    <a:bodyPr/>
                    <a:lstStyle/>
                    <a:p>
                      <a:endParaRPr lang="it-IT"/>
                    </a:p>
                  </a:txBody>
                  <a:tcPr/>
                </a:tc>
                <a:tc>
                  <a:txBody>
                    <a:bodyPr/>
                    <a:lstStyle/>
                    <a:p>
                      <a:r>
                        <a:rPr lang="it-IT" dirty="0"/>
                        <a:t>Aerobici</a:t>
                      </a:r>
                    </a:p>
                  </a:txBody>
                  <a:tcPr/>
                </a:tc>
                <a:tc>
                  <a:txBody>
                    <a:bodyPr/>
                    <a:lstStyle/>
                    <a:p>
                      <a:r>
                        <a:rPr lang="it-IT" dirty="0"/>
                        <a:t>Anaerobici</a:t>
                      </a:r>
                    </a:p>
                  </a:txBody>
                  <a:tcPr/>
                </a:tc>
                <a:tc>
                  <a:txBody>
                    <a:bodyPr/>
                    <a:lstStyle/>
                    <a:p>
                      <a:r>
                        <a:rPr lang="it-IT" dirty="0"/>
                        <a:t>Candida</a:t>
                      </a:r>
                    </a:p>
                  </a:txBody>
                  <a:tcPr/>
                </a:tc>
                <a:extLst>
                  <a:ext uri="{0D108BD9-81ED-4DB2-BD59-A6C34878D82A}">
                    <a16:rowId xmlns:a16="http://schemas.microsoft.com/office/drawing/2014/main" val="10001"/>
                  </a:ext>
                </a:extLst>
              </a:tr>
              <a:tr h="370840">
                <a:tc>
                  <a:txBody>
                    <a:bodyPr/>
                    <a:lstStyle/>
                    <a:p>
                      <a:r>
                        <a:rPr lang="it-IT" dirty="0"/>
                        <a:t>Positiva (rimozione)</a:t>
                      </a:r>
                    </a:p>
                  </a:txBody>
                  <a:tcPr/>
                </a:tc>
                <a:tc>
                  <a:txBody>
                    <a:bodyPr/>
                    <a:lstStyle/>
                    <a:p>
                      <a:pPr algn="ctr"/>
                      <a:r>
                        <a:rPr lang="it-IT" dirty="0"/>
                        <a:t>1</a:t>
                      </a:r>
                    </a:p>
                  </a:txBody>
                  <a:tcPr anchor="ctr"/>
                </a:tc>
                <a:tc>
                  <a:txBody>
                    <a:bodyPr/>
                    <a:lstStyle/>
                    <a:p>
                      <a:pPr algn="ctr"/>
                      <a:r>
                        <a:rPr lang="it-IT" dirty="0"/>
                        <a:t>0</a:t>
                      </a:r>
                    </a:p>
                  </a:txBody>
                  <a:tcPr anchor="ctr"/>
                </a:tc>
                <a:tc>
                  <a:txBody>
                    <a:bodyPr/>
                    <a:lstStyle/>
                    <a:p>
                      <a:pPr algn="ctr"/>
                      <a:r>
                        <a:rPr lang="it-IT" dirty="0"/>
                        <a:t>1</a:t>
                      </a:r>
                    </a:p>
                  </a:txBody>
                  <a:tcPr anchor="ctr"/>
                </a:tc>
                <a:extLst>
                  <a:ext uri="{0D108BD9-81ED-4DB2-BD59-A6C34878D82A}">
                    <a16:rowId xmlns:a16="http://schemas.microsoft.com/office/drawing/2014/main" val="10002"/>
                  </a:ext>
                </a:extLst>
              </a:tr>
            </a:tbl>
          </a:graphicData>
        </a:graphic>
      </p:graphicFrame>
      <p:graphicFrame>
        <p:nvGraphicFramePr>
          <p:cNvPr id="6" name="Tabella 5"/>
          <p:cNvGraphicFramePr>
            <a:graphicFrameLocks noGrp="1"/>
          </p:cNvGraphicFramePr>
          <p:nvPr/>
        </p:nvGraphicFramePr>
        <p:xfrm>
          <a:off x="2935111" y="4448964"/>
          <a:ext cx="6096000" cy="1381760"/>
        </p:xfrm>
        <a:graphic>
          <a:graphicData uri="http://schemas.openxmlformats.org/drawingml/2006/table">
            <a:tbl>
              <a:tblPr firstRow="1" bandRow="1">
                <a:tableStyleId>{5C22544A-7EE6-4342-B048-85BDC9FD1C3A}</a:tableStyleId>
              </a:tblPr>
              <a:tblGrid>
                <a:gridCol w="1764828">
                  <a:extLst>
                    <a:ext uri="{9D8B030D-6E8A-4147-A177-3AD203B41FA5}">
                      <a16:colId xmlns:a16="http://schemas.microsoft.com/office/drawing/2014/main" val="20000"/>
                    </a:ext>
                  </a:extLst>
                </a:gridCol>
                <a:gridCol w="1465319">
                  <a:extLst>
                    <a:ext uri="{9D8B030D-6E8A-4147-A177-3AD203B41FA5}">
                      <a16:colId xmlns:a16="http://schemas.microsoft.com/office/drawing/2014/main" val="20001"/>
                    </a:ext>
                  </a:extLst>
                </a:gridCol>
                <a:gridCol w="1538586">
                  <a:extLst>
                    <a:ext uri="{9D8B030D-6E8A-4147-A177-3AD203B41FA5}">
                      <a16:colId xmlns:a16="http://schemas.microsoft.com/office/drawing/2014/main" val="20002"/>
                    </a:ext>
                  </a:extLst>
                </a:gridCol>
                <a:gridCol w="1327267">
                  <a:extLst>
                    <a:ext uri="{9D8B030D-6E8A-4147-A177-3AD203B41FA5}">
                      <a16:colId xmlns:a16="http://schemas.microsoft.com/office/drawing/2014/main" val="20003"/>
                    </a:ext>
                  </a:extLst>
                </a:gridCol>
              </a:tblGrid>
              <a:tr h="370840">
                <a:tc>
                  <a:txBody>
                    <a:bodyPr/>
                    <a:lstStyle/>
                    <a:p>
                      <a:r>
                        <a:rPr lang="it-IT" dirty="0"/>
                        <a:t>5 EMOCOLTURE</a:t>
                      </a:r>
                    </a:p>
                  </a:txBody>
                  <a:tcPr/>
                </a:tc>
                <a:tc gridSpan="3">
                  <a:txBody>
                    <a:bodyPr/>
                    <a:lstStyle/>
                    <a:p>
                      <a:r>
                        <a:rPr lang="it-IT" dirty="0" err="1"/>
                        <a:t>Gen-Dic</a:t>
                      </a:r>
                      <a:r>
                        <a:rPr lang="it-IT" dirty="0"/>
                        <a:t> 2018</a:t>
                      </a:r>
                    </a:p>
                  </a:txBody>
                  <a:tcPr/>
                </a:tc>
                <a:tc hMerge="1">
                  <a:txBody>
                    <a:bodyPr/>
                    <a:lstStyle/>
                    <a:p>
                      <a:endParaRPr lang="it-IT" dirty="0"/>
                    </a:p>
                  </a:txBody>
                  <a:tcPr/>
                </a:tc>
                <a:tc hMerge="1">
                  <a:txBody>
                    <a:bodyPr/>
                    <a:lstStyle/>
                    <a:p>
                      <a:endParaRPr lang="it-IT" dirty="0"/>
                    </a:p>
                  </a:txBody>
                  <a:tcPr/>
                </a:tc>
                <a:extLst>
                  <a:ext uri="{0D108BD9-81ED-4DB2-BD59-A6C34878D82A}">
                    <a16:rowId xmlns:a16="http://schemas.microsoft.com/office/drawing/2014/main" val="10000"/>
                  </a:ext>
                </a:extLst>
              </a:tr>
              <a:tr h="370840">
                <a:tc>
                  <a:txBody>
                    <a:bodyPr/>
                    <a:lstStyle/>
                    <a:p>
                      <a:endParaRPr lang="it-IT"/>
                    </a:p>
                  </a:txBody>
                  <a:tcPr/>
                </a:tc>
                <a:tc>
                  <a:txBody>
                    <a:bodyPr/>
                    <a:lstStyle/>
                    <a:p>
                      <a:r>
                        <a:rPr lang="it-IT" dirty="0"/>
                        <a:t>Aerobici</a:t>
                      </a:r>
                    </a:p>
                  </a:txBody>
                  <a:tcPr/>
                </a:tc>
                <a:tc>
                  <a:txBody>
                    <a:bodyPr/>
                    <a:lstStyle/>
                    <a:p>
                      <a:r>
                        <a:rPr lang="it-IT" dirty="0"/>
                        <a:t>Anaerobici</a:t>
                      </a:r>
                    </a:p>
                  </a:txBody>
                  <a:tcPr/>
                </a:tc>
                <a:tc>
                  <a:txBody>
                    <a:bodyPr/>
                    <a:lstStyle/>
                    <a:p>
                      <a:r>
                        <a:rPr lang="it-IT" dirty="0"/>
                        <a:t>Candida</a:t>
                      </a:r>
                    </a:p>
                  </a:txBody>
                  <a:tcPr/>
                </a:tc>
                <a:extLst>
                  <a:ext uri="{0D108BD9-81ED-4DB2-BD59-A6C34878D82A}">
                    <a16:rowId xmlns:a16="http://schemas.microsoft.com/office/drawing/2014/main" val="10001"/>
                  </a:ext>
                </a:extLst>
              </a:tr>
              <a:tr h="370840">
                <a:tc>
                  <a:txBody>
                    <a:bodyPr/>
                    <a:lstStyle/>
                    <a:p>
                      <a:r>
                        <a:rPr lang="it-IT" dirty="0"/>
                        <a:t>Positiva (rimozione)</a:t>
                      </a:r>
                    </a:p>
                  </a:txBody>
                  <a:tcPr/>
                </a:tc>
                <a:tc>
                  <a:txBody>
                    <a:bodyPr/>
                    <a:lstStyle/>
                    <a:p>
                      <a:pPr algn="ctr"/>
                      <a:r>
                        <a:rPr lang="it-IT" dirty="0"/>
                        <a:t>2</a:t>
                      </a:r>
                    </a:p>
                  </a:txBody>
                  <a:tcPr anchor="ctr"/>
                </a:tc>
                <a:tc>
                  <a:txBody>
                    <a:bodyPr/>
                    <a:lstStyle/>
                    <a:p>
                      <a:pPr algn="ctr"/>
                      <a:r>
                        <a:rPr lang="it-IT" dirty="0"/>
                        <a:t>0</a:t>
                      </a:r>
                    </a:p>
                  </a:txBody>
                  <a:tcPr anchor="ctr"/>
                </a:tc>
                <a:tc>
                  <a:txBody>
                    <a:bodyPr/>
                    <a:lstStyle/>
                    <a:p>
                      <a:pPr algn="ctr"/>
                      <a:r>
                        <a:rPr lang="it-IT" dirty="0"/>
                        <a:t>0</a:t>
                      </a:r>
                    </a:p>
                  </a:txBody>
                  <a:tcPr anchor="ctr"/>
                </a:tc>
                <a:extLst>
                  <a:ext uri="{0D108BD9-81ED-4DB2-BD59-A6C34878D82A}">
                    <a16:rowId xmlns:a16="http://schemas.microsoft.com/office/drawing/2014/main" val="10002"/>
                  </a:ext>
                </a:extLst>
              </a:tr>
            </a:tbl>
          </a:graphicData>
        </a:graphic>
      </p:graphicFrame>
      <p:sp>
        <p:nvSpPr>
          <p:cNvPr id="2" name="Rettangolo 1"/>
          <p:cNvSpPr/>
          <p:nvPr/>
        </p:nvSpPr>
        <p:spPr>
          <a:xfrm>
            <a:off x="3076354" y="6166885"/>
            <a:ext cx="5879805" cy="48909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400" b="1" dirty="0"/>
              <a:t>2021 </a:t>
            </a:r>
            <a:r>
              <a:rPr lang="it-IT" sz="2400" b="1" dirty="0" err="1"/>
              <a:t>targheting</a:t>
            </a:r>
            <a:r>
              <a:rPr lang="it-IT" sz="2400" b="1" dirty="0"/>
              <a:t> zero raggiunto!</a:t>
            </a:r>
          </a:p>
        </p:txBody>
      </p:sp>
    </p:spTree>
    <p:extLst>
      <p:ext uri="{BB962C8B-B14F-4D97-AF65-F5344CB8AC3E}">
        <p14:creationId xmlns:p14="http://schemas.microsoft.com/office/powerpoint/2010/main" val="3422026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p:cNvGraphicFramePr>
            <a:graphicFrameLocks noGrp="1"/>
          </p:cNvGraphicFramePr>
          <p:nvPr/>
        </p:nvGraphicFramePr>
        <p:xfrm>
          <a:off x="2697951" y="395624"/>
          <a:ext cx="6096000" cy="5455920"/>
        </p:xfrm>
        <a:graphic>
          <a:graphicData uri="http://schemas.openxmlformats.org/drawingml/2006/table">
            <a:tbl>
              <a:tblPr firstRow="1" bandRow="1">
                <a:tableStyleId>{5C22544A-7EE6-4342-B048-85BDC9FD1C3A}</a:tableStyleId>
              </a:tblPr>
              <a:tblGrid>
                <a:gridCol w="1382217">
                  <a:extLst>
                    <a:ext uri="{9D8B030D-6E8A-4147-A177-3AD203B41FA5}">
                      <a16:colId xmlns:a16="http://schemas.microsoft.com/office/drawing/2014/main" val="20000"/>
                    </a:ext>
                  </a:extLst>
                </a:gridCol>
                <a:gridCol w="1056183">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70840">
                <a:tc>
                  <a:txBody>
                    <a:bodyPr/>
                    <a:lstStyle/>
                    <a:p>
                      <a:pPr algn="ctr"/>
                      <a:r>
                        <a:rPr lang="it-IT" sz="1000" dirty="0"/>
                        <a:t>GESTIONE DEL CATETERE E COSTI RELATIVI</a:t>
                      </a:r>
                    </a:p>
                  </a:txBody>
                  <a:tcPr anchor="ctr"/>
                </a:tc>
                <a:tc>
                  <a:txBody>
                    <a:bodyPr/>
                    <a:lstStyle/>
                    <a:p>
                      <a:pPr algn="ctr"/>
                      <a:r>
                        <a:rPr lang="it-IT" sz="1000" dirty="0" err="1"/>
                        <a:t>Gen</a:t>
                      </a:r>
                      <a:r>
                        <a:rPr lang="it-IT" sz="1000" dirty="0"/>
                        <a:t> 2016</a:t>
                      </a:r>
                    </a:p>
                    <a:p>
                      <a:pPr algn="ctr"/>
                      <a:r>
                        <a:rPr lang="it-IT" sz="1000" dirty="0" err="1"/>
                        <a:t>Giu</a:t>
                      </a:r>
                      <a:r>
                        <a:rPr lang="it-IT" sz="1000" dirty="0"/>
                        <a:t> 2016</a:t>
                      </a:r>
                    </a:p>
                  </a:txBody>
                  <a:tcPr anchor="ctr"/>
                </a:tc>
                <a:tc>
                  <a:txBody>
                    <a:bodyPr/>
                    <a:lstStyle/>
                    <a:p>
                      <a:pPr algn="ctr"/>
                      <a:r>
                        <a:rPr lang="it-IT" sz="1000" dirty="0" err="1"/>
                        <a:t>Lug</a:t>
                      </a:r>
                      <a:r>
                        <a:rPr lang="it-IT" sz="1000" dirty="0"/>
                        <a:t> 2016</a:t>
                      </a:r>
                    </a:p>
                    <a:p>
                      <a:pPr algn="ctr"/>
                      <a:r>
                        <a:rPr lang="it-IT" sz="1000" dirty="0" err="1"/>
                        <a:t>Dic</a:t>
                      </a:r>
                      <a:r>
                        <a:rPr lang="it-IT" sz="1000" dirty="0"/>
                        <a:t> 2016</a:t>
                      </a:r>
                    </a:p>
                  </a:txBody>
                  <a:tcPr anchor="ctr"/>
                </a:tc>
                <a:tc>
                  <a:txBody>
                    <a:bodyPr/>
                    <a:lstStyle/>
                    <a:p>
                      <a:pPr algn="ctr"/>
                      <a:r>
                        <a:rPr lang="it-IT" sz="1000" dirty="0"/>
                        <a:t>2017</a:t>
                      </a:r>
                    </a:p>
                  </a:txBody>
                  <a:tcPr anchor="ctr"/>
                </a:tc>
                <a:tc>
                  <a:txBody>
                    <a:bodyPr/>
                    <a:lstStyle/>
                    <a:p>
                      <a:pPr algn="ctr"/>
                      <a:r>
                        <a:rPr lang="it-IT" sz="1000" dirty="0"/>
                        <a:t>2018</a:t>
                      </a:r>
                    </a:p>
                  </a:txBody>
                  <a:tcPr anchor="ctr"/>
                </a:tc>
                <a:extLst>
                  <a:ext uri="{0D108BD9-81ED-4DB2-BD59-A6C34878D82A}">
                    <a16:rowId xmlns:a16="http://schemas.microsoft.com/office/drawing/2014/main" val="10000"/>
                  </a:ext>
                </a:extLst>
              </a:tr>
              <a:tr h="370840">
                <a:tc>
                  <a:txBody>
                    <a:bodyPr/>
                    <a:lstStyle/>
                    <a:p>
                      <a:r>
                        <a:rPr lang="it-IT" sz="1000" dirty="0"/>
                        <a:t>N.RO CATETERI</a:t>
                      </a:r>
                    </a:p>
                  </a:txBody>
                  <a:tcPr/>
                </a:tc>
                <a:tc>
                  <a:txBody>
                    <a:bodyPr/>
                    <a:lstStyle/>
                    <a:p>
                      <a:pPr algn="ctr"/>
                      <a:r>
                        <a:rPr lang="it-IT" sz="1000" dirty="0"/>
                        <a:t>311</a:t>
                      </a:r>
                    </a:p>
                  </a:txBody>
                  <a:tcPr/>
                </a:tc>
                <a:tc>
                  <a:txBody>
                    <a:bodyPr/>
                    <a:lstStyle/>
                    <a:p>
                      <a:pPr algn="ctr"/>
                      <a:r>
                        <a:rPr lang="it-IT" sz="1000" dirty="0"/>
                        <a:t>289</a:t>
                      </a:r>
                    </a:p>
                  </a:txBody>
                  <a:tcPr/>
                </a:tc>
                <a:tc>
                  <a:txBody>
                    <a:bodyPr/>
                    <a:lstStyle/>
                    <a:p>
                      <a:pPr algn="ctr"/>
                      <a:r>
                        <a:rPr lang="it-IT" sz="1000" dirty="0"/>
                        <a:t>634</a:t>
                      </a:r>
                    </a:p>
                  </a:txBody>
                  <a:tcPr/>
                </a:tc>
                <a:tc>
                  <a:txBody>
                    <a:bodyPr/>
                    <a:lstStyle/>
                    <a:p>
                      <a:pPr algn="ctr"/>
                      <a:r>
                        <a:rPr lang="it-IT" sz="1000" dirty="0"/>
                        <a:t>652</a:t>
                      </a:r>
                    </a:p>
                  </a:txBody>
                  <a:tcPr/>
                </a:tc>
                <a:extLst>
                  <a:ext uri="{0D108BD9-81ED-4DB2-BD59-A6C34878D82A}">
                    <a16:rowId xmlns:a16="http://schemas.microsoft.com/office/drawing/2014/main" val="10001"/>
                  </a:ext>
                </a:extLst>
              </a:tr>
              <a:tr h="370840">
                <a:tc>
                  <a:txBody>
                    <a:bodyPr/>
                    <a:lstStyle/>
                    <a:p>
                      <a:r>
                        <a:rPr lang="it-IT" sz="1000" dirty="0"/>
                        <a:t>COSTO</a:t>
                      </a:r>
                      <a:r>
                        <a:rPr lang="it-IT" sz="1000" baseline="0" dirty="0"/>
                        <a:t> CATETERI (€)</a:t>
                      </a:r>
                      <a:endParaRPr lang="it-IT" sz="1000" dirty="0"/>
                    </a:p>
                  </a:txBody>
                  <a:tcPr/>
                </a:tc>
                <a:tc>
                  <a:txBody>
                    <a:bodyPr/>
                    <a:lstStyle/>
                    <a:p>
                      <a:pPr algn="ctr"/>
                      <a:r>
                        <a:rPr lang="it-IT" sz="1000" dirty="0"/>
                        <a:t>46.650</a:t>
                      </a:r>
                    </a:p>
                  </a:txBody>
                  <a:tcPr/>
                </a:tc>
                <a:tc>
                  <a:txBody>
                    <a:bodyPr/>
                    <a:lstStyle/>
                    <a:p>
                      <a:pPr algn="ctr"/>
                      <a:r>
                        <a:rPr lang="it-IT" sz="1000" dirty="0"/>
                        <a:t>43.350</a:t>
                      </a:r>
                    </a:p>
                  </a:txBody>
                  <a:tcPr/>
                </a:tc>
                <a:tc>
                  <a:txBody>
                    <a:bodyPr/>
                    <a:lstStyle/>
                    <a:p>
                      <a:pPr algn="ctr"/>
                      <a:r>
                        <a:rPr lang="it-IT" sz="1000" dirty="0"/>
                        <a:t>95.100</a:t>
                      </a:r>
                    </a:p>
                  </a:txBody>
                  <a:tcPr/>
                </a:tc>
                <a:tc>
                  <a:txBody>
                    <a:bodyPr/>
                    <a:lstStyle/>
                    <a:p>
                      <a:pPr algn="ctr"/>
                      <a:r>
                        <a:rPr lang="it-IT" sz="1000" dirty="0"/>
                        <a:t>97.800</a:t>
                      </a:r>
                    </a:p>
                  </a:txBody>
                  <a:tcPr/>
                </a:tc>
                <a:extLst>
                  <a:ext uri="{0D108BD9-81ED-4DB2-BD59-A6C34878D82A}">
                    <a16:rowId xmlns:a16="http://schemas.microsoft.com/office/drawing/2014/main" val="10002"/>
                  </a:ext>
                </a:extLst>
              </a:tr>
              <a:tr h="370840">
                <a:tc>
                  <a:txBody>
                    <a:bodyPr/>
                    <a:lstStyle/>
                    <a:p>
                      <a:r>
                        <a:rPr lang="it-IT" sz="1000" dirty="0"/>
                        <a:t>COSTO EMOCOLTURE</a:t>
                      </a:r>
                    </a:p>
                  </a:txBody>
                  <a:tcPr/>
                </a:tc>
                <a:tc>
                  <a:txBody>
                    <a:bodyPr/>
                    <a:lstStyle/>
                    <a:p>
                      <a:pPr algn="ctr"/>
                      <a:r>
                        <a:rPr lang="it-IT" sz="1000" dirty="0"/>
                        <a:t>1.021</a:t>
                      </a:r>
                    </a:p>
                  </a:txBody>
                  <a:tcPr/>
                </a:tc>
                <a:tc>
                  <a:txBody>
                    <a:bodyPr/>
                    <a:lstStyle/>
                    <a:p>
                      <a:pPr algn="ctr"/>
                      <a:r>
                        <a:rPr lang="it-IT" sz="1000" dirty="0"/>
                        <a:t>100</a:t>
                      </a:r>
                    </a:p>
                  </a:txBody>
                  <a:tcPr/>
                </a:tc>
                <a:tc>
                  <a:txBody>
                    <a:bodyPr/>
                    <a:lstStyle/>
                    <a:p>
                      <a:pPr algn="ctr"/>
                      <a:r>
                        <a:rPr lang="it-IT" sz="1000" dirty="0"/>
                        <a:t>100</a:t>
                      </a:r>
                    </a:p>
                  </a:txBody>
                  <a:tcPr/>
                </a:tc>
                <a:tc>
                  <a:txBody>
                    <a:bodyPr/>
                    <a:lstStyle/>
                    <a:p>
                      <a:pPr algn="ctr"/>
                      <a:r>
                        <a:rPr lang="it-IT" sz="1000" dirty="0"/>
                        <a:t>83</a:t>
                      </a:r>
                    </a:p>
                  </a:txBody>
                  <a:tcPr/>
                </a:tc>
                <a:extLst>
                  <a:ext uri="{0D108BD9-81ED-4DB2-BD59-A6C34878D82A}">
                    <a16:rowId xmlns:a16="http://schemas.microsoft.com/office/drawing/2014/main" val="10003"/>
                  </a:ext>
                </a:extLst>
              </a:tr>
              <a:tr h="370840">
                <a:tc>
                  <a:txBody>
                    <a:bodyPr/>
                    <a:lstStyle/>
                    <a:p>
                      <a:r>
                        <a:rPr lang="it-IT" sz="1000" dirty="0"/>
                        <a:t>COSTO TOTALE TERAPIA</a:t>
                      </a:r>
                      <a:r>
                        <a:rPr lang="it-IT" sz="1000" baseline="0" dirty="0"/>
                        <a:t> (€)</a:t>
                      </a:r>
                      <a:endParaRPr lang="it-IT" sz="1000" dirty="0"/>
                    </a:p>
                  </a:txBody>
                  <a:tcPr/>
                </a:tc>
                <a:tc>
                  <a:txBody>
                    <a:bodyPr/>
                    <a:lstStyle/>
                    <a:p>
                      <a:pPr algn="ctr"/>
                      <a:r>
                        <a:rPr lang="it-IT" sz="1000" dirty="0"/>
                        <a:t>6.535</a:t>
                      </a:r>
                    </a:p>
                  </a:txBody>
                  <a:tcPr/>
                </a:tc>
                <a:tc>
                  <a:txBody>
                    <a:bodyPr/>
                    <a:lstStyle/>
                    <a:p>
                      <a:pPr algn="ctr"/>
                      <a:r>
                        <a:rPr lang="it-IT" sz="1000" dirty="0"/>
                        <a:t>910</a:t>
                      </a:r>
                    </a:p>
                  </a:txBody>
                  <a:tcPr/>
                </a:tc>
                <a:tc>
                  <a:txBody>
                    <a:bodyPr/>
                    <a:lstStyle/>
                    <a:p>
                      <a:pPr algn="ctr"/>
                      <a:r>
                        <a:rPr lang="it-IT" sz="1000" dirty="0"/>
                        <a:t>188</a:t>
                      </a:r>
                    </a:p>
                  </a:txBody>
                  <a:tcPr/>
                </a:tc>
                <a:tc>
                  <a:txBody>
                    <a:bodyPr/>
                    <a:lstStyle/>
                    <a:p>
                      <a:pPr algn="ctr"/>
                      <a:r>
                        <a:rPr lang="it-IT" sz="1000" dirty="0"/>
                        <a:t>361</a:t>
                      </a:r>
                    </a:p>
                  </a:txBody>
                  <a:tcPr/>
                </a:tc>
                <a:extLst>
                  <a:ext uri="{0D108BD9-81ED-4DB2-BD59-A6C34878D82A}">
                    <a16:rowId xmlns:a16="http://schemas.microsoft.com/office/drawing/2014/main" val="10004"/>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sz="1000" dirty="0"/>
                        <a:t>COSTO OSPEDALIZZAZIONE </a:t>
                      </a:r>
                      <a:r>
                        <a:rPr lang="it-IT" sz="1000" baseline="0" dirty="0"/>
                        <a:t>(1000€/DIE)</a:t>
                      </a:r>
                      <a:endParaRPr lang="it-IT" sz="1000" dirty="0"/>
                    </a:p>
                  </a:txBody>
                  <a:tcPr/>
                </a:tc>
                <a:tc>
                  <a:txBody>
                    <a:bodyPr/>
                    <a:lstStyle/>
                    <a:p>
                      <a:pPr algn="ctr"/>
                      <a:r>
                        <a:rPr lang="it-IT" sz="1000" dirty="0"/>
                        <a:t>287,000</a:t>
                      </a:r>
                    </a:p>
                  </a:txBody>
                  <a:tcPr/>
                </a:tc>
                <a:tc>
                  <a:txBody>
                    <a:bodyPr/>
                    <a:lstStyle/>
                    <a:p>
                      <a:pPr algn="ctr"/>
                      <a:r>
                        <a:rPr lang="it-IT" sz="1000" dirty="0"/>
                        <a:t>42,000</a:t>
                      </a:r>
                    </a:p>
                  </a:txBody>
                  <a:tcPr/>
                </a:tc>
                <a:tc>
                  <a:txBody>
                    <a:bodyPr/>
                    <a:lstStyle/>
                    <a:p>
                      <a:pPr algn="ctr"/>
                      <a:r>
                        <a:rPr lang="it-IT" sz="1000" dirty="0"/>
                        <a:t>14,000</a:t>
                      </a:r>
                    </a:p>
                  </a:txBody>
                  <a:tcPr/>
                </a:tc>
                <a:tc>
                  <a:txBody>
                    <a:bodyPr/>
                    <a:lstStyle/>
                    <a:p>
                      <a:pPr algn="ctr"/>
                      <a:r>
                        <a:rPr lang="it-IT" sz="1000" dirty="0"/>
                        <a:t>14,000</a:t>
                      </a:r>
                    </a:p>
                  </a:txBody>
                  <a:tcPr/>
                </a:tc>
                <a:extLst>
                  <a:ext uri="{0D108BD9-81ED-4DB2-BD59-A6C34878D82A}">
                    <a16:rowId xmlns:a16="http://schemas.microsoft.com/office/drawing/2014/main" val="10005"/>
                  </a:ext>
                </a:extLst>
              </a:tr>
              <a:tr h="370840">
                <a:tc>
                  <a:txBody>
                    <a:bodyPr/>
                    <a:lstStyle/>
                    <a:p>
                      <a:r>
                        <a:rPr lang="it-IT" sz="1000" dirty="0"/>
                        <a:t>COSTO NUOVI CATETERI (€)</a:t>
                      </a:r>
                    </a:p>
                  </a:txBody>
                  <a:tcPr/>
                </a:tc>
                <a:tc>
                  <a:txBody>
                    <a:bodyPr/>
                    <a:lstStyle/>
                    <a:p>
                      <a:pPr algn="ctr"/>
                      <a:r>
                        <a:rPr lang="it-IT" sz="1000" dirty="0"/>
                        <a:t>6.150</a:t>
                      </a:r>
                    </a:p>
                  </a:txBody>
                  <a:tcPr/>
                </a:tc>
                <a:tc>
                  <a:txBody>
                    <a:bodyPr/>
                    <a:lstStyle/>
                    <a:p>
                      <a:pPr algn="ctr"/>
                      <a:r>
                        <a:rPr lang="it-IT" sz="1000" dirty="0"/>
                        <a:t>150</a:t>
                      </a:r>
                    </a:p>
                  </a:txBody>
                  <a:tcPr/>
                </a:tc>
                <a:tc>
                  <a:txBody>
                    <a:bodyPr/>
                    <a:lstStyle/>
                    <a:p>
                      <a:pPr algn="ctr"/>
                      <a:r>
                        <a:rPr lang="it-IT" sz="1000" dirty="0"/>
                        <a:t>300</a:t>
                      </a:r>
                    </a:p>
                  </a:txBody>
                  <a:tcPr/>
                </a:tc>
                <a:tc>
                  <a:txBody>
                    <a:bodyPr/>
                    <a:lstStyle/>
                    <a:p>
                      <a:pPr algn="ctr"/>
                      <a:r>
                        <a:rPr lang="it-IT" sz="1000" dirty="0"/>
                        <a:t>300</a:t>
                      </a:r>
                    </a:p>
                  </a:txBody>
                  <a:tcPr/>
                </a:tc>
                <a:extLst>
                  <a:ext uri="{0D108BD9-81ED-4DB2-BD59-A6C34878D82A}">
                    <a16:rowId xmlns:a16="http://schemas.microsoft.com/office/drawing/2014/main" val="10006"/>
                  </a:ext>
                </a:extLst>
              </a:tr>
              <a:tr h="370840">
                <a:tc>
                  <a:txBody>
                    <a:bodyPr/>
                    <a:lstStyle/>
                    <a:p>
                      <a:r>
                        <a:rPr lang="it-IT" sz="1000" dirty="0"/>
                        <a:t>SPESA MEDICAZIONE</a:t>
                      </a:r>
                    </a:p>
                    <a:p>
                      <a:r>
                        <a:rPr lang="it-IT" sz="1000" dirty="0"/>
                        <a:t>(prima del bundle) (€)</a:t>
                      </a:r>
                    </a:p>
                  </a:txBody>
                  <a:tcPr/>
                </a:tc>
                <a:tc>
                  <a:txBody>
                    <a:bodyPr/>
                    <a:lstStyle/>
                    <a:p>
                      <a:pPr algn="ctr"/>
                      <a:r>
                        <a:rPr lang="it-IT" sz="1000" dirty="0"/>
                        <a:t>87,936</a:t>
                      </a:r>
                    </a:p>
                  </a:txBody>
                  <a:tcPr/>
                </a:tc>
                <a:tc>
                  <a:txBody>
                    <a:bodyPr/>
                    <a:lstStyle/>
                    <a:p>
                      <a:pPr algn="ctr"/>
                      <a:endParaRPr lang="it-IT" sz="1000"/>
                    </a:p>
                  </a:txBody>
                  <a:tcPr/>
                </a:tc>
                <a:tc>
                  <a:txBody>
                    <a:bodyPr/>
                    <a:lstStyle/>
                    <a:p>
                      <a:pPr algn="ctr"/>
                      <a:endParaRPr lang="it-IT" sz="1000"/>
                    </a:p>
                  </a:txBody>
                  <a:tcPr/>
                </a:tc>
                <a:tc>
                  <a:txBody>
                    <a:bodyPr/>
                    <a:lstStyle/>
                    <a:p>
                      <a:pPr algn="ctr"/>
                      <a:endParaRPr lang="it-IT" sz="1000" dirty="0"/>
                    </a:p>
                  </a:txBody>
                  <a:tcPr/>
                </a:tc>
                <a:extLst>
                  <a:ext uri="{0D108BD9-81ED-4DB2-BD59-A6C34878D82A}">
                    <a16:rowId xmlns:a16="http://schemas.microsoft.com/office/drawing/2014/main" val="10007"/>
                  </a:ext>
                </a:extLst>
              </a:tr>
              <a:tr h="370840">
                <a:tc>
                  <a:txBody>
                    <a:bodyPr/>
                    <a:lstStyle/>
                    <a:p>
                      <a:r>
                        <a:rPr lang="it-IT" sz="1000" dirty="0"/>
                        <a:t>SPESA TOTALE (prima del bundle) (€)</a:t>
                      </a:r>
                    </a:p>
                  </a:txBody>
                  <a:tcPr/>
                </a:tc>
                <a:tc>
                  <a:txBody>
                    <a:bodyPr/>
                    <a:lstStyle/>
                    <a:p>
                      <a:pPr algn="ctr"/>
                      <a:r>
                        <a:rPr lang="it-IT" sz="1000" dirty="0"/>
                        <a:t>435.292</a:t>
                      </a:r>
                    </a:p>
                  </a:txBody>
                  <a:tcPr/>
                </a:tc>
                <a:tc>
                  <a:txBody>
                    <a:bodyPr/>
                    <a:lstStyle/>
                    <a:p>
                      <a:pPr algn="ctr"/>
                      <a:endParaRPr lang="it-IT" sz="1000"/>
                    </a:p>
                  </a:txBody>
                  <a:tcPr/>
                </a:tc>
                <a:tc>
                  <a:txBody>
                    <a:bodyPr/>
                    <a:lstStyle/>
                    <a:p>
                      <a:pPr algn="ctr"/>
                      <a:endParaRPr lang="it-IT" sz="1000"/>
                    </a:p>
                  </a:txBody>
                  <a:tcPr/>
                </a:tc>
                <a:tc>
                  <a:txBody>
                    <a:bodyPr/>
                    <a:lstStyle/>
                    <a:p>
                      <a:pPr algn="ctr"/>
                      <a:endParaRPr lang="it-IT" sz="1000" dirty="0"/>
                    </a:p>
                  </a:txBody>
                  <a:tcPr/>
                </a:tc>
                <a:extLst>
                  <a:ext uri="{0D108BD9-81ED-4DB2-BD59-A6C34878D82A}">
                    <a16:rowId xmlns:a16="http://schemas.microsoft.com/office/drawing/2014/main" val="10008"/>
                  </a:ext>
                </a:extLst>
              </a:tr>
              <a:tr h="370840">
                <a:tc>
                  <a:txBody>
                    <a:bodyPr/>
                    <a:lstStyle/>
                    <a:p>
                      <a:r>
                        <a:rPr lang="it-IT" sz="1000" dirty="0"/>
                        <a:t>SPESA TOTALE KIT (€)</a:t>
                      </a:r>
                    </a:p>
                  </a:txBody>
                  <a:tcPr/>
                </a:tc>
                <a:tc>
                  <a:txBody>
                    <a:bodyPr/>
                    <a:lstStyle/>
                    <a:p>
                      <a:pPr algn="ctr"/>
                      <a:endParaRPr lang="it-IT" sz="1000" dirty="0"/>
                    </a:p>
                  </a:txBody>
                  <a:tcPr/>
                </a:tc>
                <a:tc>
                  <a:txBody>
                    <a:bodyPr/>
                    <a:lstStyle/>
                    <a:p>
                      <a:pPr algn="ctr"/>
                      <a:r>
                        <a:rPr lang="it-IT" sz="1000" dirty="0"/>
                        <a:t>109.800</a:t>
                      </a:r>
                    </a:p>
                  </a:txBody>
                  <a:tcPr/>
                </a:tc>
                <a:tc>
                  <a:txBody>
                    <a:bodyPr/>
                    <a:lstStyle/>
                    <a:p>
                      <a:pPr algn="ctr"/>
                      <a:r>
                        <a:rPr lang="it-IT" sz="1000" dirty="0"/>
                        <a:t>192.000</a:t>
                      </a:r>
                    </a:p>
                  </a:txBody>
                  <a:tcPr/>
                </a:tc>
                <a:tc>
                  <a:txBody>
                    <a:bodyPr/>
                    <a:lstStyle/>
                    <a:p>
                      <a:pPr algn="ctr"/>
                      <a:r>
                        <a:rPr lang="it-IT" sz="1000" dirty="0"/>
                        <a:t>240.000</a:t>
                      </a:r>
                    </a:p>
                  </a:txBody>
                  <a:tcPr/>
                </a:tc>
                <a:extLst>
                  <a:ext uri="{0D108BD9-81ED-4DB2-BD59-A6C34878D82A}">
                    <a16:rowId xmlns:a16="http://schemas.microsoft.com/office/drawing/2014/main" val="10009"/>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sz="1000" dirty="0"/>
                        <a:t>SPESA TOTALE (con</a:t>
                      </a:r>
                      <a:r>
                        <a:rPr lang="it-IT" sz="1000" baseline="0" dirty="0"/>
                        <a:t> i</a:t>
                      </a:r>
                      <a:r>
                        <a:rPr lang="it-IT" sz="1000" dirty="0"/>
                        <a:t>l bundle) (€)</a:t>
                      </a:r>
                    </a:p>
                    <a:p>
                      <a:endParaRPr lang="it-IT" sz="1000" dirty="0"/>
                    </a:p>
                  </a:txBody>
                  <a:tcPr/>
                </a:tc>
                <a:tc>
                  <a:txBody>
                    <a:bodyPr/>
                    <a:lstStyle/>
                    <a:p>
                      <a:pPr algn="ctr"/>
                      <a:endParaRPr lang="it-IT" sz="1000" dirty="0"/>
                    </a:p>
                  </a:txBody>
                  <a:tcPr/>
                </a:tc>
                <a:tc>
                  <a:txBody>
                    <a:bodyPr/>
                    <a:lstStyle/>
                    <a:p>
                      <a:pPr algn="ctr"/>
                      <a:r>
                        <a:rPr lang="it-IT" sz="1000" dirty="0"/>
                        <a:t>196.310</a:t>
                      </a:r>
                    </a:p>
                  </a:txBody>
                  <a:tcPr/>
                </a:tc>
                <a:tc>
                  <a:txBody>
                    <a:bodyPr/>
                    <a:lstStyle/>
                    <a:p>
                      <a:pPr algn="ctr"/>
                      <a:r>
                        <a:rPr lang="it-IT" sz="1000" dirty="0"/>
                        <a:t>301.688</a:t>
                      </a:r>
                    </a:p>
                  </a:txBody>
                  <a:tcPr/>
                </a:tc>
                <a:tc>
                  <a:txBody>
                    <a:bodyPr/>
                    <a:lstStyle/>
                    <a:p>
                      <a:pPr algn="ctr"/>
                      <a:r>
                        <a:rPr lang="it-IT" sz="1000" dirty="0"/>
                        <a:t>352.244</a:t>
                      </a:r>
                    </a:p>
                  </a:txBody>
                  <a:tcPr/>
                </a:tc>
                <a:extLst>
                  <a:ext uri="{0D108BD9-81ED-4DB2-BD59-A6C34878D82A}">
                    <a16:rowId xmlns:a16="http://schemas.microsoft.com/office/drawing/2014/main" val="10010"/>
                  </a:ext>
                </a:extLst>
              </a:tr>
              <a:tr h="370840">
                <a:tc>
                  <a:txBody>
                    <a:bodyPr/>
                    <a:lstStyle/>
                    <a:p>
                      <a:r>
                        <a:rPr lang="it-IT" sz="1000" dirty="0"/>
                        <a:t>RISPARMIO</a:t>
                      </a:r>
                    </a:p>
                  </a:txBody>
                  <a:tcPr/>
                </a:tc>
                <a:tc>
                  <a:txBody>
                    <a:bodyPr/>
                    <a:lstStyle/>
                    <a:p>
                      <a:pPr algn="ctr"/>
                      <a:endParaRPr lang="it-IT" sz="1000"/>
                    </a:p>
                  </a:txBody>
                  <a:tcPr/>
                </a:tc>
                <a:tc>
                  <a:txBody>
                    <a:bodyPr/>
                    <a:lstStyle/>
                    <a:p>
                      <a:pPr algn="ctr"/>
                      <a:r>
                        <a:rPr lang="it-IT" sz="1000" dirty="0"/>
                        <a:t>238.982</a:t>
                      </a:r>
                    </a:p>
                  </a:txBody>
                  <a:tcPr/>
                </a:tc>
                <a:tc>
                  <a:txBody>
                    <a:bodyPr/>
                    <a:lstStyle/>
                    <a:p>
                      <a:pPr algn="ctr"/>
                      <a:r>
                        <a:rPr lang="it-IT" sz="1000" dirty="0"/>
                        <a:t>133-064</a:t>
                      </a:r>
                    </a:p>
                  </a:txBody>
                  <a:tcPr/>
                </a:tc>
                <a:tc>
                  <a:txBody>
                    <a:bodyPr/>
                    <a:lstStyle/>
                    <a:p>
                      <a:pPr algn="ctr"/>
                      <a:r>
                        <a:rPr lang="it-IT" sz="1000" dirty="0"/>
                        <a:t>82.748</a:t>
                      </a:r>
                    </a:p>
                  </a:txBody>
                  <a:tcPr/>
                </a:tc>
                <a:extLst>
                  <a:ext uri="{0D108BD9-81ED-4DB2-BD59-A6C34878D82A}">
                    <a16:rowId xmlns:a16="http://schemas.microsoft.com/office/drawing/2014/main" val="10011"/>
                  </a:ext>
                </a:extLst>
              </a:tr>
              <a:tr h="370840">
                <a:tc>
                  <a:txBody>
                    <a:bodyPr/>
                    <a:lstStyle/>
                    <a:p>
                      <a:r>
                        <a:rPr lang="it-IT" sz="1000" dirty="0"/>
                        <a:t>SPESE/CATETERE</a:t>
                      </a:r>
                    </a:p>
                  </a:txBody>
                  <a:tcPr/>
                </a:tc>
                <a:tc>
                  <a:txBody>
                    <a:bodyPr/>
                    <a:lstStyle/>
                    <a:p>
                      <a:pPr algn="ctr"/>
                      <a:r>
                        <a:rPr lang="it-IT" sz="1000" dirty="0"/>
                        <a:t>1.400</a:t>
                      </a:r>
                    </a:p>
                  </a:txBody>
                  <a:tcPr/>
                </a:tc>
                <a:tc>
                  <a:txBody>
                    <a:bodyPr/>
                    <a:lstStyle/>
                    <a:p>
                      <a:pPr algn="ctr"/>
                      <a:r>
                        <a:rPr lang="it-IT" sz="1000" dirty="0"/>
                        <a:t>679</a:t>
                      </a:r>
                    </a:p>
                  </a:txBody>
                  <a:tcPr/>
                </a:tc>
                <a:tc>
                  <a:txBody>
                    <a:bodyPr/>
                    <a:lstStyle/>
                    <a:p>
                      <a:pPr algn="ctr"/>
                      <a:r>
                        <a:rPr lang="it-IT" sz="1000" dirty="0"/>
                        <a:t>476</a:t>
                      </a:r>
                    </a:p>
                  </a:txBody>
                  <a:tcPr/>
                </a:tc>
                <a:tc>
                  <a:txBody>
                    <a:bodyPr/>
                    <a:lstStyle/>
                    <a:p>
                      <a:pPr algn="ctr"/>
                      <a:r>
                        <a:rPr lang="it-IT" sz="1000" dirty="0"/>
                        <a:t>541</a:t>
                      </a:r>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836286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079D6F-6B4E-604A-B9B2-AECA3F6CB78C}"/>
              </a:ext>
            </a:extLst>
          </p:cNvPr>
          <p:cNvSpPr>
            <a:spLocks noGrp="1"/>
          </p:cNvSpPr>
          <p:nvPr>
            <p:ph type="title"/>
          </p:nvPr>
        </p:nvSpPr>
        <p:spPr>
          <a:xfrm>
            <a:off x="432473" y="291771"/>
            <a:ext cx="10515600" cy="785444"/>
          </a:xfrm>
        </p:spPr>
        <p:txBody>
          <a:bodyPr/>
          <a:lstStyle/>
          <a:p>
            <a:r>
              <a:rPr lang="it-IT" dirty="0">
                <a:solidFill>
                  <a:srgbClr val="335580"/>
                </a:solidFill>
                <a:latin typeface="Montserrat ExtraBold"/>
                <a:ea typeface="+mn-ea"/>
                <a:cs typeface="+mn-cs"/>
              </a:rPr>
              <a:t>La Tripla Minaccia…intraluminale</a:t>
            </a:r>
          </a:p>
        </p:txBody>
      </p:sp>
      <p:grpSp>
        <p:nvGrpSpPr>
          <p:cNvPr id="11" name="Gruppo 10">
            <a:extLst>
              <a:ext uri="{FF2B5EF4-FFF2-40B4-BE49-F238E27FC236}">
                <a16:creationId xmlns:a16="http://schemas.microsoft.com/office/drawing/2014/main" id="{72201437-0527-B74B-A417-085EA9CCDAAC}"/>
              </a:ext>
            </a:extLst>
          </p:cNvPr>
          <p:cNvGrpSpPr/>
          <p:nvPr/>
        </p:nvGrpSpPr>
        <p:grpSpPr>
          <a:xfrm>
            <a:off x="1568408" y="1444402"/>
            <a:ext cx="7544061" cy="5413598"/>
            <a:chOff x="1568408" y="1444402"/>
            <a:chExt cx="7544061" cy="5413598"/>
          </a:xfrm>
        </p:grpSpPr>
        <p:grpSp>
          <p:nvGrpSpPr>
            <p:cNvPr id="6" name="Gruppo 5">
              <a:extLst>
                <a:ext uri="{FF2B5EF4-FFF2-40B4-BE49-F238E27FC236}">
                  <a16:creationId xmlns:a16="http://schemas.microsoft.com/office/drawing/2014/main" id="{8AF90A34-68BB-6248-992A-E2BBB5759ECA}"/>
                </a:ext>
              </a:extLst>
            </p:cNvPr>
            <p:cNvGrpSpPr/>
            <p:nvPr/>
          </p:nvGrpSpPr>
          <p:grpSpPr>
            <a:xfrm>
              <a:off x="2900855" y="1450428"/>
              <a:ext cx="6211614" cy="5407572"/>
              <a:chOff x="2900855" y="1450428"/>
              <a:chExt cx="6211614" cy="5407572"/>
            </a:xfrm>
          </p:grpSpPr>
          <p:pic>
            <p:nvPicPr>
              <p:cNvPr id="4" name="Picture 17" descr="A close up of a logo&#10;&#10;Description automatically generated">
                <a:extLst>
                  <a:ext uri="{FF2B5EF4-FFF2-40B4-BE49-F238E27FC236}">
                    <a16:creationId xmlns:a16="http://schemas.microsoft.com/office/drawing/2014/main" id="{C6ED75CA-FB3E-C542-8174-E6B7846FF3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7259" y="1696650"/>
                <a:ext cx="4688612" cy="4543977"/>
              </a:xfrm>
              <a:prstGeom prst="rect">
                <a:avLst/>
              </a:prstGeom>
            </p:spPr>
          </p:pic>
          <p:sp>
            <p:nvSpPr>
              <p:cNvPr id="3" name="Ovale 2">
                <a:extLst>
                  <a:ext uri="{FF2B5EF4-FFF2-40B4-BE49-F238E27FC236}">
                    <a16:creationId xmlns:a16="http://schemas.microsoft.com/office/drawing/2014/main" id="{CF4CFA49-C5CD-8240-B7C8-D87B209EC59E}"/>
                  </a:ext>
                </a:extLst>
              </p:cNvPr>
              <p:cNvSpPr/>
              <p:nvPr/>
            </p:nvSpPr>
            <p:spPr>
              <a:xfrm>
                <a:off x="3217985" y="1696650"/>
                <a:ext cx="5591907" cy="4909102"/>
              </a:xfrm>
              <a:prstGeom prst="ellipse">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Ovale 4">
                <a:extLst>
                  <a:ext uri="{FF2B5EF4-FFF2-40B4-BE49-F238E27FC236}">
                    <a16:creationId xmlns:a16="http://schemas.microsoft.com/office/drawing/2014/main" id="{67CABC8D-68AB-B944-8416-A83F747804D8}"/>
                  </a:ext>
                </a:extLst>
              </p:cNvPr>
              <p:cNvSpPr/>
              <p:nvPr/>
            </p:nvSpPr>
            <p:spPr>
              <a:xfrm>
                <a:off x="2900855" y="1450428"/>
                <a:ext cx="6211614" cy="5407572"/>
              </a:xfrm>
              <a:prstGeom prst="ellipse">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9" name="Lightning Bolt 20">
              <a:extLst>
                <a:ext uri="{FF2B5EF4-FFF2-40B4-BE49-F238E27FC236}">
                  <a16:creationId xmlns:a16="http://schemas.microsoft.com/office/drawing/2014/main" id="{825F5D78-A077-544A-8948-C5C7CD42F099}"/>
                </a:ext>
              </a:extLst>
            </p:cNvPr>
            <p:cNvSpPr/>
            <p:nvPr/>
          </p:nvSpPr>
          <p:spPr>
            <a:xfrm>
              <a:off x="1568408" y="1444402"/>
              <a:ext cx="1791295" cy="1092907"/>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cxnSp>
        <p:nvCxnSpPr>
          <p:cNvPr id="12" name="Google Shape;182;p6">
            <a:extLst>
              <a:ext uri="{FF2B5EF4-FFF2-40B4-BE49-F238E27FC236}">
                <a16:creationId xmlns:a16="http://schemas.microsoft.com/office/drawing/2014/main" id="{4007B450-385A-E9EB-155C-561D88F3E65C}"/>
              </a:ext>
            </a:extLst>
          </p:cNvPr>
          <p:cNvCxnSpPr/>
          <p:nvPr/>
        </p:nvCxnSpPr>
        <p:spPr>
          <a:xfrm rot="10800000">
            <a:off x="550407" y="1023136"/>
            <a:ext cx="779741" cy="0"/>
          </a:xfrm>
          <a:prstGeom prst="straightConnector1">
            <a:avLst/>
          </a:prstGeom>
          <a:noFill/>
          <a:ln w="28575" cap="flat" cmpd="sng">
            <a:solidFill>
              <a:srgbClr val="AA2E30"/>
            </a:solidFill>
            <a:prstDash val="solid"/>
            <a:round/>
            <a:headEnd type="none" w="sm" len="sm"/>
            <a:tailEnd type="none" w="sm" len="sm"/>
          </a:ln>
        </p:spPr>
      </p:cxnSp>
      <p:sp>
        <p:nvSpPr>
          <p:cNvPr id="13" name="Lightning Bolt 20">
            <a:extLst>
              <a:ext uri="{FF2B5EF4-FFF2-40B4-BE49-F238E27FC236}">
                <a16:creationId xmlns:a16="http://schemas.microsoft.com/office/drawing/2014/main" id="{99666065-1A77-4FC5-4E62-74A8C3EBFD26}"/>
              </a:ext>
            </a:extLst>
          </p:cNvPr>
          <p:cNvSpPr/>
          <p:nvPr/>
        </p:nvSpPr>
        <p:spPr>
          <a:xfrm rot="19049522">
            <a:off x="1251968" y="5177999"/>
            <a:ext cx="1791295" cy="1092907"/>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5" name="Lightning Bolt 20">
            <a:extLst>
              <a:ext uri="{FF2B5EF4-FFF2-40B4-BE49-F238E27FC236}">
                <a16:creationId xmlns:a16="http://schemas.microsoft.com/office/drawing/2014/main" id="{460454AA-EF92-489A-DC38-AF290FB5D2C0}"/>
              </a:ext>
            </a:extLst>
          </p:cNvPr>
          <p:cNvSpPr/>
          <p:nvPr/>
        </p:nvSpPr>
        <p:spPr>
          <a:xfrm rot="9363597">
            <a:off x="9009133" y="5156897"/>
            <a:ext cx="1791295" cy="1092907"/>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Tree>
    <p:extLst>
      <p:ext uri="{BB962C8B-B14F-4D97-AF65-F5344CB8AC3E}">
        <p14:creationId xmlns:p14="http://schemas.microsoft.com/office/powerpoint/2010/main" val="2522169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C516159-D5C3-6825-07C5-97566E2A7C55}"/>
              </a:ext>
            </a:extLst>
          </p:cNvPr>
          <p:cNvSpPr txBox="1"/>
          <p:nvPr/>
        </p:nvSpPr>
        <p:spPr>
          <a:xfrm>
            <a:off x="11129130" y="6215901"/>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335580"/>
              </a:solidFill>
              <a:effectLst/>
              <a:uLnTx/>
              <a:uFillTx/>
              <a:latin typeface="Montserrat" pitchFamily="2" charset="77"/>
              <a:ea typeface="+mn-ea"/>
              <a:cs typeface="Arial"/>
              <a:sym typeface="Arial"/>
            </a:endParaRPr>
          </a:p>
        </p:txBody>
      </p:sp>
      <p:sp>
        <p:nvSpPr>
          <p:cNvPr id="11" name="TextBox 10">
            <a:extLst>
              <a:ext uri="{FF2B5EF4-FFF2-40B4-BE49-F238E27FC236}">
                <a16:creationId xmlns:a16="http://schemas.microsoft.com/office/drawing/2014/main" id="{EE940F3D-DD16-1540-990F-B46327BEC9AB}"/>
              </a:ext>
            </a:extLst>
          </p:cNvPr>
          <p:cNvSpPr txBox="1"/>
          <p:nvPr/>
        </p:nvSpPr>
        <p:spPr>
          <a:xfrm>
            <a:off x="477740" y="6312254"/>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itchFamily="2" charset="0"/>
                <a:ea typeface="+mn-ea"/>
                <a:cs typeface="Arial"/>
                <a:sym typeface="Arial"/>
              </a:rPr>
              <a:t>© 2023 </a:t>
            </a:r>
            <a:r>
              <a:rPr kumimoji="0" lang="en-US" sz="1200" b="0" i="0" u="none" strike="noStrike" kern="1200" cap="none" spc="0" normalizeH="0" baseline="0" noProof="0" err="1">
                <a:ln>
                  <a:noFill/>
                </a:ln>
                <a:solidFill>
                  <a:prstClr val="black"/>
                </a:solidFill>
                <a:effectLst/>
                <a:uLnTx/>
                <a:uFillTx/>
                <a:latin typeface="Helvetica" pitchFamily="2" charset="0"/>
                <a:ea typeface="+mn-ea"/>
                <a:cs typeface="Arial"/>
                <a:sym typeface="Arial"/>
              </a:rPr>
              <a:t>SterileCare</a:t>
            </a:r>
            <a:r>
              <a:rPr kumimoji="0" lang="en-US" sz="1200" b="0" i="0" u="none" strike="noStrike" kern="1200" cap="none" spc="0" normalizeH="0" baseline="0" noProof="0">
                <a:ln>
                  <a:noFill/>
                </a:ln>
                <a:solidFill>
                  <a:prstClr val="black"/>
                </a:solidFill>
                <a:effectLst/>
                <a:uLnTx/>
                <a:uFillTx/>
                <a:latin typeface="Helvetica" pitchFamily="2" charset="0"/>
                <a:ea typeface="+mn-ea"/>
                <a:cs typeface="Arial"/>
                <a:sym typeface="Arial"/>
              </a:rPr>
              <a:t> Inc. All rights reserved.</a:t>
            </a:r>
          </a:p>
        </p:txBody>
      </p:sp>
      <p:sp>
        <p:nvSpPr>
          <p:cNvPr id="2" name="Google Shape;101;p2">
            <a:extLst>
              <a:ext uri="{FF2B5EF4-FFF2-40B4-BE49-F238E27FC236}">
                <a16:creationId xmlns:a16="http://schemas.microsoft.com/office/drawing/2014/main" id="{3049DDB3-661B-1FDA-980B-130C5CED9C44}"/>
              </a:ext>
            </a:extLst>
          </p:cNvPr>
          <p:cNvSpPr txBox="1"/>
          <p:nvPr/>
        </p:nvSpPr>
        <p:spPr>
          <a:xfrm>
            <a:off x="477740" y="419358"/>
            <a:ext cx="6056409" cy="86671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8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335580"/>
                </a:solidFill>
                <a:effectLst/>
                <a:uLnTx/>
                <a:uFillTx/>
                <a:latin typeface="Montserrat ExtraBold"/>
                <a:ea typeface="Montserrat ExtraBold"/>
                <a:cs typeface="Montserrat ExtraBold"/>
                <a:sym typeface="Montserrat ExtraBold"/>
              </a:rPr>
              <a:t>Occlusioni</a:t>
            </a:r>
            <a:endParaRPr kumimoji="0" sz="1200" b="0" i="0" u="none" strike="noStrike" kern="1200" cap="none" spc="0" normalizeH="0" baseline="0" noProof="0" dirty="0">
              <a:ln>
                <a:noFill/>
              </a:ln>
              <a:solidFill>
                <a:srgbClr val="335580"/>
              </a:solidFill>
              <a:effectLst/>
              <a:uLnTx/>
              <a:uFillTx/>
              <a:latin typeface="Montserrat ExtraBold"/>
              <a:ea typeface="Montserrat ExtraBold"/>
              <a:cs typeface="Montserrat ExtraBold"/>
              <a:sym typeface="Montserrat ExtraBold"/>
            </a:endParaRPr>
          </a:p>
        </p:txBody>
      </p:sp>
      <p:pic>
        <p:nvPicPr>
          <p:cNvPr id="6" name="Picture 5" descr="A magnifying glass over a stack of wooden blocks&#10;&#10;Description automatically generated with medium confidence">
            <a:extLst>
              <a:ext uri="{FF2B5EF4-FFF2-40B4-BE49-F238E27FC236}">
                <a16:creationId xmlns:a16="http://schemas.microsoft.com/office/drawing/2014/main" id="{5CEF3587-166E-5A7A-9B5B-7DC698353544}"/>
              </a:ext>
            </a:extLst>
          </p:cNvPr>
          <p:cNvPicPr>
            <a:picLocks noChangeAspect="1"/>
          </p:cNvPicPr>
          <p:nvPr/>
        </p:nvPicPr>
        <p:blipFill rotWithShape="1">
          <a:blip r:embed="rId3">
            <a:extLst>
              <a:ext uri="{28A0092B-C50C-407E-A947-70E740481C1C}">
                <a14:useLocalDpi xmlns:a14="http://schemas.microsoft.com/office/drawing/2010/main" val="0"/>
              </a:ext>
            </a:extLst>
          </a:blip>
          <a:srcRect l="21875" r="21875"/>
          <a:stretch/>
        </p:blipFill>
        <p:spPr>
          <a:xfrm>
            <a:off x="7896237" y="1662129"/>
            <a:ext cx="3709248" cy="3709248"/>
          </a:xfrm>
          <a:prstGeom prst="rect">
            <a:avLst/>
          </a:prstGeom>
        </p:spPr>
      </p:pic>
      <p:pic>
        <p:nvPicPr>
          <p:cNvPr id="9" name="Picture 8" descr="A group of beakers with different colored liquids&#10;&#10;Description automatically generated with low confidence">
            <a:extLst>
              <a:ext uri="{FF2B5EF4-FFF2-40B4-BE49-F238E27FC236}">
                <a16:creationId xmlns:a16="http://schemas.microsoft.com/office/drawing/2014/main" id="{A8BF4D08-AE19-D00E-A13D-DBAE7E9CE947}"/>
              </a:ext>
            </a:extLst>
          </p:cNvPr>
          <p:cNvPicPr>
            <a:picLocks noChangeAspect="1"/>
          </p:cNvPicPr>
          <p:nvPr/>
        </p:nvPicPr>
        <p:blipFill rotWithShape="1">
          <a:blip r:embed="rId4">
            <a:extLst>
              <a:ext uri="{28A0092B-C50C-407E-A947-70E740481C1C}">
                <a14:useLocalDpi xmlns:a14="http://schemas.microsoft.com/office/drawing/2010/main" val="0"/>
              </a:ext>
            </a:extLst>
          </a:blip>
          <a:srcRect l="21875" r="21875"/>
          <a:stretch/>
        </p:blipFill>
        <p:spPr>
          <a:xfrm>
            <a:off x="4186989" y="1662129"/>
            <a:ext cx="3709248" cy="3709248"/>
          </a:xfrm>
          <a:prstGeom prst="rect">
            <a:avLst/>
          </a:prstGeom>
        </p:spPr>
      </p:pic>
      <p:pic>
        <p:nvPicPr>
          <p:cNvPr id="13" name="Picture 12" descr="A picture containing building, spaghetti junction, infrastructure, outdoor&#10;&#10;Description automatically generated">
            <a:extLst>
              <a:ext uri="{FF2B5EF4-FFF2-40B4-BE49-F238E27FC236}">
                <a16:creationId xmlns:a16="http://schemas.microsoft.com/office/drawing/2014/main" id="{C8D4E54B-612A-4AD3-3DBB-85E2844DDFA8}"/>
              </a:ext>
            </a:extLst>
          </p:cNvPr>
          <p:cNvPicPr>
            <a:picLocks noChangeAspect="1"/>
          </p:cNvPicPr>
          <p:nvPr/>
        </p:nvPicPr>
        <p:blipFill rotWithShape="1">
          <a:blip r:embed="rId5">
            <a:extLst>
              <a:ext uri="{28A0092B-C50C-407E-A947-70E740481C1C}">
                <a14:useLocalDpi xmlns:a14="http://schemas.microsoft.com/office/drawing/2010/main" val="0"/>
              </a:ext>
            </a:extLst>
          </a:blip>
          <a:srcRect l="24223" t="5448" r="27403" b="8553"/>
          <a:stretch/>
        </p:blipFill>
        <p:spPr>
          <a:xfrm>
            <a:off x="477741" y="1662129"/>
            <a:ext cx="3709248" cy="3709248"/>
          </a:xfrm>
          <a:prstGeom prst="rect">
            <a:avLst/>
          </a:prstGeom>
        </p:spPr>
      </p:pic>
      <p:sp>
        <p:nvSpPr>
          <p:cNvPr id="14" name="Rectangle 13">
            <a:extLst>
              <a:ext uri="{FF2B5EF4-FFF2-40B4-BE49-F238E27FC236}">
                <a16:creationId xmlns:a16="http://schemas.microsoft.com/office/drawing/2014/main" id="{7EFA86BB-2C8A-F904-8117-6D8B6F2C53CB}"/>
              </a:ext>
            </a:extLst>
          </p:cNvPr>
          <p:cNvSpPr/>
          <p:nvPr/>
        </p:nvSpPr>
        <p:spPr>
          <a:xfrm>
            <a:off x="477740" y="1662129"/>
            <a:ext cx="3682083" cy="3709244"/>
          </a:xfrm>
          <a:prstGeom prst="rect">
            <a:avLst/>
          </a:prstGeom>
          <a:solidFill>
            <a:srgbClr val="335580">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5" name="TextBox 14">
            <a:extLst>
              <a:ext uri="{FF2B5EF4-FFF2-40B4-BE49-F238E27FC236}">
                <a16:creationId xmlns:a16="http://schemas.microsoft.com/office/drawing/2014/main" id="{8A99FC1B-8277-CEEF-DA60-74229E9EED38}"/>
              </a:ext>
            </a:extLst>
          </p:cNvPr>
          <p:cNvSpPr txBox="1"/>
          <p:nvPr/>
        </p:nvSpPr>
        <p:spPr>
          <a:xfrm>
            <a:off x="954866" y="2362587"/>
            <a:ext cx="2809327" cy="954107"/>
          </a:xfrm>
          <a:prstGeom prst="rect">
            <a:avLst/>
          </a:prstGeom>
          <a:noFill/>
        </p:spPr>
        <p:txBody>
          <a:bodyPr wrap="square" rtlCol="0">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2800" kern="0" dirty="0" err="1">
                <a:solidFill>
                  <a:schemeClr val="bg1"/>
                </a:solidFill>
                <a:latin typeface="Helvetica" pitchFamily="2" charset="0"/>
                <a:cs typeface="Arial"/>
                <a:sym typeface="Arial"/>
              </a:rPr>
              <a:t>Complessa</a:t>
            </a:r>
            <a:r>
              <a:rPr lang="en-US" sz="2800" kern="0" dirty="0">
                <a:solidFill>
                  <a:schemeClr val="bg1"/>
                </a:solidFill>
                <a:latin typeface="Helvetica" pitchFamily="2" charset="0"/>
                <a:cs typeface="Arial"/>
                <a:sym typeface="Arial"/>
              </a:rPr>
              <a:t> &amp; </a:t>
            </a:r>
            <a:r>
              <a:rPr lang="en-US" sz="2800" kern="0" dirty="0" err="1">
                <a:solidFill>
                  <a:schemeClr val="bg1"/>
                </a:solidFill>
                <a:latin typeface="Helvetica" pitchFamily="2" charset="0"/>
                <a:cs typeface="Arial"/>
                <a:sym typeface="Arial"/>
              </a:rPr>
              <a:t>Multifattoriale</a:t>
            </a:r>
            <a:endParaRPr kumimoji="0" lang="en-US" sz="2800" b="0" i="0" u="none" strike="noStrike" kern="0" cap="none" spc="0" normalizeH="0" baseline="0" noProof="0" dirty="0">
              <a:ln>
                <a:noFill/>
              </a:ln>
              <a:solidFill>
                <a:schemeClr val="bg1"/>
              </a:solidFill>
              <a:effectLst/>
              <a:uLnTx/>
              <a:uFillTx/>
              <a:latin typeface="Helvetica" pitchFamily="2" charset="0"/>
              <a:cs typeface="Arial"/>
              <a:sym typeface="Arial"/>
            </a:endParaRPr>
          </a:p>
        </p:txBody>
      </p:sp>
      <p:sp>
        <p:nvSpPr>
          <p:cNvPr id="16" name="Rectangle 15">
            <a:extLst>
              <a:ext uri="{FF2B5EF4-FFF2-40B4-BE49-F238E27FC236}">
                <a16:creationId xmlns:a16="http://schemas.microsoft.com/office/drawing/2014/main" id="{6B2D48DD-B2F7-45A2-7C5A-B907B6968484}"/>
              </a:ext>
            </a:extLst>
          </p:cNvPr>
          <p:cNvSpPr/>
          <p:nvPr/>
        </p:nvSpPr>
        <p:spPr>
          <a:xfrm>
            <a:off x="4214153" y="1662128"/>
            <a:ext cx="3682083" cy="3709244"/>
          </a:xfrm>
          <a:prstGeom prst="rect">
            <a:avLst/>
          </a:prstGeom>
          <a:solidFill>
            <a:srgbClr val="335580">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7" name="Rectangle 16">
            <a:extLst>
              <a:ext uri="{FF2B5EF4-FFF2-40B4-BE49-F238E27FC236}">
                <a16:creationId xmlns:a16="http://schemas.microsoft.com/office/drawing/2014/main" id="{60C07F5C-8D3B-2E4B-08E0-D0BCC204E45C}"/>
              </a:ext>
            </a:extLst>
          </p:cNvPr>
          <p:cNvSpPr/>
          <p:nvPr/>
        </p:nvSpPr>
        <p:spPr>
          <a:xfrm>
            <a:off x="7923402" y="1662128"/>
            <a:ext cx="3682083" cy="3709244"/>
          </a:xfrm>
          <a:prstGeom prst="rect">
            <a:avLst/>
          </a:prstGeom>
          <a:solidFill>
            <a:srgbClr val="335580">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9" name="TextBox 18">
            <a:extLst>
              <a:ext uri="{FF2B5EF4-FFF2-40B4-BE49-F238E27FC236}">
                <a16:creationId xmlns:a16="http://schemas.microsoft.com/office/drawing/2014/main" id="{8CAA1C3B-CDD6-7907-256F-B7D27E4F4530}"/>
              </a:ext>
            </a:extLst>
          </p:cNvPr>
          <p:cNvSpPr txBox="1"/>
          <p:nvPr/>
        </p:nvSpPr>
        <p:spPr>
          <a:xfrm>
            <a:off x="4439192" y="2362587"/>
            <a:ext cx="3313616" cy="954107"/>
          </a:xfrm>
          <a:prstGeom prst="rect">
            <a:avLst/>
          </a:prstGeom>
          <a:noFill/>
        </p:spPr>
        <p:txBody>
          <a:bodyPr wrap="square" rtlCol="0">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2800" kern="0" dirty="0">
                <a:solidFill>
                  <a:schemeClr val="bg1"/>
                </a:solidFill>
                <a:latin typeface="Helvetica" pitchFamily="2" charset="0"/>
                <a:cs typeface="Arial"/>
                <a:sym typeface="Arial"/>
              </a:rPr>
              <a:t>Un </a:t>
            </a:r>
            <a:r>
              <a:rPr lang="en-US" sz="2800" kern="0" dirty="0" err="1">
                <a:solidFill>
                  <a:schemeClr val="bg1"/>
                </a:solidFill>
                <a:latin typeface="Helvetica" pitchFamily="2" charset="0"/>
                <a:cs typeface="Arial"/>
                <a:sym typeface="Arial"/>
              </a:rPr>
              <a:t>Accumulo</a:t>
            </a:r>
            <a:r>
              <a:rPr lang="en-US" sz="2800" kern="0" dirty="0">
                <a:solidFill>
                  <a:schemeClr val="bg1"/>
                </a:solidFill>
                <a:latin typeface="Helvetica" pitchFamily="2" charset="0"/>
                <a:cs typeface="Arial"/>
                <a:sym typeface="Arial"/>
              </a:rPr>
              <a:t> di Diverse </a:t>
            </a:r>
            <a:r>
              <a:rPr lang="en-US" sz="2800" kern="0" dirty="0" err="1">
                <a:solidFill>
                  <a:schemeClr val="bg1"/>
                </a:solidFill>
                <a:latin typeface="Helvetica" pitchFamily="2" charset="0"/>
                <a:cs typeface="Arial"/>
                <a:sym typeface="Arial"/>
              </a:rPr>
              <a:t>Sostanze</a:t>
            </a:r>
            <a:endParaRPr kumimoji="0" lang="en-US" sz="2800" b="0" i="0" u="none" strike="noStrike" kern="0" cap="none" spc="0" normalizeH="0" baseline="0" noProof="0" dirty="0">
              <a:ln>
                <a:noFill/>
              </a:ln>
              <a:solidFill>
                <a:schemeClr val="bg1"/>
              </a:solidFill>
              <a:effectLst/>
              <a:uLnTx/>
              <a:uFillTx/>
              <a:latin typeface="Helvetica" pitchFamily="2" charset="0"/>
              <a:cs typeface="Arial"/>
              <a:sym typeface="Arial"/>
            </a:endParaRPr>
          </a:p>
        </p:txBody>
      </p:sp>
      <p:sp>
        <p:nvSpPr>
          <p:cNvPr id="20" name="TextBox 19">
            <a:extLst>
              <a:ext uri="{FF2B5EF4-FFF2-40B4-BE49-F238E27FC236}">
                <a16:creationId xmlns:a16="http://schemas.microsoft.com/office/drawing/2014/main" id="{5A50F252-66BD-20C4-0410-C661F3AC83AF}"/>
              </a:ext>
            </a:extLst>
          </p:cNvPr>
          <p:cNvSpPr txBox="1"/>
          <p:nvPr/>
        </p:nvSpPr>
        <p:spPr>
          <a:xfrm>
            <a:off x="8094053" y="2362587"/>
            <a:ext cx="3313616" cy="2246769"/>
          </a:xfrm>
          <a:prstGeom prst="rect">
            <a:avLst/>
          </a:prstGeom>
          <a:noFill/>
        </p:spPr>
        <p:txBody>
          <a:bodyPr wrap="square" rtlCol="0">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2800" kern="0" dirty="0">
                <a:solidFill>
                  <a:schemeClr val="bg1"/>
                </a:solidFill>
                <a:latin typeface="Helvetica" pitchFamily="2" charset="0"/>
                <a:cs typeface="Arial"/>
                <a:sym typeface="Arial"/>
              </a:rPr>
              <a:t>Pone un </a:t>
            </a:r>
            <a:r>
              <a:rPr lang="en-US" sz="2800" kern="0" dirty="0" err="1">
                <a:solidFill>
                  <a:schemeClr val="bg1"/>
                </a:solidFill>
                <a:latin typeface="Helvetica" pitchFamily="2" charset="0"/>
                <a:cs typeface="Arial"/>
                <a:sym typeface="Arial"/>
              </a:rPr>
              <a:t>Rischio</a:t>
            </a:r>
            <a:r>
              <a:rPr lang="en-US" sz="2800" kern="0" dirty="0">
                <a:solidFill>
                  <a:schemeClr val="bg1"/>
                </a:solidFill>
                <a:latin typeface="Helvetica" pitchFamily="2" charset="0"/>
                <a:cs typeface="Arial"/>
                <a:sym typeface="Arial"/>
              </a:rPr>
              <a:t> </a:t>
            </a:r>
            <a:r>
              <a:rPr lang="en-US" sz="2800" kern="0" dirty="0" err="1">
                <a:solidFill>
                  <a:schemeClr val="bg1"/>
                </a:solidFill>
                <a:latin typeface="Helvetica" pitchFamily="2" charset="0"/>
                <a:cs typeface="Arial"/>
                <a:sym typeface="Arial"/>
              </a:rPr>
              <a:t>Significativo</a:t>
            </a:r>
            <a:r>
              <a:rPr lang="en-US" sz="2800" kern="0" dirty="0">
                <a:solidFill>
                  <a:schemeClr val="bg1"/>
                </a:solidFill>
                <a:latin typeface="Helvetica" pitchFamily="2" charset="0"/>
                <a:cs typeface="Arial"/>
                <a:sym typeface="Arial"/>
              </a:rPr>
              <a:t> per la </a:t>
            </a:r>
            <a:r>
              <a:rPr lang="en-US" sz="2800" kern="0" dirty="0" err="1">
                <a:solidFill>
                  <a:schemeClr val="bg1"/>
                </a:solidFill>
                <a:latin typeface="Helvetica" pitchFamily="2" charset="0"/>
                <a:cs typeface="Arial"/>
                <a:sym typeface="Arial"/>
              </a:rPr>
              <a:t>Prevenzione</a:t>
            </a:r>
            <a:r>
              <a:rPr lang="en-US" sz="2800" kern="0" dirty="0">
                <a:solidFill>
                  <a:schemeClr val="bg1"/>
                </a:solidFill>
                <a:latin typeface="Helvetica" pitchFamily="2" charset="0"/>
                <a:cs typeface="Arial"/>
                <a:sym typeface="Arial"/>
              </a:rPr>
              <a:t> </a:t>
            </a:r>
            <a:r>
              <a:rPr lang="en-US" sz="2800" kern="0" dirty="0" err="1">
                <a:solidFill>
                  <a:schemeClr val="bg1"/>
                </a:solidFill>
                <a:latin typeface="Helvetica" pitchFamily="2" charset="0"/>
                <a:cs typeface="Arial"/>
                <a:sym typeface="Arial"/>
              </a:rPr>
              <a:t>della</a:t>
            </a:r>
            <a:r>
              <a:rPr lang="en-US" sz="2800" kern="0" dirty="0">
                <a:solidFill>
                  <a:schemeClr val="bg1"/>
                </a:solidFill>
                <a:latin typeface="Helvetica" pitchFamily="2" charset="0"/>
                <a:cs typeface="Arial"/>
                <a:sym typeface="Arial"/>
              </a:rPr>
              <a:t> Linea</a:t>
            </a:r>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2800" kern="0" dirty="0">
              <a:solidFill>
                <a:schemeClr val="bg1"/>
              </a:solidFill>
              <a:latin typeface="Helvetica" pitchFamily="2" charset="0"/>
              <a:cs typeface="Arial"/>
              <a:sym typeface="Arial"/>
            </a:endParaRPr>
          </a:p>
        </p:txBody>
      </p:sp>
      <p:cxnSp>
        <p:nvCxnSpPr>
          <p:cNvPr id="3" name="Google Shape;182;p6">
            <a:extLst>
              <a:ext uri="{FF2B5EF4-FFF2-40B4-BE49-F238E27FC236}">
                <a16:creationId xmlns:a16="http://schemas.microsoft.com/office/drawing/2014/main" id="{A6DA1BAE-D4E0-0FB7-805F-7DE077BE96E9}"/>
              </a:ext>
            </a:extLst>
          </p:cNvPr>
          <p:cNvCxnSpPr/>
          <p:nvPr/>
        </p:nvCxnSpPr>
        <p:spPr>
          <a:xfrm rot="10800000">
            <a:off x="477740" y="1156360"/>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4185936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lose up of a logo&#10;&#10;Description automatically generated">
            <a:extLst>
              <a:ext uri="{FF2B5EF4-FFF2-40B4-BE49-F238E27FC236}">
                <a16:creationId xmlns:a16="http://schemas.microsoft.com/office/drawing/2014/main" id="{FC74E1B6-9836-416D-9C9D-B70E851C7C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0865" y="736521"/>
            <a:ext cx="5370269" cy="5204606"/>
          </a:xfrm>
          <a:prstGeom prst="rect">
            <a:avLst/>
          </a:prstGeom>
        </p:spPr>
      </p:pic>
      <p:sp>
        <p:nvSpPr>
          <p:cNvPr id="10" name="TextBox 9">
            <a:extLst>
              <a:ext uri="{FF2B5EF4-FFF2-40B4-BE49-F238E27FC236}">
                <a16:creationId xmlns:a16="http://schemas.microsoft.com/office/drawing/2014/main" id="{4C516159-D5C3-6825-07C5-97566E2A7C55}"/>
              </a:ext>
            </a:extLst>
          </p:cNvPr>
          <p:cNvSpPr txBox="1"/>
          <p:nvPr/>
        </p:nvSpPr>
        <p:spPr>
          <a:xfrm>
            <a:off x="11129130" y="6215901"/>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2400" b="1" i="0" u="none" strike="noStrike" kern="1200" cap="none" spc="0" normalizeH="0" baseline="0" noProof="0">
              <a:ln>
                <a:noFill/>
              </a:ln>
              <a:solidFill>
                <a:srgbClr val="335580"/>
              </a:solidFill>
              <a:effectLst/>
              <a:uLnTx/>
              <a:uFillTx/>
              <a:latin typeface="Montserrat" pitchFamily="2" charset="77"/>
              <a:ea typeface="+mn-ea"/>
              <a:cs typeface="Arial"/>
              <a:sym typeface="Arial"/>
            </a:endParaRPr>
          </a:p>
        </p:txBody>
      </p:sp>
      <p:sp>
        <p:nvSpPr>
          <p:cNvPr id="11" name="TextBox 10">
            <a:extLst>
              <a:ext uri="{FF2B5EF4-FFF2-40B4-BE49-F238E27FC236}">
                <a16:creationId xmlns:a16="http://schemas.microsoft.com/office/drawing/2014/main" id="{EE940F3D-DD16-1540-990F-B46327BEC9AB}"/>
              </a:ext>
            </a:extLst>
          </p:cNvPr>
          <p:cNvSpPr txBox="1"/>
          <p:nvPr/>
        </p:nvSpPr>
        <p:spPr>
          <a:xfrm>
            <a:off x="7720273" y="6539066"/>
            <a:ext cx="312535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a:sym typeface="Arial"/>
              </a:rPr>
              <a:t>© 2023 </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Arial"/>
                <a:sym typeface="Arial"/>
              </a:rPr>
              <a:t>SterileCare</a:t>
            </a: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a:sym typeface="Arial"/>
              </a:rPr>
              <a:t> Inc. All rights reserved.</a:t>
            </a:r>
          </a:p>
        </p:txBody>
      </p:sp>
      <p:sp>
        <p:nvSpPr>
          <p:cNvPr id="2" name="Google Shape;101;p2">
            <a:extLst>
              <a:ext uri="{FF2B5EF4-FFF2-40B4-BE49-F238E27FC236}">
                <a16:creationId xmlns:a16="http://schemas.microsoft.com/office/drawing/2014/main" id="{3049DDB3-661B-1FDA-980B-130C5CED9C44}"/>
              </a:ext>
            </a:extLst>
          </p:cNvPr>
          <p:cNvSpPr txBox="1"/>
          <p:nvPr/>
        </p:nvSpPr>
        <p:spPr>
          <a:xfrm>
            <a:off x="477740" y="411266"/>
            <a:ext cx="6056409" cy="866712"/>
          </a:xfrm>
          <a:prstGeom prst="rect">
            <a:avLst/>
          </a:prstGeom>
          <a:noFill/>
          <a:ln>
            <a:noFill/>
          </a:ln>
        </p:spPr>
        <p:txBody>
          <a:bodyPr spcFirstLastPara="1" wrap="square" lIns="0" tIns="0" rIns="0" bIns="0" anchor="t" anchorCtr="0">
            <a:spAutoFit/>
          </a:bodyPr>
          <a:lstStyle/>
          <a:p>
            <a:pPr>
              <a:lnSpc>
                <a:spcPct val="128000"/>
              </a:lnSpc>
              <a:defRPr/>
            </a:pPr>
            <a:r>
              <a:rPr lang="en-US" sz="4400" dirty="0" err="1">
                <a:solidFill>
                  <a:srgbClr val="335580"/>
                </a:solidFill>
                <a:latin typeface="Montserrat ExtraBold"/>
                <a:sym typeface="Montserrat ExtraBold"/>
              </a:rPr>
              <a:t>Problema</a:t>
            </a:r>
            <a:r>
              <a:rPr lang="en-US" sz="4400" dirty="0">
                <a:solidFill>
                  <a:srgbClr val="335580"/>
                </a:solidFill>
                <a:latin typeface="Montserrat ExtraBold"/>
                <a:sym typeface="Montserrat ExtraBold"/>
              </a:rPr>
              <a:t> #1</a:t>
            </a:r>
            <a:endParaRPr sz="4400" dirty="0">
              <a:solidFill>
                <a:srgbClr val="335580"/>
              </a:solidFill>
              <a:latin typeface="Montserrat ExtraBold"/>
              <a:sym typeface="Montserrat ExtraBold"/>
            </a:endParaRPr>
          </a:p>
        </p:txBody>
      </p:sp>
      <p:sp>
        <p:nvSpPr>
          <p:cNvPr id="4" name="TextBox 3">
            <a:extLst>
              <a:ext uri="{FF2B5EF4-FFF2-40B4-BE49-F238E27FC236}">
                <a16:creationId xmlns:a16="http://schemas.microsoft.com/office/drawing/2014/main" id="{2AB8C73F-5B2A-74D7-B616-F9E1E532CA9A}"/>
              </a:ext>
            </a:extLst>
          </p:cNvPr>
          <p:cNvSpPr txBox="1"/>
          <p:nvPr/>
        </p:nvSpPr>
        <p:spPr>
          <a:xfrm>
            <a:off x="1272307" y="5923513"/>
            <a:ext cx="9368510" cy="584775"/>
          </a:xfrm>
          <a:prstGeom prst="rect">
            <a:avLst/>
          </a:prstGeom>
          <a:noFill/>
        </p:spPr>
        <p:txBody>
          <a:bodyPr wrap="square" rtlCol="0">
            <a:spAutoFit/>
          </a:bodyPr>
          <a:lstStyle/>
          <a:p>
            <a:r>
              <a:rPr lang="en-US" sz="3200" dirty="0" err="1">
                <a:solidFill>
                  <a:srgbClr val="FF0000"/>
                </a:solidFill>
                <a:latin typeface="Montserrat ExtraBold" panose="00000900000000000000" pitchFamily="2" charset="0"/>
              </a:rPr>
              <a:t>Sangue</a:t>
            </a:r>
            <a:r>
              <a:rPr lang="en-US" sz="3200" dirty="0">
                <a:solidFill>
                  <a:srgbClr val="FF0000"/>
                </a:solidFill>
                <a:latin typeface="Montserrat ExtraBold" panose="00000900000000000000" pitchFamily="2" charset="0"/>
              </a:rPr>
              <a:t> = </a:t>
            </a:r>
            <a:r>
              <a:rPr lang="en-US" sz="3200" dirty="0" err="1">
                <a:solidFill>
                  <a:srgbClr val="FF0000"/>
                </a:solidFill>
                <a:latin typeface="Montserrat ExtraBold" panose="00000900000000000000" pitchFamily="2" charset="0"/>
              </a:rPr>
              <a:t>Cascata</a:t>
            </a:r>
            <a:r>
              <a:rPr lang="en-US" sz="3200" dirty="0">
                <a:solidFill>
                  <a:srgbClr val="FF0000"/>
                </a:solidFill>
                <a:latin typeface="Montserrat ExtraBold" panose="00000900000000000000" pitchFamily="2" charset="0"/>
              </a:rPr>
              <a:t> </a:t>
            </a:r>
            <a:r>
              <a:rPr lang="en-US" sz="3200" dirty="0" err="1">
                <a:solidFill>
                  <a:srgbClr val="FF0000"/>
                </a:solidFill>
                <a:latin typeface="Montserrat ExtraBold" panose="00000900000000000000" pitchFamily="2" charset="0"/>
              </a:rPr>
              <a:t>coagulativa</a:t>
            </a:r>
            <a:r>
              <a:rPr lang="en-US" sz="3200" dirty="0">
                <a:solidFill>
                  <a:srgbClr val="FF0000"/>
                </a:solidFill>
                <a:latin typeface="Montserrat ExtraBold" panose="00000900000000000000" pitchFamily="2" charset="0"/>
              </a:rPr>
              <a:t> = </a:t>
            </a:r>
            <a:r>
              <a:rPr lang="en-US" sz="3200" dirty="0" err="1">
                <a:solidFill>
                  <a:srgbClr val="FF0000"/>
                </a:solidFill>
                <a:latin typeface="Montserrat ExtraBold" panose="00000900000000000000" pitchFamily="2" charset="0"/>
              </a:rPr>
              <a:t>Coaguli</a:t>
            </a:r>
            <a:endParaRPr lang="en-US" sz="3200" dirty="0">
              <a:solidFill>
                <a:srgbClr val="FF0000"/>
              </a:solidFill>
              <a:latin typeface="Montserrat ExtraBold" panose="00000900000000000000" pitchFamily="2" charset="0"/>
            </a:endParaRPr>
          </a:p>
        </p:txBody>
      </p:sp>
      <p:sp>
        <p:nvSpPr>
          <p:cNvPr id="8" name="Oval 7">
            <a:extLst>
              <a:ext uri="{FF2B5EF4-FFF2-40B4-BE49-F238E27FC236}">
                <a16:creationId xmlns:a16="http://schemas.microsoft.com/office/drawing/2014/main" id="{BF37D9D5-9709-22B2-0912-BB673E6247D8}"/>
              </a:ext>
            </a:extLst>
          </p:cNvPr>
          <p:cNvSpPr/>
          <p:nvPr/>
        </p:nvSpPr>
        <p:spPr>
          <a:xfrm>
            <a:off x="4577488" y="736521"/>
            <a:ext cx="3142785" cy="2912200"/>
          </a:xfrm>
          <a:prstGeom prst="ellipse">
            <a:avLst/>
          </a:prstGeom>
          <a:noFill/>
          <a:ln w="571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 name="Google Shape;182;p6">
            <a:extLst>
              <a:ext uri="{FF2B5EF4-FFF2-40B4-BE49-F238E27FC236}">
                <a16:creationId xmlns:a16="http://schemas.microsoft.com/office/drawing/2014/main" id="{3355BA34-77CA-B254-31EE-AC82D8D4B248}"/>
              </a:ext>
            </a:extLst>
          </p:cNvPr>
          <p:cNvCxnSpPr/>
          <p:nvPr/>
        </p:nvCxnSpPr>
        <p:spPr>
          <a:xfrm rot="10800000">
            <a:off x="477740" y="1144248"/>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3910317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8364D4-F939-264B-925D-46C42F1E81B1}"/>
              </a:ext>
            </a:extLst>
          </p:cNvPr>
          <p:cNvSpPr>
            <a:spLocks noGrp="1"/>
          </p:cNvSpPr>
          <p:nvPr>
            <p:ph type="title"/>
          </p:nvPr>
        </p:nvSpPr>
        <p:spPr>
          <a:xfrm>
            <a:off x="440081" y="424929"/>
            <a:ext cx="10515600" cy="789050"/>
          </a:xfrm>
        </p:spPr>
        <p:txBody>
          <a:bodyPr>
            <a:normAutofit/>
          </a:bodyPr>
          <a:lstStyle/>
          <a:p>
            <a:r>
              <a:rPr lang="en-US" dirty="0" err="1">
                <a:solidFill>
                  <a:srgbClr val="335580"/>
                </a:solidFill>
                <a:latin typeface="Montserrat ExtraBold"/>
                <a:ea typeface="+mn-ea"/>
                <a:cs typeface="+mn-cs"/>
              </a:rPr>
              <a:t>Occlusione</a:t>
            </a:r>
            <a:r>
              <a:rPr lang="en-US" dirty="0">
                <a:solidFill>
                  <a:srgbClr val="335580"/>
                </a:solidFill>
                <a:latin typeface="Montserrat ExtraBold"/>
                <a:ea typeface="+mn-ea"/>
                <a:cs typeface="+mn-cs"/>
              </a:rPr>
              <a:t> intraluminale del </a:t>
            </a:r>
            <a:r>
              <a:rPr lang="en-US" dirty="0" err="1">
                <a:solidFill>
                  <a:srgbClr val="335580"/>
                </a:solidFill>
                <a:latin typeface="Montserrat ExtraBold"/>
                <a:ea typeface="+mn-ea"/>
                <a:cs typeface="+mn-cs"/>
              </a:rPr>
              <a:t>catetere</a:t>
            </a:r>
            <a:endParaRPr lang="it-IT" dirty="0">
              <a:solidFill>
                <a:srgbClr val="335580"/>
              </a:solidFill>
              <a:latin typeface="Montserrat ExtraBold"/>
              <a:ea typeface="+mn-ea"/>
              <a:cs typeface="+mn-cs"/>
            </a:endParaRPr>
          </a:p>
        </p:txBody>
      </p:sp>
      <p:pic>
        <p:nvPicPr>
          <p:cNvPr id="5" name="Segnaposto contenuto 4">
            <a:extLst>
              <a:ext uri="{FF2B5EF4-FFF2-40B4-BE49-F238E27FC236}">
                <a16:creationId xmlns:a16="http://schemas.microsoft.com/office/drawing/2014/main" id="{DDAB9712-F53F-9E48-A234-B8B3EB43E768}"/>
              </a:ext>
            </a:extLst>
          </p:cNvPr>
          <p:cNvPicPr>
            <a:picLocks noGrp="1" noChangeAspect="1"/>
          </p:cNvPicPr>
          <p:nvPr>
            <p:ph idx="1"/>
          </p:nvPr>
        </p:nvPicPr>
        <p:blipFill>
          <a:blip r:embed="rId3"/>
          <a:stretch>
            <a:fillRect/>
          </a:stretch>
        </p:blipFill>
        <p:spPr>
          <a:xfrm>
            <a:off x="304944" y="1766047"/>
            <a:ext cx="8098213" cy="2034865"/>
          </a:xfrm>
        </p:spPr>
      </p:pic>
      <p:grpSp>
        <p:nvGrpSpPr>
          <p:cNvPr id="6" name="Gruppo 5">
            <a:extLst>
              <a:ext uri="{FF2B5EF4-FFF2-40B4-BE49-F238E27FC236}">
                <a16:creationId xmlns:a16="http://schemas.microsoft.com/office/drawing/2014/main" id="{AC4B8D7B-A6E0-A444-A7B6-D14F086E7C2B}"/>
              </a:ext>
            </a:extLst>
          </p:cNvPr>
          <p:cNvGrpSpPr/>
          <p:nvPr/>
        </p:nvGrpSpPr>
        <p:grpSpPr>
          <a:xfrm>
            <a:off x="8978614" y="3302910"/>
            <a:ext cx="2600210" cy="1824270"/>
            <a:chOff x="9662153" y="2725823"/>
            <a:chExt cx="2600210" cy="1824270"/>
          </a:xfrm>
        </p:grpSpPr>
        <p:sp>
          <p:nvSpPr>
            <p:cNvPr id="7" name="CasellaDiTesto 6">
              <a:extLst>
                <a:ext uri="{FF2B5EF4-FFF2-40B4-BE49-F238E27FC236}">
                  <a16:creationId xmlns:a16="http://schemas.microsoft.com/office/drawing/2014/main" id="{D60D7652-CBE7-7E4C-886C-957AD4299084}"/>
                </a:ext>
              </a:extLst>
            </p:cNvPr>
            <p:cNvSpPr txBox="1"/>
            <p:nvPr/>
          </p:nvSpPr>
          <p:spPr>
            <a:xfrm>
              <a:off x="9671654" y="2725823"/>
              <a:ext cx="2590709" cy="400110"/>
            </a:xfrm>
            <a:prstGeom prst="rect">
              <a:avLst/>
            </a:prstGeom>
            <a:noFill/>
          </p:spPr>
          <p:txBody>
            <a:bodyPr wrap="none" rtlCol="0">
              <a:spAutoFit/>
            </a:bodyPr>
            <a:lstStyle/>
            <a:p>
              <a:pPr marL="342900" indent="-342900">
                <a:buFont typeface="Wingdings" pitchFamily="2" charset="2"/>
                <a:buChar char="Ø"/>
              </a:pPr>
              <a:r>
                <a:rPr lang="it-IT" sz="2000" dirty="0">
                  <a:solidFill>
                    <a:srgbClr val="FF0000"/>
                  </a:solidFill>
                </a:rPr>
                <a:t>Inadeguato flushing</a:t>
              </a:r>
            </a:p>
          </p:txBody>
        </p:sp>
        <p:sp>
          <p:nvSpPr>
            <p:cNvPr id="8" name="CasellaDiTesto 7">
              <a:extLst>
                <a:ext uri="{FF2B5EF4-FFF2-40B4-BE49-F238E27FC236}">
                  <a16:creationId xmlns:a16="http://schemas.microsoft.com/office/drawing/2014/main" id="{6E3CEB93-37EE-2E4B-B043-00E038F69078}"/>
                </a:ext>
              </a:extLst>
            </p:cNvPr>
            <p:cNvSpPr txBox="1"/>
            <p:nvPr/>
          </p:nvSpPr>
          <p:spPr>
            <a:xfrm>
              <a:off x="9671654" y="3090446"/>
              <a:ext cx="2300630" cy="400110"/>
            </a:xfrm>
            <a:prstGeom prst="rect">
              <a:avLst/>
            </a:prstGeom>
            <a:noFill/>
          </p:spPr>
          <p:txBody>
            <a:bodyPr wrap="none" rtlCol="0">
              <a:spAutoFit/>
            </a:bodyPr>
            <a:lstStyle/>
            <a:p>
              <a:pPr marL="342900" indent="-342900">
                <a:buFont typeface="Wingdings" pitchFamily="2" charset="2"/>
                <a:buChar char="Ø"/>
              </a:pPr>
              <a:r>
                <a:rPr lang="it-IT" sz="2000" dirty="0">
                  <a:solidFill>
                    <a:srgbClr val="FF0000"/>
                  </a:solidFill>
                </a:rPr>
                <a:t>Reflusso ematico</a:t>
              </a:r>
            </a:p>
          </p:txBody>
        </p:sp>
        <p:sp>
          <p:nvSpPr>
            <p:cNvPr id="9" name="CasellaDiTesto 8">
              <a:extLst>
                <a:ext uri="{FF2B5EF4-FFF2-40B4-BE49-F238E27FC236}">
                  <a16:creationId xmlns:a16="http://schemas.microsoft.com/office/drawing/2014/main" id="{B8BB095F-3AEA-4747-BEE3-425D97AE540C}"/>
                </a:ext>
              </a:extLst>
            </p:cNvPr>
            <p:cNvSpPr txBox="1"/>
            <p:nvPr/>
          </p:nvSpPr>
          <p:spPr>
            <a:xfrm>
              <a:off x="9671654" y="3483815"/>
              <a:ext cx="1648913" cy="400110"/>
            </a:xfrm>
            <a:prstGeom prst="rect">
              <a:avLst/>
            </a:prstGeom>
            <a:noFill/>
          </p:spPr>
          <p:txBody>
            <a:bodyPr wrap="none" rtlCol="0">
              <a:spAutoFit/>
            </a:bodyPr>
            <a:lstStyle/>
            <a:p>
              <a:pPr marL="342900" indent="-342900">
                <a:buFont typeface="Wingdings" pitchFamily="2" charset="2"/>
                <a:buChar char="Ø"/>
              </a:pPr>
              <a:r>
                <a:rPr lang="it-IT" sz="2000" dirty="0">
                  <a:solidFill>
                    <a:srgbClr val="FF0000"/>
                  </a:solidFill>
                </a:rPr>
                <a:t>Precipitati </a:t>
              </a:r>
            </a:p>
          </p:txBody>
        </p:sp>
        <p:sp>
          <p:nvSpPr>
            <p:cNvPr id="10" name="CasellaDiTesto 9">
              <a:extLst>
                <a:ext uri="{FF2B5EF4-FFF2-40B4-BE49-F238E27FC236}">
                  <a16:creationId xmlns:a16="http://schemas.microsoft.com/office/drawing/2014/main" id="{056B227F-5C74-BE4A-8FFD-E73624AAE7AF}"/>
                </a:ext>
              </a:extLst>
            </p:cNvPr>
            <p:cNvSpPr txBox="1"/>
            <p:nvPr/>
          </p:nvSpPr>
          <p:spPr>
            <a:xfrm>
              <a:off x="9671654" y="3811429"/>
              <a:ext cx="2015616" cy="400110"/>
            </a:xfrm>
            <a:prstGeom prst="rect">
              <a:avLst/>
            </a:prstGeom>
            <a:noFill/>
          </p:spPr>
          <p:txBody>
            <a:bodyPr wrap="none" rtlCol="0">
              <a:spAutoFit/>
            </a:bodyPr>
            <a:lstStyle/>
            <a:p>
              <a:pPr marL="342900" indent="-342900">
                <a:buFont typeface="Wingdings" pitchFamily="2" charset="2"/>
                <a:buChar char="Ø"/>
              </a:pPr>
              <a:r>
                <a:rPr lang="it-IT" sz="2000" dirty="0">
                  <a:solidFill>
                    <a:srgbClr val="FF0000"/>
                  </a:solidFill>
                </a:rPr>
                <a:t>Residui lipidici</a:t>
              </a:r>
            </a:p>
          </p:txBody>
        </p:sp>
        <p:sp>
          <p:nvSpPr>
            <p:cNvPr id="11" name="CasellaDiTesto 10">
              <a:extLst>
                <a:ext uri="{FF2B5EF4-FFF2-40B4-BE49-F238E27FC236}">
                  <a16:creationId xmlns:a16="http://schemas.microsoft.com/office/drawing/2014/main" id="{928C0540-F0EB-4444-B949-7B0724A92064}"/>
                </a:ext>
              </a:extLst>
            </p:cNvPr>
            <p:cNvSpPr txBox="1"/>
            <p:nvPr/>
          </p:nvSpPr>
          <p:spPr>
            <a:xfrm>
              <a:off x="9662153" y="4149983"/>
              <a:ext cx="1324402" cy="400110"/>
            </a:xfrm>
            <a:prstGeom prst="rect">
              <a:avLst/>
            </a:prstGeom>
            <a:noFill/>
          </p:spPr>
          <p:txBody>
            <a:bodyPr wrap="none" rtlCol="0">
              <a:spAutoFit/>
            </a:bodyPr>
            <a:lstStyle/>
            <a:p>
              <a:pPr marL="342900" indent="-342900">
                <a:buFont typeface="Wingdings" pitchFamily="2" charset="2"/>
                <a:buChar char="Ø"/>
              </a:pPr>
              <a:r>
                <a:rPr lang="it-IT" sz="2000" dirty="0">
                  <a:solidFill>
                    <a:srgbClr val="FF0000"/>
                  </a:solidFill>
                </a:rPr>
                <a:t>Biofilm </a:t>
              </a:r>
            </a:p>
          </p:txBody>
        </p:sp>
      </p:grpSp>
      <p:sp>
        <p:nvSpPr>
          <p:cNvPr id="12" name="CasellaDiTesto 11">
            <a:extLst>
              <a:ext uri="{FF2B5EF4-FFF2-40B4-BE49-F238E27FC236}">
                <a16:creationId xmlns:a16="http://schemas.microsoft.com/office/drawing/2014/main" id="{D9336C86-D24F-494F-8449-4B528538D167}"/>
              </a:ext>
            </a:extLst>
          </p:cNvPr>
          <p:cNvSpPr txBox="1"/>
          <p:nvPr/>
        </p:nvSpPr>
        <p:spPr>
          <a:xfrm>
            <a:off x="442459" y="3776399"/>
            <a:ext cx="2005311" cy="2492990"/>
          </a:xfrm>
          <a:prstGeom prst="rect">
            <a:avLst/>
          </a:prstGeom>
          <a:noFill/>
        </p:spPr>
        <p:txBody>
          <a:bodyPr wrap="square" rtlCol="0">
            <a:spAutoFit/>
          </a:bodyPr>
          <a:lstStyle/>
          <a:p>
            <a:r>
              <a:rPr lang="it-IT" sz="1600" b="1" dirty="0">
                <a:solidFill>
                  <a:schemeClr val="accent1"/>
                </a:solidFill>
              </a:rPr>
              <a:t>INTRALUMINALE</a:t>
            </a:r>
          </a:p>
          <a:p>
            <a:pPr marL="285750" indent="-285750">
              <a:buFont typeface="Wingdings" pitchFamily="2" charset="2"/>
              <a:buChar char="Ø"/>
            </a:pPr>
            <a:r>
              <a:rPr lang="it-IT" sz="1400" dirty="0"/>
              <a:t>Spesso causa l’occlusione completa del catetere.</a:t>
            </a:r>
          </a:p>
          <a:p>
            <a:pPr marL="285750" indent="-285750">
              <a:buFont typeface="Wingdings" pitchFamily="2" charset="2"/>
              <a:buChar char="Ø"/>
            </a:pPr>
            <a:r>
              <a:rPr lang="it-IT" sz="1400" dirty="0"/>
              <a:t>Si sviluppa come formazione ematica dovuta a flushing insufficiente, flusso basso o frequenti prelievi ematici</a:t>
            </a:r>
          </a:p>
        </p:txBody>
      </p:sp>
      <p:sp>
        <p:nvSpPr>
          <p:cNvPr id="13" name="CasellaDiTesto 12">
            <a:extLst>
              <a:ext uri="{FF2B5EF4-FFF2-40B4-BE49-F238E27FC236}">
                <a16:creationId xmlns:a16="http://schemas.microsoft.com/office/drawing/2014/main" id="{AE37E3CB-5D68-914F-A8D9-98757C8A72F6}"/>
              </a:ext>
            </a:extLst>
          </p:cNvPr>
          <p:cNvSpPr txBox="1"/>
          <p:nvPr/>
        </p:nvSpPr>
        <p:spPr>
          <a:xfrm>
            <a:off x="2447770" y="3775274"/>
            <a:ext cx="2005311" cy="2923877"/>
          </a:xfrm>
          <a:prstGeom prst="rect">
            <a:avLst/>
          </a:prstGeom>
          <a:noFill/>
        </p:spPr>
        <p:txBody>
          <a:bodyPr wrap="square" rtlCol="0">
            <a:spAutoFit/>
          </a:bodyPr>
          <a:lstStyle/>
          <a:p>
            <a:r>
              <a:rPr lang="it-IT" sz="1600" b="1" dirty="0">
                <a:solidFill>
                  <a:schemeClr val="accent1"/>
                </a:solidFill>
              </a:rPr>
              <a:t>CODA DI FIBRINA</a:t>
            </a:r>
          </a:p>
          <a:p>
            <a:pPr marL="285750" indent="-285750">
              <a:buFont typeface="Wingdings" pitchFamily="2" charset="2"/>
              <a:buChar char="v"/>
            </a:pPr>
            <a:r>
              <a:rPr lang="it-IT" sz="1400" dirty="0"/>
              <a:t>La fibrina aderisce all’estremità del catetere creando una specie di coda</a:t>
            </a:r>
          </a:p>
          <a:p>
            <a:pPr marL="285750" indent="-285750">
              <a:buFont typeface="Wingdings" pitchFamily="2" charset="2"/>
              <a:buChar char="v"/>
            </a:pPr>
            <a:r>
              <a:rPr lang="it-IT" sz="1400" dirty="0"/>
              <a:t>Agisce come valvola unidirezionale: i fluidi possono essere spinti fuori ma, quando si aspira, la coda è risucchiata all’interno del lume ostruendolo</a:t>
            </a:r>
          </a:p>
        </p:txBody>
      </p:sp>
      <p:sp>
        <p:nvSpPr>
          <p:cNvPr id="14" name="CasellaDiTesto 13">
            <a:extLst>
              <a:ext uri="{FF2B5EF4-FFF2-40B4-BE49-F238E27FC236}">
                <a16:creationId xmlns:a16="http://schemas.microsoft.com/office/drawing/2014/main" id="{3B9CE314-1CC3-BB4B-A43B-A2AD92B4F2CE}"/>
              </a:ext>
            </a:extLst>
          </p:cNvPr>
          <p:cNvSpPr txBox="1"/>
          <p:nvPr/>
        </p:nvSpPr>
        <p:spPr>
          <a:xfrm>
            <a:off x="4422807" y="3775274"/>
            <a:ext cx="2005311" cy="2492990"/>
          </a:xfrm>
          <a:prstGeom prst="rect">
            <a:avLst/>
          </a:prstGeom>
          <a:noFill/>
        </p:spPr>
        <p:txBody>
          <a:bodyPr wrap="square" rtlCol="0">
            <a:spAutoFit/>
          </a:bodyPr>
          <a:lstStyle/>
          <a:p>
            <a:r>
              <a:rPr lang="it-IT" sz="1600" b="1" dirty="0">
                <a:solidFill>
                  <a:schemeClr val="accent1"/>
                </a:solidFill>
              </a:rPr>
              <a:t>GUAINA DI FIBRINA</a:t>
            </a:r>
          </a:p>
          <a:p>
            <a:pPr marL="285750" indent="-285750">
              <a:buFont typeface="Wingdings" pitchFamily="2" charset="2"/>
              <a:buChar char="v"/>
            </a:pPr>
            <a:r>
              <a:rPr lang="it-IT" sz="1400" dirty="0"/>
              <a:t>La fibrina aderisce alla faccia esterna del catetere creando una ‘calza’ lungo di esso</a:t>
            </a:r>
          </a:p>
          <a:p>
            <a:pPr marL="285750" indent="-285750">
              <a:buFont typeface="Wingdings" pitchFamily="2" charset="2"/>
              <a:buChar char="v"/>
            </a:pPr>
            <a:r>
              <a:rPr lang="it-IT" sz="1400" dirty="0"/>
              <a:t>Occasionalmente la guaina copre l’estremità del catetere e causa occlusione</a:t>
            </a:r>
          </a:p>
        </p:txBody>
      </p:sp>
      <p:sp>
        <p:nvSpPr>
          <p:cNvPr id="15" name="CasellaDiTesto 14">
            <a:extLst>
              <a:ext uri="{FF2B5EF4-FFF2-40B4-BE49-F238E27FC236}">
                <a16:creationId xmlns:a16="http://schemas.microsoft.com/office/drawing/2014/main" id="{AD78FA3D-4FC2-BC48-B9AB-6E6DC0928C80}"/>
              </a:ext>
            </a:extLst>
          </p:cNvPr>
          <p:cNvSpPr txBox="1"/>
          <p:nvPr/>
        </p:nvSpPr>
        <p:spPr>
          <a:xfrm>
            <a:off x="6382709" y="3775274"/>
            <a:ext cx="2005311" cy="2923877"/>
          </a:xfrm>
          <a:prstGeom prst="rect">
            <a:avLst/>
          </a:prstGeom>
          <a:noFill/>
        </p:spPr>
        <p:txBody>
          <a:bodyPr wrap="square" rtlCol="0">
            <a:spAutoFit/>
          </a:bodyPr>
          <a:lstStyle/>
          <a:p>
            <a:r>
              <a:rPr lang="it-IT" sz="1600" b="1" dirty="0">
                <a:solidFill>
                  <a:schemeClr val="accent1"/>
                </a:solidFill>
              </a:rPr>
              <a:t>MURALE</a:t>
            </a:r>
          </a:p>
          <a:p>
            <a:pPr marL="285750" indent="-285750">
              <a:buFont typeface="Wingdings" pitchFamily="2" charset="2"/>
              <a:buChar char="v"/>
            </a:pPr>
            <a:r>
              <a:rPr lang="it-IT" sz="1400" dirty="0"/>
              <a:t>Compare quando la fibrina, dalla parete del vaso si lega a quella che copre la superficie  del catetere</a:t>
            </a:r>
          </a:p>
          <a:p>
            <a:pPr marL="285750" indent="-285750">
              <a:buFont typeface="Wingdings" pitchFamily="2" charset="2"/>
              <a:buChar char="v"/>
            </a:pPr>
            <a:r>
              <a:rPr lang="it-IT" sz="1400" dirty="0"/>
              <a:t>Causata dallo sfregamento del catetere nel vaso, dal trauma dell’inserzione o dal basso flusso</a:t>
            </a:r>
          </a:p>
        </p:txBody>
      </p:sp>
      <p:sp>
        <p:nvSpPr>
          <p:cNvPr id="18" name="TextBox 10">
            <a:extLst>
              <a:ext uri="{FF2B5EF4-FFF2-40B4-BE49-F238E27FC236}">
                <a16:creationId xmlns:a16="http://schemas.microsoft.com/office/drawing/2014/main" id="{98935726-E67D-B84C-BD58-A191A20CA2C5}"/>
              </a:ext>
            </a:extLst>
          </p:cNvPr>
          <p:cNvSpPr txBox="1"/>
          <p:nvPr/>
        </p:nvSpPr>
        <p:spPr>
          <a:xfrm>
            <a:off x="8988115" y="6581001"/>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a:sym typeface="Arial"/>
              </a:rPr>
              <a:t>© 2023 </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Arial"/>
                <a:sym typeface="Arial"/>
              </a:rPr>
              <a:t>SterileCare</a:t>
            </a: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a:sym typeface="Arial"/>
              </a:rPr>
              <a:t> Inc. All rights reserved.</a:t>
            </a:r>
          </a:p>
        </p:txBody>
      </p:sp>
      <p:cxnSp>
        <p:nvCxnSpPr>
          <p:cNvPr id="3" name="Google Shape;182;p6">
            <a:extLst>
              <a:ext uri="{FF2B5EF4-FFF2-40B4-BE49-F238E27FC236}">
                <a16:creationId xmlns:a16="http://schemas.microsoft.com/office/drawing/2014/main" id="{CA46F2DE-B2DC-934B-DABB-0832C4F25848}"/>
              </a:ext>
            </a:extLst>
          </p:cNvPr>
          <p:cNvCxnSpPr/>
          <p:nvPr/>
        </p:nvCxnSpPr>
        <p:spPr>
          <a:xfrm rot="10800000">
            <a:off x="538296" y="1053414"/>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1147704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8364D4-F939-264B-925D-46C42F1E81B1}"/>
              </a:ext>
            </a:extLst>
          </p:cNvPr>
          <p:cNvSpPr>
            <a:spLocks noGrp="1"/>
          </p:cNvSpPr>
          <p:nvPr>
            <p:ph type="title"/>
          </p:nvPr>
        </p:nvSpPr>
        <p:spPr>
          <a:xfrm>
            <a:off x="461509" y="312664"/>
            <a:ext cx="10515600" cy="962166"/>
          </a:xfrm>
        </p:spPr>
        <p:txBody>
          <a:bodyPr/>
          <a:lstStyle/>
          <a:p>
            <a:pPr lvl="0">
              <a:lnSpc>
                <a:spcPct val="128000"/>
              </a:lnSpc>
              <a:spcBef>
                <a:spcPts val="0"/>
              </a:spcBef>
              <a:defRPr/>
            </a:pPr>
            <a:r>
              <a:rPr lang="en-US" dirty="0" err="1">
                <a:solidFill>
                  <a:srgbClr val="335580"/>
                </a:solidFill>
                <a:latin typeface="Montserrat ExtraBold"/>
                <a:ea typeface="+mn-ea"/>
                <a:cs typeface="+mn-cs"/>
                <a:sym typeface="Montserrat ExtraBold"/>
              </a:rPr>
              <a:t>Occlusione</a:t>
            </a:r>
            <a:r>
              <a:rPr lang="en-US" dirty="0">
                <a:solidFill>
                  <a:srgbClr val="335580"/>
                </a:solidFill>
                <a:latin typeface="Montserrat ExtraBold"/>
                <a:ea typeface="+mn-ea"/>
                <a:cs typeface="+mn-cs"/>
                <a:sym typeface="Montserrat ExtraBold"/>
              </a:rPr>
              <a:t> </a:t>
            </a:r>
            <a:r>
              <a:rPr lang="en-US" dirty="0" err="1">
                <a:solidFill>
                  <a:srgbClr val="335580"/>
                </a:solidFill>
                <a:latin typeface="Montserrat ExtraBold"/>
                <a:ea typeface="+mn-ea"/>
                <a:cs typeface="+mn-cs"/>
                <a:sym typeface="Montserrat ExtraBold"/>
              </a:rPr>
              <a:t>dovuta</a:t>
            </a:r>
            <a:r>
              <a:rPr lang="en-US" dirty="0">
                <a:solidFill>
                  <a:srgbClr val="335580"/>
                </a:solidFill>
                <a:latin typeface="Montserrat ExtraBold"/>
                <a:ea typeface="+mn-ea"/>
                <a:cs typeface="+mn-cs"/>
                <a:sym typeface="Montserrat ExtraBold"/>
              </a:rPr>
              <a:t> a </a:t>
            </a:r>
            <a:r>
              <a:rPr lang="en-US" dirty="0" err="1">
                <a:solidFill>
                  <a:srgbClr val="335580"/>
                </a:solidFill>
                <a:latin typeface="Montserrat ExtraBold"/>
                <a:ea typeface="+mn-ea"/>
                <a:cs typeface="+mn-cs"/>
                <a:sym typeface="Montserrat ExtraBold"/>
              </a:rPr>
              <a:t>trombo</a:t>
            </a:r>
            <a:endParaRPr lang="en-US" dirty="0">
              <a:solidFill>
                <a:srgbClr val="335580"/>
              </a:solidFill>
              <a:latin typeface="Montserrat ExtraBold"/>
              <a:ea typeface="+mn-ea"/>
              <a:cs typeface="+mn-cs"/>
              <a:sym typeface="Montserrat ExtraBold"/>
            </a:endParaRPr>
          </a:p>
        </p:txBody>
      </p:sp>
      <p:pic>
        <p:nvPicPr>
          <p:cNvPr id="16" name="Picture 3" descr="A close up of a device&#10;&#10;Description automatically generated">
            <a:extLst>
              <a:ext uri="{FF2B5EF4-FFF2-40B4-BE49-F238E27FC236}">
                <a16:creationId xmlns:a16="http://schemas.microsoft.com/office/drawing/2014/main" id="{0B16A66F-0D36-AB41-A75D-27D5605B4743}"/>
              </a:ext>
            </a:extLst>
          </p:cNvPr>
          <p:cNvPicPr>
            <a:picLocks noChangeAspect="1"/>
          </p:cNvPicPr>
          <p:nvPr/>
        </p:nvPicPr>
        <p:blipFill rotWithShape="1">
          <a:blip r:embed="rId3">
            <a:extLst>
              <a:ext uri="{28A0092B-C50C-407E-A947-70E740481C1C}">
                <a14:useLocalDpi xmlns:a14="http://schemas.microsoft.com/office/drawing/2010/main" val="0"/>
              </a:ext>
            </a:extLst>
          </a:blip>
          <a:srcRect b="16140"/>
          <a:stretch/>
        </p:blipFill>
        <p:spPr>
          <a:xfrm>
            <a:off x="1042314" y="1723652"/>
            <a:ext cx="9241097" cy="3959158"/>
          </a:xfrm>
          <a:prstGeom prst="rect">
            <a:avLst/>
          </a:prstGeom>
        </p:spPr>
      </p:pic>
      <p:sp>
        <p:nvSpPr>
          <p:cNvPr id="17" name="TextBox 10">
            <a:extLst>
              <a:ext uri="{FF2B5EF4-FFF2-40B4-BE49-F238E27FC236}">
                <a16:creationId xmlns:a16="http://schemas.microsoft.com/office/drawing/2014/main" id="{81D9FF37-FBD8-C94B-AE92-9D1580EE1690}"/>
              </a:ext>
            </a:extLst>
          </p:cNvPr>
          <p:cNvSpPr txBox="1"/>
          <p:nvPr/>
        </p:nvSpPr>
        <p:spPr>
          <a:xfrm>
            <a:off x="477740" y="6312254"/>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a:sym typeface="Arial"/>
              </a:rPr>
              <a:t>© 2023 </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Arial"/>
                <a:sym typeface="Arial"/>
              </a:rPr>
              <a:t>SterileCare</a:t>
            </a: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a:sym typeface="Arial"/>
              </a:rPr>
              <a:t> Inc. All rights reserved.</a:t>
            </a:r>
          </a:p>
        </p:txBody>
      </p:sp>
      <p:sp>
        <p:nvSpPr>
          <p:cNvPr id="18" name="Rettangolo 17">
            <a:extLst>
              <a:ext uri="{FF2B5EF4-FFF2-40B4-BE49-F238E27FC236}">
                <a16:creationId xmlns:a16="http://schemas.microsoft.com/office/drawing/2014/main" id="{A314D641-B2D7-8547-BAB3-7CC38ADC02BB}"/>
              </a:ext>
            </a:extLst>
          </p:cNvPr>
          <p:cNvSpPr/>
          <p:nvPr/>
        </p:nvSpPr>
        <p:spPr>
          <a:xfrm>
            <a:off x="1886048" y="1897833"/>
            <a:ext cx="1601223" cy="233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Fattori coagulativi</a:t>
            </a:r>
          </a:p>
        </p:txBody>
      </p:sp>
      <p:sp>
        <p:nvSpPr>
          <p:cNvPr id="19" name="Rettangolo 18">
            <a:extLst>
              <a:ext uri="{FF2B5EF4-FFF2-40B4-BE49-F238E27FC236}">
                <a16:creationId xmlns:a16="http://schemas.microsoft.com/office/drawing/2014/main" id="{FB4CC3F1-933E-714E-827B-44C2ED4E759C}"/>
              </a:ext>
            </a:extLst>
          </p:cNvPr>
          <p:cNvSpPr/>
          <p:nvPr/>
        </p:nvSpPr>
        <p:spPr>
          <a:xfrm>
            <a:off x="1975695" y="2527277"/>
            <a:ext cx="1601223" cy="23308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tx1"/>
                </a:solidFill>
              </a:rPr>
              <a:t>Protrombina</a:t>
            </a:r>
          </a:p>
        </p:txBody>
      </p:sp>
      <p:sp>
        <p:nvSpPr>
          <p:cNvPr id="20" name="Rettangolo 19">
            <a:extLst>
              <a:ext uri="{FF2B5EF4-FFF2-40B4-BE49-F238E27FC236}">
                <a16:creationId xmlns:a16="http://schemas.microsoft.com/office/drawing/2014/main" id="{D6B315A8-47BB-E240-ACA9-F406D4A6107E}"/>
              </a:ext>
            </a:extLst>
          </p:cNvPr>
          <p:cNvSpPr/>
          <p:nvPr/>
        </p:nvSpPr>
        <p:spPr>
          <a:xfrm>
            <a:off x="4688368" y="2527277"/>
            <a:ext cx="1030941" cy="23308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tx1"/>
                </a:solidFill>
              </a:rPr>
              <a:t>Trombina</a:t>
            </a:r>
          </a:p>
        </p:txBody>
      </p:sp>
      <p:sp>
        <p:nvSpPr>
          <p:cNvPr id="21" name="Rettangolo 20">
            <a:extLst>
              <a:ext uri="{FF2B5EF4-FFF2-40B4-BE49-F238E27FC236}">
                <a16:creationId xmlns:a16="http://schemas.microsoft.com/office/drawing/2014/main" id="{3B24180C-8BDE-EC45-8865-784DF83C9F8A}"/>
              </a:ext>
            </a:extLst>
          </p:cNvPr>
          <p:cNvSpPr/>
          <p:nvPr/>
        </p:nvSpPr>
        <p:spPr>
          <a:xfrm>
            <a:off x="4688368" y="3050313"/>
            <a:ext cx="1197811" cy="53160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Fibrinogeno (solubile)</a:t>
            </a:r>
          </a:p>
        </p:txBody>
      </p:sp>
      <p:sp>
        <p:nvSpPr>
          <p:cNvPr id="22" name="Rettangolo 21">
            <a:extLst>
              <a:ext uri="{FF2B5EF4-FFF2-40B4-BE49-F238E27FC236}">
                <a16:creationId xmlns:a16="http://schemas.microsoft.com/office/drawing/2014/main" id="{1ADCA10F-DE61-9B44-8DE9-2DACC5395C38}"/>
              </a:ext>
            </a:extLst>
          </p:cNvPr>
          <p:cNvSpPr/>
          <p:nvPr/>
        </p:nvSpPr>
        <p:spPr>
          <a:xfrm>
            <a:off x="7037294" y="3050313"/>
            <a:ext cx="1197811" cy="53160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tx1"/>
                </a:solidFill>
              </a:rPr>
              <a:t>Fibrina (insolubile)</a:t>
            </a:r>
          </a:p>
        </p:txBody>
      </p:sp>
      <p:sp>
        <p:nvSpPr>
          <p:cNvPr id="23" name="Rettangolo 22">
            <a:extLst>
              <a:ext uri="{FF2B5EF4-FFF2-40B4-BE49-F238E27FC236}">
                <a16:creationId xmlns:a16="http://schemas.microsoft.com/office/drawing/2014/main" id="{FC31344C-8282-0349-969C-6270B4DA4BB5}"/>
              </a:ext>
            </a:extLst>
          </p:cNvPr>
          <p:cNvSpPr/>
          <p:nvPr/>
        </p:nvSpPr>
        <p:spPr>
          <a:xfrm>
            <a:off x="3077449" y="3765176"/>
            <a:ext cx="819643" cy="3406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solidFill>
                  <a:schemeClr val="tx1"/>
                </a:solidFill>
              </a:rPr>
              <a:t>Vaso rotto</a:t>
            </a:r>
          </a:p>
        </p:txBody>
      </p:sp>
      <p:sp>
        <p:nvSpPr>
          <p:cNvPr id="24" name="Rettangolo 23">
            <a:extLst>
              <a:ext uri="{FF2B5EF4-FFF2-40B4-BE49-F238E27FC236}">
                <a16:creationId xmlns:a16="http://schemas.microsoft.com/office/drawing/2014/main" id="{C02AB97D-D744-8843-86B4-39070322F37F}"/>
              </a:ext>
            </a:extLst>
          </p:cNvPr>
          <p:cNvSpPr/>
          <p:nvPr/>
        </p:nvSpPr>
        <p:spPr>
          <a:xfrm>
            <a:off x="4072531" y="3756981"/>
            <a:ext cx="819643" cy="3406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solidFill>
                  <a:schemeClr val="tx1"/>
                </a:solidFill>
              </a:rPr>
              <a:t>Piastrine attivate</a:t>
            </a:r>
          </a:p>
        </p:txBody>
      </p:sp>
      <p:sp>
        <p:nvSpPr>
          <p:cNvPr id="25" name="Rettangolo 24">
            <a:extLst>
              <a:ext uri="{FF2B5EF4-FFF2-40B4-BE49-F238E27FC236}">
                <a16:creationId xmlns:a16="http://schemas.microsoft.com/office/drawing/2014/main" id="{40A6885E-4ED1-814A-B0BF-CFBC08DE62DB}"/>
              </a:ext>
            </a:extLst>
          </p:cNvPr>
          <p:cNvSpPr/>
          <p:nvPr/>
        </p:nvSpPr>
        <p:spPr>
          <a:xfrm>
            <a:off x="7102748" y="3765176"/>
            <a:ext cx="819643" cy="3406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solidFill>
                  <a:schemeClr val="tx1"/>
                </a:solidFill>
              </a:rPr>
              <a:t>Filamenti di fibrina</a:t>
            </a:r>
          </a:p>
        </p:txBody>
      </p:sp>
      <p:sp>
        <p:nvSpPr>
          <p:cNvPr id="26" name="Rettangolo 25">
            <a:extLst>
              <a:ext uri="{FF2B5EF4-FFF2-40B4-BE49-F238E27FC236}">
                <a16:creationId xmlns:a16="http://schemas.microsoft.com/office/drawing/2014/main" id="{4C3B5A5D-AE61-A745-9C4B-5F14B15D9CA9}"/>
              </a:ext>
            </a:extLst>
          </p:cNvPr>
          <p:cNvSpPr/>
          <p:nvPr/>
        </p:nvSpPr>
        <p:spPr>
          <a:xfrm>
            <a:off x="9463768" y="3765176"/>
            <a:ext cx="819643" cy="3406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solidFill>
                  <a:schemeClr val="tx1"/>
                </a:solidFill>
              </a:rPr>
              <a:t>Coagulo </a:t>
            </a:r>
          </a:p>
        </p:txBody>
      </p:sp>
      <p:cxnSp>
        <p:nvCxnSpPr>
          <p:cNvPr id="3" name="Google Shape;182;p6">
            <a:extLst>
              <a:ext uri="{FF2B5EF4-FFF2-40B4-BE49-F238E27FC236}">
                <a16:creationId xmlns:a16="http://schemas.microsoft.com/office/drawing/2014/main" id="{27C08434-E12E-E276-C25B-5E4833B21736}"/>
              </a:ext>
            </a:extLst>
          </p:cNvPr>
          <p:cNvCxnSpPr/>
          <p:nvPr/>
        </p:nvCxnSpPr>
        <p:spPr>
          <a:xfrm rot="10800000">
            <a:off x="550407" y="1126082"/>
            <a:ext cx="779741" cy="0"/>
          </a:xfrm>
          <a:prstGeom prst="straightConnector1">
            <a:avLst/>
          </a:prstGeom>
          <a:noFill/>
          <a:ln w="28575" cap="flat" cmpd="sng">
            <a:solidFill>
              <a:srgbClr val="AA2E30"/>
            </a:solidFill>
            <a:prstDash val="solid"/>
            <a:round/>
            <a:headEnd type="none" w="sm" len="sm"/>
            <a:tailEnd type="none" w="sm" len="sm"/>
          </a:ln>
        </p:spPr>
      </p:cxnSp>
      <p:sp>
        <p:nvSpPr>
          <p:cNvPr id="4" name="Simbolo &quot;divieto&quot; 3">
            <a:extLst>
              <a:ext uri="{FF2B5EF4-FFF2-40B4-BE49-F238E27FC236}">
                <a16:creationId xmlns:a16="http://schemas.microsoft.com/office/drawing/2014/main" id="{9D6B6B35-0009-8D48-2076-1C68FC2BE58C}"/>
              </a:ext>
            </a:extLst>
          </p:cNvPr>
          <p:cNvSpPr/>
          <p:nvPr/>
        </p:nvSpPr>
        <p:spPr>
          <a:xfrm>
            <a:off x="3800391" y="2358497"/>
            <a:ext cx="544279" cy="570641"/>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5" name="Simbolo &quot;divieto&quot; 4">
            <a:extLst>
              <a:ext uri="{FF2B5EF4-FFF2-40B4-BE49-F238E27FC236}">
                <a16:creationId xmlns:a16="http://schemas.microsoft.com/office/drawing/2014/main" id="{E852105C-F5BB-277C-CC25-470C3530BB72}"/>
              </a:ext>
            </a:extLst>
          </p:cNvPr>
          <p:cNvSpPr/>
          <p:nvPr/>
        </p:nvSpPr>
        <p:spPr>
          <a:xfrm>
            <a:off x="7690826" y="3968547"/>
            <a:ext cx="544279" cy="570641"/>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302425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C516159-D5C3-6825-07C5-97566E2A7C55}"/>
              </a:ext>
            </a:extLst>
          </p:cNvPr>
          <p:cNvSpPr txBox="1"/>
          <p:nvPr/>
        </p:nvSpPr>
        <p:spPr>
          <a:xfrm>
            <a:off x="11129130" y="6215901"/>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2400" b="1" i="0" u="none" strike="noStrike" kern="1200" cap="none" spc="0" normalizeH="0" baseline="0" noProof="0">
              <a:ln>
                <a:noFill/>
              </a:ln>
              <a:solidFill>
                <a:srgbClr val="335580"/>
              </a:solidFill>
              <a:effectLst/>
              <a:uLnTx/>
              <a:uFillTx/>
              <a:latin typeface="Montserrat" pitchFamily="2" charset="77"/>
              <a:ea typeface="+mn-ea"/>
              <a:cs typeface="Arial"/>
              <a:sym typeface="Arial"/>
            </a:endParaRPr>
          </a:p>
        </p:txBody>
      </p:sp>
      <p:sp>
        <p:nvSpPr>
          <p:cNvPr id="11" name="TextBox 10">
            <a:extLst>
              <a:ext uri="{FF2B5EF4-FFF2-40B4-BE49-F238E27FC236}">
                <a16:creationId xmlns:a16="http://schemas.microsoft.com/office/drawing/2014/main" id="{EE940F3D-DD16-1540-990F-B46327BEC9AB}"/>
              </a:ext>
            </a:extLst>
          </p:cNvPr>
          <p:cNvSpPr txBox="1"/>
          <p:nvPr/>
        </p:nvSpPr>
        <p:spPr>
          <a:xfrm>
            <a:off x="477737" y="6466216"/>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itchFamily="2" charset="0"/>
                <a:ea typeface="+mn-ea"/>
                <a:cs typeface="Arial"/>
                <a:sym typeface="Arial"/>
              </a:rPr>
              <a:t>© 2023 </a:t>
            </a:r>
            <a:r>
              <a:rPr kumimoji="0" lang="en-US" sz="1200" b="0" i="0" u="none" strike="noStrike" kern="1200" cap="none" spc="0" normalizeH="0" baseline="0" noProof="0" err="1">
                <a:ln>
                  <a:noFill/>
                </a:ln>
                <a:solidFill>
                  <a:prstClr val="black"/>
                </a:solidFill>
                <a:effectLst/>
                <a:uLnTx/>
                <a:uFillTx/>
                <a:latin typeface="Helvetica" pitchFamily="2" charset="0"/>
                <a:ea typeface="+mn-ea"/>
                <a:cs typeface="Arial"/>
                <a:sym typeface="Arial"/>
              </a:rPr>
              <a:t>SterileCare</a:t>
            </a:r>
            <a:r>
              <a:rPr kumimoji="0" lang="en-US" sz="1200" b="0" i="0" u="none" strike="noStrike" kern="1200" cap="none" spc="0" normalizeH="0" baseline="0" noProof="0">
                <a:ln>
                  <a:noFill/>
                </a:ln>
                <a:solidFill>
                  <a:prstClr val="black"/>
                </a:solidFill>
                <a:effectLst/>
                <a:uLnTx/>
                <a:uFillTx/>
                <a:latin typeface="Helvetica" pitchFamily="2" charset="0"/>
                <a:ea typeface="+mn-ea"/>
                <a:cs typeface="Arial"/>
                <a:sym typeface="Arial"/>
              </a:rPr>
              <a:t> Inc. All rights reserved.</a:t>
            </a:r>
          </a:p>
        </p:txBody>
      </p:sp>
      <p:pic>
        <p:nvPicPr>
          <p:cNvPr id="8" name="Google Shape;512;p28">
            <a:extLst>
              <a:ext uri="{FF2B5EF4-FFF2-40B4-BE49-F238E27FC236}">
                <a16:creationId xmlns:a16="http://schemas.microsoft.com/office/drawing/2014/main" id="{6F849A7C-8A38-B65E-0C37-35BE8085D1D7}"/>
              </a:ext>
            </a:extLst>
          </p:cNvPr>
          <p:cNvPicPr preferRelativeResize="0"/>
          <p:nvPr/>
        </p:nvPicPr>
        <p:blipFill rotWithShape="1">
          <a:blip r:embed="rId3">
            <a:alphaModFix/>
          </a:blip>
          <a:srcRect/>
          <a:stretch/>
        </p:blipFill>
        <p:spPr>
          <a:xfrm>
            <a:off x="4076694" y="2057894"/>
            <a:ext cx="3854000" cy="1767262"/>
          </a:xfrm>
          <a:prstGeom prst="rect">
            <a:avLst/>
          </a:prstGeom>
          <a:noFill/>
          <a:ln>
            <a:noFill/>
          </a:ln>
        </p:spPr>
      </p:pic>
      <p:pic>
        <p:nvPicPr>
          <p:cNvPr id="9" name="Google Shape;513;p28">
            <a:extLst>
              <a:ext uri="{FF2B5EF4-FFF2-40B4-BE49-F238E27FC236}">
                <a16:creationId xmlns:a16="http://schemas.microsoft.com/office/drawing/2014/main" id="{6090CD6C-0DC8-27EC-B5F3-28829B2D397E}"/>
              </a:ext>
            </a:extLst>
          </p:cNvPr>
          <p:cNvPicPr preferRelativeResize="0"/>
          <p:nvPr/>
        </p:nvPicPr>
        <p:blipFill rotWithShape="1">
          <a:blip r:embed="rId4">
            <a:alphaModFix/>
          </a:blip>
          <a:srcRect/>
          <a:stretch/>
        </p:blipFill>
        <p:spPr>
          <a:xfrm>
            <a:off x="4302053" y="4433396"/>
            <a:ext cx="3067282" cy="1767261"/>
          </a:xfrm>
          <a:prstGeom prst="rect">
            <a:avLst/>
          </a:prstGeom>
          <a:noFill/>
          <a:ln>
            <a:noFill/>
          </a:ln>
        </p:spPr>
      </p:pic>
      <p:sp>
        <p:nvSpPr>
          <p:cNvPr id="4" name="TextBox 3">
            <a:extLst>
              <a:ext uri="{FF2B5EF4-FFF2-40B4-BE49-F238E27FC236}">
                <a16:creationId xmlns:a16="http://schemas.microsoft.com/office/drawing/2014/main" id="{E2393F33-16E3-84C1-208E-07C7F094E622}"/>
              </a:ext>
            </a:extLst>
          </p:cNvPr>
          <p:cNvSpPr txBox="1"/>
          <p:nvPr/>
        </p:nvSpPr>
        <p:spPr>
          <a:xfrm>
            <a:off x="8504617" y="5923513"/>
            <a:ext cx="3687383" cy="523220"/>
          </a:xfrm>
          <a:prstGeom prst="rect">
            <a:avLst/>
          </a:prstGeom>
          <a:noFill/>
        </p:spPr>
        <p:txBody>
          <a:bodyPr wrap="square" rtlCol="0">
            <a:spAutoFit/>
          </a:bodyPr>
          <a:lstStyle/>
          <a:p>
            <a:r>
              <a:rPr lang="en-US" sz="1400" dirty="0" err="1"/>
              <a:t>Thakarar</a:t>
            </a:r>
            <a:r>
              <a:rPr lang="en-US" sz="1400" dirty="0"/>
              <a:t> et al. </a:t>
            </a:r>
            <a:r>
              <a:rPr lang="en-US" sz="1400" i="1" dirty="0"/>
              <a:t>Am J Infect Control</a:t>
            </a:r>
            <a:r>
              <a:rPr lang="en-US" sz="1400" dirty="0"/>
              <a:t>, 2014; </a:t>
            </a:r>
          </a:p>
          <a:p>
            <a:r>
              <a:rPr lang="en-US" sz="1400" dirty="0" err="1"/>
              <a:t>Timsit</a:t>
            </a:r>
            <a:r>
              <a:rPr lang="en-US" sz="1400" dirty="0"/>
              <a:t> et al. </a:t>
            </a:r>
            <a:r>
              <a:rPr lang="en-US" sz="1400" i="1" dirty="0"/>
              <a:t>Chest, </a:t>
            </a:r>
            <a:r>
              <a:rPr lang="en-US" sz="1400" dirty="0"/>
              <a:t>1998</a:t>
            </a:r>
            <a:endParaRPr lang="en-US" sz="1400" i="1" dirty="0"/>
          </a:p>
        </p:txBody>
      </p:sp>
      <p:sp>
        <p:nvSpPr>
          <p:cNvPr id="17" name="Google Shape;101;p2">
            <a:extLst>
              <a:ext uri="{FF2B5EF4-FFF2-40B4-BE49-F238E27FC236}">
                <a16:creationId xmlns:a16="http://schemas.microsoft.com/office/drawing/2014/main" id="{9F64AAF1-D16C-DD48-AB16-C58E3A2EC33D}"/>
              </a:ext>
            </a:extLst>
          </p:cNvPr>
          <p:cNvSpPr txBox="1"/>
          <p:nvPr/>
        </p:nvSpPr>
        <p:spPr>
          <a:xfrm>
            <a:off x="477737" y="422214"/>
            <a:ext cx="10479018" cy="63030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8000"/>
              </a:lnSpc>
              <a:spcBef>
                <a:spcPts val="0"/>
              </a:spcBef>
              <a:spcAft>
                <a:spcPts val="0"/>
              </a:spcAft>
              <a:buClrTx/>
              <a:buSzTx/>
              <a:buFontTx/>
              <a:buNone/>
              <a:tabLst/>
              <a:defRPr/>
            </a:pPr>
            <a:r>
              <a:rPr lang="en-US" sz="3200" dirty="0">
                <a:solidFill>
                  <a:srgbClr val="335580"/>
                </a:solidFill>
                <a:latin typeface="Montserrat ExtraBold"/>
                <a:sym typeface="Montserrat ExtraBold"/>
              </a:rPr>
              <a:t>TROMBOLITICI/ FIBRINOLITICI: </a:t>
            </a:r>
            <a:r>
              <a:rPr lang="en-US" dirty="0">
                <a:solidFill>
                  <a:srgbClr val="335580"/>
                </a:solidFill>
                <a:latin typeface="Montserrat ExtraBold"/>
                <a:sym typeface="Montserrat ExtraBold"/>
              </a:rPr>
              <a:t>(ALTEPLASE) FARMACI</a:t>
            </a:r>
            <a:endParaRPr lang="en-US" sz="3200" dirty="0">
              <a:solidFill>
                <a:srgbClr val="335580"/>
              </a:solidFill>
              <a:latin typeface="Montserrat ExtraBold"/>
              <a:sym typeface="Montserrat ExtraBold"/>
            </a:endParaRPr>
          </a:p>
        </p:txBody>
      </p:sp>
      <p:sp>
        <p:nvSpPr>
          <p:cNvPr id="18" name="Google Shape;515;p28">
            <a:extLst>
              <a:ext uri="{FF2B5EF4-FFF2-40B4-BE49-F238E27FC236}">
                <a16:creationId xmlns:a16="http://schemas.microsoft.com/office/drawing/2014/main" id="{AA62C19A-EEF4-784A-8ECB-59512D0F10B5}"/>
              </a:ext>
            </a:extLst>
          </p:cNvPr>
          <p:cNvSpPr txBox="1"/>
          <p:nvPr/>
        </p:nvSpPr>
        <p:spPr>
          <a:xfrm>
            <a:off x="1386873" y="1478530"/>
            <a:ext cx="2298717" cy="387798"/>
          </a:xfrm>
          <a:prstGeom prst="rect">
            <a:avLst/>
          </a:prstGeom>
          <a:noFill/>
          <a:ln>
            <a:noFill/>
          </a:ln>
        </p:spPr>
        <p:txBody>
          <a:bodyPr spcFirstLastPara="1" wrap="square" lIns="0" tIns="0" rIns="0" bIns="0" anchor="t" anchorCtr="0">
            <a:spAutoFit/>
          </a:bodyPr>
          <a:lstStyle/>
          <a:p>
            <a:pPr>
              <a:lnSpc>
                <a:spcPct val="140011"/>
              </a:lnSpc>
            </a:pPr>
            <a:r>
              <a:rPr lang="en-US" b="1" dirty="0" err="1">
                <a:latin typeface="Helvetica" pitchFamily="2" charset="0"/>
                <a:ea typeface="Montserrat Medium"/>
                <a:cs typeface="Montserrat Medium"/>
                <a:sym typeface="Montserrat Medium"/>
              </a:rPr>
              <a:t>Trombo</a:t>
            </a:r>
            <a:r>
              <a:rPr lang="en-US" b="1" dirty="0">
                <a:latin typeface="Helvetica" pitchFamily="2" charset="0"/>
                <a:ea typeface="Montserrat Medium"/>
                <a:cs typeface="Montserrat Medium"/>
                <a:sym typeface="Montserrat Medium"/>
              </a:rPr>
              <a:t> / </a:t>
            </a:r>
            <a:r>
              <a:rPr lang="en-US" b="1" dirty="0" err="1">
                <a:latin typeface="Helvetica" pitchFamily="2" charset="0"/>
                <a:ea typeface="Montserrat Medium"/>
                <a:cs typeface="Montserrat Medium"/>
                <a:sym typeface="Montserrat Medium"/>
              </a:rPr>
              <a:t>Coagulo</a:t>
            </a:r>
            <a:endParaRPr lang="en-US" b="1" dirty="0">
              <a:latin typeface="Helvetica" pitchFamily="2" charset="0"/>
              <a:ea typeface="Montserrat Medium"/>
              <a:cs typeface="Montserrat Medium"/>
              <a:sym typeface="Montserrat Medium"/>
            </a:endParaRPr>
          </a:p>
        </p:txBody>
      </p:sp>
      <p:sp>
        <p:nvSpPr>
          <p:cNvPr id="19" name="Google Shape;517;p28">
            <a:extLst>
              <a:ext uri="{FF2B5EF4-FFF2-40B4-BE49-F238E27FC236}">
                <a16:creationId xmlns:a16="http://schemas.microsoft.com/office/drawing/2014/main" id="{5EE14255-2B70-D443-95F6-40FAB23392A6}"/>
              </a:ext>
            </a:extLst>
          </p:cNvPr>
          <p:cNvSpPr txBox="1"/>
          <p:nvPr/>
        </p:nvSpPr>
        <p:spPr>
          <a:xfrm>
            <a:off x="854580" y="2217461"/>
            <a:ext cx="3116004" cy="1319848"/>
          </a:xfrm>
          <a:prstGeom prst="rect">
            <a:avLst/>
          </a:prstGeom>
          <a:noFill/>
          <a:ln>
            <a:noFill/>
          </a:ln>
        </p:spPr>
        <p:txBody>
          <a:bodyPr spcFirstLastPara="1" wrap="square" lIns="0" tIns="0" rIns="0" bIns="0" anchor="t" anchorCtr="0">
            <a:spAutoFit/>
          </a:bodyPr>
          <a:lstStyle/>
          <a:p>
            <a:pPr marL="429260" lvl="1" indent="-342900">
              <a:lnSpc>
                <a:spcPct val="134021"/>
              </a:lnSpc>
              <a:buClr>
                <a:srgbClr val="AA2E30"/>
              </a:buClr>
              <a:buSzPts val="1599"/>
              <a:buFont typeface="Wingdings" pitchFamily="2" charset="2"/>
              <a:buChar char="v"/>
            </a:pPr>
            <a:r>
              <a:rPr lang="it-IT" sz="1600" dirty="0">
                <a:latin typeface="Helvetica" pitchFamily="2" charset="0"/>
                <a:ea typeface="Inter"/>
                <a:cs typeface="Inter"/>
                <a:sym typeface="Inter"/>
              </a:rPr>
              <a:t>Rompono i filamenti di fibrina</a:t>
            </a:r>
            <a:endParaRPr sz="1600" dirty="0">
              <a:latin typeface="Helvetica" pitchFamily="2" charset="0"/>
            </a:endParaRPr>
          </a:p>
          <a:p>
            <a:pPr marL="429260" lvl="1" indent="-342900">
              <a:lnSpc>
                <a:spcPct val="134021"/>
              </a:lnSpc>
              <a:buClr>
                <a:srgbClr val="AA2E30"/>
              </a:buClr>
              <a:buSzPts val="1599"/>
              <a:buFont typeface="Wingdings" pitchFamily="2" charset="2"/>
              <a:buChar char="v"/>
            </a:pPr>
            <a:r>
              <a:rPr lang="en-US" sz="1600" dirty="0" err="1">
                <a:latin typeface="Helvetica" pitchFamily="2" charset="0"/>
                <a:ea typeface="Arimo"/>
                <a:cs typeface="Arimo"/>
                <a:sym typeface="Arimo"/>
              </a:rPr>
              <a:t>Elevata</a:t>
            </a:r>
            <a:r>
              <a:rPr lang="en-US" sz="1600" dirty="0">
                <a:latin typeface="Helvetica" pitchFamily="2" charset="0"/>
                <a:ea typeface="Arimo"/>
                <a:cs typeface="Arimo"/>
                <a:sym typeface="Arimo"/>
              </a:rPr>
              <a:t> </a:t>
            </a:r>
            <a:r>
              <a:rPr lang="en-US" sz="1600" dirty="0" err="1">
                <a:latin typeface="Helvetica" pitchFamily="2" charset="0"/>
                <a:ea typeface="Arimo"/>
                <a:cs typeface="Arimo"/>
                <a:sym typeface="Arimo"/>
              </a:rPr>
              <a:t>eliminazione</a:t>
            </a:r>
            <a:r>
              <a:rPr lang="en-US" sz="1600" dirty="0">
                <a:latin typeface="Helvetica" pitchFamily="2" charset="0"/>
                <a:ea typeface="Arimo"/>
                <a:cs typeface="Arimo"/>
                <a:sym typeface="Arimo"/>
              </a:rPr>
              <a:t> </a:t>
            </a:r>
            <a:r>
              <a:rPr lang="en-US" sz="1600" dirty="0" err="1">
                <a:latin typeface="Helvetica" pitchFamily="2" charset="0"/>
                <a:ea typeface="Arimo"/>
                <a:cs typeface="Arimo"/>
                <a:sym typeface="Arimo"/>
              </a:rPr>
              <a:t>dopo</a:t>
            </a:r>
            <a:r>
              <a:rPr lang="en-US" sz="1600" dirty="0">
                <a:latin typeface="Helvetica" pitchFamily="2" charset="0"/>
                <a:ea typeface="Arimo"/>
                <a:cs typeface="Arimo"/>
                <a:sym typeface="Arimo"/>
              </a:rPr>
              <a:t> due </a:t>
            </a:r>
            <a:r>
              <a:rPr lang="en-US" sz="1600" dirty="0" err="1">
                <a:latin typeface="Helvetica" pitchFamily="2" charset="0"/>
                <a:ea typeface="Arimo"/>
                <a:cs typeface="Arimo"/>
                <a:sym typeface="Arimo"/>
              </a:rPr>
              <a:t>dosi</a:t>
            </a:r>
            <a:endParaRPr lang="en-US" sz="1600" dirty="0">
              <a:latin typeface="Helvetica" pitchFamily="2" charset="0"/>
            </a:endParaRPr>
          </a:p>
          <a:p>
            <a:pPr marL="429260" lvl="1" indent="-342900">
              <a:lnSpc>
                <a:spcPct val="134021"/>
              </a:lnSpc>
              <a:buClr>
                <a:srgbClr val="AA2E30"/>
              </a:buClr>
              <a:buSzPts val="1599"/>
              <a:buFont typeface="Wingdings" pitchFamily="2" charset="2"/>
              <a:buChar char="v"/>
            </a:pPr>
            <a:r>
              <a:rPr lang="en-US" sz="1600" dirty="0" err="1">
                <a:latin typeface="Helvetica" pitchFamily="2" charset="0"/>
                <a:ea typeface="Arimo"/>
                <a:cs typeface="Arimo"/>
                <a:sym typeface="Arimo"/>
              </a:rPr>
              <a:t>Costosi</a:t>
            </a:r>
            <a:r>
              <a:rPr lang="en-US" sz="1600" dirty="0">
                <a:latin typeface="Helvetica" pitchFamily="2" charset="0"/>
                <a:ea typeface="Arimo"/>
                <a:cs typeface="Arimo"/>
                <a:sym typeface="Arimo"/>
              </a:rPr>
              <a:t> </a:t>
            </a:r>
            <a:endParaRPr lang="en-US" sz="1600" dirty="0">
              <a:latin typeface="Helvetica" pitchFamily="2" charset="0"/>
            </a:endParaRPr>
          </a:p>
        </p:txBody>
      </p:sp>
      <p:sp>
        <p:nvSpPr>
          <p:cNvPr id="20" name="Google Shape;518;p28">
            <a:extLst>
              <a:ext uri="{FF2B5EF4-FFF2-40B4-BE49-F238E27FC236}">
                <a16:creationId xmlns:a16="http://schemas.microsoft.com/office/drawing/2014/main" id="{B19935A2-0F86-B64B-BF67-79C11EAD57A5}"/>
              </a:ext>
            </a:extLst>
          </p:cNvPr>
          <p:cNvSpPr txBox="1"/>
          <p:nvPr/>
        </p:nvSpPr>
        <p:spPr>
          <a:xfrm>
            <a:off x="854580" y="4439249"/>
            <a:ext cx="3116004" cy="1649811"/>
          </a:xfrm>
          <a:prstGeom prst="rect">
            <a:avLst/>
          </a:prstGeom>
          <a:noFill/>
          <a:ln>
            <a:noFill/>
          </a:ln>
        </p:spPr>
        <p:txBody>
          <a:bodyPr spcFirstLastPara="1" wrap="square" lIns="0" tIns="0" rIns="0" bIns="0" anchor="t" anchorCtr="0">
            <a:spAutoFit/>
          </a:bodyPr>
          <a:lstStyle/>
          <a:p>
            <a:pPr marL="429260" lvl="1" indent="-342900">
              <a:lnSpc>
                <a:spcPct val="134021"/>
              </a:lnSpc>
              <a:buClr>
                <a:srgbClr val="AA2E30"/>
              </a:buClr>
              <a:buSzPts val="1599"/>
              <a:buFont typeface="Wingdings" pitchFamily="2" charset="2"/>
              <a:buChar char="v"/>
            </a:pPr>
            <a:r>
              <a:rPr lang="en-US" sz="1600" dirty="0" err="1">
                <a:latin typeface="Helvetica" pitchFamily="2" charset="0"/>
                <a:ea typeface="Inter"/>
                <a:cs typeface="Inter"/>
                <a:sym typeface="Inter"/>
              </a:rPr>
              <a:t>Inefficaci</a:t>
            </a:r>
            <a:r>
              <a:rPr lang="en-US" sz="1600" dirty="0">
                <a:latin typeface="Helvetica" pitchFamily="2" charset="0"/>
                <a:ea typeface="Inter"/>
                <a:cs typeface="Inter"/>
                <a:sym typeface="Inter"/>
              </a:rPr>
              <a:t> </a:t>
            </a:r>
            <a:r>
              <a:rPr lang="en-US" sz="1600" dirty="0" err="1">
                <a:latin typeface="Helvetica" pitchFamily="2" charset="0"/>
                <a:ea typeface="Inter"/>
                <a:cs typeface="Inter"/>
                <a:sym typeface="Inter"/>
              </a:rPr>
              <a:t>contro</a:t>
            </a:r>
            <a:r>
              <a:rPr lang="en-US" sz="1600" dirty="0">
                <a:latin typeface="Helvetica" pitchFamily="2" charset="0"/>
                <a:ea typeface="Inter"/>
                <a:cs typeface="Inter"/>
                <a:sym typeface="Inter"/>
              </a:rPr>
              <a:t> </a:t>
            </a:r>
            <a:r>
              <a:rPr lang="en-US" sz="1600" dirty="0" err="1">
                <a:latin typeface="Helvetica" pitchFamily="2" charset="0"/>
                <a:ea typeface="Inter"/>
                <a:cs typeface="Inter"/>
                <a:sym typeface="Inter"/>
              </a:rPr>
              <a:t>batteri</a:t>
            </a:r>
            <a:r>
              <a:rPr lang="en-US" sz="1600" dirty="0">
                <a:latin typeface="Helvetica" pitchFamily="2" charset="0"/>
                <a:ea typeface="Inter"/>
                <a:cs typeface="Inter"/>
                <a:sym typeface="Inter"/>
              </a:rPr>
              <a:t> e/o biofilm </a:t>
            </a:r>
          </a:p>
          <a:p>
            <a:pPr marL="429260" lvl="1" indent="-342900">
              <a:lnSpc>
                <a:spcPct val="134021"/>
              </a:lnSpc>
              <a:buClr>
                <a:srgbClr val="AA2E30"/>
              </a:buClr>
              <a:buSzPts val="1599"/>
              <a:buFont typeface="Wingdings" pitchFamily="2" charset="2"/>
              <a:buChar char="v"/>
            </a:pPr>
            <a:r>
              <a:rPr lang="en-US" sz="1600" dirty="0" err="1">
                <a:latin typeface="Helvetica" pitchFamily="2" charset="0"/>
                <a:ea typeface="Inter"/>
                <a:cs typeface="Inter"/>
                <a:sym typeface="Inter"/>
              </a:rPr>
              <a:t>Inefficaci</a:t>
            </a:r>
            <a:r>
              <a:rPr lang="en-US" sz="1600" dirty="0">
                <a:latin typeface="Helvetica" pitchFamily="2" charset="0"/>
                <a:ea typeface="Inter"/>
                <a:cs typeface="Inter"/>
                <a:sym typeface="Inter"/>
              </a:rPr>
              <a:t> </a:t>
            </a:r>
            <a:r>
              <a:rPr lang="en-US" sz="1600" dirty="0" err="1">
                <a:latin typeface="Helvetica" pitchFamily="2" charset="0"/>
                <a:ea typeface="Inter"/>
                <a:cs typeface="Inter"/>
                <a:sym typeface="Inter"/>
              </a:rPr>
              <a:t>anche</a:t>
            </a:r>
            <a:r>
              <a:rPr lang="en-US" sz="1600" dirty="0">
                <a:latin typeface="Helvetica" pitchFamily="2" charset="0"/>
                <a:ea typeface="Inter"/>
                <a:cs typeface="Inter"/>
                <a:sym typeface="Inter"/>
              </a:rPr>
              <a:t> </a:t>
            </a:r>
            <a:r>
              <a:rPr lang="en-US" sz="1600" dirty="0" err="1">
                <a:latin typeface="Helvetica" pitchFamily="2" charset="0"/>
                <a:ea typeface="Inter"/>
                <a:cs typeface="Inter"/>
                <a:sym typeface="Inter"/>
              </a:rPr>
              <a:t>contro</a:t>
            </a:r>
            <a:r>
              <a:rPr lang="en-US" sz="1600" dirty="0">
                <a:latin typeface="Helvetica" pitchFamily="2" charset="0"/>
                <a:ea typeface="Inter"/>
                <a:cs typeface="Inter"/>
                <a:sym typeface="Inter"/>
              </a:rPr>
              <a:t> la </a:t>
            </a:r>
            <a:r>
              <a:rPr lang="en-US" sz="1600" dirty="0" err="1">
                <a:latin typeface="Helvetica" pitchFamily="2" charset="0"/>
                <a:ea typeface="Inter"/>
                <a:cs typeface="Inter"/>
                <a:sym typeface="Inter"/>
              </a:rPr>
              <a:t>fibrina</a:t>
            </a:r>
            <a:r>
              <a:rPr lang="en-US" sz="1600" dirty="0">
                <a:latin typeface="Helvetica" pitchFamily="2" charset="0"/>
                <a:ea typeface="Inter"/>
                <a:cs typeface="Inter"/>
                <a:sym typeface="Inter"/>
              </a:rPr>
              <a:t> se </a:t>
            </a:r>
            <a:r>
              <a:rPr lang="en-US" sz="1600" dirty="0" err="1">
                <a:latin typeface="Helvetica" pitchFamily="2" charset="0"/>
                <a:ea typeface="Inter"/>
                <a:cs typeface="Inter"/>
                <a:sym typeface="Inter"/>
              </a:rPr>
              <a:t>il</a:t>
            </a:r>
            <a:r>
              <a:rPr lang="en-US" sz="1600" dirty="0">
                <a:latin typeface="Helvetica" pitchFamily="2" charset="0"/>
                <a:ea typeface="Inter"/>
                <a:cs typeface="Inter"/>
                <a:sym typeface="Inter"/>
              </a:rPr>
              <a:t> biofilm </a:t>
            </a:r>
            <a:r>
              <a:rPr lang="en-US" sz="1600" dirty="0" err="1">
                <a:latin typeface="Helvetica" pitchFamily="2" charset="0"/>
                <a:ea typeface="Inter"/>
                <a:cs typeface="Inter"/>
                <a:sym typeface="Inter"/>
              </a:rPr>
              <a:t>copre</a:t>
            </a:r>
            <a:r>
              <a:rPr lang="en-US" sz="1600" dirty="0">
                <a:latin typeface="Helvetica" pitchFamily="2" charset="0"/>
                <a:ea typeface="Inter"/>
                <a:cs typeface="Inter"/>
                <a:sym typeface="Inter"/>
              </a:rPr>
              <a:t> </a:t>
            </a:r>
            <a:r>
              <a:rPr lang="en-US" sz="1600" dirty="0" err="1">
                <a:latin typeface="Helvetica" pitchFamily="2" charset="0"/>
                <a:ea typeface="Inter"/>
                <a:cs typeface="Inter"/>
                <a:sym typeface="Inter"/>
              </a:rPr>
              <a:t>il</a:t>
            </a:r>
            <a:r>
              <a:rPr lang="en-US" sz="1600" dirty="0">
                <a:latin typeface="Helvetica" pitchFamily="2" charset="0"/>
                <a:ea typeface="Inter"/>
                <a:cs typeface="Inter"/>
                <a:sym typeface="Inter"/>
              </a:rPr>
              <a:t> </a:t>
            </a:r>
            <a:r>
              <a:rPr lang="en-US" sz="1600" dirty="0" err="1">
                <a:latin typeface="Helvetica" pitchFamily="2" charset="0"/>
                <a:ea typeface="Inter"/>
                <a:cs typeface="Inter"/>
                <a:sym typeface="Inter"/>
              </a:rPr>
              <a:t>coagulo</a:t>
            </a:r>
            <a:endParaRPr sz="1600" dirty="0">
              <a:latin typeface="Helvetica" pitchFamily="2" charset="0"/>
            </a:endParaRPr>
          </a:p>
        </p:txBody>
      </p:sp>
      <p:sp>
        <p:nvSpPr>
          <p:cNvPr id="21" name="Google Shape;519;p28">
            <a:extLst>
              <a:ext uri="{FF2B5EF4-FFF2-40B4-BE49-F238E27FC236}">
                <a16:creationId xmlns:a16="http://schemas.microsoft.com/office/drawing/2014/main" id="{E0FB9554-49CF-0E44-A888-8AD508EC2B20}"/>
              </a:ext>
            </a:extLst>
          </p:cNvPr>
          <p:cNvSpPr txBox="1"/>
          <p:nvPr/>
        </p:nvSpPr>
        <p:spPr>
          <a:xfrm>
            <a:off x="8133348" y="2767727"/>
            <a:ext cx="3580911" cy="2309735"/>
          </a:xfrm>
          <a:prstGeom prst="rect">
            <a:avLst/>
          </a:prstGeom>
          <a:noFill/>
          <a:ln>
            <a:noFill/>
          </a:ln>
        </p:spPr>
        <p:txBody>
          <a:bodyPr spcFirstLastPara="1" wrap="square" lIns="0" tIns="0" rIns="0" bIns="0" anchor="t" anchorCtr="0">
            <a:spAutoFit/>
          </a:bodyPr>
          <a:lstStyle/>
          <a:p>
            <a:pPr marL="492125" lvl="1" indent="-409575">
              <a:lnSpc>
                <a:spcPct val="134021"/>
              </a:lnSpc>
              <a:buClr>
                <a:srgbClr val="AA2E30"/>
              </a:buClr>
              <a:buSzPts val="1699"/>
              <a:buFont typeface="Wingdings" pitchFamily="2" charset="2"/>
              <a:buChar char="v"/>
            </a:pPr>
            <a:r>
              <a:rPr lang="en-US" sz="1600" dirty="0">
                <a:latin typeface="Helvetica" pitchFamily="2" charset="0"/>
                <a:ea typeface="Arimo"/>
                <a:cs typeface="Arimo"/>
                <a:sym typeface="Arimo"/>
              </a:rPr>
              <a:t>CLABSI</a:t>
            </a:r>
            <a:r>
              <a:rPr lang="en-US" sz="1600" b="1" dirty="0">
                <a:latin typeface="Helvetica" pitchFamily="2" charset="0"/>
                <a:ea typeface="Arimo"/>
                <a:cs typeface="Arimo"/>
                <a:sym typeface="Arimo"/>
              </a:rPr>
              <a:t> </a:t>
            </a:r>
            <a:r>
              <a:rPr lang="en-US" sz="1600" b="1" i="1" dirty="0">
                <a:latin typeface="Helvetica" pitchFamily="2" charset="0"/>
                <a:ea typeface="Arimo"/>
                <a:cs typeface="Arimo"/>
                <a:sym typeface="Arimo"/>
              </a:rPr>
              <a:t>3.59 volte </a:t>
            </a:r>
            <a:r>
              <a:rPr lang="en-US" sz="1600" b="1" i="1" dirty="0" err="1">
                <a:latin typeface="Helvetica" pitchFamily="2" charset="0"/>
                <a:ea typeface="Arimo"/>
                <a:cs typeface="Arimo"/>
                <a:sym typeface="Arimo"/>
              </a:rPr>
              <a:t>maggiori</a:t>
            </a:r>
            <a:r>
              <a:rPr lang="en-US" sz="1600" i="1" dirty="0">
                <a:latin typeface="Helvetica" pitchFamily="2" charset="0"/>
                <a:ea typeface="Arimo"/>
                <a:cs typeface="Arimo"/>
                <a:sym typeface="Arimo"/>
              </a:rPr>
              <a:t> </a:t>
            </a:r>
            <a:r>
              <a:rPr lang="en-US" sz="1600" dirty="0" err="1">
                <a:latin typeface="Helvetica" pitchFamily="2" charset="0"/>
                <a:ea typeface="Arimo"/>
                <a:cs typeface="Arimo"/>
                <a:sym typeface="Arimo"/>
              </a:rPr>
              <a:t>nei</a:t>
            </a:r>
            <a:r>
              <a:rPr lang="en-US" sz="1600" dirty="0">
                <a:latin typeface="Helvetica" pitchFamily="2" charset="0"/>
                <a:ea typeface="Arimo"/>
                <a:cs typeface="Arimo"/>
                <a:sym typeface="Arimo"/>
              </a:rPr>
              <a:t> </a:t>
            </a:r>
            <a:r>
              <a:rPr lang="en-US" sz="1600" dirty="0" err="1">
                <a:latin typeface="Helvetica" pitchFamily="2" charset="0"/>
                <a:ea typeface="Arimo"/>
                <a:cs typeface="Arimo"/>
                <a:sym typeface="Arimo"/>
              </a:rPr>
              <a:t>pazienti</a:t>
            </a:r>
            <a:r>
              <a:rPr lang="en-US" sz="1600" dirty="0">
                <a:latin typeface="Helvetica" pitchFamily="2" charset="0"/>
                <a:ea typeface="Arimo"/>
                <a:cs typeface="Arimo"/>
                <a:sym typeface="Arimo"/>
              </a:rPr>
              <a:t> </a:t>
            </a:r>
            <a:r>
              <a:rPr lang="en-US" sz="1600" dirty="0" err="1">
                <a:latin typeface="Helvetica" pitchFamily="2" charset="0"/>
                <a:ea typeface="Arimo"/>
                <a:cs typeface="Arimo"/>
                <a:sym typeface="Arimo"/>
              </a:rPr>
              <a:t>che</a:t>
            </a:r>
            <a:r>
              <a:rPr lang="en-US" sz="1600" dirty="0">
                <a:latin typeface="Helvetica" pitchFamily="2" charset="0"/>
                <a:ea typeface="Arimo"/>
                <a:cs typeface="Arimo"/>
                <a:sym typeface="Arimo"/>
              </a:rPr>
              <a:t> </a:t>
            </a:r>
            <a:r>
              <a:rPr lang="en-US" sz="1600" dirty="0" err="1">
                <a:latin typeface="Helvetica" pitchFamily="2" charset="0"/>
                <a:ea typeface="Arimo"/>
                <a:cs typeface="Arimo"/>
                <a:sym typeface="Arimo"/>
              </a:rPr>
              <a:t>hanno</a:t>
            </a:r>
            <a:r>
              <a:rPr lang="en-US" sz="1600" dirty="0">
                <a:latin typeface="Helvetica" pitchFamily="2" charset="0"/>
                <a:ea typeface="Arimo"/>
                <a:cs typeface="Arimo"/>
                <a:sym typeface="Arimo"/>
              </a:rPr>
              <a:t> </a:t>
            </a:r>
            <a:r>
              <a:rPr lang="en-US" sz="1600" dirty="0" err="1">
                <a:latin typeface="Helvetica" pitchFamily="2" charset="0"/>
                <a:ea typeface="Arimo"/>
                <a:cs typeface="Arimo"/>
                <a:sym typeface="Arimo"/>
              </a:rPr>
              <a:t>ricevuto</a:t>
            </a:r>
            <a:r>
              <a:rPr lang="en-US" sz="1600" dirty="0">
                <a:latin typeface="Helvetica" pitchFamily="2" charset="0"/>
                <a:ea typeface="Arimo"/>
                <a:cs typeface="Arimo"/>
                <a:sym typeface="Arimo"/>
              </a:rPr>
              <a:t> </a:t>
            </a:r>
            <a:r>
              <a:rPr lang="en-US" sz="1600" b="1" dirty="0" err="1">
                <a:latin typeface="Helvetica" pitchFamily="2" charset="0"/>
                <a:ea typeface="Arimo"/>
                <a:cs typeface="Arimo"/>
                <a:sym typeface="Arimo"/>
              </a:rPr>
              <a:t>tPA</a:t>
            </a:r>
            <a:r>
              <a:rPr lang="en-US" sz="1600" dirty="0">
                <a:latin typeface="Helvetica" pitchFamily="2" charset="0"/>
                <a:ea typeface="Arimo"/>
                <a:cs typeface="Arimo"/>
                <a:sym typeface="Arimo"/>
              </a:rPr>
              <a:t> </a:t>
            </a:r>
            <a:r>
              <a:rPr lang="en-US" sz="1600" dirty="0" err="1">
                <a:latin typeface="Helvetica" pitchFamily="2" charset="0"/>
                <a:ea typeface="Arimo"/>
                <a:cs typeface="Arimo"/>
                <a:sym typeface="Arimo"/>
              </a:rPr>
              <a:t>riapetto</a:t>
            </a:r>
            <a:r>
              <a:rPr lang="en-US" sz="1600" dirty="0">
                <a:latin typeface="Helvetica" pitchFamily="2" charset="0"/>
                <a:ea typeface="Arimo"/>
                <a:cs typeface="Arimo"/>
                <a:sym typeface="Arimo"/>
              </a:rPr>
              <a:t> a </a:t>
            </a:r>
            <a:r>
              <a:rPr lang="en-US" sz="1600" dirty="0" err="1">
                <a:latin typeface="Helvetica" pitchFamily="2" charset="0"/>
                <a:ea typeface="Arimo"/>
                <a:cs typeface="Arimo"/>
                <a:sym typeface="Arimo"/>
              </a:rPr>
              <a:t>quelli</a:t>
            </a:r>
            <a:r>
              <a:rPr lang="en-US" sz="1600" dirty="0">
                <a:latin typeface="Helvetica" pitchFamily="2" charset="0"/>
                <a:ea typeface="Arimo"/>
                <a:cs typeface="Arimo"/>
                <a:sym typeface="Arimo"/>
              </a:rPr>
              <a:t> </a:t>
            </a:r>
            <a:r>
              <a:rPr lang="en-US" sz="1600" dirty="0" err="1">
                <a:latin typeface="Helvetica" pitchFamily="2" charset="0"/>
                <a:ea typeface="Arimo"/>
                <a:cs typeface="Arimo"/>
                <a:sym typeface="Arimo"/>
              </a:rPr>
              <a:t>che</a:t>
            </a:r>
            <a:r>
              <a:rPr lang="en-US" sz="1600" dirty="0">
                <a:latin typeface="Helvetica" pitchFamily="2" charset="0"/>
                <a:ea typeface="Arimo"/>
                <a:cs typeface="Arimo"/>
                <a:sym typeface="Arimo"/>
              </a:rPr>
              <a:t> non </a:t>
            </a:r>
            <a:r>
              <a:rPr lang="en-US" sz="1600" dirty="0" err="1">
                <a:latin typeface="Helvetica" pitchFamily="2" charset="0"/>
                <a:ea typeface="Arimo"/>
                <a:cs typeface="Arimo"/>
                <a:sym typeface="Arimo"/>
              </a:rPr>
              <a:t>l’hanno</a:t>
            </a:r>
            <a:r>
              <a:rPr lang="en-US" sz="1600" dirty="0">
                <a:latin typeface="Helvetica" pitchFamily="2" charset="0"/>
                <a:ea typeface="Arimo"/>
                <a:cs typeface="Arimo"/>
                <a:sym typeface="Arimo"/>
              </a:rPr>
              <a:t> </a:t>
            </a:r>
            <a:r>
              <a:rPr lang="en-US" sz="1600" dirty="0" err="1">
                <a:latin typeface="Helvetica" pitchFamily="2" charset="0"/>
                <a:ea typeface="Arimo"/>
                <a:cs typeface="Arimo"/>
                <a:sym typeface="Arimo"/>
              </a:rPr>
              <a:t>assunta</a:t>
            </a:r>
            <a:endParaRPr lang="en-US" sz="1600" dirty="0">
              <a:latin typeface="Helvetica" pitchFamily="2" charset="0"/>
              <a:ea typeface="Arimo"/>
              <a:cs typeface="Arimo"/>
              <a:sym typeface="Arimo"/>
            </a:endParaRPr>
          </a:p>
          <a:p>
            <a:pPr marL="492125" lvl="1" indent="-409575">
              <a:lnSpc>
                <a:spcPct val="134021"/>
              </a:lnSpc>
              <a:buClr>
                <a:srgbClr val="AA2E30"/>
              </a:buClr>
              <a:buSzPts val="1699"/>
              <a:buFont typeface="Wingdings" pitchFamily="2" charset="2"/>
              <a:buChar char="v"/>
            </a:pPr>
            <a:r>
              <a:rPr lang="en-US" sz="1600" dirty="0">
                <a:latin typeface="Helvetica" pitchFamily="2" charset="0"/>
                <a:ea typeface="Arimo"/>
                <a:cs typeface="Arimo"/>
                <a:sym typeface="Arimo"/>
              </a:rPr>
              <a:t>Il </a:t>
            </a:r>
            <a:r>
              <a:rPr lang="en-US" sz="1600" dirty="0" err="1">
                <a:latin typeface="Helvetica" pitchFamily="2" charset="0"/>
                <a:ea typeface="Arimo"/>
                <a:cs typeface="Arimo"/>
                <a:sym typeface="Arimo"/>
              </a:rPr>
              <a:t>rischio</a:t>
            </a:r>
            <a:r>
              <a:rPr lang="en-US" sz="1600" dirty="0">
                <a:latin typeface="Helvetica" pitchFamily="2" charset="0"/>
                <a:ea typeface="Arimo"/>
                <a:cs typeface="Arimo"/>
                <a:sym typeface="Arimo"/>
              </a:rPr>
              <a:t> di </a:t>
            </a:r>
            <a:r>
              <a:rPr lang="en-US" sz="1600" dirty="0" err="1">
                <a:latin typeface="Helvetica" pitchFamily="2" charset="0"/>
                <a:ea typeface="Arimo"/>
                <a:cs typeface="Arimo"/>
                <a:sym typeface="Arimo"/>
              </a:rPr>
              <a:t>sepsi</a:t>
            </a:r>
            <a:r>
              <a:rPr lang="en-US" sz="1600" dirty="0">
                <a:latin typeface="Helvetica" pitchFamily="2" charset="0"/>
                <a:ea typeface="Arimo"/>
                <a:cs typeface="Arimo"/>
                <a:sym typeface="Arimo"/>
              </a:rPr>
              <a:t> correlate al </a:t>
            </a:r>
            <a:r>
              <a:rPr lang="en-US" sz="1600" dirty="0" err="1">
                <a:latin typeface="Helvetica" pitchFamily="2" charset="0"/>
                <a:ea typeface="Arimo"/>
                <a:cs typeface="Arimo"/>
                <a:sym typeface="Arimo"/>
              </a:rPr>
              <a:t>catetere</a:t>
            </a:r>
            <a:r>
              <a:rPr lang="en-US" sz="1600" dirty="0">
                <a:latin typeface="Helvetica" pitchFamily="2" charset="0"/>
                <a:ea typeface="Arimo"/>
                <a:cs typeface="Arimo"/>
                <a:sym typeface="Arimo"/>
              </a:rPr>
              <a:t> era </a:t>
            </a:r>
            <a:r>
              <a:rPr lang="en-US" sz="1600" b="1" i="1" dirty="0">
                <a:latin typeface="Helvetica" pitchFamily="2" charset="0"/>
                <a:sym typeface="Arimo"/>
              </a:rPr>
              <a:t>2.62 volte </a:t>
            </a:r>
            <a:r>
              <a:rPr lang="en-US" sz="1600" b="1" i="1" dirty="0" err="1">
                <a:latin typeface="Helvetica" pitchFamily="2" charset="0"/>
                <a:sym typeface="Arimo"/>
              </a:rPr>
              <a:t>maggiore</a:t>
            </a:r>
            <a:r>
              <a:rPr lang="en-US" sz="1600" b="1" i="1" dirty="0">
                <a:latin typeface="Helvetica" pitchFamily="2" charset="0"/>
                <a:sym typeface="Arimo"/>
              </a:rPr>
              <a:t> </a:t>
            </a:r>
            <a:r>
              <a:rPr lang="en-US" sz="1600" dirty="0">
                <a:latin typeface="Helvetica" pitchFamily="2" charset="0"/>
                <a:ea typeface="Arimo"/>
                <a:cs typeface="Arimo"/>
                <a:sym typeface="Arimo"/>
              </a:rPr>
              <a:t>in </a:t>
            </a:r>
            <a:r>
              <a:rPr lang="en-US" sz="1600" dirty="0" err="1">
                <a:latin typeface="Helvetica" pitchFamily="2" charset="0"/>
                <a:ea typeface="Arimo"/>
                <a:cs typeface="Arimo"/>
                <a:sym typeface="Arimo"/>
              </a:rPr>
              <a:t>caso</a:t>
            </a:r>
            <a:r>
              <a:rPr lang="en-US" sz="1600" dirty="0">
                <a:latin typeface="Helvetica" pitchFamily="2" charset="0"/>
                <a:ea typeface="Arimo"/>
                <a:cs typeface="Arimo"/>
                <a:sym typeface="Arimo"/>
              </a:rPr>
              <a:t> di </a:t>
            </a:r>
            <a:r>
              <a:rPr lang="en-US" sz="1600" dirty="0" err="1">
                <a:latin typeface="Helvetica" pitchFamily="2" charset="0"/>
                <a:ea typeface="Arimo"/>
                <a:cs typeface="Arimo"/>
                <a:sym typeface="Arimo"/>
              </a:rPr>
              <a:t>trombosi</a:t>
            </a:r>
            <a:endParaRPr sz="1600" dirty="0">
              <a:latin typeface="Helvetica" pitchFamily="2" charset="0"/>
            </a:endParaRPr>
          </a:p>
        </p:txBody>
      </p:sp>
      <p:sp>
        <p:nvSpPr>
          <p:cNvPr id="5" name="CasellaDiTesto 4">
            <a:extLst>
              <a:ext uri="{FF2B5EF4-FFF2-40B4-BE49-F238E27FC236}">
                <a16:creationId xmlns:a16="http://schemas.microsoft.com/office/drawing/2014/main" id="{AE1415A1-FCAA-B844-B4BA-F988A9416FE4}"/>
              </a:ext>
            </a:extLst>
          </p:cNvPr>
          <p:cNvSpPr txBox="1"/>
          <p:nvPr/>
        </p:nvSpPr>
        <p:spPr>
          <a:xfrm>
            <a:off x="1405536" y="4069917"/>
            <a:ext cx="966931" cy="369332"/>
          </a:xfrm>
          <a:prstGeom prst="rect">
            <a:avLst/>
          </a:prstGeom>
          <a:noFill/>
        </p:spPr>
        <p:txBody>
          <a:bodyPr wrap="none" rtlCol="0">
            <a:spAutoFit/>
          </a:bodyPr>
          <a:lstStyle/>
          <a:p>
            <a:r>
              <a:rPr lang="it-IT" b="1" dirty="0">
                <a:latin typeface="Helvetica" pitchFamily="2" charset="0"/>
              </a:rPr>
              <a:t>Biofilm</a:t>
            </a:r>
          </a:p>
        </p:txBody>
      </p:sp>
      <p:cxnSp>
        <p:nvCxnSpPr>
          <p:cNvPr id="2" name="Google Shape;182;p6">
            <a:extLst>
              <a:ext uri="{FF2B5EF4-FFF2-40B4-BE49-F238E27FC236}">
                <a16:creationId xmlns:a16="http://schemas.microsoft.com/office/drawing/2014/main" id="{DCECF8AA-99D5-B2DD-3E34-FB218947FDC0}"/>
              </a:ext>
            </a:extLst>
          </p:cNvPr>
          <p:cNvCxnSpPr/>
          <p:nvPr/>
        </p:nvCxnSpPr>
        <p:spPr>
          <a:xfrm rot="10800000">
            <a:off x="477737" y="979578"/>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587690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101" name="Google Shape;101;p2"/>
          <p:cNvSpPr txBox="1"/>
          <p:nvPr/>
        </p:nvSpPr>
        <p:spPr>
          <a:xfrm>
            <a:off x="333060" y="411266"/>
            <a:ext cx="11858940" cy="86671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8000"/>
              </a:lnSpc>
              <a:spcBef>
                <a:spcPts val="0"/>
              </a:spcBef>
              <a:spcAft>
                <a:spcPts val="0"/>
              </a:spcAft>
              <a:buClrTx/>
              <a:buSzTx/>
              <a:buFontTx/>
              <a:buNone/>
              <a:tabLst/>
              <a:defRPr/>
            </a:pPr>
            <a:r>
              <a:rPr lang="it-IT" sz="4400" dirty="0">
                <a:solidFill>
                  <a:srgbClr val="335580"/>
                </a:solidFill>
                <a:latin typeface="Montserrat ExtraBold"/>
                <a:sym typeface="Montserrat ExtraBold"/>
              </a:rPr>
              <a:t>Strategie di gestione della linea venosa</a:t>
            </a:r>
          </a:p>
        </p:txBody>
      </p:sp>
      <p:sp>
        <p:nvSpPr>
          <p:cNvPr id="3" name="TextBox 2">
            <a:extLst>
              <a:ext uri="{FF2B5EF4-FFF2-40B4-BE49-F238E27FC236}">
                <a16:creationId xmlns:a16="http://schemas.microsoft.com/office/drawing/2014/main" id="{ED177CAE-1F49-170B-4E1D-B7C98D74F987}"/>
              </a:ext>
            </a:extLst>
          </p:cNvPr>
          <p:cNvSpPr txBox="1"/>
          <p:nvPr/>
        </p:nvSpPr>
        <p:spPr>
          <a:xfrm>
            <a:off x="11129130" y="6215901"/>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2400" b="1" i="0" u="none" strike="noStrike" kern="1200" cap="none" spc="0" normalizeH="0" baseline="0" noProof="0">
              <a:ln>
                <a:noFill/>
              </a:ln>
              <a:solidFill>
                <a:srgbClr val="335580"/>
              </a:solidFill>
              <a:effectLst/>
              <a:uLnTx/>
              <a:uFillTx/>
              <a:latin typeface="Montserrat" pitchFamily="2" charset="77"/>
              <a:ea typeface="+mn-ea"/>
              <a:cs typeface="+mn-cs"/>
            </a:endParaRPr>
          </a:p>
        </p:txBody>
      </p:sp>
      <p:sp>
        <p:nvSpPr>
          <p:cNvPr id="5" name="TextBox 4">
            <a:extLst>
              <a:ext uri="{FF2B5EF4-FFF2-40B4-BE49-F238E27FC236}">
                <a16:creationId xmlns:a16="http://schemas.microsoft.com/office/drawing/2014/main" id="{3CA1DC5E-B538-E83A-6D82-9F00D9461786}"/>
              </a:ext>
            </a:extLst>
          </p:cNvPr>
          <p:cNvSpPr txBox="1"/>
          <p:nvPr/>
        </p:nvSpPr>
        <p:spPr>
          <a:xfrm>
            <a:off x="477740" y="6312254"/>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itchFamily="2" charset="0"/>
                <a:ea typeface="+mn-ea"/>
                <a:cs typeface="+mn-cs"/>
              </a:rPr>
              <a:t>© 2023 </a:t>
            </a:r>
            <a:r>
              <a:rPr kumimoji="0" lang="en-US" sz="1200" b="0" i="0" u="none" strike="noStrike" kern="1200" cap="none" spc="0" normalizeH="0" baseline="0" noProof="0" err="1">
                <a:ln>
                  <a:noFill/>
                </a:ln>
                <a:solidFill>
                  <a:prstClr val="black"/>
                </a:solidFill>
                <a:effectLst/>
                <a:uLnTx/>
                <a:uFillTx/>
                <a:latin typeface="Helvetica" pitchFamily="2" charset="0"/>
                <a:ea typeface="+mn-ea"/>
                <a:cs typeface="+mn-cs"/>
              </a:rPr>
              <a:t>SterileCare</a:t>
            </a:r>
            <a:r>
              <a:rPr kumimoji="0" lang="en-US" sz="1200" b="0" i="0" u="none" strike="noStrike" kern="1200" cap="none" spc="0" normalizeH="0" baseline="0" noProof="0">
                <a:ln>
                  <a:noFill/>
                </a:ln>
                <a:solidFill>
                  <a:prstClr val="black"/>
                </a:solidFill>
                <a:effectLst/>
                <a:uLnTx/>
                <a:uFillTx/>
                <a:latin typeface="Helvetica" pitchFamily="2" charset="0"/>
                <a:ea typeface="+mn-ea"/>
                <a:cs typeface="+mn-cs"/>
              </a:rPr>
              <a:t> Inc. All rights reserved.</a:t>
            </a:r>
          </a:p>
        </p:txBody>
      </p:sp>
      <p:sp>
        <p:nvSpPr>
          <p:cNvPr id="4" name="Freeform 64">
            <a:extLst>
              <a:ext uri="{FF2B5EF4-FFF2-40B4-BE49-F238E27FC236}">
                <a16:creationId xmlns:a16="http://schemas.microsoft.com/office/drawing/2014/main" id="{27DC3EDD-97BF-DA52-EDAB-B3617B266A8F}"/>
              </a:ext>
            </a:extLst>
          </p:cNvPr>
          <p:cNvSpPr>
            <a:spLocks noChangeArrowheads="1"/>
          </p:cNvSpPr>
          <p:nvPr/>
        </p:nvSpPr>
        <p:spPr bwMode="auto">
          <a:xfrm>
            <a:off x="1214398" y="1777154"/>
            <a:ext cx="2885901" cy="1570504"/>
          </a:xfrm>
          <a:prstGeom prst="roundRect">
            <a:avLst>
              <a:gd name="adj" fmla="val 9389"/>
            </a:avLst>
          </a:prstGeom>
          <a:noFill/>
          <a:ln w="50800" cap="flat">
            <a:solidFill>
              <a:srgbClr val="AA2E3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747A94"/>
              </a:solidFill>
              <a:latin typeface="Poppins" panose="00000500000000000000" pitchFamily="2" charset="0"/>
            </a:endParaRPr>
          </a:p>
        </p:txBody>
      </p:sp>
      <p:sp>
        <p:nvSpPr>
          <p:cNvPr id="8" name="Freeform 66">
            <a:extLst>
              <a:ext uri="{FF2B5EF4-FFF2-40B4-BE49-F238E27FC236}">
                <a16:creationId xmlns:a16="http://schemas.microsoft.com/office/drawing/2014/main" id="{41AB84C0-0B20-A202-2732-F0DF0C36C7C0}"/>
              </a:ext>
            </a:extLst>
          </p:cNvPr>
          <p:cNvSpPr>
            <a:spLocks noChangeArrowheads="1"/>
          </p:cNvSpPr>
          <p:nvPr/>
        </p:nvSpPr>
        <p:spPr bwMode="auto">
          <a:xfrm>
            <a:off x="4761983" y="1777154"/>
            <a:ext cx="2883909" cy="1570504"/>
          </a:xfrm>
          <a:prstGeom prst="roundRect">
            <a:avLst>
              <a:gd name="adj" fmla="val 8904"/>
            </a:avLst>
          </a:prstGeom>
          <a:noFill/>
          <a:ln w="50800" cap="flat">
            <a:solidFill>
              <a:srgbClr val="AA2E3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747A94"/>
              </a:solidFill>
              <a:latin typeface="Poppins" panose="00000500000000000000" pitchFamily="2" charset="0"/>
            </a:endParaRPr>
          </a:p>
        </p:txBody>
      </p:sp>
      <p:sp>
        <p:nvSpPr>
          <p:cNvPr id="9" name="Freeform 68">
            <a:extLst>
              <a:ext uri="{FF2B5EF4-FFF2-40B4-BE49-F238E27FC236}">
                <a16:creationId xmlns:a16="http://schemas.microsoft.com/office/drawing/2014/main" id="{1A7ECE2B-CBA6-4D6A-87D4-C501EE11142C}"/>
              </a:ext>
            </a:extLst>
          </p:cNvPr>
          <p:cNvSpPr>
            <a:spLocks noChangeArrowheads="1"/>
          </p:cNvSpPr>
          <p:nvPr/>
        </p:nvSpPr>
        <p:spPr bwMode="auto">
          <a:xfrm>
            <a:off x="8315548" y="1777154"/>
            <a:ext cx="2885901" cy="1570504"/>
          </a:xfrm>
          <a:prstGeom prst="roundRect">
            <a:avLst>
              <a:gd name="adj" fmla="val 9227"/>
            </a:avLst>
          </a:prstGeom>
          <a:noFill/>
          <a:ln w="50800" cap="flat">
            <a:solidFill>
              <a:srgbClr val="3355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747A94"/>
              </a:solidFill>
              <a:latin typeface="Poppins" panose="00000500000000000000" pitchFamily="2" charset="0"/>
            </a:endParaRPr>
          </a:p>
        </p:txBody>
      </p:sp>
      <p:sp>
        <p:nvSpPr>
          <p:cNvPr id="10" name="Freeform 70">
            <a:extLst>
              <a:ext uri="{FF2B5EF4-FFF2-40B4-BE49-F238E27FC236}">
                <a16:creationId xmlns:a16="http://schemas.microsoft.com/office/drawing/2014/main" id="{B411DFD9-2872-67F8-EAD3-0DAF87B0FEFA}"/>
              </a:ext>
            </a:extLst>
          </p:cNvPr>
          <p:cNvSpPr>
            <a:spLocks noChangeArrowheads="1"/>
          </p:cNvSpPr>
          <p:nvPr/>
        </p:nvSpPr>
        <p:spPr bwMode="auto">
          <a:xfrm>
            <a:off x="1210412" y="4256478"/>
            <a:ext cx="2885901" cy="1570504"/>
          </a:xfrm>
          <a:prstGeom prst="roundRect">
            <a:avLst>
              <a:gd name="adj" fmla="val 9632"/>
            </a:avLst>
          </a:prstGeom>
          <a:noFill/>
          <a:ln w="50800" cap="flat">
            <a:solidFill>
              <a:srgbClr val="3355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747A94"/>
              </a:solidFill>
              <a:latin typeface="Poppins" panose="00000500000000000000" pitchFamily="2" charset="0"/>
            </a:endParaRPr>
          </a:p>
        </p:txBody>
      </p:sp>
      <p:sp>
        <p:nvSpPr>
          <p:cNvPr id="11" name="Freeform 72">
            <a:extLst>
              <a:ext uri="{FF2B5EF4-FFF2-40B4-BE49-F238E27FC236}">
                <a16:creationId xmlns:a16="http://schemas.microsoft.com/office/drawing/2014/main" id="{B8D0C179-4000-DF59-4194-800AE9BBF393}"/>
              </a:ext>
            </a:extLst>
          </p:cNvPr>
          <p:cNvSpPr>
            <a:spLocks noChangeArrowheads="1"/>
          </p:cNvSpPr>
          <p:nvPr/>
        </p:nvSpPr>
        <p:spPr bwMode="auto">
          <a:xfrm>
            <a:off x="4761983" y="4256478"/>
            <a:ext cx="2883909" cy="1570504"/>
          </a:xfrm>
          <a:prstGeom prst="roundRect">
            <a:avLst>
              <a:gd name="adj" fmla="val 10262"/>
            </a:avLst>
          </a:prstGeom>
          <a:noFill/>
          <a:ln w="50800" cap="flat">
            <a:solidFill>
              <a:srgbClr val="3355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747A94"/>
              </a:solidFill>
              <a:latin typeface="Poppins" panose="00000500000000000000" pitchFamily="2" charset="0"/>
            </a:endParaRPr>
          </a:p>
        </p:txBody>
      </p:sp>
      <p:sp>
        <p:nvSpPr>
          <p:cNvPr id="12" name="Freeform 74">
            <a:extLst>
              <a:ext uri="{FF2B5EF4-FFF2-40B4-BE49-F238E27FC236}">
                <a16:creationId xmlns:a16="http://schemas.microsoft.com/office/drawing/2014/main" id="{DF03949F-73C0-1663-D8E4-E29C3D92C889}"/>
              </a:ext>
            </a:extLst>
          </p:cNvPr>
          <p:cNvSpPr>
            <a:spLocks noChangeArrowheads="1"/>
          </p:cNvSpPr>
          <p:nvPr/>
        </p:nvSpPr>
        <p:spPr bwMode="auto">
          <a:xfrm>
            <a:off x="8313554" y="4256478"/>
            <a:ext cx="2885901" cy="1570504"/>
          </a:xfrm>
          <a:prstGeom prst="roundRect">
            <a:avLst>
              <a:gd name="adj" fmla="val 9874"/>
            </a:avLst>
          </a:prstGeom>
          <a:noFill/>
          <a:ln w="50800" cap="flat">
            <a:solidFill>
              <a:srgbClr val="3355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747A94"/>
              </a:solidFill>
              <a:latin typeface="Poppins" panose="00000500000000000000" pitchFamily="2" charset="0"/>
            </a:endParaRPr>
          </a:p>
        </p:txBody>
      </p:sp>
      <p:sp>
        <p:nvSpPr>
          <p:cNvPr id="13" name="Freeform 65">
            <a:extLst>
              <a:ext uri="{FF2B5EF4-FFF2-40B4-BE49-F238E27FC236}">
                <a16:creationId xmlns:a16="http://schemas.microsoft.com/office/drawing/2014/main" id="{FF68BD09-DA71-ADFD-B3CB-50423016CDD9}"/>
              </a:ext>
            </a:extLst>
          </p:cNvPr>
          <p:cNvSpPr>
            <a:spLocks noChangeArrowheads="1"/>
          </p:cNvSpPr>
          <p:nvPr/>
        </p:nvSpPr>
        <p:spPr bwMode="auto">
          <a:xfrm>
            <a:off x="871597" y="2221599"/>
            <a:ext cx="685601" cy="685601"/>
          </a:xfrm>
          <a:custGeom>
            <a:avLst/>
            <a:gdLst>
              <a:gd name="T0" fmla="*/ 272870 w 1517"/>
              <a:gd name="T1" fmla="*/ 545740 h 1516"/>
              <a:gd name="T2" fmla="*/ 272870 w 1517"/>
              <a:gd name="T3" fmla="*/ 545740 h 1516"/>
              <a:gd name="T4" fmla="*/ 272870 w 1517"/>
              <a:gd name="T5" fmla="*/ 545740 h 1516"/>
              <a:gd name="T6" fmla="*/ 0 w 1517"/>
              <a:gd name="T7" fmla="*/ 272690 h 1516"/>
              <a:gd name="T8" fmla="*/ 0 w 1517"/>
              <a:gd name="T9" fmla="*/ 272690 h 1516"/>
              <a:gd name="T10" fmla="*/ 272870 w 1517"/>
              <a:gd name="T11" fmla="*/ 0 h 1516"/>
              <a:gd name="T12" fmla="*/ 272870 w 1517"/>
              <a:gd name="T13" fmla="*/ 0 h 1516"/>
              <a:gd name="T14" fmla="*/ 545740 w 1517"/>
              <a:gd name="T15" fmla="*/ 272690 h 1516"/>
              <a:gd name="T16" fmla="*/ 545740 w 1517"/>
              <a:gd name="T17" fmla="*/ 272690 h 1516"/>
              <a:gd name="T18" fmla="*/ 272870 w 1517"/>
              <a:gd name="T19" fmla="*/ 545740 h 15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7" h="1516">
                <a:moveTo>
                  <a:pt x="758" y="1515"/>
                </a:moveTo>
                <a:lnTo>
                  <a:pt x="758" y="1515"/>
                </a:lnTo>
                <a:cubicBezTo>
                  <a:pt x="340" y="1515"/>
                  <a:pt x="0" y="1176"/>
                  <a:pt x="0" y="757"/>
                </a:cubicBezTo>
                <a:cubicBezTo>
                  <a:pt x="0" y="338"/>
                  <a:pt x="340" y="0"/>
                  <a:pt x="758" y="0"/>
                </a:cubicBezTo>
                <a:cubicBezTo>
                  <a:pt x="1177" y="0"/>
                  <a:pt x="1516" y="338"/>
                  <a:pt x="1516" y="757"/>
                </a:cubicBezTo>
                <a:cubicBezTo>
                  <a:pt x="1516" y="1176"/>
                  <a:pt x="1177" y="1515"/>
                  <a:pt x="758" y="1515"/>
                </a:cubicBezTo>
              </a:path>
            </a:pathLst>
          </a:custGeom>
          <a:solidFill>
            <a:schemeClr val="bg1"/>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14" name="Freeform 67">
            <a:extLst>
              <a:ext uri="{FF2B5EF4-FFF2-40B4-BE49-F238E27FC236}">
                <a16:creationId xmlns:a16="http://schemas.microsoft.com/office/drawing/2014/main" id="{4BF8E800-5B70-A13C-03DF-030F570B8859}"/>
              </a:ext>
            </a:extLst>
          </p:cNvPr>
          <p:cNvSpPr>
            <a:spLocks noChangeArrowheads="1"/>
          </p:cNvSpPr>
          <p:nvPr/>
        </p:nvSpPr>
        <p:spPr bwMode="auto">
          <a:xfrm>
            <a:off x="4419183" y="2221599"/>
            <a:ext cx="685601" cy="685601"/>
          </a:xfrm>
          <a:custGeom>
            <a:avLst/>
            <a:gdLst>
              <a:gd name="T0" fmla="*/ 272870 w 1517"/>
              <a:gd name="T1" fmla="*/ 545740 h 1516"/>
              <a:gd name="T2" fmla="*/ 272870 w 1517"/>
              <a:gd name="T3" fmla="*/ 545740 h 1516"/>
              <a:gd name="T4" fmla="*/ 272870 w 1517"/>
              <a:gd name="T5" fmla="*/ 545740 h 1516"/>
              <a:gd name="T6" fmla="*/ 0 w 1517"/>
              <a:gd name="T7" fmla="*/ 272690 h 1516"/>
              <a:gd name="T8" fmla="*/ 0 w 1517"/>
              <a:gd name="T9" fmla="*/ 272690 h 1516"/>
              <a:gd name="T10" fmla="*/ 272870 w 1517"/>
              <a:gd name="T11" fmla="*/ 0 h 1516"/>
              <a:gd name="T12" fmla="*/ 272870 w 1517"/>
              <a:gd name="T13" fmla="*/ 0 h 1516"/>
              <a:gd name="T14" fmla="*/ 272870 w 1517"/>
              <a:gd name="T15" fmla="*/ 0 h 1516"/>
              <a:gd name="T16" fmla="*/ 545740 w 1517"/>
              <a:gd name="T17" fmla="*/ 272690 h 1516"/>
              <a:gd name="T18" fmla="*/ 545740 w 1517"/>
              <a:gd name="T19" fmla="*/ 272690 h 1516"/>
              <a:gd name="T20" fmla="*/ 272870 w 1517"/>
              <a:gd name="T21" fmla="*/ 545740 h 15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17" h="1516">
                <a:moveTo>
                  <a:pt x="758" y="1515"/>
                </a:moveTo>
                <a:lnTo>
                  <a:pt x="758" y="1515"/>
                </a:lnTo>
                <a:cubicBezTo>
                  <a:pt x="339" y="1515"/>
                  <a:pt x="0" y="1176"/>
                  <a:pt x="0" y="757"/>
                </a:cubicBezTo>
                <a:cubicBezTo>
                  <a:pt x="0" y="338"/>
                  <a:pt x="339" y="0"/>
                  <a:pt x="758" y="0"/>
                </a:cubicBezTo>
                <a:cubicBezTo>
                  <a:pt x="1176" y="0"/>
                  <a:pt x="1516" y="338"/>
                  <a:pt x="1516" y="757"/>
                </a:cubicBezTo>
                <a:cubicBezTo>
                  <a:pt x="1516" y="1176"/>
                  <a:pt x="1176" y="1515"/>
                  <a:pt x="758" y="1515"/>
                </a:cubicBezTo>
              </a:path>
            </a:pathLst>
          </a:custGeom>
          <a:solidFill>
            <a:schemeClr val="bg1"/>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15" name="Freeform 69">
            <a:extLst>
              <a:ext uri="{FF2B5EF4-FFF2-40B4-BE49-F238E27FC236}">
                <a16:creationId xmlns:a16="http://schemas.microsoft.com/office/drawing/2014/main" id="{80C149F4-7DF8-86CB-7CDC-CB6AFB791AA9}"/>
              </a:ext>
            </a:extLst>
          </p:cNvPr>
          <p:cNvSpPr>
            <a:spLocks noChangeArrowheads="1"/>
          </p:cNvSpPr>
          <p:nvPr/>
        </p:nvSpPr>
        <p:spPr bwMode="auto">
          <a:xfrm>
            <a:off x="7972748" y="2221599"/>
            <a:ext cx="685601" cy="685601"/>
          </a:xfrm>
          <a:custGeom>
            <a:avLst/>
            <a:gdLst>
              <a:gd name="T0" fmla="*/ 272870 w 1517"/>
              <a:gd name="T1" fmla="*/ 545740 h 1516"/>
              <a:gd name="T2" fmla="*/ 272870 w 1517"/>
              <a:gd name="T3" fmla="*/ 545740 h 1516"/>
              <a:gd name="T4" fmla="*/ 272870 w 1517"/>
              <a:gd name="T5" fmla="*/ 545740 h 1516"/>
              <a:gd name="T6" fmla="*/ 0 w 1517"/>
              <a:gd name="T7" fmla="*/ 272690 h 1516"/>
              <a:gd name="T8" fmla="*/ 0 w 1517"/>
              <a:gd name="T9" fmla="*/ 272690 h 1516"/>
              <a:gd name="T10" fmla="*/ 272870 w 1517"/>
              <a:gd name="T11" fmla="*/ 0 h 1516"/>
              <a:gd name="T12" fmla="*/ 272870 w 1517"/>
              <a:gd name="T13" fmla="*/ 0 h 1516"/>
              <a:gd name="T14" fmla="*/ 545740 w 1517"/>
              <a:gd name="T15" fmla="*/ 272690 h 1516"/>
              <a:gd name="T16" fmla="*/ 545740 w 1517"/>
              <a:gd name="T17" fmla="*/ 272690 h 1516"/>
              <a:gd name="T18" fmla="*/ 272870 w 1517"/>
              <a:gd name="T19" fmla="*/ 545740 h 15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7" h="1516">
                <a:moveTo>
                  <a:pt x="758" y="1515"/>
                </a:moveTo>
                <a:lnTo>
                  <a:pt x="758" y="1515"/>
                </a:lnTo>
                <a:cubicBezTo>
                  <a:pt x="340" y="1515"/>
                  <a:pt x="0" y="1176"/>
                  <a:pt x="0" y="757"/>
                </a:cubicBezTo>
                <a:cubicBezTo>
                  <a:pt x="0" y="338"/>
                  <a:pt x="340" y="0"/>
                  <a:pt x="758" y="0"/>
                </a:cubicBezTo>
                <a:cubicBezTo>
                  <a:pt x="1177" y="0"/>
                  <a:pt x="1516" y="338"/>
                  <a:pt x="1516" y="757"/>
                </a:cubicBezTo>
                <a:cubicBezTo>
                  <a:pt x="1516" y="1176"/>
                  <a:pt x="1177" y="1515"/>
                  <a:pt x="758" y="1515"/>
                </a:cubicBezTo>
              </a:path>
            </a:pathLst>
          </a:custGeom>
          <a:solidFill>
            <a:schemeClr val="bg1"/>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16" name="Freeform 71">
            <a:extLst>
              <a:ext uri="{FF2B5EF4-FFF2-40B4-BE49-F238E27FC236}">
                <a16:creationId xmlns:a16="http://schemas.microsoft.com/office/drawing/2014/main" id="{119956ED-2E31-5324-FF02-BC9285E3365D}"/>
              </a:ext>
            </a:extLst>
          </p:cNvPr>
          <p:cNvSpPr>
            <a:spLocks noChangeArrowheads="1"/>
          </p:cNvSpPr>
          <p:nvPr/>
        </p:nvSpPr>
        <p:spPr bwMode="auto">
          <a:xfrm>
            <a:off x="867611" y="4698929"/>
            <a:ext cx="685601" cy="685601"/>
          </a:xfrm>
          <a:custGeom>
            <a:avLst/>
            <a:gdLst>
              <a:gd name="T0" fmla="*/ 272870 w 1517"/>
              <a:gd name="T1" fmla="*/ 545740 h 1516"/>
              <a:gd name="T2" fmla="*/ 272870 w 1517"/>
              <a:gd name="T3" fmla="*/ 545740 h 1516"/>
              <a:gd name="T4" fmla="*/ 272870 w 1517"/>
              <a:gd name="T5" fmla="*/ 545740 h 1516"/>
              <a:gd name="T6" fmla="*/ 0 w 1517"/>
              <a:gd name="T7" fmla="*/ 273050 h 1516"/>
              <a:gd name="T8" fmla="*/ 0 w 1517"/>
              <a:gd name="T9" fmla="*/ 273050 h 1516"/>
              <a:gd name="T10" fmla="*/ 272870 w 1517"/>
              <a:gd name="T11" fmla="*/ 0 h 1516"/>
              <a:gd name="T12" fmla="*/ 272870 w 1517"/>
              <a:gd name="T13" fmla="*/ 0 h 1516"/>
              <a:gd name="T14" fmla="*/ 545740 w 1517"/>
              <a:gd name="T15" fmla="*/ 273050 h 1516"/>
              <a:gd name="T16" fmla="*/ 545740 w 1517"/>
              <a:gd name="T17" fmla="*/ 273050 h 1516"/>
              <a:gd name="T18" fmla="*/ 272870 w 1517"/>
              <a:gd name="T19" fmla="*/ 545740 h 15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7" h="1516">
                <a:moveTo>
                  <a:pt x="758" y="1515"/>
                </a:moveTo>
                <a:lnTo>
                  <a:pt x="758" y="1515"/>
                </a:lnTo>
                <a:cubicBezTo>
                  <a:pt x="339" y="1515"/>
                  <a:pt x="0" y="1177"/>
                  <a:pt x="0" y="758"/>
                </a:cubicBezTo>
                <a:cubicBezTo>
                  <a:pt x="0" y="339"/>
                  <a:pt x="339" y="0"/>
                  <a:pt x="758" y="0"/>
                </a:cubicBezTo>
                <a:cubicBezTo>
                  <a:pt x="1176" y="0"/>
                  <a:pt x="1516" y="339"/>
                  <a:pt x="1516" y="758"/>
                </a:cubicBezTo>
                <a:cubicBezTo>
                  <a:pt x="1516" y="1177"/>
                  <a:pt x="1176" y="1515"/>
                  <a:pt x="758" y="1515"/>
                </a:cubicBezTo>
              </a:path>
            </a:pathLst>
          </a:custGeom>
          <a:solidFill>
            <a:schemeClr val="bg1"/>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17" name="Freeform 73">
            <a:extLst>
              <a:ext uri="{FF2B5EF4-FFF2-40B4-BE49-F238E27FC236}">
                <a16:creationId xmlns:a16="http://schemas.microsoft.com/office/drawing/2014/main" id="{2D6586D2-C9EA-FAE3-7355-023F4252A7DC}"/>
              </a:ext>
            </a:extLst>
          </p:cNvPr>
          <p:cNvSpPr>
            <a:spLocks noChangeArrowheads="1"/>
          </p:cNvSpPr>
          <p:nvPr/>
        </p:nvSpPr>
        <p:spPr bwMode="auto">
          <a:xfrm>
            <a:off x="4419183" y="4698929"/>
            <a:ext cx="685601" cy="685601"/>
          </a:xfrm>
          <a:custGeom>
            <a:avLst/>
            <a:gdLst>
              <a:gd name="T0" fmla="*/ 272870 w 1517"/>
              <a:gd name="T1" fmla="*/ 545740 h 1516"/>
              <a:gd name="T2" fmla="*/ 272870 w 1517"/>
              <a:gd name="T3" fmla="*/ 545740 h 1516"/>
              <a:gd name="T4" fmla="*/ 272870 w 1517"/>
              <a:gd name="T5" fmla="*/ 545740 h 1516"/>
              <a:gd name="T6" fmla="*/ 0 w 1517"/>
              <a:gd name="T7" fmla="*/ 273050 h 1516"/>
              <a:gd name="T8" fmla="*/ 0 w 1517"/>
              <a:gd name="T9" fmla="*/ 273050 h 1516"/>
              <a:gd name="T10" fmla="*/ 272870 w 1517"/>
              <a:gd name="T11" fmla="*/ 0 h 1516"/>
              <a:gd name="T12" fmla="*/ 272870 w 1517"/>
              <a:gd name="T13" fmla="*/ 0 h 1516"/>
              <a:gd name="T14" fmla="*/ 272870 w 1517"/>
              <a:gd name="T15" fmla="*/ 0 h 1516"/>
              <a:gd name="T16" fmla="*/ 545740 w 1517"/>
              <a:gd name="T17" fmla="*/ 273050 h 1516"/>
              <a:gd name="T18" fmla="*/ 545740 w 1517"/>
              <a:gd name="T19" fmla="*/ 273050 h 1516"/>
              <a:gd name="T20" fmla="*/ 272870 w 1517"/>
              <a:gd name="T21" fmla="*/ 545740 h 15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17" h="1516">
                <a:moveTo>
                  <a:pt x="758" y="1515"/>
                </a:moveTo>
                <a:lnTo>
                  <a:pt x="758" y="1515"/>
                </a:lnTo>
                <a:cubicBezTo>
                  <a:pt x="339" y="1515"/>
                  <a:pt x="0" y="1177"/>
                  <a:pt x="0" y="758"/>
                </a:cubicBezTo>
                <a:cubicBezTo>
                  <a:pt x="0" y="339"/>
                  <a:pt x="339" y="0"/>
                  <a:pt x="758" y="0"/>
                </a:cubicBezTo>
                <a:cubicBezTo>
                  <a:pt x="1176" y="0"/>
                  <a:pt x="1516" y="339"/>
                  <a:pt x="1516" y="758"/>
                </a:cubicBezTo>
                <a:cubicBezTo>
                  <a:pt x="1516" y="1177"/>
                  <a:pt x="1176" y="1515"/>
                  <a:pt x="758" y="1515"/>
                </a:cubicBezTo>
              </a:path>
            </a:pathLst>
          </a:custGeom>
          <a:solidFill>
            <a:schemeClr val="bg1"/>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18" name="Freeform 75">
            <a:extLst>
              <a:ext uri="{FF2B5EF4-FFF2-40B4-BE49-F238E27FC236}">
                <a16:creationId xmlns:a16="http://schemas.microsoft.com/office/drawing/2014/main" id="{224E88FB-6B87-E143-1A29-AED3577048A9}"/>
              </a:ext>
            </a:extLst>
          </p:cNvPr>
          <p:cNvSpPr>
            <a:spLocks noChangeArrowheads="1"/>
          </p:cNvSpPr>
          <p:nvPr/>
        </p:nvSpPr>
        <p:spPr bwMode="auto">
          <a:xfrm>
            <a:off x="7970754" y="4698929"/>
            <a:ext cx="685601" cy="685601"/>
          </a:xfrm>
          <a:custGeom>
            <a:avLst/>
            <a:gdLst>
              <a:gd name="T0" fmla="*/ 272690 w 1516"/>
              <a:gd name="T1" fmla="*/ 545740 h 1516"/>
              <a:gd name="T2" fmla="*/ 272690 w 1516"/>
              <a:gd name="T3" fmla="*/ 545740 h 1516"/>
              <a:gd name="T4" fmla="*/ 272690 w 1516"/>
              <a:gd name="T5" fmla="*/ 545740 h 1516"/>
              <a:gd name="T6" fmla="*/ 0 w 1516"/>
              <a:gd name="T7" fmla="*/ 273050 h 1516"/>
              <a:gd name="T8" fmla="*/ 0 w 1516"/>
              <a:gd name="T9" fmla="*/ 273050 h 1516"/>
              <a:gd name="T10" fmla="*/ 272690 w 1516"/>
              <a:gd name="T11" fmla="*/ 0 h 1516"/>
              <a:gd name="T12" fmla="*/ 272690 w 1516"/>
              <a:gd name="T13" fmla="*/ 0 h 1516"/>
              <a:gd name="T14" fmla="*/ 272690 w 1516"/>
              <a:gd name="T15" fmla="*/ 0 h 1516"/>
              <a:gd name="T16" fmla="*/ 545740 w 1516"/>
              <a:gd name="T17" fmla="*/ 273050 h 1516"/>
              <a:gd name="T18" fmla="*/ 545740 w 1516"/>
              <a:gd name="T19" fmla="*/ 273050 h 1516"/>
              <a:gd name="T20" fmla="*/ 272690 w 1516"/>
              <a:gd name="T21" fmla="*/ 545740 h 15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16" h="1516">
                <a:moveTo>
                  <a:pt x="757" y="1515"/>
                </a:moveTo>
                <a:lnTo>
                  <a:pt x="757" y="1515"/>
                </a:lnTo>
                <a:cubicBezTo>
                  <a:pt x="339" y="1515"/>
                  <a:pt x="0" y="1177"/>
                  <a:pt x="0" y="758"/>
                </a:cubicBezTo>
                <a:cubicBezTo>
                  <a:pt x="0" y="339"/>
                  <a:pt x="339" y="0"/>
                  <a:pt x="757" y="0"/>
                </a:cubicBezTo>
                <a:cubicBezTo>
                  <a:pt x="1176" y="0"/>
                  <a:pt x="1515" y="339"/>
                  <a:pt x="1515" y="758"/>
                </a:cubicBezTo>
                <a:cubicBezTo>
                  <a:pt x="1515" y="1177"/>
                  <a:pt x="1176" y="1515"/>
                  <a:pt x="757" y="1515"/>
                </a:cubicBezTo>
              </a:path>
            </a:pathLst>
          </a:custGeom>
          <a:solidFill>
            <a:schemeClr val="bg1"/>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19" name="Freeform 394">
            <a:extLst>
              <a:ext uri="{FF2B5EF4-FFF2-40B4-BE49-F238E27FC236}">
                <a16:creationId xmlns:a16="http://schemas.microsoft.com/office/drawing/2014/main" id="{1330233D-5A34-6D42-04A6-9C96380A273A}"/>
              </a:ext>
            </a:extLst>
          </p:cNvPr>
          <p:cNvSpPr>
            <a:spLocks noChangeArrowheads="1"/>
          </p:cNvSpPr>
          <p:nvPr/>
        </p:nvSpPr>
        <p:spPr bwMode="auto">
          <a:xfrm>
            <a:off x="921423" y="2275411"/>
            <a:ext cx="577978" cy="577978"/>
          </a:xfrm>
          <a:custGeom>
            <a:avLst/>
            <a:gdLst>
              <a:gd name="T0" fmla="*/ 460014 w 1277"/>
              <a:gd name="T1" fmla="*/ 230007 h 1277"/>
              <a:gd name="T2" fmla="*/ 460014 w 1277"/>
              <a:gd name="T3" fmla="*/ 230007 h 1277"/>
              <a:gd name="T4" fmla="*/ 230007 w 1277"/>
              <a:gd name="T5" fmla="*/ 460014 h 1277"/>
              <a:gd name="T6" fmla="*/ 230007 w 1277"/>
              <a:gd name="T7" fmla="*/ 460014 h 1277"/>
              <a:gd name="T8" fmla="*/ 0 w 1277"/>
              <a:gd name="T9" fmla="*/ 230007 h 1277"/>
              <a:gd name="T10" fmla="*/ 0 w 1277"/>
              <a:gd name="T11" fmla="*/ 230007 h 1277"/>
              <a:gd name="T12" fmla="*/ 230007 w 1277"/>
              <a:gd name="T13" fmla="*/ 0 h 1277"/>
              <a:gd name="T14" fmla="*/ 230007 w 1277"/>
              <a:gd name="T15" fmla="*/ 0 h 1277"/>
              <a:gd name="T16" fmla="*/ 460014 w 1277"/>
              <a:gd name="T17" fmla="*/ 230007 h 12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77" h="1277">
                <a:moveTo>
                  <a:pt x="1276" y="638"/>
                </a:moveTo>
                <a:lnTo>
                  <a:pt x="1276" y="638"/>
                </a:lnTo>
                <a:cubicBezTo>
                  <a:pt x="1276" y="991"/>
                  <a:pt x="990" y="1276"/>
                  <a:pt x="638" y="1276"/>
                </a:cubicBezTo>
                <a:cubicBezTo>
                  <a:pt x="285" y="1276"/>
                  <a:pt x="0" y="991"/>
                  <a:pt x="0" y="638"/>
                </a:cubicBezTo>
                <a:cubicBezTo>
                  <a:pt x="0" y="286"/>
                  <a:pt x="285" y="0"/>
                  <a:pt x="638" y="0"/>
                </a:cubicBezTo>
                <a:cubicBezTo>
                  <a:pt x="990" y="0"/>
                  <a:pt x="1276" y="286"/>
                  <a:pt x="1276" y="638"/>
                </a:cubicBezTo>
              </a:path>
            </a:pathLst>
          </a:custGeom>
          <a:solidFill>
            <a:srgbClr val="AA2E30"/>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20" name="Freeform 395">
            <a:extLst>
              <a:ext uri="{FF2B5EF4-FFF2-40B4-BE49-F238E27FC236}">
                <a16:creationId xmlns:a16="http://schemas.microsoft.com/office/drawing/2014/main" id="{83053802-573D-ADDD-0813-1C8372C6F460}"/>
              </a:ext>
            </a:extLst>
          </p:cNvPr>
          <p:cNvSpPr>
            <a:spLocks noChangeArrowheads="1"/>
          </p:cNvSpPr>
          <p:nvPr/>
        </p:nvSpPr>
        <p:spPr bwMode="auto">
          <a:xfrm>
            <a:off x="921423" y="4752741"/>
            <a:ext cx="577978" cy="577978"/>
          </a:xfrm>
          <a:custGeom>
            <a:avLst/>
            <a:gdLst>
              <a:gd name="T0" fmla="*/ 460014 w 1277"/>
              <a:gd name="T1" fmla="*/ 229827 h 1278"/>
              <a:gd name="T2" fmla="*/ 460014 w 1277"/>
              <a:gd name="T3" fmla="*/ 229827 h 1278"/>
              <a:gd name="T4" fmla="*/ 230007 w 1277"/>
              <a:gd name="T5" fmla="*/ 460015 h 1278"/>
              <a:gd name="T6" fmla="*/ 230007 w 1277"/>
              <a:gd name="T7" fmla="*/ 460015 h 1278"/>
              <a:gd name="T8" fmla="*/ 0 w 1277"/>
              <a:gd name="T9" fmla="*/ 229827 h 1278"/>
              <a:gd name="T10" fmla="*/ 0 w 1277"/>
              <a:gd name="T11" fmla="*/ 229827 h 1278"/>
              <a:gd name="T12" fmla="*/ 230007 w 1277"/>
              <a:gd name="T13" fmla="*/ 0 h 1278"/>
              <a:gd name="T14" fmla="*/ 230007 w 1277"/>
              <a:gd name="T15" fmla="*/ 0 h 1278"/>
              <a:gd name="T16" fmla="*/ 460014 w 1277"/>
              <a:gd name="T17" fmla="*/ 229827 h 12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77" h="1278">
                <a:moveTo>
                  <a:pt x="1276" y="638"/>
                </a:moveTo>
                <a:lnTo>
                  <a:pt x="1276" y="638"/>
                </a:lnTo>
                <a:cubicBezTo>
                  <a:pt x="1276" y="991"/>
                  <a:pt x="990" y="1277"/>
                  <a:pt x="638" y="1277"/>
                </a:cubicBezTo>
                <a:cubicBezTo>
                  <a:pt x="285" y="1277"/>
                  <a:pt x="0" y="991"/>
                  <a:pt x="0" y="638"/>
                </a:cubicBezTo>
                <a:cubicBezTo>
                  <a:pt x="0" y="286"/>
                  <a:pt x="285" y="0"/>
                  <a:pt x="638" y="0"/>
                </a:cubicBezTo>
                <a:cubicBezTo>
                  <a:pt x="990" y="0"/>
                  <a:pt x="1276" y="286"/>
                  <a:pt x="1276" y="638"/>
                </a:cubicBezTo>
              </a:path>
            </a:pathLst>
          </a:custGeom>
          <a:solidFill>
            <a:srgbClr val="335580"/>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21" name="Freeform 396">
            <a:extLst>
              <a:ext uri="{FF2B5EF4-FFF2-40B4-BE49-F238E27FC236}">
                <a16:creationId xmlns:a16="http://schemas.microsoft.com/office/drawing/2014/main" id="{8F5DE0F0-FDB3-683D-D5D7-D5C409CB6454}"/>
              </a:ext>
            </a:extLst>
          </p:cNvPr>
          <p:cNvSpPr>
            <a:spLocks noChangeArrowheads="1"/>
          </p:cNvSpPr>
          <p:nvPr/>
        </p:nvSpPr>
        <p:spPr bwMode="auto">
          <a:xfrm>
            <a:off x="4474987" y="2275411"/>
            <a:ext cx="577978" cy="577978"/>
          </a:xfrm>
          <a:custGeom>
            <a:avLst/>
            <a:gdLst>
              <a:gd name="T0" fmla="*/ 460015 w 1278"/>
              <a:gd name="T1" fmla="*/ 230007 h 1277"/>
              <a:gd name="T2" fmla="*/ 460015 w 1278"/>
              <a:gd name="T3" fmla="*/ 230007 h 1277"/>
              <a:gd name="T4" fmla="*/ 230188 w 1278"/>
              <a:gd name="T5" fmla="*/ 460014 h 1277"/>
              <a:gd name="T6" fmla="*/ 230188 w 1278"/>
              <a:gd name="T7" fmla="*/ 460014 h 1277"/>
              <a:gd name="T8" fmla="*/ 0 w 1278"/>
              <a:gd name="T9" fmla="*/ 230007 h 1277"/>
              <a:gd name="T10" fmla="*/ 0 w 1278"/>
              <a:gd name="T11" fmla="*/ 230007 h 1277"/>
              <a:gd name="T12" fmla="*/ 230188 w 1278"/>
              <a:gd name="T13" fmla="*/ 0 h 1277"/>
              <a:gd name="T14" fmla="*/ 230188 w 1278"/>
              <a:gd name="T15" fmla="*/ 0 h 1277"/>
              <a:gd name="T16" fmla="*/ 460015 w 1278"/>
              <a:gd name="T17" fmla="*/ 230007 h 12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78" h="1277">
                <a:moveTo>
                  <a:pt x="1277" y="638"/>
                </a:moveTo>
                <a:lnTo>
                  <a:pt x="1277" y="638"/>
                </a:lnTo>
                <a:cubicBezTo>
                  <a:pt x="1277" y="990"/>
                  <a:pt x="991" y="1276"/>
                  <a:pt x="639" y="1276"/>
                </a:cubicBezTo>
                <a:cubicBezTo>
                  <a:pt x="286" y="1276"/>
                  <a:pt x="0" y="990"/>
                  <a:pt x="0" y="638"/>
                </a:cubicBezTo>
                <a:cubicBezTo>
                  <a:pt x="0" y="286"/>
                  <a:pt x="286" y="0"/>
                  <a:pt x="639" y="0"/>
                </a:cubicBezTo>
                <a:cubicBezTo>
                  <a:pt x="991" y="0"/>
                  <a:pt x="1277" y="286"/>
                  <a:pt x="1277" y="638"/>
                </a:cubicBezTo>
              </a:path>
            </a:pathLst>
          </a:custGeom>
          <a:solidFill>
            <a:srgbClr val="AA2E30"/>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22" name="Freeform 397">
            <a:extLst>
              <a:ext uri="{FF2B5EF4-FFF2-40B4-BE49-F238E27FC236}">
                <a16:creationId xmlns:a16="http://schemas.microsoft.com/office/drawing/2014/main" id="{035F6280-F1A8-129E-34F4-D73F687D46E9}"/>
              </a:ext>
            </a:extLst>
          </p:cNvPr>
          <p:cNvSpPr>
            <a:spLocks noChangeArrowheads="1"/>
          </p:cNvSpPr>
          <p:nvPr/>
        </p:nvSpPr>
        <p:spPr bwMode="auto">
          <a:xfrm>
            <a:off x="4474987" y="4753737"/>
            <a:ext cx="577978" cy="575985"/>
          </a:xfrm>
          <a:custGeom>
            <a:avLst/>
            <a:gdLst>
              <a:gd name="T0" fmla="*/ 460015 w 1278"/>
              <a:gd name="T1" fmla="*/ 229394 h 1276"/>
              <a:gd name="T2" fmla="*/ 460015 w 1278"/>
              <a:gd name="T3" fmla="*/ 229394 h 1276"/>
              <a:gd name="T4" fmla="*/ 230188 w 1278"/>
              <a:gd name="T5" fmla="*/ 458428 h 1276"/>
              <a:gd name="T6" fmla="*/ 230188 w 1278"/>
              <a:gd name="T7" fmla="*/ 458428 h 1276"/>
              <a:gd name="T8" fmla="*/ 0 w 1278"/>
              <a:gd name="T9" fmla="*/ 229394 h 1276"/>
              <a:gd name="T10" fmla="*/ 0 w 1278"/>
              <a:gd name="T11" fmla="*/ 229394 h 1276"/>
              <a:gd name="T12" fmla="*/ 230188 w 1278"/>
              <a:gd name="T13" fmla="*/ 0 h 1276"/>
              <a:gd name="T14" fmla="*/ 230188 w 1278"/>
              <a:gd name="T15" fmla="*/ 0 h 1276"/>
              <a:gd name="T16" fmla="*/ 460015 w 1278"/>
              <a:gd name="T17" fmla="*/ 229394 h 12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78" h="1276">
                <a:moveTo>
                  <a:pt x="1277" y="638"/>
                </a:moveTo>
                <a:lnTo>
                  <a:pt x="1277" y="638"/>
                </a:lnTo>
                <a:cubicBezTo>
                  <a:pt x="1277" y="990"/>
                  <a:pt x="991" y="1275"/>
                  <a:pt x="639" y="1275"/>
                </a:cubicBezTo>
                <a:cubicBezTo>
                  <a:pt x="286" y="1275"/>
                  <a:pt x="0" y="990"/>
                  <a:pt x="0" y="638"/>
                </a:cubicBezTo>
                <a:cubicBezTo>
                  <a:pt x="0" y="285"/>
                  <a:pt x="286" y="0"/>
                  <a:pt x="639" y="0"/>
                </a:cubicBezTo>
                <a:cubicBezTo>
                  <a:pt x="991" y="0"/>
                  <a:pt x="1277" y="285"/>
                  <a:pt x="1277" y="638"/>
                </a:cubicBezTo>
              </a:path>
            </a:pathLst>
          </a:custGeom>
          <a:solidFill>
            <a:srgbClr val="335580"/>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23" name="Freeform 398">
            <a:extLst>
              <a:ext uri="{FF2B5EF4-FFF2-40B4-BE49-F238E27FC236}">
                <a16:creationId xmlns:a16="http://schemas.microsoft.com/office/drawing/2014/main" id="{7D9A0B73-7DF4-AE8D-5A90-E8A0298586B2}"/>
              </a:ext>
            </a:extLst>
          </p:cNvPr>
          <p:cNvSpPr>
            <a:spLocks noChangeArrowheads="1"/>
          </p:cNvSpPr>
          <p:nvPr/>
        </p:nvSpPr>
        <p:spPr bwMode="auto">
          <a:xfrm>
            <a:off x="8028552" y="2276408"/>
            <a:ext cx="577978" cy="575984"/>
          </a:xfrm>
          <a:custGeom>
            <a:avLst/>
            <a:gdLst>
              <a:gd name="T0" fmla="*/ 460015 w 1278"/>
              <a:gd name="T1" fmla="*/ 229394 h 1276"/>
              <a:gd name="T2" fmla="*/ 460015 w 1278"/>
              <a:gd name="T3" fmla="*/ 229394 h 1276"/>
              <a:gd name="T4" fmla="*/ 229827 w 1278"/>
              <a:gd name="T5" fmla="*/ 458427 h 1276"/>
              <a:gd name="T6" fmla="*/ 229827 w 1278"/>
              <a:gd name="T7" fmla="*/ 458427 h 1276"/>
              <a:gd name="T8" fmla="*/ 0 w 1278"/>
              <a:gd name="T9" fmla="*/ 229394 h 1276"/>
              <a:gd name="T10" fmla="*/ 0 w 1278"/>
              <a:gd name="T11" fmla="*/ 229394 h 1276"/>
              <a:gd name="T12" fmla="*/ 229827 w 1278"/>
              <a:gd name="T13" fmla="*/ 0 h 1276"/>
              <a:gd name="T14" fmla="*/ 229827 w 1278"/>
              <a:gd name="T15" fmla="*/ 0 h 1276"/>
              <a:gd name="T16" fmla="*/ 460015 w 1278"/>
              <a:gd name="T17" fmla="*/ 229394 h 12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78" h="1276">
                <a:moveTo>
                  <a:pt x="1277" y="638"/>
                </a:moveTo>
                <a:lnTo>
                  <a:pt x="1277" y="638"/>
                </a:lnTo>
                <a:cubicBezTo>
                  <a:pt x="1277" y="990"/>
                  <a:pt x="991" y="1275"/>
                  <a:pt x="638" y="1275"/>
                </a:cubicBezTo>
                <a:cubicBezTo>
                  <a:pt x="286" y="1275"/>
                  <a:pt x="0" y="990"/>
                  <a:pt x="0" y="638"/>
                </a:cubicBezTo>
                <a:cubicBezTo>
                  <a:pt x="0" y="285"/>
                  <a:pt x="286" y="0"/>
                  <a:pt x="638" y="0"/>
                </a:cubicBezTo>
                <a:cubicBezTo>
                  <a:pt x="991" y="0"/>
                  <a:pt x="1277" y="285"/>
                  <a:pt x="1277" y="638"/>
                </a:cubicBezTo>
              </a:path>
            </a:pathLst>
          </a:custGeom>
          <a:solidFill>
            <a:srgbClr val="335580"/>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24" name="Freeform 399">
            <a:extLst>
              <a:ext uri="{FF2B5EF4-FFF2-40B4-BE49-F238E27FC236}">
                <a16:creationId xmlns:a16="http://schemas.microsoft.com/office/drawing/2014/main" id="{350B5D5C-5DFF-D633-7F30-A02540C16A52}"/>
              </a:ext>
            </a:extLst>
          </p:cNvPr>
          <p:cNvSpPr>
            <a:spLocks noChangeArrowheads="1"/>
          </p:cNvSpPr>
          <p:nvPr/>
        </p:nvSpPr>
        <p:spPr bwMode="auto">
          <a:xfrm>
            <a:off x="8028552" y="4752741"/>
            <a:ext cx="577978" cy="577978"/>
          </a:xfrm>
          <a:custGeom>
            <a:avLst/>
            <a:gdLst>
              <a:gd name="T0" fmla="*/ 460015 w 1278"/>
              <a:gd name="T1" fmla="*/ 230007 h 1277"/>
              <a:gd name="T2" fmla="*/ 460015 w 1278"/>
              <a:gd name="T3" fmla="*/ 230007 h 1277"/>
              <a:gd name="T4" fmla="*/ 229827 w 1278"/>
              <a:gd name="T5" fmla="*/ 460014 h 1277"/>
              <a:gd name="T6" fmla="*/ 229827 w 1278"/>
              <a:gd name="T7" fmla="*/ 460014 h 1277"/>
              <a:gd name="T8" fmla="*/ 0 w 1278"/>
              <a:gd name="T9" fmla="*/ 230007 h 1277"/>
              <a:gd name="T10" fmla="*/ 0 w 1278"/>
              <a:gd name="T11" fmla="*/ 230007 h 1277"/>
              <a:gd name="T12" fmla="*/ 229827 w 1278"/>
              <a:gd name="T13" fmla="*/ 0 h 1277"/>
              <a:gd name="T14" fmla="*/ 229827 w 1278"/>
              <a:gd name="T15" fmla="*/ 0 h 1277"/>
              <a:gd name="T16" fmla="*/ 460015 w 1278"/>
              <a:gd name="T17" fmla="*/ 230007 h 12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78" h="1277">
                <a:moveTo>
                  <a:pt x="1277" y="638"/>
                </a:moveTo>
                <a:lnTo>
                  <a:pt x="1277" y="638"/>
                </a:lnTo>
                <a:cubicBezTo>
                  <a:pt x="1277" y="990"/>
                  <a:pt x="991" y="1276"/>
                  <a:pt x="638" y="1276"/>
                </a:cubicBezTo>
                <a:cubicBezTo>
                  <a:pt x="286" y="1276"/>
                  <a:pt x="0" y="990"/>
                  <a:pt x="0" y="638"/>
                </a:cubicBezTo>
                <a:cubicBezTo>
                  <a:pt x="0" y="285"/>
                  <a:pt x="286" y="0"/>
                  <a:pt x="638" y="0"/>
                </a:cubicBezTo>
                <a:cubicBezTo>
                  <a:pt x="991" y="0"/>
                  <a:pt x="1277" y="285"/>
                  <a:pt x="1277" y="638"/>
                </a:cubicBezTo>
              </a:path>
            </a:pathLst>
          </a:custGeom>
          <a:solidFill>
            <a:srgbClr val="335580"/>
          </a:solidFill>
          <a:ln>
            <a:noFill/>
          </a:ln>
          <a:effectLst/>
        </p:spPr>
        <p:txBody>
          <a:bodyPr wrap="none" anchor="ctr"/>
          <a:lstStyle/>
          <a:p>
            <a:pPr defTabSz="914217"/>
            <a:endParaRPr lang="en-US">
              <a:solidFill>
                <a:srgbClr val="747A94"/>
              </a:solidFill>
              <a:latin typeface="Poppins" panose="00000500000000000000" pitchFamily="2" charset="0"/>
            </a:endParaRPr>
          </a:p>
        </p:txBody>
      </p:sp>
      <p:sp>
        <p:nvSpPr>
          <p:cNvPr id="37" name="TextBox 36">
            <a:extLst>
              <a:ext uri="{FF2B5EF4-FFF2-40B4-BE49-F238E27FC236}">
                <a16:creationId xmlns:a16="http://schemas.microsoft.com/office/drawing/2014/main" id="{C7A61BC2-A8B5-B5B1-8474-DFD6793C28B0}"/>
              </a:ext>
            </a:extLst>
          </p:cNvPr>
          <p:cNvSpPr txBox="1"/>
          <p:nvPr/>
        </p:nvSpPr>
        <p:spPr>
          <a:xfrm>
            <a:off x="929777" y="2358712"/>
            <a:ext cx="549739" cy="461665"/>
          </a:xfrm>
          <a:prstGeom prst="rect">
            <a:avLst/>
          </a:prstGeom>
          <a:noFill/>
        </p:spPr>
        <p:txBody>
          <a:bodyPr wrap="square" rtlCol="0" anchor="b">
            <a:spAutoFit/>
          </a:bodyPr>
          <a:lstStyle/>
          <a:p>
            <a:pPr algn="ctr" defTabSz="914217"/>
            <a:r>
              <a:rPr lang="en-US" sz="2400" b="1">
                <a:solidFill>
                  <a:srgbClr val="FFFFFF"/>
                </a:solidFill>
                <a:latin typeface="Poppins" panose="00000500000000000000" pitchFamily="2" charset="0"/>
                <a:cs typeface="Poppins" panose="00000500000000000000" pitchFamily="2" charset="0"/>
              </a:rPr>
              <a:t>1</a:t>
            </a:r>
          </a:p>
        </p:txBody>
      </p:sp>
      <p:sp>
        <p:nvSpPr>
          <p:cNvPr id="39" name="TextBox 38">
            <a:extLst>
              <a:ext uri="{FF2B5EF4-FFF2-40B4-BE49-F238E27FC236}">
                <a16:creationId xmlns:a16="http://schemas.microsoft.com/office/drawing/2014/main" id="{E17C770D-FA5E-8BDC-0D6D-236810B713BD}"/>
              </a:ext>
            </a:extLst>
          </p:cNvPr>
          <p:cNvSpPr txBox="1"/>
          <p:nvPr/>
        </p:nvSpPr>
        <p:spPr>
          <a:xfrm>
            <a:off x="4455484" y="2358713"/>
            <a:ext cx="618558" cy="461665"/>
          </a:xfrm>
          <a:prstGeom prst="rect">
            <a:avLst/>
          </a:prstGeom>
          <a:noFill/>
        </p:spPr>
        <p:txBody>
          <a:bodyPr wrap="square" rtlCol="0" anchor="b">
            <a:spAutoFit/>
          </a:bodyPr>
          <a:lstStyle/>
          <a:p>
            <a:pPr algn="ctr" defTabSz="914217"/>
            <a:r>
              <a:rPr lang="en-US" sz="2400" b="1">
                <a:solidFill>
                  <a:srgbClr val="FFFFFF"/>
                </a:solidFill>
                <a:latin typeface="Poppins" panose="00000500000000000000" pitchFamily="2" charset="0"/>
                <a:cs typeface="Poppins" panose="00000500000000000000" pitchFamily="2" charset="0"/>
              </a:rPr>
              <a:t>2</a:t>
            </a:r>
          </a:p>
        </p:txBody>
      </p:sp>
      <p:sp>
        <p:nvSpPr>
          <p:cNvPr id="40" name="TextBox 39">
            <a:extLst>
              <a:ext uri="{FF2B5EF4-FFF2-40B4-BE49-F238E27FC236}">
                <a16:creationId xmlns:a16="http://schemas.microsoft.com/office/drawing/2014/main" id="{9ECCBA0A-9BCB-D9CD-B06E-C4D14400D77F}"/>
              </a:ext>
            </a:extLst>
          </p:cNvPr>
          <p:cNvSpPr txBox="1"/>
          <p:nvPr/>
        </p:nvSpPr>
        <p:spPr>
          <a:xfrm>
            <a:off x="7886922" y="2358790"/>
            <a:ext cx="857252" cy="461665"/>
          </a:xfrm>
          <a:prstGeom prst="rect">
            <a:avLst/>
          </a:prstGeom>
          <a:noFill/>
        </p:spPr>
        <p:txBody>
          <a:bodyPr wrap="square" rtlCol="0" anchor="b">
            <a:spAutoFit/>
          </a:bodyPr>
          <a:lstStyle/>
          <a:p>
            <a:pPr algn="ctr" defTabSz="914217"/>
            <a:r>
              <a:rPr lang="en-US" sz="2400" b="1">
                <a:solidFill>
                  <a:srgbClr val="FFFFFF"/>
                </a:solidFill>
                <a:latin typeface="Poppins" panose="00000500000000000000" pitchFamily="2" charset="0"/>
                <a:cs typeface="Poppins" panose="00000500000000000000" pitchFamily="2" charset="0"/>
              </a:rPr>
              <a:t>3</a:t>
            </a:r>
          </a:p>
        </p:txBody>
      </p:sp>
      <p:sp>
        <p:nvSpPr>
          <p:cNvPr id="41" name="TextBox 40">
            <a:extLst>
              <a:ext uri="{FF2B5EF4-FFF2-40B4-BE49-F238E27FC236}">
                <a16:creationId xmlns:a16="http://schemas.microsoft.com/office/drawing/2014/main" id="{2677C104-AE89-74DA-F629-069F9D1305F8}"/>
              </a:ext>
            </a:extLst>
          </p:cNvPr>
          <p:cNvSpPr txBox="1"/>
          <p:nvPr/>
        </p:nvSpPr>
        <p:spPr>
          <a:xfrm>
            <a:off x="921842" y="4823860"/>
            <a:ext cx="549739" cy="461665"/>
          </a:xfrm>
          <a:prstGeom prst="rect">
            <a:avLst/>
          </a:prstGeom>
          <a:noFill/>
        </p:spPr>
        <p:txBody>
          <a:bodyPr wrap="square" rtlCol="0" anchor="b">
            <a:spAutoFit/>
          </a:bodyPr>
          <a:lstStyle/>
          <a:p>
            <a:pPr algn="ctr" defTabSz="914217"/>
            <a:r>
              <a:rPr lang="en-US" sz="2400" b="1">
                <a:solidFill>
                  <a:srgbClr val="FFFFFF"/>
                </a:solidFill>
                <a:latin typeface="Poppins" panose="00000500000000000000" pitchFamily="2" charset="0"/>
                <a:cs typeface="Poppins" panose="00000500000000000000" pitchFamily="2" charset="0"/>
              </a:rPr>
              <a:t>4</a:t>
            </a:r>
          </a:p>
        </p:txBody>
      </p:sp>
      <p:sp>
        <p:nvSpPr>
          <p:cNvPr id="42" name="TextBox 41">
            <a:extLst>
              <a:ext uri="{FF2B5EF4-FFF2-40B4-BE49-F238E27FC236}">
                <a16:creationId xmlns:a16="http://schemas.microsoft.com/office/drawing/2014/main" id="{91786224-5FD9-3E04-8505-10941CE6C8BD}"/>
              </a:ext>
            </a:extLst>
          </p:cNvPr>
          <p:cNvSpPr txBox="1"/>
          <p:nvPr/>
        </p:nvSpPr>
        <p:spPr>
          <a:xfrm>
            <a:off x="4488003" y="4834995"/>
            <a:ext cx="549739" cy="461665"/>
          </a:xfrm>
          <a:prstGeom prst="rect">
            <a:avLst/>
          </a:prstGeom>
          <a:noFill/>
        </p:spPr>
        <p:txBody>
          <a:bodyPr wrap="square" rtlCol="0" anchor="b">
            <a:spAutoFit/>
          </a:bodyPr>
          <a:lstStyle/>
          <a:p>
            <a:pPr algn="ctr" defTabSz="914217"/>
            <a:r>
              <a:rPr lang="en-US" sz="2400" b="1">
                <a:solidFill>
                  <a:srgbClr val="FFFFFF"/>
                </a:solidFill>
                <a:latin typeface="Poppins" panose="00000500000000000000" pitchFamily="2" charset="0"/>
                <a:cs typeface="Poppins" panose="00000500000000000000" pitchFamily="2" charset="0"/>
              </a:rPr>
              <a:t>5</a:t>
            </a:r>
          </a:p>
        </p:txBody>
      </p:sp>
      <p:sp>
        <p:nvSpPr>
          <p:cNvPr id="43" name="TextBox 42">
            <a:extLst>
              <a:ext uri="{FF2B5EF4-FFF2-40B4-BE49-F238E27FC236}">
                <a16:creationId xmlns:a16="http://schemas.microsoft.com/office/drawing/2014/main" id="{12D037D9-9D00-1DD9-D354-5C0EF4469190}"/>
              </a:ext>
            </a:extLst>
          </p:cNvPr>
          <p:cNvSpPr txBox="1"/>
          <p:nvPr/>
        </p:nvSpPr>
        <p:spPr>
          <a:xfrm>
            <a:off x="8042671" y="4834995"/>
            <a:ext cx="549739" cy="461665"/>
          </a:xfrm>
          <a:prstGeom prst="rect">
            <a:avLst/>
          </a:prstGeom>
          <a:noFill/>
        </p:spPr>
        <p:txBody>
          <a:bodyPr wrap="square" rtlCol="0" anchor="b">
            <a:spAutoFit/>
          </a:bodyPr>
          <a:lstStyle/>
          <a:p>
            <a:pPr algn="ctr" defTabSz="914217"/>
            <a:r>
              <a:rPr lang="en-US" sz="2400" b="1">
                <a:solidFill>
                  <a:srgbClr val="FFFFFF"/>
                </a:solidFill>
                <a:latin typeface="Poppins" panose="00000500000000000000" pitchFamily="2" charset="0"/>
                <a:cs typeface="Poppins" panose="00000500000000000000" pitchFamily="2" charset="0"/>
              </a:rPr>
              <a:t>6</a:t>
            </a:r>
          </a:p>
        </p:txBody>
      </p:sp>
      <p:sp>
        <p:nvSpPr>
          <p:cNvPr id="44" name="TextBox 43">
            <a:extLst>
              <a:ext uri="{FF2B5EF4-FFF2-40B4-BE49-F238E27FC236}">
                <a16:creationId xmlns:a16="http://schemas.microsoft.com/office/drawing/2014/main" id="{E2172797-93F5-41F5-959D-2552CD1E0A61}"/>
              </a:ext>
            </a:extLst>
          </p:cNvPr>
          <p:cNvSpPr txBox="1"/>
          <p:nvPr/>
        </p:nvSpPr>
        <p:spPr>
          <a:xfrm>
            <a:off x="1703687" y="2060136"/>
            <a:ext cx="1828800" cy="584775"/>
          </a:xfrm>
          <a:prstGeom prst="rect">
            <a:avLst/>
          </a:prstGeom>
          <a:noFill/>
        </p:spPr>
        <p:txBody>
          <a:bodyPr wrap="square" rtlCol="0">
            <a:spAutoFit/>
          </a:bodyPr>
          <a:lstStyle/>
          <a:p>
            <a:pPr algn="ctr"/>
            <a:r>
              <a:rPr lang="en-US" sz="1600" i="1" dirty="0" err="1">
                <a:solidFill>
                  <a:schemeClr val="accent2">
                    <a:lumMod val="75000"/>
                  </a:schemeClr>
                </a:solidFill>
                <a:latin typeface="Helvetica" pitchFamily="2" charset="0"/>
              </a:rPr>
              <a:t>Tecnica</a:t>
            </a:r>
            <a:r>
              <a:rPr lang="en-US" sz="1600" i="1" dirty="0">
                <a:solidFill>
                  <a:schemeClr val="accent2">
                    <a:lumMod val="75000"/>
                  </a:schemeClr>
                </a:solidFill>
                <a:latin typeface="Helvetica" pitchFamily="2" charset="0"/>
              </a:rPr>
              <a:t> di </a:t>
            </a:r>
            <a:r>
              <a:rPr lang="en-US" sz="1600" i="1" dirty="0" err="1">
                <a:solidFill>
                  <a:schemeClr val="accent2">
                    <a:lumMod val="75000"/>
                  </a:schemeClr>
                </a:solidFill>
                <a:latin typeface="Helvetica" pitchFamily="2" charset="0"/>
              </a:rPr>
              <a:t>impianto</a:t>
            </a:r>
            <a:endParaRPr lang="en-US" sz="1600" i="1" dirty="0">
              <a:solidFill>
                <a:schemeClr val="accent2">
                  <a:lumMod val="75000"/>
                </a:schemeClr>
              </a:solidFill>
              <a:latin typeface="Helvetica" pitchFamily="2" charset="0"/>
            </a:endParaRPr>
          </a:p>
        </p:txBody>
      </p:sp>
      <p:sp>
        <p:nvSpPr>
          <p:cNvPr id="45" name="TextBox 44">
            <a:extLst>
              <a:ext uri="{FF2B5EF4-FFF2-40B4-BE49-F238E27FC236}">
                <a16:creationId xmlns:a16="http://schemas.microsoft.com/office/drawing/2014/main" id="{6560383E-5F14-CA64-1202-3755F5400B45}"/>
              </a:ext>
            </a:extLst>
          </p:cNvPr>
          <p:cNvSpPr txBox="1"/>
          <p:nvPr/>
        </p:nvSpPr>
        <p:spPr>
          <a:xfrm>
            <a:off x="5292412" y="2060136"/>
            <a:ext cx="1828800" cy="584775"/>
          </a:xfrm>
          <a:prstGeom prst="rect">
            <a:avLst/>
          </a:prstGeom>
          <a:noFill/>
        </p:spPr>
        <p:txBody>
          <a:bodyPr wrap="square" rtlCol="0">
            <a:spAutoFit/>
          </a:bodyPr>
          <a:lstStyle/>
          <a:p>
            <a:pPr algn="ctr"/>
            <a:r>
              <a:rPr lang="en-US" sz="1600" i="1" dirty="0" err="1">
                <a:solidFill>
                  <a:schemeClr val="accent2">
                    <a:lumMod val="75000"/>
                  </a:schemeClr>
                </a:solidFill>
                <a:latin typeface="Helvetica" pitchFamily="2" charset="0"/>
              </a:rPr>
              <a:t>Utilizzo</a:t>
            </a:r>
            <a:r>
              <a:rPr lang="en-US" sz="1600" i="1" dirty="0">
                <a:solidFill>
                  <a:schemeClr val="accent2">
                    <a:lumMod val="75000"/>
                  </a:schemeClr>
                </a:solidFill>
                <a:latin typeface="Helvetica" pitchFamily="2" charset="0"/>
              </a:rPr>
              <a:t> </a:t>
            </a:r>
            <a:r>
              <a:rPr lang="en-US" sz="1600" i="1" dirty="0" err="1">
                <a:solidFill>
                  <a:schemeClr val="accent2">
                    <a:lumMod val="75000"/>
                  </a:schemeClr>
                </a:solidFill>
                <a:latin typeface="Helvetica" pitchFamily="2" charset="0"/>
              </a:rPr>
              <a:t>dell’ecografia</a:t>
            </a:r>
            <a:endParaRPr lang="en-US" sz="1600" i="1" dirty="0">
              <a:solidFill>
                <a:schemeClr val="accent2">
                  <a:lumMod val="75000"/>
                </a:schemeClr>
              </a:solidFill>
              <a:latin typeface="Helvetica" pitchFamily="2" charset="0"/>
            </a:endParaRPr>
          </a:p>
        </p:txBody>
      </p:sp>
      <p:sp>
        <p:nvSpPr>
          <p:cNvPr id="46" name="TextBox 45">
            <a:extLst>
              <a:ext uri="{FF2B5EF4-FFF2-40B4-BE49-F238E27FC236}">
                <a16:creationId xmlns:a16="http://schemas.microsoft.com/office/drawing/2014/main" id="{09679C93-A61A-5052-B6B8-448C7C878979}"/>
              </a:ext>
            </a:extLst>
          </p:cNvPr>
          <p:cNvSpPr txBox="1"/>
          <p:nvPr/>
        </p:nvSpPr>
        <p:spPr>
          <a:xfrm>
            <a:off x="8842104" y="2232559"/>
            <a:ext cx="1828800" cy="338554"/>
          </a:xfrm>
          <a:prstGeom prst="rect">
            <a:avLst/>
          </a:prstGeom>
          <a:noFill/>
        </p:spPr>
        <p:txBody>
          <a:bodyPr wrap="square" rtlCol="0">
            <a:spAutoFit/>
          </a:bodyPr>
          <a:lstStyle/>
          <a:p>
            <a:pPr algn="ctr"/>
            <a:r>
              <a:rPr lang="en-US" sz="1600" i="1" dirty="0" err="1">
                <a:solidFill>
                  <a:schemeClr val="accent2">
                    <a:lumMod val="75000"/>
                  </a:schemeClr>
                </a:solidFill>
                <a:latin typeface="Helvetica" pitchFamily="2" charset="0"/>
              </a:rPr>
              <a:t>Medicazioni</a:t>
            </a:r>
            <a:endParaRPr lang="en-US" sz="1600" i="1" dirty="0">
              <a:solidFill>
                <a:schemeClr val="accent2">
                  <a:lumMod val="75000"/>
                </a:schemeClr>
              </a:solidFill>
              <a:latin typeface="Helvetica" pitchFamily="2" charset="0"/>
            </a:endParaRPr>
          </a:p>
        </p:txBody>
      </p:sp>
      <p:sp>
        <p:nvSpPr>
          <p:cNvPr id="47" name="TextBox 46">
            <a:extLst>
              <a:ext uri="{FF2B5EF4-FFF2-40B4-BE49-F238E27FC236}">
                <a16:creationId xmlns:a16="http://schemas.microsoft.com/office/drawing/2014/main" id="{8221BC5D-2518-E7E5-7D80-02E94C7B2953}"/>
              </a:ext>
            </a:extLst>
          </p:cNvPr>
          <p:cNvSpPr txBox="1"/>
          <p:nvPr/>
        </p:nvSpPr>
        <p:spPr>
          <a:xfrm>
            <a:off x="1712401" y="4705222"/>
            <a:ext cx="1828800" cy="584775"/>
          </a:xfrm>
          <a:prstGeom prst="rect">
            <a:avLst/>
          </a:prstGeom>
          <a:noFill/>
        </p:spPr>
        <p:txBody>
          <a:bodyPr wrap="square" rtlCol="0">
            <a:spAutoFit/>
          </a:bodyPr>
          <a:lstStyle/>
          <a:p>
            <a:pPr algn="ctr"/>
            <a:r>
              <a:rPr lang="en-US" sz="1600" i="1" dirty="0" err="1">
                <a:solidFill>
                  <a:schemeClr val="accent2">
                    <a:lumMod val="75000"/>
                  </a:schemeClr>
                </a:solidFill>
                <a:latin typeface="Helvetica" pitchFamily="2" charset="0"/>
              </a:rPr>
              <a:t>Connettori</a:t>
            </a:r>
            <a:r>
              <a:rPr lang="en-US" sz="1600" i="1" dirty="0">
                <a:solidFill>
                  <a:schemeClr val="accent2">
                    <a:lumMod val="75000"/>
                  </a:schemeClr>
                </a:solidFill>
                <a:latin typeface="Helvetica" pitchFamily="2" charset="0"/>
              </a:rPr>
              <a:t> Needless </a:t>
            </a:r>
          </a:p>
        </p:txBody>
      </p:sp>
      <p:sp>
        <p:nvSpPr>
          <p:cNvPr id="48" name="TextBox 47">
            <a:extLst>
              <a:ext uri="{FF2B5EF4-FFF2-40B4-BE49-F238E27FC236}">
                <a16:creationId xmlns:a16="http://schemas.microsoft.com/office/drawing/2014/main" id="{FCE7DA08-E266-3B86-9FB9-66FCD49FCE2C}"/>
              </a:ext>
            </a:extLst>
          </p:cNvPr>
          <p:cNvSpPr txBox="1"/>
          <p:nvPr/>
        </p:nvSpPr>
        <p:spPr>
          <a:xfrm>
            <a:off x="5259716" y="4762304"/>
            <a:ext cx="2163910" cy="338554"/>
          </a:xfrm>
          <a:prstGeom prst="rect">
            <a:avLst/>
          </a:prstGeom>
          <a:noFill/>
        </p:spPr>
        <p:txBody>
          <a:bodyPr wrap="square" rtlCol="0">
            <a:spAutoFit/>
          </a:bodyPr>
          <a:lstStyle/>
          <a:p>
            <a:pPr algn="ctr"/>
            <a:r>
              <a:rPr lang="en-US" sz="1600" i="1" dirty="0" err="1">
                <a:solidFill>
                  <a:schemeClr val="accent2">
                    <a:lumMod val="75000"/>
                  </a:schemeClr>
                </a:solidFill>
                <a:latin typeface="Helvetica" pitchFamily="2" charset="0"/>
              </a:rPr>
              <a:t>Soluzioni</a:t>
            </a:r>
            <a:r>
              <a:rPr lang="en-US" sz="1600" i="1" dirty="0">
                <a:solidFill>
                  <a:schemeClr val="accent2">
                    <a:lumMod val="75000"/>
                  </a:schemeClr>
                </a:solidFill>
                <a:latin typeface="Helvetica" pitchFamily="2" charset="0"/>
              </a:rPr>
              <a:t> per </a:t>
            </a:r>
            <a:r>
              <a:rPr lang="en-US" sz="1600" i="1" dirty="0" err="1">
                <a:solidFill>
                  <a:schemeClr val="accent2">
                    <a:lumMod val="75000"/>
                  </a:schemeClr>
                </a:solidFill>
                <a:latin typeface="Helvetica" pitchFamily="2" charset="0"/>
              </a:rPr>
              <a:t>l’igiene</a:t>
            </a:r>
            <a:endParaRPr lang="en-US" sz="1600" i="1" dirty="0">
              <a:solidFill>
                <a:schemeClr val="accent2">
                  <a:lumMod val="75000"/>
                </a:schemeClr>
              </a:solidFill>
              <a:latin typeface="Helvetica" pitchFamily="2" charset="0"/>
            </a:endParaRPr>
          </a:p>
        </p:txBody>
      </p:sp>
      <p:sp>
        <p:nvSpPr>
          <p:cNvPr id="49" name="TextBox 48">
            <a:extLst>
              <a:ext uri="{FF2B5EF4-FFF2-40B4-BE49-F238E27FC236}">
                <a16:creationId xmlns:a16="http://schemas.microsoft.com/office/drawing/2014/main" id="{E636AFF4-F512-60D8-FAB5-87708FC4A726}"/>
              </a:ext>
            </a:extLst>
          </p:cNvPr>
          <p:cNvSpPr txBox="1"/>
          <p:nvPr/>
        </p:nvSpPr>
        <p:spPr>
          <a:xfrm>
            <a:off x="8842104" y="4557995"/>
            <a:ext cx="2139484" cy="1077218"/>
          </a:xfrm>
          <a:prstGeom prst="rect">
            <a:avLst/>
          </a:prstGeom>
          <a:noFill/>
        </p:spPr>
        <p:txBody>
          <a:bodyPr wrap="square" rtlCol="0">
            <a:spAutoFit/>
          </a:bodyPr>
          <a:lstStyle/>
          <a:p>
            <a:pPr algn="ctr"/>
            <a:r>
              <a:rPr lang="en-US" sz="1600" i="1" dirty="0">
                <a:solidFill>
                  <a:schemeClr val="accent2">
                    <a:lumMod val="75000"/>
                  </a:schemeClr>
                </a:solidFill>
                <a:latin typeface="Helvetica" pitchFamily="2" charset="0"/>
              </a:rPr>
              <a:t>Port protectors/</a:t>
            </a:r>
            <a:r>
              <a:rPr lang="en-US" sz="1600" i="1" dirty="0" err="1">
                <a:solidFill>
                  <a:schemeClr val="accent2">
                    <a:lumMod val="75000"/>
                  </a:schemeClr>
                </a:solidFill>
                <a:latin typeface="Helvetica" pitchFamily="2" charset="0"/>
              </a:rPr>
              <a:t>fissaggio</a:t>
            </a:r>
            <a:r>
              <a:rPr lang="en-US" sz="1600" i="1" dirty="0">
                <a:solidFill>
                  <a:schemeClr val="accent2">
                    <a:lumMod val="75000"/>
                  </a:schemeClr>
                </a:solidFill>
                <a:latin typeface="Helvetica" pitchFamily="2" charset="0"/>
              </a:rPr>
              <a:t> </a:t>
            </a:r>
            <a:r>
              <a:rPr lang="en-US" sz="1600" i="1" dirty="0" err="1">
                <a:solidFill>
                  <a:schemeClr val="accent2">
                    <a:lumMod val="75000"/>
                  </a:schemeClr>
                </a:solidFill>
                <a:latin typeface="Helvetica" pitchFamily="2" charset="0"/>
              </a:rPr>
              <a:t>catetere</a:t>
            </a:r>
            <a:endParaRPr lang="en-US" sz="1600" i="1" dirty="0">
              <a:solidFill>
                <a:schemeClr val="accent2">
                  <a:lumMod val="75000"/>
                </a:schemeClr>
              </a:solidFill>
              <a:latin typeface="Helvetica" pitchFamily="2" charset="0"/>
            </a:endParaRPr>
          </a:p>
          <a:p>
            <a:pPr algn="ctr"/>
            <a:endParaRPr lang="en-US" sz="1600" dirty="0">
              <a:latin typeface="Helvetica" pitchFamily="2" charset="0"/>
            </a:endParaRPr>
          </a:p>
        </p:txBody>
      </p:sp>
      <p:cxnSp>
        <p:nvCxnSpPr>
          <p:cNvPr id="2" name="Google Shape;182;p6">
            <a:extLst>
              <a:ext uri="{FF2B5EF4-FFF2-40B4-BE49-F238E27FC236}">
                <a16:creationId xmlns:a16="http://schemas.microsoft.com/office/drawing/2014/main" id="{7ADC5D14-872F-F618-AC8B-7C5219F211C6}"/>
              </a:ext>
            </a:extLst>
          </p:cNvPr>
          <p:cNvCxnSpPr/>
          <p:nvPr/>
        </p:nvCxnSpPr>
        <p:spPr>
          <a:xfrm rot="10800000">
            <a:off x="333060" y="1186638"/>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175248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lose up of a logo&#10;&#10;Description automatically generated">
            <a:extLst>
              <a:ext uri="{FF2B5EF4-FFF2-40B4-BE49-F238E27FC236}">
                <a16:creationId xmlns:a16="http://schemas.microsoft.com/office/drawing/2014/main" id="{FC74E1B6-9836-416D-9C9D-B70E851C7C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8034" y="826697"/>
            <a:ext cx="5370269" cy="5204606"/>
          </a:xfrm>
          <a:prstGeom prst="rect">
            <a:avLst/>
          </a:prstGeom>
        </p:spPr>
      </p:pic>
      <p:sp>
        <p:nvSpPr>
          <p:cNvPr id="10" name="TextBox 9">
            <a:extLst>
              <a:ext uri="{FF2B5EF4-FFF2-40B4-BE49-F238E27FC236}">
                <a16:creationId xmlns:a16="http://schemas.microsoft.com/office/drawing/2014/main" id="{4C516159-D5C3-6825-07C5-97566E2A7C55}"/>
              </a:ext>
            </a:extLst>
          </p:cNvPr>
          <p:cNvSpPr txBox="1"/>
          <p:nvPr/>
        </p:nvSpPr>
        <p:spPr>
          <a:xfrm>
            <a:off x="11129130" y="6215901"/>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335580"/>
              </a:solidFill>
              <a:effectLst/>
              <a:uLnTx/>
              <a:uFillTx/>
              <a:latin typeface="Montserrat" pitchFamily="2" charset="77"/>
              <a:ea typeface="+mn-ea"/>
              <a:cs typeface="Arial"/>
              <a:sym typeface="Arial"/>
            </a:endParaRPr>
          </a:p>
        </p:txBody>
      </p:sp>
      <p:sp>
        <p:nvSpPr>
          <p:cNvPr id="11" name="TextBox 10">
            <a:extLst>
              <a:ext uri="{FF2B5EF4-FFF2-40B4-BE49-F238E27FC236}">
                <a16:creationId xmlns:a16="http://schemas.microsoft.com/office/drawing/2014/main" id="{EE940F3D-DD16-1540-990F-B46327BEC9AB}"/>
              </a:ext>
            </a:extLst>
          </p:cNvPr>
          <p:cNvSpPr txBox="1"/>
          <p:nvPr/>
        </p:nvSpPr>
        <p:spPr>
          <a:xfrm>
            <a:off x="477740" y="6312254"/>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itchFamily="2" charset="0"/>
                <a:ea typeface="+mn-ea"/>
                <a:cs typeface="Arial"/>
                <a:sym typeface="Arial"/>
              </a:rPr>
              <a:t>© 2023 </a:t>
            </a:r>
            <a:r>
              <a:rPr kumimoji="0" lang="en-US" sz="1200" b="0" i="0" u="none" strike="noStrike" kern="1200" cap="none" spc="0" normalizeH="0" baseline="0" noProof="0" err="1">
                <a:ln>
                  <a:noFill/>
                </a:ln>
                <a:solidFill>
                  <a:prstClr val="black"/>
                </a:solidFill>
                <a:effectLst/>
                <a:uLnTx/>
                <a:uFillTx/>
                <a:latin typeface="Helvetica" pitchFamily="2" charset="0"/>
                <a:ea typeface="+mn-ea"/>
                <a:cs typeface="Arial"/>
                <a:sym typeface="Arial"/>
              </a:rPr>
              <a:t>SterileCare</a:t>
            </a:r>
            <a:r>
              <a:rPr kumimoji="0" lang="en-US" sz="1200" b="0" i="0" u="none" strike="noStrike" kern="1200" cap="none" spc="0" normalizeH="0" baseline="0" noProof="0">
                <a:ln>
                  <a:noFill/>
                </a:ln>
                <a:solidFill>
                  <a:prstClr val="black"/>
                </a:solidFill>
                <a:effectLst/>
                <a:uLnTx/>
                <a:uFillTx/>
                <a:latin typeface="Helvetica" pitchFamily="2" charset="0"/>
                <a:ea typeface="+mn-ea"/>
                <a:cs typeface="Arial"/>
                <a:sym typeface="Arial"/>
              </a:rPr>
              <a:t> Inc. All rights reserved.</a:t>
            </a:r>
          </a:p>
        </p:txBody>
      </p:sp>
      <p:sp>
        <p:nvSpPr>
          <p:cNvPr id="2" name="Google Shape;101;p2">
            <a:extLst>
              <a:ext uri="{FF2B5EF4-FFF2-40B4-BE49-F238E27FC236}">
                <a16:creationId xmlns:a16="http://schemas.microsoft.com/office/drawing/2014/main" id="{3049DDB3-661B-1FDA-980B-130C5CED9C44}"/>
              </a:ext>
            </a:extLst>
          </p:cNvPr>
          <p:cNvSpPr txBox="1"/>
          <p:nvPr/>
        </p:nvSpPr>
        <p:spPr>
          <a:xfrm>
            <a:off x="477740" y="411266"/>
            <a:ext cx="6056409" cy="86671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8000"/>
              </a:lnSpc>
              <a:spcBef>
                <a:spcPts val="0"/>
              </a:spcBef>
              <a:spcAft>
                <a:spcPts val="0"/>
              </a:spcAft>
              <a:buClrTx/>
              <a:buSzTx/>
              <a:buFontTx/>
              <a:buNone/>
              <a:tabLst/>
              <a:defRPr/>
            </a:pPr>
            <a:r>
              <a:rPr lang="en-US" sz="4400" dirty="0" err="1">
                <a:solidFill>
                  <a:srgbClr val="335580"/>
                </a:solidFill>
                <a:latin typeface="Montserrat ExtraBold"/>
                <a:sym typeface="Montserrat ExtraBold"/>
              </a:rPr>
              <a:t>Problema</a:t>
            </a:r>
            <a:r>
              <a:rPr lang="en-US" sz="4400" dirty="0">
                <a:solidFill>
                  <a:srgbClr val="335580"/>
                </a:solidFill>
                <a:latin typeface="Montserrat ExtraBold"/>
                <a:sym typeface="Montserrat ExtraBold"/>
              </a:rPr>
              <a:t> #2 e #3</a:t>
            </a:r>
            <a:endParaRPr sz="4400" dirty="0">
              <a:solidFill>
                <a:srgbClr val="335580"/>
              </a:solidFill>
              <a:latin typeface="Montserrat ExtraBold"/>
              <a:sym typeface="Montserrat ExtraBold"/>
            </a:endParaRPr>
          </a:p>
        </p:txBody>
      </p:sp>
      <p:sp>
        <p:nvSpPr>
          <p:cNvPr id="4" name="TextBox 3">
            <a:extLst>
              <a:ext uri="{FF2B5EF4-FFF2-40B4-BE49-F238E27FC236}">
                <a16:creationId xmlns:a16="http://schemas.microsoft.com/office/drawing/2014/main" id="{2AB8C73F-5B2A-74D7-B616-F9E1E532CA9A}"/>
              </a:ext>
            </a:extLst>
          </p:cNvPr>
          <p:cNvSpPr txBox="1"/>
          <p:nvPr/>
        </p:nvSpPr>
        <p:spPr>
          <a:xfrm>
            <a:off x="402611" y="3081809"/>
            <a:ext cx="5865809" cy="584775"/>
          </a:xfrm>
          <a:prstGeom prst="rect">
            <a:avLst/>
          </a:prstGeom>
          <a:noFill/>
        </p:spPr>
        <p:txBody>
          <a:bodyPr wrap="square" rtlCol="0">
            <a:spAutoFit/>
          </a:bodyPr>
          <a:lstStyle/>
          <a:p>
            <a:r>
              <a:rPr lang="en-US" sz="3200" dirty="0" err="1">
                <a:solidFill>
                  <a:srgbClr val="FF0000"/>
                </a:solidFill>
                <a:latin typeface="Montserrat ExtraBold" panose="00000900000000000000" pitchFamily="2" charset="0"/>
              </a:rPr>
              <a:t>Microorganismi</a:t>
            </a:r>
            <a:r>
              <a:rPr lang="en-US" sz="3200" dirty="0">
                <a:solidFill>
                  <a:srgbClr val="FF0000"/>
                </a:solidFill>
                <a:latin typeface="Montserrat ExtraBold" panose="00000900000000000000" pitchFamily="2" charset="0"/>
              </a:rPr>
              <a:t> = Biofilm</a:t>
            </a:r>
          </a:p>
        </p:txBody>
      </p:sp>
      <p:sp>
        <p:nvSpPr>
          <p:cNvPr id="5" name="Oval 4">
            <a:extLst>
              <a:ext uri="{FF2B5EF4-FFF2-40B4-BE49-F238E27FC236}">
                <a16:creationId xmlns:a16="http://schemas.microsoft.com/office/drawing/2014/main" id="{7C86DDF5-A677-A765-40B5-E44156CA7EFB}"/>
              </a:ext>
            </a:extLst>
          </p:cNvPr>
          <p:cNvSpPr/>
          <p:nvPr/>
        </p:nvSpPr>
        <p:spPr>
          <a:xfrm>
            <a:off x="6328034" y="3211402"/>
            <a:ext cx="2915363" cy="2912200"/>
          </a:xfrm>
          <a:prstGeom prst="ellipse">
            <a:avLst/>
          </a:prstGeom>
          <a:noFill/>
          <a:ln w="571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86B31E04-AFAC-B8F8-724F-C06625A96DD6}"/>
              </a:ext>
            </a:extLst>
          </p:cNvPr>
          <p:cNvSpPr/>
          <p:nvPr/>
        </p:nvSpPr>
        <p:spPr>
          <a:xfrm>
            <a:off x="8842554" y="3211402"/>
            <a:ext cx="2915363" cy="2912200"/>
          </a:xfrm>
          <a:prstGeom prst="ellipse">
            <a:avLst/>
          </a:prstGeom>
          <a:noFill/>
          <a:ln w="571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 name="Google Shape;182;p6">
            <a:extLst>
              <a:ext uri="{FF2B5EF4-FFF2-40B4-BE49-F238E27FC236}">
                <a16:creationId xmlns:a16="http://schemas.microsoft.com/office/drawing/2014/main" id="{5813C736-1627-0A47-2A9E-81A4BB246B76}"/>
              </a:ext>
            </a:extLst>
          </p:cNvPr>
          <p:cNvCxnSpPr/>
          <p:nvPr/>
        </p:nvCxnSpPr>
        <p:spPr>
          <a:xfrm rot="10800000">
            <a:off x="493697" y="1162416"/>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7973258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cxnSp>
        <p:nvCxnSpPr>
          <p:cNvPr id="38" name="Google Shape;182;p6">
            <a:extLst>
              <a:ext uri="{FF2B5EF4-FFF2-40B4-BE49-F238E27FC236}">
                <a16:creationId xmlns:a16="http://schemas.microsoft.com/office/drawing/2014/main" id="{862D225E-8DF1-D75D-C7B1-9D42CAF4AEAD}"/>
              </a:ext>
            </a:extLst>
          </p:cNvPr>
          <p:cNvCxnSpPr/>
          <p:nvPr/>
        </p:nvCxnSpPr>
        <p:spPr>
          <a:xfrm rot="10800000">
            <a:off x="477739" y="1506276"/>
            <a:ext cx="779741" cy="0"/>
          </a:xfrm>
          <a:prstGeom prst="straightConnector1">
            <a:avLst/>
          </a:prstGeom>
          <a:noFill/>
          <a:ln w="28575" cap="flat" cmpd="sng">
            <a:solidFill>
              <a:srgbClr val="AA2E30"/>
            </a:solidFill>
            <a:prstDash val="solid"/>
            <a:round/>
            <a:headEnd type="none" w="sm" len="sm"/>
            <a:tailEnd type="none" w="sm" len="sm"/>
          </a:ln>
        </p:spPr>
      </p:cxnSp>
      <p:pic>
        <p:nvPicPr>
          <p:cNvPr id="16" name="Content Placeholder 10" descr="http://3.bp.blogspot.com/_kK1gfWMA8WQ/SbGKfSHqzUI/AAAAAAAAAg4/olMrlC6JNkw/s320/doug+cvc+line+close+up.jpg">
            <a:extLst>
              <a:ext uri="{FF2B5EF4-FFF2-40B4-BE49-F238E27FC236}">
                <a16:creationId xmlns:a16="http://schemas.microsoft.com/office/drawing/2014/main" id="{1F5EE989-3ECB-C2C3-3CE4-3EB8EEDFF1E1}"/>
              </a:ext>
            </a:extLst>
          </p:cNvPr>
          <p:cNvPicPr>
            <a:picLocks/>
          </p:cNvPicPr>
          <p:nvPr/>
        </p:nvPicPr>
        <p:blipFill rotWithShape="1">
          <a:blip r:embed="rId3">
            <a:extLst>
              <a:ext uri="{28A0092B-C50C-407E-A947-70E740481C1C}">
                <a14:useLocalDpi xmlns:a14="http://schemas.microsoft.com/office/drawing/2010/main" val="0"/>
              </a:ext>
            </a:extLst>
          </a:blip>
          <a:srcRect t="47894" r="22906" b="11165"/>
          <a:stretch/>
        </p:blipFill>
        <p:spPr bwMode="auto">
          <a:xfrm>
            <a:off x="6982205" y="3101616"/>
            <a:ext cx="3742343" cy="1999302"/>
          </a:xfrm>
          <a:prstGeom prst="rect">
            <a:avLst/>
          </a:prstGeom>
          <a:noFill/>
          <a:ln>
            <a:noFill/>
          </a:ln>
          <a:extLst>
            <a:ext uri="{53640926-AAD7-44D8-BBD7-CCE9431645EC}">
              <a14:shadowObscured xmlns:a14="http://schemas.microsoft.com/office/drawing/2010/main"/>
            </a:ext>
          </a:extLst>
        </p:spPr>
      </p:pic>
      <p:sp>
        <p:nvSpPr>
          <p:cNvPr id="17" name="TextBox 16">
            <a:extLst>
              <a:ext uri="{FF2B5EF4-FFF2-40B4-BE49-F238E27FC236}">
                <a16:creationId xmlns:a16="http://schemas.microsoft.com/office/drawing/2014/main" id="{5C377B1D-E625-9709-B6E5-8571BB98B15F}"/>
              </a:ext>
            </a:extLst>
          </p:cNvPr>
          <p:cNvSpPr txBox="1"/>
          <p:nvPr/>
        </p:nvSpPr>
        <p:spPr>
          <a:xfrm>
            <a:off x="6960227" y="5300318"/>
            <a:ext cx="3595453" cy="5810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50" b="0" i="0" u="none" strike="noStrike" kern="1200" cap="none" spc="0" normalizeH="0" baseline="0" noProof="0" dirty="0" err="1">
                <a:ln>
                  <a:noFill/>
                </a:ln>
                <a:solidFill>
                  <a:srgbClr val="0E101A"/>
                </a:solidFill>
                <a:effectLst/>
                <a:uLnTx/>
                <a:uFillTx/>
                <a:latin typeface="grInter"/>
                <a:ea typeface="+mn-ea"/>
                <a:cs typeface="+mn-cs"/>
              </a:rPr>
              <a:t>Xue</a:t>
            </a:r>
            <a:r>
              <a:rPr kumimoji="0" lang="en-CA" sz="1050" b="0" i="0" u="none" strike="noStrike" kern="1200" cap="none" spc="0" normalizeH="0" baseline="0" noProof="0" dirty="0">
                <a:ln>
                  <a:noFill/>
                </a:ln>
                <a:solidFill>
                  <a:srgbClr val="0E101A"/>
                </a:solidFill>
                <a:effectLst/>
                <a:uLnTx/>
                <a:uFillTx/>
                <a:latin typeface="grInter"/>
                <a:ea typeface="+mn-ea"/>
                <a:cs typeface="+mn-cs"/>
              </a:rPr>
              <a:t> et al. </a:t>
            </a:r>
            <a:r>
              <a:rPr kumimoji="0" lang="en-CA" sz="1050" b="0" i="1" u="none" strike="noStrike" kern="1200" cap="none" spc="0" normalizeH="0" baseline="0" noProof="0" dirty="0">
                <a:ln>
                  <a:noFill/>
                </a:ln>
                <a:solidFill>
                  <a:srgbClr val="0E101A"/>
                </a:solidFill>
                <a:effectLst/>
                <a:uLnTx/>
                <a:uFillTx/>
                <a:latin typeface="grInter"/>
                <a:ea typeface="+mn-ea"/>
                <a:cs typeface="+mn-cs"/>
              </a:rPr>
              <a:t>American journal of kidney diseases, </a:t>
            </a:r>
            <a:r>
              <a:rPr kumimoji="0" lang="en-CA" sz="1050" b="0" u="none" strike="noStrike" kern="1200" cap="none" spc="0" normalizeH="0" baseline="0" noProof="0" dirty="0">
                <a:ln>
                  <a:noFill/>
                </a:ln>
                <a:solidFill>
                  <a:srgbClr val="0E101A"/>
                </a:solidFill>
                <a:effectLst/>
                <a:uLnTx/>
                <a:uFillTx/>
                <a:latin typeface="grInter"/>
                <a:ea typeface="+mn-ea"/>
                <a:cs typeface="+mn-cs"/>
              </a:rPr>
              <a:t>2013</a:t>
            </a:r>
            <a:r>
              <a:rPr kumimoji="0" lang="en-CA" sz="1050" b="0" i="1" u="none" strike="noStrike" kern="1200" cap="none" spc="0" normalizeH="0" baseline="0" noProof="0" dirty="0">
                <a:ln>
                  <a:noFill/>
                </a:ln>
                <a:solidFill>
                  <a:srgbClr val="0E101A"/>
                </a:solidFill>
                <a:effectLst/>
                <a:uLnTx/>
                <a:uFillTx/>
                <a:latin typeface="grInter"/>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25000"/>
                  </a:srgbClr>
                </a:solidFill>
                <a:effectLst/>
                <a:uLnTx/>
                <a:uFillTx/>
                <a:latin typeface="Calibri"/>
                <a:ea typeface="Calibri"/>
                <a:cs typeface="Calibri"/>
                <a:sym typeface="Calibri"/>
              </a:rPr>
              <a:t>Ryder et al. </a:t>
            </a:r>
            <a:r>
              <a:rPr kumimoji="0" lang="en-US" sz="1050" b="0" i="1" u="none" strike="noStrike" kern="1200" cap="none" spc="0" normalizeH="0" baseline="0" noProof="0" dirty="0">
                <a:ln>
                  <a:noFill/>
                </a:ln>
                <a:solidFill>
                  <a:srgbClr val="E7E6E6">
                    <a:lumMod val="25000"/>
                  </a:srgbClr>
                </a:solidFill>
                <a:effectLst/>
                <a:uLnTx/>
                <a:uFillTx/>
                <a:latin typeface="Calibri"/>
                <a:ea typeface="Calibri"/>
                <a:cs typeface="Calibri"/>
                <a:sym typeface="Calibri"/>
              </a:rPr>
              <a:t>Top Adv </a:t>
            </a:r>
            <a:r>
              <a:rPr kumimoji="0" lang="en-US" sz="1050" b="0" i="1" u="none" strike="noStrike" kern="1200" cap="none" spc="0" normalizeH="0" baseline="0" noProof="0" dirty="0" err="1">
                <a:ln>
                  <a:noFill/>
                </a:ln>
                <a:solidFill>
                  <a:srgbClr val="E7E6E6">
                    <a:lumMod val="25000"/>
                  </a:srgbClr>
                </a:solidFill>
                <a:effectLst/>
                <a:uLnTx/>
                <a:uFillTx/>
                <a:latin typeface="Calibri"/>
                <a:ea typeface="Calibri"/>
                <a:cs typeface="Calibri"/>
                <a:sym typeface="Calibri"/>
              </a:rPr>
              <a:t>Pract</a:t>
            </a:r>
            <a:r>
              <a:rPr kumimoji="0" lang="en-US" sz="1050" b="0" i="1" u="none" strike="noStrike" kern="1200" cap="none" spc="0" normalizeH="0" baseline="0" noProof="0" dirty="0">
                <a:ln>
                  <a:noFill/>
                </a:ln>
                <a:solidFill>
                  <a:srgbClr val="E7E6E6">
                    <a:lumMod val="25000"/>
                  </a:srgbClr>
                </a:solidFill>
                <a:effectLst/>
                <a:uLnTx/>
                <a:uFillTx/>
                <a:latin typeface="Calibri"/>
                <a:ea typeface="Calibri"/>
                <a:cs typeface="Calibri"/>
                <a:sym typeface="Calibri"/>
              </a:rPr>
              <a:t> </a:t>
            </a:r>
            <a:r>
              <a:rPr kumimoji="0" lang="en-US" sz="1050" b="0" i="1" u="none" strike="noStrike" kern="1200" cap="none" spc="0" normalizeH="0" baseline="0" noProof="0" dirty="0" err="1">
                <a:ln>
                  <a:noFill/>
                </a:ln>
                <a:solidFill>
                  <a:srgbClr val="E7E6E6">
                    <a:lumMod val="25000"/>
                  </a:srgbClr>
                </a:solidFill>
                <a:effectLst/>
                <a:uLnTx/>
                <a:uFillTx/>
                <a:latin typeface="Calibri"/>
                <a:ea typeface="Calibri"/>
                <a:cs typeface="Calibri"/>
                <a:sym typeface="Calibri"/>
              </a:rPr>
              <a:t>Nurs</a:t>
            </a:r>
            <a:r>
              <a:rPr lang="en-US" sz="1050" i="1" dirty="0">
                <a:solidFill>
                  <a:srgbClr val="E7E6E6">
                    <a:lumMod val="25000"/>
                  </a:srgbClr>
                </a:solidFill>
                <a:latin typeface="Calibri"/>
                <a:ea typeface="Calibri"/>
                <a:cs typeface="Calibri"/>
                <a:sym typeface="Calibri"/>
              </a:rPr>
              <a:t>e </a:t>
            </a:r>
            <a:r>
              <a:rPr kumimoji="0" lang="en-US" sz="1050" b="0" i="1" u="none" strike="noStrike" kern="1200" cap="none" spc="0" normalizeH="0" baseline="0" noProof="0" dirty="0">
                <a:ln>
                  <a:noFill/>
                </a:ln>
                <a:solidFill>
                  <a:srgbClr val="E7E6E6">
                    <a:lumMod val="25000"/>
                  </a:srgbClr>
                </a:solidFill>
                <a:effectLst/>
                <a:uLnTx/>
                <a:uFillTx/>
                <a:latin typeface="Calibri"/>
                <a:ea typeface="Calibri"/>
                <a:cs typeface="Calibri"/>
                <a:sym typeface="Calibri"/>
              </a:rPr>
              <a:t>Journal, </a:t>
            </a:r>
            <a:r>
              <a:rPr kumimoji="0" lang="en-US" sz="1050" b="0" u="none" strike="noStrike" kern="1200" cap="none" spc="0" normalizeH="0" baseline="0" noProof="0" dirty="0">
                <a:ln>
                  <a:noFill/>
                </a:ln>
                <a:solidFill>
                  <a:srgbClr val="E7E6E6">
                    <a:lumMod val="25000"/>
                  </a:srgbClr>
                </a:solidFill>
                <a:effectLst/>
                <a:uLnTx/>
                <a:uFillTx/>
                <a:latin typeface="Calibri"/>
                <a:ea typeface="Calibri"/>
                <a:cs typeface="Calibri"/>
                <a:sym typeface="Calibri"/>
              </a:rPr>
              <a:t>2005</a:t>
            </a:r>
            <a:r>
              <a:rPr kumimoji="0" lang="en-US" sz="1050" b="0" i="1" u="none" strike="noStrike" kern="1200" cap="none" spc="0" normalizeH="0" baseline="0" noProof="0" dirty="0">
                <a:ln>
                  <a:noFill/>
                </a:ln>
                <a:solidFill>
                  <a:srgbClr val="E7E6E6">
                    <a:lumMod val="25000"/>
                  </a:srgbClr>
                </a:solidFill>
                <a:effectLst/>
                <a:uLnTx/>
                <a:uFillTx/>
                <a:latin typeface="Calibri"/>
                <a:ea typeface="Calibri"/>
                <a:cs typeface="Calibri"/>
                <a:sym typeface="Calibri"/>
              </a:rPr>
              <a:t>;</a:t>
            </a:r>
            <a:endParaRPr kumimoji="0" lang="en-US" sz="1050" b="0" i="0" u="none" strike="noStrike" kern="1200" cap="none" spc="0" normalizeH="0" baseline="0" noProof="0" dirty="0">
              <a:ln>
                <a:noFill/>
              </a:ln>
              <a:solidFill>
                <a:srgbClr val="E7E6E6">
                  <a:lumMod val="25000"/>
                </a:srgbClr>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Calibri"/>
                <a:cs typeface="Calibri"/>
                <a:sym typeface="Calibri"/>
              </a:rPr>
              <a:t>Ullman et al.  </a:t>
            </a:r>
            <a:r>
              <a:rPr kumimoji="0" lang="en-US" sz="1050" b="0" i="1" u="none" strike="noStrike" kern="1200" cap="none" spc="0" normalizeH="0" baseline="0" noProof="0" dirty="0">
                <a:ln>
                  <a:noFill/>
                </a:ln>
                <a:solidFill>
                  <a:prstClr val="black"/>
                </a:solidFill>
                <a:effectLst/>
                <a:uLnTx/>
                <a:uFillTx/>
                <a:latin typeface="Calibri"/>
                <a:ea typeface="Calibri"/>
                <a:cs typeface="Calibri"/>
                <a:sym typeface="Calibri"/>
              </a:rPr>
              <a:t>Pediatric Research, </a:t>
            </a:r>
            <a:r>
              <a:rPr kumimoji="0" lang="en-US" sz="1050" b="0" u="none" strike="noStrike" kern="1200" cap="none" spc="0" normalizeH="0" baseline="0" noProof="0" dirty="0">
                <a:ln>
                  <a:noFill/>
                </a:ln>
                <a:solidFill>
                  <a:prstClr val="black"/>
                </a:solidFill>
                <a:effectLst/>
                <a:uLnTx/>
                <a:uFillTx/>
                <a:latin typeface="Calibri"/>
                <a:ea typeface="Calibri"/>
                <a:cs typeface="Calibri"/>
                <a:sym typeface="Calibri"/>
              </a:rPr>
              <a:t>2022</a:t>
            </a:r>
            <a:r>
              <a:rPr kumimoji="0" lang="en-US" sz="1050" b="0" i="1" u="none" strike="noStrike" kern="1200" cap="none" spc="0" normalizeH="0" baseline="0" noProof="0" dirty="0">
                <a:ln>
                  <a:noFill/>
                </a:ln>
                <a:solidFill>
                  <a:prstClr val="black"/>
                </a:solidFill>
                <a:effectLst/>
                <a:uLnTx/>
                <a:uFillTx/>
                <a:latin typeface="Calibri"/>
                <a:ea typeface="Calibri"/>
                <a:cs typeface="Calibri"/>
                <a:sym typeface="Calibri"/>
              </a:rPr>
              <a:t> </a:t>
            </a:r>
            <a:endParaRPr kumimoji="0" lang="en-US" sz="105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53A81E8B-4957-A9FE-3293-E82792D51C11}"/>
              </a:ext>
            </a:extLst>
          </p:cNvPr>
          <p:cNvSpPr txBox="1"/>
          <p:nvPr/>
        </p:nvSpPr>
        <p:spPr>
          <a:xfrm>
            <a:off x="11129130" y="6215901"/>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2400" b="1" i="0" u="none" strike="noStrike" kern="1200" cap="none" spc="0" normalizeH="0" baseline="0" noProof="0">
              <a:ln>
                <a:noFill/>
              </a:ln>
              <a:solidFill>
                <a:srgbClr val="335580"/>
              </a:solidFill>
              <a:effectLst/>
              <a:uLnTx/>
              <a:uFillTx/>
              <a:latin typeface="Montserrat" pitchFamily="2" charset="77"/>
              <a:ea typeface="+mn-ea"/>
              <a:cs typeface="+mn-cs"/>
            </a:endParaRPr>
          </a:p>
        </p:txBody>
      </p:sp>
      <p:sp>
        <p:nvSpPr>
          <p:cNvPr id="6" name="TextBox 5">
            <a:extLst>
              <a:ext uri="{FF2B5EF4-FFF2-40B4-BE49-F238E27FC236}">
                <a16:creationId xmlns:a16="http://schemas.microsoft.com/office/drawing/2014/main" id="{253A1864-4965-9617-9971-4ED78DA1FC5E}"/>
              </a:ext>
            </a:extLst>
          </p:cNvPr>
          <p:cNvSpPr txBox="1"/>
          <p:nvPr/>
        </p:nvSpPr>
        <p:spPr>
          <a:xfrm>
            <a:off x="8766080" y="6581001"/>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 2023 </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mn-cs"/>
              </a:rPr>
              <a:t>SterileCare</a:t>
            </a: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 Inc. All rights reserved.</a:t>
            </a:r>
          </a:p>
        </p:txBody>
      </p:sp>
      <p:grpSp>
        <p:nvGrpSpPr>
          <p:cNvPr id="2" name="Gruppo 1">
            <a:extLst>
              <a:ext uri="{FF2B5EF4-FFF2-40B4-BE49-F238E27FC236}">
                <a16:creationId xmlns:a16="http://schemas.microsoft.com/office/drawing/2014/main" id="{C4E33700-3001-3949-BD95-BE201C107073}"/>
              </a:ext>
            </a:extLst>
          </p:cNvPr>
          <p:cNvGrpSpPr/>
          <p:nvPr/>
        </p:nvGrpSpPr>
        <p:grpSpPr>
          <a:xfrm>
            <a:off x="460596" y="1799183"/>
            <a:ext cx="5635405" cy="2373237"/>
            <a:chOff x="460596" y="1799183"/>
            <a:chExt cx="5635405" cy="2373237"/>
          </a:xfrm>
        </p:grpSpPr>
        <p:sp>
          <p:nvSpPr>
            <p:cNvPr id="18" name="TextBox 11">
              <a:extLst>
                <a:ext uri="{FF2B5EF4-FFF2-40B4-BE49-F238E27FC236}">
                  <a16:creationId xmlns:a16="http://schemas.microsoft.com/office/drawing/2014/main" id="{AB9D1585-C339-4C43-AF34-8127B4CE147E}"/>
                </a:ext>
              </a:extLst>
            </p:cNvPr>
            <p:cNvSpPr txBox="1"/>
            <p:nvPr/>
          </p:nvSpPr>
          <p:spPr>
            <a:xfrm>
              <a:off x="460597" y="2225412"/>
              <a:ext cx="5635404" cy="1947008"/>
            </a:xfrm>
            <a:prstGeom prst="rect">
              <a:avLst/>
            </a:prstGeom>
          </p:spPr>
          <p:txBody>
            <a:bodyPr wrap="square" lIns="0" tIns="0" rIns="0" bIns="0" rtlCol="0" anchor="t">
              <a:spAutoFit/>
            </a:bodyPr>
            <a:lstStyle/>
            <a:p>
              <a:pPr marL="452120" marR="0" lvl="0" indent="-452120" algn="l" defTabSz="914400" rtl="0" eaLnBrk="1" fontAlgn="auto" latinLnBrk="0" hangingPunct="1">
                <a:lnSpc>
                  <a:spcPct val="150000"/>
                </a:lnSpc>
                <a:spcBef>
                  <a:spcPts val="0"/>
                </a:spcBef>
                <a:spcAft>
                  <a:spcPts val="0"/>
                </a:spcAft>
                <a:buClr>
                  <a:srgbClr val="AA2E30"/>
                </a:buClr>
                <a:buSzTx/>
                <a:buFont typeface="Wingdings" pitchFamily="2" charset="2"/>
                <a:buChar char="v"/>
                <a:tabLst/>
                <a:defRPr/>
              </a:pP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4-20%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mortalità</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correlate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alle</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infezioni</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del CVC</a:t>
              </a:r>
              <a:endParaRPr kumimoji="0" lang="en-US" sz="1400" b="0" i="0" u="none" strike="noStrike" kern="1200" cap="none" spc="42" normalizeH="0" baseline="0" noProof="0" dirty="0">
                <a:ln>
                  <a:noFill/>
                </a:ln>
                <a:effectLst/>
                <a:uLnTx/>
                <a:uFillTx/>
                <a:latin typeface="Helvetica" pitchFamily="2" charset="0"/>
                <a:ea typeface="Inter" panose="020B0604020202020204" charset="0"/>
                <a:cs typeface="Helvetica" pitchFamily="2" charset="0"/>
              </a:endParaRPr>
            </a:p>
            <a:p>
              <a:pPr marL="452120" marR="0" lvl="0" indent="-452120" algn="l" defTabSz="914400" rtl="0" eaLnBrk="1" fontAlgn="auto" latinLnBrk="0" hangingPunct="1">
                <a:lnSpc>
                  <a:spcPct val="150000"/>
                </a:lnSpc>
                <a:spcBef>
                  <a:spcPts val="0"/>
                </a:spcBef>
                <a:spcAft>
                  <a:spcPts val="0"/>
                </a:spcAft>
                <a:buClr>
                  <a:srgbClr val="AA2E30"/>
                </a:buClr>
                <a:buSzTx/>
                <a:buFont typeface="Wingdings" pitchFamily="2" charset="2"/>
                <a:buChar char="v"/>
                <a:tabLst/>
                <a:defRPr/>
              </a:pP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Complicanze del CVC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nel</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43%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dei</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cateteri</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pediatrici</a:t>
              </a:r>
              <a:endParaRPr kumimoji="0" lang="en-US" sz="1400" b="0" i="0" u="none" strike="noStrike" kern="1200" cap="none" spc="42" normalizeH="0" baseline="0" noProof="0" dirty="0">
                <a:ln>
                  <a:noFill/>
                </a:ln>
                <a:effectLst/>
                <a:uLnTx/>
                <a:uFillTx/>
                <a:latin typeface="Helvetica" pitchFamily="2" charset="0"/>
                <a:ea typeface="Inter" panose="020B0604020202020204" charset="0"/>
                <a:cs typeface="Helvetica" pitchFamily="2" charset="0"/>
              </a:endParaRPr>
            </a:p>
            <a:p>
              <a:pPr marL="452120" marR="0" lvl="0" indent="-452120" algn="l" defTabSz="914400" rtl="0" eaLnBrk="1" fontAlgn="auto" latinLnBrk="0" hangingPunct="1">
                <a:lnSpc>
                  <a:spcPct val="150000"/>
                </a:lnSpc>
                <a:spcBef>
                  <a:spcPts val="0"/>
                </a:spcBef>
                <a:spcAft>
                  <a:spcPts val="0"/>
                </a:spcAft>
                <a:buClr>
                  <a:srgbClr val="AA2E30"/>
                </a:buClr>
                <a:buSzTx/>
                <a:buFont typeface="Wingdings" pitchFamily="2" charset="2"/>
                <a:buChar char="v"/>
                <a:tabLst/>
                <a:defRPr/>
              </a:pP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32.5%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dei</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cateteri</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per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dialisi</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richiedono</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un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trombolitico</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per 41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giorni</a:t>
              </a:r>
              <a:endParaRPr kumimoji="0" lang="en-US" sz="1400" b="0" i="0" u="none" strike="noStrike" kern="1200" cap="none" spc="42" normalizeH="0" baseline="0" noProof="0" dirty="0">
                <a:ln>
                  <a:noFill/>
                </a:ln>
                <a:effectLst/>
                <a:uLnTx/>
                <a:uFillTx/>
                <a:latin typeface="Helvetica" pitchFamily="2" charset="0"/>
                <a:ea typeface="Inter" panose="020B0604020202020204" charset="0"/>
                <a:cs typeface="Helvetica" pitchFamily="2" charset="0"/>
              </a:endParaRPr>
            </a:p>
            <a:p>
              <a:pPr marL="452120" marR="0" lvl="0" indent="-452120" algn="l" defTabSz="914400" rtl="0" eaLnBrk="1" fontAlgn="auto" latinLnBrk="0" hangingPunct="1">
                <a:lnSpc>
                  <a:spcPct val="150000"/>
                </a:lnSpc>
                <a:spcBef>
                  <a:spcPts val="0"/>
                </a:spcBef>
                <a:spcAft>
                  <a:spcPts val="0"/>
                </a:spcAft>
                <a:buClr>
                  <a:srgbClr val="AA2E30"/>
                </a:buClr>
                <a:buSzTx/>
                <a:buFont typeface="Wingdings" pitchFamily="2" charset="2"/>
                <a:buChar char="v"/>
                <a:tabLst/>
                <a:defRPr/>
              </a:pP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Infezioni</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metastatiche</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nel</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31%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dei</a:t>
              </a:r>
              <a:r>
                <a:rPr kumimoji="0" lang="en-US" sz="1400" b="0" i="0" u="none" strike="noStrike" kern="1200" cap="none" spc="42" normalizeH="0" baseline="0" noProof="0" dirty="0">
                  <a:ln>
                    <a:noFill/>
                  </a:ln>
                  <a:effectLst/>
                  <a:uLnTx/>
                  <a:uFillTx/>
                  <a:latin typeface="Helvetica" pitchFamily="2" charset="0"/>
                  <a:ea typeface="Inter" panose="020B0604020202020204" charset="0"/>
                  <a:cs typeface="+mn-cs"/>
                </a:rPr>
                <a:t> </a:t>
              </a:r>
              <a:r>
                <a:rPr kumimoji="0" lang="en-US" sz="1400" b="0" i="0" u="none" strike="noStrike" kern="1200" cap="none" spc="42" normalizeH="0" baseline="0" noProof="0" dirty="0" err="1">
                  <a:ln>
                    <a:noFill/>
                  </a:ln>
                  <a:effectLst/>
                  <a:uLnTx/>
                  <a:uFillTx/>
                  <a:latin typeface="Helvetica" pitchFamily="2" charset="0"/>
                  <a:ea typeface="Inter" panose="020B0604020202020204" charset="0"/>
                  <a:cs typeface="+mn-cs"/>
                </a:rPr>
                <a:t>pazienti</a:t>
              </a:r>
              <a:endParaRPr kumimoji="0" lang="en-US" sz="1400" b="0" i="0" u="none" strike="noStrike" kern="1200" cap="none" spc="42" normalizeH="0" baseline="0" noProof="0" dirty="0">
                <a:ln>
                  <a:noFill/>
                </a:ln>
                <a:effectLst/>
                <a:uLnTx/>
                <a:uFillTx/>
                <a:latin typeface="Helvetica" pitchFamily="2" charset="0"/>
                <a:ea typeface="+mn-ea"/>
                <a:cs typeface="Helvetica"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600" b="0" i="0" u="none" strike="noStrike" kern="1200" cap="none" spc="42" normalizeH="0" baseline="0" noProof="0" dirty="0">
                <a:ln>
                  <a:noFill/>
                </a:ln>
                <a:effectLst/>
                <a:uLnTx/>
                <a:uFillTx/>
                <a:latin typeface="Calibri" panose="020F0502020204030204"/>
                <a:ea typeface="+mn-ea"/>
                <a:cs typeface="+mn-cs"/>
              </a:endParaRPr>
            </a:p>
          </p:txBody>
        </p:sp>
        <p:sp>
          <p:nvSpPr>
            <p:cNvPr id="20" name="TextBox 14">
              <a:extLst>
                <a:ext uri="{FF2B5EF4-FFF2-40B4-BE49-F238E27FC236}">
                  <a16:creationId xmlns:a16="http://schemas.microsoft.com/office/drawing/2014/main" id="{C850FADD-31CD-244E-90C6-DAF295BAAE70}"/>
                </a:ext>
              </a:extLst>
            </p:cNvPr>
            <p:cNvSpPr txBox="1"/>
            <p:nvPr/>
          </p:nvSpPr>
          <p:spPr>
            <a:xfrm>
              <a:off x="460596" y="1799183"/>
              <a:ext cx="4810407" cy="333040"/>
            </a:xfrm>
            <a:prstGeom prst="rect">
              <a:avLst/>
            </a:prstGeom>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b="1" i="0" u="none" strike="noStrike" kern="1200" cap="none" spc="0" normalizeH="0" baseline="0" noProof="0" dirty="0" err="1">
                  <a:ln>
                    <a:noFill/>
                  </a:ln>
                  <a:solidFill>
                    <a:srgbClr val="335580"/>
                  </a:solidFill>
                  <a:effectLst/>
                  <a:uLnTx/>
                  <a:uFillTx/>
                  <a:latin typeface="Helvetica" pitchFamily="2" charset="0"/>
                  <a:ea typeface="+mn-ea"/>
                  <a:cs typeface="+mn-cs"/>
                </a:rPr>
                <a:t>Complicazioni</a:t>
              </a:r>
              <a:r>
                <a:rPr kumimoji="0" lang="en-US" b="1" i="0" u="none" strike="noStrike" kern="1200" cap="none" spc="0" normalizeH="0" baseline="0" noProof="0" dirty="0">
                  <a:ln>
                    <a:noFill/>
                  </a:ln>
                  <a:solidFill>
                    <a:srgbClr val="335580"/>
                  </a:solidFill>
                  <a:effectLst/>
                  <a:uLnTx/>
                  <a:uFillTx/>
                  <a:latin typeface="Helvetica" pitchFamily="2" charset="0"/>
                  <a:ea typeface="+mn-ea"/>
                  <a:cs typeface="+mn-cs"/>
                </a:rPr>
                <a:t> </a:t>
              </a:r>
              <a:r>
                <a:rPr kumimoji="0" lang="en-US" b="1" i="0" u="none" strike="noStrike" kern="1200" cap="none" spc="0" normalizeH="0" baseline="0" noProof="0" dirty="0" err="1">
                  <a:ln>
                    <a:noFill/>
                  </a:ln>
                  <a:solidFill>
                    <a:srgbClr val="335580"/>
                  </a:solidFill>
                  <a:effectLst/>
                  <a:uLnTx/>
                  <a:uFillTx/>
                  <a:latin typeface="Helvetica" pitchFamily="2" charset="0"/>
                  <a:ea typeface="+mn-ea"/>
                  <a:cs typeface="+mn-cs"/>
                </a:rPr>
                <a:t>Cliniche</a:t>
              </a:r>
              <a:r>
                <a:rPr kumimoji="0" lang="en-US" b="1" i="0" u="none" strike="noStrike" kern="1200" cap="none" spc="0" normalizeH="0" baseline="0" noProof="0" dirty="0">
                  <a:ln>
                    <a:noFill/>
                  </a:ln>
                  <a:solidFill>
                    <a:srgbClr val="335580"/>
                  </a:solidFill>
                  <a:effectLst/>
                  <a:uLnTx/>
                  <a:uFillTx/>
                  <a:latin typeface="Helvetica" pitchFamily="2" charset="0"/>
                  <a:ea typeface="+mn-ea"/>
                  <a:cs typeface="+mn-cs"/>
                </a:rPr>
                <a:t> </a:t>
              </a:r>
              <a:r>
                <a:rPr kumimoji="0" lang="en-US" b="1" i="0" u="none" strike="noStrike" kern="1200" cap="none" spc="0" normalizeH="0" baseline="0" noProof="0" dirty="0" err="1">
                  <a:ln>
                    <a:noFill/>
                  </a:ln>
                  <a:solidFill>
                    <a:srgbClr val="335580"/>
                  </a:solidFill>
                  <a:effectLst/>
                  <a:uLnTx/>
                  <a:uFillTx/>
                  <a:latin typeface="Helvetica" pitchFamily="2" charset="0"/>
                  <a:ea typeface="+mn-ea"/>
                  <a:cs typeface="+mn-cs"/>
                </a:rPr>
                <a:t>Attuali</a:t>
              </a:r>
              <a:endParaRPr kumimoji="0" lang="en-US" b="1" i="0" u="none" strike="noStrike" kern="1200" cap="none" spc="0" normalizeH="0" baseline="0" noProof="0" dirty="0">
                <a:ln>
                  <a:noFill/>
                </a:ln>
                <a:solidFill>
                  <a:srgbClr val="335580"/>
                </a:solidFill>
                <a:effectLst/>
                <a:uLnTx/>
                <a:uFillTx/>
                <a:latin typeface="Helvetica" pitchFamily="2" charset="0"/>
                <a:ea typeface="+mn-ea"/>
                <a:cs typeface="+mn-cs"/>
              </a:endParaRPr>
            </a:p>
          </p:txBody>
        </p:sp>
      </p:grpSp>
      <p:grpSp>
        <p:nvGrpSpPr>
          <p:cNvPr id="3" name="Gruppo 2">
            <a:extLst>
              <a:ext uri="{FF2B5EF4-FFF2-40B4-BE49-F238E27FC236}">
                <a16:creationId xmlns:a16="http://schemas.microsoft.com/office/drawing/2014/main" id="{B21F7622-C344-2240-8B6B-2C30995E86C4}"/>
              </a:ext>
            </a:extLst>
          </p:cNvPr>
          <p:cNvGrpSpPr/>
          <p:nvPr/>
        </p:nvGrpSpPr>
        <p:grpSpPr>
          <a:xfrm>
            <a:off x="460595" y="4005900"/>
            <a:ext cx="5820563" cy="2607872"/>
            <a:chOff x="460595" y="4005900"/>
            <a:chExt cx="5820563" cy="2607872"/>
          </a:xfrm>
        </p:grpSpPr>
        <p:sp>
          <p:nvSpPr>
            <p:cNvPr id="19" name="TextBox 12">
              <a:extLst>
                <a:ext uri="{FF2B5EF4-FFF2-40B4-BE49-F238E27FC236}">
                  <a16:creationId xmlns:a16="http://schemas.microsoft.com/office/drawing/2014/main" id="{982A3EC0-30AF-FE43-ADC8-B7271491579D}"/>
                </a:ext>
              </a:extLst>
            </p:cNvPr>
            <p:cNvSpPr txBox="1"/>
            <p:nvPr/>
          </p:nvSpPr>
          <p:spPr>
            <a:xfrm>
              <a:off x="460595" y="4382840"/>
              <a:ext cx="5820563" cy="2230932"/>
            </a:xfrm>
            <a:prstGeom prst="rect">
              <a:avLst/>
            </a:prstGeom>
          </p:spPr>
          <p:txBody>
            <a:bodyPr wrap="square" lIns="0" tIns="0" rIns="0" bIns="0" rtlCol="0" anchor="t">
              <a:spAutoFit/>
            </a:bodyPr>
            <a:lstStyle/>
            <a:p>
              <a:pPr marL="452120" marR="0" lvl="0" indent="-452120" algn="l" defTabSz="914400" rtl="0" eaLnBrk="1" fontAlgn="auto" latinLnBrk="0" hangingPunct="1">
                <a:lnSpc>
                  <a:spcPct val="150000"/>
                </a:lnSpc>
                <a:spcBef>
                  <a:spcPts val="0"/>
                </a:spcBef>
                <a:spcAft>
                  <a:spcPts val="0"/>
                </a:spcAft>
                <a:buClr>
                  <a:srgbClr val="AA2E30"/>
                </a:buClr>
                <a:buSzTx/>
                <a:buFont typeface="Wingdings" pitchFamily="2" charset="2"/>
                <a:buChar char="v"/>
                <a:tabLst/>
                <a:defRPr/>
              </a:pPr>
              <a:r>
                <a:rPr kumimoji="0" lang="en-US" sz="1400" b="0" i="0" u="none" strike="noStrike" kern="1200" cap="none" spc="56" normalizeH="0" baseline="0" noProof="0" dirty="0">
                  <a:ln>
                    <a:noFill/>
                  </a:ln>
                  <a:effectLst/>
                  <a:uLnTx/>
                  <a:uFillTx/>
                  <a:latin typeface="Helvetica"/>
                  <a:ea typeface="+mn-lt"/>
                  <a:cs typeface="Helvetica"/>
                </a:rPr>
                <a:t>CVC </a:t>
              </a:r>
              <a:r>
                <a:rPr kumimoji="0" lang="en-US" sz="1400" b="0" i="0" u="none" strike="noStrike" kern="1200" cap="none" spc="56" normalizeH="0" baseline="0" noProof="0" dirty="0" err="1">
                  <a:ln>
                    <a:noFill/>
                  </a:ln>
                  <a:effectLst/>
                  <a:uLnTx/>
                  <a:uFillTx/>
                  <a:latin typeface="Helvetica"/>
                  <a:ea typeface="+mn-lt"/>
                  <a:cs typeface="Helvetica"/>
                </a:rPr>
                <a:t>ostruiti</a:t>
              </a:r>
              <a:r>
                <a:rPr kumimoji="0" lang="en-US" sz="1400" b="0" i="0" u="none" strike="noStrike" kern="1200" cap="none" spc="56" normalizeH="0" baseline="0" noProof="0" dirty="0">
                  <a:ln>
                    <a:noFill/>
                  </a:ln>
                  <a:effectLst/>
                  <a:uLnTx/>
                  <a:uFillTx/>
                  <a:latin typeface="Helvetica"/>
                  <a:ea typeface="+mn-lt"/>
                  <a:cs typeface="Helvetica"/>
                </a:rPr>
                <a:t> – </a:t>
              </a:r>
              <a:r>
                <a:rPr kumimoji="0" lang="en-US" sz="1400" b="0" i="0" u="none" strike="noStrike" kern="1200" cap="none" spc="56" normalizeH="0" baseline="0" noProof="0" dirty="0" err="1">
                  <a:ln>
                    <a:noFill/>
                  </a:ln>
                  <a:effectLst/>
                  <a:uLnTx/>
                  <a:uFillTx/>
                  <a:latin typeface="Helvetica"/>
                  <a:ea typeface="+mn-lt"/>
                  <a:cs typeface="Helvetica"/>
                </a:rPr>
                <a:t>richiedono</a:t>
              </a:r>
              <a:r>
                <a:rPr kumimoji="0" lang="en-US" sz="1400" b="0" i="0" u="none" strike="noStrike" kern="1200" cap="none" spc="56" normalizeH="0" baseline="0" noProof="0" dirty="0">
                  <a:ln>
                    <a:noFill/>
                  </a:ln>
                  <a:effectLst/>
                  <a:uLnTx/>
                  <a:uFillTx/>
                  <a:latin typeface="Helvetica"/>
                  <a:ea typeface="+mn-lt"/>
                  <a:cs typeface="Helvetica"/>
                </a:rPr>
                <a:t> </a:t>
              </a:r>
              <a:r>
                <a:rPr kumimoji="0" lang="en-US" sz="1400" b="0" i="0" u="none" strike="noStrike" kern="1200" cap="none" spc="56" normalizeH="0" baseline="0" noProof="0" dirty="0" err="1">
                  <a:ln>
                    <a:noFill/>
                  </a:ln>
                  <a:effectLst/>
                  <a:uLnTx/>
                  <a:uFillTx/>
                  <a:latin typeface="Helvetica"/>
                  <a:ea typeface="+mn-lt"/>
                  <a:cs typeface="Helvetica"/>
                </a:rPr>
                <a:t>terapia</a:t>
              </a:r>
              <a:r>
                <a:rPr kumimoji="0" lang="en-US" sz="1400" b="0" i="0" u="none" strike="noStrike" kern="1200" cap="none" spc="56" normalizeH="0" baseline="0" noProof="0" dirty="0">
                  <a:ln>
                    <a:noFill/>
                  </a:ln>
                  <a:effectLst/>
                  <a:uLnTx/>
                  <a:uFillTx/>
                  <a:latin typeface="Helvetica"/>
                  <a:ea typeface="+mn-lt"/>
                  <a:cs typeface="Helvetica"/>
                </a:rPr>
                <a:t> </a:t>
              </a:r>
              <a:r>
                <a:rPr kumimoji="0" lang="en-US" sz="1400" b="0" i="0" u="none" strike="noStrike" kern="1200" cap="none" spc="56" normalizeH="0" baseline="0" noProof="0" dirty="0" err="1">
                  <a:ln>
                    <a:noFill/>
                  </a:ln>
                  <a:effectLst/>
                  <a:uLnTx/>
                  <a:uFillTx/>
                  <a:latin typeface="Helvetica"/>
                  <a:ea typeface="+mn-lt"/>
                  <a:cs typeface="Helvetica"/>
                </a:rPr>
                <a:t>trombolitica</a:t>
              </a:r>
              <a:endParaRPr kumimoji="0" lang="en-US" sz="1400" b="0" i="0" u="none" strike="noStrike" kern="1200" cap="none" spc="56" normalizeH="0" baseline="0" noProof="0" dirty="0">
                <a:ln>
                  <a:noFill/>
                </a:ln>
                <a:effectLst/>
                <a:uLnTx/>
                <a:uFillTx/>
                <a:latin typeface="Helvetica" pitchFamily="2" charset="0"/>
                <a:ea typeface="+mn-lt"/>
                <a:cs typeface="Helvetica" pitchFamily="2" charset="0"/>
              </a:endParaRPr>
            </a:p>
            <a:p>
              <a:pPr marL="452120" marR="0" lvl="0" indent="-452120" algn="l" defTabSz="914400" rtl="0" eaLnBrk="1" fontAlgn="auto" latinLnBrk="0" hangingPunct="1">
                <a:lnSpc>
                  <a:spcPct val="150000"/>
                </a:lnSpc>
                <a:spcBef>
                  <a:spcPts val="0"/>
                </a:spcBef>
                <a:spcAft>
                  <a:spcPts val="0"/>
                </a:spcAft>
                <a:buClr>
                  <a:srgbClr val="AA2E30"/>
                </a:buClr>
                <a:buSzTx/>
                <a:buFont typeface="Wingdings" pitchFamily="2" charset="2"/>
                <a:buChar char="v"/>
                <a:tabLst/>
                <a:defRPr/>
              </a:pPr>
              <a:r>
                <a:rPr kumimoji="0" lang="en-US" sz="1400" b="0" i="0" u="none" strike="noStrike" kern="1200" cap="none" spc="42" normalizeH="0" baseline="0" noProof="0" dirty="0">
                  <a:ln>
                    <a:noFill/>
                  </a:ln>
                  <a:effectLst/>
                  <a:uLnTx/>
                  <a:uFillTx/>
                  <a:latin typeface="Helvetica"/>
                  <a:ea typeface="+mn-lt"/>
                  <a:cs typeface="Helvetica"/>
                </a:rPr>
                <a:t>CVC </a:t>
              </a:r>
              <a:r>
                <a:rPr kumimoji="0" lang="en-US" sz="1400" b="0" i="0" u="none" strike="noStrike" kern="1200" cap="none" spc="42" normalizeH="0" baseline="0" noProof="0" dirty="0" err="1">
                  <a:ln>
                    <a:noFill/>
                  </a:ln>
                  <a:effectLst/>
                  <a:uLnTx/>
                  <a:uFillTx/>
                  <a:latin typeface="Helvetica"/>
                  <a:ea typeface="+mn-lt"/>
                  <a:cs typeface="Helvetica"/>
                </a:rPr>
                <a:t>infetti</a:t>
              </a:r>
              <a:r>
                <a:rPr kumimoji="0" lang="en-US" sz="1400" b="0" i="0" u="none" strike="noStrike" kern="1200" cap="none" spc="42" normalizeH="0" baseline="0" noProof="0" dirty="0">
                  <a:ln>
                    <a:noFill/>
                  </a:ln>
                  <a:effectLst/>
                  <a:uLnTx/>
                  <a:uFillTx/>
                  <a:latin typeface="Helvetica"/>
                  <a:ea typeface="+mn-lt"/>
                  <a:cs typeface="Helvetica"/>
                </a:rPr>
                <a:t> – </a:t>
              </a:r>
              <a:r>
                <a:rPr kumimoji="0" lang="en-US" sz="1400" b="0" i="0" u="none" strike="noStrike" kern="1200" cap="none" spc="42" normalizeH="0" baseline="0" noProof="0" dirty="0" err="1">
                  <a:ln>
                    <a:noFill/>
                  </a:ln>
                  <a:effectLst/>
                  <a:uLnTx/>
                  <a:uFillTx/>
                  <a:latin typeface="Helvetica"/>
                  <a:ea typeface="+mn-lt"/>
                  <a:cs typeface="Helvetica"/>
                </a:rPr>
                <a:t>richiedono</a:t>
              </a:r>
              <a:r>
                <a:rPr kumimoji="0" lang="en-US" sz="1400" b="0" i="0" u="none" strike="noStrike" kern="1200" cap="none" spc="42" normalizeH="0" baseline="0" noProof="0" dirty="0">
                  <a:ln>
                    <a:noFill/>
                  </a:ln>
                  <a:effectLst/>
                  <a:uLnTx/>
                  <a:uFillTx/>
                  <a:latin typeface="Helvetica"/>
                  <a:ea typeface="+mn-lt"/>
                  <a:cs typeface="Helvetica"/>
                </a:rPr>
                <a:t> </a:t>
              </a:r>
              <a:r>
                <a:rPr kumimoji="0" lang="en-US" sz="1400" b="0" i="0" u="none" strike="noStrike" kern="1200" cap="none" spc="42" normalizeH="0" baseline="0" noProof="0" dirty="0" err="1">
                  <a:ln>
                    <a:noFill/>
                  </a:ln>
                  <a:effectLst/>
                  <a:uLnTx/>
                  <a:uFillTx/>
                  <a:latin typeface="Helvetica"/>
                  <a:ea typeface="+mn-lt"/>
                  <a:cs typeface="Helvetica"/>
                </a:rPr>
                <a:t>antibiotici</a:t>
              </a:r>
              <a:r>
                <a:rPr kumimoji="0" lang="en-US" sz="1400" b="0" i="0" u="none" strike="noStrike" kern="1200" cap="none" spc="42" normalizeH="0" baseline="0" noProof="0" dirty="0">
                  <a:ln>
                    <a:noFill/>
                  </a:ln>
                  <a:effectLst/>
                  <a:uLnTx/>
                  <a:uFillTx/>
                  <a:latin typeface="Helvetica"/>
                  <a:ea typeface="+mn-lt"/>
                  <a:cs typeface="Helvetica"/>
                </a:rPr>
                <a:t>, </a:t>
              </a:r>
              <a:r>
                <a:rPr kumimoji="0" lang="en-US" sz="1400" b="0" i="0" u="none" strike="noStrike" kern="1200" cap="none" spc="42" normalizeH="0" baseline="0" noProof="0" dirty="0" err="1">
                  <a:ln>
                    <a:noFill/>
                  </a:ln>
                  <a:effectLst/>
                  <a:uLnTx/>
                  <a:uFillTx/>
                  <a:latin typeface="Helvetica"/>
                  <a:ea typeface="+mn-lt"/>
                  <a:cs typeface="Helvetica"/>
                </a:rPr>
                <a:t>interruzione</a:t>
              </a:r>
              <a:r>
                <a:rPr kumimoji="0" lang="en-US" sz="1400" b="0" i="0" u="none" strike="noStrike" kern="1200" cap="none" spc="42" normalizeH="0" baseline="0" noProof="0" dirty="0">
                  <a:ln>
                    <a:noFill/>
                  </a:ln>
                  <a:effectLst/>
                  <a:uLnTx/>
                  <a:uFillTx/>
                  <a:latin typeface="Helvetica"/>
                  <a:ea typeface="+mn-lt"/>
                  <a:cs typeface="Helvetica"/>
                </a:rPr>
                <a:t> del </a:t>
              </a:r>
              <a:r>
                <a:rPr kumimoji="0" lang="en-US" sz="1400" b="0" i="0" u="none" strike="noStrike" kern="1200" cap="none" spc="42" normalizeH="0" baseline="0" noProof="0" dirty="0" err="1">
                  <a:ln>
                    <a:noFill/>
                  </a:ln>
                  <a:effectLst/>
                  <a:uLnTx/>
                  <a:uFillTx/>
                  <a:latin typeface="Helvetica"/>
                  <a:ea typeface="+mn-lt"/>
                  <a:cs typeface="Helvetica"/>
                </a:rPr>
                <a:t>trattamento</a:t>
              </a:r>
              <a:endParaRPr kumimoji="0" lang="en-US" sz="1400" b="0" i="0" u="none" strike="noStrike" kern="1200" cap="none" spc="42" normalizeH="0" baseline="0" noProof="0" dirty="0">
                <a:ln>
                  <a:noFill/>
                </a:ln>
                <a:effectLst/>
                <a:uLnTx/>
                <a:uFillTx/>
                <a:latin typeface="Helvetica" pitchFamily="2" charset="0"/>
                <a:ea typeface="+mn-lt"/>
                <a:cs typeface="Helvetica" pitchFamily="2" charset="0"/>
              </a:endParaRPr>
            </a:p>
            <a:p>
              <a:pPr marL="452120" marR="0" lvl="0" indent="-452120" algn="l" defTabSz="914400" rtl="0" eaLnBrk="1" fontAlgn="auto" latinLnBrk="0" hangingPunct="1">
                <a:lnSpc>
                  <a:spcPct val="150000"/>
                </a:lnSpc>
                <a:spcBef>
                  <a:spcPts val="0"/>
                </a:spcBef>
                <a:spcAft>
                  <a:spcPts val="0"/>
                </a:spcAft>
                <a:buClr>
                  <a:srgbClr val="AA2E30"/>
                </a:buClr>
                <a:buSzTx/>
                <a:buFont typeface="Wingdings" pitchFamily="2" charset="2"/>
                <a:buChar char="v"/>
                <a:tabLst/>
                <a:defRPr/>
              </a:pPr>
              <a:r>
                <a:rPr kumimoji="0" lang="en-US" sz="1400" b="0" i="0" u="none" strike="noStrike" kern="1200" cap="none" spc="42" normalizeH="0" baseline="0" noProof="0" dirty="0" err="1">
                  <a:ln>
                    <a:noFill/>
                  </a:ln>
                  <a:effectLst/>
                  <a:uLnTx/>
                  <a:uFillTx/>
                  <a:latin typeface="Helvetica"/>
                  <a:ea typeface="Inter" panose="020B0604020202020204" charset="0"/>
                  <a:cs typeface="Helvetica"/>
                </a:rPr>
                <a:t>Dosaggio</a:t>
              </a:r>
              <a:r>
                <a:rPr kumimoji="0" lang="en-US" sz="1400" b="0" i="0" u="none" strike="noStrike" kern="1200" cap="none" spc="42" normalizeH="0" baseline="0" noProof="0" dirty="0">
                  <a:ln>
                    <a:noFill/>
                  </a:ln>
                  <a:effectLst/>
                  <a:uLnTx/>
                  <a:uFillTx/>
                  <a:latin typeface="Helvetica"/>
                  <a:ea typeface="Inter" panose="020B0604020202020204" charset="0"/>
                  <a:cs typeface="Helvetica"/>
                </a:rPr>
                <a:t> sub </a:t>
              </a:r>
              <a:r>
                <a:rPr kumimoji="0" lang="en-US" sz="1400" b="0" i="0" u="none" strike="noStrike" kern="1200" cap="none" spc="42" normalizeH="0" baseline="0" noProof="0" dirty="0" err="1">
                  <a:ln>
                    <a:noFill/>
                  </a:ln>
                  <a:effectLst/>
                  <a:uLnTx/>
                  <a:uFillTx/>
                  <a:latin typeface="Helvetica"/>
                  <a:ea typeface="Inter" panose="020B0604020202020204" charset="0"/>
                  <a:cs typeface="Helvetica"/>
                </a:rPr>
                <a:t>terapeutico</a:t>
              </a:r>
              <a:endParaRPr kumimoji="0" lang="en-US" sz="1400" b="0" i="0" u="none" strike="noStrike" kern="1200" cap="none" spc="42" normalizeH="0" baseline="0" noProof="0" dirty="0">
                <a:ln>
                  <a:noFill/>
                </a:ln>
                <a:effectLst/>
                <a:uLnTx/>
                <a:uFillTx/>
                <a:latin typeface="Helvetica" pitchFamily="2" charset="0"/>
                <a:ea typeface="Inter" panose="020B0604020202020204" charset="0"/>
                <a:cs typeface="Helvetica" pitchFamily="2" charset="0"/>
              </a:endParaRPr>
            </a:p>
            <a:p>
              <a:pPr marL="452120" marR="0" lvl="0" indent="-452120" algn="l" defTabSz="914400" rtl="0" eaLnBrk="1" fontAlgn="auto" latinLnBrk="0" hangingPunct="1">
                <a:lnSpc>
                  <a:spcPct val="150000"/>
                </a:lnSpc>
                <a:spcBef>
                  <a:spcPts val="0"/>
                </a:spcBef>
                <a:spcAft>
                  <a:spcPts val="0"/>
                </a:spcAft>
                <a:buClr>
                  <a:srgbClr val="AA2E30"/>
                </a:buClr>
                <a:buSzTx/>
                <a:buFont typeface="Wingdings" pitchFamily="2" charset="2"/>
                <a:buChar char="v"/>
                <a:tabLst/>
                <a:defRPr/>
              </a:pPr>
              <a:r>
                <a:rPr kumimoji="0" lang="en-US" sz="1400" b="0" i="0" u="none" strike="noStrike" kern="1200" cap="none" spc="42" normalizeH="0" baseline="0" noProof="0" dirty="0">
                  <a:ln>
                    <a:noFill/>
                  </a:ln>
                  <a:effectLst/>
                  <a:uLnTx/>
                  <a:uFillTx/>
                  <a:latin typeface="Helvetica"/>
                  <a:ea typeface="+mn-lt"/>
                  <a:cs typeface="Calibri" panose="020F0502020204030204"/>
                </a:rPr>
                <a:t>Stress, </a:t>
              </a:r>
              <a:r>
                <a:rPr kumimoji="0" lang="en-US" sz="1400" b="0" i="0" u="none" strike="noStrike" kern="1200" cap="none" spc="42" normalizeH="0" baseline="0" noProof="0" dirty="0" err="1">
                  <a:ln>
                    <a:noFill/>
                  </a:ln>
                  <a:effectLst/>
                  <a:uLnTx/>
                  <a:uFillTx/>
                  <a:latin typeface="Helvetica"/>
                  <a:ea typeface="+mn-lt"/>
                  <a:cs typeface="Calibri" panose="020F0502020204030204"/>
                </a:rPr>
                <a:t>ansietà</a:t>
              </a:r>
              <a:r>
                <a:rPr kumimoji="0" lang="en-US" sz="1400" b="0" i="0" u="none" strike="noStrike" kern="1200" cap="none" spc="42" normalizeH="0" baseline="0" noProof="0" dirty="0">
                  <a:ln>
                    <a:noFill/>
                  </a:ln>
                  <a:effectLst/>
                  <a:uLnTx/>
                  <a:uFillTx/>
                  <a:latin typeface="Helvetica"/>
                  <a:ea typeface="+mn-lt"/>
                  <a:cs typeface="Calibri" panose="020F0502020204030204"/>
                </a:rPr>
                <a:t>, dolore, </a:t>
              </a:r>
              <a:r>
                <a:rPr kumimoji="0" lang="en-US" sz="1400" b="0" i="0" u="none" strike="noStrike" kern="1200" cap="none" spc="42" normalizeH="0" baseline="0" noProof="0" dirty="0" err="1">
                  <a:ln>
                    <a:noFill/>
                  </a:ln>
                  <a:effectLst/>
                  <a:uLnTx/>
                  <a:uFillTx/>
                  <a:latin typeface="Helvetica"/>
                  <a:ea typeface="+mn-lt"/>
                  <a:cs typeface="Calibri" panose="020F0502020204030204"/>
                </a:rPr>
                <a:t>timore</a:t>
              </a:r>
              <a:r>
                <a:rPr kumimoji="0" lang="en-US" sz="1400" b="0" i="0" u="none" strike="noStrike" kern="1200" cap="none" spc="42" normalizeH="0" baseline="0" noProof="0" dirty="0">
                  <a:ln>
                    <a:noFill/>
                  </a:ln>
                  <a:effectLst/>
                  <a:uLnTx/>
                  <a:uFillTx/>
                  <a:latin typeface="Helvetica"/>
                  <a:ea typeface="+mn-lt"/>
                  <a:cs typeface="Calibri" panose="020F0502020204030204"/>
                </a:rPr>
                <a:t> </a:t>
              </a:r>
              <a:r>
                <a:rPr kumimoji="0" lang="en-US" sz="1400" b="0" i="0" u="none" strike="noStrike" kern="1200" cap="none" spc="42" normalizeH="0" baseline="0" noProof="0" dirty="0" err="1">
                  <a:ln>
                    <a:noFill/>
                  </a:ln>
                  <a:effectLst/>
                  <a:uLnTx/>
                  <a:uFillTx/>
                  <a:latin typeface="Helvetica"/>
                  <a:ea typeface="+mn-lt"/>
                  <a:cs typeface="Calibri" panose="020F0502020204030204"/>
                </a:rPr>
                <a:t>della</a:t>
              </a:r>
              <a:r>
                <a:rPr kumimoji="0" lang="en-US" sz="1400" b="0" i="0" u="none" strike="noStrike" kern="1200" cap="none" spc="42" normalizeH="0" baseline="0" noProof="0" dirty="0">
                  <a:ln>
                    <a:noFill/>
                  </a:ln>
                  <a:effectLst/>
                  <a:uLnTx/>
                  <a:uFillTx/>
                  <a:latin typeface="Helvetica"/>
                  <a:ea typeface="+mn-lt"/>
                  <a:cs typeface="Calibri" panose="020F0502020204030204"/>
                </a:rPr>
                <a:t> </a:t>
              </a:r>
              <a:r>
                <a:rPr kumimoji="0" lang="en-US" sz="1400" b="0" i="0" u="none" strike="noStrike" kern="1200" cap="none" spc="42" normalizeH="0" baseline="0" noProof="0" dirty="0" err="1">
                  <a:ln>
                    <a:noFill/>
                  </a:ln>
                  <a:effectLst/>
                  <a:uLnTx/>
                  <a:uFillTx/>
                  <a:latin typeface="Helvetica"/>
                  <a:ea typeface="+mn-lt"/>
                  <a:cs typeface="Calibri" panose="020F0502020204030204"/>
                </a:rPr>
                <a:t>malattia</a:t>
              </a:r>
              <a:r>
                <a:rPr kumimoji="0" lang="en-US" sz="1400" b="0" i="0" u="none" strike="noStrike" kern="1200" cap="none" spc="42" normalizeH="0" baseline="0" noProof="0" dirty="0">
                  <a:ln>
                    <a:noFill/>
                  </a:ln>
                  <a:effectLst/>
                  <a:uLnTx/>
                  <a:uFillTx/>
                  <a:latin typeface="Helvetica"/>
                  <a:ea typeface="+mn-lt"/>
                  <a:cs typeface="Calibri" panose="020F0502020204030204"/>
                </a:rPr>
                <a:t>, </a:t>
              </a:r>
              <a:r>
                <a:rPr kumimoji="0" lang="en-US" sz="1400" b="0" i="0" u="none" strike="noStrike" kern="1200" cap="none" spc="42" normalizeH="0" baseline="0" noProof="0" dirty="0" err="1">
                  <a:ln>
                    <a:noFill/>
                  </a:ln>
                  <a:effectLst/>
                  <a:uLnTx/>
                  <a:uFillTx/>
                  <a:latin typeface="Helvetica"/>
                  <a:ea typeface="+mn-lt"/>
                  <a:cs typeface="Calibri" panose="020F0502020204030204"/>
                </a:rPr>
                <a:t>mancato</a:t>
              </a:r>
              <a:r>
                <a:rPr kumimoji="0" lang="en-US" sz="1400" b="0" i="0" u="none" strike="noStrike" kern="1200" cap="none" spc="42" normalizeH="0" baseline="0" noProof="0" dirty="0">
                  <a:ln>
                    <a:noFill/>
                  </a:ln>
                  <a:effectLst/>
                  <a:uLnTx/>
                  <a:uFillTx/>
                  <a:latin typeface="Helvetica"/>
                  <a:ea typeface="+mn-lt"/>
                  <a:cs typeface="Calibri" panose="020F0502020204030204"/>
                </a:rPr>
                <a:t> </a:t>
              </a:r>
              <a:r>
                <a:rPr kumimoji="0" lang="en-US" sz="1400" b="0" i="0" u="none" strike="noStrike" kern="1200" cap="none" spc="42" normalizeH="0" baseline="0" noProof="0" dirty="0" err="1">
                  <a:ln>
                    <a:noFill/>
                  </a:ln>
                  <a:effectLst/>
                  <a:uLnTx/>
                  <a:uFillTx/>
                  <a:latin typeface="Helvetica"/>
                  <a:ea typeface="+mn-lt"/>
                  <a:cs typeface="Calibri" panose="020F0502020204030204"/>
                </a:rPr>
                <a:t>sollievo</a:t>
              </a:r>
              <a:r>
                <a:rPr kumimoji="0" lang="en-US" sz="1400" b="0" i="0" u="none" strike="noStrike" kern="1200" cap="none" spc="42" normalizeH="0" baseline="0" noProof="0" dirty="0">
                  <a:ln>
                    <a:noFill/>
                  </a:ln>
                  <a:effectLst/>
                  <a:uLnTx/>
                  <a:uFillTx/>
                  <a:latin typeface="Helvetica"/>
                  <a:ea typeface="+mn-lt"/>
                  <a:cs typeface="Calibri" panose="020F0502020204030204"/>
                </a:rPr>
                <a:t> </a:t>
              </a:r>
              <a:r>
                <a:rPr kumimoji="0" lang="en-US" sz="1400" b="0" i="0" u="none" strike="noStrike" kern="1200" cap="none" spc="42" normalizeH="0" baseline="0" noProof="0" dirty="0" err="1">
                  <a:ln>
                    <a:noFill/>
                  </a:ln>
                  <a:effectLst/>
                  <a:uLnTx/>
                  <a:uFillTx/>
                  <a:latin typeface="Helvetica"/>
                  <a:ea typeface="+mn-lt"/>
                  <a:cs typeface="Calibri" panose="020F0502020204030204"/>
                </a:rPr>
                <a:t>dei</a:t>
              </a:r>
              <a:r>
                <a:rPr kumimoji="0" lang="en-US" sz="1400" b="0" i="0" u="none" strike="noStrike" kern="1200" cap="none" spc="42" normalizeH="0" baseline="0" noProof="0" dirty="0">
                  <a:ln>
                    <a:noFill/>
                  </a:ln>
                  <a:effectLst/>
                  <a:uLnTx/>
                  <a:uFillTx/>
                  <a:latin typeface="Helvetica"/>
                  <a:ea typeface="+mn-lt"/>
                  <a:cs typeface="Calibri" panose="020F0502020204030204"/>
                </a:rPr>
                <a:t> </a:t>
              </a:r>
              <a:r>
                <a:rPr kumimoji="0" lang="en-US" sz="1400" b="0" i="0" u="none" strike="noStrike" kern="1200" cap="none" spc="42" normalizeH="0" baseline="0" noProof="0" dirty="0" err="1">
                  <a:ln>
                    <a:noFill/>
                  </a:ln>
                  <a:effectLst/>
                  <a:uLnTx/>
                  <a:uFillTx/>
                  <a:latin typeface="Helvetica"/>
                  <a:ea typeface="+mn-lt"/>
                  <a:cs typeface="Calibri" panose="020F0502020204030204"/>
                </a:rPr>
                <a:t>sintomi</a:t>
              </a:r>
              <a:endParaRPr kumimoji="0" lang="en-US" sz="1400" b="0" i="0" u="none" strike="noStrike" kern="1200" cap="none" spc="42" normalizeH="0" baseline="0" noProof="0" dirty="0">
                <a:ln>
                  <a:noFill/>
                </a:ln>
                <a:effectLst/>
                <a:uLnTx/>
                <a:uFillTx/>
                <a:latin typeface="Helvetica"/>
                <a:ea typeface="+mn-ea"/>
                <a:cs typeface="Calibri"/>
              </a:endParaRPr>
            </a:p>
            <a:p>
              <a:pPr marL="452120" marR="0" lvl="0" indent="-452120" algn="l" defTabSz="914400" rtl="0" eaLnBrk="1" fontAlgn="auto" latinLnBrk="0" hangingPunct="1">
                <a:lnSpc>
                  <a:spcPct val="150000"/>
                </a:lnSpc>
                <a:spcBef>
                  <a:spcPts val="0"/>
                </a:spcBef>
                <a:spcAft>
                  <a:spcPts val="0"/>
                </a:spcAft>
                <a:buClr>
                  <a:srgbClr val="AA2E30"/>
                </a:buClr>
                <a:buSzTx/>
                <a:buFont typeface="Wingdings" pitchFamily="2" charset="2"/>
                <a:buChar char="v"/>
                <a:tabLst/>
                <a:defRPr/>
              </a:pPr>
              <a:r>
                <a:rPr kumimoji="0" lang="en-US" sz="1400" b="0" i="0" u="none" strike="noStrike" kern="1200" cap="none" spc="42" normalizeH="0" baseline="0" noProof="0" dirty="0" err="1">
                  <a:ln>
                    <a:noFill/>
                  </a:ln>
                  <a:effectLst/>
                  <a:uLnTx/>
                  <a:uFillTx/>
                  <a:latin typeface="Helvetica"/>
                  <a:ea typeface="+mn-ea"/>
                  <a:cs typeface="Calibri"/>
                </a:rPr>
                <a:t>Interruzione</a:t>
              </a:r>
              <a:r>
                <a:rPr kumimoji="0" lang="en-US" sz="1400" b="0" i="0" u="none" strike="noStrike" kern="1200" cap="none" spc="42" normalizeH="0" baseline="0" noProof="0" dirty="0">
                  <a:ln>
                    <a:noFill/>
                  </a:ln>
                  <a:effectLst/>
                  <a:uLnTx/>
                  <a:uFillTx/>
                  <a:latin typeface="Helvetica"/>
                  <a:ea typeface="+mn-ea"/>
                  <a:cs typeface="Calibri"/>
                </a:rPr>
                <a:t> del </a:t>
              </a:r>
              <a:r>
                <a:rPr kumimoji="0" lang="en-US" sz="1400" b="0" i="0" u="none" strike="noStrike" kern="1200" cap="none" spc="42" normalizeH="0" baseline="0" noProof="0" dirty="0" err="1">
                  <a:ln>
                    <a:noFill/>
                  </a:ln>
                  <a:effectLst/>
                  <a:uLnTx/>
                  <a:uFillTx/>
                  <a:latin typeface="Helvetica"/>
                  <a:ea typeface="+mn-ea"/>
                  <a:cs typeface="Calibri"/>
                </a:rPr>
                <a:t>processo</a:t>
              </a:r>
              <a:r>
                <a:rPr kumimoji="0" lang="en-US" sz="1400" b="0" i="0" u="none" strike="noStrike" kern="1200" cap="none" spc="42" normalizeH="0" baseline="0" noProof="0" dirty="0">
                  <a:ln>
                    <a:noFill/>
                  </a:ln>
                  <a:effectLst/>
                  <a:uLnTx/>
                  <a:uFillTx/>
                  <a:latin typeface="Helvetica"/>
                  <a:ea typeface="+mn-ea"/>
                  <a:cs typeface="Calibri"/>
                </a:rPr>
                <a:t> di </a:t>
              </a:r>
              <a:r>
                <a:rPr kumimoji="0" lang="en-US" sz="1400" b="0" i="0" u="none" strike="noStrike" kern="1200" cap="none" spc="42" normalizeH="0" baseline="0" noProof="0" dirty="0" err="1">
                  <a:ln>
                    <a:noFill/>
                  </a:ln>
                  <a:effectLst/>
                  <a:uLnTx/>
                  <a:uFillTx/>
                  <a:latin typeface="Helvetica"/>
                  <a:ea typeface="+mn-ea"/>
                  <a:cs typeface="Calibri"/>
                </a:rPr>
                <a:t>guarigione</a:t>
              </a:r>
              <a:endParaRPr kumimoji="0" lang="en-US" sz="1400" b="0" i="0" u="none" strike="noStrike" kern="1200" cap="none" spc="42" normalizeH="0" baseline="0" noProof="0" dirty="0">
                <a:ln>
                  <a:noFill/>
                </a:ln>
                <a:effectLst/>
                <a:uLnTx/>
                <a:uFillTx/>
                <a:latin typeface="Helvetica"/>
                <a:ea typeface="+mn-ea"/>
                <a:cs typeface="Calibri"/>
              </a:endParaRPr>
            </a:p>
            <a:p>
              <a:pPr marL="452120" marR="0" lvl="0" indent="-452120" algn="l" defTabSz="914400" rtl="0" eaLnBrk="1" fontAlgn="auto" latinLnBrk="0" hangingPunct="1">
                <a:lnSpc>
                  <a:spcPct val="150000"/>
                </a:lnSpc>
                <a:spcBef>
                  <a:spcPts val="0"/>
                </a:spcBef>
                <a:spcAft>
                  <a:spcPts val="0"/>
                </a:spcAft>
                <a:buClr>
                  <a:srgbClr val="AA2E30"/>
                </a:buClr>
                <a:buSzTx/>
                <a:buFont typeface="Wingdings" pitchFamily="2" charset="2"/>
                <a:buChar char="v"/>
                <a:tabLst/>
                <a:defRPr/>
              </a:pPr>
              <a:r>
                <a:rPr kumimoji="0" lang="en-US" sz="1400" b="0" i="0" u="none" strike="noStrike" kern="1200" cap="none" spc="42" normalizeH="0" baseline="0" noProof="0" dirty="0" err="1">
                  <a:ln>
                    <a:noFill/>
                  </a:ln>
                  <a:effectLst/>
                  <a:uLnTx/>
                  <a:uFillTx/>
                  <a:latin typeface="Helvetica"/>
                  <a:ea typeface="+mn-ea"/>
                  <a:cs typeface="Calibri"/>
                </a:rPr>
                <a:t>Rimozione</a:t>
              </a:r>
              <a:r>
                <a:rPr kumimoji="0" lang="en-US" sz="1400" b="0" i="0" u="none" strike="noStrike" kern="1200" cap="none" spc="42" normalizeH="0" baseline="0" noProof="0" dirty="0">
                  <a:ln>
                    <a:noFill/>
                  </a:ln>
                  <a:effectLst/>
                  <a:uLnTx/>
                  <a:uFillTx/>
                  <a:latin typeface="Helvetica"/>
                  <a:ea typeface="+mn-ea"/>
                  <a:cs typeface="Calibri"/>
                </a:rPr>
                <a:t> </a:t>
              </a:r>
              <a:r>
                <a:rPr kumimoji="0" lang="en-US" sz="1400" b="0" i="0" u="none" strike="noStrike" kern="1200" cap="none" spc="42" normalizeH="0" baseline="0" noProof="0" dirty="0" err="1">
                  <a:ln>
                    <a:noFill/>
                  </a:ln>
                  <a:effectLst/>
                  <a:uLnTx/>
                  <a:uFillTx/>
                  <a:latin typeface="Helvetica"/>
                  <a:ea typeface="+mn-ea"/>
                  <a:cs typeface="Calibri"/>
                </a:rPr>
                <a:t>della</a:t>
              </a:r>
              <a:r>
                <a:rPr kumimoji="0" lang="en-US" sz="1400" b="0" i="0" u="none" strike="noStrike" kern="1200" cap="none" spc="42" normalizeH="0" baseline="0" noProof="0" dirty="0">
                  <a:ln>
                    <a:noFill/>
                  </a:ln>
                  <a:effectLst/>
                  <a:uLnTx/>
                  <a:uFillTx/>
                  <a:latin typeface="Helvetica"/>
                  <a:ea typeface="+mn-ea"/>
                  <a:cs typeface="Calibri"/>
                </a:rPr>
                <a:t> </a:t>
              </a:r>
              <a:r>
                <a:rPr kumimoji="0" lang="en-US" sz="1400" b="0" i="0" u="none" strike="noStrike" kern="1200" cap="none" spc="42" normalizeH="0" baseline="0" noProof="0" dirty="0" err="1">
                  <a:ln>
                    <a:noFill/>
                  </a:ln>
                  <a:effectLst/>
                  <a:uLnTx/>
                  <a:uFillTx/>
                  <a:latin typeface="Helvetica"/>
                  <a:ea typeface="+mn-ea"/>
                  <a:cs typeface="Calibri"/>
                </a:rPr>
                <a:t>linea</a:t>
              </a:r>
              <a:r>
                <a:rPr kumimoji="0" lang="en-US" sz="1400" b="0" i="0" u="none" strike="noStrike" kern="1200" cap="none" spc="42" normalizeH="0" baseline="0" noProof="0" dirty="0">
                  <a:ln>
                    <a:noFill/>
                  </a:ln>
                  <a:effectLst/>
                  <a:uLnTx/>
                  <a:uFillTx/>
                  <a:latin typeface="Helvetica"/>
                  <a:ea typeface="+mn-ea"/>
                  <a:cs typeface="Calibri"/>
                </a:rPr>
                <a:t>; </a:t>
              </a:r>
              <a:r>
                <a:rPr kumimoji="0" lang="en-US" sz="1400" b="0" i="0" u="none" strike="noStrike" kern="1200" cap="none" spc="42" normalizeH="0" baseline="0" noProof="0" dirty="0" err="1">
                  <a:ln>
                    <a:noFill/>
                  </a:ln>
                  <a:effectLst/>
                  <a:uLnTx/>
                  <a:uFillTx/>
                  <a:latin typeface="Helvetica"/>
                  <a:ea typeface="+mn-ea"/>
                  <a:cs typeface="Calibri"/>
                </a:rPr>
                <a:t>impianto</a:t>
              </a:r>
              <a:r>
                <a:rPr kumimoji="0" lang="en-US" sz="1400" b="0" i="0" u="none" strike="noStrike" kern="1200" cap="none" spc="42" normalizeH="0" baseline="0" noProof="0" dirty="0">
                  <a:ln>
                    <a:noFill/>
                  </a:ln>
                  <a:effectLst/>
                  <a:uLnTx/>
                  <a:uFillTx/>
                  <a:latin typeface="Helvetica"/>
                  <a:ea typeface="+mn-ea"/>
                  <a:cs typeface="Calibri"/>
                </a:rPr>
                <a:t> di </a:t>
              </a:r>
              <a:r>
                <a:rPr kumimoji="0" lang="en-US" sz="1400" b="0" i="0" u="none" strike="noStrike" kern="1200" cap="none" spc="42" normalizeH="0" baseline="0" noProof="0" dirty="0" err="1">
                  <a:ln>
                    <a:noFill/>
                  </a:ln>
                  <a:effectLst/>
                  <a:uLnTx/>
                  <a:uFillTx/>
                  <a:latin typeface="Helvetica"/>
                  <a:ea typeface="+mn-ea"/>
                  <a:cs typeface="Calibri"/>
                </a:rPr>
                <a:t>una</a:t>
              </a:r>
              <a:r>
                <a:rPr kumimoji="0" lang="en-US" sz="1400" b="0" i="0" u="none" strike="noStrike" kern="1200" cap="none" spc="42" normalizeH="0" baseline="0" noProof="0" dirty="0">
                  <a:ln>
                    <a:noFill/>
                  </a:ln>
                  <a:effectLst/>
                  <a:uLnTx/>
                  <a:uFillTx/>
                  <a:latin typeface="Helvetica"/>
                  <a:ea typeface="+mn-ea"/>
                  <a:cs typeface="Calibri"/>
                </a:rPr>
                <a:t> </a:t>
              </a:r>
              <a:r>
                <a:rPr kumimoji="0" lang="en-US" sz="1400" b="0" i="0" u="none" strike="noStrike" kern="1200" cap="none" spc="42" normalizeH="0" baseline="0" noProof="0" dirty="0" err="1">
                  <a:ln>
                    <a:noFill/>
                  </a:ln>
                  <a:effectLst/>
                  <a:uLnTx/>
                  <a:uFillTx/>
                  <a:latin typeface="Helvetica"/>
                  <a:ea typeface="+mn-ea"/>
                  <a:cs typeface="Calibri"/>
                </a:rPr>
                <a:t>nuova</a:t>
              </a:r>
              <a:r>
                <a:rPr kumimoji="0" lang="en-US" sz="1400" b="0" i="0" u="none" strike="noStrike" kern="1200" cap="none" spc="42" normalizeH="0" baseline="0" noProof="0" dirty="0">
                  <a:ln>
                    <a:noFill/>
                  </a:ln>
                  <a:effectLst/>
                  <a:uLnTx/>
                  <a:uFillTx/>
                  <a:latin typeface="Helvetica"/>
                  <a:ea typeface="+mn-ea"/>
                  <a:cs typeface="Calibri"/>
                </a:rPr>
                <a:t> </a:t>
              </a:r>
              <a:r>
                <a:rPr kumimoji="0" lang="en-US" sz="1400" b="0" i="0" u="none" strike="noStrike" kern="1200" cap="none" spc="42" normalizeH="0" baseline="0" noProof="0" dirty="0" err="1">
                  <a:ln>
                    <a:noFill/>
                  </a:ln>
                  <a:effectLst/>
                  <a:uLnTx/>
                  <a:uFillTx/>
                  <a:latin typeface="Helvetica"/>
                  <a:ea typeface="+mn-ea"/>
                  <a:cs typeface="Calibri"/>
                </a:rPr>
                <a:t>linea</a:t>
              </a:r>
              <a:r>
                <a:rPr kumimoji="0" lang="en-US" sz="1400" b="0" i="0" u="none" strike="noStrike" kern="1200" cap="none" spc="42" normalizeH="0" baseline="0" noProof="0" dirty="0">
                  <a:ln>
                    <a:noFill/>
                  </a:ln>
                  <a:effectLst/>
                  <a:uLnTx/>
                  <a:uFillTx/>
                  <a:latin typeface="Helvetica"/>
                  <a:ea typeface="+mn-ea"/>
                  <a:cs typeface="Calibri"/>
                </a:rPr>
                <a:t> </a:t>
              </a:r>
              <a:r>
                <a:rPr kumimoji="0" lang="en-US" sz="1400" b="0" i="0" u="none" strike="noStrike" kern="1200" cap="none" spc="42" normalizeH="0" baseline="0" noProof="0" dirty="0" err="1">
                  <a:ln>
                    <a:noFill/>
                  </a:ln>
                  <a:effectLst/>
                  <a:uLnTx/>
                  <a:uFillTx/>
                  <a:latin typeface="Helvetica"/>
                  <a:ea typeface="+mn-ea"/>
                  <a:cs typeface="Calibri"/>
                </a:rPr>
                <a:t>venosa</a:t>
              </a:r>
              <a:endParaRPr kumimoji="0" lang="en-US" sz="1400" b="0" i="0" u="none" strike="noStrike" kern="1200" cap="none" spc="42" normalizeH="0" baseline="0" noProof="0" dirty="0">
                <a:ln>
                  <a:noFill/>
                </a:ln>
                <a:effectLst/>
                <a:uLnTx/>
                <a:uFillTx/>
                <a:latin typeface="Helvetica"/>
                <a:ea typeface="+mn-ea"/>
                <a:cs typeface="Helvetica"/>
              </a:endParaRPr>
            </a:p>
          </p:txBody>
        </p:sp>
        <p:sp>
          <p:nvSpPr>
            <p:cNvPr id="21" name="TextBox 14">
              <a:extLst>
                <a:ext uri="{FF2B5EF4-FFF2-40B4-BE49-F238E27FC236}">
                  <a16:creationId xmlns:a16="http://schemas.microsoft.com/office/drawing/2014/main" id="{745F8414-7677-4640-97B7-326B402FF5A0}"/>
                </a:ext>
              </a:extLst>
            </p:cNvPr>
            <p:cNvSpPr txBox="1"/>
            <p:nvPr/>
          </p:nvSpPr>
          <p:spPr>
            <a:xfrm>
              <a:off x="477739" y="4005900"/>
              <a:ext cx="3532892" cy="333040"/>
            </a:xfrm>
            <a:prstGeom prst="rect">
              <a:avLst/>
            </a:prstGeom>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b="1" i="0" u="none" strike="noStrike" kern="1200" cap="none" spc="0" normalizeH="0" baseline="0" noProof="0" dirty="0" err="1">
                  <a:ln>
                    <a:noFill/>
                  </a:ln>
                  <a:solidFill>
                    <a:srgbClr val="335580"/>
                  </a:solidFill>
                  <a:effectLst/>
                  <a:uLnTx/>
                  <a:uFillTx/>
                  <a:latin typeface="Helvetica"/>
                  <a:ea typeface="+mn-ea"/>
                  <a:cs typeface="Helvetica"/>
                </a:rPr>
                <a:t>Impatto</a:t>
              </a:r>
              <a:r>
                <a:rPr kumimoji="0" lang="en-US" b="1" i="0" u="none" strike="noStrike" kern="1200" cap="none" spc="0" normalizeH="0" baseline="0" noProof="0" dirty="0">
                  <a:ln>
                    <a:noFill/>
                  </a:ln>
                  <a:solidFill>
                    <a:srgbClr val="335580"/>
                  </a:solidFill>
                  <a:effectLst/>
                  <a:uLnTx/>
                  <a:uFillTx/>
                  <a:latin typeface="Helvetica"/>
                  <a:ea typeface="+mn-ea"/>
                  <a:cs typeface="Helvetica"/>
                </a:rPr>
                <a:t> sui </a:t>
              </a:r>
              <a:r>
                <a:rPr kumimoji="0" lang="en-US" b="1" i="0" u="none" strike="noStrike" kern="1200" cap="none" spc="0" normalizeH="0" baseline="0" noProof="0" dirty="0" err="1">
                  <a:ln>
                    <a:noFill/>
                  </a:ln>
                  <a:solidFill>
                    <a:srgbClr val="335580"/>
                  </a:solidFill>
                  <a:effectLst/>
                  <a:uLnTx/>
                  <a:uFillTx/>
                  <a:latin typeface="Helvetica"/>
                  <a:ea typeface="+mn-ea"/>
                  <a:cs typeface="Helvetica"/>
                </a:rPr>
                <a:t>Pazienti</a:t>
              </a:r>
              <a:endParaRPr kumimoji="0" lang="en-US" b="1" i="0" u="none" strike="noStrike" kern="1200" cap="none" spc="0" normalizeH="0" baseline="0" noProof="0" dirty="0">
                <a:ln>
                  <a:noFill/>
                </a:ln>
                <a:solidFill>
                  <a:srgbClr val="335580"/>
                </a:solidFill>
                <a:effectLst/>
                <a:uLnTx/>
                <a:uFillTx/>
                <a:latin typeface="Helvetica" pitchFamily="2" charset="0"/>
                <a:ea typeface="+mn-ea"/>
                <a:cs typeface="Helvetica"/>
              </a:endParaRPr>
            </a:p>
          </p:txBody>
        </p:sp>
      </p:grpSp>
      <p:sp>
        <p:nvSpPr>
          <p:cNvPr id="22" name="Google Shape;101;p2">
            <a:extLst>
              <a:ext uri="{FF2B5EF4-FFF2-40B4-BE49-F238E27FC236}">
                <a16:creationId xmlns:a16="http://schemas.microsoft.com/office/drawing/2014/main" id="{0D6B7A8A-E95C-9147-85C5-FA2391613C0C}"/>
              </a:ext>
            </a:extLst>
          </p:cNvPr>
          <p:cNvSpPr txBox="1"/>
          <p:nvPr/>
        </p:nvSpPr>
        <p:spPr>
          <a:xfrm>
            <a:off x="460596" y="184485"/>
            <a:ext cx="8376328" cy="86671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8000"/>
              </a:lnSpc>
              <a:spcBef>
                <a:spcPts val="0"/>
              </a:spcBef>
              <a:spcAft>
                <a:spcPts val="0"/>
              </a:spcAft>
              <a:buClrTx/>
              <a:buSzTx/>
              <a:buFontTx/>
              <a:buNone/>
              <a:tabLst/>
              <a:defRPr/>
            </a:pPr>
            <a:r>
              <a:rPr lang="en-US" sz="4400" dirty="0">
                <a:solidFill>
                  <a:srgbClr val="335580"/>
                </a:solidFill>
                <a:latin typeface="Montserrat ExtraBold"/>
                <a:sym typeface="Montserrat ExtraBold"/>
              </a:rPr>
              <a:t>IL  PROBLEMA</a:t>
            </a:r>
            <a:endParaRPr sz="4400" dirty="0">
              <a:solidFill>
                <a:srgbClr val="335580"/>
              </a:solidFill>
              <a:latin typeface="Montserrat ExtraBold"/>
              <a:sym typeface="Montserrat ExtraBold"/>
            </a:endParaRPr>
          </a:p>
        </p:txBody>
      </p:sp>
      <p:sp>
        <p:nvSpPr>
          <p:cNvPr id="23" name="TextBox 14">
            <a:extLst>
              <a:ext uri="{FF2B5EF4-FFF2-40B4-BE49-F238E27FC236}">
                <a16:creationId xmlns:a16="http://schemas.microsoft.com/office/drawing/2014/main" id="{CD9B1860-69D7-654F-A38C-B92A24943B96}"/>
              </a:ext>
            </a:extLst>
          </p:cNvPr>
          <p:cNvSpPr txBox="1"/>
          <p:nvPr/>
        </p:nvSpPr>
        <p:spPr>
          <a:xfrm>
            <a:off x="460596" y="932409"/>
            <a:ext cx="9201519" cy="574132"/>
          </a:xfrm>
          <a:prstGeom prst="rect">
            <a:avLst/>
          </a:prstGeom>
        </p:spPr>
        <p:txBody>
          <a:bodyPr wrap="square" lIns="0" tIns="0" rIns="0" bIns="0" rtlCol="0" anchor="t">
            <a:spAutoFit/>
          </a:bodyPr>
          <a:lstStyle/>
          <a:p>
            <a:pPr>
              <a:lnSpc>
                <a:spcPct val="128000"/>
              </a:lnSpc>
              <a:defRPr/>
            </a:pPr>
            <a:r>
              <a:rPr lang="en-US" sz="3200" dirty="0">
                <a:solidFill>
                  <a:srgbClr val="335580"/>
                </a:solidFill>
                <a:latin typeface="Montserrat ExtraBold"/>
              </a:rPr>
              <a:t>Le </a:t>
            </a:r>
            <a:r>
              <a:rPr lang="en-US" sz="3200" dirty="0" err="1">
                <a:solidFill>
                  <a:srgbClr val="335580"/>
                </a:solidFill>
                <a:latin typeface="Montserrat ExtraBold"/>
              </a:rPr>
              <a:t>infezioni</a:t>
            </a:r>
            <a:r>
              <a:rPr lang="en-US" sz="3200" dirty="0">
                <a:solidFill>
                  <a:srgbClr val="335580"/>
                </a:solidFill>
                <a:latin typeface="Montserrat ExtraBold"/>
              </a:rPr>
              <a:t> </a:t>
            </a:r>
            <a:r>
              <a:rPr lang="en-US" sz="3200" dirty="0" err="1">
                <a:solidFill>
                  <a:srgbClr val="335580"/>
                </a:solidFill>
                <a:latin typeface="Montserrat ExtraBold"/>
              </a:rPr>
              <a:t>ospedaliere</a:t>
            </a:r>
            <a:r>
              <a:rPr lang="en-US" sz="3200" dirty="0">
                <a:solidFill>
                  <a:srgbClr val="335580"/>
                </a:solidFill>
                <a:latin typeface="Montserrat ExtraBold"/>
              </a:rPr>
              <a:t> </a:t>
            </a:r>
            <a:r>
              <a:rPr lang="en-US" sz="3200" dirty="0" err="1">
                <a:solidFill>
                  <a:srgbClr val="335580"/>
                </a:solidFill>
                <a:latin typeface="Montserrat ExtraBold"/>
              </a:rPr>
              <a:t>sono</a:t>
            </a:r>
            <a:r>
              <a:rPr lang="en-US" sz="3200" dirty="0">
                <a:solidFill>
                  <a:srgbClr val="335580"/>
                </a:solidFill>
                <a:latin typeface="Montserrat ExtraBold"/>
              </a:rPr>
              <a:t> </a:t>
            </a:r>
            <a:r>
              <a:rPr lang="en-US" sz="3200" b="1" dirty="0">
                <a:solidFill>
                  <a:srgbClr val="335580"/>
                </a:solidFill>
                <a:latin typeface="Montserrat ExtraBold"/>
              </a:rPr>
              <a:t>PREVENIBILI</a:t>
            </a:r>
          </a:p>
        </p:txBody>
      </p:sp>
      <p:sp>
        <p:nvSpPr>
          <p:cNvPr id="24" name="TextBox 7">
            <a:extLst>
              <a:ext uri="{FF2B5EF4-FFF2-40B4-BE49-F238E27FC236}">
                <a16:creationId xmlns:a16="http://schemas.microsoft.com/office/drawing/2014/main" id="{1B68D0B2-E2E1-9A4D-BD15-87A86F719593}"/>
              </a:ext>
            </a:extLst>
          </p:cNvPr>
          <p:cNvSpPr txBox="1"/>
          <p:nvPr/>
        </p:nvSpPr>
        <p:spPr>
          <a:xfrm>
            <a:off x="6920999" y="1803665"/>
            <a:ext cx="3803550" cy="1131122"/>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149" normalizeH="0" baseline="0" noProof="0" dirty="0">
                <a:ln>
                  <a:noFill/>
                </a:ln>
                <a:solidFill>
                  <a:srgbClr val="FF0000"/>
                </a:solidFill>
                <a:effectLst/>
                <a:uLnTx/>
                <a:uFillTx/>
                <a:latin typeface="Helvetica" pitchFamily="2" charset="0"/>
                <a:ea typeface="+mn-ea"/>
                <a:cs typeface="+mn-cs"/>
              </a:rPr>
              <a:t>LINEE VITALI: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9" normalizeH="0" baseline="0" noProof="0" dirty="0" err="1">
                <a:ln>
                  <a:noFill/>
                </a:ln>
                <a:solidFill>
                  <a:srgbClr val="FF0000"/>
                </a:solidFill>
                <a:effectLst/>
                <a:uLnTx/>
                <a:uFillTx/>
                <a:latin typeface="Helvetica"/>
                <a:ea typeface="+mn-ea"/>
                <a:cs typeface="Helvetica"/>
              </a:rPr>
              <a:t>i</a:t>
            </a:r>
            <a:r>
              <a:rPr kumimoji="0" lang="en-US" sz="1600" b="0" i="0" u="none" strike="noStrike" kern="1200" cap="none" spc="149" normalizeH="0" baseline="0" noProof="0" dirty="0">
                <a:ln>
                  <a:noFill/>
                </a:ln>
                <a:solidFill>
                  <a:srgbClr val="FF0000"/>
                </a:solidFill>
                <a:effectLst/>
                <a:uLnTx/>
                <a:uFillTx/>
                <a:latin typeface="Helvetica"/>
                <a:ea typeface="+mn-ea"/>
                <a:cs typeface="Helvetica"/>
              </a:rPr>
              <a:t> </a:t>
            </a:r>
            <a:r>
              <a:rPr kumimoji="0" lang="en-US" sz="1600" b="0" i="0" u="none" strike="noStrike" kern="1200" cap="none" spc="149" normalizeH="0" baseline="0" noProof="0" dirty="0" err="1">
                <a:ln>
                  <a:noFill/>
                </a:ln>
                <a:solidFill>
                  <a:srgbClr val="FF0000"/>
                </a:solidFill>
                <a:effectLst/>
                <a:uLnTx/>
                <a:uFillTx/>
                <a:latin typeface="Helvetica"/>
                <a:ea typeface="+mn-ea"/>
                <a:cs typeface="Helvetica"/>
              </a:rPr>
              <a:t>dispositivi</a:t>
            </a:r>
            <a:r>
              <a:rPr kumimoji="0" lang="en-US" sz="1600" b="0" i="0" u="none" strike="noStrike" kern="1200" cap="none" spc="149" normalizeH="0" baseline="0" noProof="0" dirty="0">
                <a:ln>
                  <a:noFill/>
                </a:ln>
                <a:solidFill>
                  <a:srgbClr val="FF0000"/>
                </a:solidFill>
                <a:effectLst/>
                <a:uLnTx/>
                <a:uFillTx/>
                <a:latin typeface="Helvetica"/>
                <a:ea typeface="+mn-ea"/>
                <a:cs typeface="Helvetica"/>
              </a:rPr>
              <a:t> per accesso </a:t>
            </a:r>
            <a:r>
              <a:rPr kumimoji="0" lang="en-US" sz="1600" b="0" i="0" u="none" strike="noStrike" kern="1200" cap="none" spc="149" normalizeH="0" baseline="0" noProof="0" dirty="0" err="1">
                <a:ln>
                  <a:noFill/>
                </a:ln>
                <a:solidFill>
                  <a:srgbClr val="FF0000"/>
                </a:solidFill>
                <a:effectLst/>
                <a:uLnTx/>
                <a:uFillTx/>
                <a:latin typeface="Helvetica"/>
                <a:ea typeface="+mn-ea"/>
                <a:cs typeface="Helvetica"/>
              </a:rPr>
              <a:t>venoso</a:t>
            </a:r>
            <a:r>
              <a:rPr kumimoji="0" lang="en-US" sz="1600" b="0" i="0" u="none" strike="noStrike" kern="1200" cap="none" spc="149" normalizeH="0" baseline="0" noProof="0" dirty="0">
                <a:ln>
                  <a:noFill/>
                </a:ln>
                <a:solidFill>
                  <a:srgbClr val="FF0000"/>
                </a:solidFill>
                <a:effectLst/>
                <a:uLnTx/>
                <a:uFillTx/>
                <a:latin typeface="Helvetica"/>
                <a:ea typeface="+mn-ea"/>
                <a:cs typeface="Helvetica"/>
              </a:rPr>
              <a:t> </a:t>
            </a:r>
            <a:r>
              <a:rPr kumimoji="0" lang="en-US" sz="1600" b="0" i="0" u="none" strike="noStrike" kern="1200" cap="none" spc="149" normalizeH="0" baseline="0" noProof="0" dirty="0" err="1">
                <a:ln>
                  <a:noFill/>
                </a:ln>
                <a:solidFill>
                  <a:srgbClr val="FF0000"/>
                </a:solidFill>
                <a:effectLst/>
                <a:uLnTx/>
                <a:uFillTx/>
                <a:latin typeface="Helvetica"/>
                <a:ea typeface="+mn-ea"/>
                <a:cs typeface="Helvetica"/>
              </a:rPr>
              <a:t>centrale</a:t>
            </a:r>
            <a:r>
              <a:rPr kumimoji="0" lang="en-US" sz="1600" b="0" i="0" u="none" strike="noStrike" kern="1200" cap="none" spc="149" normalizeH="0" baseline="0" noProof="0" dirty="0">
                <a:ln>
                  <a:noFill/>
                </a:ln>
                <a:solidFill>
                  <a:srgbClr val="FF0000"/>
                </a:solidFill>
                <a:effectLst/>
                <a:uLnTx/>
                <a:uFillTx/>
                <a:latin typeface="Helvetica"/>
                <a:ea typeface="+mn-ea"/>
                <a:cs typeface="Helvetica"/>
              </a:rPr>
              <a:t> </a:t>
            </a:r>
            <a:r>
              <a:rPr kumimoji="0" lang="en-US" sz="1600" b="0" i="0" u="none" strike="noStrike" kern="1200" cap="none" spc="149" normalizeH="0" baseline="0" noProof="0" dirty="0" err="1">
                <a:ln>
                  <a:noFill/>
                </a:ln>
                <a:solidFill>
                  <a:srgbClr val="FF0000"/>
                </a:solidFill>
                <a:effectLst/>
                <a:uLnTx/>
                <a:uFillTx/>
                <a:latin typeface="Helvetica"/>
                <a:ea typeface="+mn-ea"/>
                <a:cs typeface="Helvetica"/>
              </a:rPr>
              <a:t>sono</a:t>
            </a:r>
            <a:r>
              <a:rPr kumimoji="0" lang="en-US" sz="1600" b="0" i="0" u="none" strike="noStrike" kern="1200" cap="none" spc="149" normalizeH="0" baseline="0" noProof="0" dirty="0">
                <a:ln>
                  <a:noFill/>
                </a:ln>
                <a:solidFill>
                  <a:srgbClr val="FF0000"/>
                </a:solidFill>
                <a:effectLst/>
                <a:uLnTx/>
                <a:uFillTx/>
                <a:latin typeface="Helvetica"/>
                <a:ea typeface="+mn-ea"/>
                <a:cs typeface="Helvetica"/>
              </a:rPr>
              <a:t> </a:t>
            </a:r>
            <a:r>
              <a:rPr kumimoji="0" lang="en-US" sz="1600" b="0" i="0" u="none" strike="noStrike" kern="1200" cap="none" spc="149" normalizeH="0" baseline="0" noProof="0" dirty="0" err="1">
                <a:ln>
                  <a:noFill/>
                </a:ln>
                <a:solidFill>
                  <a:srgbClr val="FF0000"/>
                </a:solidFill>
                <a:effectLst/>
                <a:uLnTx/>
                <a:uFillTx/>
                <a:latin typeface="Helvetica"/>
                <a:ea typeface="+mn-ea"/>
                <a:cs typeface="Helvetica"/>
              </a:rPr>
              <a:t>utilizzati</a:t>
            </a:r>
            <a:r>
              <a:rPr kumimoji="0" lang="en-US" sz="1600" b="0" i="0" u="none" strike="noStrike" kern="1200" cap="none" spc="149" normalizeH="0" baseline="0" noProof="0" dirty="0">
                <a:ln>
                  <a:noFill/>
                </a:ln>
                <a:solidFill>
                  <a:srgbClr val="FF0000"/>
                </a:solidFill>
                <a:effectLst/>
                <a:uLnTx/>
                <a:uFillTx/>
                <a:latin typeface="Helvetica"/>
                <a:ea typeface="+mn-ea"/>
                <a:cs typeface="Helvetica"/>
              </a:rPr>
              <a:t> per </a:t>
            </a:r>
            <a:r>
              <a:rPr lang="en-US" sz="2000" b="1" spc="149" dirty="0" err="1">
                <a:solidFill>
                  <a:srgbClr val="FF0000"/>
                </a:solidFill>
                <a:latin typeface="Helvetica"/>
              </a:rPr>
              <a:t>trattamenti</a:t>
            </a:r>
            <a:r>
              <a:rPr lang="en-US" sz="2000" b="1" spc="149" dirty="0">
                <a:solidFill>
                  <a:srgbClr val="FF0000"/>
                </a:solidFill>
                <a:latin typeface="Helvetica"/>
              </a:rPr>
              <a:t> </a:t>
            </a:r>
            <a:r>
              <a:rPr lang="en-US" sz="2000" b="1" spc="149" dirty="0" err="1">
                <a:solidFill>
                  <a:srgbClr val="FF0000"/>
                </a:solidFill>
                <a:latin typeface="Helvetica"/>
              </a:rPr>
              <a:t>salvavita</a:t>
            </a:r>
            <a:endParaRPr lang="en-US" sz="2000" b="1" spc="149" dirty="0">
              <a:solidFill>
                <a:srgbClr val="FF0000"/>
              </a:solidFill>
              <a:latin typeface="Helvetica"/>
            </a:endParaRPr>
          </a:p>
        </p:txBody>
      </p:sp>
    </p:spTree>
    <p:extLst>
      <p:ext uri="{BB962C8B-B14F-4D97-AF65-F5344CB8AC3E}">
        <p14:creationId xmlns:p14="http://schemas.microsoft.com/office/powerpoint/2010/main" val="358050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101" name="Google Shape;101;p2"/>
          <p:cNvSpPr txBox="1"/>
          <p:nvPr/>
        </p:nvSpPr>
        <p:spPr>
          <a:xfrm>
            <a:off x="431169" y="265316"/>
            <a:ext cx="6362939" cy="83869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spcBef>
                <a:spcPts val="0"/>
              </a:spcBef>
              <a:spcAft>
                <a:spcPts val="0"/>
              </a:spcAft>
              <a:buClrTx/>
              <a:buSzTx/>
              <a:buFontTx/>
              <a:buNone/>
              <a:tabLst/>
              <a:defRPr/>
            </a:pPr>
            <a:r>
              <a:rPr lang="en-US" sz="4400" dirty="0" err="1">
                <a:solidFill>
                  <a:srgbClr val="335580"/>
                </a:solidFill>
                <a:latin typeface="Montserrat ExtraBold"/>
                <a:sym typeface="Montserrat ExtraBold"/>
              </a:rPr>
              <a:t>Infezioni</a:t>
            </a:r>
            <a:r>
              <a:rPr lang="en-US" sz="4400" dirty="0">
                <a:solidFill>
                  <a:srgbClr val="335580"/>
                </a:solidFill>
                <a:latin typeface="Montserrat ExtraBold"/>
                <a:sym typeface="Montserrat ExtraBold"/>
              </a:rPr>
              <a:t> </a:t>
            </a:r>
            <a:r>
              <a:rPr lang="en-US" sz="4400" dirty="0" err="1">
                <a:solidFill>
                  <a:srgbClr val="335580"/>
                </a:solidFill>
                <a:latin typeface="Montserrat ExtraBold"/>
                <a:sym typeface="Montserrat ExtraBold"/>
              </a:rPr>
              <a:t>ospedaliere</a:t>
            </a:r>
            <a:endParaRPr lang="en-US" sz="4400" dirty="0">
              <a:solidFill>
                <a:srgbClr val="335580"/>
              </a:solidFill>
              <a:latin typeface="Montserrat ExtraBold"/>
              <a:sym typeface="Montserrat ExtraBold"/>
            </a:endParaRPr>
          </a:p>
          <a:p>
            <a:pPr marL="0" marR="0" lvl="0" indent="0" algn="l" defTabSz="914400" rtl="0" eaLnBrk="1" fontAlgn="auto" latinLnBrk="0" hangingPunct="1">
              <a:spcBef>
                <a:spcPts val="0"/>
              </a:spcBef>
              <a:spcAft>
                <a:spcPts val="0"/>
              </a:spcAft>
              <a:buClrTx/>
              <a:buSzTx/>
              <a:buFontTx/>
              <a:buNone/>
              <a:tabLst/>
              <a:defRPr/>
            </a:pPr>
            <a:endParaRPr kumimoji="0" sz="1050" b="0" i="0" u="none" strike="noStrike" kern="1200" cap="none" spc="0" normalizeH="0" baseline="0" noProof="0" dirty="0">
              <a:ln>
                <a:noFill/>
              </a:ln>
              <a:solidFill>
                <a:srgbClr val="335580"/>
              </a:solidFill>
              <a:effectLst/>
              <a:uLnTx/>
              <a:uFillTx/>
              <a:latin typeface="Montserrat ExtraBold"/>
              <a:ea typeface="Montserrat ExtraBold"/>
              <a:cs typeface="Montserrat ExtraBold"/>
              <a:sym typeface="Montserrat ExtraBold"/>
            </a:endParaRPr>
          </a:p>
        </p:txBody>
      </p:sp>
      <p:cxnSp>
        <p:nvCxnSpPr>
          <p:cNvPr id="4" name="Google Shape;182;p6">
            <a:extLst>
              <a:ext uri="{FF2B5EF4-FFF2-40B4-BE49-F238E27FC236}">
                <a16:creationId xmlns:a16="http://schemas.microsoft.com/office/drawing/2014/main" id="{0148DC4B-C307-5046-5C43-1B010995F519}"/>
              </a:ext>
            </a:extLst>
          </p:cNvPr>
          <p:cNvCxnSpPr/>
          <p:nvPr/>
        </p:nvCxnSpPr>
        <p:spPr>
          <a:xfrm rot="10800000">
            <a:off x="471684" y="909709"/>
            <a:ext cx="779741" cy="0"/>
          </a:xfrm>
          <a:prstGeom prst="straightConnector1">
            <a:avLst/>
          </a:prstGeom>
          <a:noFill/>
          <a:ln w="28575" cap="flat" cmpd="sng">
            <a:solidFill>
              <a:srgbClr val="AA2E30"/>
            </a:solidFill>
            <a:prstDash val="solid"/>
            <a:round/>
            <a:headEnd type="none" w="sm" len="sm"/>
            <a:tailEnd type="none" w="sm" len="sm"/>
          </a:ln>
        </p:spPr>
      </p:cxnSp>
      <p:sp>
        <p:nvSpPr>
          <p:cNvPr id="9" name="TextBox 8">
            <a:extLst>
              <a:ext uri="{FF2B5EF4-FFF2-40B4-BE49-F238E27FC236}">
                <a16:creationId xmlns:a16="http://schemas.microsoft.com/office/drawing/2014/main" id="{7260077D-6D8A-3FCA-1FF0-5B73764785F3}"/>
              </a:ext>
            </a:extLst>
          </p:cNvPr>
          <p:cNvSpPr txBox="1"/>
          <p:nvPr/>
        </p:nvSpPr>
        <p:spPr>
          <a:xfrm>
            <a:off x="11129130" y="6215901"/>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2400" b="1" i="0" u="none" strike="noStrike" kern="1200" cap="none" spc="0" normalizeH="0" baseline="0" noProof="0">
              <a:ln>
                <a:noFill/>
              </a:ln>
              <a:solidFill>
                <a:srgbClr val="335580"/>
              </a:solidFill>
              <a:effectLst/>
              <a:uLnTx/>
              <a:uFillTx/>
              <a:latin typeface="Montserrat" pitchFamily="2" charset="77"/>
              <a:ea typeface="+mn-ea"/>
              <a:cs typeface="Arial"/>
              <a:sym typeface="Arial"/>
            </a:endParaRPr>
          </a:p>
        </p:txBody>
      </p:sp>
      <p:sp>
        <p:nvSpPr>
          <p:cNvPr id="10" name="TextBox 9">
            <a:extLst>
              <a:ext uri="{FF2B5EF4-FFF2-40B4-BE49-F238E27FC236}">
                <a16:creationId xmlns:a16="http://schemas.microsoft.com/office/drawing/2014/main" id="{EA09A9D5-4777-FE87-460F-56FDEC1A936E}"/>
              </a:ext>
            </a:extLst>
          </p:cNvPr>
          <p:cNvSpPr txBox="1"/>
          <p:nvPr/>
        </p:nvSpPr>
        <p:spPr>
          <a:xfrm>
            <a:off x="301321" y="6528094"/>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a:sym typeface="Arial"/>
              </a:rPr>
              <a:t>© 2023 </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Arial"/>
                <a:sym typeface="Arial"/>
              </a:rPr>
              <a:t>SterileCare</a:t>
            </a: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a:sym typeface="Arial"/>
              </a:rPr>
              <a:t> Inc. All rights reserved.</a:t>
            </a:r>
          </a:p>
        </p:txBody>
      </p:sp>
      <p:sp>
        <p:nvSpPr>
          <p:cNvPr id="2" name="TextBox 1">
            <a:extLst>
              <a:ext uri="{FF2B5EF4-FFF2-40B4-BE49-F238E27FC236}">
                <a16:creationId xmlns:a16="http://schemas.microsoft.com/office/drawing/2014/main" id="{C24F0A75-38BC-3D66-8F72-5AFD614FACE1}"/>
              </a:ext>
            </a:extLst>
          </p:cNvPr>
          <p:cNvSpPr txBox="1"/>
          <p:nvPr/>
        </p:nvSpPr>
        <p:spPr>
          <a:xfrm>
            <a:off x="477740" y="6050710"/>
            <a:ext cx="98092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itchFamily="2" charset="0"/>
                <a:ea typeface="+mn-ea"/>
                <a:cs typeface="Arial"/>
                <a:sym typeface="Arial"/>
              </a:rPr>
              <a:t>Source: CDC Vital Signs, March 2016. Data used for this analysis was reported to CDC’s National Healthcare Safety Network </a:t>
            </a:r>
          </a:p>
        </p:txBody>
      </p:sp>
      <p:grpSp>
        <p:nvGrpSpPr>
          <p:cNvPr id="5" name="Group 4">
            <a:extLst>
              <a:ext uri="{FF2B5EF4-FFF2-40B4-BE49-F238E27FC236}">
                <a16:creationId xmlns:a16="http://schemas.microsoft.com/office/drawing/2014/main" id="{BB7412E5-0223-050A-B9CE-2CC105BC656A}"/>
              </a:ext>
            </a:extLst>
          </p:cNvPr>
          <p:cNvGrpSpPr/>
          <p:nvPr/>
        </p:nvGrpSpPr>
        <p:grpSpPr>
          <a:xfrm>
            <a:off x="5049832" y="2444093"/>
            <a:ext cx="1941992" cy="3350216"/>
            <a:chOff x="3601814" y="2077389"/>
            <a:chExt cx="2421997" cy="4211642"/>
          </a:xfrm>
        </p:grpSpPr>
        <p:sp>
          <p:nvSpPr>
            <p:cNvPr id="7" name="Freeform: Shape 8">
              <a:extLst>
                <a:ext uri="{FF2B5EF4-FFF2-40B4-BE49-F238E27FC236}">
                  <a16:creationId xmlns:a16="http://schemas.microsoft.com/office/drawing/2014/main" id="{3068D493-46D2-345C-6B22-BD021845A0D2}"/>
                </a:ext>
              </a:extLst>
            </p:cNvPr>
            <p:cNvSpPr/>
            <p:nvPr/>
          </p:nvSpPr>
          <p:spPr>
            <a:xfrm>
              <a:off x="3837162" y="3840227"/>
              <a:ext cx="1940065" cy="911996"/>
            </a:xfrm>
            <a:custGeom>
              <a:avLst/>
              <a:gdLst>
                <a:gd name="connsiteX0" fmla="*/ 2135981 w 2228850"/>
                <a:gd name="connsiteY0" fmla="*/ 7144 h 1047750"/>
                <a:gd name="connsiteX1" fmla="*/ 99536 w 2228850"/>
                <a:gd name="connsiteY1" fmla="*/ 7144 h 1047750"/>
                <a:gd name="connsiteX2" fmla="*/ 7144 w 2228850"/>
                <a:gd name="connsiteY2" fmla="*/ 99536 h 1047750"/>
                <a:gd name="connsiteX3" fmla="*/ 7144 w 2228850"/>
                <a:gd name="connsiteY3" fmla="*/ 956786 h 1047750"/>
                <a:gd name="connsiteX4" fmla="*/ 99536 w 2228850"/>
                <a:gd name="connsiteY4" fmla="*/ 1049179 h 1047750"/>
                <a:gd name="connsiteX5" fmla="*/ 2135981 w 2228850"/>
                <a:gd name="connsiteY5" fmla="*/ 1049179 h 1047750"/>
                <a:gd name="connsiteX6" fmla="*/ 2228374 w 2228850"/>
                <a:gd name="connsiteY6" fmla="*/ 956786 h 1047750"/>
                <a:gd name="connsiteX7" fmla="*/ 2228374 w 2228850"/>
                <a:gd name="connsiteY7" fmla="*/ 99536 h 1047750"/>
                <a:gd name="connsiteX8" fmla="*/ 2135981 w 2228850"/>
                <a:gd name="connsiteY8" fmla="*/ 7144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8850" h="1047750">
                  <a:moveTo>
                    <a:pt x="2135981" y="7144"/>
                  </a:moveTo>
                  <a:lnTo>
                    <a:pt x="99536" y="7144"/>
                  </a:lnTo>
                  <a:cubicBezTo>
                    <a:pt x="49054" y="7144"/>
                    <a:pt x="7144" y="48101"/>
                    <a:pt x="7144" y="99536"/>
                  </a:cubicBezTo>
                  <a:lnTo>
                    <a:pt x="7144" y="956786"/>
                  </a:lnTo>
                  <a:cubicBezTo>
                    <a:pt x="7144" y="1007269"/>
                    <a:pt x="48101" y="1049179"/>
                    <a:pt x="99536" y="1049179"/>
                  </a:cubicBezTo>
                  <a:lnTo>
                    <a:pt x="2135981" y="1049179"/>
                  </a:lnTo>
                  <a:cubicBezTo>
                    <a:pt x="2186464" y="1049179"/>
                    <a:pt x="2228374" y="1008221"/>
                    <a:pt x="2228374" y="956786"/>
                  </a:cubicBezTo>
                  <a:lnTo>
                    <a:pt x="2228374" y="99536"/>
                  </a:lnTo>
                  <a:cubicBezTo>
                    <a:pt x="2228374" y="48101"/>
                    <a:pt x="2186464" y="7144"/>
                    <a:pt x="2135981" y="7144"/>
                  </a:cubicBezTo>
                  <a:close/>
                </a:path>
              </a:pathLst>
            </a:custGeom>
            <a:solidFill>
              <a:srgbClr val="E0ADAD"/>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8" name="Freeform: Shape 10">
              <a:extLst>
                <a:ext uri="{FF2B5EF4-FFF2-40B4-BE49-F238E27FC236}">
                  <a16:creationId xmlns:a16="http://schemas.microsoft.com/office/drawing/2014/main" id="{A8972B74-850D-6C14-9125-1DEFE8351E08}"/>
                </a:ext>
              </a:extLst>
            </p:cNvPr>
            <p:cNvSpPr/>
            <p:nvPr/>
          </p:nvSpPr>
          <p:spPr>
            <a:xfrm>
              <a:off x="3837162" y="3842393"/>
              <a:ext cx="1940065" cy="911996"/>
            </a:xfrm>
            <a:custGeom>
              <a:avLst/>
              <a:gdLst>
                <a:gd name="connsiteX0" fmla="*/ 2228374 w 2228850"/>
                <a:gd name="connsiteY0" fmla="*/ 890111 h 1047750"/>
                <a:gd name="connsiteX1" fmla="*/ 2228374 w 2228850"/>
                <a:gd name="connsiteY1" fmla="*/ 675799 h 1047750"/>
                <a:gd name="connsiteX2" fmla="*/ 1884521 w 2228850"/>
                <a:gd name="connsiteY2" fmla="*/ 477679 h 1047750"/>
                <a:gd name="connsiteX3" fmla="*/ 1603534 w 2228850"/>
                <a:gd name="connsiteY3" fmla="*/ 94774 h 1047750"/>
                <a:gd name="connsiteX4" fmla="*/ 1413034 w 2228850"/>
                <a:gd name="connsiteY4" fmla="*/ 7144 h 1047750"/>
                <a:gd name="connsiteX5" fmla="*/ 1270159 w 2228850"/>
                <a:gd name="connsiteY5" fmla="*/ 7144 h 1047750"/>
                <a:gd name="connsiteX6" fmla="*/ 1173004 w 2228850"/>
                <a:gd name="connsiteY6" fmla="*/ 7144 h 1047750"/>
                <a:gd name="connsiteX7" fmla="*/ 1053941 w 2228850"/>
                <a:gd name="connsiteY7" fmla="*/ 7144 h 1047750"/>
                <a:gd name="connsiteX8" fmla="*/ 956786 w 2228850"/>
                <a:gd name="connsiteY8" fmla="*/ 7144 h 1047750"/>
                <a:gd name="connsiteX9" fmla="*/ 816769 w 2228850"/>
                <a:gd name="connsiteY9" fmla="*/ 7144 h 1047750"/>
                <a:gd name="connsiteX10" fmla="*/ 633889 w 2228850"/>
                <a:gd name="connsiteY10" fmla="*/ 86201 h 1047750"/>
                <a:gd name="connsiteX11" fmla="*/ 315754 w 2228850"/>
                <a:gd name="connsiteY11" fmla="*/ 477679 h 1047750"/>
                <a:gd name="connsiteX12" fmla="*/ 7144 w 2228850"/>
                <a:gd name="connsiteY12" fmla="*/ 661511 h 1047750"/>
                <a:gd name="connsiteX13" fmla="*/ 7144 w 2228850"/>
                <a:gd name="connsiteY13" fmla="*/ 872966 h 1047750"/>
                <a:gd name="connsiteX14" fmla="*/ 428149 w 2228850"/>
                <a:gd name="connsiteY14" fmla="*/ 652939 h 1047750"/>
                <a:gd name="connsiteX15" fmla="*/ 711994 w 2228850"/>
                <a:gd name="connsiteY15" fmla="*/ 345281 h 1047750"/>
                <a:gd name="connsiteX16" fmla="*/ 719614 w 2228850"/>
                <a:gd name="connsiteY16" fmla="*/ 430054 h 1047750"/>
                <a:gd name="connsiteX17" fmla="*/ 782479 w 2228850"/>
                <a:gd name="connsiteY17" fmla="*/ 943451 h 1047750"/>
                <a:gd name="connsiteX18" fmla="*/ 773906 w 2228850"/>
                <a:gd name="connsiteY18" fmla="*/ 1048226 h 1047750"/>
                <a:gd name="connsiteX19" fmla="*/ 1443514 w 2228850"/>
                <a:gd name="connsiteY19" fmla="*/ 1048226 h 1047750"/>
                <a:gd name="connsiteX20" fmla="*/ 1443514 w 2228850"/>
                <a:gd name="connsiteY20" fmla="*/ 943451 h 1047750"/>
                <a:gd name="connsiteX21" fmla="*/ 1507331 w 2228850"/>
                <a:gd name="connsiteY21" fmla="*/ 430054 h 1047750"/>
                <a:gd name="connsiteX22" fmla="*/ 1512094 w 2228850"/>
                <a:gd name="connsiteY22" fmla="*/ 370999 h 1047750"/>
                <a:gd name="connsiteX23" fmla="*/ 1771174 w 2228850"/>
                <a:gd name="connsiteY23" fmla="*/ 651986 h 1047750"/>
                <a:gd name="connsiteX24" fmla="*/ 2228374 w 2228850"/>
                <a:gd name="connsiteY24" fmla="*/ 890111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28850" h="1047750">
                  <a:moveTo>
                    <a:pt x="2228374" y="890111"/>
                  </a:moveTo>
                  <a:lnTo>
                    <a:pt x="2228374" y="675799"/>
                  </a:lnTo>
                  <a:lnTo>
                    <a:pt x="1884521" y="477679"/>
                  </a:lnTo>
                  <a:lnTo>
                    <a:pt x="1603534" y="94774"/>
                  </a:lnTo>
                  <a:cubicBezTo>
                    <a:pt x="1558766" y="33814"/>
                    <a:pt x="1488281" y="7144"/>
                    <a:pt x="1413034" y="7144"/>
                  </a:cubicBezTo>
                  <a:lnTo>
                    <a:pt x="1270159" y="7144"/>
                  </a:lnTo>
                  <a:lnTo>
                    <a:pt x="1173004" y="7144"/>
                  </a:lnTo>
                  <a:lnTo>
                    <a:pt x="1053941" y="7144"/>
                  </a:lnTo>
                  <a:lnTo>
                    <a:pt x="956786" y="7144"/>
                  </a:lnTo>
                  <a:lnTo>
                    <a:pt x="816769" y="7144"/>
                  </a:lnTo>
                  <a:cubicBezTo>
                    <a:pt x="745331" y="7144"/>
                    <a:pt x="678656" y="30956"/>
                    <a:pt x="633889" y="86201"/>
                  </a:cubicBezTo>
                  <a:lnTo>
                    <a:pt x="315754" y="477679"/>
                  </a:lnTo>
                  <a:lnTo>
                    <a:pt x="7144" y="661511"/>
                  </a:lnTo>
                  <a:lnTo>
                    <a:pt x="7144" y="872966"/>
                  </a:lnTo>
                  <a:lnTo>
                    <a:pt x="428149" y="652939"/>
                  </a:lnTo>
                  <a:lnTo>
                    <a:pt x="711994" y="345281"/>
                  </a:lnTo>
                  <a:lnTo>
                    <a:pt x="719614" y="430054"/>
                  </a:lnTo>
                  <a:lnTo>
                    <a:pt x="782479" y="943451"/>
                  </a:lnTo>
                  <a:lnTo>
                    <a:pt x="773906" y="1048226"/>
                  </a:lnTo>
                  <a:lnTo>
                    <a:pt x="1443514" y="1048226"/>
                  </a:lnTo>
                  <a:lnTo>
                    <a:pt x="1443514" y="943451"/>
                  </a:lnTo>
                  <a:lnTo>
                    <a:pt x="1507331" y="430054"/>
                  </a:lnTo>
                  <a:lnTo>
                    <a:pt x="1512094" y="370999"/>
                  </a:lnTo>
                  <a:lnTo>
                    <a:pt x="1771174" y="651986"/>
                  </a:lnTo>
                  <a:lnTo>
                    <a:pt x="2228374" y="890111"/>
                  </a:lnTo>
                  <a:close/>
                </a:path>
              </a:pathLst>
            </a:custGeom>
            <a:solidFill>
              <a:srgbClr val="AA2E30"/>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11" name="Freeform: Shape 11">
              <a:extLst>
                <a:ext uri="{FF2B5EF4-FFF2-40B4-BE49-F238E27FC236}">
                  <a16:creationId xmlns:a16="http://schemas.microsoft.com/office/drawing/2014/main" id="{61404270-65FB-4AC3-D170-B222D7180AB0}"/>
                </a:ext>
              </a:extLst>
            </p:cNvPr>
            <p:cNvSpPr/>
            <p:nvPr/>
          </p:nvSpPr>
          <p:spPr>
            <a:xfrm>
              <a:off x="3777279" y="4283280"/>
              <a:ext cx="389672" cy="290180"/>
            </a:xfrm>
            <a:custGeom>
              <a:avLst/>
              <a:gdLst>
                <a:gd name="connsiteX0" fmla="*/ 435985 w 447675"/>
                <a:gd name="connsiteY0" fmla="*/ 99752 h 333375"/>
                <a:gd name="connsiteX1" fmla="*/ 395027 w 447675"/>
                <a:gd name="connsiteY1" fmla="*/ 76892 h 333375"/>
                <a:gd name="connsiteX2" fmla="*/ 397885 w 447675"/>
                <a:gd name="connsiteY2" fmla="*/ 30220 h 333375"/>
                <a:gd name="connsiteX3" fmla="*/ 337877 w 447675"/>
                <a:gd name="connsiteY3" fmla="*/ 13075 h 333375"/>
                <a:gd name="connsiteX4" fmla="*/ 320732 w 447675"/>
                <a:gd name="connsiteY4" fmla="*/ 73082 h 333375"/>
                <a:gd name="connsiteX5" fmla="*/ 322637 w 447675"/>
                <a:gd name="connsiteY5" fmla="*/ 76892 h 333375"/>
                <a:gd name="connsiteX6" fmla="*/ 92132 w 447675"/>
                <a:gd name="connsiteY6" fmla="*/ 202622 h 333375"/>
                <a:gd name="connsiteX7" fmla="*/ 90227 w 447675"/>
                <a:gd name="connsiteY7" fmla="*/ 197860 h 333375"/>
                <a:gd name="connsiteX8" fmla="*/ 30220 w 447675"/>
                <a:gd name="connsiteY8" fmla="*/ 180715 h 333375"/>
                <a:gd name="connsiteX9" fmla="*/ 13075 w 447675"/>
                <a:gd name="connsiteY9" fmla="*/ 240722 h 333375"/>
                <a:gd name="connsiteX10" fmla="*/ 54032 w 447675"/>
                <a:gd name="connsiteY10" fmla="*/ 263582 h 333375"/>
                <a:gd name="connsiteX11" fmla="*/ 51175 w 447675"/>
                <a:gd name="connsiteY11" fmla="*/ 310255 h 333375"/>
                <a:gd name="connsiteX12" fmla="*/ 111182 w 447675"/>
                <a:gd name="connsiteY12" fmla="*/ 327400 h 333375"/>
                <a:gd name="connsiteX13" fmla="*/ 132137 w 447675"/>
                <a:gd name="connsiteY13" fmla="*/ 275012 h 333375"/>
                <a:gd name="connsiteX14" fmla="*/ 361690 w 447675"/>
                <a:gd name="connsiteY14" fmla="*/ 148330 h 333375"/>
                <a:gd name="connsiteX15" fmla="*/ 417887 w 447675"/>
                <a:gd name="connsiteY15" fmla="*/ 159760 h 333375"/>
                <a:gd name="connsiteX16" fmla="*/ 435985 w 447675"/>
                <a:gd name="connsiteY16" fmla="*/ 99752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7675" h="333375">
                  <a:moveTo>
                    <a:pt x="435985" y="99752"/>
                  </a:moveTo>
                  <a:cubicBezTo>
                    <a:pt x="427412" y="84512"/>
                    <a:pt x="411220" y="75940"/>
                    <a:pt x="395027" y="76892"/>
                  </a:cubicBezTo>
                  <a:cubicBezTo>
                    <a:pt x="404552" y="63557"/>
                    <a:pt x="406457" y="45460"/>
                    <a:pt x="397885" y="30220"/>
                  </a:cubicBezTo>
                  <a:cubicBezTo>
                    <a:pt x="386455" y="8312"/>
                    <a:pt x="358832" y="692"/>
                    <a:pt x="337877" y="13075"/>
                  </a:cubicBezTo>
                  <a:cubicBezTo>
                    <a:pt x="315970" y="24504"/>
                    <a:pt x="308350" y="52127"/>
                    <a:pt x="320732" y="73082"/>
                  </a:cubicBezTo>
                  <a:cubicBezTo>
                    <a:pt x="321685" y="74035"/>
                    <a:pt x="322637" y="74987"/>
                    <a:pt x="322637" y="76892"/>
                  </a:cubicBezTo>
                  <a:lnTo>
                    <a:pt x="92132" y="202622"/>
                  </a:lnTo>
                  <a:cubicBezTo>
                    <a:pt x="91180" y="200717"/>
                    <a:pt x="91180" y="199765"/>
                    <a:pt x="90227" y="197860"/>
                  </a:cubicBezTo>
                  <a:cubicBezTo>
                    <a:pt x="78797" y="175952"/>
                    <a:pt x="51175" y="168332"/>
                    <a:pt x="30220" y="180715"/>
                  </a:cubicBezTo>
                  <a:cubicBezTo>
                    <a:pt x="8312" y="192145"/>
                    <a:pt x="692" y="219767"/>
                    <a:pt x="13075" y="240722"/>
                  </a:cubicBezTo>
                  <a:cubicBezTo>
                    <a:pt x="21647" y="255962"/>
                    <a:pt x="37840" y="264535"/>
                    <a:pt x="54032" y="263582"/>
                  </a:cubicBezTo>
                  <a:cubicBezTo>
                    <a:pt x="44507" y="276917"/>
                    <a:pt x="42602" y="295015"/>
                    <a:pt x="51175" y="310255"/>
                  </a:cubicBezTo>
                  <a:cubicBezTo>
                    <a:pt x="62605" y="332162"/>
                    <a:pt x="90227" y="339782"/>
                    <a:pt x="111182" y="327400"/>
                  </a:cubicBezTo>
                  <a:cubicBezTo>
                    <a:pt x="130232" y="316922"/>
                    <a:pt x="138805" y="294062"/>
                    <a:pt x="132137" y="275012"/>
                  </a:cubicBezTo>
                  <a:lnTo>
                    <a:pt x="361690" y="148330"/>
                  </a:lnTo>
                  <a:cubicBezTo>
                    <a:pt x="375025" y="165475"/>
                    <a:pt x="398837" y="170237"/>
                    <a:pt x="417887" y="159760"/>
                  </a:cubicBezTo>
                  <a:cubicBezTo>
                    <a:pt x="439795" y="148330"/>
                    <a:pt x="447415" y="120707"/>
                    <a:pt x="435985" y="99752"/>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12" name="Freeform: Shape 12">
              <a:extLst>
                <a:ext uri="{FF2B5EF4-FFF2-40B4-BE49-F238E27FC236}">
                  <a16:creationId xmlns:a16="http://schemas.microsoft.com/office/drawing/2014/main" id="{864DED57-F276-B6CB-FA62-0B33D2866A2C}"/>
                </a:ext>
              </a:extLst>
            </p:cNvPr>
            <p:cNvSpPr/>
            <p:nvPr/>
          </p:nvSpPr>
          <p:spPr>
            <a:xfrm>
              <a:off x="4172113" y="2455331"/>
              <a:ext cx="1218759" cy="1276794"/>
            </a:xfrm>
            <a:custGeom>
              <a:avLst/>
              <a:gdLst>
                <a:gd name="connsiteX0" fmla="*/ 1334929 w 1400175"/>
                <a:gd name="connsiteY0" fmla="*/ 515779 h 1466850"/>
                <a:gd name="connsiteX1" fmla="*/ 1282541 w 1400175"/>
                <a:gd name="connsiteY1" fmla="*/ 625316 h 1466850"/>
                <a:gd name="connsiteX2" fmla="*/ 1282541 w 1400175"/>
                <a:gd name="connsiteY2" fmla="*/ 428149 h 1466850"/>
                <a:gd name="connsiteX3" fmla="*/ 1243489 w 1400175"/>
                <a:gd name="connsiteY3" fmla="*/ 384334 h 1466850"/>
                <a:gd name="connsiteX4" fmla="*/ 1100614 w 1400175"/>
                <a:gd name="connsiteY4" fmla="*/ 7144 h 1466850"/>
                <a:gd name="connsiteX5" fmla="*/ 170021 w 1400175"/>
                <a:gd name="connsiteY5" fmla="*/ 365284 h 1466850"/>
                <a:gd name="connsiteX6" fmla="*/ 170021 w 1400175"/>
                <a:gd name="connsiteY6" fmla="*/ 469106 h 1466850"/>
                <a:gd name="connsiteX7" fmla="*/ 167164 w 1400175"/>
                <a:gd name="connsiteY7" fmla="*/ 605314 h 1466850"/>
                <a:gd name="connsiteX8" fmla="*/ 114776 w 1400175"/>
                <a:gd name="connsiteY8" fmla="*/ 487204 h 1466850"/>
                <a:gd name="connsiteX9" fmla="*/ 7144 w 1400175"/>
                <a:gd name="connsiteY9" fmla="*/ 644366 h 1466850"/>
                <a:gd name="connsiteX10" fmla="*/ 150019 w 1400175"/>
                <a:gd name="connsiteY10" fmla="*/ 812006 h 1466850"/>
                <a:gd name="connsiteX11" fmla="*/ 150019 w 1400175"/>
                <a:gd name="connsiteY11" fmla="*/ 897731 h 1466850"/>
                <a:gd name="connsiteX12" fmla="*/ 566261 w 1400175"/>
                <a:gd name="connsiteY12" fmla="*/ 1438751 h 1466850"/>
                <a:gd name="connsiteX13" fmla="*/ 566261 w 1400175"/>
                <a:gd name="connsiteY13" fmla="*/ 1460659 h 1466850"/>
                <a:gd name="connsiteX14" fmla="*/ 852011 w 1400175"/>
                <a:gd name="connsiteY14" fmla="*/ 1460659 h 1466850"/>
                <a:gd name="connsiteX15" fmla="*/ 852011 w 1400175"/>
                <a:gd name="connsiteY15" fmla="*/ 1442561 h 1466850"/>
                <a:gd name="connsiteX16" fmla="*/ 1285399 w 1400175"/>
                <a:gd name="connsiteY16" fmla="*/ 897731 h 1466850"/>
                <a:gd name="connsiteX17" fmla="*/ 1285399 w 1400175"/>
                <a:gd name="connsiteY17" fmla="*/ 802481 h 1466850"/>
                <a:gd name="connsiteX18" fmla="*/ 1395889 w 1400175"/>
                <a:gd name="connsiteY18" fmla="*/ 643414 h 1466850"/>
                <a:gd name="connsiteX19" fmla="*/ 1334929 w 1400175"/>
                <a:gd name="connsiteY19" fmla="*/ 515779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00175" h="1466850">
                  <a:moveTo>
                    <a:pt x="1334929" y="515779"/>
                  </a:moveTo>
                  <a:cubicBezTo>
                    <a:pt x="1306354" y="582454"/>
                    <a:pt x="1282541" y="625316"/>
                    <a:pt x="1282541" y="625316"/>
                  </a:cubicBezTo>
                  <a:lnTo>
                    <a:pt x="1282541" y="428149"/>
                  </a:lnTo>
                  <a:lnTo>
                    <a:pt x="1243489" y="384334"/>
                  </a:lnTo>
                  <a:cubicBezTo>
                    <a:pt x="1093946" y="202406"/>
                    <a:pt x="1100614" y="7144"/>
                    <a:pt x="1100614" y="7144"/>
                  </a:cubicBezTo>
                  <a:cubicBezTo>
                    <a:pt x="925354" y="312896"/>
                    <a:pt x="170021" y="365284"/>
                    <a:pt x="170021" y="365284"/>
                  </a:cubicBezTo>
                  <a:lnTo>
                    <a:pt x="170021" y="469106"/>
                  </a:lnTo>
                  <a:lnTo>
                    <a:pt x="167164" y="605314"/>
                  </a:lnTo>
                  <a:cubicBezTo>
                    <a:pt x="167164" y="605314"/>
                    <a:pt x="141446" y="558641"/>
                    <a:pt x="114776" y="487204"/>
                  </a:cubicBezTo>
                  <a:cubicBezTo>
                    <a:pt x="51911" y="512921"/>
                    <a:pt x="7144" y="573881"/>
                    <a:pt x="7144" y="644366"/>
                  </a:cubicBezTo>
                  <a:cubicBezTo>
                    <a:pt x="7144" y="728186"/>
                    <a:pt x="69056" y="797719"/>
                    <a:pt x="150019" y="812006"/>
                  </a:cubicBezTo>
                  <a:lnTo>
                    <a:pt x="150019" y="897731"/>
                  </a:lnTo>
                  <a:cubicBezTo>
                    <a:pt x="150019" y="1156811"/>
                    <a:pt x="327184" y="1374934"/>
                    <a:pt x="566261" y="1438751"/>
                  </a:cubicBezTo>
                  <a:lnTo>
                    <a:pt x="566261" y="1460659"/>
                  </a:lnTo>
                  <a:lnTo>
                    <a:pt x="852011" y="1460659"/>
                  </a:lnTo>
                  <a:lnTo>
                    <a:pt x="852011" y="1442561"/>
                  </a:lnTo>
                  <a:cubicBezTo>
                    <a:pt x="1100614" y="1385411"/>
                    <a:pt x="1285399" y="1163479"/>
                    <a:pt x="1285399" y="897731"/>
                  </a:cubicBezTo>
                  <a:lnTo>
                    <a:pt x="1285399" y="802481"/>
                  </a:lnTo>
                  <a:cubicBezTo>
                    <a:pt x="1350169" y="777716"/>
                    <a:pt x="1395889" y="715804"/>
                    <a:pt x="1395889" y="643414"/>
                  </a:cubicBezTo>
                  <a:cubicBezTo>
                    <a:pt x="1395889" y="593884"/>
                    <a:pt x="1372076" y="547211"/>
                    <a:pt x="1334929" y="515779"/>
                  </a:cubicBezTo>
                  <a:close/>
                </a:path>
              </a:pathLst>
            </a:custGeom>
            <a:solidFill>
              <a:srgbClr val="FFDDA2"/>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13" name="Freeform: Shape 13">
              <a:extLst>
                <a:ext uri="{FF2B5EF4-FFF2-40B4-BE49-F238E27FC236}">
                  <a16:creationId xmlns:a16="http://schemas.microsoft.com/office/drawing/2014/main" id="{A93E58EE-BE6C-64F1-30B5-5836BE92C7B8}"/>
                </a:ext>
              </a:extLst>
            </p:cNvPr>
            <p:cNvSpPr/>
            <p:nvPr/>
          </p:nvSpPr>
          <p:spPr>
            <a:xfrm>
              <a:off x="4171285" y="2755460"/>
              <a:ext cx="878833" cy="970032"/>
            </a:xfrm>
            <a:custGeom>
              <a:avLst/>
              <a:gdLst>
                <a:gd name="connsiteX0" fmla="*/ 471011 w 1009650"/>
                <a:gd name="connsiteY0" fmla="*/ 986314 h 1114425"/>
                <a:gd name="connsiteX1" fmla="*/ 297656 w 1009650"/>
                <a:gd name="connsiteY1" fmla="*/ 7144 h 1114425"/>
                <a:gd name="connsiteX2" fmla="*/ 170021 w 1009650"/>
                <a:gd name="connsiteY2" fmla="*/ 20479 h 1114425"/>
                <a:gd name="connsiteX3" fmla="*/ 170021 w 1009650"/>
                <a:gd name="connsiteY3" fmla="*/ 124301 h 1114425"/>
                <a:gd name="connsiteX4" fmla="*/ 167164 w 1009650"/>
                <a:gd name="connsiteY4" fmla="*/ 260509 h 1114425"/>
                <a:gd name="connsiteX5" fmla="*/ 114776 w 1009650"/>
                <a:gd name="connsiteY5" fmla="*/ 142399 h 1114425"/>
                <a:gd name="connsiteX6" fmla="*/ 7144 w 1009650"/>
                <a:gd name="connsiteY6" fmla="*/ 299561 h 1114425"/>
                <a:gd name="connsiteX7" fmla="*/ 150019 w 1009650"/>
                <a:gd name="connsiteY7" fmla="*/ 467201 h 1114425"/>
                <a:gd name="connsiteX8" fmla="*/ 150019 w 1009650"/>
                <a:gd name="connsiteY8" fmla="*/ 552926 h 1114425"/>
                <a:gd name="connsiteX9" fmla="*/ 566261 w 1009650"/>
                <a:gd name="connsiteY9" fmla="*/ 1093946 h 1114425"/>
                <a:gd name="connsiteX10" fmla="*/ 566261 w 1009650"/>
                <a:gd name="connsiteY10" fmla="*/ 1115854 h 1114425"/>
                <a:gd name="connsiteX11" fmla="*/ 852011 w 1009650"/>
                <a:gd name="connsiteY11" fmla="*/ 1115854 h 1114425"/>
                <a:gd name="connsiteX12" fmla="*/ 852011 w 1009650"/>
                <a:gd name="connsiteY12" fmla="*/ 1097756 h 1114425"/>
                <a:gd name="connsiteX13" fmla="*/ 1002506 w 1009650"/>
                <a:gd name="connsiteY13" fmla="*/ 1038701 h 1114425"/>
                <a:gd name="connsiteX14" fmla="*/ 471011 w 1009650"/>
                <a:gd name="connsiteY14" fmla="*/ 986314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9650" h="1114425">
                  <a:moveTo>
                    <a:pt x="471011" y="986314"/>
                  </a:moveTo>
                  <a:cubicBezTo>
                    <a:pt x="170974" y="850106"/>
                    <a:pt x="242411" y="284321"/>
                    <a:pt x="297656" y="7144"/>
                  </a:cubicBezTo>
                  <a:cubicBezTo>
                    <a:pt x="220504" y="17621"/>
                    <a:pt x="170021" y="20479"/>
                    <a:pt x="170021" y="20479"/>
                  </a:cubicBezTo>
                  <a:lnTo>
                    <a:pt x="170021" y="124301"/>
                  </a:lnTo>
                  <a:lnTo>
                    <a:pt x="167164" y="260509"/>
                  </a:lnTo>
                  <a:cubicBezTo>
                    <a:pt x="167164" y="260509"/>
                    <a:pt x="141446" y="213836"/>
                    <a:pt x="114776" y="142399"/>
                  </a:cubicBezTo>
                  <a:cubicBezTo>
                    <a:pt x="51911" y="168116"/>
                    <a:pt x="7144" y="229076"/>
                    <a:pt x="7144" y="299561"/>
                  </a:cubicBezTo>
                  <a:cubicBezTo>
                    <a:pt x="7144" y="383381"/>
                    <a:pt x="69056" y="452914"/>
                    <a:pt x="150019" y="467201"/>
                  </a:cubicBezTo>
                  <a:lnTo>
                    <a:pt x="150019" y="552926"/>
                  </a:lnTo>
                  <a:cubicBezTo>
                    <a:pt x="150019" y="812006"/>
                    <a:pt x="327184" y="1030129"/>
                    <a:pt x="566261" y="1093946"/>
                  </a:cubicBezTo>
                  <a:lnTo>
                    <a:pt x="566261" y="1115854"/>
                  </a:lnTo>
                  <a:lnTo>
                    <a:pt x="852011" y="1115854"/>
                  </a:lnTo>
                  <a:lnTo>
                    <a:pt x="852011" y="1097756"/>
                  </a:lnTo>
                  <a:cubicBezTo>
                    <a:pt x="905351" y="1085374"/>
                    <a:pt x="955834" y="1065371"/>
                    <a:pt x="1002506" y="1038701"/>
                  </a:cubicBezTo>
                  <a:cubicBezTo>
                    <a:pt x="851059" y="1071086"/>
                    <a:pt x="663416" y="1073944"/>
                    <a:pt x="471011" y="986314"/>
                  </a:cubicBezTo>
                  <a:close/>
                </a:path>
              </a:pathLst>
            </a:custGeom>
            <a:solidFill>
              <a:srgbClr val="E8C289"/>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14" name="Freeform: Shape 14">
              <a:extLst>
                <a:ext uri="{FF2B5EF4-FFF2-40B4-BE49-F238E27FC236}">
                  <a16:creationId xmlns:a16="http://schemas.microsoft.com/office/drawing/2014/main" id="{2E6A2E45-267B-301F-05B4-D6473C0720DB}"/>
                </a:ext>
              </a:extLst>
            </p:cNvPr>
            <p:cNvSpPr/>
            <p:nvPr/>
          </p:nvSpPr>
          <p:spPr>
            <a:xfrm>
              <a:off x="4208066" y="2077389"/>
              <a:ext cx="1210468" cy="928578"/>
            </a:xfrm>
            <a:custGeom>
              <a:avLst/>
              <a:gdLst>
                <a:gd name="connsiteX0" fmla="*/ 1145034 w 1390650"/>
                <a:gd name="connsiteY0" fmla="*/ 234651 h 1066800"/>
                <a:gd name="connsiteX1" fmla="*/ 73472 w 1390650"/>
                <a:gd name="connsiteY1" fmla="*/ 331806 h 1066800"/>
                <a:gd name="connsiteX2" fmla="*/ 73472 w 1390650"/>
                <a:gd name="connsiteY2" fmla="*/ 922356 h 1066800"/>
                <a:gd name="connsiteX3" fmla="*/ 125859 w 1390650"/>
                <a:gd name="connsiteY3" fmla="*/ 1040466 h 1066800"/>
                <a:gd name="connsiteX4" fmla="*/ 128717 w 1390650"/>
                <a:gd name="connsiteY4" fmla="*/ 904259 h 1066800"/>
                <a:gd name="connsiteX5" fmla="*/ 128717 w 1390650"/>
                <a:gd name="connsiteY5" fmla="*/ 800436 h 1066800"/>
                <a:gd name="connsiteX6" fmla="*/ 1059309 w 1390650"/>
                <a:gd name="connsiteY6" fmla="*/ 442296 h 1066800"/>
                <a:gd name="connsiteX7" fmla="*/ 1202184 w 1390650"/>
                <a:gd name="connsiteY7" fmla="*/ 819486 h 1066800"/>
                <a:gd name="connsiteX8" fmla="*/ 1241237 w 1390650"/>
                <a:gd name="connsiteY8" fmla="*/ 863301 h 1066800"/>
                <a:gd name="connsiteX9" fmla="*/ 1241237 w 1390650"/>
                <a:gd name="connsiteY9" fmla="*/ 1060469 h 1066800"/>
                <a:gd name="connsiteX10" fmla="*/ 1293624 w 1390650"/>
                <a:gd name="connsiteY10" fmla="*/ 950931 h 1066800"/>
                <a:gd name="connsiteX11" fmla="*/ 1145034 w 1390650"/>
                <a:gd name="connsiteY11" fmla="*/ 234651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0650" h="1066800">
                  <a:moveTo>
                    <a:pt x="1145034" y="234651"/>
                  </a:moveTo>
                  <a:cubicBezTo>
                    <a:pt x="988824" y="-97771"/>
                    <a:pt x="311597" y="-66339"/>
                    <a:pt x="73472" y="331806"/>
                  </a:cubicBezTo>
                  <a:cubicBezTo>
                    <a:pt x="-43686" y="527069"/>
                    <a:pt x="19179" y="777576"/>
                    <a:pt x="73472" y="922356"/>
                  </a:cubicBezTo>
                  <a:cubicBezTo>
                    <a:pt x="101094" y="994746"/>
                    <a:pt x="125859" y="1040466"/>
                    <a:pt x="125859" y="1040466"/>
                  </a:cubicBezTo>
                  <a:lnTo>
                    <a:pt x="128717" y="904259"/>
                  </a:lnTo>
                  <a:lnTo>
                    <a:pt x="128717" y="800436"/>
                  </a:lnTo>
                  <a:cubicBezTo>
                    <a:pt x="128717" y="800436"/>
                    <a:pt x="883097" y="748049"/>
                    <a:pt x="1059309" y="442296"/>
                  </a:cubicBezTo>
                  <a:cubicBezTo>
                    <a:pt x="1059309" y="442296"/>
                    <a:pt x="1052642" y="637559"/>
                    <a:pt x="1202184" y="819486"/>
                  </a:cubicBezTo>
                  <a:lnTo>
                    <a:pt x="1241237" y="863301"/>
                  </a:lnTo>
                  <a:lnTo>
                    <a:pt x="1241237" y="1060469"/>
                  </a:lnTo>
                  <a:cubicBezTo>
                    <a:pt x="1241237" y="1060469"/>
                    <a:pt x="1265049" y="1017606"/>
                    <a:pt x="1293624" y="950931"/>
                  </a:cubicBezTo>
                  <a:cubicBezTo>
                    <a:pt x="1380302" y="748049"/>
                    <a:pt x="1511747" y="326091"/>
                    <a:pt x="1145034" y="234651"/>
                  </a:cubicBezTo>
                  <a:close/>
                </a:path>
              </a:pathLst>
            </a:custGeom>
            <a:solidFill>
              <a:srgbClr val="9B3F23"/>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15" name="Freeform: Shape 15">
              <a:extLst>
                <a:ext uri="{FF2B5EF4-FFF2-40B4-BE49-F238E27FC236}">
                  <a16:creationId xmlns:a16="http://schemas.microsoft.com/office/drawing/2014/main" id="{0F178DFD-7D0B-2B4A-E040-F0AECF594ABC}"/>
                </a:ext>
              </a:extLst>
            </p:cNvPr>
            <p:cNvSpPr/>
            <p:nvPr/>
          </p:nvSpPr>
          <p:spPr>
            <a:xfrm>
              <a:off x="4928241" y="2927082"/>
              <a:ext cx="149236" cy="149236"/>
            </a:xfrm>
            <a:custGeom>
              <a:avLst/>
              <a:gdLst>
                <a:gd name="connsiteX0" fmla="*/ 169069 w 171450"/>
                <a:gd name="connsiteY0" fmla="*/ 88106 h 171450"/>
                <a:gd name="connsiteX1" fmla="*/ 88106 w 171450"/>
                <a:gd name="connsiteY1" fmla="*/ 169069 h 171450"/>
                <a:gd name="connsiteX2" fmla="*/ 7144 w 171450"/>
                <a:gd name="connsiteY2" fmla="*/ 88106 h 171450"/>
                <a:gd name="connsiteX3" fmla="*/ 88106 w 171450"/>
                <a:gd name="connsiteY3" fmla="*/ 7144 h 171450"/>
                <a:gd name="connsiteX4" fmla="*/ 169069 w 171450"/>
                <a:gd name="connsiteY4" fmla="*/ 88106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171450">
                  <a:moveTo>
                    <a:pt x="169069" y="88106"/>
                  </a:moveTo>
                  <a:cubicBezTo>
                    <a:pt x="169069" y="132821"/>
                    <a:pt x="132821" y="169069"/>
                    <a:pt x="88106" y="169069"/>
                  </a:cubicBezTo>
                  <a:cubicBezTo>
                    <a:pt x="43392" y="169069"/>
                    <a:pt x="7144" y="132821"/>
                    <a:pt x="7144" y="88106"/>
                  </a:cubicBezTo>
                  <a:cubicBezTo>
                    <a:pt x="7144" y="43392"/>
                    <a:pt x="43392" y="7144"/>
                    <a:pt x="88106" y="7144"/>
                  </a:cubicBezTo>
                  <a:cubicBezTo>
                    <a:pt x="132821" y="7144"/>
                    <a:pt x="169069" y="43392"/>
                    <a:pt x="169069" y="88106"/>
                  </a:cubicBezTo>
                  <a:close/>
                </a:path>
              </a:pathLst>
            </a:custGeom>
            <a:solidFill>
              <a:srgbClr val="0E2F39"/>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16" name="Freeform: Shape 16">
              <a:extLst>
                <a:ext uri="{FF2B5EF4-FFF2-40B4-BE49-F238E27FC236}">
                  <a16:creationId xmlns:a16="http://schemas.microsoft.com/office/drawing/2014/main" id="{1BFEB910-33CF-FC8C-C249-D8A2F7076959}"/>
                </a:ext>
              </a:extLst>
            </p:cNvPr>
            <p:cNvSpPr/>
            <p:nvPr/>
          </p:nvSpPr>
          <p:spPr>
            <a:xfrm>
              <a:off x="4998714" y="2949467"/>
              <a:ext cx="58036" cy="58036"/>
            </a:xfrm>
            <a:custGeom>
              <a:avLst/>
              <a:gdLst>
                <a:gd name="connsiteX0" fmla="*/ 62389 w 66675"/>
                <a:gd name="connsiteY0" fmla="*/ 34766 h 66675"/>
                <a:gd name="connsiteX1" fmla="*/ 34766 w 66675"/>
                <a:gd name="connsiteY1" fmla="*/ 62389 h 66675"/>
                <a:gd name="connsiteX2" fmla="*/ 7144 w 66675"/>
                <a:gd name="connsiteY2" fmla="*/ 34766 h 66675"/>
                <a:gd name="connsiteX3" fmla="*/ 34766 w 66675"/>
                <a:gd name="connsiteY3" fmla="*/ 7144 h 66675"/>
                <a:gd name="connsiteX4" fmla="*/ 62389 w 66675"/>
                <a:gd name="connsiteY4" fmla="*/ 34766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62389" y="34766"/>
                  </a:moveTo>
                  <a:cubicBezTo>
                    <a:pt x="62389" y="50022"/>
                    <a:pt x="50022" y="62389"/>
                    <a:pt x="34766" y="62389"/>
                  </a:cubicBezTo>
                  <a:cubicBezTo>
                    <a:pt x="19511" y="62389"/>
                    <a:pt x="7144" y="50022"/>
                    <a:pt x="7144" y="34766"/>
                  </a:cubicBezTo>
                  <a:cubicBezTo>
                    <a:pt x="7144" y="19511"/>
                    <a:pt x="19511" y="7144"/>
                    <a:pt x="34766" y="7144"/>
                  </a:cubicBezTo>
                  <a:cubicBezTo>
                    <a:pt x="50022" y="7144"/>
                    <a:pt x="62389" y="19511"/>
                    <a:pt x="62389" y="34766"/>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17" name="Freeform: Shape 17">
              <a:extLst>
                <a:ext uri="{FF2B5EF4-FFF2-40B4-BE49-F238E27FC236}">
                  <a16:creationId xmlns:a16="http://schemas.microsoft.com/office/drawing/2014/main" id="{C85BA13F-433F-F1FC-DC49-BAF73CF6F737}"/>
                </a:ext>
              </a:extLst>
            </p:cNvPr>
            <p:cNvSpPr/>
            <p:nvPr/>
          </p:nvSpPr>
          <p:spPr>
            <a:xfrm>
              <a:off x="4480533" y="2927082"/>
              <a:ext cx="149236" cy="149236"/>
            </a:xfrm>
            <a:custGeom>
              <a:avLst/>
              <a:gdLst>
                <a:gd name="connsiteX0" fmla="*/ 169069 w 171450"/>
                <a:gd name="connsiteY0" fmla="*/ 88106 h 171450"/>
                <a:gd name="connsiteX1" fmla="*/ 88106 w 171450"/>
                <a:gd name="connsiteY1" fmla="*/ 169069 h 171450"/>
                <a:gd name="connsiteX2" fmla="*/ 7144 w 171450"/>
                <a:gd name="connsiteY2" fmla="*/ 88106 h 171450"/>
                <a:gd name="connsiteX3" fmla="*/ 88106 w 171450"/>
                <a:gd name="connsiteY3" fmla="*/ 7144 h 171450"/>
                <a:gd name="connsiteX4" fmla="*/ 169069 w 171450"/>
                <a:gd name="connsiteY4" fmla="*/ 88106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171450">
                  <a:moveTo>
                    <a:pt x="169069" y="88106"/>
                  </a:moveTo>
                  <a:cubicBezTo>
                    <a:pt x="169069" y="132821"/>
                    <a:pt x="132821" y="169069"/>
                    <a:pt x="88106" y="169069"/>
                  </a:cubicBezTo>
                  <a:cubicBezTo>
                    <a:pt x="43392" y="169069"/>
                    <a:pt x="7144" y="132821"/>
                    <a:pt x="7144" y="88106"/>
                  </a:cubicBezTo>
                  <a:cubicBezTo>
                    <a:pt x="7144" y="43392"/>
                    <a:pt x="43392" y="7144"/>
                    <a:pt x="88106" y="7144"/>
                  </a:cubicBezTo>
                  <a:cubicBezTo>
                    <a:pt x="132821" y="7144"/>
                    <a:pt x="169069" y="43392"/>
                    <a:pt x="169069" y="88106"/>
                  </a:cubicBezTo>
                  <a:close/>
                </a:path>
              </a:pathLst>
            </a:custGeom>
            <a:solidFill>
              <a:srgbClr val="0E2F39"/>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18" name="Freeform: Shape 18">
              <a:extLst>
                <a:ext uri="{FF2B5EF4-FFF2-40B4-BE49-F238E27FC236}">
                  <a16:creationId xmlns:a16="http://schemas.microsoft.com/office/drawing/2014/main" id="{47811E04-41C4-2024-2709-BEA37A858087}"/>
                </a:ext>
              </a:extLst>
            </p:cNvPr>
            <p:cNvSpPr/>
            <p:nvPr/>
          </p:nvSpPr>
          <p:spPr>
            <a:xfrm>
              <a:off x="4551007" y="2949467"/>
              <a:ext cx="58036" cy="58036"/>
            </a:xfrm>
            <a:custGeom>
              <a:avLst/>
              <a:gdLst>
                <a:gd name="connsiteX0" fmla="*/ 62389 w 66675"/>
                <a:gd name="connsiteY0" fmla="*/ 34766 h 66675"/>
                <a:gd name="connsiteX1" fmla="*/ 34766 w 66675"/>
                <a:gd name="connsiteY1" fmla="*/ 62389 h 66675"/>
                <a:gd name="connsiteX2" fmla="*/ 7144 w 66675"/>
                <a:gd name="connsiteY2" fmla="*/ 34766 h 66675"/>
                <a:gd name="connsiteX3" fmla="*/ 34766 w 66675"/>
                <a:gd name="connsiteY3" fmla="*/ 7144 h 66675"/>
                <a:gd name="connsiteX4" fmla="*/ 62389 w 66675"/>
                <a:gd name="connsiteY4" fmla="*/ 34766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62389" y="34766"/>
                  </a:moveTo>
                  <a:cubicBezTo>
                    <a:pt x="62389" y="50022"/>
                    <a:pt x="50022" y="62389"/>
                    <a:pt x="34766" y="62389"/>
                  </a:cubicBezTo>
                  <a:cubicBezTo>
                    <a:pt x="19511" y="62389"/>
                    <a:pt x="7144" y="50022"/>
                    <a:pt x="7144" y="34766"/>
                  </a:cubicBezTo>
                  <a:cubicBezTo>
                    <a:pt x="7144" y="19511"/>
                    <a:pt x="19511" y="7144"/>
                    <a:pt x="34766" y="7144"/>
                  </a:cubicBezTo>
                  <a:cubicBezTo>
                    <a:pt x="50022" y="7144"/>
                    <a:pt x="62389" y="19511"/>
                    <a:pt x="62389" y="34766"/>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19" name="Freeform: Shape 19">
              <a:extLst>
                <a:ext uri="{FF2B5EF4-FFF2-40B4-BE49-F238E27FC236}">
                  <a16:creationId xmlns:a16="http://schemas.microsoft.com/office/drawing/2014/main" id="{BF85CD41-0077-DFA3-31B7-2DA418F176ED}"/>
                </a:ext>
              </a:extLst>
            </p:cNvPr>
            <p:cNvSpPr/>
            <p:nvPr/>
          </p:nvSpPr>
          <p:spPr>
            <a:xfrm>
              <a:off x="4804708" y="3141449"/>
              <a:ext cx="99490" cy="165818"/>
            </a:xfrm>
            <a:custGeom>
              <a:avLst/>
              <a:gdLst>
                <a:gd name="connsiteX0" fmla="*/ 21431 w 114300"/>
                <a:gd name="connsiteY0" fmla="*/ 189491 h 190500"/>
                <a:gd name="connsiteX1" fmla="*/ 7144 w 114300"/>
                <a:gd name="connsiteY1" fmla="*/ 175204 h 190500"/>
                <a:gd name="connsiteX2" fmla="*/ 21431 w 114300"/>
                <a:gd name="connsiteY2" fmla="*/ 160916 h 190500"/>
                <a:gd name="connsiteX3" fmla="*/ 85249 w 114300"/>
                <a:gd name="connsiteY3" fmla="*/ 97099 h 190500"/>
                <a:gd name="connsiteX4" fmla="*/ 33814 w 114300"/>
                <a:gd name="connsiteY4" fmla="*/ 34234 h 190500"/>
                <a:gd name="connsiteX5" fmla="*/ 23336 w 114300"/>
                <a:gd name="connsiteY5" fmla="*/ 18041 h 190500"/>
                <a:gd name="connsiteX6" fmla="*/ 39529 w 114300"/>
                <a:gd name="connsiteY6" fmla="*/ 7564 h 190500"/>
                <a:gd name="connsiteX7" fmla="*/ 113824 w 114300"/>
                <a:gd name="connsiteY7" fmla="*/ 98051 h 190500"/>
                <a:gd name="connsiteX8" fmla="*/ 21431 w 114300"/>
                <a:gd name="connsiteY8" fmla="*/ 18949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90500">
                  <a:moveTo>
                    <a:pt x="21431" y="189491"/>
                  </a:moveTo>
                  <a:cubicBezTo>
                    <a:pt x="13811" y="189491"/>
                    <a:pt x="7144" y="183776"/>
                    <a:pt x="7144" y="175204"/>
                  </a:cubicBezTo>
                  <a:cubicBezTo>
                    <a:pt x="7144" y="167584"/>
                    <a:pt x="12859" y="160916"/>
                    <a:pt x="21431" y="160916"/>
                  </a:cubicBezTo>
                  <a:cubicBezTo>
                    <a:pt x="56674" y="160916"/>
                    <a:pt x="85249" y="132341"/>
                    <a:pt x="85249" y="97099"/>
                  </a:cubicBezTo>
                  <a:cubicBezTo>
                    <a:pt x="85249" y="66619"/>
                    <a:pt x="63341" y="39949"/>
                    <a:pt x="33814" y="34234"/>
                  </a:cubicBezTo>
                  <a:cubicBezTo>
                    <a:pt x="26194" y="32329"/>
                    <a:pt x="21431" y="25661"/>
                    <a:pt x="23336" y="18041"/>
                  </a:cubicBezTo>
                  <a:cubicBezTo>
                    <a:pt x="25241" y="10421"/>
                    <a:pt x="31909" y="5659"/>
                    <a:pt x="39529" y="7564"/>
                  </a:cubicBezTo>
                  <a:cubicBezTo>
                    <a:pt x="82391" y="16136"/>
                    <a:pt x="113824" y="54236"/>
                    <a:pt x="113824" y="98051"/>
                  </a:cubicBezTo>
                  <a:cubicBezTo>
                    <a:pt x="112871" y="148534"/>
                    <a:pt x="71914" y="189491"/>
                    <a:pt x="21431" y="189491"/>
                  </a:cubicBezTo>
                  <a:close/>
                </a:path>
              </a:pathLst>
            </a:custGeom>
            <a:solidFill>
              <a:srgbClr val="E8C289"/>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20" name="Freeform: Shape 20">
              <a:extLst>
                <a:ext uri="{FF2B5EF4-FFF2-40B4-BE49-F238E27FC236}">
                  <a16:creationId xmlns:a16="http://schemas.microsoft.com/office/drawing/2014/main" id="{4F966E96-4F9B-9C15-FC49-DA5B69331539}"/>
                </a:ext>
              </a:extLst>
            </p:cNvPr>
            <p:cNvSpPr/>
            <p:nvPr/>
          </p:nvSpPr>
          <p:spPr>
            <a:xfrm>
              <a:off x="4454521" y="2846637"/>
              <a:ext cx="198981" cy="82908"/>
            </a:xfrm>
            <a:custGeom>
              <a:avLst/>
              <a:gdLst>
                <a:gd name="connsiteX0" fmla="*/ 211336 w 228600"/>
                <a:gd name="connsiteY0" fmla="*/ 95754 h 95250"/>
                <a:gd name="connsiteX1" fmla="*/ 194191 w 228600"/>
                <a:gd name="connsiteY1" fmla="*/ 86229 h 95250"/>
                <a:gd name="connsiteX2" fmla="*/ 120849 w 228600"/>
                <a:gd name="connsiteY2" fmla="*/ 46224 h 95250"/>
                <a:gd name="connsiteX3" fmla="*/ 43696 w 228600"/>
                <a:gd name="connsiteY3" fmla="*/ 86229 h 95250"/>
                <a:gd name="connsiteX4" fmla="*/ 17026 w 228600"/>
                <a:gd name="connsiteY4" fmla="*/ 93849 h 95250"/>
                <a:gd name="connsiteX5" fmla="*/ 9406 w 228600"/>
                <a:gd name="connsiteY5" fmla="*/ 67179 h 95250"/>
                <a:gd name="connsiteX6" fmla="*/ 120849 w 228600"/>
                <a:gd name="connsiteY6" fmla="*/ 7171 h 95250"/>
                <a:gd name="connsiteX7" fmla="*/ 226576 w 228600"/>
                <a:gd name="connsiteY7" fmla="*/ 67179 h 95250"/>
                <a:gd name="connsiteX8" fmla="*/ 218956 w 228600"/>
                <a:gd name="connsiteY8" fmla="*/ 93849 h 95250"/>
                <a:gd name="connsiteX9" fmla="*/ 211336 w 228600"/>
                <a:gd name="connsiteY9" fmla="*/ 9575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 h="95250">
                  <a:moveTo>
                    <a:pt x="211336" y="95754"/>
                  </a:moveTo>
                  <a:cubicBezTo>
                    <a:pt x="204669" y="95754"/>
                    <a:pt x="198001" y="91944"/>
                    <a:pt x="194191" y="86229"/>
                  </a:cubicBezTo>
                  <a:cubicBezTo>
                    <a:pt x="179904" y="62416"/>
                    <a:pt x="152281" y="46224"/>
                    <a:pt x="120849" y="46224"/>
                  </a:cubicBezTo>
                  <a:cubicBezTo>
                    <a:pt x="88464" y="45271"/>
                    <a:pt x="57984" y="61464"/>
                    <a:pt x="43696" y="86229"/>
                  </a:cubicBezTo>
                  <a:cubicBezTo>
                    <a:pt x="37981" y="95754"/>
                    <a:pt x="26551" y="98611"/>
                    <a:pt x="17026" y="93849"/>
                  </a:cubicBezTo>
                  <a:cubicBezTo>
                    <a:pt x="7501" y="88134"/>
                    <a:pt x="4644" y="76704"/>
                    <a:pt x="9406" y="67179"/>
                  </a:cubicBezTo>
                  <a:cubicBezTo>
                    <a:pt x="30361" y="30031"/>
                    <a:pt x="74176" y="6219"/>
                    <a:pt x="120849" y="7171"/>
                  </a:cubicBezTo>
                  <a:cubicBezTo>
                    <a:pt x="165616" y="8124"/>
                    <a:pt x="206574" y="30984"/>
                    <a:pt x="226576" y="67179"/>
                  </a:cubicBezTo>
                  <a:cubicBezTo>
                    <a:pt x="232291" y="76704"/>
                    <a:pt x="228481" y="88134"/>
                    <a:pt x="218956" y="93849"/>
                  </a:cubicBezTo>
                  <a:cubicBezTo>
                    <a:pt x="218004" y="94801"/>
                    <a:pt x="214194" y="95754"/>
                    <a:pt x="211336" y="95754"/>
                  </a:cubicBezTo>
                  <a:close/>
                </a:path>
              </a:pathLst>
            </a:custGeom>
            <a:solidFill>
              <a:srgbClr val="9B3F23"/>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21" name="Freeform: Shape 21">
              <a:extLst>
                <a:ext uri="{FF2B5EF4-FFF2-40B4-BE49-F238E27FC236}">
                  <a16:creationId xmlns:a16="http://schemas.microsoft.com/office/drawing/2014/main" id="{A5ED67FF-0AF4-5753-390C-E9D9B8D61E5F}"/>
                </a:ext>
              </a:extLst>
            </p:cNvPr>
            <p:cNvSpPr/>
            <p:nvPr/>
          </p:nvSpPr>
          <p:spPr>
            <a:xfrm>
              <a:off x="4909323" y="2846637"/>
              <a:ext cx="190690" cy="82908"/>
            </a:xfrm>
            <a:custGeom>
              <a:avLst/>
              <a:gdLst>
                <a:gd name="connsiteX0" fmla="*/ 26974 w 219075"/>
                <a:gd name="connsiteY0" fmla="*/ 95754 h 95250"/>
                <a:gd name="connsiteX1" fmla="*/ 17449 w 219075"/>
                <a:gd name="connsiteY1" fmla="*/ 93849 h 95250"/>
                <a:gd name="connsiteX2" fmla="*/ 9829 w 219075"/>
                <a:gd name="connsiteY2" fmla="*/ 67179 h 95250"/>
                <a:gd name="connsiteX3" fmla="*/ 115557 w 219075"/>
                <a:gd name="connsiteY3" fmla="*/ 7171 h 95250"/>
                <a:gd name="connsiteX4" fmla="*/ 215569 w 219075"/>
                <a:gd name="connsiteY4" fmla="*/ 67179 h 95250"/>
                <a:gd name="connsiteX5" fmla="*/ 207949 w 219075"/>
                <a:gd name="connsiteY5" fmla="*/ 93849 h 95250"/>
                <a:gd name="connsiteX6" fmla="*/ 181279 w 219075"/>
                <a:gd name="connsiteY6" fmla="*/ 86229 h 95250"/>
                <a:gd name="connsiteX7" fmla="*/ 114604 w 219075"/>
                <a:gd name="connsiteY7" fmla="*/ 46224 h 95250"/>
                <a:gd name="connsiteX8" fmla="*/ 44119 w 219075"/>
                <a:gd name="connsiteY8" fmla="*/ 86229 h 95250"/>
                <a:gd name="connsiteX9" fmla="*/ 26974 w 219075"/>
                <a:gd name="connsiteY9" fmla="*/ 9575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075" h="95250">
                  <a:moveTo>
                    <a:pt x="26974" y="95754"/>
                  </a:moveTo>
                  <a:cubicBezTo>
                    <a:pt x="24116" y="95754"/>
                    <a:pt x="20307" y="94801"/>
                    <a:pt x="17449" y="93849"/>
                  </a:cubicBezTo>
                  <a:cubicBezTo>
                    <a:pt x="7924" y="89086"/>
                    <a:pt x="4114" y="76704"/>
                    <a:pt x="9829" y="67179"/>
                  </a:cubicBezTo>
                  <a:cubicBezTo>
                    <a:pt x="29832" y="30031"/>
                    <a:pt x="71741" y="6219"/>
                    <a:pt x="115557" y="7171"/>
                  </a:cubicBezTo>
                  <a:cubicBezTo>
                    <a:pt x="158419" y="8124"/>
                    <a:pt x="196519" y="30984"/>
                    <a:pt x="215569" y="67179"/>
                  </a:cubicBezTo>
                  <a:cubicBezTo>
                    <a:pt x="220332" y="76704"/>
                    <a:pt x="217474" y="88134"/>
                    <a:pt x="207949" y="93849"/>
                  </a:cubicBezTo>
                  <a:cubicBezTo>
                    <a:pt x="198424" y="98611"/>
                    <a:pt x="186994" y="95754"/>
                    <a:pt x="181279" y="86229"/>
                  </a:cubicBezTo>
                  <a:cubicBezTo>
                    <a:pt x="168896" y="62416"/>
                    <a:pt x="143179" y="47176"/>
                    <a:pt x="114604" y="46224"/>
                  </a:cubicBezTo>
                  <a:cubicBezTo>
                    <a:pt x="85076" y="46224"/>
                    <a:pt x="57454" y="61464"/>
                    <a:pt x="44119" y="86229"/>
                  </a:cubicBezTo>
                  <a:cubicBezTo>
                    <a:pt x="40309" y="91944"/>
                    <a:pt x="33641" y="95754"/>
                    <a:pt x="26974" y="95754"/>
                  </a:cubicBezTo>
                  <a:close/>
                </a:path>
              </a:pathLst>
            </a:custGeom>
            <a:solidFill>
              <a:srgbClr val="9B3F23"/>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22" name="Freeform: Shape 22">
              <a:extLst>
                <a:ext uri="{FF2B5EF4-FFF2-40B4-BE49-F238E27FC236}">
                  <a16:creationId xmlns:a16="http://schemas.microsoft.com/office/drawing/2014/main" id="{465554A9-B97C-156C-1069-54EF65DA3206}"/>
                </a:ext>
              </a:extLst>
            </p:cNvPr>
            <p:cNvSpPr/>
            <p:nvPr/>
          </p:nvSpPr>
          <p:spPr>
            <a:xfrm>
              <a:off x="4558468" y="3379764"/>
              <a:ext cx="455998" cy="240435"/>
            </a:xfrm>
            <a:custGeom>
              <a:avLst/>
              <a:gdLst>
                <a:gd name="connsiteX0" fmla="*/ 263366 w 523875"/>
                <a:gd name="connsiteY0" fmla="*/ 270986 h 276225"/>
                <a:gd name="connsiteX1" fmla="*/ 263366 w 523875"/>
                <a:gd name="connsiteY1" fmla="*/ 270986 h 276225"/>
                <a:gd name="connsiteX2" fmla="*/ 7144 w 523875"/>
                <a:gd name="connsiteY2" fmla="*/ 14764 h 276225"/>
                <a:gd name="connsiteX3" fmla="*/ 7144 w 523875"/>
                <a:gd name="connsiteY3" fmla="*/ 7144 h 276225"/>
                <a:gd name="connsiteX4" fmla="*/ 519589 w 523875"/>
                <a:gd name="connsiteY4" fmla="*/ 7144 h 276225"/>
                <a:gd name="connsiteX5" fmla="*/ 519589 w 523875"/>
                <a:gd name="connsiteY5" fmla="*/ 14764 h 276225"/>
                <a:gd name="connsiteX6" fmla="*/ 263366 w 523875"/>
                <a:gd name="connsiteY6" fmla="*/ 27098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75" h="276225">
                  <a:moveTo>
                    <a:pt x="263366" y="270986"/>
                  </a:moveTo>
                  <a:lnTo>
                    <a:pt x="263366" y="270986"/>
                  </a:lnTo>
                  <a:cubicBezTo>
                    <a:pt x="121444" y="270986"/>
                    <a:pt x="7144" y="156686"/>
                    <a:pt x="7144" y="14764"/>
                  </a:cubicBezTo>
                  <a:lnTo>
                    <a:pt x="7144" y="7144"/>
                  </a:lnTo>
                  <a:lnTo>
                    <a:pt x="519589" y="7144"/>
                  </a:lnTo>
                  <a:lnTo>
                    <a:pt x="519589" y="14764"/>
                  </a:lnTo>
                  <a:cubicBezTo>
                    <a:pt x="519589" y="156686"/>
                    <a:pt x="404336" y="270986"/>
                    <a:pt x="263366" y="270986"/>
                  </a:cubicBezTo>
                  <a:close/>
                </a:path>
              </a:pathLst>
            </a:custGeom>
            <a:solidFill>
              <a:srgbClr val="BE1E2D"/>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23" name="Freeform: Shape 23">
              <a:extLst>
                <a:ext uri="{FF2B5EF4-FFF2-40B4-BE49-F238E27FC236}">
                  <a16:creationId xmlns:a16="http://schemas.microsoft.com/office/drawing/2014/main" id="{53B89AFB-2D50-D5FB-3FD3-823B2AED7438}"/>
                </a:ext>
              </a:extLst>
            </p:cNvPr>
            <p:cNvSpPr/>
            <p:nvPr/>
          </p:nvSpPr>
          <p:spPr>
            <a:xfrm>
              <a:off x="4579195" y="3380592"/>
              <a:ext cx="414544" cy="74618"/>
            </a:xfrm>
            <a:custGeom>
              <a:avLst/>
              <a:gdLst>
                <a:gd name="connsiteX0" fmla="*/ 459581 w 476250"/>
                <a:gd name="connsiteY0" fmla="*/ 80486 h 85725"/>
                <a:gd name="connsiteX1" fmla="*/ 22384 w 476250"/>
                <a:gd name="connsiteY1" fmla="*/ 80486 h 85725"/>
                <a:gd name="connsiteX2" fmla="*/ 7144 w 476250"/>
                <a:gd name="connsiteY2" fmla="*/ 65246 h 85725"/>
                <a:gd name="connsiteX3" fmla="*/ 7144 w 476250"/>
                <a:gd name="connsiteY3" fmla="*/ 7144 h 85725"/>
                <a:gd name="connsiteX4" fmla="*/ 474821 w 476250"/>
                <a:gd name="connsiteY4" fmla="*/ 7144 h 85725"/>
                <a:gd name="connsiteX5" fmla="*/ 474821 w 476250"/>
                <a:gd name="connsiteY5" fmla="*/ 65246 h 85725"/>
                <a:gd name="connsiteX6" fmla="*/ 459581 w 476250"/>
                <a:gd name="connsiteY6" fmla="*/ 8048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0" h="85725">
                  <a:moveTo>
                    <a:pt x="459581" y="80486"/>
                  </a:moveTo>
                  <a:lnTo>
                    <a:pt x="22384" y="80486"/>
                  </a:lnTo>
                  <a:cubicBezTo>
                    <a:pt x="13811" y="80486"/>
                    <a:pt x="7144" y="73819"/>
                    <a:pt x="7144" y="65246"/>
                  </a:cubicBezTo>
                  <a:lnTo>
                    <a:pt x="7144" y="7144"/>
                  </a:lnTo>
                  <a:lnTo>
                    <a:pt x="474821" y="7144"/>
                  </a:lnTo>
                  <a:lnTo>
                    <a:pt x="474821" y="65246"/>
                  </a:lnTo>
                  <a:cubicBezTo>
                    <a:pt x="474821" y="72866"/>
                    <a:pt x="468154" y="80486"/>
                    <a:pt x="459581" y="80486"/>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24" name="Freeform: Shape 24">
              <a:extLst>
                <a:ext uri="{FF2B5EF4-FFF2-40B4-BE49-F238E27FC236}">
                  <a16:creationId xmlns:a16="http://schemas.microsoft.com/office/drawing/2014/main" id="{6E23FF79-DD18-D554-B2AA-19C858EA3F9B}"/>
                </a:ext>
              </a:extLst>
            </p:cNvPr>
            <p:cNvSpPr/>
            <p:nvPr/>
          </p:nvSpPr>
          <p:spPr>
            <a:xfrm>
              <a:off x="4628941" y="3490144"/>
              <a:ext cx="315053" cy="124363"/>
            </a:xfrm>
            <a:custGeom>
              <a:avLst/>
              <a:gdLst>
                <a:gd name="connsiteX0" fmla="*/ 182404 w 361950"/>
                <a:gd name="connsiteY0" fmla="*/ 12730 h 142875"/>
                <a:gd name="connsiteX1" fmla="*/ 7144 w 361950"/>
                <a:gd name="connsiteY1" fmla="*/ 74643 h 142875"/>
                <a:gd name="connsiteX2" fmla="*/ 182404 w 361950"/>
                <a:gd name="connsiteY2" fmla="*/ 144175 h 142875"/>
                <a:gd name="connsiteX3" fmla="*/ 356711 w 361950"/>
                <a:gd name="connsiteY3" fmla="*/ 75595 h 142875"/>
                <a:gd name="connsiteX4" fmla="*/ 182404 w 361950"/>
                <a:gd name="connsiteY4" fmla="*/ 12730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950" h="142875">
                  <a:moveTo>
                    <a:pt x="182404" y="12730"/>
                  </a:moveTo>
                  <a:cubicBezTo>
                    <a:pt x="98584" y="-1557"/>
                    <a:pt x="43339" y="32733"/>
                    <a:pt x="7144" y="74643"/>
                  </a:cubicBezTo>
                  <a:cubicBezTo>
                    <a:pt x="52864" y="117505"/>
                    <a:pt x="114776" y="144175"/>
                    <a:pt x="182404" y="144175"/>
                  </a:cubicBezTo>
                  <a:cubicBezTo>
                    <a:pt x="250031" y="144175"/>
                    <a:pt x="310991" y="118458"/>
                    <a:pt x="356711" y="75595"/>
                  </a:cubicBezTo>
                  <a:cubicBezTo>
                    <a:pt x="271939" y="-20607"/>
                    <a:pt x="182404" y="12730"/>
                    <a:pt x="182404" y="12730"/>
                  </a:cubicBezTo>
                  <a:close/>
                </a:path>
              </a:pathLst>
            </a:custGeom>
            <a:solidFill>
              <a:srgbClr val="EE4036"/>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25" name="Freeform: Shape 25">
              <a:extLst>
                <a:ext uri="{FF2B5EF4-FFF2-40B4-BE49-F238E27FC236}">
                  <a16:creationId xmlns:a16="http://schemas.microsoft.com/office/drawing/2014/main" id="{49D77752-EC85-B6BD-6E8A-B01AAD801CCC}"/>
                </a:ext>
              </a:extLst>
            </p:cNvPr>
            <p:cNvSpPr/>
            <p:nvPr/>
          </p:nvSpPr>
          <p:spPr>
            <a:xfrm>
              <a:off x="5123147" y="3973459"/>
              <a:ext cx="348216" cy="389672"/>
            </a:xfrm>
            <a:custGeom>
              <a:avLst/>
              <a:gdLst>
                <a:gd name="connsiteX0" fmla="*/ 391873 w 400050"/>
                <a:gd name="connsiteY0" fmla="*/ 317578 h 447675"/>
                <a:gd name="connsiteX1" fmla="*/ 325198 w 400050"/>
                <a:gd name="connsiteY1" fmla="*/ 309958 h 447675"/>
                <a:gd name="connsiteX2" fmla="*/ 319483 w 400050"/>
                <a:gd name="connsiteY2" fmla="*/ 315673 h 447675"/>
                <a:gd name="connsiteX3" fmla="*/ 145176 w 400050"/>
                <a:gd name="connsiteY3" fmla="*/ 95646 h 447675"/>
                <a:gd name="connsiteX4" fmla="*/ 151843 w 400050"/>
                <a:gd name="connsiteY4" fmla="*/ 91836 h 447675"/>
                <a:gd name="connsiteX5" fmla="*/ 159463 w 400050"/>
                <a:gd name="connsiteY5" fmla="*/ 25161 h 447675"/>
                <a:gd name="connsiteX6" fmla="*/ 92788 w 400050"/>
                <a:gd name="connsiteY6" fmla="*/ 17541 h 447675"/>
                <a:gd name="connsiteX7" fmla="*/ 75643 w 400050"/>
                <a:gd name="connsiteY7" fmla="*/ 65166 h 447675"/>
                <a:gd name="connsiteX8" fmla="*/ 25161 w 400050"/>
                <a:gd name="connsiteY8" fmla="*/ 70881 h 447675"/>
                <a:gd name="connsiteX9" fmla="*/ 17541 w 400050"/>
                <a:gd name="connsiteY9" fmla="*/ 137556 h 447675"/>
                <a:gd name="connsiteX10" fmla="*/ 80406 w 400050"/>
                <a:gd name="connsiteY10" fmla="*/ 148033 h 447675"/>
                <a:gd name="connsiteX11" fmla="*/ 253761 w 400050"/>
                <a:gd name="connsiteY11" fmla="*/ 368061 h 447675"/>
                <a:gd name="connsiteX12" fmla="*/ 249951 w 400050"/>
                <a:gd name="connsiteY12" fmla="*/ 430926 h 447675"/>
                <a:gd name="connsiteX13" fmla="*/ 316626 w 400050"/>
                <a:gd name="connsiteY13" fmla="*/ 438546 h 447675"/>
                <a:gd name="connsiteX14" fmla="*/ 333771 w 400050"/>
                <a:gd name="connsiteY14" fmla="*/ 390921 h 447675"/>
                <a:gd name="connsiteX15" fmla="*/ 384253 w 400050"/>
                <a:gd name="connsiteY15" fmla="*/ 385206 h 447675"/>
                <a:gd name="connsiteX16" fmla="*/ 391873 w 400050"/>
                <a:gd name="connsiteY16" fmla="*/ 317578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0050" h="447675">
                  <a:moveTo>
                    <a:pt x="391873" y="317578"/>
                  </a:moveTo>
                  <a:cubicBezTo>
                    <a:pt x="375681" y="296623"/>
                    <a:pt x="346153" y="293766"/>
                    <a:pt x="325198" y="309958"/>
                  </a:cubicBezTo>
                  <a:cubicBezTo>
                    <a:pt x="323293" y="311863"/>
                    <a:pt x="321388" y="313768"/>
                    <a:pt x="319483" y="315673"/>
                  </a:cubicBezTo>
                  <a:lnTo>
                    <a:pt x="145176" y="95646"/>
                  </a:lnTo>
                  <a:cubicBezTo>
                    <a:pt x="147081" y="94693"/>
                    <a:pt x="148986" y="92788"/>
                    <a:pt x="151843" y="91836"/>
                  </a:cubicBezTo>
                  <a:cubicBezTo>
                    <a:pt x="172798" y="75643"/>
                    <a:pt x="175656" y="46116"/>
                    <a:pt x="159463" y="25161"/>
                  </a:cubicBezTo>
                  <a:cubicBezTo>
                    <a:pt x="143271" y="4206"/>
                    <a:pt x="113743" y="1348"/>
                    <a:pt x="92788" y="17541"/>
                  </a:cubicBezTo>
                  <a:cubicBezTo>
                    <a:pt x="77548" y="28971"/>
                    <a:pt x="71833" y="48021"/>
                    <a:pt x="75643" y="65166"/>
                  </a:cubicBezTo>
                  <a:cubicBezTo>
                    <a:pt x="59451" y="57546"/>
                    <a:pt x="40401" y="58498"/>
                    <a:pt x="25161" y="70881"/>
                  </a:cubicBezTo>
                  <a:cubicBezTo>
                    <a:pt x="4206" y="87073"/>
                    <a:pt x="1348" y="116601"/>
                    <a:pt x="17541" y="137556"/>
                  </a:cubicBezTo>
                  <a:cubicBezTo>
                    <a:pt x="32781" y="156606"/>
                    <a:pt x="59451" y="161368"/>
                    <a:pt x="80406" y="148033"/>
                  </a:cubicBezTo>
                  <a:lnTo>
                    <a:pt x="253761" y="368061"/>
                  </a:lnTo>
                  <a:cubicBezTo>
                    <a:pt x="236616" y="385206"/>
                    <a:pt x="234711" y="411876"/>
                    <a:pt x="249951" y="430926"/>
                  </a:cubicBezTo>
                  <a:cubicBezTo>
                    <a:pt x="266143" y="451881"/>
                    <a:pt x="295671" y="454738"/>
                    <a:pt x="316626" y="438546"/>
                  </a:cubicBezTo>
                  <a:cubicBezTo>
                    <a:pt x="331866" y="427116"/>
                    <a:pt x="337581" y="408066"/>
                    <a:pt x="333771" y="390921"/>
                  </a:cubicBezTo>
                  <a:cubicBezTo>
                    <a:pt x="349963" y="398541"/>
                    <a:pt x="369013" y="397588"/>
                    <a:pt x="384253" y="385206"/>
                  </a:cubicBezTo>
                  <a:cubicBezTo>
                    <a:pt x="405208" y="368061"/>
                    <a:pt x="408066" y="338533"/>
                    <a:pt x="391873" y="31757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26" name="Freeform: Shape 26">
              <a:extLst>
                <a:ext uri="{FF2B5EF4-FFF2-40B4-BE49-F238E27FC236}">
                  <a16:creationId xmlns:a16="http://schemas.microsoft.com/office/drawing/2014/main" id="{1C5127C9-F72B-24CB-628D-C3BE79C91F98}"/>
                </a:ext>
              </a:extLst>
            </p:cNvPr>
            <p:cNvSpPr/>
            <p:nvPr/>
          </p:nvSpPr>
          <p:spPr>
            <a:xfrm>
              <a:off x="5425561" y="4284165"/>
              <a:ext cx="414544" cy="315053"/>
            </a:xfrm>
            <a:custGeom>
              <a:avLst/>
              <a:gdLst>
                <a:gd name="connsiteX0" fmla="*/ 447351 w 476250"/>
                <a:gd name="connsiteY0" fmla="*/ 193034 h 361950"/>
                <a:gd name="connsiteX1" fmla="*/ 382581 w 476250"/>
                <a:gd name="connsiteY1" fmla="*/ 212084 h 361950"/>
                <a:gd name="connsiteX2" fmla="*/ 379724 w 476250"/>
                <a:gd name="connsiteY2" fmla="*/ 219703 h 361950"/>
                <a:gd name="connsiteX3" fmla="*/ 133979 w 476250"/>
                <a:gd name="connsiteY3" fmla="*/ 83496 h 361950"/>
                <a:gd name="connsiteX4" fmla="*/ 137788 w 476250"/>
                <a:gd name="connsiteY4" fmla="*/ 77781 h 361950"/>
                <a:gd name="connsiteX5" fmla="*/ 118738 w 476250"/>
                <a:gd name="connsiteY5" fmla="*/ 13011 h 361950"/>
                <a:gd name="connsiteX6" fmla="*/ 53968 w 476250"/>
                <a:gd name="connsiteY6" fmla="*/ 32061 h 361950"/>
                <a:gd name="connsiteX7" fmla="*/ 56826 w 476250"/>
                <a:gd name="connsiteY7" fmla="*/ 82544 h 361950"/>
                <a:gd name="connsiteX8" fmla="*/ 13011 w 476250"/>
                <a:gd name="connsiteY8" fmla="*/ 107309 h 361950"/>
                <a:gd name="connsiteX9" fmla="*/ 32061 w 476250"/>
                <a:gd name="connsiteY9" fmla="*/ 172078 h 361950"/>
                <a:gd name="connsiteX10" fmla="*/ 93974 w 476250"/>
                <a:gd name="connsiteY10" fmla="*/ 157791 h 361950"/>
                <a:gd name="connsiteX11" fmla="*/ 339718 w 476250"/>
                <a:gd name="connsiteY11" fmla="*/ 293046 h 361950"/>
                <a:gd name="connsiteX12" fmla="*/ 360674 w 476250"/>
                <a:gd name="connsiteY12" fmla="*/ 352101 h 361950"/>
                <a:gd name="connsiteX13" fmla="*/ 425443 w 476250"/>
                <a:gd name="connsiteY13" fmla="*/ 333051 h 361950"/>
                <a:gd name="connsiteX14" fmla="*/ 422586 w 476250"/>
                <a:gd name="connsiteY14" fmla="*/ 282569 h 361950"/>
                <a:gd name="connsiteX15" fmla="*/ 466401 w 476250"/>
                <a:gd name="connsiteY15" fmla="*/ 257803 h 361950"/>
                <a:gd name="connsiteX16" fmla="*/ 447351 w 476250"/>
                <a:gd name="connsiteY16" fmla="*/ 19303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0" h="361950">
                  <a:moveTo>
                    <a:pt x="447351" y="193034"/>
                  </a:moveTo>
                  <a:cubicBezTo>
                    <a:pt x="424491" y="180651"/>
                    <a:pt x="394964" y="188271"/>
                    <a:pt x="382581" y="212084"/>
                  </a:cubicBezTo>
                  <a:cubicBezTo>
                    <a:pt x="381628" y="214941"/>
                    <a:pt x="380676" y="216846"/>
                    <a:pt x="379724" y="219703"/>
                  </a:cubicBezTo>
                  <a:lnTo>
                    <a:pt x="133979" y="83496"/>
                  </a:lnTo>
                  <a:cubicBezTo>
                    <a:pt x="135884" y="81591"/>
                    <a:pt x="136836" y="79686"/>
                    <a:pt x="137788" y="77781"/>
                  </a:cubicBezTo>
                  <a:cubicBezTo>
                    <a:pt x="150171" y="54921"/>
                    <a:pt x="142551" y="25394"/>
                    <a:pt x="118738" y="13011"/>
                  </a:cubicBezTo>
                  <a:cubicBezTo>
                    <a:pt x="95879" y="628"/>
                    <a:pt x="66351" y="8249"/>
                    <a:pt x="53968" y="32061"/>
                  </a:cubicBezTo>
                  <a:cubicBezTo>
                    <a:pt x="44443" y="48253"/>
                    <a:pt x="46349" y="68256"/>
                    <a:pt x="56826" y="82544"/>
                  </a:cubicBezTo>
                  <a:cubicBezTo>
                    <a:pt x="38729" y="81591"/>
                    <a:pt x="21584" y="90163"/>
                    <a:pt x="13011" y="107309"/>
                  </a:cubicBezTo>
                  <a:cubicBezTo>
                    <a:pt x="629" y="130169"/>
                    <a:pt x="8249" y="159696"/>
                    <a:pt x="32061" y="172078"/>
                  </a:cubicBezTo>
                  <a:cubicBezTo>
                    <a:pt x="53968" y="183509"/>
                    <a:pt x="80638" y="176841"/>
                    <a:pt x="93974" y="157791"/>
                  </a:cubicBezTo>
                  <a:lnTo>
                    <a:pt x="339718" y="293046"/>
                  </a:lnTo>
                  <a:cubicBezTo>
                    <a:pt x="331146" y="314953"/>
                    <a:pt x="339718" y="340671"/>
                    <a:pt x="360674" y="352101"/>
                  </a:cubicBezTo>
                  <a:cubicBezTo>
                    <a:pt x="383534" y="364484"/>
                    <a:pt x="413061" y="356863"/>
                    <a:pt x="425443" y="333051"/>
                  </a:cubicBezTo>
                  <a:cubicBezTo>
                    <a:pt x="434968" y="316859"/>
                    <a:pt x="433064" y="296856"/>
                    <a:pt x="422586" y="282569"/>
                  </a:cubicBezTo>
                  <a:cubicBezTo>
                    <a:pt x="440684" y="283521"/>
                    <a:pt x="457828" y="274949"/>
                    <a:pt x="466401" y="257803"/>
                  </a:cubicBezTo>
                  <a:cubicBezTo>
                    <a:pt x="478784" y="234944"/>
                    <a:pt x="470211" y="206369"/>
                    <a:pt x="447351" y="193034"/>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27" name="Freeform: Shape 27">
              <a:extLst>
                <a:ext uri="{FF2B5EF4-FFF2-40B4-BE49-F238E27FC236}">
                  <a16:creationId xmlns:a16="http://schemas.microsoft.com/office/drawing/2014/main" id="{C40DD20B-EEBB-470B-B463-2D726E46AF84}"/>
                </a:ext>
              </a:extLst>
            </p:cNvPr>
            <p:cNvSpPr/>
            <p:nvPr/>
          </p:nvSpPr>
          <p:spPr>
            <a:xfrm>
              <a:off x="4405087" y="3921987"/>
              <a:ext cx="82908" cy="82908"/>
            </a:xfrm>
            <a:custGeom>
              <a:avLst/>
              <a:gdLst>
                <a:gd name="connsiteX0" fmla="*/ 96679 w 95250"/>
                <a:gd name="connsiteY0" fmla="*/ 51911 h 95250"/>
                <a:gd name="connsiteX1" fmla="*/ 51911 w 95250"/>
                <a:gd name="connsiteY1" fmla="*/ 96679 h 95250"/>
                <a:gd name="connsiteX2" fmla="*/ 7144 w 95250"/>
                <a:gd name="connsiteY2" fmla="*/ 51911 h 95250"/>
                <a:gd name="connsiteX3" fmla="*/ 51911 w 95250"/>
                <a:gd name="connsiteY3" fmla="*/ 7144 h 95250"/>
                <a:gd name="connsiteX4" fmla="*/ 96679 w 95250"/>
                <a:gd name="connsiteY4" fmla="*/ 51911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6679" y="51911"/>
                  </a:moveTo>
                  <a:cubicBezTo>
                    <a:pt x="96679" y="76636"/>
                    <a:pt x="76636" y="96679"/>
                    <a:pt x="51911" y="96679"/>
                  </a:cubicBezTo>
                  <a:cubicBezTo>
                    <a:pt x="27187" y="96679"/>
                    <a:pt x="7144" y="76636"/>
                    <a:pt x="7144" y="51911"/>
                  </a:cubicBezTo>
                  <a:cubicBezTo>
                    <a:pt x="7144" y="27187"/>
                    <a:pt x="27187" y="7144"/>
                    <a:pt x="51911" y="7144"/>
                  </a:cubicBezTo>
                  <a:cubicBezTo>
                    <a:pt x="76636" y="7144"/>
                    <a:pt x="96679" y="27187"/>
                    <a:pt x="96679" y="51911"/>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28" name="Freeform: Shape 28">
              <a:extLst>
                <a:ext uri="{FF2B5EF4-FFF2-40B4-BE49-F238E27FC236}">
                  <a16:creationId xmlns:a16="http://schemas.microsoft.com/office/drawing/2014/main" id="{31422FF8-B49D-0E05-925D-3FCBC9C308B0}"/>
                </a:ext>
              </a:extLst>
            </p:cNvPr>
            <p:cNvSpPr/>
            <p:nvPr/>
          </p:nvSpPr>
          <p:spPr>
            <a:xfrm>
              <a:off x="4749158" y="4651584"/>
              <a:ext cx="82908" cy="82908"/>
            </a:xfrm>
            <a:custGeom>
              <a:avLst/>
              <a:gdLst>
                <a:gd name="connsiteX0" fmla="*/ 96679 w 95250"/>
                <a:gd name="connsiteY0" fmla="*/ 51911 h 95250"/>
                <a:gd name="connsiteX1" fmla="*/ 51911 w 95250"/>
                <a:gd name="connsiteY1" fmla="*/ 96679 h 95250"/>
                <a:gd name="connsiteX2" fmla="*/ 7144 w 95250"/>
                <a:gd name="connsiteY2" fmla="*/ 51911 h 95250"/>
                <a:gd name="connsiteX3" fmla="*/ 51911 w 95250"/>
                <a:gd name="connsiteY3" fmla="*/ 7144 h 95250"/>
                <a:gd name="connsiteX4" fmla="*/ 96679 w 95250"/>
                <a:gd name="connsiteY4" fmla="*/ 51911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6679" y="51911"/>
                  </a:moveTo>
                  <a:cubicBezTo>
                    <a:pt x="96679" y="76636"/>
                    <a:pt x="76636" y="96679"/>
                    <a:pt x="51911" y="96679"/>
                  </a:cubicBezTo>
                  <a:cubicBezTo>
                    <a:pt x="27187" y="96679"/>
                    <a:pt x="7144" y="76636"/>
                    <a:pt x="7144" y="51911"/>
                  </a:cubicBezTo>
                  <a:cubicBezTo>
                    <a:pt x="7144" y="27187"/>
                    <a:pt x="27187" y="7144"/>
                    <a:pt x="51911" y="7144"/>
                  </a:cubicBezTo>
                  <a:cubicBezTo>
                    <a:pt x="76636" y="7144"/>
                    <a:pt x="96679" y="27187"/>
                    <a:pt x="96679" y="51911"/>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29" name="Freeform: Shape 29">
              <a:extLst>
                <a:ext uri="{FF2B5EF4-FFF2-40B4-BE49-F238E27FC236}">
                  <a16:creationId xmlns:a16="http://schemas.microsoft.com/office/drawing/2014/main" id="{0561D993-A56D-5992-A184-F1919AFF989C}"/>
                </a:ext>
              </a:extLst>
            </p:cNvPr>
            <p:cNvSpPr/>
            <p:nvPr/>
          </p:nvSpPr>
          <p:spPr>
            <a:xfrm>
              <a:off x="5103179" y="3921987"/>
              <a:ext cx="82908" cy="82908"/>
            </a:xfrm>
            <a:custGeom>
              <a:avLst/>
              <a:gdLst>
                <a:gd name="connsiteX0" fmla="*/ 96679 w 95250"/>
                <a:gd name="connsiteY0" fmla="*/ 51911 h 95250"/>
                <a:gd name="connsiteX1" fmla="*/ 51911 w 95250"/>
                <a:gd name="connsiteY1" fmla="*/ 96679 h 95250"/>
                <a:gd name="connsiteX2" fmla="*/ 7144 w 95250"/>
                <a:gd name="connsiteY2" fmla="*/ 51911 h 95250"/>
                <a:gd name="connsiteX3" fmla="*/ 51911 w 95250"/>
                <a:gd name="connsiteY3" fmla="*/ 7144 h 95250"/>
                <a:gd name="connsiteX4" fmla="*/ 96679 w 95250"/>
                <a:gd name="connsiteY4" fmla="*/ 51911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6679" y="51911"/>
                  </a:moveTo>
                  <a:cubicBezTo>
                    <a:pt x="96679" y="76636"/>
                    <a:pt x="76636" y="96679"/>
                    <a:pt x="51911" y="96679"/>
                  </a:cubicBezTo>
                  <a:cubicBezTo>
                    <a:pt x="27187" y="96679"/>
                    <a:pt x="7144" y="76636"/>
                    <a:pt x="7144" y="51911"/>
                  </a:cubicBezTo>
                  <a:cubicBezTo>
                    <a:pt x="7144" y="27187"/>
                    <a:pt x="27187" y="7144"/>
                    <a:pt x="51911" y="7144"/>
                  </a:cubicBezTo>
                  <a:cubicBezTo>
                    <a:pt x="76636" y="7144"/>
                    <a:pt x="96679" y="27187"/>
                    <a:pt x="96679" y="51911"/>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30" name="Freeform: Shape 30">
              <a:extLst>
                <a:ext uri="{FF2B5EF4-FFF2-40B4-BE49-F238E27FC236}">
                  <a16:creationId xmlns:a16="http://schemas.microsoft.com/office/drawing/2014/main" id="{A23BABDA-12E1-64BA-031E-9B79F46D29B5}"/>
                </a:ext>
              </a:extLst>
            </p:cNvPr>
            <p:cNvSpPr/>
            <p:nvPr/>
          </p:nvSpPr>
          <p:spPr>
            <a:xfrm>
              <a:off x="4133825" y="3971581"/>
              <a:ext cx="331635" cy="373089"/>
            </a:xfrm>
            <a:custGeom>
              <a:avLst/>
              <a:gdLst>
                <a:gd name="connsiteX0" fmla="*/ 365456 w 381000"/>
                <a:gd name="connsiteY0" fmla="*/ 66371 h 428625"/>
                <a:gd name="connsiteX1" fmla="*/ 317831 w 381000"/>
                <a:gd name="connsiteY1" fmla="*/ 61609 h 428625"/>
                <a:gd name="connsiteX2" fmla="*/ 301639 w 381000"/>
                <a:gd name="connsiteY2" fmla="*/ 16841 h 428625"/>
                <a:gd name="connsiteX3" fmla="*/ 237821 w 381000"/>
                <a:gd name="connsiteY3" fmla="*/ 24461 h 428625"/>
                <a:gd name="connsiteX4" fmla="*/ 245441 w 381000"/>
                <a:gd name="connsiteY4" fmla="*/ 88279 h 428625"/>
                <a:gd name="connsiteX5" fmla="*/ 249251 w 381000"/>
                <a:gd name="connsiteY5" fmla="*/ 91136 h 428625"/>
                <a:gd name="connsiteX6" fmla="*/ 84469 w 381000"/>
                <a:gd name="connsiteY6" fmla="*/ 299734 h 428625"/>
                <a:gd name="connsiteX7" fmla="*/ 80659 w 381000"/>
                <a:gd name="connsiteY7" fmla="*/ 295924 h 428625"/>
                <a:gd name="connsiteX8" fmla="*/ 16841 w 381000"/>
                <a:gd name="connsiteY8" fmla="*/ 303544 h 428625"/>
                <a:gd name="connsiteX9" fmla="*/ 24461 w 381000"/>
                <a:gd name="connsiteY9" fmla="*/ 367361 h 428625"/>
                <a:gd name="connsiteX10" fmla="*/ 72086 w 381000"/>
                <a:gd name="connsiteY10" fmla="*/ 372124 h 428625"/>
                <a:gd name="connsiteX11" fmla="*/ 88279 w 381000"/>
                <a:gd name="connsiteY11" fmla="*/ 416891 h 428625"/>
                <a:gd name="connsiteX12" fmla="*/ 152096 w 381000"/>
                <a:gd name="connsiteY12" fmla="*/ 409271 h 428625"/>
                <a:gd name="connsiteX13" fmla="*/ 150191 w 381000"/>
                <a:gd name="connsiteY13" fmla="*/ 351169 h 428625"/>
                <a:gd name="connsiteX14" fmla="*/ 314974 w 381000"/>
                <a:gd name="connsiteY14" fmla="*/ 141619 h 428625"/>
                <a:gd name="connsiteX15" fmla="*/ 372124 w 381000"/>
                <a:gd name="connsiteY15" fmla="*/ 130189 h 428625"/>
                <a:gd name="connsiteX16" fmla="*/ 365456 w 381000"/>
                <a:gd name="connsiteY16" fmla="*/ 66371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1000" h="428625">
                  <a:moveTo>
                    <a:pt x="365456" y="66371"/>
                  </a:moveTo>
                  <a:cubicBezTo>
                    <a:pt x="351169" y="54941"/>
                    <a:pt x="333071" y="53989"/>
                    <a:pt x="317831" y="61609"/>
                  </a:cubicBezTo>
                  <a:cubicBezTo>
                    <a:pt x="321641" y="45416"/>
                    <a:pt x="315926" y="27319"/>
                    <a:pt x="301639" y="16841"/>
                  </a:cubicBezTo>
                  <a:cubicBezTo>
                    <a:pt x="281636" y="1601"/>
                    <a:pt x="254014" y="4459"/>
                    <a:pt x="237821" y="24461"/>
                  </a:cubicBezTo>
                  <a:cubicBezTo>
                    <a:pt x="222581" y="44464"/>
                    <a:pt x="225439" y="72086"/>
                    <a:pt x="245441" y="88279"/>
                  </a:cubicBezTo>
                  <a:cubicBezTo>
                    <a:pt x="246394" y="89231"/>
                    <a:pt x="248299" y="90184"/>
                    <a:pt x="249251" y="91136"/>
                  </a:cubicBezTo>
                  <a:lnTo>
                    <a:pt x="84469" y="299734"/>
                  </a:lnTo>
                  <a:cubicBezTo>
                    <a:pt x="83516" y="298781"/>
                    <a:pt x="81611" y="296876"/>
                    <a:pt x="80659" y="295924"/>
                  </a:cubicBezTo>
                  <a:cubicBezTo>
                    <a:pt x="60656" y="280684"/>
                    <a:pt x="33034" y="283541"/>
                    <a:pt x="16841" y="303544"/>
                  </a:cubicBezTo>
                  <a:cubicBezTo>
                    <a:pt x="1601" y="323546"/>
                    <a:pt x="4459" y="351169"/>
                    <a:pt x="24461" y="367361"/>
                  </a:cubicBezTo>
                  <a:cubicBezTo>
                    <a:pt x="38749" y="378791"/>
                    <a:pt x="56846" y="379744"/>
                    <a:pt x="72086" y="372124"/>
                  </a:cubicBezTo>
                  <a:cubicBezTo>
                    <a:pt x="68276" y="388316"/>
                    <a:pt x="73991" y="406414"/>
                    <a:pt x="88279" y="416891"/>
                  </a:cubicBezTo>
                  <a:cubicBezTo>
                    <a:pt x="108281" y="432131"/>
                    <a:pt x="135904" y="429274"/>
                    <a:pt x="152096" y="409271"/>
                  </a:cubicBezTo>
                  <a:cubicBezTo>
                    <a:pt x="166384" y="392126"/>
                    <a:pt x="164479" y="367361"/>
                    <a:pt x="150191" y="351169"/>
                  </a:cubicBezTo>
                  <a:lnTo>
                    <a:pt x="314974" y="141619"/>
                  </a:lnTo>
                  <a:cubicBezTo>
                    <a:pt x="334024" y="152096"/>
                    <a:pt x="358789" y="148286"/>
                    <a:pt x="372124" y="130189"/>
                  </a:cubicBezTo>
                  <a:cubicBezTo>
                    <a:pt x="388316" y="110186"/>
                    <a:pt x="384506" y="82564"/>
                    <a:pt x="365456" y="66371"/>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31" name="Freeform: Shape 31">
              <a:extLst>
                <a:ext uri="{FF2B5EF4-FFF2-40B4-BE49-F238E27FC236}">
                  <a16:creationId xmlns:a16="http://schemas.microsoft.com/office/drawing/2014/main" id="{468DC2AD-87BC-7737-9B03-8C679E3B6E77}"/>
                </a:ext>
              </a:extLst>
            </p:cNvPr>
            <p:cNvSpPr/>
            <p:nvPr/>
          </p:nvSpPr>
          <p:spPr>
            <a:xfrm>
              <a:off x="4510775" y="3987484"/>
              <a:ext cx="555488" cy="663270"/>
            </a:xfrm>
            <a:custGeom>
              <a:avLst/>
              <a:gdLst>
                <a:gd name="connsiteX0" fmla="*/ 461986 w 638175"/>
                <a:gd name="connsiteY0" fmla="*/ 155734 h 762000"/>
                <a:gd name="connsiteX1" fmla="*/ 464844 w 638175"/>
                <a:gd name="connsiteY1" fmla="*/ 155734 h 762000"/>
                <a:gd name="connsiteX2" fmla="*/ 629626 w 638175"/>
                <a:gd name="connsiteY2" fmla="*/ 88106 h 762000"/>
                <a:gd name="connsiteX3" fmla="*/ 622959 w 638175"/>
                <a:gd name="connsiteY3" fmla="*/ 30004 h 762000"/>
                <a:gd name="connsiteX4" fmla="*/ 564856 w 638175"/>
                <a:gd name="connsiteY4" fmla="*/ 36671 h 762000"/>
                <a:gd name="connsiteX5" fmla="*/ 462939 w 638175"/>
                <a:gd name="connsiteY5" fmla="*/ 72866 h 762000"/>
                <a:gd name="connsiteX6" fmla="*/ 378166 w 638175"/>
                <a:gd name="connsiteY6" fmla="*/ 43339 h 762000"/>
                <a:gd name="connsiteX7" fmla="*/ 325779 w 638175"/>
                <a:gd name="connsiteY7" fmla="*/ 7144 h 762000"/>
                <a:gd name="connsiteX8" fmla="*/ 278154 w 638175"/>
                <a:gd name="connsiteY8" fmla="*/ 33814 h 762000"/>
                <a:gd name="connsiteX9" fmla="*/ 270534 w 638175"/>
                <a:gd name="connsiteY9" fmla="*/ 40481 h 762000"/>
                <a:gd name="connsiteX10" fmla="*/ 182904 w 638175"/>
                <a:gd name="connsiteY10" fmla="*/ 72866 h 762000"/>
                <a:gd name="connsiteX11" fmla="*/ 80986 w 638175"/>
                <a:gd name="connsiteY11" fmla="*/ 36671 h 762000"/>
                <a:gd name="connsiteX12" fmla="*/ 22884 w 638175"/>
                <a:gd name="connsiteY12" fmla="*/ 30004 h 762000"/>
                <a:gd name="connsiteX13" fmla="*/ 16216 w 638175"/>
                <a:gd name="connsiteY13" fmla="*/ 88106 h 762000"/>
                <a:gd name="connsiteX14" fmla="*/ 180999 w 638175"/>
                <a:gd name="connsiteY14" fmla="*/ 155734 h 762000"/>
                <a:gd name="connsiteX15" fmla="*/ 183856 w 638175"/>
                <a:gd name="connsiteY15" fmla="*/ 155734 h 762000"/>
                <a:gd name="connsiteX16" fmla="*/ 269581 w 638175"/>
                <a:gd name="connsiteY16" fmla="*/ 138589 h 762000"/>
                <a:gd name="connsiteX17" fmla="*/ 269581 w 638175"/>
                <a:gd name="connsiteY17" fmla="*/ 180499 h 762000"/>
                <a:gd name="connsiteX18" fmla="*/ 182904 w 638175"/>
                <a:gd name="connsiteY18" fmla="*/ 211931 h 762000"/>
                <a:gd name="connsiteX19" fmla="*/ 80986 w 638175"/>
                <a:gd name="connsiteY19" fmla="*/ 175736 h 762000"/>
                <a:gd name="connsiteX20" fmla="*/ 22884 w 638175"/>
                <a:gd name="connsiteY20" fmla="*/ 169069 h 762000"/>
                <a:gd name="connsiteX21" fmla="*/ 16216 w 638175"/>
                <a:gd name="connsiteY21" fmla="*/ 227171 h 762000"/>
                <a:gd name="connsiteX22" fmla="*/ 180999 w 638175"/>
                <a:gd name="connsiteY22" fmla="*/ 294799 h 762000"/>
                <a:gd name="connsiteX23" fmla="*/ 183856 w 638175"/>
                <a:gd name="connsiteY23" fmla="*/ 294799 h 762000"/>
                <a:gd name="connsiteX24" fmla="*/ 269581 w 638175"/>
                <a:gd name="connsiteY24" fmla="*/ 277654 h 762000"/>
                <a:gd name="connsiteX25" fmla="*/ 269581 w 638175"/>
                <a:gd name="connsiteY25" fmla="*/ 319564 h 762000"/>
                <a:gd name="connsiteX26" fmla="*/ 182904 w 638175"/>
                <a:gd name="connsiteY26" fmla="*/ 350996 h 762000"/>
                <a:gd name="connsiteX27" fmla="*/ 80986 w 638175"/>
                <a:gd name="connsiteY27" fmla="*/ 314801 h 762000"/>
                <a:gd name="connsiteX28" fmla="*/ 22884 w 638175"/>
                <a:gd name="connsiteY28" fmla="*/ 308134 h 762000"/>
                <a:gd name="connsiteX29" fmla="*/ 16216 w 638175"/>
                <a:gd name="connsiteY29" fmla="*/ 366236 h 762000"/>
                <a:gd name="connsiteX30" fmla="*/ 180999 w 638175"/>
                <a:gd name="connsiteY30" fmla="*/ 433864 h 762000"/>
                <a:gd name="connsiteX31" fmla="*/ 183856 w 638175"/>
                <a:gd name="connsiteY31" fmla="*/ 433864 h 762000"/>
                <a:gd name="connsiteX32" fmla="*/ 269581 w 638175"/>
                <a:gd name="connsiteY32" fmla="*/ 416719 h 762000"/>
                <a:gd name="connsiteX33" fmla="*/ 269581 w 638175"/>
                <a:gd name="connsiteY33" fmla="*/ 458629 h 762000"/>
                <a:gd name="connsiteX34" fmla="*/ 182904 w 638175"/>
                <a:gd name="connsiteY34" fmla="*/ 490061 h 762000"/>
                <a:gd name="connsiteX35" fmla="*/ 100036 w 638175"/>
                <a:gd name="connsiteY35" fmla="*/ 453866 h 762000"/>
                <a:gd name="connsiteX36" fmla="*/ 41934 w 638175"/>
                <a:gd name="connsiteY36" fmla="*/ 447199 h 762000"/>
                <a:gd name="connsiteX37" fmla="*/ 35266 w 638175"/>
                <a:gd name="connsiteY37" fmla="*/ 505301 h 762000"/>
                <a:gd name="connsiteX38" fmla="*/ 180999 w 638175"/>
                <a:gd name="connsiteY38" fmla="*/ 572929 h 762000"/>
                <a:gd name="connsiteX39" fmla="*/ 183856 w 638175"/>
                <a:gd name="connsiteY39" fmla="*/ 572929 h 762000"/>
                <a:gd name="connsiteX40" fmla="*/ 269581 w 638175"/>
                <a:gd name="connsiteY40" fmla="*/ 555784 h 762000"/>
                <a:gd name="connsiteX41" fmla="*/ 269581 w 638175"/>
                <a:gd name="connsiteY41" fmla="*/ 597694 h 762000"/>
                <a:gd name="connsiteX42" fmla="*/ 182904 w 638175"/>
                <a:gd name="connsiteY42" fmla="*/ 629126 h 762000"/>
                <a:gd name="connsiteX43" fmla="*/ 118134 w 638175"/>
                <a:gd name="connsiteY43" fmla="*/ 592931 h 762000"/>
                <a:gd name="connsiteX44" fmla="*/ 60031 w 638175"/>
                <a:gd name="connsiteY44" fmla="*/ 586264 h 762000"/>
                <a:gd name="connsiteX45" fmla="*/ 53364 w 638175"/>
                <a:gd name="connsiteY45" fmla="*/ 644366 h 762000"/>
                <a:gd name="connsiteX46" fmla="*/ 181951 w 638175"/>
                <a:gd name="connsiteY46" fmla="*/ 711994 h 762000"/>
                <a:gd name="connsiteX47" fmla="*/ 184809 w 638175"/>
                <a:gd name="connsiteY47" fmla="*/ 711994 h 762000"/>
                <a:gd name="connsiteX48" fmla="*/ 270534 w 638175"/>
                <a:gd name="connsiteY48" fmla="*/ 694849 h 762000"/>
                <a:gd name="connsiteX49" fmla="*/ 270534 w 638175"/>
                <a:gd name="connsiteY49" fmla="*/ 700564 h 762000"/>
                <a:gd name="connsiteX50" fmla="*/ 325779 w 638175"/>
                <a:gd name="connsiteY50" fmla="*/ 755809 h 762000"/>
                <a:gd name="connsiteX51" fmla="*/ 381024 w 638175"/>
                <a:gd name="connsiteY51" fmla="*/ 700564 h 762000"/>
                <a:gd name="connsiteX52" fmla="*/ 381024 w 638175"/>
                <a:gd name="connsiteY52" fmla="*/ 696754 h 762000"/>
                <a:gd name="connsiteX53" fmla="*/ 461034 w 638175"/>
                <a:gd name="connsiteY53" fmla="*/ 711041 h 762000"/>
                <a:gd name="connsiteX54" fmla="*/ 463891 w 638175"/>
                <a:gd name="connsiteY54" fmla="*/ 711041 h 762000"/>
                <a:gd name="connsiteX55" fmla="*/ 592479 w 638175"/>
                <a:gd name="connsiteY55" fmla="*/ 643414 h 762000"/>
                <a:gd name="connsiteX56" fmla="*/ 585811 w 638175"/>
                <a:gd name="connsiteY56" fmla="*/ 585311 h 762000"/>
                <a:gd name="connsiteX57" fmla="*/ 527709 w 638175"/>
                <a:gd name="connsiteY57" fmla="*/ 591979 h 762000"/>
                <a:gd name="connsiteX58" fmla="*/ 462939 w 638175"/>
                <a:gd name="connsiteY58" fmla="*/ 628174 h 762000"/>
                <a:gd name="connsiteX59" fmla="*/ 381024 w 638175"/>
                <a:gd name="connsiteY59" fmla="*/ 602456 h 762000"/>
                <a:gd name="connsiteX60" fmla="*/ 381024 w 638175"/>
                <a:gd name="connsiteY60" fmla="*/ 557689 h 762000"/>
                <a:gd name="connsiteX61" fmla="*/ 461034 w 638175"/>
                <a:gd name="connsiteY61" fmla="*/ 571976 h 762000"/>
                <a:gd name="connsiteX62" fmla="*/ 463891 w 638175"/>
                <a:gd name="connsiteY62" fmla="*/ 571976 h 762000"/>
                <a:gd name="connsiteX63" fmla="*/ 609624 w 638175"/>
                <a:gd name="connsiteY63" fmla="*/ 504349 h 762000"/>
                <a:gd name="connsiteX64" fmla="*/ 602956 w 638175"/>
                <a:gd name="connsiteY64" fmla="*/ 446246 h 762000"/>
                <a:gd name="connsiteX65" fmla="*/ 544854 w 638175"/>
                <a:gd name="connsiteY65" fmla="*/ 452914 h 762000"/>
                <a:gd name="connsiteX66" fmla="*/ 461986 w 638175"/>
                <a:gd name="connsiteY66" fmla="*/ 489109 h 762000"/>
                <a:gd name="connsiteX67" fmla="*/ 380071 w 638175"/>
                <a:gd name="connsiteY67" fmla="*/ 463391 h 762000"/>
                <a:gd name="connsiteX68" fmla="*/ 380071 w 638175"/>
                <a:gd name="connsiteY68" fmla="*/ 418624 h 762000"/>
                <a:gd name="connsiteX69" fmla="*/ 460081 w 638175"/>
                <a:gd name="connsiteY69" fmla="*/ 432911 h 762000"/>
                <a:gd name="connsiteX70" fmla="*/ 462939 w 638175"/>
                <a:gd name="connsiteY70" fmla="*/ 432911 h 762000"/>
                <a:gd name="connsiteX71" fmla="*/ 627721 w 638175"/>
                <a:gd name="connsiteY71" fmla="*/ 365284 h 762000"/>
                <a:gd name="connsiteX72" fmla="*/ 621054 w 638175"/>
                <a:gd name="connsiteY72" fmla="*/ 307181 h 762000"/>
                <a:gd name="connsiteX73" fmla="*/ 562951 w 638175"/>
                <a:gd name="connsiteY73" fmla="*/ 313849 h 762000"/>
                <a:gd name="connsiteX74" fmla="*/ 461034 w 638175"/>
                <a:gd name="connsiteY74" fmla="*/ 350044 h 762000"/>
                <a:gd name="connsiteX75" fmla="*/ 379119 w 638175"/>
                <a:gd name="connsiteY75" fmla="*/ 324326 h 762000"/>
                <a:gd name="connsiteX76" fmla="*/ 379119 w 638175"/>
                <a:gd name="connsiteY76" fmla="*/ 279559 h 762000"/>
                <a:gd name="connsiteX77" fmla="*/ 459129 w 638175"/>
                <a:gd name="connsiteY77" fmla="*/ 293846 h 762000"/>
                <a:gd name="connsiteX78" fmla="*/ 461986 w 638175"/>
                <a:gd name="connsiteY78" fmla="*/ 293846 h 762000"/>
                <a:gd name="connsiteX79" fmla="*/ 626769 w 638175"/>
                <a:gd name="connsiteY79" fmla="*/ 226219 h 762000"/>
                <a:gd name="connsiteX80" fmla="*/ 620101 w 638175"/>
                <a:gd name="connsiteY80" fmla="*/ 168116 h 762000"/>
                <a:gd name="connsiteX81" fmla="*/ 561999 w 638175"/>
                <a:gd name="connsiteY81" fmla="*/ 174784 h 762000"/>
                <a:gd name="connsiteX82" fmla="*/ 460081 w 638175"/>
                <a:gd name="connsiteY82" fmla="*/ 210979 h 762000"/>
                <a:gd name="connsiteX83" fmla="*/ 378166 w 638175"/>
                <a:gd name="connsiteY83" fmla="*/ 185261 h 762000"/>
                <a:gd name="connsiteX84" fmla="*/ 378166 w 638175"/>
                <a:gd name="connsiteY84" fmla="*/ 140494 h 762000"/>
                <a:gd name="connsiteX85" fmla="*/ 461986 w 638175"/>
                <a:gd name="connsiteY85" fmla="*/ 15573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8175" h="762000">
                  <a:moveTo>
                    <a:pt x="461986" y="155734"/>
                  </a:moveTo>
                  <a:cubicBezTo>
                    <a:pt x="462939" y="155734"/>
                    <a:pt x="463891" y="155734"/>
                    <a:pt x="464844" y="155734"/>
                  </a:cubicBezTo>
                  <a:cubicBezTo>
                    <a:pt x="528661" y="155734"/>
                    <a:pt x="598194" y="127159"/>
                    <a:pt x="629626" y="88106"/>
                  </a:cubicBezTo>
                  <a:cubicBezTo>
                    <a:pt x="643914" y="70009"/>
                    <a:pt x="641056" y="44291"/>
                    <a:pt x="622959" y="30004"/>
                  </a:cubicBezTo>
                  <a:cubicBezTo>
                    <a:pt x="604861" y="15716"/>
                    <a:pt x="579144" y="18574"/>
                    <a:pt x="564856" y="36671"/>
                  </a:cubicBezTo>
                  <a:cubicBezTo>
                    <a:pt x="550569" y="54769"/>
                    <a:pt x="504849" y="74771"/>
                    <a:pt x="462939" y="72866"/>
                  </a:cubicBezTo>
                  <a:cubicBezTo>
                    <a:pt x="421981" y="71914"/>
                    <a:pt x="391501" y="57626"/>
                    <a:pt x="378166" y="43339"/>
                  </a:cubicBezTo>
                  <a:cubicBezTo>
                    <a:pt x="370546" y="22384"/>
                    <a:pt x="350544" y="7144"/>
                    <a:pt x="325779" y="7144"/>
                  </a:cubicBezTo>
                  <a:cubicBezTo>
                    <a:pt x="305776" y="7144"/>
                    <a:pt x="287679" y="17621"/>
                    <a:pt x="278154" y="33814"/>
                  </a:cubicBezTo>
                  <a:cubicBezTo>
                    <a:pt x="275296" y="35719"/>
                    <a:pt x="272439" y="38576"/>
                    <a:pt x="270534" y="40481"/>
                  </a:cubicBezTo>
                  <a:cubicBezTo>
                    <a:pt x="258151" y="55721"/>
                    <a:pt x="226719" y="71914"/>
                    <a:pt x="182904" y="72866"/>
                  </a:cubicBezTo>
                  <a:cubicBezTo>
                    <a:pt x="140041" y="72866"/>
                    <a:pt x="95274" y="53816"/>
                    <a:pt x="80986" y="36671"/>
                  </a:cubicBezTo>
                  <a:cubicBezTo>
                    <a:pt x="66699" y="18574"/>
                    <a:pt x="40981" y="15716"/>
                    <a:pt x="22884" y="30004"/>
                  </a:cubicBezTo>
                  <a:cubicBezTo>
                    <a:pt x="4786" y="44291"/>
                    <a:pt x="1929" y="70009"/>
                    <a:pt x="16216" y="88106"/>
                  </a:cubicBezTo>
                  <a:cubicBezTo>
                    <a:pt x="47649" y="128111"/>
                    <a:pt x="116229" y="155734"/>
                    <a:pt x="180999" y="155734"/>
                  </a:cubicBezTo>
                  <a:cubicBezTo>
                    <a:pt x="181951" y="155734"/>
                    <a:pt x="182904" y="155734"/>
                    <a:pt x="183856" y="155734"/>
                  </a:cubicBezTo>
                  <a:cubicBezTo>
                    <a:pt x="215289" y="155734"/>
                    <a:pt x="243864" y="149066"/>
                    <a:pt x="269581" y="138589"/>
                  </a:cubicBezTo>
                  <a:lnTo>
                    <a:pt x="269581" y="180499"/>
                  </a:lnTo>
                  <a:cubicBezTo>
                    <a:pt x="257199" y="195739"/>
                    <a:pt x="225766" y="211931"/>
                    <a:pt x="182904" y="211931"/>
                  </a:cubicBezTo>
                  <a:cubicBezTo>
                    <a:pt x="140041" y="212884"/>
                    <a:pt x="95274" y="192881"/>
                    <a:pt x="80986" y="175736"/>
                  </a:cubicBezTo>
                  <a:cubicBezTo>
                    <a:pt x="66699" y="157639"/>
                    <a:pt x="40981" y="154781"/>
                    <a:pt x="22884" y="169069"/>
                  </a:cubicBezTo>
                  <a:cubicBezTo>
                    <a:pt x="4786" y="183356"/>
                    <a:pt x="1929" y="209074"/>
                    <a:pt x="16216" y="227171"/>
                  </a:cubicBezTo>
                  <a:cubicBezTo>
                    <a:pt x="47649" y="267176"/>
                    <a:pt x="116229" y="294799"/>
                    <a:pt x="180999" y="294799"/>
                  </a:cubicBezTo>
                  <a:cubicBezTo>
                    <a:pt x="181951" y="294799"/>
                    <a:pt x="182904" y="294799"/>
                    <a:pt x="183856" y="294799"/>
                  </a:cubicBezTo>
                  <a:cubicBezTo>
                    <a:pt x="215289" y="294799"/>
                    <a:pt x="243864" y="288131"/>
                    <a:pt x="269581" y="277654"/>
                  </a:cubicBezTo>
                  <a:lnTo>
                    <a:pt x="269581" y="319564"/>
                  </a:lnTo>
                  <a:cubicBezTo>
                    <a:pt x="257199" y="334804"/>
                    <a:pt x="225766" y="350996"/>
                    <a:pt x="182904" y="350996"/>
                  </a:cubicBezTo>
                  <a:cubicBezTo>
                    <a:pt x="140041" y="350996"/>
                    <a:pt x="95274" y="331946"/>
                    <a:pt x="80986" y="314801"/>
                  </a:cubicBezTo>
                  <a:cubicBezTo>
                    <a:pt x="66699" y="296704"/>
                    <a:pt x="40981" y="293846"/>
                    <a:pt x="22884" y="308134"/>
                  </a:cubicBezTo>
                  <a:cubicBezTo>
                    <a:pt x="4786" y="322421"/>
                    <a:pt x="1929" y="348139"/>
                    <a:pt x="16216" y="366236"/>
                  </a:cubicBezTo>
                  <a:cubicBezTo>
                    <a:pt x="47649" y="406241"/>
                    <a:pt x="116229" y="433864"/>
                    <a:pt x="180999" y="433864"/>
                  </a:cubicBezTo>
                  <a:cubicBezTo>
                    <a:pt x="181951" y="433864"/>
                    <a:pt x="182904" y="433864"/>
                    <a:pt x="183856" y="433864"/>
                  </a:cubicBezTo>
                  <a:cubicBezTo>
                    <a:pt x="215289" y="433864"/>
                    <a:pt x="243864" y="427196"/>
                    <a:pt x="269581" y="416719"/>
                  </a:cubicBezTo>
                  <a:lnTo>
                    <a:pt x="269581" y="458629"/>
                  </a:lnTo>
                  <a:cubicBezTo>
                    <a:pt x="257199" y="473869"/>
                    <a:pt x="225766" y="490061"/>
                    <a:pt x="182904" y="490061"/>
                  </a:cubicBezTo>
                  <a:cubicBezTo>
                    <a:pt x="136231" y="490061"/>
                    <a:pt x="110514" y="467201"/>
                    <a:pt x="100036" y="453866"/>
                  </a:cubicBezTo>
                  <a:cubicBezTo>
                    <a:pt x="85749" y="435769"/>
                    <a:pt x="60031" y="432911"/>
                    <a:pt x="41934" y="447199"/>
                  </a:cubicBezTo>
                  <a:cubicBezTo>
                    <a:pt x="23836" y="461486"/>
                    <a:pt x="20979" y="487204"/>
                    <a:pt x="35266" y="505301"/>
                  </a:cubicBezTo>
                  <a:cubicBezTo>
                    <a:pt x="69556" y="548164"/>
                    <a:pt x="122896" y="572929"/>
                    <a:pt x="180999" y="572929"/>
                  </a:cubicBezTo>
                  <a:cubicBezTo>
                    <a:pt x="181951" y="572929"/>
                    <a:pt x="182904" y="572929"/>
                    <a:pt x="183856" y="572929"/>
                  </a:cubicBezTo>
                  <a:cubicBezTo>
                    <a:pt x="215289" y="572929"/>
                    <a:pt x="243864" y="566261"/>
                    <a:pt x="269581" y="555784"/>
                  </a:cubicBezTo>
                  <a:lnTo>
                    <a:pt x="269581" y="597694"/>
                  </a:lnTo>
                  <a:cubicBezTo>
                    <a:pt x="257199" y="612934"/>
                    <a:pt x="225766" y="629126"/>
                    <a:pt x="182904" y="629126"/>
                  </a:cubicBezTo>
                  <a:cubicBezTo>
                    <a:pt x="150519" y="630079"/>
                    <a:pt x="140041" y="619601"/>
                    <a:pt x="118134" y="592931"/>
                  </a:cubicBezTo>
                  <a:cubicBezTo>
                    <a:pt x="103846" y="574834"/>
                    <a:pt x="78129" y="571976"/>
                    <a:pt x="60031" y="586264"/>
                  </a:cubicBezTo>
                  <a:cubicBezTo>
                    <a:pt x="41934" y="600551"/>
                    <a:pt x="39076" y="626269"/>
                    <a:pt x="53364" y="644366"/>
                  </a:cubicBezTo>
                  <a:cubicBezTo>
                    <a:pt x="80986" y="678656"/>
                    <a:pt x="113371" y="711994"/>
                    <a:pt x="181951" y="711994"/>
                  </a:cubicBezTo>
                  <a:cubicBezTo>
                    <a:pt x="182904" y="711994"/>
                    <a:pt x="183856" y="711994"/>
                    <a:pt x="184809" y="711994"/>
                  </a:cubicBezTo>
                  <a:cubicBezTo>
                    <a:pt x="216241" y="711994"/>
                    <a:pt x="244816" y="705326"/>
                    <a:pt x="270534" y="694849"/>
                  </a:cubicBezTo>
                  <a:lnTo>
                    <a:pt x="270534" y="700564"/>
                  </a:lnTo>
                  <a:cubicBezTo>
                    <a:pt x="270534" y="731044"/>
                    <a:pt x="295299" y="755809"/>
                    <a:pt x="325779" y="755809"/>
                  </a:cubicBezTo>
                  <a:cubicBezTo>
                    <a:pt x="356259" y="755809"/>
                    <a:pt x="381024" y="731044"/>
                    <a:pt x="381024" y="700564"/>
                  </a:cubicBezTo>
                  <a:lnTo>
                    <a:pt x="381024" y="696754"/>
                  </a:lnTo>
                  <a:cubicBezTo>
                    <a:pt x="404836" y="705326"/>
                    <a:pt x="432459" y="711041"/>
                    <a:pt x="461034" y="711041"/>
                  </a:cubicBezTo>
                  <a:cubicBezTo>
                    <a:pt x="461986" y="711041"/>
                    <a:pt x="462939" y="711041"/>
                    <a:pt x="463891" y="711041"/>
                  </a:cubicBezTo>
                  <a:cubicBezTo>
                    <a:pt x="532471" y="711041"/>
                    <a:pt x="564856" y="677704"/>
                    <a:pt x="592479" y="643414"/>
                  </a:cubicBezTo>
                  <a:cubicBezTo>
                    <a:pt x="606766" y="625316"/>
                    <a:pt x="603909" y="599599"/>
                    <a:pt x="585811" y="585311"/>
                  </a:cubicBezTo>
                  <a:cubicBezTo>
                    <a:pt x="567714" y="571024"/>
                    <a:pt x="541996" y="573881"/>
                    <a:pt x="527709" y="591979"/>
                  </a:cubicBezTo>
                  <a:cubicBezTo>
                    <a:pt x="505801" y="619601"/>
                    <a:pt x="494371" y="629126"/>
                    <a:pt x="462939" y="628174"/>
                  </a:cubicBezTo>
                  <a:cubicBezTo>
                    <a:pt x="425791" y="627221"/>
                    <a:pt x="396264" y="615791"/>
                    <a:pt x="381024" y="602456"/>
                  </a:cubicBezTo>
                  <a:lnTo>
                    <a:pt x="381024" y="557689"/>
                  </a:lnTo>
                  <a:cubicBezTo>
                    <a:pt x="404836" y="566261"/>
                    <a:pt x="432459" y="571976"/>
                    <a:pt x="461034" y="571976"/>
                  </a:cubicBezTo>
                  <a:cubicBezTo>
                    <a:pt x="461986" y="571976"/>
                    <a:pt x="462939" y="571976"/>
                    <a:pt x="463891" y="571976"/>
                  </a:cubicBezTo>
                  <a:cubicBezTo>
                    <a:pt x="521994" y="571976"/>
                    <a:pt x="575334" y="547211"/>
                    <a:pt x="609624" y="504349"/>
                  </a:cubicBezTo>
                  <a:cubicBezTo>
                    <a:pt x="623911" y="486251"/>
                    <a:pt x="621054" y="460534"/>
                    <a:pt x="602956" y="446246"/>
                  </a:cubicBezTo>
                  <a:cubicBezTo>
                    <a:pt x="584859" y="431959"/>
                    <a:pt x="559141" y="434816"/>
                    <a:pt x="544854" y="452914"/>
                  </a:cubicBezTo>
                  <a:cubicBezTo>
                    <a:pt x="533424" y="467201"/>
                    <a:pt x="506754" y="490061"/>
                    <a:pt x="461986" y="489109"/>
                  </a:cubicBezTo>
                  <a:cubicBezTo>
                    <a:pt x="424839" y="488156"/>
                    <a:pt x="395311" y="476726"/>
                    <a:pt x="380071" y="463391"/>
                  </a:cubicBezTo>
                  <a:lnTo>
                    <a:pt x="380071" y="418624"/>
                  </a:lnTo>
                  <a:cubicBezTo>
                    <a:pt x="403884" y="427196"/>
                    <a:pt x="431506" y="432911"/>
                    <a:pt x="460081" y="432911"/>
                  </a:cubicBezTo>
                  <a:cubicBezTo>
                    <a:pt x="461034" y="432911"/>
                    <a:pt x="461986" y="432911"/>
                    <a:pt x="462939" y="432911"/>
                  </a:cubicBezTo>
                  <a:cubicBezTo>
                    <a:pt x="526756" y="432911"/>
                    <a:pt x="596289" y="404336"/>
                    <a:pt x="627721" y="365284"/>
                  </a:cubicBezTo>
                  <a:cubicBezTo>
                    <a:pt x="642009" y="347186"/>
                    <a:pt x="639151" y="321469"/>
                    <a:pt x="621054" y="307181"/>
                  </a:cubicBezTo>
                  <a:cubicBezTo>
                    <a:pt x="602956" y="292894"/>
                    <a:pt x="577239" y="295751"/>
                    <a:pt x="562951" y="313849"/>
                  </a:cubicBezTo>
                  <a:cubicBezTo>
                    <a:pt x="548664" y="331946"/>
                    <a:pt x="502944" y="350996"/>
                    <a:pt x="461034" y="350044"/>
                  </a:cubicBezTo>
                  <a:cubicBezTo>
                    <a:pt x="423886" y="349091"/>
                    <a:pt x="394359" y="337661"/>
                    <a:pt x="379119" y="324326"/>
                  </a:cubicBezTo>
                  <a:lnTo>
                    <a:pt x="379119" y="279559"/>
                  </a:lnTo>
                  <a:cubicBezTo>
                    <a:pt x="402931" y="288131"/>
                    <a:pt x="430554" y="293846"/>
                    <a:pt x="459129" y="293846"/>
                  </a:cubicBezTo>
                  <a:cubicBezTo>
                    <a:pt x="460081" y="293846"/>
                    <a:pt x="461034" y="293846"/>
                    <a:pt x="461986" y="293846"/>
                  </a:cubicBezTo>
                  <a:cubicBezTo>
                    <a:pt x="525804" y="293846"/>
                    <a:pt x="595336" y="265271"/>
                    <a:pt x="626769" y="226219"/>
                  </a:cubicBezTo>
                  <a:cubicBezTo>
                    <a:pt x="641056" y="208121"/>
                    <a:pt x="638199" y="182404"/>
                    <a:pt x="620101" y="168116"/>
                  </a:cubicBezTo>
                  <a:cubicBezTo>
                    <a:pt x="602004" y="153829"/>
                    <a:pt x="576286" y="156686"/>
                    <a:pt x="561999" y="174784"/>
                  </a:cubicBezTo>
                  <a:cubicBezTo>
                    <a:pt x="547711" y="192881"/>
                    <a:pt x="501991" y="211931"/>
                    <a:pt x="460081" y="210979"/>
                  </a:cubicBezTo>
                  <a:cubicBezTo>
                    <a:pt x="422934" y="210026"/>
                    <a:pt x="393406" y="198596"/>
                    <a:pt x="378166" y="185261"/>
                  </a:cubicBezTo>
                  <a:lnTo>
                    <a:pt x="378166" y="140494"/>
                  </a:lnTo>
                  <a:cubicBezTo>
                    <a:pt x="405789" y="150971"/>
                    <a:pt x="433411" y="155734"/>
                    <a:pt x="461986" y="155734"/>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32" name="Freeform: Shape 32">
              <a:extLst>
                <a:ext uri="{FF2B5EF4-FFF2-40B4-BE49-F238E27FC236}">
                  <a16:creationId xmlns:a16="http://schemas.microsoft.com/office/drawing/2014/main" id="{63D8808E-2F7A-5A69-D62A-C1B0F50A64B5}"/>
                </a:ext>
              </a:extLst>
            </p:cNvPr>
            <p:cNvSpPr/>
            <p:nvPr/>
          </p:nvSpPr>
          <p:spPr>
            <a:xfrm>
              <a:off x="4511659" y="3858146"/>
              <a:ext cx="580361" cy="124363"/>
            </a:xfrm>
            <a:custGeom>
              <a:avLst/>
              <a:gdLst>
                <a:gd name="connsiteX0" fmla="*/ 640041 w 666750"/>
                <a:gd name="connsiteY0" fmla="*/ 43339 h 142875"/>
                <a:gd name="connsiteX1" fmla="*/ 338098 w 666750"/>
                <a:gd name="connsiteY1" fmla="*/ 7144 h 142875"/>
                <a:gd name="connsiteX2" fmla="*/ 37108 w 666750"/>
                <a:gd name="connsiteY2" fmla="*/ 40481 h 142875"/>
                <a:gd name="connsiteX3" fmla="*/ 8533 w 666750"/>
                <a:gd name="connsiteY3" fmla="*/ 91916 h 142875"/>
                <a:gd name="connsiteX4" fmla="*/ 59968 w 666750"/>
                <a:gd name="connsiteY4" fmla="*/ 120491 h 142875"/>
                <a:gd name="connsiteX5" fmla="*/ 279996 w 666750"/>
                <a:gd name="connsiteY5" fmla="*/ 91916 h 142875"/>
                <a:gd name="connsiteX6" fmla="*/ 297141 w 666750"/>
                <a:gd name="connsiteY6" fmla="*/ 130016 h 142875"/>
                <a:gd name="connsiteX7" fmla="*/ 360958 w 666750"/>
                <a:gd name="connsiteY7" fmla="*/ 122396 h 142875"/>
                <a:gd name="connsiteX8" fmla="*/ 370483 w 666750"/>
                <a:gd name="connsiteY8" fmla="*/ 90964 h 142875"/>
                <a:gd name="connsiteX9" fmla="*/ 603846 w 666750"/>
                <a:gd name="connsiteY9" fmla="*/ 117634 h 142875"/>
                <a:gd name="connsiteX10" fmla="*/ 621943 w 666750"/>
                <a:gd name="connsiteY10" fmla="*/ 122396 h 142875"/>
                <a:gd name="connsiteX11" fmla="*/ 659091 w 666750"/>
                <a:gd name="connsiteY11" fmla="*/ 99536 h 142875"/>
                <a:gd name="connsiteX12" fmla="*/ 640041 w 666750"/>
                <a:gd name="connsiteY12" fmla="*/ 4333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6750" h="142875">
                  <a:moveTo>
                    <a:pt x="640041" y="43339"/>
                  </a:moveTo>
                  <a:cubicBezTo>
                    <a:pt x="632421" y="39529"/>
                    <a:pt x="560983" y="7144"/>
                    <a:pt x="338098" y="7144"/>
                  </a:cubicBezTo>
                  <a:cubicBezTo>
                    <a:pt x="154266" y="7144"/>
                    <a:pt x="41871" y="38576"/>
                    <a:pt x="37108" y="40481"/>
                  </a:cubicBezTo>
                  <a:cubicBezTo>
                    <a:pt x="15201" y="47149"/>
                    <a:pt x="2818" y="70009"/>
                    <a:pt x="8533" y="91916"/>
                  </a:cubicBezTo>
                  <a:cubicBezTo>
                    <a:pt x="15201" y="113824"/>
                    <a:pt x="38061" y="126206"/>
                    <a:pt x="59968" y="120491"/>
                  </a:cubicBezTo>
                  <a:cubicBezTo>
                    <a:pt x="60921" y="120491"/>
                    <a:pt x="143788" y="96679"/>
                    <a:pt x="279996" y="91916"/>
                  </a:cubicBezTo>
                  <a:cubicBezTo>
                    <a:pt x="279043" y="106204"/>
                    <a:pt x="284758" y="120491"/>
                    <a:pt x="297141" y="130016"/>
                  </a:cubicBezTo>
                  <a:cubicBezTo>
                    <a:pt x="317143" y="145256"/>
                    <a:pt x="344766" y="142399"/>
                    <a:pt x="360958" y="122396"/>
                  </a:cubicBezTo>
                  <a:cubicBezTo>
                    <a:pt x="368578" y="112871"/>
                    <a:pt x="371436" y="102394"/>
                    <a:pt x="370483" y="90964"/>
                  </a:cubicBezTo>
                  <a:cubicBezTo>
                    <a:pt x="546696" y="93821"/>
                    <a:pt x="603846" y="117634"/>
                    <a:pt x="603846" y="117634"/>
                  </a:cubicBezTo>
                  <a:cubicBezTo>
                    <a:pt x="609561" y="120491"/>
                    <a:pt x="616228" y="122396"/>
                    <a:pt x="621943" y="122396"/>
                  </a:cubicBezTo>
                  <a:cubicBezTo>
                    <a:pt x="637183" y="122396"/>
                    <a:pt x="651471" y="113824"/>
                    <a:pt x="659091" y="99536"/>
                  </a:cubicBezTo>
                  <a:cubicBezTo>
                    <a:pt x="669568" y="78581"/>
                    <a:pt x="660996" y="52864"/>
                    <a:pt x="640041" y="43339"/>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33" name="Freeform: Shape 33">
              <a:extLst>
                <a:ext uri="{FF2B5EF4-FFF2-40B4-BE49-F238E27FC236}">
                  <a16:creationId xmlns:a16="http://schemas.microsoft.com/office/drawing/2014/main" id="{F9ED732A-F292-E314-D808-0BB126613D07}"/>
                </a:ext>
              </a:extLst>
            </p:cNvPr>
            <p:cNvSpPr/>
            <p:nvPr/>
          </p:nvSpPr>
          <p:spPr>
            <a:xfrm>
              <a:off x="4566759" y="4707961"/>
              <a:ext cx="223854" cy="49745"/>
            </a:xfrm>
            <a:custGeom>
              <a:avLst/>
              <a:gdLst>
                <a:gd name="connsiteX0" fmla="*/ 7144 w 257175"/>
                <a:gd name="connsiteY0" fmla="*/ 54769 h 57150"/>
                <a:gd name="connsiteX1" fmla="*/ 256699 w 257175"/>
                <a:gd name="connsiteY1" fmla="*/ 54769 h 57150"/>
                <a:gd name="connsiteX2" fmla="*/ 120491 w 257175"/>
                <a:gd name="connsiteY2" fmla="*/ 7144 h 57150"/>
                <a:gd name="connsiteX3" fmla="*/ 7144 w 257175"/>
                <a:gd name="connsiteY3" fmla="*/ 54769 h 57150"/>
              </a:gdLst>
              <a:ahLst/>
              <a:cxnLst>
                <a:cxn ang="0">
                  <a:pos x="connsiteX0" y="connsiteY0"/>
                </a:cxn>
                <a:cxn ang="0">
                  <a:pos x="connsiteX1" y="connsiteY1"/>
                </a:cxn>
                <a:cxn ang="0">
                  <a:pos x="connsiteX2" y="connsiteY2"/>
                </a:cxn>
                <a:cxn ang="0">
                  <a:pos x="connsiteX3" y="connsiteY3"/>
                </a:cxn>
              </a:cxnLst>
              <a:rect l="l" t="t" r="r" b="b"/>
              <a:pathLst>
                <a:path w="257175" h="57150">
                  <a:moveTo>
                    <a:pt x="7144" y="54769"/>
                  </a:moveTo>
                  <a:lnTo>
                    <a:pt x="256699" y="54769"/>
                  </a:lnTo>
                  <a:cubicBezTo>
                    <a:pt x="224314" y="25241"/>
                    <a:pt x="175736" y="8096"/>
                    <a:pt x="120491" y="7144"/>
                  </a:cubicBezTo>
                  <a:cubicBezTo>
                    <a:pt x="65246" y="7144"/>
                    <a:pt x="31909" y="28099"/>
                    <a:pt x="7144" y="54769"/>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34" name="Freeform: Shape 34">
              <a:extLst>
                <a:ext uri="{FF2B5EF4-FFF2-40B4-BE49-F238E27FC236}">
                  <a16:creationId xmlns:a16="http://schemas.microsoft.com/office/drawing/2014/main" id="{3003F0B8-D8F4-4AE3-F430-3DDD065E2C0F}"/>
                </a:ext>
              </a:extLst>
            </p:cNvPr>
            <p:cNvSpPr/>
            <p:nvPr/>
          </p:nvSpPr>
          <p:spPr>
            <a:xfrm>
              <a:off x="4788125" y="4707935"/>
              <a:ext cx="223854" cy="49745"/>
            </a:xfrm>
            <a:custGeom>
              <a:avLst/>
              <a:gdLst>
                <a:gd name="connsiteX0" fmla="*/ 143351 w 257175"/>
                <a:gd name="connsiteY0" fmla="*/ 7174 h 57150"/>
                <a:gd name="connsiteX1" fmla="*/ 7144 w 257175"/>
                <a:gd name="connsiteY1" fmla="*/ 54799 h 57150"/>
                <a:gd name="connsiteX2" fmla="*/ 256699 w 257175"/>
                <a:gd name="connsiteY2" fmla="*/ 54799 h 57150"/>
                <a:gd name="connsiteX3" fmla="*/ 143351 w 257175"/>
                <a:gd name="connsiteY3" fmla="*/ 7174 h 57150"/>
              </a:gdLst>
              <a:ahLst/>
              <a:cxnLst>
                <a:cxn ang="0">
                  <a:pos x="connsiteX0" y="connsiteY0"/>
                </a:cxn>
                <a:cxn ang="0">
                  <a:pos x="connsiteX1" y="connsiteY1"/>
                </a:cxn>
                <a:cxn ang="0">
                  <a:pos x="connsiteX2" y="connsiteY2"/>
                </a:cxn>
                <a:cxn ang="0">
                  <a:pos x="connsiteX3" y="connsiteY3"/>
                </a:cxn>
              </a:cxnLst>
              <a:rect l="l" t="t" r="r" b="b"/>
              <a:pathLst>
                <a:path w="257175" h="57150">
                  <a:moveTo>
                    <a:pt x="143351" y="7174"/>
                  </a:moveTo>
                  <a:cubicBezTo>
                    <a:pt x="89059" y="8126"/>
                    <a:pt x="40481" y="25271"/>
                    <a:pt x="7144" y="54799"/>
                  </a:cubicBezTo>
                  <a:lnTo>
                    <a:pt x="256699" y="54799"/>
                  </a:lnTo>
                  <a:cubicBezTo>
                    <a:pt x="231934" y="28129"/>
                    <a:pt x="199549" y="6221"/>
                    <a:pt x="143351" y="7174"/>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35" name="Freeform: Shape 35">
              <a:extLst>
                <a:ext uri="{FF2B5EF4-FFF2-40B4-BE49-F238E27FC236}">
                  <a16:creationId xmlns:a16="http://schemas.microsoft.com/office/drawing/2014/main" id="{8674AB54-F8B1-811B-92F3-60DA012442A8}"/>
                </a:ext>
              </a:extLst>
            </p:cNvPr>
            <p:cNvSpPr/>
            <p:nvPr/>
          </p:nvSpPr>
          <p:spPr>
            <a:xfrm>
              <a:off x="3716944" y="3722176"/>
              <a:ext cx="2180500" cy="1152431"/>
            </a:xfrm>
            <a:custGeom>
              <a:avLst/>
              <a:gdLst>
                <a:gd name="connsiteX0" fmla="*/ 2274094 w 2505075"/>
                <a:gd name="connsiteY0" fmla="*/ 7144 h 1323975"/>
                <a:gd name="connsiteX1" fmla="*/ 237649 w 2505075"/>
                <a:gd name="connsiteY1" fmla="*/ 7144 h 1323975"/>
                <a:gd name="connsiteX2" fmla="*/ 7144 w 2505075"/>
                <a:gd name="connsiteY2" fmla="*/ 237649 h 1323975"/>
                <a:gd name="connsiteX3" fmla="*/ 7144 w 2505075"/>
                <a:gd name="connsiteY3" fmla="*/ 1094899 h 1323975"/>
                <a:gd name="connsiteX4" fmla="*/ 237649 w 2505075"/>
                <a:gd name="connsiteY4" fmla="*/ 1325404 h 1323975"/>
                <a:gd name="connsiteX5" fmla="*/ 2274094 w 2505075"/>
                <a:gd name="connsiteY5" fmla="*/ 1325404 h 1323975"/>
                <a:gd name="connsiteX6" fmla="*/ 2504599 w 2505075"/>
                <a:gd name="connsiteY6" fmla="*/ 1094899 h 1323975"/>
                <a:gd name="connsiteX7" fmla="*/ 2504599 w 2505075"/>
                <a:gd name="connsiteY7" fmla="*/ 237649 h 1323975"/>
                <a:gd name="connsiteX8" fmla="*/ 2274094 w 2505075"/>
                <a:gd name="connsiteY8" fmla="*/ 7144 h 1323975"/>
                <a:gd name="connsiteX9" fmla="*/ 2366486 w 2505075"/>
                <a:gd name="connsiteY9" fmla="*/ 1094899 h 1323975"/>
                <a:gd name="connsiteX10" fmla="*/ 2283619 w 2505075"/>
                <a:gd name="connsiteY10" fmla="*/ 1187291 h 1323975"/>
                <a:gd name="connsiteX11" fmla="*/ 247174 w 2505075"/>
                <a:gd name="connsiteY11" fmla="*/ 1187291 h 1323975"/>
                <a:gd name="connsiteX12" fmla="*/ 145256 w 2505075"/>
                <a:gd name="connsiteY12" fmla="*/ 1094899 h 1323975"/>
                <a:gd name="connsiteX13" fmla="*/ 145256 w 2505075"/>
                <a:gd name="connsiteY13" fmla="*/ 237649 h 1323975"/>
                <a:gd name="connsiteX14" fmla="*/ 237649 w 2505075"/>
                <a:gd name="connsiteY14" fmla="*/ 145256 h 1323975"/>
                <a:gd name="connsiteX15" fmla="*/ 2274094 w 2505075"/>
                <a:gd name="connsiteY15" fmla="*/ 145256 h 1323975"/>
                <a:gd name="connsiteX16" fmla="*/ 2366486 w 2505075"/>
                <a:gd name="connsiteY16" fmla="*/ 237649 h 1323975"/>
                <a:gd name="connsiteX17" fmla="*/ 2366486 w 2505075"/>
                <a:gd name="connsiteY17" fmla="*/ 1094899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075" h="1323975">
                  <a:moveTo>
                    <a:pt x="2274094" y="7144"/>
                  </a:moveTo>
                  <a:lnTo>
                    <a:pt x="237649" y="7144"/>
                  </a:lnTo>
                  <a:cubicBezTo>
                    <a:pt x="110966" y="7144"/>
                    <a:pt x="7144" y="110014"/>
                    <a:pt x="7144" y="237649"/>
                  </a:cubicBezTo>
                  <a:lnTo>
                    <a:pt x="7144" y="1094899"/>
                  </a:lnTo>
                  <a:cubicBezTo>
                    <a:pt x="7144" y="1221581"/>
                    <a:pt x="110014" y="1325404"/>
                    <a:pt x="237649" y="1325404"/>
                  </a:cubicBezTo>
                  <a:lnTo>
                    <a:pt x="2274094" y="1325404"/>
                  </a:lnTo>
                  <a:cubicBezTo>
                    <a:pt x="2400776" y="1325404"/>
                    <a:pt x="2504599" y="1222534"/>
                    <a:pt x="2504599" y="1094899"/>
                  </a:cubicBezTo>
                  <a:lnTo>
                    <a:pt x="2504599" y="237649"/>
                  </a:lnTo>
                  <a:cubicBezTo>
                    <a:pt x="2503646" y="110014"/>
                    <a:pt x="2400776" y="7144"/>
                    <a:pt x="2274094" y="7144"/>
                  </a:cubicBezTo>
                  <a:close/>
                  <a:moveTo>
                    <a:pt x="2366486" y="1094899"/>
                  </a:moveTo>
                  <a:cubicBezTo>
                    <a:pt x="2366486" y="1145381"/>
                    <a:pt x="2325529" y="1187291"/>
                    <a:pt x="2283619" y="1187291"/>
                  </a:cubicBezTo>
                  <a:lnTo>
                    <a:pt x="247174" y="1187291"/>
                  </a:lnTo>
                  <a:cubicBezTo>
                    <a:pt x="186214" y="1187291"/>
                    <a:pt x="145256" y="1146334"/>
                    <a:pt x="145256" y="1094899"/>
                  </a:cubicBezTo>
                  <a:lnTo>
                    <a:pt x="145256" y="237649"/>
                  </a:lnTo>
                  <a:cubicBezTo>
                    <a:pt x="145256" y="187166"/>
                    <a:pt x="186214" y="145256"/>
                    <a:pt x="237649" y="145256"/>
                  </a:cubicBezTo>
                  <a:lnTo>
                    <a:pt x="2274094" y="145256"/>
                  </a:lnTo>
                  <a:cubicBezTo>
                    <a:pt x="2324576" y="145256"/>
                    <a:pt x="2366486" y="186214"/>
                    <a:pt x="2366486" y="237649"/>
                  </a:cubicBezTo>
                  <a:lnTo>
                    <a:pt x="2366486" y="1094899"/>
                  </a:lnTo>
                  <a:close/>
                </a:path>
              </a:pathLst>
            </a:custGeom>
            <a:solidFill>
              <a:schemeClr val="tx1"/>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36" name="Freeform: Shape 36">
              <a:extLst>
                <a:ext uri="{FF2B5EF4-FFF2-40B4-BE49-F238E27FC236}">
                  <a16:creationId xmlns:a16="http://schemas.microsoft.com/office/drawing/2014/main" id="{6F731A63-34FE-8DD0-18FC-E6E7576E01D4}"/>
                </a:ext>
              </a:extLst>
            </p:cNvPr>
            <p:cNvSpPr/>
            <p:nvPr/>
          </p:nvSpPr>
          <p:spPr>
            <a:xfrm>
              <a:off x="3601814" y="4376672"/>
              <a:ext cx="215563" cy="348216"/>
            </a:xfrm>
            <a:custGeom>
              <a:avLst/>
              <a:gdLst>
                <a:gd name="connsiteX0" fmla="*/ 243234 w 247650"/>
                <a:gd name="connsiteY0" fmla="*/ 43894 h 400050"/>
                <a:gd name="connsiteX1" fmla="*/ 191799 w 247650"/>
                <a:gd name="connsiteY1" fmla="*/ 7699 h 400050"/>
                <a:gd name="connsiteX2" fmla="*/ 60354 w 247650"/>
                <a:gd name="connsiteY2" fmla="*/ 29607 h 400050"/>
                <a:gd name="connsiteX3" fmla="*/ 24159 w 247650"/>
                <a:gd name="connsiteY3" fmla="*/ 81042 h 400050"/>
                <a:gd name="connsiteX4" fmla="*/ 34636 w 247650"/>
                <a:gd name="connsiteY4" fmla="*/ 102949 h 400050"/>
                <a:gd name="connsiteX5" fmla="*/ 17491 w 247650"/>
                <a:gd name="connsiteY5" fmla="*/ 129619 h 400050"/>
                <a:gd name="connsiteX6" fmla="*/ 30826 w 247650"/>
                <a:gd name="connsiteY6" fmla="*/ 170577 h 400050"/>
                <a:gd name="connsiteX7" fmla="*/ 9871 w 247650"/>
                <a:gd name="connsiteY7" fmla="*/ 195342 h 400050"/>
                <a:gd name="connsiteX8" fmla="*/ 36541 w 247650"/>
                <a:gd name="connsiteY8" fmla="*/ 251539 h 400050"/>
                <a:gd name="connsiteX9" fmla="*/ 63211 w 247650"/>
                <a:gd name="connsiteY9" fmla="*/ 261064 h 400050"/>
                <a:gd name="connsiteX10" fmla="*/ 56544 w 247650"/>
                <a:gd name="connsiteY10" fmla="*/ 267732 h 400050"/>
                <a:gd name="connsiteX11" fmla="*/ 66069 w 247650"/>
                <a:gd name="connsiteY11" fmla="*/ 325834 h 400050"/>
                <a:gd name="connsiteX12" fmla="*/ 152746 w 247650"/>
                <a:gd name="connsiteY12" fmla="*/ 386794 h 400050"/>
                <a:gd name="connsiteX13" fmla="*/ 176559 w 247650"/>
                <a:gd name="connsiteY13" fmla="*/ 394414 h 400050"/>
                <a:gd name="connsiteX14" fmla="*/ 210849 w 247650"/>
                <a:gd name="connsiteY14" fmla="*/ 377269 h 400050"/>
                <a:gd name="connsiteX15" fmla="*/ 201324 w 247650"/>
                <a:gd name="connsiteY15" fmla="*/ 319167 h 400050"/>
                <a:gd name="connsiteX16" fmla="*/ 171796 w 247650"/>
                <a:gd name="connsiteY16" fmla="*/ 298212 h 400050"/>
                <a:gd name="connsiteX17" fmla="*/ 179416 w 247650"/>
                <a:gd name="connsiteY17" fmla="*/ 299164 h 400050"/>
                <a:gd name="connsiteX18" fmla="*/ 221326 w 247650"/>
                <a:gd name="connsiteY18" fmla="*/ 269637 h 400050"/>
                <a:gd name="connsiteX19" fmla="*/ 194656 w 247650"/>
                <a:gd name="connsiteY19" fmla="*/ 213439 h 400050"/>
                <a:gd name="connsiteX20" fmla="*/ 176559 w 247650"/>
                <a:gd name="connsiteY20" fmla="*/ 206772 h 400050"/>
                <a:gd name="connsiteX21" fmla="*/ 184179 w 247650"/>
                <a:gd name="connsiteY21" fmla="*/ 208677 h 400050"/>
                <a:gd name="connsiteX22" fmla="*/ 192751 w 247650"/>
                <a:gd name="connsiteY22" fmla="*/ 209629 h 400050"/>
                <a:gd name="connsiteX23" fmla="*/ 236566 w 247650"/>
                <a:gd name="connsiteY23" fmla="*/ 174387 h 400050"/>
                <a:gd name="connsiteX24" fmla="*/ 202276 w 247650"/>
                <a:gd name="connsiteY24" fmla="*/ 121999 h 400050"/>
                <a:gd name="connsiteX25" fmla="*/ 135601 w 247650"/>
                <a:gd name="connsiteY25" fmla="*/ 108664 h 400050"/>
                <a:gd name="connsiteX26" fmla="*/ 208944 w 247650"/>
                <a:gd name="connsiteY26" fmla="*/ 96282 h 400050"/>
                <a:gd name="connsiteX27" fmla="*/ 243234 w 247650"/>
                <a:gd name="connsiteY27" fmla="*/ 43894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7650" h="400050">
                  <a:moveTo>
                    <a:pt x="243234" y="43894"/>
                  </a:moveTo>
                  <a:cubicBezTo>
                    <a:pt x="239424" y="20082"/>
                    <a:pt x="216564" y="3889"/>
                    <a:pt x="191799" y="7699"/>
                  </a:cubicBezTo>
                  <a:lnTo>
                    <a:pt x="60354" y="29607"/>
                  </a:lnTo>
                  <a:cubicBezTo>
                    <a:pt x="36541" y="33417"/>
                    <a:pt x="20349" y="56277"/>
                    <a:pt x="24159" y="81042"/>
                  </a:cubicBezTo>
                  <a:cubicBezTo>
                    <a:pt x="25111" y="89614"/>
                    <a:pt x="28921" y="96282"/>
                    <a:pt x="34636" y="102949"/>
                  </a:cubicBezTo>
                  <a:cubicBezTo>
                    <a:pt x="26064" y="109617"/>
                    <a:pt x="19396" y="118189"/>
                    <a:pt x="17491" y="129619"/>
                  </a:cubicBezTo>
                  <a:cubicBezTo>
                    <a:pt x="14634" y="144859"/>
                    <a:pt x="20349" y="160099"/>
                    <a:pt x="30826" y="170577"/>
                  </a:cubicBezTo>
                  <a:cubicBezTo>
                    <a:pt x="21301" y="175339"/>
                    <a:pt x="13681" y="183912"/>
                    <a:pt x="9871" y="195342"/>
                  </a:cubicBezTo>
                  <a:cubicBezTo>
                    <a:pt x="1299" y="218202"/>
                    <a:pt x="13681" y="243919"/>
                    <a:pt x="36541" y="251539"/>
                  </a:cubicBezTo>
                  <a:lnTo>
                    <a:pt x="63211" y="261064"/>
                  </a:lnTo>
                  <a:cubicBezTo>
                    <a:pt x="61306" y="262969"/>
                    <a:pt x="58449" y="265827"/>
                    <a:pt x="56544" y="267732"/>
                  </a:cubicBezTo>
                  <a:cubicBezTo>
                    <a:pt x="43209" y="286782"/>
                    <a:pt x="47971" y="312499"/>
                    <a:pt x="66069" y="325834"/>
                  </a:cubicBezTo>
                  <a:lnTo>
                    <a:pt x="152746" y="386794"/>
                  </a:lnTo>
                  <a:cubicBezTo>
                    <a:pt x="160366" y="391557"/>
                    <a:pt x="167986" y="394414"/>
                    <a:pt x="176559" y="394414"/>
                  </a:cubicBezTo>
                  <a:cubicBezTo>
                    <a:pt x="189894" y="394414"/>
                    <a:pt x="202276" y="388699"/>
                    <a:pt x="210849" y="377269"/>
                  </a:cubicBezTo>
                  <a:cubicBezTo>
                    <a:pt x="224184" y="358219"/>
                    <a:pt x="219421" y="332502"/>
                    <a:pt x="201324" y="319167"/>
                  </a:cubicBezTo>
                  <a:lnTo>
                    <a:pt x="171796" y="298212"/>
                  </a:lnTo>
                  <a:cubicBezTo>
                    <a:pt x="174654" y="298212"/>
                    <a:pt x="176559" y="299164"/>
                    <a:pt x="179416" y="299164"/>
                  </a:cubicBezTo>
                  <a:cubicBezTo>
                    <a:pt x="197514" y="299164"/>
                    <a:pt x="214659" y="287734"/>
                    <a:pt x="221326" y="269637"/>
                  </a:cubicBezTo>
                  <a:cubicBezTo>
                    <a:pt x="229899" y="246777"/>
                    <a:pt x="217516" y="221059"/>
                    <a:pt x="194656" y="213439"/>
                  </a:cubicBezTo>
                  <a:lnTo>
                    <a:pt x="176559" y="206772"/>
                  </a:lnTo>
                  <a:lnTo>
                    <a:pt x="184179" y="208677"/>
                  </a:lnTo>
                  <a:cubicBezTo>
                    <a:pt x="187036" y="209629"/>
                    <a:pt x="189894" y="209629"/>
                    <a:pt x="192751" y="209629"/>
                  </a:cubicBezTo>
                  <a:cubicBezTo>
                    <a:pt x="213706" y="209629"/>
                    <a:pt x="231804" y="195342"/>
                    <a:pt x="236566" y="174387"/>
                  </a:cubicBezTo>
                  <a:cubicBezTo>
                    <a:pt x="241329" y="150574"/>
                    <a:pt x="226089" y="126762"/>
                    <a:pt x="202276" y="121999"/>
                  </a:cubicBezTo>
                  <a:lnTo>
                    <a:pt x="135601" y="108664"/>
                  </a:lnTo>
                  <a:lnTo>
                    <a:pt x="208944" y="96282"/>
                  </a:lnTo>
                  <a:cubicBezTo>
                    <a:pt x="231804" y="90567"/>
                    <a:pt x="247996" y="67707"/>
                    <a:pt x="243234" y="43894"/>
                  </a:cubicBezTo>
                  <a:close/>
                </a:path>
              </a:pathLst>
            </a:custGeom>
            <a:solidFill>
              <a:srgbClr val="FFDDA2"/>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37" name="Freeform: Shape 37">
              <a:extLst>
                <a:ext uri="{FF2B5EF4-FFF2-40B4-BE49-F238E27FC236}">
                  <a16:creationId xmlns:a16="http://schemas.microsoft.com/office/drawing/2014/main" id="{94D7DDBB-B756-6CA9-C305-443691FE05C4}"/>
                </a:ext>
              </a:extLst>
            </p:cNvPr>
            <p:cNvSpPr/>
            <p:nvPr/>
          </p:nvSpPr>
          <p:spPr>
            <a:xfrm>
              <a:off x="4457319" y="4869633"/>
              <a:ext cx="696434" cy="1202177"/>
            </a:xfrm>
            <a:custGeom>
              <a:avLst/>
              <a:gdLst>
                <a:gd name="connsiteX0" fmla="*/ 763429 w 800100"/>
                <a:gd name="connsiteY0" fmla="*/ 7144 h 1381125"/>
                <a:gd name="connsiteX1" fmla="*/ 39529 w 800100"/>
                <a:gd name="connsiteY1" fmla="*/ 7144 h 1381125"/>
                <a:gd name="connsiteX2" fmla="*/ 7144 w 800100"/>
                <a:gd name="connsiteY2" fmla="*/ 1374934 h 1381125"/>
                <a:gd name="connsiteX3" fmla="*/ 299561 w 800100"/>
                <a:gd name="connsiteY3" fmla="*/ 1374934 h 1381125"/>
                <a:gd name="connsiteX4" fmla="*/ 334804 w 800100"/>
                <a:gd name="connsiteY4" fmla="*/ 262414 h 1381125"/>
                <a:gd name="connsiteX5" fmla="*/ 401479 w 800100"/>
                <a:gd name="connsiteY5" fmla="*/ 197644 h 1381125"/>
                <a:gd name="connsiteX6" fmla="*/ 401479 w 800100"/>
                <a:gd name="connsiteY6" fmla="*/ 197644 h 1381125"/>
                <a:gd name="connsiteX7" fmla="*/ 468154 w 800100"/>
                <a:gd name="connsiteY7" fmla="*/ 262414 h 1381125"/>
                <a:gd name="connsiteX8" fmla="*/ 503396 w 800100"/>
                <a:gd name="connsiteY8" fmla="*/ 1374934 h 1381125"/>
                <a:gd name="connsiteX9" fmla="*/ 795814 w 800100"/>
                <a:gd name="connsiteY9" fmla="*/ 1374934 h 1381125"/>
                <a:gd name="connsiteX10" fmla="*/ 763429 w 800100"/>
                <a:gd name="connsiteY10" fmla="*/ 7144 h 138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0100" h="1381125">
                  <a:moveTo>
                    <a:pt x="763429" y="7144"/>
                  </a:moveTo>
                  <a:lnTo>
                    <a:pt x="39529" y="7144"/>
                  </a:lnTo>
                  <a:lnTo>
                    <a:pt x="7144" y="1374934"/>
                  </a:lnTo>
                  <a:lnTo>
                    <a:pt x="299561" y="1374934"/>
                  </a:lnTo>
                  <a:lnTo>
                    <a:pt x="334804" y="262414"/>
                  </a:lnTo>
                  <a:cubicBezTo>
                    <a:pt x="335756" y="226219"/>
                    <a:pt x="365284" y="197644"/>
                    <a:pt x="401479" y="197644"/>
                  </a:cubicBezTo>
                  <a:lnTo>
                    <a:pt x="401479" y="197644"/>
                  </a:lnTo>
                  <a:cubicBezTo>
                    <a:pt x="437674" y="197644"/>
                    <a:pt x="467201" y="226219"/>
                    <a:pt x="468154" y="262414"/>
                  </a:cubicBezTo>
                  <a:lnTo>
                    <a:pt x="503396" y="1374934"/>
                  </a:lnTo>
                  <a:lnTo>
                    <a:pt x="795814" y="1374934"/>
                  </a:lnTo>
                  <a:lnTo>
                    <a:pt x="763429" y="7144"/>
                  </a:lnTo>
                  <a:close/>
                </a:path>
              </a:pathLst>
            </a:custGeom>
            <a:solidFill>
              <a:srgbClr val="335580"/>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38" name="Freeform: Shape 38">
              <a:extLst>
                <a:ext uri="{FF2B5EF4-FFF2-40B4-BE49-F238E27FC236}">
                  <a16:creationId xmlns:a16="http://schemas.microsoft.com/office/drawing/2014/main" id="{21D8986E-A866-37B5-3440-0AAD578194D3}"/>
                </a:ext>
              </a:extLst>
            </p:cNvPr>
            <p:cNvSpPr/>
            <p:nvPr/>
          </p:nvSpPr>
          <p:spPr>
            <a:xfrm>
              <a:off x="4457319" y="4869633"/>
              <a:ext cx="265308" cy="1202177"/>
            </a:xfrm>
            <a:custGeom>
              <a:avLst/>
              <a:gdLst>
                <a:gd name="connsiteX0" fmla="*/ 93821 w 304800"/>
                <a:gd name="connsiteY0" fmla="*/ 1269206 h 1381125"/>
                <a:gd name="connsiteX1" fmla="*/ 126206 w 304800"/>
                <a:gd name="connsiteY1" fmla="*/ 7144 h 1381125"/>
                <a:gd name="connsiteX2" fmla="*/ 39529 w 304800"/>
                <a:gd name="connsiteY2" fmla="*/ 7144 h 1381125"/>
                <a:gd name="connsiteX3" fmla="*/ 7144 w 304800"/>
                <a:gd name="connsiteY3" fmla="*/ 1374934 h 1381125"/>
                <a:gd name="connsiteX4" fmla="*/ 299561 w 304800"/>
                <a:gd name="connsiteY4" fmla="*/ 1374934 h 1381125"/>
                <a:gd name="connsiteX5" fmla="*/ 302419 w 304800"/>
                <a:gd name="connsiteY5" fmla="*/ 1272064 h 1381125"/>
                <a:gd name="connsiteX6" fmla="*/ 93821 w 304800"/>
                <a:gd name="connsiteY6" fmla="*/ 1269206 h 138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1381125">
                  <a:moveTo>
                    <a:pt x="93821" y="1269206"/>
                  </a:moveTo>
                  <a:cubicBezTo>
                    <a:pt x="5239" y="1213961"/>
                    <a:pt x="100489" y="255746"/>
                    <a:pt x="126206" y="7144"/>
                  </a:cubicBezTo>
                  <a:lnTo>
                    <a:pt x="39529" y="7144"/>
                  </a:lnTo>
                  <a:lnTo>
                    <a:pt x="7144" y="1374934"/>
                  </a:lnTo>
                  <a:lnTo>
                    <a:pt x="299561" y="1374934"/>
                  </a:lnTo>
                  <a:lnTo>
                    <a:pt x="302419" y="1272064"/>
                  </a:lnTo>
                  <a:cubicBezTo>
                    <a:pt x="239554" y="1291114"/>
                    <a:pt x="152876" y="1305401"/>
                    <a:pt x="93821" y="1269206"/>
                  </a:cubicBezTo>
                  <a:close/>
                </a:path>
              </a:pathLst>
            </a:custGeom>
            <a:solidFill>
              <a:srgbClr val="393939"/>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39" name="Freeform: Shape 39">
              <a:extLst>
                <a:ext uri="{FF2B5EF4-FFF2-40B4-BE49-F238E27FC236}">
                  <a16:creationId xmlns:a16="http://schemas.microsoft.com/office/drawing/2014/main" id="{72F6F0A7-D29C-B36F-B353-E85AA579A56E}"/>
                </a:ext>
              </a:extLst>
            </p:cNvPr>
            <p:cNvSpPr/>
            <p:nvPr/>
          </p:nvSpPr>
          <p:spPr>
            <a:xfrm>
              <a:off x="4860255" y="5174737"/>
              <a:ext cx="290180" cy="895414"/>
            </a:xfrm>
            <a:custGeom>
              <a:avLst/>
              <a:gdLst>
                <a:gd name="connsiteX0" fmla="*/ 142399 w 333375"/>
                <a:gd name="connsiteY0" fmla="*/ 896779 h 1028700"/>
                <a:gd name="connsiteX1" fmla="*/ 7144 w 333375"/>
                <a:gd name="connsiteY1" fmla="*/ 7144 h 1028700"/>
                <a:gd name="connsiteX2" fmla="*/ 38576 w 333375"/>
                <a:gd name="connsiteY2" fmla="*/ 1024414 h 1028700"/>
                <a:gd name="connsiteX3" fmla="*/ 330994 w 333375"/>
                <a:gd name="connsiteY3" fmla="*/ 1024414 h 1028700"/>
                <a:gd name="connsiteX4" fmla="*/ 328136 w 333375"/>
                <a:gd name="connsiteY4" fmla="*/ 884396 h 1028700"/>
                <a:gd name="connsiteX5" fmla="*/ 142399 w 333375"/>
                <a:gd name="connsiteY5" fmla="*/ 896779 h 102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3375" h="1028700">
                  <a:moveTo>
                    <a:pt x="142399" y="896779"/>
                  </a:moveTo>
                  <a:cubicBezTo>
                    <a:pt x="40481" y="873919"/>
                    <a:pt x="11906" y="132874"/>
                    <a:pt x="7144" y="7144"/>
                  </a:cubicBezTo>
                  <a:lnTo>
                    <a:pt x="38576" y="1024414"/>
                  </a:lnTo>
                  <a:lnTo>
                    <a:pt x="330994" y="1024414"/>
                  </a:lnTo>
                  <a:lnTo>
                    <a:pt x="328136" y="884396"/>
                  </a:lnTo>
                  <a:cubicBezTo>
                    <a:pt x="259556" y="897731"/>
                    <a:pt x="188119" y="907256"/>
                    <a:pt x="142399" y="896779"/>
                  </a:cubicBezTo>
                  <a:close/>
                </a:path>
              </a:pathLst>
            </a:custGeom>
            <a:solidFill>
              <a:srgbClr val="393939"/>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40" name="Freeform: Shape 40">
              <a:extLst>
                <a:ext uri="{FF2B5EF4-FFF2-40B4-BE49-F238E27FC236}">
                  <a16:creationId xmlns:a16="http://schemas.microsoft.com/office/drawing/2014/main" id="{B8DD5F08-6742-434F-1E40-074700A3896F}"/>
                </a:ext>
              </a:extLst>
            </p:cNvPr>
            <p:cNvSpPr/>
            <p:nvPr/>
          </p:nvSpPr>
          <p:spPr>
            <a:xfrm>
              <a:off x="4873521" y="6060202"/>
              <a:ext cx="505743" cy="215563"/>
            </a:xfrm>
            <a:custGeom>
              <a:avLst/>
              <a:gdLst>
                <a:gd name="connsiteX0" fmla="*/ 7144 w 581025"/>
                <a:gd name="connsiteY0" fmla="*/ 241459 h 247650"/>
                <a:gd name="connsiteX1" fmla="*/ 576739 w 581025"/>
                <a:gd name="connsiteY1" fmla="*/ 241459 h 247650"/>
                <a:gd name="connsiteX2" fmla="*/ 346234 w 581025"/>
                <a:gd name="connsiteY2" fmla="*/ 7144 h 247650"/>
                <a:gd name="connsiteX3" fmla="*/ 316706 w 581025"/>
                <a:gd name="connsiteY3" fmla="*/ 7144 h 247650"/>
                <a:gd name="connsiteX4" fmla="*/ 24289 w 581025"/>
                <a:gd name="connsiteY4" fmla="*/ 7144 h 247650"/>
                <a:gd name="connsiteX5" fmla="*/ 7144 w 581025"/>
                <a:gd name="connsiteY5" fmla="*/ 7144 h 247650"/>
                <a:gd name="connsiteX6" fmla="*/ 7144 w 581025"/>
                <a:gd name="connsiteY6" fmla="*/ 241459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247650">
                  <a:moveTo>
                    <a:pt x="7144" y="241459"/>
                  </a:moveTo>
                  <a:lnTo>
                    <a:pt x="576739" y="241459"/>
                  </a:lnTo>
                  <a:cubicBezTo>
                    <a:pt x="553879" y="114776"/>
                    <a:pt x="346234" y="7144"/>
                    <a:pt x="346234" y="7144"/>
                  </a:cubicBezTo>
                  <a:lnTo>
                    <a:pt x="316706" y="7144"/>
                  </a:lnTo>
                  <a:lnTo>
                    <a:pt x="24289" y="7144"/>
                  </a:lnTo>
                  <a:lnTo>
                    <a:pt x="7144" y="7144"/>
                  </a:lnTo>
                  <a:lnTo>
                    <a:pt x="7144" y="241459"/>
                  </a:lnTo>
                  <a:close/>
                </a:path>
              </a:pathLst>
            </a:custGeom>
            <a:solidFill>
              <a:srgbClr val="1A1A1A"/>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41" name="Freeform: Shape 41">
              <a:extLst>
                <a:ext uri="{FF2B5EF4-FFF2-40B4-BE49-F238E27FC236}">
                  <a16:creationId xmlns:a16="http://schemas.microsoft.com/office/drawing/2014/main" id="{EA013141-D843-2365-C330-B001E95AE5CD}"/>
                </a:ext>
              </a:extLst>
            </p:cNvPr>
            <p:cNvSpPr/>
            <p:nvPr/>
          </p:nvSpPr>
          <p:spPr>
            <a:xfrm>
              <a:off x="4230149" y="6060202"/>
              <a:ext cx="505743" cy="215563"/>
            </a:xfrm>
            <a:custGeom>
              <a:avLst/>
              <a:gdLst>
                <a:gd name="connsiteX0" fmla="*/ 237649 w 581025"/>
                <a:gd name="connsiteY0" fmla="*/ 7144 h 247650"/>
                <a:gd name="connsiteX1" fmla="*/ 7144 w 581025"/>
                <a:gd name="connsiteY1" fmla="*/ 241459 h 247650"/>
                <a:gd name="connsiteX2" fmla="*/ 576739 w 581025"/>
                <a:gd name="connsiteY2" fmla="*/ 241459 h 247650"/>
                <a:gd name="connsiteX3" fmla="*/ 576739 w 581025"/>
                <a:gd name="connsiteY3" fmla="*/ 7144 h 247650"/>
                <a:gd name="connsiteX4" fmla="*/ 560546 w 581025"/>
                <a:gd name="connsiteY4" fmla="*/ 7144 h 247650"/>
                <a:gd name="connsiteX5" fmla="*/ 268129 w 581025"/>
                <a:gd name="connsiteY5" fmla="*/ 7144 h 247650"/>
                <a:gd name="connsiteX6" fmla="*/ 237649 w 581025"/>
                <a:gd name="connsiteY6" fmla="*/ 7144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247650">
                  <a:moveTo>
                    <a:pt x="237649" y="7144"/>
                  </a:moveTo>
                  <a:cubicBezTo>
                    <a:pt x="237649" y="7144"/>
                    <a:pt x="29051" y="114776"/>
                    <a:pt x="7144" y="241459"/>
                  </a:cubicBezTo>
                  <a:lnTo>
                    <a:pt x="576739" y="241459"/>
                  </a:lnTo>
                  <a:lnTo>
                    <a:pt x="576739" y="7144"/>
                  </a:lnTo>
                  <a:lnTo>
                    <a:pt x="560546" y="7144"/>
                  </a:lnTo>
                  <a:lnTo>
                    <a:pt x="268129" y="7144"/>
                  </a:lnTo>
                  <a:lnTo>
                    <a:pt x="237649" y="7144"/>
                  </a:lnTo>
                  <a:close/>
                </a:path>
              </a:pathLst>
            </a:custGeom>
            <a:solidFill>
              <a:srgbClr val="1A1A1A"/>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42" name="Freeform: Shape 42">
              <a:extLst>
                <a:ext uri="{FF2B5EF4-FFF2-40B4-BE49-F238E27FC236}">
                  <a16:creationId xmlns:a16="http://schemas.microsoft.com/office/drawing/2014/main" id="{57534329-EEBC-28E4-6ACC-953E720B7A2C}"/>
                </a:ext>
              </a:extLst>
            </p:cNvPr>
            <p:cNvSpPr/>
            <p:nvPr/>
          </p:nvSpPr>
          <p:spPr>
            <a:xfrm>
              <a:off x="4386531" y="6055740"/>
              <a:ext cx="82908" cy="82908"/>
            </a:xfrm>
            <a:custGeom>
              <a:avLst/>
              <a:gdLst>
                <a:gd name="connsiteX0" fmla="*/ 77040 w 95250"/>
                <a:gd name="connsiteY0" fmla="*/ 91328 h 95250"/>
                <a:gd name="connsiteX1" fmla="*/ 65610 w 95250"/>
                <a:gd name="connsiteY1" fmla="*/ 86565 h 95250"/>
                <a:gd name="connsiteX2" fmla="*/ 12270 w 95250"/>
                <a:gd name="connsiteY2" fmla="*/ 36083 h 95250"/>
                <a:gd name="connsiteX3" fmla="*/ 11318 w 95250"/>
                <a:gd name="connsiteY3" fmla="*/ 12270 h 95250"/>
                <a:gd name="connsiteX4" fmla="*/ 35130 w 95250"/>
                <a:gd name="connsiteY4" fmla="*/ 11318 h 95250"/>
                <a:gd name="connsiteX5" fmla="*/ 88470 w 95250"/>
                <a:gd name="connsiteY5" fmla="*/ 61800 h 95250"/>
                <a:gd name="connsiteX6" fmla="*/ 89423 w 95250"/>
                <a:gd name="connsiteY6" fmla="*/ 85613 h 95250"/>
                <a:gd name="connsiteX7" fmla="*/ 77040 w 95250"/>
                <a:gd name="connsiteY7" fmla="*/ 91328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250" h="95250">
                  <a:moveTo>
                    <a:pt x="77040" y="91328"/>
                  </a:moveTo>
                  <a:cubicBezTo>
                    <a:pt x="73230" y="91328"/>
                    <a:pt x="68468" y="89423"/>
                    <a:pt x="65610" y="86565"/>
                  </a:cubicBezTo>
                  <a:lnTo>
                    <a:pt x="12270" y="36083"/>
                  </a:lnTo>
                  <a:cubicBezTo>
                    <a:pt x="5603" y="29415"/>
                    <a:pt x="5603" y="18938"/>
                    <a:pt x="11318" y="12270"/>
                  </a:cubicBezTo>
                  <a:cubicBezTo>
                    <a:pt x="17985" y="5603"/>
                    <a:pt x="28463" y="5603"/>
                    <a:pt x="35130" y="11318"/>
                  </a:cubicBezTo>
                  <a:lnTo>
                    <a:pt x="88470" y="61800"/>
                  </a:lnTo>
                  <a:cubicBezTo>
                    <a:pt x="95138" y="68468"/>
                    <a:pt x="95138" y="78945"/>
                    <a:pt x="89423" y="85613"/>
                  </a:cubicBezTo>
                  <a:cubicBezTo>
                    <a:pt x="85613" y="89423"/>
                    <a:pt x="81803" y="91328"/>
                    <a:pt x="77040" y="9132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43" name="Freeform: Shape 43">
              <a:extLst>
                <a:ext uri="{FF2B5EF4-FFF2-40B4-BE49-F238E27FC236}">
                  <a16:creationId xmlns:a16="http://schemas.microsoft.com/office/drawing/2014/main" id="{C369F4FD-A7C9-C919-DD97-1EC7FEE1616E}"/>
                </a:ext>
              </a:extLst>
            </p:cNvPr>
            <p:cNvSpPr/>
            <p:nvPr/>
          </p:nvSpPr>
          <p:spPr>
            <a:xfrm>
              <a:off x="4350879" y="6076467"/>
              <a:ext cx="82908" cy="74618"/>
            </a:xfrm>
            <a:custGeom>
              <a:avLst/>
              <a:gdLst>
                <a:gd name="connsiteX0" fmla="*/ 72278 w 95250"/>
                <a:gd name="connsiteY0" fmla="*/ 87518 h 85725"/>
                <a:gd name="connsiteX1" fmla="*/ 60848 w 95250"/>
                <a:gd name="connsiteY1" fmla="*/ 82755 h 85725"/>
                <a:gd name="connsiteX2" fmla="*/ 12270 w 95250"/>
                <a:gd name="connsiteY2" fmla="*/ 36083 h 85725"/>
                <a:gd name="connsiteX3" fmla="*/ 11318 w 95250"/>
                <a:gd name="connsiteY3" fmla="*/ 12270 h 85725"/>
                <a:gd name="connsiteX4" fmla="*/ 35130 w 95250"/>
                <a:gd name="connsiteY4" fmla="*/ 11318 h 85725"/>
                <a:gd name="connsiteX5" fmla="*/ 83708 w 95250"/>
                <a:gd name="connsiteY5" fmla="*/ 57990 h 85725"/>
                <a:gd name="connsiteX6" fmla="*/ 84660 w 95250"/>
                <a:gd name="connsiteY6" fmla="*/ 81803 h 85725"/>
                <a:gd name="connsiteX7" fmla="*/ 72278 w 95250"/>
                <a:gd name="connsiteY7" fmla="*/ 8751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250" h="85725">
                  <a:moveTo>
                    <a:pt x="72278" y="87518"/>
                  </a:moveTo>
                  <a:cubicBezTo>
                    <a:pt x="68468" y="87518"/>
                    <a:pt x="63705" y="85613"/>
                    <a:pt x="60848" y="82755"/>
                  </a:cubicBezTo>
                  <a:lnTo>
                    <a:pt x="12270" y="36083"/>
                  </a:lnTo>
                  <a:cubicBezTo>
                    <a:pt x="5603" y="29415"/>
                    <a:pt x="5603" y="18938"/>
                    <a:pt x="11318" y="12270"/>
                  </a:cubicBezTo>
                  <a:cubicBezTo>
                    <a:pt x="17985" y="5603"/>
                    <a:pt x="28463" y="5603"/>
                    <a:pt x="35130" y="11318"/>
                  </a:cubicBezTo>
                  <a:lnTo>
                    <a:pt x="83708" y="57990"/>
                  </a:lnTo>
                  <a:cubicBezTo>
                    <a:pt x="90375" y="64658"/>
                    <a:pt x="90375" y="75135"/>
                    <a:pt x="84660" y="81803"/>
                  </a:cubicBezTo>
                  <a:cubicBezTo>
                    <a:pt x="80850" y="85613"/>
                    <a:pt x="76088" y="87518"/>
                    <a:pt x="72278" y="8751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44" name="Freeform: Shape 44">
              <a:extLst>
                <a:ext uri="{FF2B5EF4-FFF2-40B4-BE49-F238E27FC236}">
                  <a16:creationId xmlns:a16="http://schemas.microsoft.com/office/drawing/2014/main" id="{425D1AF9-F7EB-B1AE-1621-B6F116EFCD48}"/>
                </a:ext>
              </a:extLst>
            </p:cNvPr>
            <p:cNvSpPr/>
            <p:nvPr/>
          </p:nvSpPr>
          <p:spPr>
            <a:xfrm>
              <a:off x="4322690" y="6106314"/>
              <a:ext cx="66327" cy="66327"/>
            </a:xfrm>
            <a:custGeom>
              <a:avLst/>
              <a:gdLst>
                <a:gd name="connsiteX0" fmla="*/ 60848 w 76200"/>
                <a:gd name="connsiteY0" fmla="*/ 77040 h 76200"/>
                <a:gd name="connsiteX1" fmla="*/ 49418 w 76200"/>
                <a:gd name="connsiteY1" fmla="*/ 72278 h 76200"/>
                <a:gd name="connsiteX2" fmla="*/ 12270 w 76200"/>
                <a:gd name="connsiteY2" fmla="*/ 36083 h 76200"/>
                <a:gd name="connsiteX3" fmla="*/ 11318 w 76200"/>
                <a:gd name="connsiteY3" fmla="*/ 12270 h 76200"/>
                <a:gd name="connsiteX4" fmla="*/ 35130 w 76200"/>
                <a:gd name="connsiteY4" fmla="*/ 11318 h 76200"/>
                <a:gd name="connsiteX5" fmla="*/ 72278 w 76200"/>
                <a:gd name="connsiteY5" fmla="*/ 47513 h 76200"/>
                <a:gd name="connsiteX6" fmla="*/ 73230 w 76200"/>
                <a:gd name="connsiteY6" fmla="*/ 71325 h 76200"/>
                <a:gd name="connsiteX7" fmla="*/ 60848 w 76200"/>
                <a:gd name="connsiteY7" fmla="*/ 7704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 h="76200">
                  <a:moveTo>
                    <a:pt x="60848" y="77040"/>
                  </a:moveTo>
                  <a:cubicBezTo>
                    <a:pt x="57038" y="77040"/>
                    <a:pt x="52275" y="75135"/>
                    <a:pt x="49418" y="72278"/>
                  </a:cubicBezTo>
                  <a:lnTo>
                    <a:pt x="12270" y="36083"/>
                  </a:lnTo>
                  <a:cubicBezTo>
                    <a:pt x="5603" y="29415"/>
                    <a:pt x="5603" y="18938"/>
                    <a:pt x="11318" y="12270"/>
                  </a:cubicBezTo>
                  <a:cubicBezTo>
                    <a:pt x="17985" y="5603"/>
                    <a:pt x="28463" y="5603"/>
                    <a:pt x="35130" y="11318"/>
                  </a:cubicBezTo>
                  <a:lnTo>
                    <a:pt x="72278" y="47513"/>
                  </a:lnTo>
                  <a:cubicBezTo>
                    <a:pt x="78945" y="54180"/>
                    <a:pt x="78945" y="64658"/>
                    <a:pt x="73230" y="71325"/>
                  </a:cubicBezTo>
                  <a:cubicBezTo>
                    <a:pt x="70373" y="76088"/>
                    <a:pt x="65610" y="77040"/>
                    <a:pt x="60848" y="7704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45" name="Freeform: Shape 45">
              <a:extLst>
                <a:ext uri="{FF2B5EF4-FFF2-40B4-BE49-F238E27FC236}">
                  <a16:creationId xmlns:a16="http://schemas.microsoft.com/office/drawing/2014/main" id="{8668BBC3-0312-7641-2148-84E27C8C39DF}"/>
                </a:ext>
              </a:extLst>
            </p:cNvPr>
            <p:cNvSpPr/>
            <p:nvPr/>
          </p:nvSpPr>
          <p:spPr>
            <a:xfrm>
              <a:off x="5137684" y="6055740"/>
              <a:ext cx="82908" cy="82908"/>
            </a:xfrm>
            <a:custGeom>
              <a:avLst/>
              <a:gdLst>
                <a:gd name="connsiteX0" fmla="*/ 23700 w 95250"/>
                <a:gd name="connsiteY0" fmla="*/ 91328 h 95250"/>
                <a:gd name="connsiteX1" fmla="*/ 35130 w 95250"/>
                <a:gd name="connsiteY1" fmla="*/ 86565 h 95250"/>
                <a:gd name="connsiteX2" fmla="*/ 88470 w 95250"/>
                <a:gd name="connsiteY2" fmla="*/ 36083 h 95250"/>
                <a:gd name="connsiteX3" fmla="*/ 89423 w 95250"/>
                <a:gd name="connsiteY3" fmla="*/ 12270 h 95250"/>
                <a:gd name="connsiteX4" fmla="*/ 65610 w 95250"/>
                <a:gd name="connsiteY4" fmla="*/ 11318 h 95250"/>
                <a:gd name="connsiteX5" fmla="*/ 12270 w 95250"/>
                <a:gd name="connsiteY5" fmla="*/ 61800 h 95250"/>
                <a:gd name="connsiteX6" fmla="*/ 11318 w 95250"/>
                <a:gd name="connsiteY6" fmla="*/ 85613 h 95250"/>
                <a:gd name="connsiteX7" fmla="*/ 23700 w 95250"/>
                <a:gd name="connsiteY7" fmla="*/ 91328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250" h="95250">
                  <a:moveTo>
                    <a:pt x="23700" y="91328"/>
                  </a:moveTo>
                  <a:cubicBezTo>
                    <a:pt x="27510" y="91328"/>
                    <a:pt x="32273" y="89423"/>
                    <a:pt x="35130" y="86565"/>
                  </a:cubicBezTo>
                  <a:lnTo>
                    <a:pt x="88470" y="36083"/>
                  </a:lnTo>
                  <a:cubicBezTo>
                    <a:pt x="95138" y="29415"/>
                    <a:pt x="95138" y="18938"/>
                    <a:pt x="89423" y="12270"/>
                  </a:cubicBezTo>
                  <a:cubicBezTo>
                    <a:pt x="82755" y="5603"/>
                    <a:pt x="72278" y="5603"/>
                    <a:pt x="65610" y="11318"/>
                  </a:cubicBezTo>
                  <a:lnTo>
                    <a:pt x="12270" y="61800"/>
                  </a:lnTo>
                  <a:cubicBezTo>
                    <a:pt x="5603" y="68468"/>
                    <a:pt x="5603" y="78945"/>
                    <a:pt x="11318" y="85613"/>
                  </a:cubicBezTo>
                  <a:cubicBezTo>
                    <a:pt x="15128" y="89423"/>
                    <a:pt x="18938" y="91328"/>
                    <a:pt x="23700" y="9132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46" name="Freeform: Shape 46">
              <a:extLst>
                <a:ext uri="{FF2B5EF4-FFF2-40B4-BE49-F238E27FC236}">
                  <a16:creationId xmlns:a16="http://schemas.microsoft.com/office/drawing/2014/main" id="{44EA89C1-AC2E-02C8-95CE-B441847698B9}"/>
                </a:ext>
              </a:extLst>
            </p:cNvPr>
            <p:cNvSpPr/>
            <p:nvPr/>
          </p:nvSpPr>
          <p:spPr>
            <a:xfrm>
              <a:off x="5177480" y="6076467"/>
              <a:ext cx="82908" cy="74618"/>
            </a:xfrm>
            <a:custGeom>
              <a:avLst/>
              <a:gdLst>
                <a:gd name="connsiteX0" fmla="*/ 23700 w 95250"/>
                <a:gd name="connsiteY0" fmla="*/ 87518 h 85725"/>
                <a:gd name="connsiteX1" fmla="*/ 35130 w 95250"/>
                <a:gd name="connsiteY1" fmla="*/ 82755 h 85725"/>
                <a:gd name="connsiteX2" fmla="*/ 83708 w 95250"/>
                <a:gd name="connsiteY2" fmla="*/ 36083 h 85725"/>
                <a:gd name="connsiteX3" fmla="*/ 84660 w 95250"/>
                <a:gd name="connsiteY3" fmla="*/ 12270 h 85725"/>
                <a:gd name="connsiteX4" fmla="*/ 60848 w 95250"/>
                <a:gd name="connsiteY4" fmla="*/ 11318 h 85725"/>
                <a:gd name="connsiteX5" fmla="*/ 12270 w 95250"/>
                <a:gd name="connsiteY5" fmla="*/ 57990 h 85725"/>
                <a:gd name="connsiteX6" fmla="*/ 11318 w 95250"/>
                <a:gd name="connsiteY6" fmla="*/ 81803 h 85725"/>
                <a:gd name="connsiteX7" fmla="*/ 23700 w 95250"/>
                <a:gd name="connsiteY7" fmla="*/ 87518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250" h="85725">
                  <a:moveTo>
                    <a:pt x="23700" y="87518"/>
                  </a:moveTo>
                  <a:cubicBezTo>
                    <a:pt x="27510" y="87518"/>
                    <a:pt x="32273" y="85613"/>
                    <a:pt x="35130" y="82755"/>
                  </a:cubicBezTo>
                  <a:lnTo>
                    <a:pt x="83708" y="36083"/>
                  </a:lnTo>
                  <a:cubicBezTo>
                    <a:pt x="90375" y="29415"/>
                    <a:pt x="90375" y="18938"/>
                    <a:pt x="84660" y="12270"/>
                  </a:cubicBezTo>
                  <a:cubicBezTo>
                    <a:pt x="77993" y="5603"/>
                    <a:pt x="67515" y="5603"/>
                    <a:pt x="60848" y="11318"/>
                  </a:cubicBezTo>
                  <a:lnTo>
                    <a:pt x="12270" y="57990"/>
                  </a:lnTo>
                  <a:cubicBezTo>
                    <a:pt x="5603" y="64658"/>
                    <a:pt x="5603" y="75135"/>
                    <a:pt x="11318" y="81803"/>
                  </a:cubicBezTo>
                  <a:cubicBezTo>
                    <a:pt x="15128" y="85613"/>
                    <a:pt x="19890" y="87518"/>
                    <a:pt x="23700" y="8751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47" name="Freeform: Shape 47">
              <a:extLst>
                <a:ext uri="{FF2B5EF4-FFF2-40B4-BE49-F238E27FC236}">
                  <a16:creationId xmlns:a16="http://schemas.microsoft.com/office/drawing/2014/main" id="{AE112AD2-7C38-7D22-43D8-17EDA2551C40}"/>
                </a:ext>
              </a:extLst>
            </p:cNvPr>
            <p:cNvSpPr/>
            <p:nvPr/>
          </p:nvSpPr>
          <p:spPr>
            <a:xfrm>
              <a:off x="5214788" y="6106314"/>
              <a:ext cx="66327" cy="66327"/>
            </a:xfrm>
            <a:custGeom>
              <a:avLst/>
              <a:gdLst>
                <a:gd name="connsiteX0" fmla="*/ 23700 w 76200"/>
                <a:gd name="connsiteY0" fmla="*/ 77040 h 76200"/>
                <a:gd name="connsiteX1" fmla="*/ 35130 w 76200"/>
                <a:gd name="connsiteY1" fmla="*/ 72278 h 76200"/>
                <a:gd name="connsiteX2" fmla="*/ 72278 w 76200"/>
                <a:gd name="connsiteY2" fmla="*/ 36083 h 76200"/>
                <a:gd name="connsiteX3" fmla="*/ 73230 w 76200"/>
                <a:gd name="connsiteY3" fmla="*/ 12270 h 76200"/>
                <a:gd name="connsiteX4" fmla="*/ 49418 w 76200"/>
                <a:gd name="connsiteY4" fmla="*/ 11318 h 76200"/>
                <a:gd name="connsiteX5" fmla="*/ 12270 w 76200"/>
                <a:gd name="connsiteY5" fmla="*/ 47513 h 76200"/>
                <a:gd name="connsiteX6" fmla="*/ 11318 w 76200"/>
                <a:gd name="connsiteY6" fmla="*/ 71325 h 76200"/>
                <a:gd name="connsiteX7" fmla="*/ 23700 w 76200"/>
                <a:gd name="connsiteY7" fmla="*/ 7704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 h="76200">
                  <a:moveTo>
                    <a:pt x="23700" y="77040"/>
                  </a:moveTo>
                  <a:cubicBezTo>
                    <a:pt x="27510" y="77040"/>
                    <a:pt x="32273" y="75135"/>
                    <a:pt x="35130" y="72278"/>
                  </a:cubicBezTo>
                  <a:lnTo>
                    <a:pt x="72278" y="36083"/>
                  </a:lnTo>
                  <a:cubicBezTo>
                    <a:pt x="78945" y="29415"/>
                    <a:pt x="78945" y="18938"/>
                    <a:pt x="73230" y="12270"/>
                  </a:cubicBezTo>
                  <a:cubicBezTo>
                    <a:pt x="66563" y="5603"/>
                    <a:pt x="56085" y="5603"/>
                    <a:pt x="49418" y="11318"/>
                  </a:cubicBezTo>
                  <a:lnTo>
                    <a:pt x="12270" y="47513"/>
                  </a:lnTo>
                  <a:cubicBezTo>
                    <a:pt x="5603" y="54180"/>
                    <a:pt x="5603" y="64658"/>
                    <a:pt x="11318" y="71325"/>
                  </a:cubicBezTo>
                  <a:cubicBezTo>
                    <a:pt x="15128" y="76088"/>
                    <a:pt x="19890" y="77040"/>
                    <a:pt x="23700" y="7704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48" name="Freeform: Shape 48">
              <a:extLst>
                <a:ext uri="{FF2B5EF4-FFF2-40B4-BE49-F238E27FC236}">
                  <a16:creationId xmlns:a16="http://schemas.microsoft.com/office/drawing/2014/main" id="{3CE8AD1B-9C9F-633C-0D57-7437F7724E7E}"/>
                </a:ext>
              </a:extLst>
            </p:cNvPr>
            <p:cNvSpPr/>
            <p:nvPr/>
          </p:nvSpPr>
          <p:spPr>
            <a:xfrm>
              <a:off x="4230149" y="6264158"/>
              <a:ext cx="505743" cy="24873"/>
            </a:xfrm>
            <a:custGeom>
              <a:avLst/>
              <a:gdLst>
                <a:gd name="connsiteX0" fmla="*/ 27146 w 581025"/>
                <a:gd name="connsiteY0" fmla="*/ 27146 h 28575"/>
                <a:gd name="connsiteX1" fmla="*/ 575786 w 581025"/>
                <a:gd name="connsiteY1" fmla="*/ 27146 h 28575"/>
                <a:gd name="connsiteX2" fmla="*/ 575786 w 581025"/>
                <a:gd name="connsiteY2" fmla="*/ 7144 h 28575"/>
                <a:gd name="connsiteX3" fmla="*/ 7144 w 581025"/>
                <a:gd name="connsiteY3" fmla="*/ 7144 h 28575"/>
                <a:gd name="connsiteX4" fmla="*/ 7144 w 581025"/>
                <a:gd name="connsiteY4" fmla="*/ 7144 h 28575"/>
                <a:gd name="connsiteX5" fmla="*/ 27146 w 581025"/>
                <a:gd name="connsiteY5" fmla="*/ 27146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1025" h="28575">
                  <a:moveTo>
                    <a:pt x="27146" y="27146"/>
                  </a:moveTo>
                  <a:lnTo>
                    <a:pt x="575786" y="27146"/>
                  </a:lnTo>
                  <a:lnTo>
                    <a:pt x="575786" y="7144"/>
                  </a:lnTo>
                  <a:lnTo>
                    <a:pt x="7144" y="7144"/>
                  </a:lnTo>
                  <a:lnTo>
                    <a:pt x="7144" y="7144"/>
                  </a:lnTo>
                  <a:cubicBezTo>
                    <a:pt x="7144" y="17621"/>
                    <a:pt x="15716" y="27146"/>
                    <a:pt x="27146" y="27146"/>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49" name="Freeform: Shape 49">
              <a:extLst>
                <a:ext uri="{FF2B5EF4-FFF2-40B4-BE49-F238E27FC236}">
                  <a16:creationId xmlns:a16="http://schemas.microsoft.com/office/drawing/2014/main" id="{B44917DC-E5E4-EFF8-DEA5-08F7EA271C74}"/>
                </a:ext>
              </a:extLst>
            </p:cNvPr>
            <p:cNvSpPr/>
            <p:nvPr/>
          </p:nvSpPr>
          <p:spPr>
            <a:xfrm>
              <a:off x="4872692" y="6264158"/>
              <a:ext cx="505743" cy="24873"/>
            </a:xfrm>
            <a:custGeom>
              <a:avLst/>
              <a:gdLst>
                <a:gd name="connsiteX0" fmla="*/ 8096 w 581025"/>
                <a:gd name="connsiteY0" fmla="*/ 27146 h 28575"/>
                <a:gd name="connsiteX1" fmla="*/ 556736 w 581025"/>
                <a:gd name="connsiteY1" fmla="*/ 27146 h 28575"/>
                <a:gd name="connsiteX2" fmla="*/ 576739 w 581025"/>
                <a:gd name="connsiteY2" fmla="*/ 7144 h 28575"/>
                <a:gd name="connsiteX3" fmla="*/ 576739 w 581025"/>
                <a:gd name="connsiteY3" fmla="*/ 7144 h 28575"/>
                <a:gd name="connsiteX4" fmla="*/ 7144 w 581025"/>
                <a:gd name="connsiteY4" fmla="*/ 7144 h 28575"/>
                <a:gd name="connsiteX5" fmla="*/ 7144 w 581025"/>
                <a:gd name="connsiteY5" fmla="*/ 27146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1025" h="28575">
                  <a:moveTo>
                    <a:pt x="8096" y="27146"/>
                  </a:moveTo>
                  <a:lnTo>
                    <a:pt x="556736" y="27146"/>
                  </a:lnTo>
                  <a:cubicBezTo>
                    <a:pt x="568166" y="27146"/>
                    <a:pt x="576739" y="17621"/>
                    <a:pt x="576739" y="7144"/>
                  </a:cubicBezTo>
                  <a:lnTo>
                    <a:pt x="576739" y="7144"/>
                  </a:lnTo>
                  <a:lnTo>
                    <a:pt x="7144" y="7144"/>
                  </a:lnTo>
                  <a:lnTo>
                    <a:pt x="7144" y="27146"/>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50" name="Freeform: Shape 50">
              <a:extLst>
                <a:ext uri="{FF2B5EF4-FFF2-40B4-BE49-F238E27FC236}">
                  <a16:creationId xmlns:a16="http://schemas.microsoft.com/office/drawing/2014/main" id="{DD000280-B0AC-F38B-E7EE-BEBA550BB90F}"/>
                </a:ext>
              </a:extLst>
            </p:cNvPr>
            <p:cNvSpPr/>
            <p:nvPr/>
          </p:nvSpPr>
          <p:spPr>
            <a:xfrm>
              <a:off x="5808248" y="4383304"/>
              <a:ext cx="215563" cy="348216"/>
            </a:xfrm>
            <a:custGeom>
              <a:avLst/>
              <a:gdLst>
                <a:gd name="connsiteX0" fmla="*/ 241062 w 247650"/>
                <a:gd name="connsiteY0" fmla="*/ 195342 h 400050"/>
                <a:gd name="connsiteX1" fmla="*/ 220107 w 247650"/>
                <a:gd name="connsiteY1" fmla="*/ 170577 h 400050"/>
                <a:gd name="connsiteX2" fmla="*/ 233442 w 247650"/>
                <a:gd name="connsiteY2" fmla="*/ 129619 h 400050"/>
                <a:gd name="connsiteX3" fmla="*/ 216297 w 247650"/>
                <a:gd name="connsiteY3" fmla="*/ 102949 h 400050"/>
                <a:gd name="connsiteX4" fmla="*/ 226774 w 247650"/>
                <a:gd name="connsiteY4" fmla="*/ 81042 h 400050"/>
                <a:gd name="connsiteX5" fmla="*/ 190579 w 247650"/>
                <a:gd name="connsiteY5" fmla="*/ 29607 h 400050"/>
                <a:gd name="connsiteX6" fmla="*/ 59134 w 247650"/>
                <a:gd name="connsiteY6" fmla="*/ 7699 h 400050"/>
                <a:gd name="connsiteX7" fmla="*/ 7699 w 247650"/>
                <a:gd name="connsiteY7" fmla="*/ 43894 h 400050"/>
                <a:gd name="connsiteX8" fmla="*/ 43894 w 247650"/>
                <a:gd name="connsiteY8" fmla="*/ 95329 h 400050"/>
                <a:gd name="connsiteX9" fmla="*/ 117237 w 247650"/>
                <a:gd name="connsiteY9" fmla="*/ 107712 h 400050"/>
                <a:gd name="connsiteX10" fmla="*/ 50562 w 247650"/>
                <a:gd name="connsiteY10" fmla="*/ 121047 h 400050"/>
                <a:gd name="connsiteX11" fmla="*/ 16272 w 247650"/>
                <a:gd name="connsiteY11" fmla="*/ 173434 h 400050"/>
                <a:gd name="connsiteX12" fmla="*/ 60087 w 247650"/>
                <a:gd name="connsiteY12" fmla="*/ 208677 h 400050"/>
                <a:gd name="connsiteX13" fmla="*/ 68659 w 247650"/>
                <a:gd name="connsiteY13" fmla="*/ 207724 h 400050"/>
                <a:gd name="connsiteX14" fmla="*/ 76279 w 247650"/>
                <a:gd name="connsiteY14" fmla="*/ 205819 h 400050"/>
                <a:gd name="connsiteX15" fmla="*/ 58182 w 247650"/>
                <a:gd name="connsiteY15" fmla="*/ 212487 h 400050"/>
                <a:gd name="connsiteX16" fmla="*/ 31512 w 247650"/>
                <a:gd name="connsiteY16" fmla="*/ 268684 h 400050"/>
                <a:gd name="connsiteX17" fmla="*/ 73422 w 247650"/>
                <a:gd name="connsiteY17" fmla="*/ 298212 h 400050"/>
                <a:gd name="connsiteX18" fmla="*/ 81042 w 247650"/>
                <a:gd name="connsiteY18" fmla="*/ 297259 h 400050"/>
                <a:gd name="connsiteX19" fmla="*/ 51514 w 247650"/>
                <a:gd name="connsiteY19" fmla="*/ 318214 h 400050"/>
                <a:gd name="connsiteX20" fmla="*/ 41989 w 247650"/>
                <a:gd name="connsiteY20" fmla="*/ 376317 h 400050"/>
                <a:gd name="connsiteX21" fmla="*/ 76279 w 247650"/>
                <a:gd name="connsiteY21" fmla="*/ 393462 h 400050"/>
                <a:gd name="connsiteX22" fmla="*/ 100092 w 247650"/>
                <a:gd name="connsiteY22" fmla="*/ 385842 h 400050"/>
                <a:gd name="connsiteX23" fmla="*/ 186769 w 247650"/>
                <a:gd name="connsiteY23" fmla="*/ 324882 h 400050"/>
                <a:gd name="connsiteX24" fmla="*/ 196294 w 247650"/>
                <a:gd name="connsiteY24" fmla="*/ 266779 h 400050"/>
                <a:gd name="connsiteX25" fmla="*/ 189627 w 247650"/>
                <a:gd name="connsiteY25" fmla="*/ 260112 h 400050"/>
                <a:gd name="connsiteX26" fmla="*/ 216297 w 247650"/>
                <a:gd name="connsiteY26" fmla="*/ 250587 h 400050"/>
                <a:gd name="connsiteX27" fmla="*/ 241062 w 247650"/>
                <a:gd name="connsiteY27" fmla="*/ 195342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7650" h="400050">
                  <a:moveTo>
                    <a:pt x="241062" y="195342"/>
                  </a:moveTo>
                  <a:cubicBezTo>
                    <a:pt x="237252" y="183912"/>
                    <a:pt x="229632" y="176292"/>
                    <a:pt x="220107" y="170577"/>
                  </a:cubicBezTo>
                  <a:cubicBezTo>
                    <a:pt x="230584" y="160099"/>
                    <a:pt x="236299" y="144859"/>
                    <a:pt x="233442" y="129619"/>
                  </a:cubicBezTo>
                  <a:cubicBezTo>
                    <a:pt x="231537" y="118189"/>
                    <a:pt x="224869" y="109617"/>
                    <a:pt x="216297" y="102949"/>
                  </a:cubicBezTo>
                  <a:cubicBezTo>
                    <a:pt x="221059" y="97234"/>
                    <a:pt x="224869" y="89614"/>
                    <a:pt x="226774" y="81042"/>
                  </a:cubicBezTo>
                  <a:cubicBezTo>
                    <a:pt x="230584" y="57229"/>
                    <a:pt x="214392" y="34369"/>
                    <a:pt x="190579" y="29607"/>
                  </a:cubicBezTo>
                  <a:lnTo>
                    <a:pt x="59134" y="7699"/>
                  </a:lnTo>
                  <a:cubicBezTo>
                    <a:pt x="35322" y="3889"/>
                    <a:pt x="12462" y="20082"/>
                    <a:pt x="7699" y="43894"/>
                  </a:cubicBezTo>
                  <a:cubicBezTo>
                    <a:pt x="3889" y="67707"/>
                    <a:pt x="20082" y="90567"/>
                    <a:pt x="43894" y="95329"/>
                  </a:cubicBezTo>
                  <a:lnTo>
                    <a:pt x="117237" y="107712"/>
                  </a:lnTo>
                  <a:lnTo>
                    <a:pt x="50562" y="121047"/>
                  </a:lnTo>
                  <a:cubicBezTo>
                    <a:pt x="26749" y="125809"/>
                    <a:pt x="11509" y="148669"/>
                    <a:pt x="16272" y="173434"/>
                  </a:cubicBezTo>
                  <a:cubicBezTo>
                    <a:pt x="20082" y="194389"/>
                    <a:pt x="39132" y="208677"/>
                    <a:pt x="60087" y="208677"/>
                  </a:cubicBezTo>
                  <a:cubicBezTo>
                    <a:pt x="62944" y="208677"/>
                    <a:pt x="65802" y="208677"/>
                    <a:pt x="68659" y="207724"/>
                  </a:cubicBezTo>
                  <a:lnTo>
                    <a:pt x="76279" y="205819"/>
                  </a:lnTo>
                  <a:lnTo>
                    <a:pt x="58182" y="212487"/>
                  </a:lnTo>
                  <a:cubicBezTo>
                    <a:pt x="35322" y="221059"/>
                    <a:pt x="22939" y="245824"/>
                    <a:pt x="31512" y="268684"/>
                  </a:cubicBezTo>
                  <a:cubicBezTo>
                    <a:pt x="38179" y="286782"/>
                    <a:pt x="55324" y="298212"/>
                    <a:pt x="73422" y="298212"/>
                  </a:cubicBezTo>
                  <a:cubicBezTo>
                    <a:pt x="76279" y="298212"/>
                    <a:pt x="78184" y="298212"/>
                    <a:pt x="81042" y="297259"/>
                  </a:cubicBezTo>
                  <a:lnTo>
                    <a:pt x="51514" y="318214"/>
                  </a:lnTo>
                  <a:cubicBezTo>
                    <a:pt x="32464" y="331549"/>
                    <a:pt x="28654" y="357267"/>
                    <a:pt x="41989" y="376317"/>
                  </a:cubicBezTo>
                  <a:cubicBezTo>
                    <a:pt x="49609" y="387747"/>
                    <a:pt x="62944" y="393462"/>
                    <a:pt x="76279" y="393462"/>
                  </a:cubicBezTo>
                  <a:cubicBezTo>
                    <a:pt x="84852" y="393462"/>
                    <a:pt x="92472" y="390604"/>
                    <a:pt x="100092" y="385842"/>
                  </a:cubicBezTo>
                  <a:lnTo>
                    <a:pt x="186769" y="324882"/>
                  </a:lnTo>
                  <a:cubicBezTo>
                    <a:pt x="205819" y="311547"/>
                    <a:pt x="209629" y="285829"/>
                    <a:pt x="196294" y="266779"/>
                  </a:cubicBezTo>
                  <a:cubicBezTo>
                    <a:pt x="194389" y="263922"/>
                    <a:pt x="192484" y="262017"/>
                    <a:pt x="189627" y="260112"/>
                  </a:cubicBezTo>
                  <a:lnTo>
                    <a:pt x="216297" y="250587"/>
                  </a:lnTo>
                  <a:cubicBezTo>
                    <a:pt x="237252" y="243919"/>
                    <a:pt x="249634" y="218202"/>
                    <a:pt x="241062" y="195342"/>
                  </a:cubicBezTo>
                  <a:close/>
                </a:path>
              </a:pathLst>
            </a:custGeom>
            <a:solidFill>
              <a:srgbClr val="FFDDA2"/>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sp>
          <p:nvSpPr>
            <p:cNvPr id="51" name="Freeform: Shape 51">
              <a:extLst>
                <a:ext uri="{FF2B5EF4-FFF2-40B4-BE49-F238E27FC236}">
                  <a16:creationId xmlns:a16="http://schemas.microsoft.com/office/drawing/2014/main" id="{B4EA352F-E14C-DCAD-0EBA-DFFF274B6A87}"/>
                </a:ext>
              </a:extLst>
            </p:cNvPr>
            <p:cNvSpPr/>
            <p:nvPr/>
          </p:nvSpPr>
          <p:spPr>
            <a:xfrm>
              <a:off x="4207236" y="2262983"/>
              <a:ext cx="1044650" cy="721306"/>
            </a:xfrm>
            <a:custGeom>
              <a:avLst/>
              <a:gdLst>
                <a:gd name="connsiteX0" fmla="*/ 1202184 w 1200150"/>
                <a:gd name="connsiteY0" fmla="*/ 606266 h 828675"/>
                <a:gd name="connsiteX1" fmla="*/ 1160274 w 1200150"/>
                <a:gd name="connsiteY1" fmla="*/ 229076 h 828675"/>
                <a:gd name="connsiteX2" fmla="*/ 835472 w 1200150"/>
                <a:gd name="connsiteY2" fmla="*/ 277654 h 828675"/>
                <a:gd name="connsiteX3" fmla="*/ 188724 w 1200150"/>
                <a:gd name="connsiteY3" fmla="*/ 296704 h 828675"/>
                <a:gd name="connsiteX4" fmla="*/ 160149 w 1200150"/>
                <a:gd name="connsiteY4" fmla="*/ 7144 h 828675"/>
                <a:gd name="connsiteX5" fmla="*/ 73472 w 1200150"/>
                <a:gd name="connsiteY5" fmla="*/ 118586 h 828675"/>
                <a:gd name="connsiteX6" fmla="*/ 73472 w 1200150"/>
                <a:gd name="connsiteY6" fmla="*/ 709136 h 828675"/>
                <a:gd name="connsiteX7" fmla="*/ 125859 w 1200150"/>
                <a:gd name="connsiteY7" fmla="*/ 827246 h 828675"/>
                <a:gd name="connsiteX8" fmla="*/ 128717 w 1200150"/>
                <a:gd name="connsiteY8" fmla="*/ 691039 h 828675"/>
                <a:gd name="connsiteX9" fmla="*/ 128717 w 1200150"/>
                <a:gd name="connsiteY9" fmla="*/ 587216 h 828675"/>
                <a:gd name="connsiteX10" fmla="*/ 1059309 w 1200150"/>
                <a:gd name="connsiteY10" fmla="*/ 229076 h 828675"/>
                <a:gd name="connsiteX11" fmla="*/ 1202184 w 1200150"/>
                <a:gd name="connsiteY11" fmla="*/ 606266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0150" h="828675">
                  <a:moveTo>
                    <a:pt x="1202184" y="606266"/>
                  </a:moveTo>
                  <a:cubicBezTo>
                    <a:pt x="1110744" y="475774"/>
                    <a:pt x="1155512" y="430054"/>
                    <a:pt x="1160274" y="229076"/>
                  </a:cubicBezTo>
                  <a:cubicBezTo>
                    <a:pt x="1165037" y="28099"/>
                    <a:pt x="988824" y="130016"/>
                    <a:pt x="835472" y="277654"/>
                  </a:cubicBezTo>
                  <a:cubicBezTo>
                    <a:pt x="682119" y="425291"/>
                    <a:pt x="298262" y="425291"/>
                    <a:pt x="188724" y="296704"/>
                  </a:cubicBezTo>
                  <a:cubicBezTo>
                    <a:pt x="131574" y="229076"/>
                    <a:pt x="139194" y="107156"/>
                    <a:pt x="160149" y="7144"/>
                  </a:cubicBezTo>
                  <a:cubicBezTo>
                    <a:pt x="126812" y="40481"/>
                    <a:pt x="98237" y="77629"/>
                    <a:pt x="73472" y="118586"/>
                  </a:cubicBezTo>
                  <a:cubicBezTo>
                    <a:pt x="-43686" y="313849"/>
                    <a:pt x="19179" y="564356"/>
                    <a:pt x="73472" y="709136"/>
                  </a:cubicBezTo>
                  <a:cubicBezTo>
                    <a:pt x="101094" y="781526"/>
                    <a:pt x="125859" y="827246"/>
                    <a:pt x="125859" y="827246"/>
                  </a:cubicBezTo>
                  <a:lnTo>
                    <a:pt x="128717" y="691039"/>
                  </a:lnTo>
                  <a:lnTo>
                    <a:pt x="128717" y="587216"/>
                  </a:lnTo>
                  <a:cubicBezTo>
                    <a:pt x="128717" y="587216"/>
                    <a:pt x="883097" y="534829"/>
                    <a:pt x="1059309" y="229076"/>
                  </a:cubicBezTo>
                  <a:cubicBezTo>
                    <a:pt x="1059309" y="229076"/>
                    <a:pt x="1052642" y="424339"/>
                    <a:pt x="1202184" y="606266"/>
                  </a:cubicBezTo>
                  <a:close/>
                </a:path>
              </a:pathLst>
            </a:custGeom>
            <a:solidFill>
              <a:srgbClr val="873421"/>
            </a:solidFill>
            <a:ln w="9525" cap="flat">
              <a:noFill/>
              <a:prstDash val="solid"/>
              <a:miter/>
            </a:ln>
          </p:spPr>
          <p:txBody>
            <a:bodyPr rtlCol="0"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srgbClr val="000000"/>
                </a:solidFill>
                <a:effectLst/>
                <a:uLnTx/>
                <a:uFillTx/>
                <a:latin typeface="Open Sans Light" panose="020B0306030504020204" pitchFamily="34" charset="0"/>
                <a:cs typeface="Arial"/>
                <a:sym typeface="Arial"/>
              </a:endParaRPr>
            </a:p>
          </p:txBody>
        </p:sp>
      </p:grpSp>
      <p:sp>
        <p:nvSpPr>
          <p:cNvPr id="52" name="TextBox 51">
            <a:extLst>
              <a:ext uri="{FF2B5EF4-FFF2-40B4-BE49-F238E27FC236}">
                <a16:creationId xmlns:a16="http://schemas.microsoft.com/office/drawing/2014/main" id="{6A1BCB4E-BBC4-8388-55E6-D485AF907771}"/>
              </a:ext>
            </a:extLst>
          </p:cNvPr>
          <p:cNvSpPr txBox="1"/>
          <p:nvPr/>
        </p:nvSpPr>
        <p:spPr>
          <a:xfrm>
            <a:off x="2406802" y="4358787"/>
            <a:ext cx="1013314" cy="707886"/>
          </a:xfrm>
          <a:prstGeom prst="rect">
            <a:avLst/>
          </a:prstGeom>
          <a:noFill/>
        </p:spPr>
        <p:txBody>
          <a:bodyPr wrap="square" rtlCol="0">
            <a:spAutoFit/>
          </a:bodyPr>
          <a:lstStyle/>
          <a:p>
            <a:pPr marL="0" marR="0" lvl="0" indent="0" algn="r"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335580"/>
                </a:solidFill>
                <a:effectLst/>
                <a:uLnTx/>
                <a:uFillTx/>
                <a:latin typeface="Helvetica" pitchFamily="2" charset="0"/>
                <a:cs typeface="Arial"/>
                <a:sym typeface="Arial"/>
              </a:rPr>
              <a:t>CAUTIs</a:t>
            </a:r>
            <a:endParaRPr kumimoji="0" lang="en-US" sz="2000" b="0" i="0" u="none" strike="noStrike" kern="0" cap="none" spc="0" normalizeH="0" baseline="0" noProof="0">
              <a:ln>
                <a:noFill/>
              </a:ln>
              <a:solidFill>
                <a:srgbClr val="335580"/>
              </a:solidFill>
              <a:effectLst/>
              <a:uLnTx/>
              <a:uFillTx/>
              <a:latin typeface="Helvetica" pitchFamily="2" charset="0"/>
              <a:cs typeface="Arial"/>
              <a:sym typeface="Arial"/>
            </a:endParaRPr>
          </a:p>
        </p:txBody>
      </p:sp>
      <p:sp>
        <p:nvSpPr>
          <p:cNvPr id="53" name="TextBox 52">
            <a:extLst>
              <a:ext uri="{FF2B5EF4-FFF2-40B4-BE49-F238E27FC236}">
                <a16:creationId xmlns:a16="http://schemas.microsoft.com/office/drawing/2014/main" id="{0B297CBD-174F-5A0C-CC80-55F050DC4D4D}"/>
              </a:ext>
            </a:extLst>
          </p:cNvPr>
          <p:cNvSpPr txBox="1"/>
          <p:nvPr/>
        </p:nvSpPr>
        <p:spPr>
          <a:xfrm>
            <a:off x="955650" y="4623184"/>
            <a:ext cx="2486592" cy="415498"/>
          </a:xfrm>
          <a:prstGeom prst="rect">
            <a:avLst/>
          </a:prstGeom>
          <a:noFill/>
        </p:spPr>
        <p:txBody>
          <a:bodyPr wrap="square" rtlCol="0">
            <a:spAutoFit/>
          </a:bodyPr>
          <a:lstStyle/>
          <a:p>
            <a:pPr marL="0" marR="0" lvl="0" indent="0" algn="r" defTabSz="914400" rtl="0" eaLnBrk="1" fontAlgn="auto" latinLnBrk="0" hangingPunct="0">
              <a:lnSpc>
                <a:spcPct val="100000"/>
              </a:lnSpc>
              <a:spcBef>
                <a:spcPts val="0"/>
              </a:spcBef>
              <a:spcAft>
                <a:spcPts val="0"/>
              </a:spcAft>
              <a:buClrTx/>
              <a:buSzTx/>
              <a:buFontTx/>
              <a:buNone/>
              <a:tabLst/>
              <a:defRPr/>
            </a:pPr>
            <a:r>
              <a:rPr lang="en-US" sz="1050" i="1" kern="0" dirty="0" err="1">
                <a:solidFill>
                  <a:srgbClr val="AA2E30"/>
                </a:solidFill>
                <a:latin typeface="Helvetica" pitchFamily="2" charset="0"/>
                <a:cs typeface="Arial"/>
                <a:sym typeface="Arial"/>
              </a:rPr>
              <a:t>Infezioni</a:t>
            </a:r>
            <a:r>
              <a:rPr lang="en-US" sz="1050" i="1" kern="0" dirty="0">
                <a:solidFill>
                  <a:srgbClr val="AA2E30"/>
                </a:solidFill>
                <a:latin typeface="Helvetica" pitchFamily="2" charset="0"/>
                <a:cs typeface="Arial"/>
                <a:sym typeface="Arial"/>
              </a:rPr>
              <a:t> del </a:t>
            </a:r>
            <a:r>
              <a:rPr lang="en-US" sz="1050" i="1" kern="0" dirty="0" err="1">
                <a:solidFill>
                  <a:srgbClr val="AA2E30"/>
                </a:solidFill>
                <a:latin typeface="Helvetica" pitchFamily="2" charset="0"/>
                <a:cs typeface="Arial"/>
                <a:sym typeface="Arial"/>
              </a:rPr>
              <a:t>tratto</a:t>
            </a:r>
            <a:r>
              <a:rPr lang="en-US" sz="1050" i="1" kern="0" dirty="0">
                <a:solidFill>
                  <a:srgbClr val="AA2E30"/>
                </a:solidFill>
                <a:latin typeface="Helvetica" pitchFamily="2" charset="0"/>
                <a:cs typeface="Arial"/>
                <a:sym typeface="Arial"/>
              </a:rPr>
              <a:t> </a:t>
            </a:r>
            <a:r>
              <a:rPr lang="en-US" sz="1050" i="1" kern="0" dirty="0" err="1">
                <a:solidFill>
                  <a:srgbClr val="AA2E30"/>
                </a:solidFill>
                <a:latin typeface="Helvetica" pitchFamily="2" charset="0"/>
                <a:cs typeface="Arial"/>
                <a:sym typeface="Arial"/>
              </a:rPr>
              <a:t>urinario</a:t>
            </a:r>
            <a:r>
              <a:rPr lang="en-US" sz="1050" i="1" kern="0" dirty="0">
                <a:solidFill>
                  <a:srgbClr val="AA2E30"/>
                </a:solidFill>
                <a:latin typeface="Helvetica" pitchFamily="2" charset="0"/>
                <a:cs typeface="Arial"/>
                <a:sym typeface="Arial"/>
              </a:rPr>
              <a:t> </a:t>
            </a:r>
            <a:r>
              <a:rPr lang="en-US" sz="1050" i="1" kern="0" dirty="0" err="1">
                <a:solidFill>
                  <a:srgbClr val="AA2E30"/>
                </a:solidFill>
                <a:latin typeface="Helvetica" pitchFamily="2" charset="0"/>
                <a:cs typeface="Arial"/>
                <a:sym typeface="Arial"/>
              </a:rPr>
              <a:t>catetere</a:t>
            </a:r>
            <a:r>
              <a:rPr lang="en-US" sz="1050" i="1" kern="0" dirty="0">
                <a:solidFill>
                  <a:srgbClr val="AA2E30"/>
                </a:solidFill>
                <a:latin typeface="Helvetica" pitchFamily="2" charset="0"/>
                <a:cs typeface="Arial"/>
                <a:sym typeface="Arial"/>
              </a:rPr>
              <a:t>-associate</a:t>
            </a:r>
            <a:endParaRPr kumimoji="0" lang="en-US" sz="1050" b="0" i="1" u="none" strike="noStrike" kern="0" cap="none" spc="0" normalizeH="0" baseline="0" noProof="0" dirty="0">
              <a:ln>
                <a:noFill/>
              </a:ln>
              <a:solidFill>
                <a:srgbClr val="AA2E30"/>
              </a:solidFill>
              <a:effectLst/>
              <a:uLnTx/>
              <a:uFillTx/>
              <a:latin typeface="Helvetica" pitchFamily="2" charset="0"/>
              <a:cs typeface="Arial"/>
              <a:sym typeface="Arial"/>
            </a:endParaRPr>
          </a:p>
        </p:txBody>
      </p:sp>
      <p:sp>
        <p:nvSpPr>
          <p:cNvPr id="54" name="TextBox 53">
            <a:extLst>
              <a:ext uri="{FF2B5EF4-FFF2-40B4-BE49-F238E27FC236}">
                <a16:creationId xmlns:a16="http://schemas.microsoft.com/office/drawing/2014/main" id="{90290C78-66F5-2727-B476-E9B5BDD8CF85}"/>
              </a:ext>
            </a:extLst>
          </p:cNvPr>
          <p:cNvSpPr txBox="1"/>
          <p:nvPr/>
        </p:nvSpPr>
        <p:spPr>
          <a:xfrm>
            <a:off x="951202" y="4964659"/>
            <a:ext cx="2483931" cy="400110"/>
          </a:xfrm>
          <a:prstGeom prst="rect">
            <a:avLst/>
          </a:prstGeom>
          <a:noFill/>
        </p:spPr>
        <p:txBody>
          <a:bodyPr wrap="square" rtlCol="0">
            <a:spAutoFit/>
          </a:bodyPr>
          <a:lstStyle/>
          <a:p>
            <a:pPr marL="0" marR="0" lvl="0" indent="0" algn="r" defTabSz="914400" rtl="0" eaLnBrk="1" fontAlgn="auto" latinLnBrk="0" hangingPunct="0">
              <a:lnSpc>
                <a:spcPct val="100000"/>
              </a:lnSpc>
              <a:spcBef>
                <a:spcPts val="0"/>
              </a:spcBef>
              <a:spcAft>
                <a:spcPts val="0"/>
              </a:spcAft>
              <a:buClrTx/>
              <a:buSzTx/>
              <a:buFontTx/>
              <a:buNone/>
              <a:tabLst/>
              <a:defRPr/>
            </a:pPr>
            <a:r>
              <a:rPr lang="en-US" sz="1000" b="1" kern="0" dirty="0">
                <a:solidFill>
                  <a:srgbClr val="FF0000"/>
                </a:solidFill>
                <a:latin typeface="Helvetica" pitchFamily="2" charset="0"/>
                <a:cs typeface="Arial"/>
                <a:sym typeface="Arial"/>
              </a:rPr>
              <a:t>1 CAUTI </a:t>
            </a:r>
            <a:r>
              <a:rPr lang="en-US" sz="1000" b="1" kern="0" dirty="0" err="1">
                <a:solidFill>
                  <a:srgbClr val="FF0000"/>
                </a:solidFill>
                <a:latin typeface="Helvetica" pitchFamily="2" charset="0"/>
                <a:cs typeface="Arial"/>
                <a:sym typeface="Arial"/>
              </a:rPr>
              <a:t>su</a:t>
            </a:r>
            <a:r>
              <a:rPr lang="en-US" sz="1000" b="1" kern="0" dirty="0">
                <a:solidFill>
                  <a:srgbClr val="FF0000"/>
                </a:solidFill>
                <a:latin typeface="Helvetica" pitchFamily="2" charset="0"/>
                <a:cs typeface="Arial"/>
                <a:sym typeface="Arial"/>
              </a:rPr>
              <a:t> 10 </a:t>
            </a:r>
            <a:r>
              <a:rPr lang="en-US" sz="1000" kern="0" dirty="0">
                <a:solidFill>
                  <a:srgbClr val="FF0000"/>
                </a:solidFill>
                <a:latin typeface="Helvetica" pitchFamily="2" charset="0"/>
                <a:cs typeface="Arial"/>
                <a:sym typeface="Arial"/>
              </a:rPr>
              <a:t>era </a:t>
            </a:r>
            <a:r>
              <a:rPr lang="en-US" sz="1000" kern="0" dirty="0" err="1">
                <a:solidFill>
                  <a:srgbClr val="FF0000"/>
                </a:solidFill>
                <a:latin typeface="Helvetica" pitchFamily="2" charset="0"/>
                <a:cs typeface="Arial"/>
                <a:sym typeface="Arial"/>
              </a:rPr>
              <a:t>causata</a:t>
            </a:r>
            <a:r>
              <a:rPr lang="en-US" sz="1000" kern="0" dirty="0">
                <a:solidFill>
                  <a:srgbClr val="FF0000"/>
                </a:solidFill>
                <a:latin typeface="Helvetica" pitchFamily="2" charset="0"/>
                <a:cs typeface="Arial"/>
                <a:sym typeface="Arial"/>
              </a:rPr>
              <a:t> da </a:t>
            </a:r>
            <a:r>
              <a:rPr lang="en-US" sz="1000" kern="0" dirty="0" err="1">
                <a:solidFill>
                  <a:srgbClr val="FF0000"/>
                </a:solidFill>
                <a:latin typeface="Helvetica" pitchFamily="2" charset="0"/>
                <a:cs typeface="Arial"/>
                <a:sym typeface="Arial"/>
              </a:rPr>
              <a:t>serie</a:t>
            </a:r>
            <a:r>
              <a:rPr lang="en-US" sz="1000" kern="0" dirty="0">
                <a:solidFill>
                  <a:srgbClr val="FF0000"/>
                </a:solidFill>
                <a:latin typeface="Helvetica" pitchFamily="2" charset="0"/>
                <a:cs typeface="Arial"/>
                <a:sym typeface="Arial"/>
              </a:rPr>
              <a:t> </a:t>
            </a:r>
            <a:r>
              <a:rPr lang="en-US" sz="1000" kern="0" dirty="0" err="1">
                <a:solidFill>
                  <a:srgbClr val="FF0000"/>
                </a:solidFill>
                <a:latin typeface="Helvetica" pitchFamily="2" charset="0"/>
                <a:cs typeface="Arial"/>
                <a:sym typeface="Arial"/>
              </a:rPr>
              <a:t>minacce</a:t>
            </a:r>
            <a:r>
              <a:rPr lang="en-US" sz="1000" kern="0" dirty="0">
                <a:solidFill>
                  <a:srgbClr val="FF0000"/>
                </a:solidFill>
                <a:latin typeface="Helvetica" pitchFamily="2" charset="0"/>
                <a:cs typeface="Arial"/>
                <a:sym typeface="Arial"/>
              </a:rPr>
              <a:t> di </a:t>
            </a:r>
            <a:r>
              <a:rPr lang="en-US" sz="1000" kern="0" dirty="0" err="1">
                <a:solidFill>
                  <a:srgbClr val="FF0000"/>
                </a:solidFill>
                <a:latin typeface="Helvetica" pitchFamily="2" charset="0"/>
                <a:cs typeface="Arial"/>
                <a:sym typeface="Arial"/>
              </a:rPr>
              <a:t>antibiotio-resistenza</a:t>
            </a:r>
            <a:r>
              <a:rPr kumimoji="0" lang="en-US" sz="1000" b="0" i="0" u="none" strike="noStrike" kern="0" cap="none" spc="0" normalizeH="0" baseline="0" noProof="0" dirty="0">
                <a:ln>
                  <a:noFill/>
                </a:ln>
                <a:solidFill>
                  <a:srgbClr val="FF0000"/>
                </a:solidFill>
                <a:effectLst/>
                <a:uLnTx/>
                <a:uFillTx/>
                <a:latin typeface="Helvetica" pitchFamily="2" charset="0"/>
                <a:cs typeface="Arial"/>
                <a:sym typeface="Arial"/>
              </a:rPr>
              <a:t>.</a:t>
            </a:r>
            <a:endParaRPr kumimoji="0" lang="en-US" sz="1000" b="1" i="0" u="none" strike="noStrike" kern="0" cap="none" spc="0" normalizeH="0" baseline="0" noProof="0" dirty="0">
              <a:ln>
                <a:noFill/>
              </a:ln>
              <a:solidFill>
                <a:srgbClr val="FF0000"/>
              </a:solidFill>
              <a:effectLst/>
              <a:uLnTx/>
              <a:uFillTx/>
              <a:latin typeface="Helvetica" pitchFamily="2" charset="0"/>
              <a:cs typeface="Arial"/>
              <a:sym typeface="Arial"/>
            </a:endParaRPr>
          </a:p>
        </p:txBody>
      </p:sp>
      <p:sp>
        <p:nvSpPr>
          <p:cNvPr id="55" name="TextBox 54">
            <a:extLst>
              <a:ext uri="{FF2B5EF4-FFF2-40B4-BE49-F238E27FC236}">
                <a16:creationId xmlns:a16="http://schemas.microsoft.com/office/drawing/2014/main" id="{577AC46B-C4C7-2B33-0B95-94579D48E80F}"/>
              </a:ext>
            </a:extLst>
          </p:cNvPr>
          <p:cNvSpPr txBox="1"/>
          <p:nvPr/>
        </p:nvSpPr>
        <p:spPr>
          <a:xfrm>
            <a:off x="2210828" y="2468405"/>
            <a:ext cx="1207060" cy="400110"/>
          </a:xfrm>
          <a:prstGeom prst="rect">
            <a:avLst/>
          </a:prstGeom>
          <a:noFill/>
        </p:spPr>
        <p:txBody>
          <a:bodyPr wrap="square" rtlCol="0">
            <a:spAutoFit/>
          </a:bodyPr>
          <a:lstStyle/>
          <a:p>
            <a:pPr marL="0" marR="0" lvl="0" indent="0" algn="r"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335580"/>
                </a:solidFill>
                <a:effectLst/>
                <a:uLnTx/>
                <a:uFillTx/>
                <a:latin typeface="Helvetica" pitchFamily="2" charset="0"/>
                <a:cs typeface="Arial"/>
                <a:sym typeface="Arial"/>
              </a:rPr>
              <a:t>CLABSI</a:t>
            </a:r>
            <a:endParaRPr kumimoji="0" lang="en-US" sz="2000" b="0" i="0" u="none" strike="noStrike" kern="0" cap="none" spc="0" normalizeH="0" baseline="0" noProof="0" dirty="0">
              <a:ln>
                <a:noFill/>
              </a:ln>
              <a:solidFill>
                <a:srgbClr val="335580"/>
              </a:solidFill>
              <a:effectLst/>
              <a:uLnTx/>
              <a:uFillTx/>
              <a:latin typeface="Helvetica" pitchFamily="2" charset="0"/>
              <a:cs typeface="Arial"/>
              <a:sym typeface="Arial"/>
            </a:endParaRPr>
          </a:p>
        </p:txBody>
      </p:sp>
      <p:sp>
        <p:nvSpPr>
          <p:cNvPr id="56" name="TextBox 55">
            <a:extLst>
              <a:ext uri="{FF2B5EF4-FFF2-40B4-BE49-F238E27FC236}">
                <a16:creationId xmlns:a16="http://schemas.microsoft.com/office/drawing/2014/main" id="{F6A1AE92-31C7-6F09-4A4D-96D374ECDBE3}"/>
              </a:ext>
            </a:extLst>
          </p:cNvPr>
          <p:cNvSpPr txBox="1"/>
          <p:nvPr/>
        </p:nvSpPr>
        <p:spPr>
          <a:xfrm>
            <a:off x="753503" y="2732802"/>
            <a:ext cx="2686510" cy="253916"/>
          </a:xfrm>
          <a:prstGeom prst="rect">
            <a:avLst/>
          </a:prstGeom>
          <a:noFill/>
        </p:spPr>
        <p:txBody>
          <a:bodyPr wrap="square" rtlCol="0">
            <a:spAutoFit/>
          </a:bodyPr>
          <a:lstStyle/>
          <a:p>
            <a:pPr marL="0" marR="0" lvl="0" indent="0" algn="r" defTabSz="914400" rtl="0" eaLnBrk="1" fontAlgn="auto" latinLnBrk="0" hangingPunct="0">
              <a:lnSpc>
                <a:spcPct val="100000"/>
              </a:lnSpc>
              <a:spcBef>
                <a:spcPts val="0"/>
              </a:spcBef>
              <a:spcAft>
                <a:spcPts val="0"/>
              </a:spcAft>
              <a:buClrTx/>
              <a:buSzTx/>
              <a:buFontTx/>
              <a:buNone/>
              <a:tabLst/>
              <a:defRPr/>
            </a:pPr>
            <a:r>
              <a:rPr lang="en-US" sz="1050" i="1" kern="0" dirty="0" err="1">
                <a:solidFill>
                  <a:srgbClr val="FF0000"/>
                </a:solidFill>
                <a:latin typeface="Helvetica" pitchFamily="2" charset="0"/>
                <a:cs typeface="Arial"/>
                <a:sym typeface="Arial"/>
              </a:rPr>
              <a:t>Infezioni</a:t>
            </a:r>
            <a:r>
              <a:rPr lang="en-US" sz="1050" i="1" kern="0" dirty="0">
                <a:solidFill>
                  <a:srgbClr val="FF0000"/>
                </a:solidFill>
                <a:latin typeface="Helvetica" pitchFamily="2" charset="0"/>
                <a:cs typeface="Arial"/>
                <a:sym typeface="Arial"/>
              </a:rPr>
              <a:t> associate </a:t>
            </a:r>
            <a:r>
              <a:rPr lang="en-US" sz="1050" i="1" kern="0" dirty="0" err="1">
                <a:solidFill>
                  <a:srgbClr val="FF0000"/>
                </a:solidFill>
                <a:latin typeface="Helvetica" pitchFamily="2" charset="0"/>
                <a:cs typeface="Arial"/>
                <a:sym typeface="Arial"/>
              </a:rPr>
              <a:t>alla</a:t>
            </a:r>
            <a:r>
              <a:rPr lang="en-US" sz="1050" i="1" kern="0" dirty="0">
                <a:solidFill>
                  <a:srgbClr val="FF0000"/>
                </a:solidFill>
                <a:latin typeface="Helvetica" pitchFamily="2" charset="0"/>
                <a:cs typeface="Arial"/>
                <a:sym typeface="Arial"/>
              </a:rPr>
              <a:t> </a:t>
            </a:r>
            <a:r>
              <a:rPr lang="en-US" sz="1050" i="1" kern="0" dirty="0" err="1">
                <a:solidFill>
                  <a:srgbClr val="FF0000"/>
                </a:solidFill>
                <a:latin typeface="Helvetica" pitchFamily="2" charset="0"/>
                <a:cs typeface="Arial"/>
                <a:sym typeface="Arial"/>
              </a:rPr>
              <a:t>linea</a:t>
            </a:r>
            <a:r>
              <a:rPr lang="en-US" sz="1050" i="1" kern="0" dirty="0">
                <a:solidFill>
                  <a:srgbClr val="FF0000"/>
                </a:solidFill>
                <a:latin typeface="Helvetica" pitchFamily="2" charset="0"/>
                <a:cs typeface="Arial"/>
                <a:sym typeface="Arial"/>
              </a:rPr>
              <a:t> </a:t>
            </a:r>
            <a:r>
              <a:rPr lang="en-US" sz="1050" i="1" kern="0" dirty="0" err="1">
                <a:solidFill>
                  <a:srgbClr val="FF0000"/>
                </a:solidFill>
                <a:latin typeface="Helvetica" pitchFamily="2" charset="0"/>
                <a:cs typeface="Arial"/>
                <a:sym typeface="Arial"/>
              </a:rPr>
              <a:t>venosa</a:t>
            </a:r>
            <a:endParaRPr kumimoji="0" lang="en-US" sz="1050" b="0" i="1" u="none" strike="noStrike" kern="0" cap="none" spc="0" normalizeH="0" baseline="0" noProof="0" dirty="0">
              <a:ln>
                <a:noFill/>
              </a:ln>
              <a:solidFill>
                <a:srgbClr val="FF0000"/>
              </a:solidFill>
              <a:effectLst/>
              <a:uLnTx/>
              <a:uFillTx/>
              <a:latin typeface="Helvetica" pitchFamily="2" charset="0"/>
              <a:cs typeface="Arial"/>
              <a:sym typeface="Arial"/>
            </a:endParaRPr>
          </a:p>
        </p:txBody>
      </p:sp>
      <p:sp>
        <p:nvSpPr>
          <p:cNvPr id="57" name="TextBox 56">
            <a:extLst>
              <a:ext uri="{FF2B5EF4-FFF2-40B4-BE49-F238E27FC236}">
                <a16:creationId xmlns:a16="http://schemas.microsoft.com/office/drawing/2014/main" id="{FE2EC615-EDCC-2608-A062-BF5E5DE5D54A}"/>
              </a:ext>
            </a:extLst>
          </p:cNvPr>
          <p:cNvSpPr txBox="1"/>
          <p:nvPr/>
        </p:nvSpPr>
        <p:spPr>
          <a:xfrm>
            <a:off x="956082" y="3257596"/>
            <a:ext cx="2483931" cy="415498"/>
          </a:xfrm>
          <a:prstGeom prst="rect">
            <a:avLst/>
          </a:prstGeom>
          <a:noFill/>
        </p:spPr>
        <p:txBody>
          <a:bodyPr wrap="square" rtlCol="0">
            <a:spAutoFit/>
          </a:bodyPr>
          <a:lstStyle/>
          <a:p>
            <a:pPr marL="0" marR="0" lvl="0" indent="0" algn="r" defTabSz="914400" rtl="0" eaLnBrk="1" fontAlgn="auto" latinLnBrk="0" hangingPunct="0">
              <a:lnSpc>
                <a:spcPct val="100000"/>
              </a:lnSpc>
              <a:spcBef>
                <a:spcPts val="0"/>
              </a:spcBef>
              <a:spcAft>
                <a:spcPts val="0"/>
              </a:spcAft>
              <a:buClrTx/>
              <a:buSzTx/>
              <a:buFontTx/>
              <a:buNone/>
              <a:tabLst/>
              <a:defRPr/>
            </a:pPr>
            <a:r>
              <a:rPr lang="en-US" sz="1050" kern="0" dirty="0">
                <a:solidFill>
                  <a:srgbClr val="FF0000"/>
                </a:solidFill>
                <a:latin typeface="Helvetica" pitchFamily="2" charset="0"/>
                <a:cs typeface="Arial"/>
                <a:sym typeface="Arial"/>
              </a:rPr>
              <a:t>1 CLABSI </a:t>
            </a:r>
            <a:r>
              <a:rPr lang="en-US" sz="1050" kern="0" dirty="0" err="1">
                <a:solidFill>
                  <a:srgbClr val="FF0000"/>
                </a:solidFill>
                <a:latin typeface="Helvetica" pitchFamily="2" charset="0"/>
                <a:cs typeface="Arial"/>
                <a:sym typeface="Arial"/>
              </a:rPr>
              <a:t>su</a:t>
            </a:r>
            <a:r>
              <a:rPr lang="en-US" sz="1050" kern="0" dirty="0">
                <a:solidFill>
                  <a:srgbClr val="FF0000"/>
                </a:solidFill>
                <a:latin typeface="Helvetica" pitchFamily="2" charset="0"/>
                <a:cs typeface="Arial"/>
                <a:sym typeface="Arial"/>
              </a:rPr>
              <a:t> 6 era </a:t>
            </a:r>
            <a:r>
              <a:rPr lang="en-US" sz="1050" kern="0" dirty="0" err="1">
                <a:solidFill>
                  <a:srgbClr val="FF0000"/>
                </a:solidFill>
                <a:latin typeface="Helvetica" pitchFamily="2" charset="0"/>
                <a:cs typeface="Arial"/>
                <a:sym typeface="Arial"/>
              </a:rPr>
              <a:t>causata</a:t>
            </a:r>
            <a:r>
              <a:rPr lang="en-US" sz="1050" kern="0" dirty="0">
                <a:solidFill>
                  <a:srgbClr val="FF0000"/>
                </a:solidFill>
                <a:latin typeface="Helvetica" pitchFamily="2" charset="0"/>
                <a:cs typeface="Arial"/>
                <a:sym typeface="Arial"/>
              </a:rPr>
              <a:t> da </a:t>
            </a:r>
            <a:r>
              <a:rPr lang="en-US" sz="1050" kern="0" dirty="0" err="1">
                <a:solidFill>
                  <a:srgbClr val="FF0000"/>
                </a:solidFill>
                <a:latin typeface="Helvetica" pitchFamily="2" charset="0"/>
                <a:cs typeface="Arial"/>
                <a:sym typeface="Arial"/>
              </a:rPr>
              <a:t>minacce</a:t>
            </a:r>
            <a:r>
              <a:rPr lang="en-US" sz="1050" kern="0" dirty="0">
                <a:solidFill>
                  <a:srgbClr val="FF0000"/>
                </a:solidFill>
                <a:latin typeface="Helvetica" pitchFamily="2" charset="0"/>
                <a:cs typeface="Arial"/>
                <a:sym typeface="Arial"/>
              </a:rPr>
              <a:t> </a:t>
            </a:r>
            <a:r>
              <a:rPr lang="en-US" sz="1050" kern="0" dirty="0" err="1">
                <a:solidFill>
                  <a:srgbClr val="FF0000"/>
                </a:solidFill>
                <a:latin typeface="Helvetica" pitchFamily="2" charset="0"/>
                <a:cs typeface="Arial"/>
                <a:sym typeface="Arial"/>
              </a:rPr>
              <a:t>serie</a:t>
            </a:r>
            <a:r>
              <a:rPr lang="en-US" sz="1050" kern="0" dirty="0">
                <a:solidFill>
                  <a:srgbClr val="FF0000"/>
                </a:solidFill>
                <a:latin typeface="Helvetica" pitchFamily="2" charset="0"/>
                <a:cs typeface="Arial"/>
                <a:sym typeface="Arial"/>
              </a:rPr>
              <a:t> di </a:t>
            </a:r>
            <a:r>
              <a:rPr lang="en-US" sz="1050" kern="0" dirty="0" err="1">
                <a:solidFill>
                  <a:srgbClr val="FF0000"/>
                </a:solidFill>
                <a:latin typeface="Helvetica" pitchFamily="2" charset="0"/>
                <a:cs typeface="Arial"/>
                <a:sym typeface="Arial"/>
              </a:rPr>
              <a:t>antibiotico-resistenza</a:t>
            </a:r>
            <a:r>
              <a:rPr lang="en-US" sz="1050" kern="0" dirty="0">
                <a:solidFill>
                  <a:srgbClr val="FF0000"/>
                </a:solidFill>
                <a:latin typeface="Helvetica" pitchFamily="2" charset="0"/>
                <a:cs typeface="Arial"/>
                <a:sym typeface="Arial"/>
              </a:rPr>
              <a:t> </a:t>
            </a:r>
            <a:endParaRPr kumimoji="0" lang="en-US" sz="1050" b="1" i="0" u="none" strike="noStrike" kern="0" cap="none" spc="0" normalizeH="0" baseline="0" noProof="0" dirty="0">
              <a:ln>
                <a:noFill/>
              </a:ln>
              <a:solidFill>
                <a:srgbClr val="FF0000"/>
              </a:solidFill>
              <a:effectLst/>
              <a:uLnTx/>
              <a:uFillTx/>
              <a:latin typeface="Helvetica" pitchFamily="2" charset="0"/>
              <a:cs typeface="Arial"/>
              <a:sym typeface="Arial"/>
            </a:endParaRPr>
          </a:p>
        </p:txBody>
      </p:sp>
      <p:sp>
        <p:nvSpPr>
          <p:cNvPr id="58" name="TextBox 57">
            <a:extLst>
              <a:ext uri="{FF2B5EF4-FFF2-40B4-BE49-F238E27FC236}">
                <a16:creationId xmlns:a16="http://schemas.microsoft.com/office/drawing/2014/main" id="{F3FB0A46-A648-509B-B464-385473FC2436}"/>
              </a:ext>
            </a:extLst>
          </p:cNvPr>
          <p:cNvSpPr txBox="1"/>
          <p:nvPr/>
        </p:nvSpPr>
        <p:spPr>
          <a:xfrm>
            <a:off x="8997667" y="2466845"/>
            <a:ext cx="1207060" cy="36933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335580"/>
                </a:solidFill>
                <a:effectLst/>
                <a:uLnTx/>
                <a:uFillTx/>
                <a:latin typeface="Helvetica" pitchFamily="2" charset="0"/>
                <a:cs typeface="Arial"/>
                <a:sym typeface="Arial"/>
              </a:rPr>
              <a:t>SSI</a:t>
            </a:r>
            <a:endParaRPr kumimoji="0" lang="en-US" b="0" i="0" u="none" strike="noStrike" kern="0" cap="none" spc="0" normalizeH="0" baseline="0" noProof="0" dirty="0">
              <a:ln>
                <a:noFill/>
              </a:ln>
              <a:solidFill>
                <a:srgbClr val="335580"/>
              </a:solidFill>
              <a:effectLst/>
              <a:uLnTx/>
              <a:uFillTx/>
              <a:latin typeface="Helvetica" pitchFamily="2" charset="0"/>
              <a:cs typeface="Arial"/>
              <a:sym typeface="Arial"/>
            </a:endParaRPr>
          </a:p>
        </p:txBody>
      </p:sp>
      <p:sp>
        <p:nvSpPr>
          <p:cNvPr id="59" name="TextBox 58">
            <a:extLst>
              <a:ext uri="{FF2B5EF4-FFF2-40B4-BE49-F238E27FC236}">
                <a16:creationId xmlns:a16="http://schemas.microsoft.com/office/drawing/2014/main" id="{967AE4E4-282E-89A1-B9E0-33400F95EFAF}"/>
              </a:ext>
            </a:extLst>
          </p:cNvPr>
          <p:cNvSpPr txBox="1"/>
          <p:nvPr/>
        </p:nvSpPr>
        <p:spPr>
          <a:xfrm>
            <a:off x="8997667" y="2759144"/>
            <a:ext cx="1693314" cy="246221"/>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lang="en-US" sz="1000" i="1" kern="0" dirty="0" err="1">
                <a:solidFill>
                  <a:srgbClr val="FF0000"/>
                </a:solidFill>
                <a:latin typeface="Helvetica" pitchFamily="2" charset="0"/>
                <a:cs typeface="Arial"/>
                <a:sym typeface="Arial"/>
              </a:rPr>
              <a:t>Infezioni</a:t>
            </a:r>
            <a:r>
              <a:rPr lang="en-US" sz="1000" i="1" kern="0" dirty="0">
                <a:solidFill>
                  <a:srgbClr val="FF0000"/>
                </a:solidFill>
                <a:latin typeface="Helvetica" pitchFamily="2" charset="0"/>
                <a:cs typeface="Arial"/>
                <a:sym typeface="Arial"/>
              </a:rPr>
              <a:t> del </a:t>
            </a:r>
            <a:r>
              <a:rPr lang="en-US" sz="1000" i="1" kern="0" dirty="0" err="1">
                <a:solidFill>
                  <a:srgbClr val="FF0000"/>
                </a:solidFill>
                <a:latin typeface="Helvetica" pitchFamily="2" charset="0"/>
                <a:cs typeface="Arial"/>
                <a:sym typeface="Arial"/>
              </a:rPr>
              <a:t>sito</a:t>
            </a:r>
            <a:r>
              <a:rPr lang="en-US" sz="1000" i="1" kern="0" dirty="0">
                <a:solidFill>
                  <a:srgbClr val="FF0000"/>
                </a:solidFill>
                <a:latin typeface="Helvetica" pitchFamily="2" charset="0"/>
                <a:cs typeface="Arial"/>
                <a:sym typeface="Arial"/>
              </a:rPr>
              <a:t> </a:t>
            </a:r>
            <a:r>
              <a:rPr lang="en-US" sz="1000" i="1" kern="0" dirty="0" err="1">
                <a:solidFill>
                  <a:srgbClr val="FF0000"/>
                </a:solidFill>
                <a:latin typeface="Helvetica" pitchFamily="2" charset="0"/>
                <a:cs typeface="Arial"/>
                <a:sym typeface="Arial"/>
              </a:rPr>
              <a:t>chirurgico</a:t>
            </a:r>
            <a:endParaRPr kumimoji="0" lang="en-US" sz="1000" b="0" i="1" u="none" strike="noStrike" kern="0" cap="none" spc="0" normalizeH="0" baseline="0" noProof="0" dirty="0">
              <a:ln>
                <a:noFill/>
              </a:ln>
              <a:solidFill>
                <a:srgbClr val="FF0000"/>
              </a:solidFill>
              <a:effectLst/>
              <a:uLnTx/>
              <a:uFillTx/>
              <a:latin typeface="Helvetica" pitchFamily="2" charset="0"/>
              <a:cs typeface="Arial"/>
              <a:sym typeface="Arial"/>
            </a:endParaRPr>
          </a:p>
        </p:txBody>
      </p:sp>
      <p:sp>
        <p:nvSpPr>
          <p:cNvPr id="60" name="TextBox 59">
            <a:extLst>
              <a:ext uri="{FF2B5EF4-FFF2-40B4-BE49-F238E27FC236}">
                <a16:creationId xmlns:a16="http://schemas.microsoft.com/office/drawing/2014/main" id="{39ED5E7B-41B2-611F-28E4-924B1189A0CC}"/>
              </a:ext>
            </a:extLst>
          </p:cNvPr>
          <p:cNvSpPr txBox="1"/>
          <p:nvPr/>
        </p:nvSpPr>
        <p:spPr>
          <a:xfrm>
            <a:off x="8997667" y="3119197"/>
            <a:ext cx="2483931" cy="400110"/>
          </a:xfrm>
          <a:prstGeom prst="rect">
            <a:avLst/>
          </a:prstGeom>
          <a:noFill/>
        </p:spPr>
        <p:txBody>
          <a:bodyPr wrap="square" rtlCol="0">
            <a:spAutoFit/>
          </a:bodyPr>
          <a:lstStyle/>
          <a:p>
            <a:pPr lvl="0" hangingPunct="0">
              <a:defRPr/>
            </a:pPr>
            <a:r>
              <a:rPr lang="en-US" sz="1000" b="1" kern="0" dirty="0">
                <a:solidFill>
                  <a:srgbClr val="FF0000"/>
                </a:solidFill>
                <a:latin typeface="Helvetica" pitchFamily="2" charset="0"/>
                <a:cs typeface="Arial"/>
                <a:sym typeface="Arial"/>
              </a:rPr>
              <a:t>1 SSI </a:t>
            </a:r>
            <a:r>
              <a:rPr lang="en-US" sz="1000" b="1" kern="0" dirty="0" err="1">
                <a:solidFill>
                  <a:srgbClr val="FF0000"/>
                </a:solidFill>
                <a:latin typeface="Helvetica" pitchFamily="2" charset="0"/>
                <a:cs typeface="Arial"/>
                <a:sym typeface="Arial"/>
              </a:rPr>
              <a:t>su</a:t>
            </a:r>
            <a:r>
              <a:rPr lang="en-US" sz="1000" b="1" kern="0" dirty="0">
                <a:solidFill>
                  <a:srgbClr val="FF0000"/>
                </a:solidFill>
                <a:latin typeface="Helvetica" pitchFamily="2" charset="0"/>
                <a:cs typeface="Arial"/>
                <a:sym typeface="Arial"/>
              </a:rPr>
              <a:t> 7 </a:t>
            </a:r>
            <a:r>
              <a:rPr lang="en-US" sz="1000" kern="0" dirty="0">
                <a:solidFill>
                  <a:srgbClr val="FF0000"/>
                </a:solidFill>
                <a:latin typeface="Helvetica" pitchFamily="2" charset="0"/>
                <a:cs typeface="Arial"/>
                <a:sym typeface="Arial"/>
              </a:rPr>
              <a:t>era </a:t>
            </a:r>
            <a:r>
              <a:rPr lang="en-US" sz="1000" kern="0" dirty="0" err="1">
                <a:solidFill>
                  <a:srgbClr val="FF0000"/>
                </a:solidFill>
                <a:latin typeface="Helvetica" pitchFamily="2" charset="0"/>
                <a:cs typeface="Arial"/>
                <a:sym typeface="Arial"/>
              </a:rPr>
              <a:t>causata</a:t>
            </a:r>
            <a:r>
              <a:rPr lang="en-US" sz="1000" kern="0" dirty="0">
                <a:solidFill>
                  <a:srgbClr val="FF0000"/>
                </a:solidFill>
                <a:latin typeface="Helvetica" pitchFamily="2" charset="0"/>
                <a:cs typeface="Arial"/>
                <a:sym typeface="Arial"/>
              </a:rPr>
              <a:t> da </a:t>
            </a:r>
            <a:r>
              <a:rPr lang="en-US" sz="1000" kern="0" dirty="0" err="1">
                <a:solidFill>
                  <a:srgbClr val="FF0000"/>
                </a:solidFill>
                <a:latin typeface="Helvetica" pitchFamily="2" charset="0"/>
                <a:cs typeface="Arial"/>
                <a:sym typeface="Arial"/>
              </a:rPr>
              <a:t>serie</a:t>
            </a:r>
            <a:r>
              <a:rPr lang="en-US" sz="1000" kern="0" dirty="0">
                <a:solidFill>
                  <a:srgbClr val="FF0000"/>
                </a:solidFill>
                <a:latin typeface="Helvetica" pitchFamily="2" charset="0"/>
                <a:cs typeface="Arial"/>
                <a:sym typeface="Arial"/>
              </a:rPr>
              <a:t> </a:t>
            </a:r>
            <a:r>
              <a:rPr lang="en-US" sz="1000" kern="0" dirty="0" err="1">
                <a:solidFill>
                  <a:srgbClr val="FF0000"/>
                </a:solidFill>
                <a:latin typeface="Helvetica" pitchFamily="2" charset="0"/>
                <a:cs typeface="Arial"/>
                <a:sym typeface="Arial"/>
              </a:rPr>
              <a:t>minacce</a:t>
            </a:r>
            <a:r>
              <a:rPr lang="en-US" sz="1000" kern="0" dirty="0">
                <a:solidFill>
                  <a:srgbClr val="FF0000"/>
                </a:solidFill>
                <a:latin typeface="Helvetica" pitchFamily="2" charset="0"/>
                <a:cs typeface="Arial"/>
                <a:sym typeface="Arial"/>
              </a:rPr>
              <a:t> di </a:t>
            </a:r>
            <a:r>
              <a:rPr lang="en-US" sz="1000" kern="0" dirty="0" err="1">
                <a:solidFill>
                  <a:srgbClr val="FF0000"/>
                </a:solidFill>
                <a:latin typeface="Helvetica" pitchFamily="2" charset="0"/>
                <a:cs typeface="Arial"/>
                <a:sym typeface="Arial"/>
              </a:rPr>
              <a:t>antibiotio-resistenza</a:t>
            </a:r>
            <a:endParaRPr kumimoji="0" lang="en-US" sz="1000" b="1" i="0" u="none" strike="noStrike" kern="0" cap="none" spc="0" normalizeH="0" baseline="0" noProof="0" dirty="0">
              <a:ln>
                <a:noFill/>
              </a:ln>
              <a:solidFill>
                <a:srgbClr val="000000"/>
              </a:solidFill>
              <a:effectLst/>
              <a:uLnTx/>
              <a:uFillTx/>
              <a:latin typeface="Helvetica" pitchFamily="2" charset="0"/>
              <a:cs typeface="Arial"/>
              <a:sym typeface="Arial"/>
            </a:endParaRPr>
          </a:p>
        </p:txBody>
      </p:sp>
      <p:cxnSp>
        <p:nvCxnSpPr>
          <p:cNvPr id="62" name="Straight Arrow Connector 61">
            <a:extLst>
              <a:ext uri="{FF2B5EF4-FFF2-40B4-BE49-F238E27FC236}">
                <a16:creationId xmlns:a16="http://schemas.microsoft.com/office/drawing/2014/main" id="{AD3E4242-D5FC-AE47-9606-BC0596D7D01F}"/>
              </a:ext>
            </a:extLst>
          </p:cNvPr>
          <p:cNvCxnSpPr>
            <a:cxnSpLocks/>
          </p:cNvCxnSpPr>
          <p:nvPr/>
        </p:nvCxnSpPr>
        <p:spPr>
          <a:xfrm flipH="1" flipV="1">
            <a:off x="3588402" y="2714786"/>
            <a:ext cx="2407313" cy="1061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534C8A0E-EA1B-27DA-74AD-9F74415E3CE7}"/>
              </a:ext>
            </a:extLst>
          </p:cNvPr>
          <p:cNvCxnSpPr>
            <a:cxnSpLocks/>
            <a:stCxn id="37" idx="5"/>
          </p:cNvCxnSpPr>
          <p:nvPr/>
        </p:nvCxnSpPr>
        <p:spPr>
          <a:xfrm flipH="1" flipV="1">
            <a:off x="3655273" y="4560055"/>
            <a:ext cx="2360718" cy="2420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33E0C7BA-3A68-7194-11F7-017060612C66}"/>
              </a:ext>
            </a:extLst>
          </p:cNvPr>
          <p:cNvSpPr txBox="1"/>
          <p:nvPr/>
        </p:nvSpPr>
        <p:spPr>
          <a:xfrm>
            <a:off x="9007881" y="4491115"/>
            <a:ext cx="1683100" cy="646331"/>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b="1" i="0" u="none" strike="noStrike" kern="0" cap="none" spc="0" normalizeH="0" baseline="0" noProof="0">
                <a:ln>
                  <a:noFill/>
                </a:ln>
                <a:solidFill>
                  <a:srgbClr val="335580"/>
                </a:solidFill>
                <a:effectLst/>
                <a:uLnTx/>
                <a:uFillTx/>
                <a:latin typeface="Helvetica" pitchFamily="2" charset="0"/>
                <a:cs typeface="Arial"/>
                <a:sym typeface="Arial"/>
              </a:rPr>
              <a:t>C. Difficile Infections</a:t>
            </a:r>
            <a:endParaRPr kumimoji="0" lang="en-US" b="0" i="0" u="none" strike="noStrike" kern="0" cap="none" spc="0" normalizeH="0" baseline="0" noProof="0">
              <a:ln>
                <a:noFill/>
              </a:ln>
              <a:solidFill>
                <a:srgbClr val="335580"/>
              </a:solidFill>
              <a:effectLst/>
              <a:uLnTx/>
              <a:uFillTx/>
              <a:latin typeface="Helvetica" pitchFamily="2" charset="0"/>
              <a:cs typeface="Arial"/>
              <a:sym typeface="Arial"/>
            </a:endParaRPr>
          </a:p>
        </p:txBody>
      </p:sp>
      <p:sp>
        <p:nvSpPr>
          <p:cNvPr id="67" name="TextBox 66">
            <a:extLst>
              <a:ext uri="{FF2B5EF4-FFF2-40B4-BE49-F238E27FC236}">
                <a16:creationId xmlns:a16="http://schemas.microsoft.com/office/drawing/2014/main" id="{F18018D2-FF27-C3A3-76D9-6019862F6540}"/>
              </a:ext>
            </a:extLst>
          </p:cNvPr>
          <p:cNvSpPr txBox="1"/>
          <p:nvPr/>
        </p:nvSpPr>
        <p:spPr>
          <a:xfrm>
            <a:off x="9005469" y="5057332"/>
            <a:ext cx="2483931" cy="400110"/>
          </a:xfrm>
          <a:prstGeom prst="rect">
            <a:avLst/>
          </a:prstGeom>
          <a:noFill/>
        </p:spPr>
        <p:txBody>
          <a:bodyPr wrap="square" rtlCol="0">
            <a:spAutoFit/>
          </a:bodyPr>
          <a:lstStyle/>
          <a:p>
            <a:pPr lvl="0" hangingPunct="0">
              <a:defRPr/>
            </a:pPr>
            <a:r>
              <a:rPr lang="en-US" sz="1000" b="1" kern="0" dirty="0">
                <a:solidFill>
                  <a:srgbClr val="FF0000"/>
                </a:solidFill>
                <a:latin typeface="Helvetica" pitchFamily="2" charset="0"/>
                <a:cs typeface="Arial"/>
                <a:sym typeface="Arial"/>
              </a:rPr>
              <a:t>In 1 </a:t>
            </a:r>
            <a:r>
              <a:rPr lang="en-US" sz="1000" b="1" kern="0" dirty="0" err="1">
                <a:solidFill>
                  <a:srgbClr val="FF0000"/>
                </a:solidFill>
                <a:latin typeface="Helvetica" pitchFamily="2" charset="0"/>
                <a:cs typeface="Arial"/>
                <a:sym typeface="Arial"/>
              </a:rPr>
              <a:t>paziente</a:t>
            </a:r>
            <a:r>
              <a:rPr lang="en-US" sz="1000" b="1" kern="0" dirty="0">
                <a:solidFill>
                  <a:srgbClr val="FF0000"/>
                </a:solidFill>
                <a:latin typeface="Helvetica" pitchFamily="2" charset="0"/>
                <a:cs typeface="Arial"/>
                <a:sym typeface="Arial"/>
              </a:rPr>
              <a:t> </a:t>
            </a:r>
            <a:r>
              <a:rPr lang="en-US" sz="1000" b="1" kern="0" dirty="0" err="1">
                <a:solidFill>
                  <a:srgbClr val="FF0000"/>
                </a:solidFill>
                <a:latin typeface="Helvetica" pitchFamily="2" charset="0"/>
                <a:cs typeface="Arial"/>
                <a:sym typeface="Arial"/>
              </a:rPr>
              <a:t>su</a:t>
            </a:r>
            <a:r>
              <a:rPr lang="en-US" sz="1000" b="1" kern="0" dirty="0">
                <a:solidFill>
                  <a:srgbClr val="FF0000"/>
                </a:solidFill>
                <a:latin typeface="Helvetica" pitchFamily="2" charset="0"/>
                <a:cs typeface="Arial"/>
                <a:sym typeface="Arial"/>
              </a:rPr>
              <a:t> 10 </a:t>
            </a:r>
            <a:r>
              <a:rPr lang="en-US" sz="1000" kern="0" dirty="0">
                <a:solidFill>
                  <a:srgbClr val="FF0000"/>
                </a:solidFill>
                <a:latin typeface="Helvetica" pitchFamily="2" charset="0"/>
                <a:cs typeface="Arial"/>
                <a:sym typeface="Arial"/>
              </a:rPr>
              <a:t>con C. difficile </a:t>
            </a:r>
            <a:r>
              <a:rPr lang="en-US" sz="1000" kern="0" dirty="0" err="1">
                <a:solidFill>
                  <a:srgbClr val="FF0000"/>
                </a:solidFill>
                <a:latin typeface="Helvetica" pitchFamily="2" charset="0"/>
                <a:cs typeface="Arial"/>
                <a:sym typeface="Arial"/>
              </a:rPr>
              <a:t>si</a:t>
            </a:r>
            <a:r>
              <a:rPr lang="en-US" sz="1000" kern="0" dirty="0">
                <a:solidFill>
                  <a:srgbClr val="FF0000"/>
                </a:solidFill>
                <a:latin typeface="Helvetica" pitchFamily="2" charset="0"/>
                <a:cs typeface="Arial"/>
                <a:sym typeface="Arial"/>
              </a:rPr>
              <a:t> </a:t>
            </a:r>
            <a:r>
              <a:rPr lang="en-US" sz="1000" kern="0" dirty="0" err="1">
                <a:solidFill>
                  <a:srgbClr val="FF0000"/>
                </a:solidFill>
                <a:latin typeface="Helvetica" pitchFamily="2" charset="0"/>
                <a:cs typeface="Arial"/>
                <a:sym typeface="Arial"/>
              </a:rPr>
              <a:t>tratta</a:t>
            </a:r>
            <a:r>
              <a:rPr lang="en-US" sz="1000" kern="0" dirty="0">
                <a:solidFill>
                  <a:srgbClr val="FF0000"/>
                </a:solidFill>
                <a:latin typeface="Helvetica" pitchFamily="2" charset="0"/>
                <a:cs typeface="Arial"/>
                <a:sym typeface="Arial"/>
              </a:rPr>
              <a:t> di </a:t>
            </a:r>
            <a:r>
              <a:rPr lang="en-US" sz="1000" kern="0" dirty="0" err="1">
                <a:solidFill>
                  <a:srgbClr val="FF0000"/>
                </a:solidFill>
                <a:latin typeface="Helvetica" pitchFamily="2" charset="0"/>
                <a:cs typeface="Arial"/>
                <a:sym typeface="Arial"/>
              </a:rPr>
              <a:t>infezione</a:t>
            </a:r>
            <a:r>
              <a:rPr lang="en-US" sz="1000" kern="0" dirty="0">
                <a:solidFill>
                  <a:srgbClr val="FF0000"/>
                </a:solidFill>
                <a:latin typeface="Helvetica" pitchFamily="2" charset="0"/>
                <a:cs typeface="Arial"/>
                <a:sym typeface="Arial"/>
              </a:rPr>
              <a:t> </a:t>
            </a:r>
            <a:r>
              <a:rPr lang="en-US" sz="1000" kern="0" dirty="0" err="1">
                <a:solidFill>
                  <a:srgbClr val="FF0000"/>
                </a:solidFill>
                <a:latin typeface="Helvetica" pitchFamily="2" charset="0"/>
                <a:cs typeface="Arial"/>
                <a:sym typeface="Arial"/>
              </a:rPr>
              <a:t>ospedaliera</a:t>
            </a:r>
            <a:endParaRPr kumimoji="0" lang="en-US" sz="1000" b="1" i="0" u="none" strike="noStrike" kern="0" cap="none" spc="0" normalizeH="0" baseline="0" noProof="0" dirty="0">
              <a:ln>
                <a:noFill/>
              </a:ln>
              <a:solidFill>
                <a:srgbClr val="000000"/>
              </a:solidFill>
              <a:effectLst/>
              <a:uLnTx/>
              <a:uFillTx/>
              <a:latin typeface="Helvetica" pitchFamily="2" charset="0"/>
              <a:cs typeface="Arial"/>
              <a:sym typeface="Arial"/>
            </a:endParaRPr>
          </a:p>
        </p:txBody>
      </p:sp>
      <p:cxnSp>
        <p:nvCxnSpPr>
          <p:cNvPr id="69" name="Straight Arrow Connector 68">
            <a:extLst>
              <a:ext uri="{FF2B5EF4-FFF2-40B4-BE49-F238E27FC236}">
                <a16:creationId xmlns:a16="http://schemas.microsoft.com/office/drawing/2014/main" id="{2ABCB11A-AAA7-E030-DFEB-5764D9AC50B9}"/>
              </a:ext>
            </a:extLst>
          </p:cNvPr>
          <p:cNvCxnSpPr>
            <a:cxnSpLocks/>
            <a:stCxn id="31" idx="59"/>
          </p:cNvCxnSpPr>
          <p:nvPr/>
        </p:nvCxnSpPr>
        <p:spPr>
          <a:xfrm flipV="1">
            <a:off x="6044576" y="2703116"/>
            <a:ext cx="2763965" cy="16775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FD54A983-D87D-C8B3-3232-A43D097FB9A0}"/>
              </a:ext>
            </a:extLst>
          </p:cNvPr>
          <p:cNvCxnSpPr>
            <a:cxnSpLocks/>
          </p:cNvCxnSpPr>
          <p:nvPr/>
        </p:nvCxnSpPr>
        <p:spPr>
          <a:xfrm flipV="1">
            <a:off x="6149745" y="4670341"/>
            <a:ext cx="2658796" cy="185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CasellaDiTesto 5">
            <a:extLst>
              <a:ext uri="{FF2B5EF4-FFF2-40B4-BE49-F238E27FC236}">
                <a16:creationId xmlns:a16="http://schemas.microsoft.com/office/drawing/2014/main" id="{56707CB8-5452-CC48-9375-F03DC461B42F}"/>
              </a:ext>
            </a:extLst>
          </p:cNvPr>
          <p:cNvSpPr txBox="1"/>
          <p:nvPr/>
        </p:nvSpPr>
        <p:spPr>
          <a:xfrm>
            <a:off x="360055" y="1148833"/>
            <a:ext cx="10535572" cy="584775"/>
          </a:xfrm>
          <a:prstGeom prst="rect">
            <a:avLst/>
          </a:prstGeom>
          <a:noFill/>
        </p:spPr>
        <p:txBody>
          <a:bodyPr wrap="square" rtlCol="0">
            <a:spAutoFit/>
          </a:bodyPr>
          <a:lstStyle/>
          <a:p>
            <a:r>
              <a:rPr lang="it-IT" sz="1600" kern="0" dirty="0">
                <a:solidFill>
                  <a:srgbClr val="000000"/>
                </a:solidFill>
                <a:latin typeface="Helvetica" pitchFamily="2" charset="0"/>
                <a:cs typeface="Arial"/>
              </a:rPr>
              <a:t>Le </a:t>
            </a:r>
            <a:r>
              <a:rPr lang="it-IT" sz="1600" b="1" kern="0" dirty="0">
                <a:solidFill>
                  <a:srgbClr val="000000"/>
                </a:solidFill>
                <a:latin typeface="Helvetica" pitchFamily="2" charset="0"/>
                <a:cs typeface="Arial"/>
              </a:rPr>
              <a:t>infezioni associate all'assistenza sanitaria (HAI) </a:t>
            </a:r>
            <a:r>
              <a:rPr lang="it-IT" sz="1600" kern="0" dirty="0">
                <a:solidFill>
                  <a:srgbClr val="000000"/>
                </a:solidFill>
                <a:latin typeface="Helvetica" pitchFamily="2" charset="0"/>
                <a:cs typeface="Arial"/>
              </a:rPr>
              <a:t>sono infezioni che i pazienti possono contrarre mentre ricevono cure mediche in una struttura sanitaria. Lavorare per l'eliminazione delle HAI è una priorità del CDC</a:t>
            </a:r>
          </a:p>
        </p:txBody>
      </p:sp>
    </p:spTree>
    <p:extLst>
      <p:ext uri="{BB962C8B-B14F-4D97-AF65-F5344CB8AC3E}">
        <p14:creationId xmlns:p14="http://schemas.microsoft.com/office/powerpoint/2010/main" val="1836451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6A669AC4-F205-5970-C2F8-910D4CE1F4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14"/>
          <a:stretch/>
        </p:blipFill>
        <p:spPr bwMode="auto">
          <a:xfrm>
            <a:off x="0" y="-860905"/>
            <a:ext cx="12192000" cy="7718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4C516159-D5C3-6825-07C5-97566E2A7C55}"/>
              </a:ext>
            </a:extLst>
          </p:cNvPr>
          <p:cNvSpPr txBox="1"/>
          <p:nvPr/>
        </p:nvSpPr>
        <p:spPr>
          <a:xfrm>
            <a:off x="11129130" y="6215901"/>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2400" b="1" i="0" u="none" strike="noStrike" kern="1200" cap="none" spc="0" normalizeH="0" baseline="0" noProof="0">
              <a:ln>
                <a:noFill/>
              </a:ln>
              <a:solidFill>
                <a:srgbClr val="335580"/>
              </a:solidFill>
              <a:effectLst/>
              <a:uLnTx/>
              <a:uFillTx/>
              <a:latin typeface="Montserrat" pitchFamily="2" charset="77"/>
              <a:ea typeface="+mn-ea"/>
              <a:cs typeface="Arial"/>
              <a:sym typeface="Arial"/>
            </a:endParaRPr>
          </a:p>
        </p:txBody>
      </p:sp>
      <p:sp>
        <p:nvSpPr>
          <p:cNvPr id="11" name="TextBox 10">
            <a:extLst>
              <a:ext uri="{FF2B5EF4-FFF2-40B4-BE49-F238E27FC236}">
                <a16:creationId xmlns:a16="http://schemas.microsoft.com/office/drawing/2014/main" id="{EE940F3D-DD16-1540-990F-B46327BEC9AB}"/>
              </a:ext>
            </a:extLst>
          </p:cNvPr>
          <p:cNvSpPr txBox="1"/>
          <p:nvPr/>
        </p:nvSpPr>
        <p:spPr>
          <a:xfrm>
            <a:off x="477740" y="6312254"/>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itchFamily="2" charset="0"/>
                <a:ea typeface="+mn-ea"/>
                <a:cs typeface="Arial"/>
                <a:sym typeface="Arial"/>
              </a:rPr>
              <a:t>© 2023 </a:t>
            </a:r>
            <a:r>
              <a:rPr kumimoji="0" lang="en-US" sz="1200" b="0" i="0" u="none" strike="noStrike" kern="1200" cap="none" spc="0" normalizeH="0" baseline="0" noProof="0" err="1">
                <a:ln>
                  <a:noFill/>
                </a:ln>
                <a:solidFill>
                  <a:prstClr val="black"/>
                </a:solidFill>
                <a:effectLst/>
                <a:uLnTx/>
                <a:uFillTx/>
                <a:latin typeface="Helvetica" pitchFamily="2" charset="0"/>
                <a:ea typeface="+mn-ea"/>
                <a:cs typeface="Arial"/>
                <a:sym typeface="Arial"/>
              </a:rPr>
              <a:t>SterileCare</a:t>
            </a:r>
            <a:r>
              <a:rPr kumimoji="0" lang="en-US" sz="1200" b="0" i="0" u="none" strike="noStrike" kern="1200" cap="none" spc="0" normalizeH="0" baseline="0" noProof="0">
                <a:ln>
                  <a:noFill/>
                </a:ln>
                <a:solidFill>
                  <a:prstClr val="black"/>
                </a:solidFill>
                <a:effectLst/>
                <a:uLnTx/>
                <a:uFillTx/>
                <a:latin typeface="Helvetica" pitchFamily="2" charset="0"/>
                <a:ea typeface="+mn-ea"/>
                <a:cs typeface="Arial"/>
                <a:sym typeface="Arial"/>
              </a:rPr>
              <a:t> Inc. All rights reserved.</a:t>
            </a:r>
          </a:p>
        </p:txBody>
      </p:sp>
      <p:sp>
        <p:nvSpPr>
          <p:cNvPr id="5" name="TextBox 4">
            <a:extLst>
              <a:ext uri="{FF2B5EF4-FFF2-40B4-BE49-F238E27FC236}">
                <a16:creationId xmlns:a16="http://schemas.microsoft.com/office/drawing/2014/main" id="{1D40D5B8-7620-15B6-C78F-A0E2EACE3F1C}"/>
              </a:ext>
            </a:extLst>
          </p:cNvPr>
          <p:cNvSpPr txBox="1"/>
          <p:nvPr/>
        </p:nvSpPr>
        <p:spPr>
          <a:xfrm>
            <a:off x="477740" y="1000206"/>
            <a:ext cx="6464801" cy="923330"/>
          </a:xfrm>
          <a:prstGeom prst="rect">
            <a:avLst/>
          </a:prstGeom>
          <a:noFill/>
        </p:spPr>
        <p:txBody>
          <a:bodyPr wrap="square" lIns="91440" tIns="45720" rIns="91440" bIns="45720" rtlCol="0" anchor="t">
            <a:spAutoFit/>
          </a:bodyPr>
          <a:lstStyle/>
          <a:p>
            <a:r>
              <a:rPr lang="it-IT" dirty="0">
                <a:latin typeface="Helvetica" pitchFamily="2" charset="0"/>
              </a:rPr>
              <a:t>I microrganismi esistono principalmente attaccandosi e crescendo su superfici viventi e inanimate </a:t>
            </a:r>
            <a:r>
              <a:rPr lang="en-CA" dirty="0" err="1">
                <a:latin typeface="Helvetica"/>
              </a:rPr>
              <a:t>ed</a:t>
            </a:r>
            <a:r>
              <a:rPr lang="en-CA" dirty="0">
                <a:latin typeface="Helvetica"/>
              </a:rPr>
              <a:t> </a:t>
            </a:r>
            <a:r>
              <a:rPr lang="en-CA" dirty="0" err="1">
                <a:latin typeface="Helvetica"/>
              </a:rPr>
              <a:t>il</a:t>
            </a:r>
            <a:r>
              <a:rPr lang="en-CA" dirty="0">
                <a:latin typeface="Helvetica"/>
                <a:cs typeface="Helvetica"/>
              </a:rPr>
              <a:t> 100% </a:t>
            </a:r>
            <a:r>
              <a:rPr lang="en-CA" dirty="0" err="1">
                <a:latin typeface="Helvetica"/>
                <a:cs typeface="Helvetica"/>
              </a:rPr>
              <a:t>dei</a:t>
            </a:r>
            <a:r>
              <a:rPr lang="en-CA" dirty="0">
                <a:latin typeface="Helvetica"/>
                <a:cs typeface="Helvetica"/>
              </a:rPr>
              <a:t>  </a:t>
            </a:r>
            <a:r>
              <a:rPr lang="en-CA" dirty="0" err="1">
                <a:latin typeface="Helvetica"/>
                <a:cs typeface="Helvetica"/>
              </a:rPr>
              <a:t>dispositivi</a:t>
            </a:r>
            <a:r>
              <a:rPr lang="en-CA" dirty="0">
                <a:latin typeface="Helvetica"/>
                <a:cs typeface="Helvetica"/>
              </a:rPr>
              <a:t> </a:t>
            </a:r>
            <a:r>
              <a:rPr lang="en-CA" dirty="0" err="1">
                <a:latin typeface="Helvetica"/>
                <a:cs typeface="Helvetica"/>
              </a:rPr>
              <a:t>venosi</a:t>
            </a:r>
            <a:r>
              <a:rPr lang="en-CA" dirty="0">
                <a:latin typeface="Helvetica"/>
                <a:cs typeface="Helvetica"/>
              </a:rPr>
              <a:t> </a:t>
            </a:r>
            <a:r>
              <a:rPr lang="en-CA" dirty="0" err="1">
                <a:latin typeface="Helvetica"/>
                <a:cs typeface="Helvetica"/>
              </a:rPr>
              <a:t>centrali</a:t>
            </a:r>
            <a:r>
              <a:rPr lang="en-CA" dirty="0">
                <a:latin typeface="Helvetica"/>
                <a:cs typeface="Helvetica"/>
              </a:rPr>
              <a:t> </a:t>
            </a:r>
            <a:r>
              <a:rPr lang="en-CA" dirty="0" err="1">
                <a:latin typeface="Helvetica"/>
                <a:cs typeface="Helvetica"/>
              </a:rPr>
              <a:t>è</a:t>
            </a:r>
            <a:r>
              <a:rPr lang="en-CA" dirty="0">
                <a:latin typeface="Helvetica"/>
                <a:cs typeface="Helvetica"/>
              </a:rPr>
              <a:t> </a:t>
            </a:r>
            <a:r>
              <a:rPr lang="en-CA" dirty="0" err="1">
                <a:latin typeface="Helvetica"/>
                <a:cs typeface="Helvetica"/>
              </a:rPr>
              <a:t>colonizzato</a:t>
            </a:r>
            <a:r>
              <a:rPr lang="en-CA" dirty="0">
                <a:latin typeface="Helvetica"/>
                <a:cs typeface="Helvetica"/>
              </a:rPr>
              <a:t> da </a:t>
            </a:r>
            <a:r>
              <a:rPr lang="en-CA" dirty="0" err="1">
                <a:latin typeface="Helvetica"/>
                <a:cs typeface="Helvetica"/>
              </a:rPr>
              <a:t>microorganismi</a:t>
            </a:r>
            <a:r>
              <a:rPr lang="en-CA" dirty="0">
                <a:latin typeface="Helvetica"/>
                <a:cs typeface="Helvetica"/>
              </a:rPr>
              <a:t> </a:t>
            </a:r>
            <a:endParaRPr lang="en-CA" dirty="0">
              <a:latin typeface="Helvetica" pitchFamily="2" charset="0"/>
              <a:cs typeface="Helvetica"/>
            </a:endParaRPr>
          </a:p>
        </p:txBody>
      </p:sp>
      <p:sp>
        <p:nvSpPr>
          <p:cNvPr id="6" name="TextBox 5">
            <a:extLst>
              <a:ext uri="{FF2B5EF4-FFF2-40B4-BE49-F238E27FC236}">
                <a16:creationId xmlns:a16="http://schemas.microsoft.com/office/drawing/2014/main" id="{E6D81D79-BA6A-B19C-B69D-1B7F358AEA47}"/>
              </a:ext>
            </a:extLst>
          </p:cNvPr>
          <p:cNvSpPr txBox="1"/>
          <p:nvPr/>
        </p:nvSpPr>
        <p:spPr>
          <a:xfrm>
            <a:off x="8313060" y="6312254"/>
            <a:ext cx="4479271" cy="261610"/>
          </a:xfrm>
          <a:prstGeom prst="rect">
            <a:avLst/>
          </a:prstGeom>
          <a:noFill/>
        </p:spPr>
        <p:txBody>
          <a:bodyPr wrap="square">
            <a:spAutoFit/>
          </a:bodyPr>
          <a:lstStyle/>
          <a:p>
            <a:pPr>
              <a:spcAft>
                <a:spcPts val="600"/>
              </a:spcAft>
            </a:pPr>
            <a:r>
              <a:rPr lang="en-CA" sz="1100" dirty="0">
                <a:solidFill>
                  <a:srgbClr val="212121"/>
                </a:solidFill>
                <a:latin typeface="Calibri" panose="020F0502020204030204" pitchFamily="34" charset="0"/>
                <a:ea typeface="Calibri" panose="020F0502020204030204" pitchFamily="34" charset="0"/>
                <a:cs typeface="Calibri" panose="020F0502020204030204" pitchFamily="34" charset="0"/>
              </a:rPr>
              <a:t>Liu et al. </a:t>
            </a:r>
            <a:r>
              <a:rPr lang="en-CA" sz="1100" i="1" dirty="0" err="1">
                <a:solidFill>
                  <a:srgbClr val="212121"/>
                </a:solidFill>
                <a:latin typeface="Calibri" panose="020F0502020204030204" pitchFamily="34" charset="0"/>
                <a:ea typeface="Calibri" panose="020F0502020204030204" pitchFamily="34" charset="0"/>
                <a:cs typeface="Calibri" panose="020F0502020204030204" pitchFamily="34" charset="0"/>
              </a:rPr>
              <a:t>mSphere</a:t>
            </a:r>
            <a:r>
              <a:rPr lang="en-CA" sz="1100" i="1" dirty="0">
                <a:solidFill>
                  <a:srgbClr val="212121"/>
                </a:solidFill>
                <a:latin typeface="Calibri" panose="020F0502020204030204" pitchFamily="34" charset="0"/>
                <a:ea typeface="Calibri" panose="020F0502020204030204" pitchFamily="34" charset="0"/>
                <a:cs typeface="Calibri" panose="020F0502020204030204" pitchFamily="34" charset="0"/>
              </a:rPr>
              <a:t>, </a:t>
            </a:r>
            <a:r>
              <a:rPr lang="en-CA" sz="1100" dirty="0">
                <a:solidFill>
                  <a:srgbClr val="212121"/>
                </a:solidFill>
                <a:latin typeface="Calibri" panose="020F0502020204030204" pitchFamily="34" charset="0"/>
                <a:ea typeface="Calibri" panose="020F0502020204030204" pitchFamily="34" charset="0"/>
                <a:cs typeface="Calibri" panose="020F0502020204030204" pitchFamily="34" charset="0"/>
              </a:rPr>
              <a:t>2018</a:t>
            </a:r>
            <a:endParaRPr lang="en-CA" sz="1100" dirty="0">
              <a:latin typeface="Calibri" panose="020F0502020204030204" pitchFamily="34" charset="0"/>
              <a:ea typeface="Calibri" panose="020F0502020204030204" pitchFamily="34" charset="0"/>
            </a:endParaRPr>
          </a:p>
        </p:txBody>
      </p:sp>
      <p:sp>
        <p:nvSpPr>
          <p:cNvPr id="9" name="Google Shape;101;p2">
            <a:extLst>
              <a:ext uri="{FF2B5EF4-FFF2-40B4-BE49-F238E27FC236}">
                <a16:creationId xmlns:a16="http://schemas.microsoft.com/office/drawing/2014/main" id="{1F6ABF3C-66B9-4242-A3C5-CC488F97D678}"/>
              </a:ext>
            </a:extLst>
          </p:cNvPr>
          <p:cNvSpPr txBox="1"/>
          <p:nvPr/>
        </p:nvSpPr>
        <p:spPr>
          <a:xfrm>
            <a:off x="477740" y="227498"/>
            <a:ext cx="8345312" cy="86251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8000"/>
              </a:lnSpc>
              <a:spcBef>
                <a:spcPts val="0"/>
              </a:spcBef>
              <a:spcAft>
                <a:spcPts val="0"/>
              </a:spcAft>
              <a:buClrTx/>
              <a:buSzTx/>
              <a:buFontTx/>
              <a:buNone/>
              <a:tabLst/>
              <a:defRPr/>
            </a:pPr>
            <a:r>
              <a:rPr lang="en-US" sz="4400" dirty="0">
                <a:solidFill>
                  <a:srgbClr val="335580"/>
                </a:solidFill>
                <a:latin typeface="Montserrat ExtraBold"/>
                <a:sym typeface="Montserrat ExtraBold"/>
              </a:rPr>
              <a:t>La </a:t>
            </a:r>
            <a:r>
              <a:rPr lang="en-US" sz="4400" dirty="0" err="1">
                <a:solidFill>
                  <a:srgbClr val="335580"/>
                </a:solidFill>
                <a:latin typeface="Montserrat ExtraBold"/>
                <a:sym typeface="Montserrat ExtraBold"/>
              </a:rPr>
              <a:t>colonizzazione</a:t>
            </a:r>
            <a:r>
              <a:rPr lang="en-US" sz="4400" dirty="0">
                <a:solidFill>
                  <a:srgbClr val="335580"/>
                </a:solidFill>
                <a:latin typeface="Montserrat ExtraBold"/>
                <a:sym typeface="Montserrat ExtraBold"/>
              </a:rPr>
              <a:t> </a:t>
            </a:r>
            <a:r>
              <a:rPr lang="en-US" sz="4400" dirty="0" err="1">
                <a:solidFill>
                  <a:srgbClr val="335580"/>
                </a:solidFill>
                <a:latin typeface="Montserrat ExtraBold"/>
                <a:sym typeface="Montserrat ExtraBold"/>
              </a:rPr>
              <a:t>batterica</a:t>
            </a:r>
            <a:endParaRPr lang="en-US" sz="4400" dirty="0">
              <a:solidFill>
                <a:srgbClr val="335580"/>
              </a:solidFill>
              <a:latin typeface="Montserrat ExtraBold"/>
              <a:sym typeface="Montserrat ExtraBold"/>
            </a:endParaRPr>
          </a:p>
        </p:txBody>
      </p:sp>
      <p:cxnSp>
        <p:nvCxnSpPr>
          <p:cNvPr id="2" name="Google Shape;182;p6">
            <a:extLst>
              <a:ext uri="{FF2B5EF4-FFF2-40B4-BE49-F238E27FC236}">
                <a16:creationId xmlns:a16="http://schemas.microsoft.com/office/drawing/2014/main" id="{F56093DF-4186-D4C6-AE6D-EE078C709206}"/>
              </a:ext>
            </a:extLst>
          </p:cNvPr>
          <p:cNvCxnSpPr/>
          <p:nvPr/>
        </p:nvCxnSpPr>
        <p:spPr>
          <a:xfrm rot="10800000">
            <a:off x="501964" y="933933"/>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2120958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C516159-D5C3-6825-07C5-97566E2A7C55}"/>
              </a:ext>
            </a:extLst>
          </p:cNvPr>
          <p:cNvSpPr txBox="1"/>
          <p:nvPr/>
        </p:nvSpPr>
        <p:spPr>
          <a:xfrm>
            <a:off x="11129130" y="6215901"/>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2400" b="1" i="0" u="none" strike="noStrike" kern="1200" cap="none" spc="0" normalizeH="0" baseline="0" noProof="0">
              <a:ln>
                <a:noFill/>
              </a:ln>
              <a:solidFill>
                <a:srgbClr val="335580"/>
              </a:solidFill>
              <a:effectLst/>
              <a:uLnTx/>
              <a:uFillTx/>
              <a:latin typeface="Montserrat" pitchFamily="2" charset="77"/>
              <a:ea typeface="+mn-ea"/>
              <a:cs typeface="Arial"/>
              <a:sym typeface="Arial"/>
            </a:endParaRPr>
          </a:p>
        </p:txBody>
      </p:sp>
      <p:sp>
        <p:nvSpPr>
          <p:cNvPr id="11" name="TextBox 10">
            <a:extLst>
              <a:ext uri="{FF2B5EF4-FFF2-40B4-BE49-F238E27FC236}">
                <a16:creationId xmlns:a16="http://schemas.microsoft.com/office/drawing/2014/main" id="{EE940F3D-DD16-1540-990F-B46327BEC9AB}"/>
              </a:ext>
            </a:extLst>
          </p:cNvPr>
          <p:cNvSpPr txBox="1"/>
          <p:nvPr/>
        </p:nvSpPr>
        <p:spPr>
          <a:xfrm>
            <a:off x="8136277" y="6424052"/>
            <a:ext cx="329241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a:sym typeface="Arial"/>
              </a:rPr>
              <a:t>© 2023 </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Arial"/>
                <a:sym typeface="Arial"/>
              </a:rPr>
              <a:t>SterileCare</a:t>
            </a: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a:sym typeface="Arial"/>
              </a:rPr>
              <a:t> Inc. All rights reserved.</a:t>
            </a:r>
          </a:p>
        </p:txBody>
      </p:sp>
      <p:sp>
        <p:nvSpPr>
          <p:cNvPr id="2" name="Google Shape;101;p2">
            <a:extLst>
              <a:ext uri="{FF2B5EF4-FFF2-40B4-BE49-F238E27FC236}">
                <a16:creationId xmlns:a16="http://schemas.microsoft.com/office/drawing/2014/main" id="{3049DDB3-661B-1FDA-980B-130C5CED9C44}"/>
              </a:ext>
            </a:extLst>
          </p:cNvPr>
          <p:cNvSpPr txBox="1"/>
          <p:nvPr/>
        </p:nvSpPr>
        <p:spPr>
          <a:xfrm>
            <a:off x="352171" y="242426"/>
            <a:ext cx="11543994" cy="4924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spcBef>
                <a:spcPts val="0"/>
              </a:spcBef>
              <a:spcAft>
                <a:spcPts val="0"/>
              </a:spcAft>
              <a:buClrTx/>
              <a:buSzTx/>
              <a:buFontTx/>
              <a:buNone/>
              <a:tabLst/>
              <a:defRPr/>
            </a:pPr>
            <a:r>
              <a:rPr lang="it-IT" sz="3200" dirty="0">
                <a:solidFill>
                  <a:srgbClr val="335580"/>
                </a:solidFill>
                <a:latin typeface="Montserrat ExtraBold"/>
                <a:sym typeface="Montserrat ExtraBold"/>
              </a:rPr>
              <a:t>Problema: colonizzazione &amp; formazione del biofilm</a:t>
            </a:r>
          </a:p>
        </p:txBody>
      </p:sp>
      <p:pic>
        <p:nvPicPr>
          <p:cNvPr id="8" name="Google Shape;446;p23">
            <a:extLst>
              <a:ext uri="{FF2B5EF4-FFF2-40B4-BE49-F238E27FC236}">
                <a16:creationId xmlns:a16="http://schemas.microsoft.com/office/drawing/2014/main" id="{F2BEC122-46D6-A213-0905-075D506B6732}"/>
              </a:ext>
            </a:extLst>
          </p:cNvPr>
          <p:cNvPicPr preferRelativeResize="0"/>
          <p:nvPr/>
        </p:nvPicPr>
        <p:blipFill rotWithShape="1">
          <a:blip r:embed="rId3">
            <a:alphaModFix/>
          </a:blip>
          <a:srcRect/>
          <a:stretch/>
        </p:blipFill>
        <p:spPr>
          <a:xfrm>
            <a:off x="1079510" y="5643208"/>
            <a:ext cx="1343209" cy="1238538"/>
          </a:xfrm>
          <a:prstGeom prst="rect">
            <a:avLst/>
          </a:prstGeom>
          <a:noFill/>
          <a:ln>
            <a:noFill/>
          </a:ln>
        </p:spPr>
      </p:pic>
      <p:sp>
        <p:nvSpPr>
          <p:cNvPr id="12" name="Google Shape;449;p23">
            <a:extLst>
              <a:ext uri="{FF2B5EF4-FFF2-40B4-BE49-F238E27FC236}">
                <a16:creationId xmlns:a16="http://schemas.microsoft.com/office/drawing/2014/main" id="{250E85A2-3A32-A3E7-4A8B-6F65D9218252}"/>
              </a:ext>
            </a:extLst>
          </p:cNvPr>
          <p:cNvSpPr txBox="1"/>
          <p:nvPr/>
        </p:nvSpPr>
        <p:spPr>
          <a:xfrm>
            <a:off x="3770155" y="6262477"/>
            <a:ext cx="4265550" cy="600150"/>
          </a:xfrm>
          <a:prstGeom prst="rect">
            <a:avLst/>
          </a:prstGeom>
          <a:noFill/>
          <a:ln>
            <a:noFill/>
          </a:ln>
        </p:spPr>
        <p:txBody>
          <a:bodyPr spcFirstLastPara="1" wrap="square" lIns="45713" tIns="45713" rIns="45713" bIns="45713" anchor="t" anchorCtr="0">
            <a:spAutoFit/>
          </a:bodyPr>
          <a:lstStyle/>
          <a:p>
            <a:r>
              <a:rPr lang="en-US" sz="1100" u="sng" dirty="0">
                <a:solidFill>
                  <a:srgbClr val="0563C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Biofilm Formation: A Clinically Relevant Microbiological Process | Clinical Infectious Diseases | Oxford Academic (oup.com)</a:t>
            </a:r>
            <a:endParaRPr sz="1100" dirty="0">
              <a:solidFill>
                <a:schemeClr val="dk1"/>
              </a:solidFill>
              <a:latin typeface="Calibri"/>
              <a:ea typeface="Calibri"/>
              <a:cs typeface="Calibri"/>
              <a:sym typeface="Calibri"/>
            </a:endParaRPr>
          </a:p>
          <a:p>
            <a:r>
              <a:rPr lang="en-US" sz="1100" dirty="0">
                <a:solidFill>
                  <a:schemeClr val="lt1"/>
                </a:solidFill>
                <a:latin typeface="Calibri"/>
                <a:ea typeface="Calibri"/>
                <a:cs typeface="Calibri"/>
                <a:sym typeface="Calibri"/>
              </a:rPr>
              <a:t>Liu et al, 2018</a:t>
            </a:r>
            <a:endParaRPr sz="1100" dirty="0">
              <a:solidFill>
                <a:schemeClr val="lt1"/>
              </a:solidFill>
              <a:latin typeface="Calibri"/>
              <a:ea typeface="Calibri"/>
              <a:cs typeface="Calibri"/>
              <a:sym typeface="Calibri"/>
            </a:endParaRPr>
          </a:p>
        </p:txBody>
      </p:sp>
      <p:sp>
        <p:nvSpPr>
          <p:cNvPr id="13" name="Google Shape;448;p23">
            <a:extLst>
              <a:ext uri="{FF2B5EF4-FFF2-40B4-BE49-F238E27FC236}">
                <a16:creationId xmlns:a16="http://schemas.microsoft.com/office/drawing/2014/main" id="{9A858786-6CC8-F145-9A75-3871EA0BD0F4}"/>
              </a:ext>
            </a:extLst>
          </p:cNvPr>
          <p:cNvSpPr txBox="1"/>
          <p:nvPr/>
        </p:nvSpPr>
        <p:spPr>
          <a:xfrm>
            <a:off x="417500" y="937949"/>
            <a:ext cx="3693270" cy="736740"/>
          </a:xfrm>
          <a:prstGeom prst="rect">
            <a:avLst/>
          </a:prstGeom>
          <a:noFill/>
          <a:ln>
            <a:noFill/>
          </a:ln>
        </p:spPr>
        <p:txBody>
          <a:bodyPr spcFirstLastPara="1" wrap="square" lIns="0" tIns="0" rIns="0" bIns="0" anchor="t" anchorCtr="0">
            <a:spAutoFit/>
          </a:bodyPr>
          <a:lstStyle/>
          <a:p>
            <a:pPr>
              <a:lnSpc>
                <a:spcPct val="133017"/>
              </a:lnSpc>
            </a:pPr>
            <a:r>
              <a:rPr lang="en-US" sz="1200" b="1" dirty="0" err="1">
                <a:latin typeface="Helvetica" pitchFamily="2" charset="0"/>
                <a:ea typeface="Inter"/>
                <a:cs typeface="Inter"/>
                <a:sym typeface="Inter"/>
              </a:rPr>
              <a:t>Batteri</a:t>
            </a:r>
            <a:r>
              <a:rPr lang="en-US" sz="1200" b="1" dirty="0">
                <a:latin typeface="Helvetica" pitchFamily="2" charset="0"/>
                <a:ea typeface="Inter"/>
                <a:cs typeface="Inter"/>
                <a:sym typeface="Inter"/>
              </a:rPr>
              <a:t> </a:t>
            </a:r>
            <a:r>
              <a:rPr lang="en-US" sz="1200" b="1" dirty="0" err="1">
                <a:latin typeface="Helvetica" pitchFamily="2" charset="0"/>
                <a:ea typeface="Inter"/>
                <a:cs typeface="Inter"/>
                <a:sym typeface="Inter"/>
              </a:rPr>
              <a:t>Planctonici</a:t>
            </a:r>
            <a:r>
              <a:rPr lang="en-US" sz="1200" b="1" dirty="0">
                <a:latin typeface="Helvetica" pitchFamily="2" charset="0"/>
                <a:ea typeface="Inter"/>
                <a:cs typeface="Inter"/>
                <a:sym typeface="Inter"/>
              </a:rPr>
              <a:t> </a:t>
            </a:r>
            <a:r>
              <a:rPr lang="en-US" sz="1200" dirty="0">
                <a:latin typeface="Helvetica" pitchFamily="2" charset="0"/>
                <a:ea typeface="Arimo"/>
                <a:cs typeface="Arimo"/>
                <a:sym typeface="Arimo"/>
              </a:rPr>
              <a:t>: cellule </a:t>
            </a:r>
            <a:r>
              <a:rPr lang="en-US" sz="1200" dirty="0" err="1">
                <a:latin typeface="Helvetica" pitchFamily="2" charset="0"/>
                <a:ea typeface="Arimo"/>
                <a:cs typeface="Arimo"/>
                <a:sym typeface="Arimo"/>
              </a:rPr>
              <a:t>indipendenti</a:t>
            </a:r>
            <a:r>
              <a:rPr lang="en-US" sz="1200" dirty="0">
                <a:latin typeface="Helvetica" pitchFamily="2" charset="0"/>
                <a:ea typeface="Arimo"/>
                <a:cs typeface="Arimo"/>
                <a:sym typeface="Arimo"/>
              </a:rPr>
              <a:t> non </a:t>
            </a:r>
            <a:r>
              <a:rPr lang="en-US" sz="1200" dirty="0" err="1">
                <a:latin typeface="Helvetica" pitchFamily="2" charset="0"/>
                <a:ea typeface="Arimo"/>
                <a:cs typeface="Arimo"/>
                <a:sym typeface="Arimo"/>
              </a:rPr>
              <a:t>protette</a:t>
            </a:r>
            <a:endParaRPr sz="1200" dirty="0">
              <a:latin typeface="Helvetica" pitchFamily="2" charset="0"/>
              <a:ea typeface="Arimo"/>
              <a:cs typeface="Arimo"/>
              <a:sym typeface="Arimo"/>
            </a:endParaRPr>
          </a:p>
          <a:p>
            <a:pPr>
              <a:lnSpc>
                <a:spcPct val="133017"/>
              </a:lnSpc>
            </a:pPr>
            <a:r>
              <a:rPr lang="en-US" sz="1200" b="1" dirty="0" err="1">
                <a:latin typeface="Helvetica" pitchFamily="2" charset="0"/>
                <a:ea typeface="Arimo"/>
                <a:cs typeface="Arimo"/>
                <a:sym typeface="Arimo"/>
              </a:rPr>
              <a:t>Batteri</a:t>
            </a:r>
            <a:r>
              <a:rPr lang="en-US" sz="1200" b="1" dirty="0">
                <a:latin typeface="Helvetica" pitchFamily="2" charset="0"/>
                <a:ea typeface="Arimo"/>
                <a:cs typeface="Arimo"/>
                <a:sym typeface="Arimo"/>
              </a:rPr>
              <a:t> </a:t>
            </a:r>
            <a:r>
              <a:rPr lang="en-US" sz="1200" b="1" dirty="0" err="1">
                <a:latin typeface="Helvetica" pitchFamily="2" charset="0"/>
                <a:ea typeface="Arimo"/>
                <a:cs typeface="Arimo"/>
                <a:sym typeface="Arimo"/>
              </a:rPr>
              <a:t>sessili</a:t>
            </a:r>
            <a:r>
              <a:rPr lang="en-US" sz="1200" dirty="0">
                <a:latin typeface="Helvetica" pitchFamily="2" charset="0"/>
                <a:ea typeface="Arimo"/>
                <a:cs typeface="Arimo"/>
                <a:sym typeface="Arimo"/>
              </a:rPr>
              <a:t>: </a:t>
            </a:r>
            <a:r>
              <a:rPr lang="en-US" sz="1200" dirty="0" err="1">
                <a:latin typeface="Helvetica" pitchFamily="2" charset="0"/>
                <a:ea typeface="Arimo"/>
                <a:cs typeface="Arimo"/>
                <a:sym typeface="Arimo"/>
              </a:rPr>
              <a:t>comunità</a:t>
            </a:r>
            <a:r>
              <a:rPr lang="en-US" sz="1200" dirty="0">
                <a:latin typeface="Helvetica" pitchFamily="2" charset="0"/>
                <a:ea typeface="Arimo"/>
                <a:cs typeface="Arimo"/>
                <a:sym typeface="Arimo"/>
              </a:rPr>
              <a:t> </a:t>
            </a:r>
            <a:r>
              <a:rPr lang="en-US" sz="1200" dirty="0" err="1">
                <a:latin typeface="Helvetica" pitchFamily="2" charset="0"/>
                <a:ea typeface="Arimo"/>
                <a:cs typeface="Arimo"/>
                <a:sym typeface="Arimo"/>
              </a:rPr>
              <a:t>protetta</a:t>
            </a:r>
            <a:r>
              <a:rPr lang="en-US" sz="1200" dirty="0">
                <a:latin typeface="Helvetica" pitchFamily="2" charset="0"/>
                <a:ea typeface="Arimo"/>
                <a:cs typeface="Arimo"/>
                <a:sym typeface="Arimo"/>
              </a:rPr>
              <a:t> dal biofilm (100-1000 volte </a:t>
            </a:r>
            <a:r>
              <a:rPr lang="en-US" sz="1200" dirty="0" err="1">
                <a:latin typeface="Helvetica" pitchFamily="2" charset="0"/>
                <a:ea typeface="Arimo"/>
                <a:cs typeface="Arimo"/>
                <a:sym typeface="Arimo"/>
              </a:rPr>
              <a:t>meno</a:t>
            </a:r>
            <a:r>
              <a:rPr lang="en-US" sz="1200" dirty="0">
                <a:latin typeface="Helvetica" pitchFamily="2" charset="0"/>
                <a:ea typeface="Arimo"/>
                <a:cs typeface="Arimo"/>
                <a:sym typeface="Arimo"/>
              </a:rPr>
              <a:t> </a:t>
            </a:r>
            <a:r>
              <a:rPr lang="en-US" sz="1200" dirty="0" err="1">
                <a:latin typeface="Helvetica" pitchFamily="2" charset="0"/>
                <a:ea typeface="Arimo"/>
                <a:cs typeface="Arimo"/>
                <a:sym typeface="Arimo"/>
              </a:rPr>
              <a:t>suscettibili</a:t>
            </a:r>
            <a:r>
              <a:rPr lang="en-US" sz="1200" dirty="0">
                <a:latin typeface="Helvetica" pitchFamily="2" charset="0"/>
                <a:ea typeface="Arimo"/>
                <a:cs typeface="Arimo"/>
                <a:sym typeface="Arimo"/>
              </a:rPr>
              <a:t>)</a:t>
            </a:r>
            <a:endParaRPr sz="1200" dirty="0">
              <a:latin typeface="Helvetica" pitchFamily="2" charset="0"/>
            </a:endParaRPr>
          </a:p>
        </p:txBody>
      </p:sp>
      <p:grpSp>
        <p:nvGrpSpPr>
          <p:cNvPr id="6" name="Gruppo 5">
            <a:extLst>
              <a:ext uri="{FF2B5EF4-FFF2-40B4-BE49-F238E27FC236}">
                <a16:creationId xmlns:a16="http://schemas.microsoft.com/office/drawing/2014/main" id="{5D9133C0-BDFC-9F46-A2F4-1BE5180A3586}"/>
              </a:ext>
            </a:extLst>
          </p:cNvPr>
          <p:cNvGrpSpPr/>
          <p:nvPr/>
        </p:nvGrpSpPr>
        <p:grpSpPr>
          <a:xfrm>
            <a:off x="4396335" y="999858"/>
            <a:ext cx="7499830" cy="4977271"/>
            <a:chOff x="4396335" y="1266101"/>
            <a:chExt cx="7317924" cy="4711028"/>
          </a:xfrm>
        </p:grpSpPr>
        <p:pic>
          <p:nvPicPr>
            <p:cNvPr id="7" name="Google Shape;444;p23">
              <a:extLst>
                <a:ext uri="{FF2B5EF4-FFF2-40B4-BE49-F238E27FC236}">
                  <a16:creationId xmlns:a16="http://schemas.microsoft.com/office/drawing/2014/main" id="{62EE11FB-1F96-D8EB-96A7-9C6A6DF37508}"/>
                </a:ext>
              </a:extLst>
            </p:cNvPr>
            <p:cNvPicPr preferRelativeResize="0"/>
            <p:nvPr/>
          </p:nvPicPr>
          <p:blipFill rotWithShape="1">
            <a:blip r:embed="rId5">
              <a:alphaModFix/>
            </a:blip>
            <a:srcRect/>
            <a:stretch/>
          </p:blipFill>
          <p:spPr>
            <a:xfrm>
              <a:off x="4396335" y="1266101"/>
              <a:ext cx="7317924" cy="4711028"/>
            </a:xfrm>
            <a:prstGeom prst="rect">
              <a:avLst/>
            </a:prstGeom>
            <a:noFill/>
            <a:ln>
              <a:noFill/>
            </a:ln>
          </p:spPr>
        </p:pic>
        <p:sp>
          <p:nvSpPr>
            <p:cNvPr id="4" name="CasellaDiTesto 3">
              <a:extLst>
                <a:ext uri="{FF2B5EF4-FFF2-40B4-BE49-F238E27FC236}">
                  <a16:creationId xmlns:a16="http://schemas.microsoft.com/office/drawing/2014/main" id="{A51F22F1-9205-9341-98EC-C8D7D5857A21}"/>
                </a:ext>
              </a:extLst>
            </p:cNvPr>
            <p:cNvSpPr txBox="1"/>
            <p:nvPr/>
          </p:nvSpPr>
          <p:spPr>
            <a:xfrm>
              <a:off x="7774211" y="5216737"/>
              <a:ext cx="1676399" cy="338554"/>
            </a:xfrm>
            <a:prstGeom prst="rect">
              <a:avLst/>
            </a:prstGeom>
            <a:solidFill>
              <a:schemeClr val="bg1"/>
            </a:solidFill>
          </p:spPr>
          <p:txBody>
            <a:bodyPr wrap="square" rtlCol="0">
              <a:spAutoFit/>
            </a:bodyPr>
            <a:lstStyle/>
            <a:p>
              <a:pPr algn="ctr"/>
              <a:r>
                <a:rPr lang="it-IT" sz="1600" dirty="0"/>
                <a:t>1) Deposizione</a:t>
              </a:r>
            </a:p>
          </p:txBody>
        </p:sp>
        <p:sp>
          <p:nvSpPr>
            <p:cNvPr id="14" name="CasellaDiTesto 13">
              <a:extLst>
                <a:ext uri="{FF2B5EF4-FFF2-40B4-BE49-F238E27FC236}">
                  <a16:creationId xmlns:a16="http://schemas.microsoft.com/office/drawing/2014/main" id="{716C8858-F662-D548-8818-164A1792838A}"/>
                </a:ext>
              </a:extLst>
            </p:cNvPr>
            <p:cNvSpPr txBox="1"/>
            <p:nvPr/>
          </p:nvSpPr>
          <p:spPr>
            <a:xfrm>
              <a:off x="9675999" y="4957812"/>
              <a:ext cx="1676399" cy="338554"/>
            </a:xfrm>
            <a:prstGeom prst="rect">
              <a:avLst/>
            </a:prstGeom>
            <a:solidFill>
              <a:schemeClr val="bg1"/>
            </a:solidFill>
          </p:spPr>
          <p:txBody>
            <a:bodyPr wrap="square" rtlCol="0">
              <a:spAutoFit/>
            </a:bodyPr>
            <a:lstStyle/>
            <a:p>
              <a:pPr algn="ctr"/>
              <a:r>
                <a:rPr lang="it-IT" sz="1600" dirty="0"/>
                <a:t>2) Adesione</a:t>
              </a:r>
            </a:p>
          </p:txBody>
        </p:sp>
        <p:sp>
          <p:nvSpPr>
            <p:cNvPr id="15" name="CasellaDiTesto 14">
              <a:extLst>
                <a:ext uri="{FF2B5EF4-FFF2-40B4-BE49-F238E27FC236}">
                  <a16:creationId xmlns:a16="http://schemas.microsoft.com/office/drawing/2014/main" id="{B9898DAD-C7EC-9E4E-B129-A854C323D111}"/>
                </a:ext>
              </a:extLst>
            </p:cNvPr>
            <p:cNvSpPr txBox="1"/>
            <p:nvPr/>
          </p:nvSpPr>
          <p:spPr>
            <a:xfrm>
              <a:off x="9752293" y="3737560"/>
              <a:ext cx="1676399" cy="338554"/>
            </a:xfrm>
            <a:prstGeom prst="rect">
              <a:avLst/>
            </a:prstGeom>
            <a:solidFill>
              <a:schemeClr val="bg1"/>
            </a:solidFill>
          </p:spPr>
          <p:txBody>
            <a:bodyPr wrap="square" rtlCol="0">
              <a:spAutoFit/>
            </a:bodyPr>
            <a:lstStyle/>
            <a:p>
              <a:pPr algn="ctr"/>
              <a:r>
                <a:rPr lang="it-IT" sz="1600" dirty="0"/>
                <a:t>3) Crescita</a:t>
              </a:r>
            </a:p>
          </p:txBody>
        </p:sp>
        <p:sp>
          <p:nvSpPr>
            <p:cNvPr id="16" name="CasellaDiTesto 15">
              <a:extLst>
                <a:ext uri="{FF2B5EF4-FFF2-40B4-BE49-F238E27FC236}">
                  <a16:creationId xmlns:a16="http://schemas.microsoft.com/office/drawing/2014/main" id="{5C70DFC1-DC66-0246-9CE9-476FB6B39EFE}"/>
                </a:ext>
              </a:extLst>
            </p:cNvPr>
            <p:cNvSpPr txBox="1"/>
            <p:nvPr/>
          </p:nvSpPr>
          <p:spPr>
            <a:xfrm>
              <a:off x="7790327" y="3493805"/>
              <a:ext cx="1676399" cy="338554"/>
            </a:xfrm>
            <a:prstGeom prst="rect">
              <a:avLst/>
            </a:prstGeom>
            <a:solidFill>
              <a:schemeClr val="bg1"/>
            </a:solidFill>
          </p:spPr>
          <p:txBody>
            <a:bodyPr wrap="square" rtlCol="0">
              <a:spAutoFit/>
            </a:bodyPr>
            <a:lstStyle/>
            <a:p>
              <a:pPr algn="ctr"/>
              <a:r>
                <a:rPr lang="it-IT" sz="1600" dirty="0"/>
                <a:t>4) Rilascio</a:t>
              </a:r>
            </a:p>
          </p:txBody>
        </p:sp>
        <p:sp>
          <p:nvSpPr>
            <p:cNvPr id="5" name="CasellaDiTesto 4">
              <a:extLst>
                <a:ext uri="{FF2B5EF4-FFF2-40B4-BE49-F238E27FC236}">
                  <a16:creationId xmlns:a16="http://schemas.microsoft.com/office/drawing/2014/main" id="{A2F49F90-F8D7-7C4B-8C3E-FF1C179CC0B7}"/>
                </a:ext>
              </a:extLst>
            </p:cNvPr>
            <p:cNvSpPr txBox="1"/>
            <p:nvPr/>
          </p:nvSpPr>
          <p:spPr>
            <a:xfrm>
              <a:off x="4697506" y="4358847"/>
              <a:ext cx="2232211" cy="1169551"/>
            </a:xfrm>
            <a:prstGeom prst="rect">
              <a:avLst/>
            </a:prstGeom>
            <a:solidFill>
              <a:schemeClr val="bg1"/>
            </a:solidFill>
            <a:ln>
              <a:solidFill>
                <a:schemeClr val="tx1"/>
              </a:solidFill>
            </a:ln>
          </p:spPr>
          <p:txBody>
            <a:bodyPr wrap="square" rtlCol="0">
              <a:spAutoFit/>
            </a:bodyPr>
            <a:lstStyle/>
            <a:p>
              <a:pPr marL="285750" indent="-285750">
                <a:buFont typeface="Arial" panose="020B0604020202020204" pitchFamily="34" charset="0"/>
                <a:buChar char="•"/>
              </a:pPr>
              <a:r>
                <a:rPr lang="it-IT" sz="1400" dirty="0"/>
                <a:t>Mobilità</a:t>
              </a:r>
            </a:p>
            <a:p>
              <a:pPr marL="285750" indent="-285750">
                <a:buFont typeface="Arial" panose="020B0604020202020204" pitchFamily="34" charset="0"/>
                <a:buChar char="•"/>
              </a:pPr>
              <a:r>
                <a:rPr lang="it-IT" sz="1400" dirty="0"/>
                <a:t>Crescita veloce</a:t>
              </a:r>
            </a:p>
            <a:p>
              <a:pPr marL="285750" indent="-285750">
                <a:buFont typeface="Arial" panose="020B0604020202020204" pitchFamily="34" charset="0"/>
                <a:buChar char="•"/>
              </a:pPr>
              <a:r>
                <a:rPr lang="it-IT" sz="1400" dirty="0"/>
                <a:t>Alta virulenza</a:t>
              </a:r>
            </a:p>
            <a:p>
              <a:pPr marL="285750" indent="-285750">
                <a:buFont typeface="Arial" panose="020B0604020202020204" pitchFamily="34" charset="0"/>
                <a:buChar char="•"/>
              </a:pPr>
              <a:r>
                <a:rPr lang="it-IT" sz="1400" dirty="0"/>
                <a:t>Suscettibilità </a:t>
              </a:r>
              <a:r>
                <a:rPr lang="it-IT" sz="1400" dirty="0" err="1"/>
                <a:t>abx</a:t>
              </a:r>
              <a:endParaRPr lang="it-IT" sz="1400" dirty="0"/>
            </a:p>
            <a:p>
              <a:pPr marL="285750" indent="-285750">
                <a:buFont typeface="Arial" panose="020B0604020202020204" pitchFamily="34" charset="0"/>
                <a:buChar char="•"/>
              </a:pPr>
              <a:r>
                <a:rPr lang="it-IT" sz="1400" dirty="0"/>
                <a:t>Richiesta di nutrienti</a:t>
              </a:r>
            </a:p>
          </p:txBody>
        </p:sp>
      </p:grpSp>
      <p:sp>
        <p:nvSpPr>
          <p:cNvPr id="17" name="TextBox 2">
            <a:extLst>
              <a:ext uri="{FF2B5EF4-FFF2-40B4-BE49-F238E27FC236}">
                <a16:creationId xmlns:a16="http://schemas.microsoft.com/office/drawing/2014/main" id="{F74875B3-BE80-604A-8DA1-A7CC87E835D1}"/>
              </a:ext>
            </a:extLst>
          </p:cNvPr>
          <p:cNvSpPr txBox="1"/>
          <p:nvPr/>
        </p:nvSpPr>
        <p:spPr>
          <a:xfrm>
            <a:off x="311526" y="1760095"/>
            <a:ext cx="3859420" cy="3954929"/>
          </a:xfrm>
          <a:prstGeom prst="rect">
            <a:avLst/>
          </a:prstGeom>
          <a:noFill/>
        </p:spPr>
        <p:txBody>
          <a:bodyPr wrap="square" rtlCol="0">
            <a:spAutoFit/>
          </a:bodyPr>
          <a:lstStyle/>
          <a:p>
            <a:pPr marL="214313" indent="-214313">
              <a:buFont typeface="Wingdings" panose="05000000000000000000" pitchFamily="2" charset="2"/>
              <a:buChar char="Ø"/>
              <a:defRPr/>
            </a:pPr>
            <a:r>
              <a:rPr lang="en-US" sz="1200" dirty="0" err="1">
                <a:latin typeface="+mj-lt"/>
              </a:rPr>
              <a:t>Cos’è</a:t>
            </a:r>
            <a:r>
              <a:rPr lang="en-US" sz="1200" dirty="0">
                <a:latin typeface="+mj-lt"/>
              </a:rPr>
              <a:t> il Biofilm</a:t>
            </a:r>
          </a:p>
          <a:p>
            <a:pPr marL="557213" lvl="1" indent="-214313">
              <a:buFont typeface="Wingdings" panose="05000000000000000000" pitchFamily="2" charset="2"/>
              <a:buChar char="Ø"/>
              <a:defRPr/>
            </a:pPr>
            <a:r>
              <a:rPr lang="en-US" sz="1200" dirty="0">
                <a:latin typeface="+mj-lt"/>
              </a:rPr>
              <a:t>Dove ci </a:t>
            </a:r>
            <a:r>
              <a:rPr lang="en-US" sz="1200" dirty="0" err="1">
                <a:latin typeface="+mj-lt"/>
              </a:rPr>
              <a:t>sono</a:t>
            </a:r>
            <a:r>
              <a:rPr lang="en-US" sz="1200" dirty="0">
                <a:latin typeface="+mj-lt"/>
              </a:rPr>
              <a:t> </a:t>
            </a:r>
            <a:r>
              <a:rPr lang="en-US" sz="1200" dirty="0" err="1">
                <a:latin typeface="+mj-lt"/>
              </a:rPr>
              <a:t>batteri</a:t>
            </a:r>
            <a:r>
              <a:rPr lang="en-US" sz="1200" dirty="0">
                <a:latin typeface="+mj-lt"/>
              </a:rPr>
              <a:t>, </a:t>
            </a:r>
            <a:r>
              <a:rPr lang="en-US" sz="1200" dirty="0" err="1">
                <a:latin typeface="+mj-lt"/>
              </a:rPr>
              <a:t>c’è</a:t>
            </a:r>
            <a:r>
              <a:rPr lang="en-US" sz="1200" dirty="0">
                <a:latin typeface="+mj-lt"/>
              </a:rPr>
              <a:t> un biofilm</a:t>
            </a:r>
          </a:p>
          <a:p>
            <a:pPr marL="557213" lvl="1" indent="-214313">
              <a:buFont typeface="Wingdings" panose="05000000000000000000" pitchFamily="2" charset="2"/>
              <a:buChar char="Ø"/>
              <a:defRPr/>
            </a:pPr>
            <a:r>
              <a:rPr lang="en-US" sz="1200" dirty="0" err="1">
                <a:latin typeface="+mj-lt"/>
              </a:rPr>
              <a:t>Barriera</a:t>
            </a:r>
            <a:r>
              <a:rPr lang="en-US" sz="1200" dirty="0">
                <a:latin typeface="+mj-lt"/>
              </a:rPr>
              <a:t> </a:t>
            </a:r>
            <a:r>
              <a:rPr lang="en-US" sz="1200" dirty="0" err="1">
                <a:latin typeface="+mj-lt"/>
              </a:rPr>
              <a:t>protettiva</a:t>
            </a:r>
            <a:r>
              <a:rPr lang="en-US" sz="1200" dirty="0">
                <a:latin typeface="+mj-lt"/>
              </a:rPr>
              <a:t> (slime) secreta </a:t>
            </a:r>
            <a:r>
              <a:rPr lang="en-US" sz="1200" dirty="0" err="1">
                <a:latin typeface="+mj-lt"/>
              </a:rPr>
              <a:t>dai</a:t>
            </a:r>
            <a:r>
              <a:rPr lang="en-US" sz="1200" dirty="0">
                <a:latin typeface="+mj-lt"/>
              </a:rPr>
              <a:t> </a:t>
            </a:r>
            <a:r>
              <a:rPr lang="en-US" sz="1200" dirty="0" err="1">
                <a:latin typeface="+mj-lt"/>
              </a:rPr>
              <a:t>batteri</a:t>
            </a:r>
            <a:endParaRPr lang="en-US" sz="1200" dirty="0">
              <a:latin typeface="+mj-lt"/>
            </a:endParaRPr>
          </a:p>
          <a:p>
            <a:pPr marL="214313" indent="-214313">
              <a:buFont typeface="Wingdings" panose="05000000000000000000" pitchFamily="2" charset="2"/>
              <a:buChar char="Ø"/>
              <a:defRPr/>
            </a:pPr>
            <a:endParaRPr lang="en-US" sz="1200" dirty="0">
              <a:latin typeface="+mj-lt"/>
            </a:endParaRPr>
          </a:p>
          <a:p>
            <a:pPr marL="214313" indent="-214313">
              <a:buFont typeface="Wingdings" panose="05000000000000000000" pitchFamily="2" charset="2"/>
              <a:buChar char="Ø"/>
              <a:defRPr/>
            </a:pPr>
            <a:r>
              <a:rPr lang="en-US" sz="1200" dirty="0">
                <a:latin typeface="+mj-lt"/>
              </a:rPr>
              <a:t>Tempi:</a:t>
            </a:r>
          </a:p>
          <a:p>
            <a:pPr marL="557213" lvl="1" indent="-214313">
              <a:buFont typeface="Wingdings" panose="05000000000000000000" pitchFamily="2" charset="2"/>
              <a:buChar char="Ø"/>
              <a:defRPr/>
            </a:pPr>
            <a:r>
              <a:rPr lang="en-US" sz="1200" dirty="0" err="1">
                <a:latin typeface="+mj-lt"/>
              </a:rPr>
              <a:t>Entro</a:t>
            </a:r>
            <a:r>
              <a:rPr lang="en-US" sz="1200" dirty="0">
                <a:latin typeface="+mj-lt"/>
              </a:rPr>
              <a:t> 12 </a:t>
            </a:r>
            <a:r>
              <a:rPr lang="en-US" sz="1200" dirty="0" err="1">
                <a:latin typeface="+mj-lt"/>
              </a:rPr>
              <a:t>minuti</a:t>
            </a:r>
            <a:r>
              <a:rPr lang="en-US" sz="1200" dirty="0">
                <a:latin typeface="+mj-lt"/>
              </a:rPr>
              <a:t> </a:t>
            </a:r>
            <a:r>
              <a:rPr lang="en-US" sz="1200" dirty="0" err="1">
                <a:latin typeface="+mj-lt"/>
              </a:rPr>
              <a:t>dalla</a:t>
            </a:r>
            <a:r>
              <a:rPr lang="en-US" sz="1200" dirty="0">
                <a:latin typeface="+mj-lt"/>
              </a:rPr>
              <a:t> </a:t>
            </a:r>
            <a:r>
              <a:rPr lang="en-US" sz="1200" dirty="0" err="1">
                <a:latin typeface="+mj-lt"/>
              </a:rPr>
              <a:t>colonizzazione</a:t>
            </a:r>
            <a:r>
              <a:rPr lang="en-US" sz="1200" dirty="0">
                <a:latin typeface="+mj-lt"/>
              </a:rPr>
              <a:t> </a:t>
            </a:r>
            <a:r>
              <a:rPr lang="en-US" sz="1200" dirty="0" err="1">
                <a:latin typeface="+mj-lt"/>
              </a:rPr>
              <a:t>batterica</a:t>
            </a:r>
            <a:r>
              <a:rPr lang="en-US" sz="1200" dirty="0">
                <a:latin typeface="+mj-lt"/>
              </a:rPr>
              <a:t> </a:t>
            </a:r>
            <a:r>
              <a:rPr lang="en-US" sz="1200" dirty="0" err="1">
                <a:latin typeface="+mj-lt"/>
              </a:rPr>
              <a:t>si</a:t>
            </a:r>
            <a:r>
              <a:rPr lang="en-US" sz="1200" dirty="0">
                <a:latin typeface="+mj-lt"/>
              </a:rPr>
              <a:t> forma il biofilm</a:t>
            </a:r>
          </a:p>
          <a:p>
            <a:pPr marL="557213" lvl="1" indent="-214313">
              <a:buFont typeface="Wingdings" panose="05000000000000000000" pitchFamily="2" charset="2"/>
              <a:buChar char="Ø"/>
              <a:defRPr/>
            </a:pPr>
            <a:r>
              <a:rPr lang="en-US" sz="1200" dirty="0" err="1">
                <a:latin typeface="+mj-lt"/>
              </a:rPr>
              <a:t>Entro</a:t>
            </a:r>
            <a:r>
              <a:rPr lang="en-US" sz="1200" dirty="0">
                <a:latin typeface="+mj-lt"/>
              </a:rPr>
              <a:t> 24 ore: la </a:t>
            </a:r>
            <a:r>
              <a:rPr lang="en-US" sz="1200" dirty="0" err="1">
                <a:latin typeface="+mj-lt"/>
              </a:rPr>
              <a:t>parete</a:t>
            </a:r>
            <a:r>
              <a:rPr lang="en-US" sz="1200" dirty="0">
                <a:latin typeface="+mj-lt"/>
              </a:rPr>
              <a:t> interna del </a:t>
            </a:r>
            <a:r>
              <a:rPr lang="en-US" sz="1200" dirty="0" err="1">
                <a:latin typeface="+mj-lt"/>
              </a:rPr>
              <a:t>catetere</a:t>
            </a:r>
            <a:r>
              <a:rPr lang="en-US" sz="1200" dirty="0">
                <a:latin typeface="+mj-lt"/>
              </a:rPr>
              <a:t> </a:t>
            </a:r>
            <a:r>
              <a:rPr lang="en-US" sz="1200" dirty="0" err="1">
                <a:latin typeface="+mj-lt"/>
              </a:rPr>
              <a:t>è</a:t>
            </a:r>
            <a:r>
              <a:rPr lang="en-US" sz="1200" dirty="0">
                <a:latin typeface="+mj-lt"/>
              </a:rPr>
              <a:t> </a:t>
            </a:r>
            <a:r>
              <a:rPr lang="en-US" sz="1200" dirty="0" err="1">
                <a:latin typeface="+mj-lt"/>
              </a:rPr>
              <a:t>rivestita</a:t>
            </a:r>
            <a:r>
              <a:rPr lang="en-US" sz="1200" dirty="0">
                <a:latin typeface="+mj-lt"/>
              </a:rPr>
              <a:t> dal biofilm</a:t>
            </a:r>
          </a:p>
          <a:p>
            <a:pPr lvl="1">
              <a:defRPr/>
            </a:pPr>
            <a:endParaRPr lang="en-US" sz="1200" dirty="0">
              <a:latin typeface="+mj-lt"/>
            </a:endParaRPr>
          </a:p>
          <a:p>
            <a:pPr marL="214313" indent="-214313">
              <a:buFont typeface="Wingdings" panose="05000000000000000000" pitchFamily="2" charset="2"/>
              <a:buChar char="Ø"/>
              <a:defRPr/>
            </a:pPr>
            <a:r>
              <a:rPr lang="en-US" sz="1200" dirty="0" err="1">
                <a:latin typeface="+mj-lt"/>
              </a:rPr>
              <a:t>Impatto</a:t>
            </a:r>
            <a:r>
              <a:rPr lang="en-US" sz="1200" dirty="0">
                <a:latin typeface="+mj-lt"/>
              </a:rPr>
              <a:t>:</a:t>
            </a:r>
          </a:p>
          <a:p>
            <a:pPr marL="557213" lvl="1" indent="-214313">
              <a:buFont typeface="Wingdings" panose="05000000000000000000" pitchFamily="2" charset="2"/>
              <a:buChar char="Ø"/>
              <a:defRPr/>
            </a:pPr>
            <a:r>
              <a:rPr lang="en-US" sz="1200" dirty="0" err="1">
                <a:solidFill>
                  <a:srgbClr val="C00000"/>
                </a:solidFill>
                <a:latin typeface="+mj-lt"/>
              </a:rPr>
              <a:t>Gli</a:t>
            </a:r>
            <a:r>
              <a:rPr lang="en-US" sz="1200" dirty="0">
                <a:solidFill>
                  <a:srgbClr val="C00000"/>
                </a:solidFill>
                <a:latin typeface="+mj-lt"/>
              </a:rPr>
              <a:t> </a:t>
            </a:r>
            <a:r>
              <a:rPr lang="en-US" sz="1200" dirty="0" err="1">
                <a:solidFill>
                  <a:srgbClr val="C00000"/>
                </a:solidFill>
                <a:latin typeface="+mj-lt"/>
              </a:rPr>
              <a:t>antibiotici</a:t>
            </a:r>
            <a:r>
              <a:rPr lang="en-US" sz="1200" dirty="0">
                <a:solidFill>
                  <a:srgbClr val="C00000"/>
                </a:solidFill>
                <a:latin typeface="+mj-lt"/>
              </a:rPr>
              <a:t> non </a:t>
            </a:r>
            <a:r>
              <a:rPr lang="en-US" sz="1200" dirty="0" err="1">
                <a:solidFill>
                  <a:srgbClr val="C00000"/>
                </a:solidFill>
                <a:latin typeface="+mj-lt"/>
              </a:rPr>
              <a:t>possono</a:t>
            </a:r>
            <a:r>
              <a:rPr lang="en-US" sz="1200" dirty="0">
                <a:solidFill>
                  <a:srgbClr val="C00000"/>
                </a:solidFill>
                <a:latin typeface="+mj-lt"/>
              </a:rPr>
              <a:t> </a:t>
            </a:r>
            <a:r>
              <a:rPr lang="en-US" sz="1200" dirty="0" err="1">
                <a:solidFill>
                  <a:srgbClr val="C00000"/>
                </a:solidFill>
                <a:latin typeface="+mj-lt"/>
              </a:rPr>
              <a:t>penetrare</a:t>
            </a:r>
            <a:r>
              <a:rPr lang="en-US" sz="1200" dirty="0">
                <a:solidFill>
                  <a:srgbClr val="C00000"/>
                </a:solidFill>
                <a:latin typeface="+mj-lt"/>
              </a:rPr>
              <a:t> il biofilm</a:t>
            </a:r>
          </a:p>
          <a:p>
            <a:pPr marL="557213" lvl="1" indent="-214313">
              <a:buFont typeface="Wingdings" panose="05000000000000000000" pitchFamily="2" charset="2"/>
              <a:buChar char="Ø"/>
              <a:defRPr/>
            </a:pPr>
            <a:r>
              <a:rPr lang="en-US" sz="1200" dirty="0" err="1">
                <a:latin typeface="+mj-lt"/>
              </a:rPr>
              <a:t>Responsabile</a:t>
            </a:r>
            <a:r>
              <a:rPr lang="en-US" sz="1200" dirty="0">
                <a:latin typeface="+mj-lt"/>
              </a:rPr>
              <a:t> </a:t>
            </a:r>
            <a:r>
              <a:rPr lang="en-US" sz="1200" dirty="0" err="1">
                <a:latin typeface="+mj-lt"/>
              </a:rPr>
              <a:t>fino</a:t>
            </a:r>
            <a:r>
              <a:rPr lang="en-US" sz="1200" dirty="0">
                <a:latin typeface="+mj-lt"/>
              </a:rPr>
              <a:t> all’</a:t>
            </a:r>
            <a:r>
              <a:rPr lang="en-US" sz="1200" dirty="0">
                <a:solidFill>
                  <a:srgbClr val="C00000"/>
                </a:solidFill>
                <a:latin typeface="+mj-lt"/>
              </a:rPr>
              <a:t>80% </a:t>
            </a:r>
            <a:r>
              <a:rPr lang="en-US" sz="1200" dirty="0" err="1">
                <a:solidFill>
                  <a:srgbClr val="C00000"/>
                </a:solidFill>
                <a:latin typeface="+mj-lt"/>
              </a:rPr>
              <a:t>delle</a:t>
            </a:r>
            <a:r>
              <a:rPr lang="en-US" sz="1200" dirty="0">
                <a:solidFill>
                  <a:srgbClr val="C00000"/>
                </a:solidFill>
                <a:latin typeface="+mj-lt"/>
              </a:rPr>
              <a:t> CLABSI </a:t>
            </a:r>
            <a:r>
              <a:rPr lang="en-US" sz="1200" dirty="0">
                <a:latin typeface="+mj-lt"/>
              </a:rPr>
              <a:t>– </a:t>
            </a:r>
            <a:r>
              <a:rPr lang="en-US" sz="1200" dirty="0" err="1">
                <a:latin typeface="+mj-lt"/>
              </a:rPr>
              <a:t>fonte</a:t>
            </a:r>
            <a:r>
              <a:rPr lang="en-US" sz="1200" dirty="0">
                <a:latin typeface="+mj-lt"/>
              </a:rPr>
              <a:t> continua di </a:t>
            </a:r>
            <a:r>
              <a:rPr lang="en-US" sz="1200" dirty="0" err="1">
                <a:latin typeface="+mj-lt"/>
              </a:rPr>
              <a:t>batteri</a:t>
            </a:r>
            <a:endParaRPr lang="en-US" sz="1200" dirty="0">
              <a:latin typeface="+mj-lt"/>
            </a:endParaRPr>
          </a:p>
          <a:p>
            <a:pPr marL="557213" lvl="1" indent="-214313">
              <a:buFont typeface="Wingdings" panose="05000000000000000000" pitchFamily="2" charset="2"/>
              <a:buChar char="Ø"/>
              <a:defRPr/>
            </a:pPr>
            <a:r>
              <a:rPr lang="en-US" sz="1200" dirty="0">
                <a:latin typeface="+mj-lt"/>
              </a:rPr>
              <a:t>Quorum sensing (</a:t>
            </a:r>
            <a:r>
              <a:rPr lang="en-US" sz="1200" dirty="0" err="1">
                <a:latin typeface="+mj-lt"/>
              </a:rPr>
              <a:t>trasferimento</a:t>
            </a:r>
            <a:r>
              <a:rPr lang="en-US" sz="1200" dirty="0">
                <a:latin typeface="+mj-lt"/>
              </a:rPr>
              <a:t> </a:t>
            </a:r>
            <a:r>
              <a:rPr lang="en-US" sz="1200" dirty="0" err="1">
                <a:latin typeface="+mj-lt"/>
              </a:rPr>
              <a:t>genico</a:t>
            </a:r>
            <a:r>
              <a:rPr lang="en-US" sz="1200" dirty="0">
                <a:latin typeface="+mj-lt"/>
              </a:rPr>
              <a:t> </a:t>
            </a:r>
            <a:r>
              <a:rPr lang="en-US" sz="1200" dirty="0" err="1">
                <a:latin typeface="+mj-lt"/>
              </a:rPr>
              <a:t>della</a:t>
            </a:r>
            <a:r>
              <a:rPr lang="en-US" sz="1200" dirty="0">
                <a:latin typeface="+mj-lt"/>
              </a:rPr>
              <a:t> antibiotic-</a:t>
            </a:r>
            <a:r>
              <a:rPr lang="en-US" sz="1200" dirty="0" err="1">
                <a:latin typeface="+mj-lt"/>
              </a:rPr>
              <a:t>resistenza</a:t>
            </a:r>
            <a:r>
              <a:rPr lang="en-US" sz="1200" dirty="0">
                <a:latin typeface="+mj-lt"/>
              </a:rPr>
              <a:t>)</a:t>
            </a:r>
          </a:p>
          <a:p>
            <a:pPr marL="557213" lvl="1" indent="-214313">
              <a:buFont typeface="Wingdings" panose="05000000000000000000" pitchFamily="2" charset="2"/>
              <a:buChar char="Ø"/>
              <a:defRPr/>
            </a:pPr>
            <a:r>
              <a:rPr lang="en-US" sz="1200" dirty="0" err="1">
                <a:latin typeface="+mj-lt"/>
              </a:rPr>
              <a:t>Importante</a:t>
            </a:r>
            <a:r>
              <a:rPr lang="en-US" sz="1200" dirty="0">
                <a:latin typeface="+mj-lt"/>
              </a:rPr>
              <a:t>  </a:t>
            </a:r>
            <a:r>
              <a:rPr lang="en-US" sz="1200" dirty="0" err="1">
                <a:solidFill>
                  <a:srgbClr val="C00000"/>
                </a:solidFill>
                <a:latin typeface="+mj-lt"/>
              </a:rPr>
              <a:t>fonte</a:t>
            </a:r>
            <a:r>
              <a:rPr lang="en-US" sz="1200" dirty="0">
                <a:solidFill>
                  <a:srgbClr val="C00000"/>
                </a:solidFill>
                <a:latin typeface="+mj-lt"/>
              </a:rPr>
              <a:t> di superbugs</a:t>
            </a:r>
          </a:p>
          <a:p>
            <a:pPr marL="557213" lvl="1" indent="-214313">
              <a:buFont typeface="Wingdings" panose="05000000000000000000" pitchFamily="2" charset="2"/>
              <a:buChar char="Ø"/>
              <a:defRPr/>
            </a:pPr>
            <a:r>
              <a:rPr lang="en-US" sz="1200" dirty="0">
                <a:latin typeface="+mj-lt"/>
              </a:rPr>
              <a:t>I </a:t>
            </a:r>
            <a:r>
              <a:rPr lang="en-US" sz="1200" dirty="0" err="1">
                <a:latin typeface="+mj-lt"/>
              </a:rPr>
              <a:t>frammenti</a:t>
            </a:r>
            <a:r>
              <a:rPr lang="en-US" sz="1200" dirty="0">
                <a:latin typeface="+mj-lt"/>
              </a:rPr>
              <a:t> del biofilm </a:t>
            </a:r>
            <a:r>
              <a:rPr lang="en-US" sz="1200" dirty="0" err="1">
                <a:latin typeface="+mj-lt"/>
              </a:rPr>
              <a:t>possono</a:t>
            </a:r>
            <a:r>
              <a:rPr lang="en-US" sz="1200" dirty="0">
                <a:latin typeface="+mj-lt"/>
              </a:rPr>
              <a:t> </a:t>
            </a:r>
            <a:r>
              <a:rPr lang="en-US" sz="1200" dirty="0" err="1">
                <a:latin typeface="+mj-lt"/>
              </a:rPr>
              <a:t>causare</a:t>
            </a:r>
            <a:r>
              <a:rPr lang="en-US" sz="1200" dirty="0">
                <a:latin typeface="+mj-lt"/>
              </a:rPr>
              <a:t> </a:t>
            </a:r>
            <a:r>
              <a:rPr lang="en-US" sz="1200" dirty="0" err="1">
                <a:solidFill>
                  <a:srgbClr val="C00000"/>
                </a:solidFill>
                <a:latin typeface="+mj-lt"/>
              </a:rPr>
              <a:t>infezioni</a:t>
            </a:r>
            <a:r>
              <a:rPr lang="en-US" sz="1200" dirty="0">
                <a:solidFill>
                  <a:srgbClr val="C00000"/>
                </a:solidFill>
                <a:latin typeface="+mj-lt"/>
              </a:rPr>
              <a:t> </a:t>
            </a:r>
            <a:r>
              <a:rPr lang="en-US" sz="1200" dirty="0" err="1">
                <a:solidFill>
                  <a:srgbClr val="C00000"/>
                </a:solidFill>
                <a:latin typeface="+mj-lt"/>
              </a:rPr>
              <a:t>metastatiche</a:t>
            </a:r>
            <a:r>
              <a:rPr lang="en-US" sz="1200" dirty="0">
                <a:latin typeface="+mj-lt"/>
              </a:rPr>
              <a:t>– </a:t>
            </a:r>
            <a:r>
              <a:rPr lang="en-US" sz="1200" dirty="0" err="1">
                <a:latin typeface="+mj-lt"/>
              </a:rPr>
              <a:t>endocarditi</a:t>
            </a:r>
            <a:r>
              <a:rPr lang="en-US" sz="1200" dirty="0">
                <a:latin typeface="+mj-lt"/>
              </a:rPr>
              <a:t>, </a:t>
            </a:r>
            <a:r>
              <a:rPr lang="en-US" sz="1200" dirty="0" err="1">
                <a:latin typeface="+mj-lt"/>
              </a:rPr>
              <a:t>ecc</a:t>
            </a:r>
            <a:endParaRPr lang="en-US" sz="1200" dirty="0">
              <a:latin typeface="+mj-lt"/>
            </a:endParaRPr>
          </a:p>
          <a:p>
            <a:pPr marL="557213" lvl="1" indent="-214313">
              <a:buFont typeface="Wingdings" panose="05000000000000000000" pitchFamily="2" charset="2"/>
              <a:buChar char="Ø"/>
              <a:defRPr/>
            </a:pPr>
            <a:r>
              <a:rPr lang="en-US" sz="1200" dirty="0" err="1">
                <a:solidFill>
                  <a:srgbClr val="C00000"/>
                </a:solidFill>
                <a:latin typeface="+mj-lt"/>
              </a:rPr>
              <a:t>L’eparina</a:t>
            </a:r>
            <a:r>
              <a:rPr lang="en-US" sz="1200" dirty="0">
                <a:solidFill>
                  <a:srgbClr val="C00000"/>
                </a:solidFill>
                <a:latin typeface="+mj-lt"/>
              </a:rPr>
              <a:t> </a:t>
            </a:r>
            <a:r>
              <a:rPr lang="en-US" sz="1200" dirty="0" err="1">
                <a:solidFill>
                  <a:srgbClr val="C00000"/>
                </a:solidFill>
                <a:latin typeface="+mj-lt"/>
              </a:rPr>
              <a:t>stimola</a:t>
            </a:r>
            <a:r>
              <a:rPr lang="en-US" sz="1200" dirty="0">
                <a:solidFill>
                  <a:srgbClr val="C00000"/>
                </a:solidFill>
                <a:latin typeface="+mj-lt"/>
              </a:rPr>
              <a:t> la </a:t>
            </a:r>
            <a:r>
              <a:rPr lang="en-US" sz="1200" dirty="0" err="1">
                <a:solidFill>
                  <a:srgbClr val="C00000"/>
                </a:solidFill>
                <a:latin typeface="+mj-lt"/>
              </a:rPr>
              <a:t>formazione</a:t>
            </a:r>
            <a:r>
              <a:rPr lang="en-US" sz="1200" dirty="0">
                <a:solidFill>
                  <a:srgbClr val="C00000"/>
                </a:solidFill>
                <a:latin typeface="+mj-lt"/>
              </a:rPr>
              <a:t> del biofilm</a:t>
            </a:r>
          </a:p>
          <a:p>
            <a:pPr marL="214313" indent="-214313">
              <a:buFont typeface="Wingdings" panose="05000000000000000000" pitchFamily="2" charset="2"/>
              <a:buChar char="Ø"/>
              <a:defRPr/>
            </a:pPr>
            <a:endParaRPr lang="en-US" sz="1100" dirty="0">
              <a:latin typeface="+mj-lt"/>
            </a:endParaRPr>
          </a:p>
        </p:txBody>
      </p:sp>
      <p:cxnSp>
        <p:nvCxnSpPr>
          <p:cNvPr id="3" name="Google Shape;182;p6">
            <a:extLst>
              <a:ext uri="{FF2B5EF4-FFF2-40B4-BE49-F238E27FC236}">
                <a16:creationId xmlns:a16="http://schemas.microsoft.com/office/drawing/2014/main" id="{DE62D3AC-59A6-8006-25AC-81AE5B89FF4A}"/>
              </a:ext>
            </a:extLst>
          </p:cNvPr>
          <p:cNvCxnSpPr/>
          <p:nvPr/>
        </p:nvCxnSpPr>
        <p:spPr>
          <a:xfrm rot="10800000">
            <a:off x="370339" y="679595"/>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3792727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3" name="Google Shape;101;p2">
            <a:extLst>
              <a:ext uri="{FF2B5EF4-FFF2-40B4-BE49-F238E27FC236}">
                <a16:creationId xmlns:a16="http://schemas.microsoft.com/office/drawing/2014/main" id="{82433F19-31D0-C081-DF1E-8A9F4EDE08D9}"/>
              </a:ext>
            </a:extLst>
          </p:cNvPr>
          <p:cNvSpPr txBox="1"/>
          <p:nvPr/>
        </p:nvSpPr>
        <p:spPr>
          <a:xfrm>
            <a:off x="477740" y="203133"/>
            <a:ext cx="10886945"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spcBef>
                <a:spcPts val="0"/>
              </a:spcBef>
              <a:spcAft>
                <a:spcPts val="0"/>
              </a:spcAft>
              <a:buClrTx/>
              <a:buSzTx/>
              <a:buFontTx/>
              <a:buNone/>
              <a:tabLst/>
              <a:defRPr/>
            </a:pPr>
            <a:r>
              <a:rPr lang="en-US" sz="4400" dirty="0" err="1">
                <a:solidFill>
                  <a:srgbClr val="335580"/>
                </a:solidFill>
                <a:latin typeface="Montserrat ExtraBold"/>
                <a:sym typeface="Montserrat ExtraBold"/>
              </a:rPr>
              <a:t>Efficacia</a:t>
            </a:r>
            <a:r>
              <a:rPr lang="en-US" sz="4400" dirty="0">
                <a:solidFill>
                  <a:srgbClr val="335580"/>
                </a:solidFill>
                <a:latin typeface="Montserrat ExtraBold"/>
                <a:sym typeface="Montserrat ExtraBold"/>
              </a:rPr>
              <a:t> </a:t>
            </a:r>
            <a:r>
              <a:rPr lang="en-US" sz="4400" dirty="0" err="1">
                <a:solidFill>
                  <a:srgbClr val="335580"/>
                </a:solidFill>
                <a:latin typeface="Montserrat ExtraBold"/>
                <a:sym typeface="Montserrat ExtraBold"/>
              </a:rPr>
              <a:t>antimicrobica</a:t>
            </a:r>
            <a:endParaRPr lang="en-US" sz="4400" dirty="0">
              <a:solidFill>
                <a:srgbClr val="335580"/>
              </a:solidFill>
              <a:latin typeface="Montserrat ExtraBold"/>
              <a:sym typeface="Montserrat ExtraBold"/>
            </a:endParaRPr>
          </a:p>
        </p:txBody>
      </p:sp>
      <p:sp>
        <p:nvSpPr>
          <p:cNvPr id="13" name="TextBox 12">
            <a:extLst>
              <a:ext uri="{FF2B5EF4-FFF2-40B4-BE49-F238E27FC236}">
                <a16:creationId xmlns:a16="http://schemas.microsoft.com/office/drawing/2014/main" id="{C1019083-7FFA-F6E5-902D-44F431C3AE05}"/>
              </a:ext>
            </a:extLst>
          </p:cNvPr>
          <p:cNvSpPr txBox="1"/>
          <p:nvPr/>
        </p:nvSpPr>
        <p:spPr>
          <a:xfrm>
            <a:off x="11129130" y="6215901"/>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2400" b="1" i="0" u="none" strike="noStrike" kern="1200" cap="none" spc="0" normalizeH="0" baseline="0" noProof="0">
              <a:ln>
                <a:noFill/>
              </a:ln>
              <a:solidFill>
                <a:srgbClr val="335580"/>
              </a:solidFill>
              <a:effectLst/>
              <a:uLnTx/>
              <a:uFillTx/>
              <a:latin typeface="Montserrat" pitchFamily="2" charset="77"/>
              <a:ea typeface="+mn-ea"/>
              <a:cs typeface="+mn-cs"/>
            </a:endParaRPr>
          </a:p>
        </p:txBody>
      </p:sp>
      <p:sp>
        <p:nvSpPr>
          <p:cNvPr id="14" name="TextBox 13">
            <a:extLst>
              <a:ext uri="{FF2B5EF4-FFF2-40B4-BE49-F238E27FC236}">
                <a16:creationId xmlns:a16="http://schemas.microsoft.com/office/drawing/2014/main" id="{3CCE3997-9894-4FFD-F75F-894A43AD682F}"/>
              </a:ext>
            </a:extLst>
          </p:cNvPr>
          <p:cNvSpPr txBox="1"/>
          <p:nvPr/>
        </p:nvSpPr>
        <p:spPr>
          <a:xfrm>
            <a:off x="477740" y="6402025"/>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itchFamily="2" charset="0"/>
                <a:ea typeface="+mn-ea"/>
                <a:cs typeface="+mn-cs"/>
              </a:rPr>
              <a:t>© 2023 </a:t>
            </a:r>
            <a:r>
              <a:rPr kumimoji="0" lang="en-US" sz="1200" b="0" i="0" u="none" strike="noStrike" kern="1200" cap="none" spc="0" normalizeH="0" baseline="0" noProof="0" err="1">
                <a:ln>
                  <a:noFill/>
                </a:ln>
                <a:solidFill>
                  <a:prstClr val="black"/>
                </a:solidFill>
                <a:effectLst/>
                <a:uLnTx/>
                <a:uFillTx/>
                <a:latin typeface="Helvetica" pitchFamily="2" charset="0"/>
                <a:ea typeface="+mn-ea"/>
                <a:cs typeface="+mn-cs"/>
              </a:rPr>
              <a:t>SterileCare</a:t>
            </a:r>
            <a:r>
              <a:rPr kumimoji="0" lang="en-US" sz="1200" b="0" i="0" u="none" strike="noStrike" kern="1200" cap="none" spc="0" normalizeH="0" baseline="0" noProof="0">
                <a:ln>
                  <a:noFill/>
                </a:ln>
                <a:solidFill>
                  <a:prstClr val="black"/>
                </a:solidFill>
                <a:effectLst/>
                <a:uLnTx/>
                <a:uFillTx/>
                <a:latin typeface="Helvetica" pitchFamily="2" charset="0"/>
                <a:ea typeface="+mn-ea"/>
                <a:cs typeface="+mn-cs"/>
              </a:rPr>
              <a:t> Inc. All rights reserved.</a:t>
            </a:r>
          </a:p>
        </p:txBody>
      </p:sp>
      <p:cxnSp>
        <p:nvCxnSpPr>
          <p:cNvPr id="2" name="Google Shape;182;p6">
            <a:extLst>
              <a:ext uri="{FF2B5EF4-FFF2-40B4-BE49-F238E27FC236}">
                <a16:creationId xmlns:a16="http://schemas.microsoft.com/office/drawing/2014/main" id="{5EA8BF45-ED6E-47D4-BD5E-8B5A3D317332}"/>
              </a:ext>
            </a:extLst>
          </p:cNvPr>
          <p:cNvCxnSpPr/>
          <p:nvPr/>
        </p:nvCxnSpPr>
        <p:spPr>
          <a:xfrm rot="10800000">
            <a:off x="501964" y="809595"/>
            <a:ext cx="779741" cy="0"/>
          </a:xfrm>
          <a:prstGeom prst="straightConnector1">
            <a:avLst/>
          </a:prstGeom>
          <a:noFill/>
          <a:ln w="28575" cap="flat" cmpd="sng">
            <a:solidFill>
              <a:srgbClr val="AA2E30"/>
            </a:solidFill>
            <a:prstDash val="solid"/>
            <a:round/>
            <a:headEnd type="none" w="sm" len="sm"/>
            <a:tailEnd type="none" w="sm" len="sm"/>
          </a:ln>
        </p:spPr>
      </p:cxnSp>
      <p:grpSp>
        <p:nvGrpSpPr>
          <p:cNvPr id="15" name="Group 14">
            <a:extLst>
              <a:ext uri="{FF2B5EF4-FFF2-40B4-BE49-F238E27FC236}">
                <a16:creationId xmlns:a16="http://schemas.microsoft.com/office/drawing/2014/main" id="{692D9A90-095D-ADA6-B0E8-2426EDB36227}"/>
              </a:ext>
            </a:extLst>
          </p:cNvPr>
          <p:cNvGrpSpPr/>
          <p:nvPr/>
        </p:nvGrpSpPr>
        <p:grpSpPr>
          <a:xfrm>
            <a:off x="1256024" y="2808864"/>
            <a:ext cx="3894331" cy="3371337"/>
            <a:chOff x="3276600" y="4159059"/>
            <a:chExt cx="2783410" cy="2502233"/>
          </a:xfrm>
        </p:grpSpPr>
        <p:pic>
          <p:nvPicPr>
            <p:cNvPr id="16" name="Picture 4" descr="http://3.bp.blogspot.com/-KkKcftqm8L0/UBgJV6YU1VI/AAAAAAAAAQI/cq0Ivi06MDY/s1600/Structure_Bacteria%2B.png">
              <a:extLst>
                <a:ext uri="{FF2B5EF4-FFF2-40B4-BE49-F238E27FC236}">
                  <a16:creationId xmlns:a16="http://schemas.microsoft.com/office/drawing/2014/main" id="{EF11DB7A-24C7-64CB-9984-7813FE0E5E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159059"/>
              <a:ext cx="2394968" cy="162885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0AA97D3C-968E-D06F-A38D-FBB10C84D27C}"/>
                </a:ext>
              </a:extLst>
            </p:cNvPr>
            <p:cNvSpPr txBox="1"/>
            <p:nvPr/>
          </p:nvSpPr>
          <p:spPr>
            <a:xfrm>
              <a:off x="3665042" y="6318641"/>
              <a:ext cx="2394968" cy="342651"/>
            </a:xfrm>
            <a:prstGeom prst="rect">
              <a:avLst/>
            </a:prstGeom>
            <a:noFill/>
          </p:spPr>
          <p:txBody>
            <a:bodyPr wrap="square" lIns="91440" tIns="45720" rIns="91440" bIns="45720" rtlCol="0" anchor="t">
              <a:spAutoFit/>
            </a:bodyPr>
            <a:lstStyle/>
            <a:p>
              <a:pPr algn="ctr"/>
              <a:r>
                <a:rPr lang="en-US" sz="2400" dirty="0" err="1"/>
                <a:t>Microorganismi</a:t>
              </a:r>
              <a:endParaRPr lang="en-US" sz="2400" dirty="0">
                <a:cs typeface="Calibri"/>
              </a:endParaRPr>
            </a:p>
          </p:txBody>
        </p:sp>
      </p:grpSp>
      <p:pic>
        <p:nvPicPr>
          <p:cNvPr id="18" name="Picture 17">
            <a:extLst>
              <a:ext uri="{FF2B5EF4-FFF2-40B4-BE49-F238E27FC236}">
                <a16:creationId xmlns:a16="http://schemas.microsoft.com/office/drawing/2014/main" id="{BF6F79F4-AEC4-D84F-0248-CA9828B5D8D6}"/>
              </a:ext>
            </a:extLst>
          </p:cNvPr>
          <p:cNvPicPr/>
          <p:nvPr/>
        </p:nvPicPr>
        <p:blipFill rotWithShape="1">
          <a:blip r:embed="rId4">
            <a:extLst>
              <a:ext uri="{28A0092B-C50C-407E-A947-70E740481C1C}">
                <a14:useLocalDpi xmlns:a14="http://schemas.microsoft.com/office/drawing/2010/main" val="0"/>
              </a:ext>
            </a:extLst>
          </a:blip>
          <a:srcRect t="8047" b="12828"/>
          <a:stretch/>
        </p:blipFill>
        <p:spPr bwMode="auto">
          <a:xfrm>
            <a:off x="8131192" y="2730697"/>
            <a:ext cx="3794558" cy="2045455"/>
          </a:xfrm>
          <a:prstGeom prst="rect">
            <a:avLst/>
          </a:prstGeom>
          <a:noFill/>
          <a:ln>
            <a:noFill/>
          </a:ln>
          <a:extLst>
            <a:ext uri="{53640926-AAD7-44D8-BBD7-CCE9431645EC}">
              <a14:shadowObscured xmlns:a14="http://schemas.microsoft.com/office/drawing/2010/main"/>
            </a:ext>
          </a:extLst>
        </p:spPr>
      </p:pic>
      <p:sp>
        <p:nvSpPr>
          <p:cNvPr id="19" name="Rectangle 18">
            <a:extLst>
              <a:ext uri="{FF2B5EF4-FFF2-40B4-BE49-F238E27FC236}">
                <a16:creationId xmlns:a16="http://schemas.microsoft.com/office/drawing/2014/main" id="{604B29A9-7768-30E5-EDF6-0ECF71938750}"/>
              </a:ext>
            </a:extLst>
          </p:cNvPr>
          <p:cNvSpPr/>
          <p:nvPr/>
        </p:nvSpPr>
        <p:spPr>
          <a:xfrm>
            <a:off x="3989377" y="3242024"/>
            <a:ext cx="550178" cy="300082"/>
          </a:xfrm>
          <a:prstGeom prst="rect">
            <a:avLst/>
          </a:prstGeom>
        </p:spPr>
        <p:txBody>
          <a:bodyPr wrap="square">
            <a:spAutoFit/>
          </a:bodyPr>
          <a:lstStyle/>
          <a:p>
            <a:r>
              <a:rPr lang="en-US" sz="1350"/>
              <a:t>Ca</a:t>
            </a:r>
            <a:r>
              <a:rPr lang="en-US" sz="1350" baseline="30000"/>
              <a:t>2+</a:t>
            </a:r>
          </a:p>
        </p:txBody>
      </p:sp>
      <p:pic>
        <p:nvPicPr>
          <p:cNvPr id="20" name="Picture 2">
            <a:extLst>
              <a:ext uri="{FF2B5EF4-FFF2-40B4-BE49-F238E27FC236}">
                <a16:creationId xmlns:a16="http://schemas.microsoft.com/office/drawing/2014/main" id="{1AECFC99-3BE1-4AD9-354A-F0A04C19A1C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03314" y="2899822"/>
            <a:ext cx="2968059" cy="197357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0A5DA26E-270A-069A-3184-E459FC401EE0}"/>
              </a:ext>
            </a:extLst>
          </p:cNvPr>
          <p:cNvSpPr txBox="1"/>
          <p:nvPr/>
        </p:nvSpPr>
        <p:spPr>
          <a:xfrm flipH="1">
            <a:off x="5828656" y="5698966"/>
            <a:ext cx="4563841" cy="461665"/>
          </a:xfrm>
          <a:prstGeom prst="rect">
            <a:avLst/>
          </a:prstGeom>
          <a:noFill/>
        </p:spPr>
        <p:txBody>
          <a:bodyPr wrap="square" lIns="91440" tIns="45720" rIns="91440" bIns="45720" rtlCol="0" anchor="t">
            <a:spAutoFit/>
          </a:bodyPr>
          <a:lstStyle/>
          <a:p>
            <a:pPr algn="ctr"/>
            <a:r>
              <a:rPr lang="en-CA" sz="2400" dirty="0" err="1"/>
              <a:t>Matrice</a:t>
            </a:r>
            <a:r>
              <a:rPr lang="en-CA" sz="2400" dirty="0"/>
              <a:t> del Biofilm matrix / slime </a:t>
            </a:r>
            <a:endParaRPr lang="en-CA" sz="2400" dirty="0">
              <a:cs typeface="Calibri"/>
            </a:endParaRPr>
          </a:p>
        </p:txBody>
      </p:sp>
      <p:sp>
        <p:nvSpPr>
          <p:cNvPr id="22" name="Arrow: Up 2">
            <a:extLst>
              <a:ext uri="{FF2B5EF4-FFF2-40B4-BE49-F238E27FC236}">
                <a16:creationId xmlns:a16="http://schemas.microsoft.com/office/drawing/2014/main" id="{219BBF55-29B8-DD8B-43FE-A901370D1D87}"/>
              </a:ext>
            </a:extLst>
          </p:cNvPr>
          <p:cNvSpPr/>
          <p:nvPr/>
        </p:nvSpPr>
        <p:spPr>
          <a:xfrm>
            <a:off x="7100866" y="4520101"/>
            <a:ext cx="197056" cy="1034018"/>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Arrow: Up 3">
            <a:extLst>
              <a:ext uri="{FF2B5EF4-FFF2-40B4-BE49-F238E27FC236}">
                <a16:creationId xmlns:a16="http://schemas.microsoft.com/office/drawing/2014/main" id="{4C01A3C7-698F-DECD-DA46-DF413374C100}"/>
              </a:ext>
            </a:extLst>
          </p:cNvPr>
          <p:cNvSpPr/>
          <p:nvPr/>
        </p:nvSpPr>
        <p:spPr>
          <a:xfrm>
            <a:off x="8396954" y="4505724"/>
            <a:ext cx="197056" cy="1034018"/>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Arrow: Up 4">
            <a:extLst>
              <a:ext uri="{FF2B5EF4-FFF2-40B4-BE49-F238E27FC236}">
                <a16:creationId xmlns:a16="http://schemas.microsoft.com/office/drawing/2014/main" id="{D252B3F9-A30B-DDF0-D73C-B23494A5ADD8}"/>
              </a:ext>
            </a:extLst>
          </p:cNvPr>
          <p:cNvSpPr/>
          <p:nvPr/>
        </p:nvSpPr>
        <p:spPr>
          <a:xfrm rot="3124391">
            <a:off x="5030861" y="4104650"/>
            <a:ext cx="169807" cy="1692865"/>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Arrow: Up 10">
            <a:extLst>
              <a:ext uri="{FF2B5EF4-FFF2-40B4-BE49-F238E27FC236}">
                <a16:creationId xmlns:a16="http://schemas.microsoft.com/office/drawing/2014/main" id="{3B2812BA-F239-4018-A0DD-DC8A7C45A9D9}"/>
              </a:ext>
            </a:extLst>
          </p:cNvPr>
          <p:cNvSpPr/>
          <p:nvPr/>
        </p:nvSpPr>
        <p:spPr>
          <a:xfrm>
            <a:off x="3300580" y="4535449"/>
            <a:ext cx="214695" cy="1019743"/>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25">
            <a:extLst>
              <a:ext uri="{FF2B5EF4-FFF2-40B4-BE49-F238E27FC236}">
                <a16:creationId xmlns:a16="http://schemas.microsoft.com/office/drawing/2014/main" id="{C35164BC-FD9E-6F4E-9671-968486F6F3BE}"/>
              </a:ext>
            </a:extLst>
          </p:cNvPr>
          <p:cNvSpPr txBox="1"/>
          <p:nvPr/>
        </p:nvSpPr>
        <p:spPr>
          <a:xfrm flipH="1">
            <a:off x="424291" y="1158850"/>
            <a:ext cx="5967271" cy="1323439"/>
          </a:xfrm>
          <a:prstGeom prst="rect">
            <a:avLst/>
          </a:prstGeom>
          <a:noFill/>
        </p:spPr>
        <p:txBody>
          <a:bodyPr wrap="square" lIns="91440" tIns="45720" rIns="91440" bIns="45720" rtlCol="0" anchor="t">
            <a:spAutoFit/>
          </a:bodyPr>
          <a:lstStyle/>
          <a:p>
            <a:r>
              <a:rPr lang="en-CA" sz="2000" dirty="0">
                <a:latin typeface="Helvetica"/>
                <a:cs typeface="Helvetica"/>
              </a:rPr>
              <a:t>Il </a:t>
            </a:r>
            <a:r>
              <a:rPr lang="en-CA" sz="2000" dirty="0" err="1">
                <a:latin typeface="Helvetica"/>
                <a:cs typeface="Helvetica"/>
              </a:rPr>
              <a:t>meccanismo</a:t>
            </a:r>
            <a:r>
              <a:rPr lang="en-CA" sz="2000" dirty="0">
                <a:latin typeface="Helvetica"/>
                <a:cs typeface="Helvetica"/>
              </a:rPr>
              <a:t> </a:t>
            </a:r>
            <a:r>
              <a:rPr lang="en-CA" sz="2000" dirty="0" err="1">
                <a:latin typeface="Helvetica"/>
                <a:cs typeface="Helvetica"/>
              </a:rPr>
              <a:t>d’azione</a:t>
            </a:r>
            <a:r>
              <a:rPr lang="en-CA" sz="2000" dirty="0">
                <a:latin typeface="Helvetica"/>
                <a:cs typeface="Helvetica"/>
              </a:rPr>
              <a:t> </a:t>
            </a:r>
            <a:r>
              <a:rPr lang="en-CA" sz="2000" dirty="0" err="1">
                <a:latin typeface="Helvetica"/>
                <a:cs typeface="Helvetica"/>
              </a:rPr>
              <a:t>deve</a:t>
            </a:r>
            <a:r>
              <a:rPr lang="en-CA" sz="2000" dirty="0">
                <a:latin typeface="Helvetica"/>
                <a:cs typeface="Helvetica"/>
              </a:rPr>
              <a:t> </a:t>
            </a:r>
            <a:r>
              <a:rPr lang="en-CA" sz="2000" dirty="0" err="1">
                <a:latin typeface="Helvetica"/>
                <a:cs typeface="Helvetica"/>
              </a:rPr>
              <a:t>essere</a:t>
            </a:r>
            <a:r>
              <a:rPr lang="en-CA" sz="2000" dirty="0">
                <a:latin typeface="Helvetica"/>
                <a:cs typeface="Helvetica"/>
              </a:rPr>
              <a:t> </a:t>
            </a:r>
            <a:r>
              <a:rPr lang="en-CA" sz="2000" dirty="0" err="1">
                <a:latin typeface="Helvetica"/>
                <a:cs typeface="Helvetica"/>
              </a:rPr>
              <a:t>capace</a:t>
            </a:r>
            <a:r>
              <a:rPr lang="en-CA" sz="2000" dirty="0">
                <a:latin typeface="Helvetica"/>
                <a:cs typeface="Helvetica"/>
              </a:rPr>
              <a:t> </a:t>
            </a:r>
            <a:r>
              <a:rPr lang="en-CA" sz="2000" dirty="0" err="1">
                <a:latin typeface="Helvetica"/>
                <a:cs typeface="Helvetica"/>
              </a:rPr>
              <a:t>sia</a:t>
            </a:r>
            <a:r>
              <a:rPr lang="en-CA" sz="2000" dirty="0">
                <a:latin typeface="Helvetica"/>
                <a:cs typeface="Helvetica"/>
              </a:rPr>
              <a:t>:</a:t>
            </a:r>
          </a:p>
          <a:p>
            <a:pPr marL="800100" lvl="1" indent="-342900">
              <a:buClr>
                <a:srgbClr val="AA2E30"/>
              </a:buClr>
              <a:buFont typeface="Wingdings" pitchFamily="2" charset="2"/>
              <a:buChar char="v"/>
            </a:pPr>
            <a:r>
              <a:rPr lang="en-CA" sz="2000" dirty="0">
                <a:latin typeface="Helvetica"/>
                <a:cs typeface="Helvetica"/>
              </a:rPr>
              <a:t>Di </a:t>
            </a:r>
            <a:r>
              <a:rPr lang="en-CA" sz="2000" dirty="0" err="1">
                <a:latin typeface="Helvetica"/>
                <a:cs typeface="Helvetica"/>
              </a:rPr>
              <a:t>inibire</a:t>
            </a:r>
            <a:r>
              <a:rPr lang="en-CA" sz="2000" dirty="0">
                <a:latin typeface="Helvetica"/>
                <a:cs typeface="Helvetica"/>
              </a:rPr>
              <a:t> la </a:t>
            </a:r>
            <a:r>
              <a:rPr lang="en-CA" sz="2000" dirty="0" err="1">
                <a:latin typeface="Helvetica"/>
                <a:cs typeface="Helvetica"/>
              </a:rPr>
              <a:t>crescita</a:t>
            </a:r>
            <a:r>
              <a:rPr lang="en-CA" sz="2000" dirty="0">
                <a:latin typeface="Helvetica"/>
                <a:cs typeface="Helvetica"/>
              </a:rPr>
              <a:t> </a:t>
            </a:r>
            <a:r>
              <a:rPr lang="en-CA" sz="2000" dirty="0" err="1">
                <a:latin typeface="Helvetica"/>
                <a:cs typeface="Helvetica"/>
              </a:rPr>
              <a:t>che</a:t>
            </a:r>
            <a:r>
              <a:rPr lang="en-CA" sz="2000" dirty="0">
                <a:latin typeface="Helvetica"/>
                <a:cs typeface="Helvetica"/>
              </a:rPr>
              <a:t> di </a:t>
            </a:r>
            <a:r>
              <a:rPr lang="en-CA" sz="2000" dirty="0" err="1">
                <a:latin typeface="Helvetica"/>
                <a:cs typeface="Helvetica"/>
              </a:rPr>
              <a:t>uccidere</a:t>
            </a:r>
            <a:r>
              <a:rPr lang="en-CA" sz="2000" dirty="0">
                <a:latin typeface="Helvetica"/>
                <a:cs typeface="Helvetica"/>
              </a:rPr>
              <a:t> </a:t>
            </a:r>
            <a:r>
              <a:rPr lang="en-CA" sz="2000" dirty="0" err="1">
                <a:latin typeface="Helvetica"/>
                <a:cs typeface="Helvetica"/>
              </a:rPr>
              <a:t>i</a:t>
            </a:r>
            <a:r>
              <a:rPr lang="en-CA" sz="2000" dirty="0">
                <a:latin typeface="Helvetica"/>
                <a:cs typeface="Helvetica"/>
              </a:rPr>
              <a:t> </a:t>
            </a:r>
            <a:r>
              <a:rPr lang="en-CA" sz="2000" dirty="0" err="1">
                <a:latin typeface="Helvetica"/>
                <a:cs typeface="Helvetica"/>
              </a:rPr>
              <a:t>microrganismi</a:t>
            </a:r>
            <a:r>
              <a:rPr lang="en-CA" sz="2000" dirty="0">
                <a:latin typeface="Helvetica"/>
                <a:cs typeface="Helvetica"/>
              </a:rPr>
              <a:t> a </a:t>
            </a:r>
            <a:r>
              <a:rPr lang="en-CA" sz="2000" dirty="0" err="1">
                <a:latin typeface="Helvetica"/>
                <a:cs typeface="Helvetica"/>
              </a:rPr>
              <a:t>contatto</a:t>
            </a:r>
            <a:endParaRPr lang="en-CA" sz="2000" dirty="0">
              <a:latin typeface="Helvetica"/>
              <a:cs typeface="Helvetica"/>
            </a:endParaRPr>
          </a:p>
          <a:p>
            <a:pPr marL="800100" lvl="1" indent="-342900">
              <a:buClr>
                <a:srgbClr val="AA2E30"/>
              </a:buClr>
              <a:buFont typeface="Wingdings" pitchFamily="2" charset="2"/>
              <a:buChar char="v"/>
            </a:pPr>
            <a:r>
              <a:rPr lang="en-CA" sz="2000" dirty="0" err="1">
                <a:latin typeface="Helvetica"/>
                <a:cs typeface="Helvetica"/>
              </a:rPr>
              <a:t>Eradicare</a:t>
            </a:r>
            <a:r>
              <a:rPr lang="en-CA" sz="2000" dirty="0">
                <a:latin typeface="Helvetica"/>
                <a:cs typeface="Helvetica"/>
              </a:rPr>
              <a:t> (</a:t>
            </a:r>
            <a:r>
              <a:rPr lang="en-CA" sz="2000" dirty="0" err="1">
                <a:latin typeface="Helvetica"/>
                <a:cs typeface="Helvetica"/>
              </a:rPr>
              <a:t>rompere</a:t>
            </a:r>
            <a:r>
              <a:rPr lang="en-CA" sz="2000" dirty="0">
                <a:latin typeface="Helvetica"/>
                <a:cs typeface="Helvetica"/>
              </a:rPr>
              <a:t>) </a:t>
            </a:r>
            <a:r>
              <a:rPr lang="en-CA" sz="2000" dirty="0" err="1">
                <a:latin typeface="Helvetica"/>
                <a:cs typeface="Helvetica"/>
              </a:rPr>
              <a:t>il</a:t>
            </a:r>
            <a:r>
              <a:rPr lang="en-CA" sz="2000" dirty="0">
                <a:latin typeface="Helvetica"/>
                <a:cs typeface="Helvetica"/>
              </a:rPr>
              <a:t> biofilm / /slime</a:t>
            </a:r>
            <a:endParaRPr lang="en-CA" sz="2000" dirty="0">
              <a:latin typeface="Helvetica" pitchFamily="2" charset="0"/>
              <a:cs typeface="Helvetica"/>
            </a:endParaRPr>
          </a:p>
        </p:txBody>
      </p:sp>
    </p:spTree>
    <p:extLst>
      <p:ext uri="{BB962C8B-B14F-4D97-AF65-F5344CB8AC3E}">
        <p14:creationId xmlns:p14="http://schemas.microsoft.com/office/powerpoint/2010/main" val="1094832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Shape 465"/>
        <p:cNvGrpSpPr/>
        <p:nvPr/>
      </p:nvGrpSpPr>
      <p:grpSpPr>
        <a:xfrm>
          <a:off x="0" y="0"/>
          <a:ext cx="0" cy="0"/>
          <a:chOff x="0" y="0"/>
          <a:chExt cx="0" cy="0"/>
        </a:xfrm>
      </p:grpSpPr>
      <p:sp>
        <p:nvSpPr>
          <p:cNvPr id="480" name="Google Shape;480;p25"/>
          <p:cNvSpPr txBox="1"/>
          <p:nvPr/>
        </p:nvSpPr>
        <p:spPr>
          <a:xfrm>
            <a:off x="3980357" y="6391856"/>
            <a:ext cx="10273475" cy="307756"/>
          </a:xfrm>
          <a:prstGeom prst="rect">
            <a:avLst/>
          </a:prstGeom>
          <a:noFill/>
          <a:ln>
            <a:noFill/>
          </a:ln>
        </p:spPr>
        <p:txBody>
          <a:bodyPr spcFirstLastPara="1" wrap="square" lIns="60950" tIns="60950" rIns="60950" bIns="6095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600" b="0" i="0" u="none" strike="noStrike" kern="1200" cap="none" spc="0" normalizeH="0" baseline="0" noProof="0" dirty="0">
                <a:ln>
                  <a:noFill/>
                </a:ln>
                <a:solidFill>
                  <a:srgbClr val="000000"/>
                </a:solidFill>
                <a:effectLst/>
                <a:uLnTx/>
                <a:uFillTx/>
                <a:latin typeface="Calibri" panose="020F0502020204030204"/>
                <a:ea typeface="+mn-ea"/>
                <a:cs typeface="+mn-cs"/>
              </a:rPr>
              <a:t>Dobbins BM, Catton JA, Kite P, McMahon MJ, Wilcox MH. Each lumen is a potential source of central venous catheter-related bloodstream infection. Crit Care Med. 2003;31:1688-1690. </a:t>
            </a:r>
            <a:r>
              <a:rPr kumimoji="0" lang="en-US" sz="600" b="0" i="0" u="sng" strike="noStrike" kern="1200" cap="none" spc="0" normalizeH="0" baseline="0" noProof="0" dirty="0">
                <a:ln>
                  <a:noFill/>
                </a:ln>
                <a:solidFill>
                  <a:srgbClr val="004C88"/>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Abstract</a:t>
            </a:r>
            <a:r>
              <a:rPr kumimoji="0" lang="en-US" sz="600" b="0" i="0" u="none" strike="noStrike" kern="1200" cap="none" spc="0" normalizeH="0" baseline="0" noProof="0" dirty="0">
                <a:ln>
                  <a:noFill/>
                </a:ln>
                <a:solidFill>
                  <a:srgbClr val="000000"/>
                </a:solidFill>
                <a:effectLst/>
                <a:uLnTx/>
                <a:uFillTx/>
                <a:latin typeface="Calibri" panose="020F0502020204030204"/>
                <a:ea typeface="+mn-ea"/>
                <a:cs typeface="+mn-cs"/>
              </a:rPr>
              <a:t> </a:t>
            </a:r>
            <a:endParaRPr kumimoji="0" lang="en-US" sz="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err="1">
                <a:ln>
                  <a:noFill/>
                </a:ln>
                <a:solidFill>
                  <a:prstClr val="black"/>
                </a:solidFill>
                <a:effectLst/>
                <a:uLnTx/>
                <a:uFillTx/>
                <a:latin typeface="Calibri"/>
                <a:ea typeface="Calibri"/>
                <a:cs typeface="Calibri"/>
                <a:sym typeface="Calibri"/>
              </a:rPr>
              <a:t>Donlan</a:t>
            </a:r>
            <a:r>
              <a:rPr kumimoji="0" lang="en-US" sz="600" b="0" i="0" u="none" strike="noStrike" kern="1200" cap="none" spc="0" normalizeH="0" baseline="0" noProof="0" dirty="0">
                <a:ln>
                  <a:noFill/>
                </a:ln>
                <a:solidFill>
                  <a:prstClr val="black"/>
                </a:solidFill>
                <a:effectLst/>
                <a:uLnTx/>
                <a:uFillTx/>
                <a:latin typeface="Calibri"/>
                <a:ea typeface="Calibri"/>
                <a:cs typeface="Calibri"/>
                <a:sym typeface="Calibri"/>
              </a:rPr>
              <a:t>, 2001; Biofilm Formation: A clinical Relevant Microbiological Process  Rodney M </a:t>
            </a:r>
            <a:r>
              <a:rPr kumimoji="0" lang="en-US" sz="600" b="0" i="0" u="none" strike="noStrike" kern="1200" cap="none" spc="0" normalizeH="0" baseline="0" noProof="0" dirty="0" err="1">
                <a:ln>
                  <a:noFill/>
                </a:ln>
                <a:solidFill>
                  <a:prstClr val="black"/>
                </a:solidFill>
                <a:effectLst/>
                <a:uLnTx/>
                <a:uFillTx/>
                <a:latin typeface="Calibri"/>
                <a:ea typeface="Calibri"/>
                <a:cs typeface="Calibri"/>
                <a:sym typeface="Calibri"/>
              </a:rPr>
              <a:t>Donlan</a:t>
            </a:r>
            <a:r>
              <a:rPr kumimoji="0" lang="en-US" sz="600" b="0" i="0" u="none" strike="noStrike" kern="1200" cap="none" spc="0" normalizeH="0" baseline="0" noProof="0" dirty="0">
                <a:ln>
                  <a:noFill/>
                </a:ln>
                <a:solidFill>
                  <a:prstClr val="black"/>
                </a:solidFill>
                <a:effectLst/>
                <a:uLnTx/>
                <a:uFillTx/>
                <a:latin typeface="Calibri"/>
                <a:ea typeface="Calibri"/>
                <a:cs typeface="Calibri"/>
                <a:sym typeface="Calibri"/>
              </a:rPr>
              <a:t>, Healthcare epidemiology 2001:33 (15 October) </a:t>
            </a:r>
            <a:r>
              <a:rPr kumimoji="0" lang="en-US" sz="600" b="0" i="0" u="none" strike="noStrike" kern="1200" cap="none" spc="0" normalizeH="0" baseline="0" noProof="0" dirty="0" err="1">
                <a:ln>
                  <a:noFill/>
                </a:ln>
                <a:solidFill>
                  <a:prstClr val="black"/>
                </a:solidFill>
                <a:effectLst/>
                <a:uLnTx/>
                <a:uFillTx/>
                <a:latin typeface="Calibri"/>
                <a:ea typeface="Calibri"/>
                <a:cs typeface="Calibri"/>
                <a:sym typeface="Calibri"/>
              </a:rPr>
              <a:t>pg</a:t>
            </a:r>
            <a:r>
              <a:rPr kumimoji="0" lang="en-US" sz="600" b="0" i="0" u="none" strike="noStrike" kern="1200" cap="none" spc="0" normalizeH="0" baseline="0" noProof="0" dirty="0">
                <a:ln>
                  <a:noFill/>
                </a:ln>
                <a:solidFill>
                  <a:prstClr val="black"/>
                </a:solidFill>
                <a:effectLst/>
                <a:uLnTx/>
                <a:uFillTx/>
                <a:latin typeface="Calibri"/>
                <a:ea typeface="Calibri"/>
                <a:cs typeface="Calibri"/>
                <a:sym typeface="Calibri"/>
              </a:rPr>
              <a:t> 1387-92.</a:t>
            </a:r>
            <a:endParaRPr kumimoji="0" lang="en-US" sz="600" b="0" i="0" u="sng"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101;p2">
            <a:extLst>
              <a:ext uri="{FF2B5EF4-FFF2-40B4-BE49-F238E27FC236}">
                <a16:creationId xmlns:a16="http://schemas.microsoft.com/office/drawing/2014/main" id="{82433F19-31D0-C081-DF1E-8A9F4EDE08D9}"/>
              </a:ext>
            </a:extLst>
          </p:cNvPr>
          <p:cNvSpPr txBox="1"/>
          <p:nvPr/>
        </p:nvSpPr>
        <p:spPr>
          <a:xfrm>
            <a:off x="486724" y="481464"/>
            <a:ext cx="11656046"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err="1">
                <a:solidFill>
                  <a:srgbClr val="335580"/>
                </a:solidFill>
                <a:latin typeface="Montserrat ExtraBold"/>
                <a:sym typeface="Montserrat ExtraBold"/>
              </a:rPr>
              <a:t>Algoritmo</a:t>
            </a:r>
            <a:r>
              <a:rPr lang="en-US" sz="4400" dirty="0">
                <a:solidFill>
                  <a:srgbClr val="335580"/>
                </a:solidFill>
                <a:latin typeface="Montserrat ExtraBold"/>
                <a:sym typeface="Montserrat ExtraBold"/>
              </a:rPr>
              <a:t> </a:t>
            </a:r>
            <a:r>
              <a:rPr lang="en-US" sz="4400" dirty="0" err="1">
                <a:solidFill>
                  <a:srgbClr val="335580"/>
                </a:solidFill>
                <a:latin typeface="Montserrat ExtraBold"/>
                <a:sym typeface="Montserrat ExtraBold"/>
              </a:rPr>
              <a:t>decisionale</a:t>
            </a:r>
            <a:r>
              <a:rPr lang="en-US" sz="4400" dirty="0">
                <a:solidFill>
                  <a:srgbClr val="335580"/>
                </a:solidFill>
                <a:latin typeface="Montserrat ExtraBold"/>
                <a:sym typeface="Montserrat ExtraBold"/>
              </a:rPr>
              <a:t> </a:t>
            </a:r>
            <a:r>
              <a:rPr lang="en-US" sz="4400" dirty="0" err="1">
                <a:solidFill>
                  <a:srgbClr val="335580"/>
                </a:solidFill>
                <a:latin typeface="Montserrat ExtraBold"/>
                <a:sym typeface="Montserrat ExtraBold"/>
              </a:rPr>
              <a:t>clinico</a:t>
            </a:r>
            <a:r>
              <a:rPr lang="en-US" sz="4400" dirty="0">
                <a:solidFill>
                  <a:srgbClr val="335580"/>
                </a:solidFill>
                <a:latin typeface="Montserrat ExtraBold"/>
                <a:sym typeface="Montserrat ExtraBold"/>
              </a:rPr>
              <a:t> &amp; biofilm</a:t>
            </a:r>
          </a:p>
        </p:txBody>
      </p:sp>
      <p:cxnSp>
        <p:nvCxnSpPr>
          <p:cNvPr id="4" name="Google Shape;182;p6">
            <a:extLst>
              <a:ext uri="{FF2B5EF4-FFF2-40B4-BE49-F238E27FC236}">
                <a16:creationId xmlns:a16="http://schemas.microsoft.com/office/drawing/2014/main" id="{28E75467-AC5E-E818-2650-562566B62502}"/>
              </a:ext>
            </a:extLst>
          </p:cNvPr>
          <p:cNvCxnSpPr/>
          <p:nvPr/>
        </p:nvCxnSpPr>
        <p:spPr>
          <a:xfrm rot="10800000">
            <a:off x="477741" y="1094210"/>
            <a:ext cx="779741" cy="0"/>
          </a:xfrm>
          <a:prstGeom prst="straightConnector1">
            <a:avLst/>
          </a:prstGeom>
          <a:noFill/>
          <a:ln w="28575" cap="flat" cmpd="sng">
            <a:solidFill>
              <a:srgbClr val="AA2E30"/>
            </a:solidFill>
            <a:prstDash val="solid"/>
            <a:round/>
            <a:headEnd type="none" w="sm" len="sm"/>
            <a:tailEnd type="none" w="sm" len="sm"/>
          </a:ln>
        </p:spPr>
      </p:cxnSp>
      <p:sp>
        <p:nvSpPr>
          <p:cNvPr id="5" name="Hexagon 4">
            <a:extLst>
              <a:ext uri="{FF2B5EF4-FFF2-40B4-BE49-F238E27FC236}">
                <a16:creationId xmlns:a16="http://schemas.microsoft.com/office/drawing/2014/main" id="{2B687EF7-D05F-D177-57DF-6136A88BF879}"/>
              </a:ext>
            </a:extLst>
          </p:cNvPr>
          <p:cNvSpPr/>
          <p:nvPr/>
        </p:nvSpPr>
        <p:spPr>
          <a:xfrm>
            <a:off x="400712" y="1353398"/>
            <a:ext cx="1868540" cy="1552448"/>
          </a:xfrm>
          <a:prstGeom prst="hexagon">
            <a:avLst/>
          </a:prstGeom>
          <a:solidFill>
            <a:srgbClr val="335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Hexagon 5">
            <a:extLst>
              <a:ext uri="{FF2B5EF4-FFF2-40B4-BE49-F238E27FC236}">
                <a16:creationId xmlns:a16="http://schemas.microsoft.com/office/drawing/2014/main" id="{24BD4F9C-26EF-DA0A-F990-DEE913E051D2}"/>
              </a:ext>
            </a:extLst>
          </p:cNvPr>
          <p:cNvSpPr/>
          <p:nvPr/>
        </p:nvSpPr>
        <p:spPr>
          <a:xfrm>
            <a:off x="400712" y="3079186"/>
            <a:ext cx="1868540" cy="1552448"/>
          </a:xfrm>
          <a:prstGeom prst="hexagon">
            <a:avLst/>
          </a:prstGeom>
          <a:solidFill>
            <a:srgbClr val="335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Hexagon 6">
            <a:extLst>
              <a:ext uri="{FF2B5EF4-FFF2-40B4-BE49-F238E27FC236}">
                <a16:creationId xmlns:a16="http://schemas.microsoft.com/office/drawing/2014/main" id="{E2879B2E-7814-3883-A714-13DE2F0543B4}"/>
              </a:ext>
            </a:extLst>
          </p:cNvPr>
          <p:cNvSpPr/>
          <p:nvPr/>
        </p:nvSpPr>
        <p:spPr>
          <a:xfrm>
            <a:off x="400712" y="4817043"/>
            <a:ext cx="1868540" cy="1552448"/>
          </a:xfrm>
          <a:prstGeom prst="hexagon">
            <a:avLst/>
          </a:prstGeom>
          <a:solidFill>
            <a:srgbClr val="335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9" name="Google Shape;469;p25"/>
          <p:cNvSpPr txBox="1"/>
          <p:nvPr/>
        </p:nvSpPr>
        <p:spPr>
          <a:xfrm>
            <a:off x="598702" y="1719051"/>
            <a:ext cx="1526822" cy="1025409"/>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8950"/>
              </a:lnSpc>
              <a:spcBef>
                <a:spcPts val="0"/>
              </a:spcBef>
              <a:spcAft>
                <a:spcPts val="0"/>
              </a:spcAft>
              <a:buClrTx/>
              <a:buSzTx/>
              <a:buFontTx/>
              <a:buNone/>
              <a:tabLst/>
              <a:defRPr/>
            </a:pPr>
            <a:r>
              <a:rPr lang="en-US" sz="1400" b="1" dirty="0" err="1">
                <a:solidFill>
                  <a:schemeClr val="bg1"/>
                </a:solidFill>
                <a:latin typeface="Montserrat" pitchFamily="2" charset="77"/>
                <a:ea typeface="Inter"/>
                <a:cs typeface="Inter"/>
                <a:sym typeface="Inter"/>
              </a:rPr>
              <a:t>Determinazione</a:t>
            </a:r>
            <a:r>
              <a:rPr lang="en-US" sz="1400" b="1" dirty="0">
                <a:solidFill>
                  <a:schemeClr val="bg1"/>
                </a:solidFill>
                <a:latin typeface="Montserrat" pitchFamily="2" charset="77"/>
                <a:ea typeface="Inter"/>
                <a:cs typeface="Inter"/>
                <a:sym typeface="Inter"/>
              </a:rPr>
              <a:t> del </a:t>
            </a:r>
            <a:r>
              <a:rPr lang="en-US" sz="1400" b="1" dirty="0" err="1">
                <a:solidFill>
                  <a:schemeClr val="bg1"/>
                </a:solidFill>
                <a:latin typeface="Montserrat" pitchFamily="2" charset="77"/>
                <a:ea typeface="Inter"/>
                <a:cs typeface="Inter"/>
                <a:sym typeface="Inter"/>
              </a:rPr>
              <a:t>collegamento</a:t>
            </a:r>
            <a:r>
              <a:rPr lang="en-US" sz="1400" b="1" dirty="0">
                <a:solidFill>
                  <a:schemeClr val="bg1"/>
                </a:solidFill>
                <a:latin typeface="Montserrat" pitchFamily="2" charset="77"/>
                <a:ea typeface="Inter"/>
                <a:cs typeface="Inter"/>
                <a:sym typeface="Inter"/>
              </a:rPr>
              <a:t> del Biofilm</a:t>
            </a:r>
            <a:r>
              <a:rPr kumimoji="0" lang="en-US" sz="1400" b="1" i="0" u="none" strike="noStrike" kern="1200" cap="none" spc="0" normalizeH="0" baseline="0" noProof="0" dirty="0">
                <a:ln>
                  <a:noFill/>
                </a:ln>
                <a:solidFill>
                  <a:schemeClr val="bg1"/>
                </a:solidFill>
                <a:effectLst/>
                <a:uLnTx/>
                <a:uFillTx/>
                <a:latin typeface="Montserrat" pitchFamily="2" charset="77"/>
                <a:ea typeface="Inter"/>
                <a:cs typeface="Inter"/>
                <a:sym typeface="Inter"/>
              </a:rPr>
              <a:t> </a:t>
            </a:r>
          </a:p>
        </p:txBody>
      </p:sp>
      <p:sp>
        <p:nvSpPr>
          <p:cNvPr id="477" name="Google Shape;477;p25"/>
          <p:cNvSpPr txBox="1"/>
          <p:nvPr/>
        </p:nvSpPr>
        <p:spPr>
          <a:xfrm>
            <a:off x="636962" y="3431582"/>
            <a:ext cx="1412000" cy="76905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8950"/>
              </a:lnSpc>
              <a:spcBef>
                <a:spcPts val="0"/>
              </a:spcBef>
              <a:spcAft>
                <a:spcPts val="0"/>
              </a:spcAft>
              <a:buClrTx/>
              <a:buSzTx/>
              <a:buFontTx/>
              <a:buNone/>
              <a:tabLst/>
              <a:defRPr/>
            </a:pPr>
            <a:r>
              <a:rPr lang="en-US" sz="1400" b="1" dirty="0" err="1">
                <a:solidFill>
                  <a:schemeClr val="bg1"/>
                </a:solidFill>
                <a:latin typeface="Montserrat" pitchFamily="2" charset="77"/>
                <a:sym typeface="Inter"/>
              </a:rPr>
              <a:t>Identificazione</a:t>
            </a:r>
            <a:r>
              <a:rPr lang="en-US" sz="1400" b="1" dirty="0">
                <a:solidFill>
                  <a:schemeClr val="bg1"/>
                </a:solidFill>
                <a:latin typeface="Montserrat" pitchFamily="2" charset="77"/>
                <a:sym typeface="Inter"/>
              </a:rPr>
              <a:t> del Biofilm sui </a:t>
            </a:r>
            <a:r>
              <a:rPr lang="en-US" sz="1400" b="1" dirty="0" err="1">
                <a:solidFill>
                  <a:schemeClr val="bg1"/>
                </a:solidFill>
                <a:latin typeface="Montserrat" pitchFamily="2" charset="77"/>
                <a:sym typeface="Inter"/>
              </a:rPr>
              <a:t>Dispositivi</a:t>
            </a:r>
            <a:r>
              <a:rPr lang="en-US" sz="1400" b="1" dirty="0">
                <a:solidFill>
                  <a:schemeClr val="bg1"/>
                </a:solidFill>
                <a:latin typeface="Montserrat" pitchFamily="2" charset="77"/>
                <a:sym typeface="Inter"/>
              </a:rPr>
              <a:t> medici</a:t>
            </a:r>
            <a:endParaRPr kumimoji="0" lang="en-US" sz="1400" b="1" i="0" u="none" strike="noStrike" kern="1200" cap="none" spc="0" normalizeH="0" baseline="0" noProof="0" dirty="0">
              <a:ln>
                <a:noFill/>
              </a:ln>
              <a:solidFill>
                <a:schemeClr val="bg1"/>
              </a:solidFill>
              <a:effectLst/>
              <a:uLnTx/>
              <a:uFillTx/>
              <a:latin typeface="Montserrat" pitchFamily="2" charset="77"/>
              <a:ea typeface="+mn-ea"/>
              <a:cs typeface="+mn-cs"/>
            </a:endParaRPr>
          </a:p>
        </p:txBody>
      </p:sp>
      <p:sp>
        <p:nvSpPr>
          <p:cNvPr id="479" name="Google Shape;479;p25"/>
          <p:cNvSpPr txBox="1"/>
          <p:nvPr/>
        </p:nvSpPr>
        <p:spPr>
          <a:xfrm>
            <a:off x="636962" y="5080562"/>
            <a:ext cx="1412000" cy="1025409"/>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sz="1400" b="1" dirty="0" err="1">
                <a:solidFill>
                  <a:schemeClr val="bg1"/>
                </a:solidFill>
                <a:latin typeface="Montserrat" pitchFamily="2" charset="77"/>
                <a:sym typeface="Inter"/>
              </a:rPr>
              <a:t>Trattamento</a:t>
            </a:r>
            <a:r>
              <a:rPr lang="en-US" sz="1400" b="1" dirty="0">
                <a:solidFill>
                  <a:schemeClr val="bg1"/>
                </a:solidFill>
                <a:latin typeface="Montserrat" pitchFamily="2" charset="77"/>
                <a:sym typeface="Inter"/>
              </a:rPr>
              <a:t> </a:t>
            </a:r>
            <a:r>
              <a:rPr lang="en-US" sz="1400" b="1" dirty="0" err="1">
                <a:solidFill>
                  <a:schemeClr val="bg1"/>
                </a:solidFill>
                <a:latin typeface="Montserrat" pitchFamily="2" charset="77"/>
                <a:sym typeface="Inter"/>
              </a:rPr>
              <a:t>delle</a:t>
            </a:r>
            <a:r>
              <a:rPr lang="en-US" sz="1400" b="1" dirty="0">
                <a:solidFill>
                  <a:schemeClr val="bg1"/>
                </a:solidFill>
                <a:latin typeface="Montserrat" pitchFamily="2" charset="77"/>
                <a:sym typeface="Inter"/>
              </a:rPr>
              <a:t> </a:t>
            </a:r>
            <a:r>
              <a:rPr lang="en-US" sz="1400" b="1" dirty="0" err="1">
                <a:solidFill>
                  <a:schemeClr val="bg1"/>
                </a:solidFill>
                <a:latin typeface="Montserrat" pitchFamily="2" charset="77"/>
                <a:sym typeface="Inter"/>
              </a:rPr>
              <a:t>Infezioni</a:t>
            </a:r>
            <a:r>
              <a:rPr lang="en-US" sz="1400" b="1" dirty="0">
                <a:solidFill>
                  <a:schemeClr val="bg1"/>
                </a:solidFill>
                <a:latin typeface="Montserrat" pitchFamily="2" charset="77"/>
                <a:sym typeface="Inter"/>
              </a:rPr>
              <a:t> </a:t>
            </a:r>
            <a:r>
              <a:rPr lang="en-US" sz="1400" b="1" dirty="0" err="1">
                <a:solidFill>
                  <a:schemeClr val="bg1"/>
                </a:solidFill>
                <a:latin typeface="Montserrat" pitchFamily="2" charset="77"/>
                <a:sym typeface="Inter"/>
              </a:rPr>
              <a:t>che</a:t>
            </a:r>
            <a:r>
              <a:rPr lang="en-US" sz="1400" b="1" dirty="0">
                <a:solidFill>
                  <a:schemeClr val="bg1"/>
                </a:solidFill>
                <a:latin typeface="Montserrat" pitchFamily="2" charset="77"/>
                <a:sym typeface="Inter"/>
              </a:rPr>
              <a:t> </a:t>
            </a:r>
            <a:r>
              <a:rPr lang="en-US" sz="1400" b="1" dirty="0" err="1">
                <a:solidFill>
                  <a:schemeClr val="bg1"/>
                </a:solidFill>
                <a:latin typeface="Montserrat" pitchFamily="2" charset="77"/>
                <a:sym typeface="Inter"/>
              </a:rPr>
              <a:t>coinvolgono</a:t>
            </a:r>
            <a:r>
              <a:rPr lang="en-US" sz="1400" b="1" dirty="0">
                <a:solidFill>
                  <a:schemeClr val="bg1"/>
                </a:solidFill>
                <a:latin typeface="Montserrat" pitchFamily="2" charset="77"/>
                <a:sym typeface="Inter"/>
              </a:rPr>
              <a:t> ii Biofilm</a:t>
            </a:r>
            <a:endParaRPr kumimoji="0" lang="en-US" sz="1400" b="1" i="0" u="none" strike="noStrike" kern="1200" cap="none" spc="0" normalizeH="0" baseline="0" noProof="0" dirty="0">
              <a:ln>
                <a:noFill/>
              </a:ln>
              <a:solidFill>
                <a:schemeClr val="bg1"/>
              </a:solidFill>
              <a:effectLst/>
              <a:uLnTx/>
              <a:uFillTx/>
              <a:latin typeface="Montserrat" pitchFamily="2" charset="77"/>
              <a:ea typeface="+mn-ea"/>
              <a:cs typeface="+mn-cs"/>
            </a:endParaRPr>
          </a:p>
        </p:txBody>
      </p:sp>
      <p:cxnSp>
        <p:nvCxnSpPr>
          <p:cNvPr id="8" name="Google Shape;183;p6">
            <a:extLst>
              <a:ext uri="{FF2B5EF4-FFF2-40B4-BE49-F238E27FC236}">
                <a16:creationId xmlns:a16="http://schemas.microsoft.com/office/drawing/2014/main" id="{9F60F3F0-87ED-D4E0-B7DE-AE3F68056A5D}"/>
              </a:ext>
            </a:extLst>
          </p:cNvPr>
          <p:cNvCxnSpPr>
            <a:cxnSpLocks/>
          </p:cNvCxnSpPr>
          <p:nvPr/>
        </p:nvCxnSpPr>
        <p:spPr>
          <a:xfrm>
            <a:off x="2522926" y="5307484"/>
            <a:ext cx="7710698" cy="19008"/>
          </a:xfrm>
          <a:prstGeom prst="straightConnector1">
            <a:avLst/>
          </a:prstGeom>
          <a:noFill/>
          <a:ln w="28575" cap="rnd" cmpd="sng">
            <a:solidFill>
              <a:srgbClr val="AA2E30"/>
            </a:solidFill>
            <a:prstDash val="dot"/>
            <a:round/>
            <a:headEnd type="none" w="sm" len="sm"/>
            <a:tailEnd type="none" w="sm" len="sm"/>
          </a:ln>
        </p:spPr>
      </p:cxnSp>
      <p:cxnSp>
        <p:nvCxnSpPr>
          <p:cNvPr id="9" name="Google Shape;184;p6">
            <a:extLst>
              <a:ext uri="{FF2B5EF4-FFF2-40B4-BE49-F238E27FC236}">
                <a16:creationId xmlns:a16="http://schemas.microsoft.com/office/drawing/2014/main" id="{2BC18B47-128D-63BA-B25D-1D0595A90E6E}"/>
              </a:ext>
            </a:extLst>
          </p:cNvPr>
          <p:cNvCxnSpPr>
            <a:cxnSpLocks/>
          </p:cNvCxnSpPr>
          <p:nvPr/>
        </p:nvCxnSpPr>
        <p:spPr>
          <a:xfrm>
            <a:off x="2464254" y="2944606"/>
            <a:ext cx="8643759" cy="9886"/>
          </a:xfrm>
          <a:prstGeom prst="straightConnector1">
            <a:avLst/>
          </a:prstGeom>
          <a:noFill/>
          <a:ln w="28575" cap="rnd" cmpd="sng">
            <a:solidFill>
              <a:srgbClr val="AA2E30"/>
            </a:solidFill>
            <a:prstDash val="dot"/>
            <a:round/>
            <a:headEnd type="none" w="sm" len="sm"/>
            <a:tailEnd type="none" w="sm" len="sm"/>
          </a:ln>
        </p:spPr>
      </p:cxnSp>
      <p:sp>
        <p:nvSpPr>
          <p:cNvPr id="10" name="Google Shape;187;p6">
            <a:extLst>
              <a:ext uri="{FF2B5EF4-FFF2-40B4-BE49-F238E27FC236}">
                <a16:creationId xmlns:a16="http://schemas.microsoft.com/office/drawing/2014/main" id="{9A413998-D56B-FF4F-2FA4-A6681DC40CA0}"/>
              </a:ext>
            </a:extLst>
          </p:cNvPr>
          <p:cNvSpPr txBox="1"/>
          <p:nvPr/>
        </p:nvSpPr>
        <p:spPr>
          <a:xfrm>
            <a:off x="2012580" y="1531508"/>
            <a:ext cx="1057740" cy="119231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39987"/>
              </a:lnSpc>
              <a:spcBef>
                <a:spcPts val="0"/>
              </a:spcBef>
              <a:spcAft>
                <a:spcPts val="0"/>
              </a:spcAft>
              <a:buClrTx/>
              <a:buSzTx/>
              <a:buFontTx/>
              <a:buNone/>
              <a:tabLst/>
              <a:defRPr/>
            </a:pPr>
            <a:r>
              <a:rPr kumimoji="0" lang="en-US" sz="5534" b="1" i="0" u="none" strike="noStrike" kern="1200" cap="none" spc="0" normalizeH="0" baseline="0" noProof="0">
                <a:ln>
                  <a:noFill/>
                </a:ln>
                <a:solidFill>
                  <a:srgbClr val="AA2E30"/>
                </a:solidFill>
                <a:effectLst/>
                <a:uLnTx/>
                <a:uFillTx/>
                <a:latin typeface="Montserrat" pitchFamily="2" charset="77"/>
                <a:ea typeface="Inter"/>
                <a:cs typeface="Inter"/>
                <a:sym typeface="Inter"/>
              </a:rPr>
              <a:t>1</a:t>
            </a:r>
            <a:endParaRPr kumimoji="0" sz="1200" b="0" i="0" u="none" strike="noStrike" kern="1200" cap="none" spc="0" normalizeH="0" baseline="0" noProof="0">
              <a:ln>
                <a:noFill/>
              </a:ln>
              <a:solidFill>
                <a:srgbClr val="AA2E30"/>
              </a:solidFill>
              <a:effectLst/>
              <a:uLnTx/>
              <a:uFillTx/>
              <a:latin typeface="Montserrat" pitchFamily="2" charset="77"/>
              <a:ea typeface="+mn-ea"/>
              <a:cs typeface="+mn-cs"/>
            </a:endParaRPr>
          </a:p>
        </p:txBody>
      </p:sp>
      <p:sp>
        <p:nvSpPr>
          <p:cNvPr id="11" name="Google Shape;188;p6">
            <a:extLst>
              <a:ext uri="{FF2B5EF4-FFF2-40B4-BE49-F238E27FC236}">
                <a16:creationId xmlns:a16="http://schemas.microsoft.com/office/drawing/2014/main" id="{A019B4C6-4D03-7E53-2D61-12C0EF7BD162}"/>
              </a:ext>
            </a:extLst>
          </p:cNvPr>
          <p:cNvSpPr txBox="1"/>
          <p:nvPr/>
        </p:nvSpPr>
        <p:spPr>
          <a:xfrm>
            <a:off x="2012580" y="3213593"/>
            <a:ext cx="1057740" cy="119231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0"/>
              </a:lnSpc>
              <a:spcBef>
                <a:spcPts val="0"/>
              </a:spcBef>
              <a:spcAft>
                <a:spcPts val="0"/>
              </a:spcAft>
              <a:buClrTx/>
              <a:buSzTx/>
              <a:buFontTx/>
              <a:buNone/>
              <a:tabLst/>
              <a:defRPr/>
            </a:pPr>
            <a:r>
              <a:rPr kumimoji="0" lang="en-US" sz="5534" b="1" i="0" u="none" strike="noStrike" kern="1200" cap="none" spc="0" normalizeH="0" baseline="0" noProof="0">
                <a:ln>
                  <a:noFill/>
                </a:ln>
                <a:solidFill>
                  <a:srgbClr val="AA2E30"/>
                </a:solidFill>
                <a:effectLst/>
                <a:uLnTx/>
                <a:uFillTx/>
                <a:latin typeface="Montserrat" pitchFamily="2" charset="77"/>
                <a:ea typeface="Inter"/>
                <a:cs typeface="Inter"/>
                <a:sym typeface="Inter"/>
              </a:rPr>
              <a:t>2</a:t>
            </a:r>
            <a:endParaRPr kumimoji="0" sz="1200" b="0" i="0" u="none" strike="noStrike" kern="1200" cap="none" spc="0" normalizeH="0" baseline="0" noProof="0">
              <a:ln>
                <a:noFill/>
              </a:ln>
              <a:solidFill>
                <a:srgbClr val="AA2E30"/>
              </a:solidFill>
              <a:effectLst/>
              <a:uLnTx/>
              <a:uFillTx/>
              <a:latin typeface="Montserrat" pitchFamily="2" charset="77"/>
              <a:ea typeface="+mn-ea"/>
              <a:cs typeface="+mn-cs"/>
            </a:endParaRPr>
          </a:p>
        </p:txBody>
      </p:sp>
      <p:sp>
        <p:nvSpPr>
          <p:cNvPr id="12" name="Google Shape;189;p6">
            <a:extLst>
              <a:ext uri="{FF2B5EF4-FFF2-40B4-BE49-F238E27FC236}">
                <a16:creationId xmlns:a16="http://schemas.microsoft.com/office/drawing/2014/main" id="{892F958B-E3F2-E739-6E3F-761B2943B7DF}"/>
              </a:ext>
            </a:extLst>
          </p:cNvPr>
          <p:cNvSpPr txBox="1"/>
          <p:nvPr/>
        </p:nvSpPr>
        <p:spPr>
          <a:xfrm>
            <a:off x="2017872" y="5151780"/>
            <a:ext cx="1057740" cy="119231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0"/>
              </a:lnSpc>
              <a:spcBef>
                <a:spcPts val="0"/>
              </a:spcBef>
              <a:spcAft>
                <a:spcPts val="0"/>
              </a:spcAft>
              <a:buClrTx/>
              <a:buSzTx/>
              <a:buFontTx/>
              <a:buNone/>
              <a:tabLst/>
              <a:defRPr/>
            </a:pPr>
            <a:r>
              <a:rPr kumimoji="0" lang="en-US" sz="5534" b="1" i="0" u="none" strike="noStrike" kern="1200" cap="none" spc="0" normalizeH="0" baseline="0" noProof="0" dirty="0">
                <a:ln>
                  <a:noFill/>
                </a:ln>
                <a:solidFill>
                  <a:srgbClr val="AA2E30"/>
                </a:solidFill>
                <a:effectLst/>
                <a:uLnTx/>
                <a:uFillTx/>
                <a:latin typeface="Montserrat" pitchFamily="2" charset="77"/>
                <a:ea typeface="Inter"/>
                <a:cs typeface="Inter"/>
                <a:sym typeface="Inter"/>
              </a:rPr>
              <a:t>3</a:t>
            </a:r>
            <a:endParaRPr kumimoji="0" sz="1200" b="0" i="0" u="none" strike="noStrike" kern="1200" cap="none" spc="0" normalizeH="0" baseline="0" noProof="0" dirty="0">
              <a:ln>
                <a:noFill/>
              </a:ln>
              <a:solidFill>
                <a:srgbClr val="AA2E30"/>
              </a:solidFill>
              <a:effectLst/>
              <a:uLnTx/>
              <a:uFillTx/>
              <a:latin typeface="Montserrat" pitchFamily="2" charset="77"/>
              <a:ea typeface="+mn-ea"/>
              <a:cs typeface="+mn-cs"/>
            </a:endParaRPr>
          </a:p>
        </p:txBody>
      </p:sp>
      <p:sp>
        <p:nvSpPr>
          <p:cNvPr id="13" name="TextBox 12">
            <a:extLst>
              <a:ext uri="{FF2B5EF4-FFF2-40B4-BE49-F238E27FC236}">
                <a16:creationId xmlns:a16="http://schemas.microsoft.com/office/drawing/2014/main" id="{C1019083-7FFA-F6E5-902D-44F431C3AE05}"/>
              </a:ext>
            </a:extLst>
          </p:cNvPr>
          <p:cNvSpPr txBox="1"/>
          <p:nvPr/>
        </p:nvSpPr>
        <p:spPr>
          <a:xfrm>
            <a:off x="11524349" y="6391856"/>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2400" b="1" i="0" u="none" strike="noStrike" kern="1200" cap="none" spc="0" normalizeH="0" baseline="0" noProof="0" dirty="0">
              <a:ln>
                <a:noFill/>
              </a:ln>
              <a:solidFill>
                <a:srgbClr val="335580"/>
              </a:solidFill>
              <a:effectLst/>
              <a:uLnTx/>
              <a:uFillTx/>
              <a:latin typeface="Montserrat" pitchFamily="2" charset="77"/>
              <a:ea typeface="+mn-ea"/>
              <a:cs typeface="+mn-cs"/>
            </a:endParaRPr>
          </a:p>
        </p:txBody>
      </p:sp>
      <p:sp>
        <p:nvSpPr>
          <p:cNvPr id="14" name="TextBox 13">
            <a:extLst>
              <a:ext uri="{FF2B5EF4-FFF2-40B4-BE49-F238E27FC236}">
                <a16:creationId xmlns:a16="http://schemas.microsoft.com/office/drawing/2014/main" id="{3CCE3997-9894-4FFD-F75F-894A43AD682F}"/>
              </a:ext>
            </a:extLst>
          </p:cNvPr>
          <p:cNvSpPr txBox="1"/>
          <p:nvPr/>
        </p:nvSpPr>
        <p:spPr>
          <a:xfrm>
            <a:off x="477740" y="6402025"/>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itchFamily="2" charset="0"/>
                <a:ea typeface="+mn-ea"/>
                <a:cs typeface="+mn-cs"/>
              </a:rPr>
              <a:t>© 2023 </a:t>
            </a:r>
            <a:r>
              <a:rPr kumimoji="0" lang="en-US" sz="1200" b="0" i="0" u="none" strike="noStrike" kern="1200" cap="none" spc="0" normalizeH="0" baseline="0" noProof="0" err="1">
                <a:ln>
                  <a:noFill/>
                </a:ln>
                <a:solidFill>
                  <a:prstClr val="black"/>
                </a:solidFill>
                <a:effectLst/>
                <a:uLnTx/>
                <a:uFillTx/>
                <a:latin typeface="Helvetica" pitchFamily="2" charset="0"/>
                <a:ea typeface="+mn-ea"/>
                <a:cs typeface="+mn-cs"/>
              </a:rPr>
              <a:t>SterileCare</a:t>
            </a:r>
            <a:r>
              <a:rPr kumimoji="0" lang="en-US" sz="1200" b="0" i="0" u="none" strike="noStrike" kern="1200" cap="none" spc="0" normalizeH="0" baseline="0" noProof="0">
                <a:ln>
                  <a:noFill/>
                </a:ln>
                <a:solidFill>
                  <a:prstClr val="black"/>
                </a:solidFill>
                <a:effectLst/>
                <a:uLnTx/>
                <a:uFillTx/>
                <a:latin typeface="Helvetica" pitchFamily="2" charset="0"/>
                <a:ea typeface="+mn-ea"/>
                <a:cs typeface="+mn-cs"/>
              </a:rPr>
              <a:t> Inc. All rights reserved.</a:t>
            </a:r>
          </a:p>
        </p:txBody>
      </p:sp>
      <p:sp>
        <p:nvSpPr>
          <p:cNvPr id="2" name="CasellaDiTesto 1">
            <a:extLst>
              <a:ext uri="{FF2B5EF4-FFF2-40B4-BE49-F238E27FC236}">
                <a16:creationId xmlns:a16="http://schemas.microsoft.com/office/drawing/2014/main" id="{0978F862-623F-F94F-B7E8-64C8BE934F6E}"/>
              </a:ext>
            </a:extLst>
          </p:cNvPr>
          <p:cNvSpPr txBox="1"/>
          <p:nvPr/>
        </p:nvSpPr>
        <p:spPr>
          <a:xfrm>
            <a:off x="2944779" y="1845524"/>
            <a:ext cx="8045950" cy="1077218"/>
          </a:xfrm>
          <a:prstGeom prst="rect">
            <a:avLst/>
          </a:prstGeom>
          <a:noFill/>
        </p:spPr>
        <p:txBody>
          <a:bodyPr wrap="square" rtlCol="0">
            <a:spAutoFit/>
          </a:bodyPr>
          <a:lstStyle/>
          <a:p>
            <a:pPr marL="285750" indent="-285750">
              <a:buFont typeface="Wingdings" pitchFamily="2" charset="2"/>
              <a:buChar char="v"/>
            </a:pPr>
            <a:r>
              <a:rPr lang="it-IT" sz="1600" dirty="0"/>
              <a:t>Le cellule batteriche possono o meno staccarsi dal biofilm quando il sangue viene prelevato attraverso il CVAD</a:t>
            </a:r>
          </a:p>
          <a:p>
            <a:pPr marL="285750" indent="-285750">
              <a:buFont typeface="Wingdings" pitchFamily="2" charset="2"/>
              <a:buChar char="v"/>
            </a:pPr>
            <a:r>
              <a:rPr lang="it-IT" sz="1600" dirty="0"/>
              <a:t>Risultati negativi ripetuti potrebbero non implicare l'assenza di biofilm</a:t>
            </a:r>
          </a:p>
          <a:p>
            <a:pPr marL="285750" indent="-285750">
              <a:buFont typeface="Wingdings" pitchFamily="2" charset="2"/>
              <a:buChar char="v"/>
            </a:pPr>
            <a:r>
              <a:rPr lang="it-IT" sz="1600" dirty="0"/>
              <a:t>Il dilemma degli stafilococchi coagulasi-negativi</a:t>
            </a:r>
          </a:p>
        </p:txBody>
      </p:sp>
      <p:sp>
        <p:nvSpPr>
          <p:cNvPr id="15" name="CasellaDiTesto 14">
            <a:extLst>
              <a:ext uri="{FF2B5EF4-FFF2-40B4-BE49-F238E27FC236}">
                <a16:creationId xmlns:a16="http://schemas.microsoft.com/office/drawing/2014/main" id="{79F60D32-57B0-E447-871D-C55009E069ED}"/>
              </a:ext>
            </a:extLst>
          </p:cNvPr>
          <p:cNvSpPr txBox="1"/>
          <p:nvPr/>
        </p:nvSpPr>
        <p:spPr>
          <a:xfrm>
            <a:off x="2935524" y="3379908"/>
            <a:ext cx="8619514" cy="1323439"/>
          </a:xfrm>
          <a:prstGeom prst="rect">
            <a:avLst/>
          </a:prstGeom>
          <a:noFill/>
        </p:spPr>
        <p:txBody>
          <a:bodyPr wrap="square" rtlCol="0">
            <a:spAutoFit/>
          </a:bodyPr>
          <a:lstStyle/>
          <a:p>
            <a:pPr marL="285750" indent="-285750">
              <a:buFont typeface="Wingdings" pitchFamily="2" charset="2"/>
              <a:buChar char="v"/>
            </a:pPr>
            <a:r>
              <a:rPr lang="it-IT" sz="1600" dirty="0"/>
              <a:t>La coltura della punta del CVAD (rullo Maki): rileva solo i microrganismi rimossi all'esterno del CVAD (non rileva la colonizzazione intraluminale con il rischio di un risultato falso negativo)</a:t>
            </a:r>
          </a:p>
          <a:p>
            <a:pPr marL="285750" indent="-285750">
              <a:buFont typeface="Wingdings" pitchFamily="2" charset="2"/>
              <a:buChar char="v"/>
            </a:pPr>
            <a:r>
              <a:rPr lang="it-IT" sz="1600" dirty="0"/>
              <a:t>Il vortice o la </a:t>
            </a:r>
            <a:r>
              <a:rPr lang="it-IT" sz="1600" dirty="0" err="1"/>
              <a:t>sonicazione</a:t>
            </a:r>
            <a:r>
              <a:rPr lang="it-IT" sz="1600" dirty="0"/>
              <a:t> aumentano la probabilità di disgregare il biofilm</a:t>
            </a:r>
          </a:p>
          <a:p>
            <a:pPr marL="285750" indent="-285750">
              <a:buFont typeface="Wingdings" pitchFamily="2" charset="2"/>
              <a:buChar char="v"/>
            </a:pPr>
            <a:r>
              <a:rPr lang="it-IT" sz="1600" dirty="0"/>
              <a:t>Il campionamento casuale di 1 lume in dispositivi con più lumi ha una probabilità del 60% di rilevare la colonizzazione</a:t>
            </a:r>
          </a:p>
        </p:txBody>
      </p:sp>
      <p:sp>
        <p:nvSpPr>
          <p:cNvPr id="17" name="CasellaDiTesto 16">
            <a:extLst>
              <a:ext uri="{FF2B5EF4-FFF2-40B4-BE49-F238E27FC236}">
                <a16:creationId xmlns:a16="http://schemas.microsoft.com/office/drawing/2014/main" id="{E1AAAB2E-3D03-1243-8437-73C19F5A5A69}"/>
              </a:ext>
            </a:extLst>
          </p:cNvPr>
          <p:cNvSpPr txBox="1"/>
          <p:nvPr/>
        </p:nvSpPr>
        <p:spPr>
          <a:xfrm>
            <a:off x="2935524" y="5376465"/>
            <a:ext cx="8769481" cy="830997"/>
          </a:xfrm>
          <a:prstGeom prst="rect">
            <a:avLst/>
          </a:prstGeom>
          <a:noFill/>
        </p:spPr>
        <p:txBody>
          <a:bodyPr wrap="square" rtlCol="0">
            <a:spAutoFit/>
          </a:bodyPr>
          <a:lstStyle/>
          <a:p>
            <a:pPr marL="285750" indent="-285750">
              <a:buFont typeface="Wingdings" pitchFamily="2" charset="2"/>
              <a:buChar char="v"/>
            </a:pPr>
            <a:r>
              <a:rPr lang="it-IT" sz="1600" dirty="0"/>
              <a:t>Gli antibiotici sono inefficaci alle normali concentrazioni inibitorie</a:t>
            </a:r>
          </a:p>
          <a:p>
            <a:pPr marL="285750" indent="-285750">
              <a:buFont typeface="Wingdings" pitchFamily="2" charset="2"/>
              <a:buChar char="v"/>
            </a:pPr>
            <a:r>
              <a:rPr lang="it-IT" sz="1600" dirty="0"/>
              <a:t>I microrganismi del biofilm sono 100-1000 volte meno sensibili agli antibiotici</a:t>
            </a:r>
          </a:p>
          <a:p>
            <a:pPr marL="285750" indent="-285750">
              <a:buFont typeface="Wingdings" pitchFamily="2" charset="2"/>
              <a:buChar char="v"/>
            </a:pPr>
            <a:r>
              <a:rPr lang="it-IT" sz="1600" dirty="0"/>
              <a:t>I vecchi biofilm diventano sempre più difficili da trattare</a:t>
            </a:r>
          </a:p>
        </p:txBody>
      </p:sp>
    </p:spTree>
    <p:extLst>
      <p:ext uri="{BB962C8B-B14F-4D97-AF65-F5344CB8AC3E}">
        <p14:creationId xmlns:p14="http://schemas.microsoft.com/office/powerpoint/2010/main" val="1414948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cxnSp>
        <p:nvCxnSpPr>
          <p:cNvPr id="2" name="Google Shape;182;p6">
            <a:extLst>
              <a:ext uri="{FF2B5EF4-FFF2-40B4-BE49-F238E27FC236}">
                <a16:creationId xmlns:a16="http://schemas.microsoft.com/office/drawing/2014/main" id="{68F8C357-0A72-21AC-015E-4D4A16305100}"/>
              </a:ext>
            </a:extLst>
          </p:cNvPr>
          <p:cNvCxnSpPr/>
          <p:nvPr/>
        </p:nvCxnSpPr>
        <p:spPr>
          <a:xfrm rot="10800000">
            <a:off x="508016" y="1421547"/>
            <a:ext cx="779741" cy="0"/>
          </a:xfrm>
          <a:prstGeom prst="straightConnector1">
            <a:avLst/>
          </a:prstGeom>
          <a:noFill/>
          <a:ln w="28575" cap="flat" cmpd="sng">
            <a:solidFill>
              <a:srgbClr val="AA2E30"/>
            </a:solidFill>
            <a:prstDash val="solid"/>
            <a:round/>
            <a:headEnd type="none" w="sm" len="sm"/>
            <a:tailEnd type="none" w="sm" len="sm"/>
          </a:ln>
        </p:spPr>
      </p:cxnSp>
      <p:sp>
        <p:nvSpPr>
          <p:cNvPr id="3" name="TextBox 2">
            <a:extLst>
              <a:ext uri="{FF2B5EF4-FFF2-40B4-BE49-F238E27FC236}">
                <a16:creationId xmlns:a16="http://schemas.microsoft.com/office/drawing/2014/main" id="{D9291848-4B22-D6A8-293E-C50D19CAC2BB}"/>
              </a:ext>
            </a:extLst>
          </p:cNvPr>
          <p:cNvSpPr txBox="1"/>
          <p:nvPr/>
        </p:nvSpPr>
        <p:spPr>
          <a:xfrm>
            <a:off x="11129130" y="6215901"/>
            <a:ext cx="585129"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B9C78-BCEF-B544-B3C8-54994393710E}" type="slidenum">
              <a:rPr kumimoji="0" lang="en-US" sz="2400" b="1" i="0" u="none" strike="noStrike" kern="1200" cap="none" spc="0" normalizeH="0" baseline="0" noProof="0" smtClean="0">
                <a:ln>
                  <a:noFill/>
                </a:ln>
                <a:solidFill>
                  <a:srgbClr val="335580"/>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2400" b="1" i="0" u="none" strike="noStrike" kern="1200" cap="none" spc="0" normalizeH="0" baseline="0" noProof="0">
              <a:ln>
                <a:noFill/>
              </a:ln>
              <a:solidFill>
                <a:srgbClr val="335580"/>
              </a:solidFill>
              <a:effectLst/>
              <a:uLnTx/>
              <a:uFillTx/>
              <a:latin typeface="Montserrat" pitchFamily="2" charset="77"/>
              <a:ea typeface="+mn-ea"/>
              <a:cs typeface="+mn-cs"/>
            </a:endParaRPr>
          </a:p>
        </p:txBody>
      </p:sp>
      <p:sp>
        <p:nvSpPr>
          <p:cNvPr id="4" name="TextBox 3">
            <a:extLst>
              <a:ext uri="{FF2B5EF4-FFF2-40B4-BE49-F238E27FC236}">
                <a16:creationId xmlns:a16="http://schemas.microsoft.com/office/drawing/2014/main" id="{93AF26FE-BFC2-11D8-BF26-678DBFF170D9}"/>
              </a:ext>
            </a:extLst>
          </p:cNvPr>
          <p:cNvSpPr txBox="1"/>
          <p:nvPr/>
        </p:nvSpPr>
        <p:spPr>
          <a:xfrm>
            <a:off x="477740" y="6402025"/>
            <a:ext cx="472609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itchFamily="2" charset="0"/>
                <a:ea typeface="+mn-ea"/>
                <a:cs typeface="+mn-cs"/>
              </a:rPr>
              <a:t>© 2023 </a:t>
            </a:r>
            <a:r>
              <a:rPr kumimoji="0" lang="en-US" sz="1200" b="0" i="0" u="none" strike="noStrike" kern="1200" cap="none" spc="0" normalizeH="0" baseline="0" noProof="0" err="1">
                <a:ln>
                  <a:noFill/>
                </a:ln>
                <a:solidFill>
                  <a:prstClr val="black"/>
                </a:solidFill>
                <a:effectLst/>
                <a:uLnTx/>
                <a:uFillTx/>
                <a:latin typeface="Helvetica" pitchFamily="2" charset="0"/>
                <a:ea typeface="+mn-ea"/>
                <a:cs typeface="+mn-cs"/>
              </a:rPr>
              <a:t>SterileCare</a:t>
            </a:r>
            <a:r>
              <a:rPr kumimoji="0" lang="en-US" sz="1200" b="0" i="0" u="none" strike="noStrike" kern="1200" cap="none" spc="0" normalizeH="0" baseline="0" noProof="0">
                <a:ln>
                  <a:noFill/>
                </a:ln>
                <a:solidFill>
                  <a:prstClr val="black"/>
                </a:solidFill>
                <a:effectLst/>
                <a:uLnTx/>
                <a:uFillTx/>
                <a:latin typeface="Helvetica" pitchFamily="2" charset="0"/>
                <a:ea typeface="+mn-ea"/>
                <a:cs typeface="+mn-cs"/>
              </a:rPr>
              <a:t> Inc. All rights reserved.</a:t>
            </a:r>
          </a:p>
        </p:txBody>
      </p:sp>
      <p:pic>
        <p:nvPicPr>
          <p:cNvPr id="5" name="Google Shape;589;p71">
            <a:extLst>
              <a:ext uri="{FF2B5EF4-FFF2-40B4-BE49-F238E27FC236}">
                <a16:creationId xmlns:a16="http://schemas.microsoft.com/office/drawing/2014/main" id="{4D1B0E1C-9703-075E-9967-8A43357AA30F}"/>
              </a:ext>
            </a:extLst>
          </p:cNvPr>
          <p:cNvPicPr preferRelativeResize="0"/>
          <p:nvPr/>
        </p:nvPicPr>
        <p:blipFill rotWithShape="1">
          <a:blip r:embed="rId3">
            <a:alphaModFix/>
          </a:blip>
          <a:srcRect/>
          <a:stretch/>
        </p:blipFill>
        <p:spPr>
          <a:xfrm>
            <a:off x="2813198" y="1802664"/>
            <a:ext cx="3069086" cy="3989280"/>
          </a:xfrm>
          <a:prstGeom prst="rect">
            <a:avLst/>
          </a:prstGeom>
          <a:noFill/>
          <a:ln w="9525" cap="flat" cmpd="sng">
            <a:solidFill>
              <a:schemeClr val="dk1"/>
            </a:solidFill>
            <a:prstDash val="solid"/>
            <a:round/>
            <a:headEnd type="none" w="sm" len="sm"/>
            <a:tailEnd type="none" w="sm" len="sm"/>
          </a:ln>
        </p:spPr>
      </p:pic>
      <p:pic>
        <p:nvPicPr>
          <p:cNvPr id="6" name="Google Shape;590;p71">
            <a:extLst>
              <a:ext uri="{FF2B5EF4-FFF2-40B4-BE49-F238E27FC236}">
                <a16:creationId xmlns:a16="http://schemas.microsoft.com/office/drawing/2014/main" id="{1308D2C4-93B1-8360-6C56-EF858A6EA6DB}"/>
              </a:ext>
            </a:extLst>
          </p:cNvPr>
          <p:cNvPicPr preferRelativeResize="0"/>
          <p:nvPr/>
        </p:nvPicPr>
        <p:blipFill rotWithShape="1">
          <a:blip r:embed="rId4">
            <a:alphaModFix/>
          </a:blip>
          <a:srcRect/>
          <a:stretch/>
        </p:blipFill>
        <p:spPr>
          <a:xfrm>
            <a:off x="4053582" y="2831243"/>
            <a:ext cx="2983668" cy="3448241"/>
          </a:xfrm>
          <a:prstGeom prst="rect">
            <a:avLst/>
          </a:prstGeom>
          <a:noFill/>
          <a:ln w="9525" cap="flat" cmpd="sng">
            <a:solidFill>
              <a:schemeClr val="dk1"/>
            </a:solidFill>
            <a:prstDash val="solid"/>
            <a:round/>
            <a:headEnd type="none" w="sm" len="sm"/>
            <a:tailEnd type="none" w="sm" len="sm"/>
          </a:ln>
        </p:spPr>
      </p:pic>
      <p:sp>
        <p:nvSpPr>
          <p:cNvPr id="9" name="Oval 8">
            <a:extLst>
              <a:ext uri="{FF2B5EF4-FFF2-40B4-BE49-F238E27FC236}">
                <a16:creationId xmlns:a16="http://schemas.microsoft.com/office/drawing/2014/main" id="{8768A64D-D88D-5A54-F65A-0929A69D6D8E}"/>
              </a:ext>
            </a:extLst>
          </p:cNvPr>
          <p:cNvSpPr/>
          <p:nvPr/>
        </p:nvSpPr>
        <p:spPr>
          <a:xfrm>
            <a:off x="3882065" y="4545304"/>
            <a:ext cx="3176837" cy="930975"/>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675"/>
          </a:p>
        </p:txBody>
      </p:sp>
      <p:sp>
        <p:nvSpPr>
          <p:cNvPr id="10" name="Google Shape;591;p71">
            <a:extLst>
              <a:ext uri="{FF2B5EF4-FFF2-40B4-BE49-F238E27FC236}">
                <a16:creationId xmlns:a16="http://schemas.microsoft.com/office/drawing/2014/main" id="{A3ABE2A4-E124-4990-1937-59C3AADDE9E3}"/>
              </a:ext>
            </a:extLst>
          </p:cNvPr>
          <p:cNvSpPr txBox="1"/>
          <p:nvPr/>
        </p:nvSpPr>
        <p:spPr>
          <a:xfrm>
            <a:off x="477740" y="6044828"/>
            <a:ext cx="3000000" cy="404696"/>
          </a:xfrm>
          <a:prstGeom prst="rect">
            <a:avLst/>
          </a:prstGeom>
          <a:noFill/>
          <a:ln>
            <a:noFill/>
          </a:ln>
        </p:spPr>
        <p:txBody>
          <a:bodyPr spcFirstLastPara="1" wrap="square" lIns="91425" tIns="91425" rIns="91425" bIns="91425" anchor="t" anchorCtr="0">
            <a:spAutoFit/>
          </a:bodyPr>
          <a:lstStyle/>
          <a:p>
            <a:pPr>
              <a:lnSpc>
                <a:spcPct val="143000"/>
              </a:lnSpc>
            </a:pPr>
            <a:r>
              <a:rPr lang="en-US" sz="1000" u="sng">
                <a:solidFill>
                  <a:srgbClr val="002060"/>
                </a:solidFill>
                <a:latin typeface="Montserrat"/>
                <a:ea typeface="Montserrat"/>
                <a:cs typeface="Montserrat"/>
                <a:sym typeface="Montserrat"/>
                <a:hlinkClick r:id="rId5">
                  <a:extLst>
                    <a:ext uri="{A12FA001-AC4F-418D-AE19-62706E023703}">
                      <ahyp:hlinkClr xmlns:ahyp="http://schemas.microsoft.com/office/drawing/2018/hyperlinkcolor" val="tx"/>
                    </a:ext>
                  </a:extLst>
                </a:hlinkClick>
              </a:rPr>
              <a:t>https://pubmed.ncbi.nlm.nih.gov/35437133/</a:t>
            </a:r>
            <a:endParaRPr sz="3600"/>
          </a:p>
        </p:txBody>
      </p:sp>
      <p:sp>
        <p:nvSpPr>
          <p:cNvPr id="11" name="Google Shape;101;p2">
            <a:extLst>
              <a:ext uri="{FF2B5EF4-FFF2-40B4-BE49-F238E27FC236}">
                <a16:creationId xmlns:a16="http://schemas.microsoft.com/office/drawing/2014/main" id="{8EC02479-FD67-0F45-BA63-19888CA38351}"/>
              </a:ext>
            </a:extLst>
          </p:cNvPr>
          <p:cNvSpPr txBox="1"/>
          <p:nvPr/>
        </p:nvSpPr>
        <p:spPr>
          <a:xfrm>
            <a:off x="477739" y="264066"/>
            <a:ext cx="10943955" cy="1107996"/>
          </a:xfrm>
          <a:prstGeom prst="rect">
            <a:avLst/>
          </a:prstGeom>
          <a:noFill/>
          <a:ln>
            <a:noFill/>
          </a:ln>
        </p:spPr>
        <p:txBody>
          <a:bodyPr spcFirstLastPara="1" wrap="square" lIns="0" tIns="0" rIns="0" bIns="0" anchor="t" anchorCtr="0">
            <a:spAutoFit/>
          </a:bodyPr>
          <a:lstStyle/>
          <a:p>
            <a:r>
              <a:rPr lang="en-US" sz="3600" dirty="0" err="1">
                <a:solidFill>
                  <a:srgbClr val="335580"/>
                </a:solidFill>
                <a:latin typeface="Montserrat ExtraBold"/>
                <a:sym typeface="Montserrat ExtraBold"/>
              </a:rPr>
              <a:t>Linee</a:t>
            </a:r>
            <a:r>
              <a:rPr lang="en-US" sz="3600" dirty="0">
                <a:solidFill>
                  <a:srgbClr val="335580"/>
                </a:solidFill>
                <a:latin typeface="Montserrat ExtraBold"/>
                <a:sym typeface="Montserrat ExtraBold"/>
              </a:rPr>
              <a:t> Guida Shea/</a:t>
            </a:r>
            <a:r>
              <a:rPr lang="en-US" sz="3600" dirty="0" err="1">
                <a:solidFill>
                  <a:srgbClr val="335580"/>
                </a:solidFill>
                <a:latin typeface="Montserrat ExtraBold"/>
                <a:sym typeface="Montserrat ExtraBold"/>
              </a:rPr>
              <a:t>Idsa</a:t>
            </a:r>
            <a:r>
              <a:rPr lang="en-US" sz="3600" dirty="0">
                <a:solidFill>
                  <a:srgbClr val="335580"/>
                </a:solidFill>
                <a:latin typeface="Montserrat ExtraBold"/>
                <a:sym typeface="Montserrat ExtraBold"/>
              </a:rPr>
              <a:t>/</a:t>
            </a:r>
            <a:r>
              <a:rPr lang="en-US" sz="3600" dirty="0" err="1">
                <a:solidFill>
                  <a:srgbClr val="335580"/>
                </a:solidFill>
                <a:latin typeface="Montserrat ExtraBold"/>
                <a:sym typeface="Montserrat ExtraBold"/>
              </a:rPr>
              <a:t>Apic</a:t>
            </a:r>
            <a:r>
              <a:rPr lang="en-US" sz="3600" dirty="0">
                <a:solidFill>
                  <a:srgbClr val="335580"/>
                </a:solidFill>
                <a:latin typeface="Montserrat ExtraBold"/>
                <a:sym typeface="Montserrat ExtraBold"/>
              </a:rPr>
              <a:t> 2022: </a:t>
            </a:r>
            <a:r>
              <a:rPr lang="en-US" sz="3600" dirty="0" err="1">
                <a:solidFill>
                  <a:srgbClr val="335580"/>
                </a:solidFill>
                <a:latin typeface="Montserrat ExtraBold"/>
                <a:sym typeface="Montserrat ExtraBold"/>
              </a:rPr>
              <a:t>prevenzione</a:t>
            </a:r>
            <a:r>
              <a:rPr lang="en-US" sz="3600" dirty="0">
                <a:solidFill>
                  <a:srgbClr val="335580"/>
                </a:solidFill>
                <a:latin typeface="Montserrat ExtraBold"/>
                <a:sym typeface="Montserrat ExtraBold"/>
              </a:rPr>
              <a:t> </a:t>
            </a:r>
            <a:r>
              <a:rPr lang="en-US" sz="3600" dirty="0" err="1">
                <a:solidFill>
                  <a:srgbClr val="335580"/>
                </a:solidFill>
                <a:latin typeface="Montserrat ExtraBold"/>
                <a:sym typeface="Montserrat ExtraBold"/>
              </a:rPr>
              <a:t>delle</a:t>
            </a:r>
            <a:r>
              <a:rPr lang="en-US" sz="3600" dirty="0">
                <a:solidFill>
                  <a:srgbClr val="335580"/>
                </a:solidFill>
                <a:latin typeface="Montserrat ExtraBold"/>
                <a:sym typeface="Montserrat ExtraBold"/>
              </a:rPr>
              <a:t> CLABSI</a:t>
            </a:r>
          </a:p>
        </p:txBody>
      </p:sp>
      <p:sp>
        <p:nvSpPr>
          <p:cNvPr id="12" name="Google Shape;608;p72">
            <a:extLst>
              <a:ext uri="{FF2B5EF4-FFF2-40B4-BE49-F238E27FC236}">
                <a16:creationId xmlns:a16="http://schemas.microsoft.com/office/drawing/2014/main" id="{BAEC61D9-45DA-CE4E-808D-4F5299AC4F63}"/>
              </a:ext>
            </a:extLst>
          </p:cNvPr>
          <p:cNvSpPr/>
          <p:nvPr/>
        </p:nvSpPr>
        <p:spPr>
          <a:xfrm>
            <a:off x="7836411" y="2920161"/>
            <a:ext cx="3585283" cy="1754286"/>
          </a:xfrm>
          <a:prstGeom prst="rect">
            <a:avLst/>
          </a:prstGeom>
          <a:noFill/>
          <a:ln>
            <a:noFill/>
          </a:ln>
        </p:spPr>
        <p:txBody>
          <a:bodyPr spcFirstLastPara="1" wrap="square" lIns="91425" tIns="45700" rIns="91425" bIns="45700" anchor="t" anchorCtr="0">
            <a:spAutoFit/>
          </a:bodyPr>
          <a:lstStyle/>
          <a:p>
            <a:pPr>
              <a:lnSpc>
                <a:spcPct val="150000"/>
              </a:lnSpc>
              <a:buClr>
                <a:schemeClr val="dk1"/>
              </a:buClr>
              <a:buSzPts val="1000"/>
            </a:pPr>
            <a:r>
              <a:rPr lang="en-US" sz="2400" dirty="0" err="1">
                <a:latin typeface="Helvetica" pitchFamily="2" charset="0"/>
                <a:ea typeface="Inter"/>
                <a:cs typeface="Inter"/>
                <a:sym typeface="Inter"/>
              </a:rPr>
              <a:t>Terapia</a:t>
            </a:r>
            <a:r>
              <a:rPr lang="en-US" sz="2400" dirty="0">
                <a:latin typeface="Helvetica" pitchFamily="2" charset="0"/>
                <a:ea typeface="Inter"/>
                <a:cs typeface="Inter"/>
                <a:sym typeface="Inter"/>
              </a:rPr>
              <a:t> con Lock </a:t>
            </a:r>
            <a:r>
              <a:rPr lang="en-US" sz="2400" dirty="0" err="1">
                <a:latin typeface="Helvetica" pitchFamily="2" charset="0"/>
                <a:ea typeface="Inter"/>
                <a:cs typeface="Inter"/>
                <a:sym typeface="Inter"/>
              </a:rPr>
              <a:t>Antimicrobico</a:t>
            </a:r>
            <a:r>
              <a:rPr lang="en-US" sz="2400" dirty="0">
                <a:latin typeface="Helvetica" pitchFamily="2" charset="0"/>
                <a:ea typeface="Inter"/>
                <a:cs typeface="Inter"/>
                <a:sym typeface="Inter"/>
              </a:rPr>
              <a:t> in CVC a </a:t>
            </a:r>
            <a:r>
              <a:rPr lang="en-US" sz="2400" dirty="0" err="1">
                <a:latin typeface="Helvetica" pitchFamily="2" charset="0"/>
                <a:ea typeface="Inter"/>
                <a:cs typeface="Inter"/>
                <a:sym typeface="Inter"/>
              </a:rPr>
              <a:t>lungo</a:t>
            </a:r>
            <a:r>
              <a:rPr lang="en-US" sz="2400" dirty="0">
                <a:latin typeface="Helvetica" pitchFamily="2" charset="0"/>
                <a:ea typeface="Inter"/>
                <a:cs typeface="Inter"/>
                <a:sym typeface="Inter"/>
              </a:rPr>
              <a:t> </a:t>
            </a:r>
            <a:r>
              <a:rPr lang="en-US" sz="2400" dirty="0" err="1">
                <a:latin typeface="Helvetica" pitchFamily="2" charset="0"/>
                <a:ea typeface="Inter"/>
                <a:cs typeface="Inter"/>
                <a:sym typeface="Inter"/>
              </a:rPr>
              <a:t>termine</a:t>
            </a:r>
            <a:endParaRPr sz="2400" dirty="0">
              <a:latin typeface="Helvetica" pitchFamily="2" charset="0"/>
            </a:endParaRPr>
          </a:p>
        </p:txBody>
      </p:sp>
    </p:spTree>
    <p:extLst>
      <p:ext uri="{BB962C8B-B14F-4D97-AF65-F5344CB8AC3E}">
        <p14:creationId xmlns:p14="http://schemas.microsoft.com/office/powerpoint/2010/main" val="828704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6CB9540-5749-2B45-AE45-AABB6217A4FF}"/>
              </a:ext>
            </a:extLst>
          </p:cNvPr>
          <p:cNvSpPr>
            <a:spLocks noGrp="1"/>
          </p:cNvSpPr>
          <p:nvPr>
            <p:ph type="title"/>
          </p:nvPr>
        </p:nvSpPr>
        <p:spPr>
          <a:xfrm>
            <a:off x="838200" y="365125"/>
            <a:ext cx="10515600" cy="800287"/>
          </a:xfrm>
        </p:spPr>
        <p:txBody>
          <a:bodyPr/>
          <a:lstStyle/>
          <a:p>
            <a:r>
              <a:rPr lang="it-IT" dirty="0">
                <a:solidFill>
                  <a:srgbClr val="335580"/>
                </a:solidFill>
                <a:latin typeface="Montserrat ExtraBold"/>
                <a:ea typeface="+mn-ea"/>
                <a:cs typeface="+mn-cs"/>
              </a:rPr>
              <a:t>Pro &amp; Contro</a:t>
            </a:r>
          </a:p>
        </p:txBody>
      </p:sp>
      <p:sp>
        <p:nvSpPr>
          <p:cNvPr id="4" name="Rettangolo 3">
            <a:extLst>
              <a:ext uri="{FF2B5EF4-FFF2-40B4-BE49-F238E27FC236}">
                <a16:creationId xmlns:a16="http://schemas.microsoft.com/office/drawing/2014/main" id="{20680CDF-C5B4-4E4C-8337-453358DC077F}"/>
              </a:ext>
            </a:extLst>
          </p:cNvPr>
          <p:cNvSpPr/>
          <p:nvPr/>
        </p:nvSpPr>
        <p:spPr>
          <a:xfrm>
            <a:off x="941294" y="1264024"/>
            <a:ext cx="3307977" cy="5367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dirty="0"/>
              <a:t>SOSTANZA</a:t>
            </a:r>
            <a:endParaRPr lang="it-IT" dirty="0"/>
          </a:p>
        </p:txBody>
      </p:sp>
      <p:sp>
        <p:nvSpPr>
          <p:cNvPr id="5" name="Rettangolo 4">
            <a:extLst>
              <a:ext uri="{FF2B5EF4-FFF2-40B4-BE49-F238E27FC236}">
                <a16:creationId xmlns:a16="http://schemas.microsoft.com/office/drawing/2014/main" id="{ABCCA783-7163-DD4E-B8B4-7B3223481D4C}"/>
              </a:ext>
            </a:extLst>
          </p:cNvPr>
          <p:cNvSpPr/>
          <p:nvPr/>
        </p:nvSpPr>
        <p:spPr>
          <a:xfrm>
            <a:off x="4442011" y="1264024"/>
            <a:ext cx="3307977" cy="5367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dirty="0"/>
              <a:t>BENEFICI</a:t>
            </a:r>
          </a:p>
        </p:txBody>
      </p:sp>
      <p:sp>
        <p:nvSpPr>
          <p:cNvPr id="6" name="Rettangolo 5">
            <a:extLst>
              <a:ext uri="{FF2B5EF4-FFF2-40B4-BE49-F238E27FC236}">
                <a16:creationId xmlns:a16="http://schemas.microsoft.com/office/drawing/2014/main" id="{DB3A4FF3-D110-0F48-A7C4-53D26459505E}"/>
              </a:ext>
            </a:extLst>
          </p:cNvPr>
          <p:cNvSpPr/>
          <p:nvPr/>
        </p:nvSpPr>
        <p:spPr>
          <a:xfrm>
            <a:off x="8148918" y="1264024"/>
            <a:ext cx="3307977" cy="5367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dirty="0"/>
              <a:t>RISCHI</a:t>
            </a:r>
          </a:p>
        </p:txBody>
      </p:sp>
      <p:grpSp>
        <p:nvGrpSpPr>
          <p:cNvPr id="3" name="Gruppo 2">
            <a:extLst>
              <a:ext uri="{FF2B5EF4-FFF2-40B4-BE49-F238E27FC236}">
                <a16:creationId xmlns:a16="http://schemas.microsoft.com/office/drawing/2014/main" id="{1912E75F-F255-1B4B-A970-DD69C392709F}"/>
              </a:ext>
            </a:extLst>
          </p:cNvPr>
          <p:cNvGrpSpPr/>
          <p:nvPr/>
        </p:nvGrpSpPr>
        <p:grpSpPr>
          <a:xfrm>
            <a:off x="941294" y="1829601"/>
            <a:ext cx="10515601" cy="660338"/>
            <a:chOff x="1187397" y="1822879"/>
            <a:chExt cx="10094331" cy="660338"/>
          </a:xfrm>
        </p:grpSpPr>
        <p:sp>
          <p:nvSpPr>
            <p:cNvPr id="7" name="Rettangolo 6">
              <a:extLst>
                <a:ext uri="{FF2B5EF4-FFF2-40B4-BE49-F238E27FC236}">
                  <a16:creationId xmlns:a16="http://schemas.microsoft.com/office/drawing/2014/main" id="{4DD9BCE1-C3FA-2545-93A9-458ACBEAB1D6}"/>
                </a:ext>
              </a:extLst>
            </p:cNvPr>
            <p:cNvSpPr/>
            <p:nvPr/>
          </p:nvSpPr>
          <p:spPr>
            <a:xfrm>
              <a:off x="1187397" y="1837759"/>
              <a:ext cx="3175455" cy="64545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EPARINA</a:t>
              </a:r>
            </a:p>
          </p:txBody>
        </p:sp>
        <p:sp>
          <p:nvSpPr>
            <p:cNvPr id="8" name="Rettangolo 7">
              <a:extLst>
                <a:ext uri="{FF2B5EF4-FFF2-40B4-BE49-F238E27FC236}">
                  <a16:creationId xmlns:a16="http://schemas.microsoft.com/office/drawing/2014/main" id="{67157465-C82E-FC48-8DCA-904CD3E1CE2A}"/>
                </a:ext>
              </a:extLst>
            </p:cNvPr>
            <p:cNvSpPr/>
            <p:nvPr/>
          </p:nvSpPr>
          <p:spPr>
            <a:xfrm>
              <a:off x="4545106" y="1822879"/>
              <a:ext cx="3175455" cy="64545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it-IT" sz="1600" dirty="0">
                  <a:solidFill>
                    <a:schemeClr val="accent6"/>
                  </a:solidFill>
                </a:rPr>
                <a:t>Anticoagulante</a:t>
              </a:r>
              <a:endParaRPr lang="it-IT" sz="2800" dirty="0">
                <a:solidFill>
                  <a:schemeClr val="accent6"/>
                </a:solidFill>
              </a:endParaRPr>
            </a:p>
          </p:txBody>
        </p:sp>
        <p:sp>
          <p:nvSpPr>
            <p:cNvPr id="9" name="Rettangolo 8">
              <a:extLst>
                <a:ext uri="{FF2B5EF4-FFF2-40B4-BE49-F238E27FC236}">
                  <a16:creationId xmlns:a16="http://schemas.microsoft.com/office/drawing/2014/main" id="{4B0D095D-69DC-D64B-82CC-E5441F6F95A2}"/>
                </a:ext>
              </a:extLst>
            </p:cNvPr>
            <p:cNvSpPr/>
            <p:nvPr/>
          </p:nvSpPr>
          <p:spPr>
            <a:xfrm>
              <a:off x="8148918" y="1837759"/>
              <a:ext cx="3132810" cy="64545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900" dirty="0">
                  <a:solidFill>
                    <a:srgbClr val="FF0000"/>
                  </a:solidFill>
                  <a:latin typeface="Helvetica" pitchFamily="2" charset="0"/>
                </a:rPr>
                <a:t>No </a:t>
              </a:r>
              <a:r>
                <a:rPr lang="en-US" sz="900" dirty="0" err="1">
                  <a:solidFill>
                    <a:srgbClr val="FF0000"/>
                  </a:solidFill>
                  <a:latin typeface="Helvetica" pitchFamily="2" charset="0"/>
                </a:rPr>
                <a:t>effetti</a:t>
              </a:r>
              <a:r>
                <a:rPr lang="en-US" sz="900" dirty="0">
                  <a:solidFill>
                    <a:srgbClr val="FF0000"/>
                  </a:solidFill>
                  <a:latin typeface="Helvetica" pitchFamily="2" charset="0"/>
                </a:rPr>
                <a:t> </a:t>
              </a:r>
              <a:r>
                <a:rPr lang="en-US" sz="900" dirty="0" err="1">
                  <a:solidFill>
                    <a:srgbClr val="FF0000"/>
                  </a:solidFill>
                  <a:latin typeface="Helvetica" pitchFamily="2" charset="0"/>
                </a:rPr>
                <a:t>sul</a:t>
              </a:r>
              <a:r>
                <a:rPr lang="en-US" sz="900" dirty="0">
                  <a:solidFill>
                    <a:srgbClr val="FF0000"/>
                  </a:solidFill>
                  <a:latin typeface="Helvetica" pitchFamily="2" charset="0"/>
                </a:rPr>
                <a:t> biofilm (</a:t>
              </a:r>
              <a:r>
                <a:rPr lang="en-US" sz="900" dirty="0" err="1">
                  <a:solidFill>
                    <a:srgbClr val="FF0000"/>
                  </a:solidFill>
                  <a:latin typeface="Helvetica" pitchFamily="2" charset="0"/>
                </a:rPr>
                <a:t>addirittura</a:t>
              </a:r>
              <a:r>
                <a:rPr lang="en-US" sz="900" dirty="0">
                  <a:solidFill>
                    <a:srgbClr val="FF0000"/>
                  </a:solidFill>
                  <a:latin typeface="Helvetica" pitchFamily="2" charset="0"/>
                </a:rPr>
                <a:t> </a:t>
              </a:r>
              <a:r>
                <a:rPr lang="en-US" sz="900" dirty="0" err="1">
                  <a:solidFill>
                    <a:srgbClr val="FF0000"/>
                  </a:solidFill>
                  <a:latin typeface="Helvetica" pitchFamily="2" charset="0"/>
                </a:rPr>
                <a:t>stimolerebbe</a:t>
              </a:r>
              <a:r>
                <a:rPr lang="en-US" sz="900" dirty="0">
                  <a:solidFill>
                    <a:srgbClr val="FF0000"/>
                  </a:solidFill>
                  <a:latin typeface="Helvetica" pitchFamily="2" charset="0"/>
                </a:rPr>
                <a:t> la </a:t>
              </a:r>
              <a:r>
                <a:rPr lang="en-US" sz="900" dirty="0" err="1">
                  <a:solidFill>
                    <a:srgbClr val="FF0000"/>
                  </a:solidFill>
                  <a:latin typeface="Helvetica" pitchFamily="2" charset="0"/>
                </a:rPr>
                <a:t>formazione</a:t>
              </a:r>
              <a:r>
                <a:rPr lang="en-US" sz="900" dirty="0">
                  <a:solidFill>
                    <a:srgbClr val="FF0000"/>
                  </a:solidFill>
                  <a:latin typeface="Helvetica" pitchFamily="2" charset="0"/>
                </a:rPr>
                <a:t>?)</a:t>
              </a:r>
            </a:p>
            <a:p>
              <a:pPr marL="171450" indent="-171450">
                <a:buFont typeface="Arial" panose="020B0604020202020204" pitchFamily="34" charset="0"/>
                <a:buChar char="•"/>
              </a:pPr>
              <a:r>
                <a:rPr lang="en-US" sz="900" dirty="0">
                  <a:solidFill>
                    <a:srgbClr val="FF0000"/>
                  </a:solidFill>
                  <a:latin typeface="Helvetica" pitchFamily="2" charset="0"/>
                </a:rPr>
                <a:t>No </a:t>
              </a:r>
              <a:r>
                <a:rPr lang="en-US" sz="900" dirty="0" err="1">
                  <a:solidFill>
                    <a:srgbClr val="FF0000"/>
                  </a:solidFill>
                  <a:latin typeface="Helvetica" pitchFamily="2" charset="0"/>
                </a:rPr>
                <a:t>distruzione</a:t>
              </a:r>
              <a:r>
                <a:rPr lang="en-US" sz="900" dirty="0">
                  <a:solidFill>
                    <a:srgbClr val="FF0000"/>
                  </a:solidFill>
                  <a:latin typeface="Helvetica" pitchFamily="2" charset="0"/>
                </a:rPr>
                <a:t> </a:t>
              </a:r>
              <a:r>
                <a:rPr lang="en-US" sz="900" dirty="0" err="1">
                  <a:solidFill>
                    <a:srgbClr val="FF0000"/>
                  </a:solidFill>
                  <a:latin typeface="Helvetica" pitchFamily="2" charset="0"/>
                </a:rPr>
                <a:t>della</a:t>
              </a:r>
              <a:r>
                <a:rPr lang="en-US" sz="900" dirty="0">
                  <a:solidFill>
                    <a:srgbClr val="FF0000"/>
                  </a:solidFill>
                  <a:latin typeface="Helvetica" pitchFamily="2" charset="0"/>
                </a:rPr>
                <a:t> </a:t>
              </a:r>
              <a:r>
                <a:rPr lang="en-US" sz="900" dirty="0" err="1">
                  <a:solidFill>
                    <a:srgbClr val="FF0000"/>
                  </a:solidFill>
                  <a:latin typeface="Helvetica" pitchFamily="2" charset="0"/>
                </a:rPr>
                <a:t>guaina</a:t>
              </a:r>
              <a:r>
                <a:rPr lang="en-US" sz="900" dirty="0">
                  <a:solidFill>
                    <a:srgbClr val="FF0000"/>
                  </a:solidFill>
                  <a:latin typeface="Helvetica" pitchFamily="2" charset="0"/>
                </a:rPr>
                <a:t> di </a:t>
              </a:r>
              <a:r>
                <a:rPr lang="en-US" sz="900" dirty="0" err="1">
                  <a:solidFill>
                    <a:srgbClr val="FF0000"/>
                  </a:solidFill>
                  <a:latin typeface="Helvetica" pitchFamily="2" charset="0"/>
                </a:rPr>
                <a:t>fibrina</a:t>
              </a:r>
              <a:r>
                <a:rPr lang="en-US" sz="900" dirty="0">
                  <a:solidFill>
                    <a:srgbClr val="FF0000"/>
                  </a:solidFill>
                  <a:latin typeface="Helvetica" pitchFamily="2" charset="0"/>
                </a:rPr>
                <a:t>/</a:t>
              </a:r>
              <a:r>
                <a:rPr lang="en-US" sz="900" dirty="0" err="1">
                  <a:solidFill>
                    <a:srgbClr val="FF0000"/>
                  </a:solidFill>
                  <a:latin typeface="Helvetica" pitchFamily="2" charset="0"/>
                </a:rPr>
                <a:t>coaguli</a:t>
              </a:r>
              <a:r>
                <a:rPr lang="en-US" sz="900" dirty="0">
                  <a:solidFill>
                    <a:srgbClr val="FF0000"/>
                  </a:solidFill>
                  <a:latin typeface="Helvetica" pitchFamily="2" charset="0"/>
                </a:rPr>
                <a:t> </a:t>
              </a:r>
              <a:r>
                <a:rPr lang="en-US" sz="900" dirty="0" err="1">
                  <a:solidFill>
                    <a:srgbClr val="FF0000"/>
                  </a:solidFill>
                  <a:latin typeface="Helvetica" pitchFamily="2" charset="0"/>
                </a:rPr>
                <a:t>intraluminali</a:t>
              </a:r>
              <a:endParaRPr lang="en-US" sz="900" dirty="0">
                <a:solidFill>
                  <a:srgbClr val="FF0000"/>
                </a:solidFill>
                <a:latin typeface="Helvetica" pitchFamily="2" charset="0"/>
              </a:endParaRPr>
            </a:p>
            <a:p>
              <a:pPr marL="171450" indent="-171450">
                <a:buFont typeface="Arial" panose="020B0604020202020204" pitchFamily="34" charset="0"/>
                <a:buChar char="•"/>
              </a:pPr>
              <a:r>
                <a:rPr lang="en-US" sz="900" dirty="0" err="1">
                  <a:solidFill>
                    <a:srgbClr val="FF0000"/>
                  </a:solidFill>
                  <a:latin typeface="Helvetica" pitchFamily="2" charset="0"/>
                </a:rPr>
                <a:t>Effetti</a:t>
              </a:r>
              <a:r>
                <a:rPr lang="en-US" sz="900" dirty="0">
                  <a:solidFill>
                    <a:srgbClr val="FF0000"/>
                  </a:solidFill>
                  <a:latin typeface="Helvetica" pitchFamily="2" charset="0"/>
                </a:rPr>
                <a:t> </a:t>
              </a:r>
              <a:r>
                <a:rPr lang="en-US" sz="900" dirty="0" err="1">
                  <a:solidFill>
                    <a:srgbClr val="FF0000"/>
                  </a:solidFill>
                  <a:latin typeface="Helvetica" pitchFamily="2" charset="0"/>
                </a:rPr>
                <a:t>collaterali</a:t>
              </a:r>
              <a:endParaRPr lang="en-US" sz="900" dirty="0">
                <a:solidFill>
                  <a:srgbClr val="FF0000"/>
                </a:solidFill>
                <a:latin typeface="Helvetica" pitchFamily="2" charset="0"/>
              </a:endParaRPr>
            </a:p>
            <a:p>
              <a:pPr marL="171450" indent="-171450">
                <a:buFont typeface="Arial" panose="020B0604020202020204" pitchFamily="34" charset="0"/>
                <a:buChar char="•"/>
              </a:pPr>
              <a:r>
                <a:rPr lang="en-US" sz="900" dirty="0" err="1">
                  <a:solidFill>
                    <a:srgbClr val="FF0000"/>
                  </a:solidFill>
                  <a:latin typeface="Helvetica" pitchFamily="2" charset="0"/>
                </a:rPr>
                <a:t>Malfunzione</a:t>
              </a:r>
              <a:r>
                <a:rPr lang="en-US" sz="900" dirty="0">
                  <a:solidFill>
                    <a:srgbClr val="FF0000"/>
                  </a:solidFill>
                  <a:latin typeface="Helvetica" pitchFamily="2" charset="0"/>
                </a:rPr>
                <a:t> del </a:t>
              </a:r>
              <a:r>
                <a:rPr lang="en-US" sz="900" dirty="0" err="1">
                  <a:solidFill>
                    <a:srgbClr val="FF0000"/>
                  </a:solidFill>
                  <a:latin typeface="Helvetica" pitchFamily="2" charset="0"/>
                </a:rPr>
                <a:t>catetere</a:t>
              </a:r>
              <a:endParaRPr lang="en-US" sz="900" dirty="0">
                <a:solidFill>
                  <a:srgbClr val="FF0000"/>
                </a:solidFill>
                <a:latin typeface="Helvetica" pitchFamily="2" charset="0"/>
              </a:endParaRPr>
            </a:p>
          </p:txBody>
        </p:sp>
      </p:grpSp>
      <p:grpSp>
        <p:nvGrpSpPr>
          <p:cNvPr id="19" name="Gruppo 18">
            <a:extLst>
              <a:ext uri="{FF2B5EF4-FFF2-40B4-BE49-F238E27FC236}">
                <a16:creationId xmlns:a16="http://schemas.microsoft.com/office/drawing/2014/main" id="{EDBCAB18-D1D0-7B4C-BDB5-DDF7688AF9D8}"/>
              </a:ext>
            </a:extLst>
          </p:cNvPr>
          <p:cNvGrpSpPr/>
          <p:nvPr/>
        </p:nvGrpSpPr>
        <p:grpSpPr>
          <a:xfrm>
            <a:off x="941294" y="2532526"/>
            <a:ext cx="10515601" cy="811307"/>
            <a:chOff x="941294" y="2532526"/>
            <a:chExt cx="10515601" cy="811307"/>
          </a:xfrm>
        </p:grpSpPr>
        <p:sp>
          <p:nvSpPr>
            <p:cNvPr id="10" name="Rettangolo 9">
              <a:extLst>
                <a:ext uri="{FF2B5EF4-FFF2-40B4-BE49-F238E27FC236}">
                  <a16:creationId xmlns:a16="http://schemas.microsoft.com/office/drawing/2014/main" id="{52F20666-A67C-D94E-8803-78402D66C2B8}"/>
                </a:ext>
              </a:extLst>
            </p:cNvPr>
            <p:cNvSpPr/>
            <p:nvPr/>
          </p:nvSpPr>
          <p:spPr>
            <a:xfrm>
              <a:off x="941294" y="2532527"/>
              <a:ext cx="3307977" cy="8113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CITRATO</a:t>
              </a:r>
            </a:p>
          </p:txBody>
        </p:sp>
        <p:sp>
          <p:nvSpPr>
            <p:cNvPr id="11" name="Rettangolo 10">
              <a:extLst>
                <a:ext uri="{FF2B5EF4-FFF2-40B4-BE49-F238E27FC236}">
                  <a16:creationId xmlns:a16="http://schemas.microsoft.com/office/drawing/2014/main" id="{98C6735C-B2E9-4440-B24C-F53ED9A8E908}"/>
                </a:ext>
              </a:extLst>
            </p:cNvPr>
            <p:cNvSpPr/>
            <p:nvPr/>
          </p:nvSpPr>
          <p:spPr>
            <a:xfrm>
              <a:off x="4442011" y="2532526"/>
              <a:ext cx="3307977" cy="81130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dirty="0" err="1">
                  <a:solidFill>
                    <a:schemeClr val="accent6"/>
                  </a:solidFill>
                  <a:latin typeface="Helvetica" pitchFamily="2" charset="0"/>
                </a:rPr>
                <a:t>Riduce</a:t>
              </a:r>
              <a:r>
                <a:rPr lang="en-US" sz="1200" dirty="0">
                  <a:solidFill>
                    <a:schemeClr val="accent6"/>
                  </a:solidFill>
                  <a:latin typeface="Helvetica" pitchFamily="2" charset="0"/>
                </a:rPr>
                <a:t> le CLABSI</a:t>
              </a:r>
            </a:p>
            <a:p>
              <a:pPr marL="171450" indent="-171450">
                <a:buFont typeface="Arial" panose="020B0604020202020204" pitchFamily="34" charset="0"/>
                <a:buChar char="•"/>
              </a:pPr>
              <a:r>
                <a:rPr lang="en-US" sz="1200" dirty="0" err="1">
                  <a:solidFill>
                    <a:schemeClr val="accent6"/>
                  </a:solidFill>
                  <a:latin typeface="Helvetica" pitchFamily="2" charset="0"/>
                </a:rPr>
                <a:t>Effetto</a:t>
              </a:r>
              <a:r>
                <a:rPr lang="en-US" sz="1200" dirty="0">
                  <a:solidFill>
                    <a:schemeClr val="accent6"/>
                  </a:solidFill>
                  <a:latin typeface="Helvetica" pitchFamily="2" charset="0"/>
                </a:rPr>
                <a:t> </a:t>
              </a:r>
              <a:r>
                <a:rPr lang="en-US" sz="1200" dirty="0" err="1">
                  <a:solidFill>
                    <a:schemeClr val="accent6"/>
                  </a:solidFill>
                  <a:latin typeface="Helvetica" pitchFamily="2" charset="0"/>
                </a:rPr>
                <a:t>antitrombotico</a:t>
              </a:r>
              <a:endParaRPr lang="en-US" sz="1200" dirty="0">
                <a:solidFill>
                  <a:schemeClr val="accent6"/>
                </a:solidFill>
                <a:latin typeface="Helvetica" pitchFamily="2" charset="0"/>
              </a:endParaRPr>
            </a:p>
            <a:p>
              <a:pPr marL="171450" indent="-171450">
                <a:buFont typeface="Arial" panose="020B0604020202020204" pitchFamily="34" charset="0"/>
                <a:buChar char="•"/>
              </a:pPr>
              <a:r>
                <a:rPr lang="en-US" sz="1200" dirty="0" err="1">
                  <a:solidFill>
                    <a:schemeClr val="accent6"/>
                  </a:solidFill>
                  <a:latin typeface="Helvetica" pitchFamily="2" charset="0"/>
                </a:rPr>
                <a:t>Previene</a:t>
              </a:r>
              <a:r>
                <a:rPr lang="en-US" sz="1200" dirty="0">
                  <a:solidFill>
                    <a:schemeClr val="accent6"/>
                  </a:solidFill>
                  <a:latin typeface="Helvetica" pitchFamily="2" charset="0"/>
                </a:rPr>
                <a:t> la </a:t>
              </a:r>
              <a:r>
                <a:rPr lang="en-US" sz="1200" dirty="0" err="1">
                  <a:solidFill>
                    <a:schemeClr val="accent6"/>
                  </a:solidFill>
                  <a:latin typeface="Helvetica" pitchFamily="2" charset="0"/>
                </a:rPr>
                <a:t>formazione</a:t>
              </a:r>
              <a:r>
                <a:rPr lang="en-US" sz="1200" dirty="0">
                  <a:solidFill>
                    <a:schemeClr val="accent6"/>
                  </a:solidFill>
                  <a:latin typeface="Helvetica" pitchFamily="2" charset="0"/>
                </a:rPr>
                <a:t> di </a:t>
              </a:r>
              <a:r>
                <a:rPr lang="en-US" sz="1200" dirty="0" err="1">
                  <a:solidFill>
                    <a:schemeClr val="accent6"/>
                  </a:solidFill>
                  <a:latin typeface="Helvetica" pitchFamily="2" charset="0"/>
                </a:rPr>
                <a:t>nuovo</a:t>
              </a:r>
              <a:r>
                <a:rPr lang="en-US" sz="1200" dirty="0">
                  <a:solidFill>
                    <a:schemeClr val="accent6"/>
                  </a:solidFill>
                  <a:latin typeface="Helvetica" pitchFamily="2" charset="0"/>
                </a:rPr>
                <a:t> biofilm</a:t>
              </a:r>
              <a:endParaRPr lang="en-US" sz="1400" dirty="0">
                <a:solidFill>
                  <a:schemeClr val="accent6"/>
                </a:solidFill>
                <a:latin typeface="Helvetica" pitchFamily="2" charset="0"/>
              </a:endParaRPr>
            </a:p>
          </p:txBody>
        </p:sp>
        <p:sp>
          <p:nvSpPr>
            <p:cNvPr id="12" name="Rettangolo 11">
              <a:extLst>
                <a:ext uri="{FF2B5EF4-FFF2-40B4-BE49-F238E27FC236}">
                  <a16:creationId xmlns:a16="http://schemas.microsoft.com/office/drawing/2014/main" id="{36E3561F-BBA4-C147-921D-54F4E74FE0B3}"/>
                </a:ext>
              </a:extLst>
            </p:cNvPr>
            <p:cNvSpPr/>
            <p:nvPr/>
          </p:nvSpPr>
          <p:spPr>
            <a:xfrm>
              <a:off x="8148918" y="2532527"/>
              <a:ext cx="3307977" cy="81130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900" dirty="0" err="1">
                  <a:solidFill>
                    <a:srgbClr val="FF0000"/>
                  </a:solidFill>
                  <a:latin typeface="Helvetica" pitchFamily="2" charset="0"/>
                </a:rPr>
                <a:t>Stimolazione</a:t>
              </a:r>
              <a:r>
                <a:rPr lang="en-US" sz="900" dirty="0">
                  <a:solidFill>
                    <a:srgbClr val="FF0000"/>
                  </a:solidFill>
                  <a:latin typeface="Helvetica" pitchFamily="2" charset="0"/>
                </a:rPr>
                <a:t> del biofilm a </a:t>
              </a:r>
              <a:r>
                <a:rPr lang="en-US" sz="900" dirty="0" err="1">
                  <a:solidFill>
                    <a:srgbClr val="FF0000"/>
                  </a:solidFill>
                  <a:latin typeface="Helvetica" pitchFamily="2" charset="0"/>
                </a:rPr>
                <a:t>basse</a:t>
              </a:r>
              <a:r>
                <a:rPr lang="en-US" sz="900" dirty="0">
                  <a:solidFill>
                    <a:srgbClr val="FF0000"/>
                  </a:solidFill>
                  <a:latin typeface="Helvetica" pitchFamily="2" charset="0"/>
                </a:rPr>
                <a:t> </a:t>
              </a:r>
              <a:r>
                <a:rPr lang="en-US" sz="900" dirty="0" err="1">
                  <a:solidFill>
                    <a:srgbClr val="FF0000"/>
                  </a:solidFill>
                  <a:latin typeface="Helvetica" pitchFamily="2" charset="0"/>
                </a:rPr>
                <a:t>concentrazioni</a:t>
              </a:r>
              <a:r>
                <a:rPr lang="en-US" sz="900" dirty="0">
                  <a:solidFill>
                    <a:srgbClr val="FF0000"/>
                  </a:solidFill>
                  <a:latin typeface="Helvetica" pitchFamily="2" charset="0"/>
                </a:rPr>
                <a:t> </a:t>
              </a:r>
            </a:p>
            <a:p>
              <a:pPr marL="171450" indent="-171450">
                <a:buFont typeface="Arial" panose="020B0604020202020204" pitchFamily="34" charset="0"/>
                <a:buChar char="•"/>
              </a:pPr>
              <a:r>
                <a:rPr lang="en-US" sz="900" dirty="0">
                  <a:solidFill>
                    <a:srgbClr val="FF0000"/>
                  </a:solidFill>
                  <a:latin typeface="Helvetica" pitchFamily="2" charset="0"/>
                </a:rPr>
                <a:t>No </a:t>
              </a:r>
              <a:r>
                <a:rPr lang="en-US" sz="900" dirty="0" err="1">
                  <a:solidFill>
                    <a:srgbClr val="FF0000"/>
                  </a:solidFill>
                  <a:latin typeface="Helvetica" pitchFamily="2" charset="0"/>
                </a:rPr>
                <a:t>eradicazione</a:t>
              </a:r>
              <a:r>
                <a:rPr lang="en-US" sz="900" dirty="0">
                  <a:solidFill>
                    <a:srgbClr val="FF0000"/>
                  </a:solidFill>
                  <a:latin typeface="Helvetica" pitchFamily="2" charset="0"/>
                </a:rPr>
                <a:t> del biofilm a </a:t>
              </a:r>
              <a:r>
                <a:rPr lang="en-US" sz="900" dirty="0" err="1">
                  <a:solidFill>
                    <a:srgbClr val="FF0000"/>
                  </a:solidFill>
                  <a:latin typeface="Helvetica" pitchFamily="2" charset="0"/>
                </a:rPr>
                <a:t>concentrazioni</a:t>
              </a:r>
              <a:r>
                <a:rPr lang="en-US" sz="900" dirty="0">
                  <a:solidFill>
                    <a:srgbClr val="FF0000"/>
                  </a:solidFill>
                  <a:latin typeface="Helvetica" pitchFamily="2" charset="0"/>
                </a:rPr>
                <a:t> </a:t>
              </a:r>
              <a:r>
                <a:rPr lang="en-US" sz="900" dirty="0" err="1">
                  <a:solidFill>
                    <a:srgbClr val="FF0000"/>
                  </a:solidFill>
                  <a:latin typeface="Helvetica" pitchFamily="2" charset="0"/>
                </a:rPr>
                <a:t>normali</a:t>
              </a:r>
              <a:endParaRPr lang="en-US" sz="900" dirty="0">
                <a:solidFill>
                  <a:srgbClr val="FF0000"/>
                </a:solidFill>
                <a:latin typeface="Helvetica" pitchFamily="2" charset="0"/>
              </a:endParaRPr>
            </a:p>
            <a:p>
              <a:pPr marL="171450" indent="-171450">
                <a:buFont typeface="Arial" panose="020B0604020202020204" pitchFamily="34" charset="0"/>
                <a:buChar char="•"/>
              </a:pPr>
              <a:r>
                <a:rPr lang="en-US" sz="900" dirty="0" err="1">
                  <a:solidFill>
                    <a:srgbClr val="FF0000"/>
                  </a:solidFill>
                  <a:latin typeface="Helvetica" pitchFamily="2" charset="0"/>
                </a:rPr>
                <a:t>Agente</a:t>
              </a:r>
              <a:r>
                <a:rPr lang="en-US" sz="900" dirty="0">
                  <a:solidFill>
                    <a:srgbClr val="FF0000"/>
                  </a:solidFill>
                  <a:latin typeface="Helvetica" pitchFamily="2" charset="0"/>
                </a:rPr>
                <a:t> </a:t>
              </a:r>
              <a:r>
                <a:rPr lang="en-US" sz="900" dirty="0" err="1">
                  <a:solidFill>
                    <a:srgbClr val="FF0000"/>
                  </a:solidFill>
                  <a:latin typeface="Helvetica" pitchFamily="2" charset="0"/>
                </a:rPr>
                <a:t>chelante</a:t>
              </a:r>
              <a:r>
                <a:rPr lang="en-US" sz="900" dirty="0">
                  <a:solidFill>
                    <a:srgbClr val="FF0000"/>
                  </a:solidFill>
                  <a:latin typeface="Helvetica" pitchFamily="2" charset="0"/>
                </a:rPr>
                <a:t> a </a:t>
              </a:r>
              <a:r>
                <a:rPr lang="en-US" sz="900" dirty="0" err="1">
                  <a:solidFill>
                    <a:srgbClr val="FF0000"/>
                  </a:solidFill>
                  <a:latin typeface="Helvetica" pitchFamily="2" charset="0"/>
                </a:rPr>
                <a:t>concentrazioni</a:t>
              </a:r>
              <a:r>
                <a:rPr lang="en-US" sz="900" dirty="0">
                  <a:solidFill>
                    <a:srgbClr val="FF0000"/>
                  </a:solidFill>
                  <a:latin typeface="Helvetica" pitchFamily="2" charset="0"/>
                </a:rPr>
                <a:t> </a:t>
              </a:r>
              <a:r>
                <a:rPr lang="en-US" sz="900" dirty="0" err="1">
                  <a:solidFill>
                    <a:srgbClr val="FF0000"/>
                  </a:solidFill>
                  <a:latin typeface="Helvetica" pitchFamily="2" charset="0"/>
                </a:rPr>
                <a:t>maggiori</a:t>
              </a:r>
              <a:endParaRPr lang="en-US" sz="900" dirty="0">
                <a:solidFill>
                  <a:srgbClr val="FF0000"/>
                </a:solidFill>
                <a:latin typeface="Helvetica" pitchFamily="2" charset="0"/>
              </a:endParaRPr>
            </a:p>
            <a:p>
              <a:pPr marL="171450" indent="-171450">
                <a:buFont typeface="Arial" panose="020B0604020202020204" pitchFamily="34" charset="0"/>
                <a:buChar char="•"/>
              </a:pPr>
              <a:r>
                <a:rPr lang="en-US" sz="900" dirty="0" err="1">
                  <a:solidFill>
                    <a:srgbClr val="FF0000"/>
                  </a:solidFill>
                  <a:latin typeface="Helvetica" pitchFamily="2" charset="0"/>
                </a:rPr>
                <a:t>Studi</a:t>
              </a:r>
              <a:r>
                <a:rPr lang="en-US" sz="900" dirty="0">
                  <a:solidFill>
                    <a:srgbClr val="FF0000"/>
                  </a:solidFill>
                  <a:latin typeface="Helvetica" pitchFamily="2" charset="0"/>
                </a:rPr>
                <a:t> in vivo </a:t>
              </a:r>
              <a:r>
                <a:rPr lang="en-US" sz="900" dirty="0" err="1">
                  <a:solidFill>
                    <a:srgbClr val="FF0000"/>
                  </a:solidFill>
                  <a:latin typeface="Helvetica" pitchFamily="2" charset="0"/>
                </a:rPr>
                <a:t>hanno</a:t>
              </a:r>
              <a:r>
                <a:rPr lang="en-US" sz="900" dirty="0">
                  <a:solidFill>
                    <a:srgbClr val="FF0000"/>
                  </a:solidFill>
                  <a:latin typeface="Helvetica" pitchFamily="2" charset="0"/>
                </a:rPr>
                <a:t> </a:t>
              </a:r>
              <a:r>
                <a:rPr lang="en-US" sz="900" dirty="0" err="1">
                  <a:solidFill>
                    <a:srgbClr val="FF0000"/>
                  </a:solidFill>
                  <a:latin typeface="Helvetica" pitchFamily="2" charset="0"/>
                </a:rPr>
                <a:t>messo</a:t>
              </a:r>
              <a:r>
                <a:rPr lang="en-US" sz="900" dirty="0">
                  <a:solidFill>
                    <a:srgbClr val="FF0000"/>
                  </a:solidFill>
                  <a:latin typeface="Helvetica" pitchFamily="2" charset="0"/>
                </a:rPr>
                <a:t> in </a:t>
              </a:r>
              <a:r>
                <a:rPr lang="en-US" sz="900" dirty="0" err="1">
                  <a:solidFill>
                    <a:srgbClr val="FF0000"/>
                  </a:solidFill>
                  <a:latin typeface="Helvetica" pitchFamily="2" charset="0"/>
                </a:rPr>
                <a:t>dubbio</a:t>
              </a:r>
              <a:r>
                <a:rPr lang="en-US" sz="900" dirty="0">
                  <a:solidFill>
                    <a:srgbClr val="FF0000"/>
                  </a:solidFill>
                  <a:latin typeface="Helvetica" pitchFamily="2" charset="0"/>
                </a:rPr>
                <a:t> </a:t>
              </a:r>
              <a:r>
                <a:rPr lang="en-US" sz="900" dirty="0" err="1">
                  <a:solidFill>
                    <a:srgbClr val="FF0000"/>
                  </a:solidFill>
                  <a:latin typeface="Helvetica" pitchFamily="2" charset="0"/>
                </a:rPr>
                <a:t>l’effetto</a:t>
              </a:r>
              <a:r>
                <a:rPr lang="en-US" sz="900" dirty="0">
                  <a:solidFill>
                    <a:srgbClr val="FF0000"/>
                  </a:solidFill>
                  <a:latin typeface="Helvetica" pitchFamily="2" charset="0"/>
                </a:rPr>
                <a:t> </a:t>
              </a:r>
              <a:r>
                <a:rPr lang="en-US" sz="900" dirty="0" err="1">
                  <a:solidFill>
                    <a:srgbClr val="FF0000"/>
                  </a:solidFill>
                  <a:latin typeface="Helvetica" pitchFamily="2" charset="0"/>
                </a:rPr>
                <a:t>animicrobico</a:t>
              </a:r>
              <a:r>
                <a:rPr lang="en-US" sz="900" dirty="0">
                  <a:solidFill>
                    <a:srgbClr val="FF0000"/>
                  </a:solidFill>
                  <a:latin typeface="Helvetica" pitchFamily="2" charset="0"/>
                </a:rPr>
                <a:t> </a:t>
              </a:r>
              <a:r>
                <a:rPr lang="en-US" sz="900" dirty="0" err="1">
                  <a:solidFill>
                    <a:srgbClr val="FF0000"/>
                  </a:solidFill>
                  <a:latin typeface="Helvetica" pitchFamily="2" charset="0"/>
                </a:rPr>
                <a:t>su</a:t>
              </a:r>
              <a:r>
                <a:rPr lang="en-US" sz="900" dirty="0">
                  <a:solidFill>
                    <a:srgbClr val="FF0000"/>
                  </a:solidFill>
                  <a:latin typeface="Helvetica" pitchFamily="2" charset="0"/>
                </a:rPr>
                <a:t> </a:t>
              </a:r>
              <a:r>
                <a:rPr lang="en-US" sz="900" dirty="0" err="1">
                  <a:solidFill>
                    <a:srgbClr val="FF0000"/>
                  </a:solidFill>
                  <a:latin typeface="Helvetica" pitchFamily="2" charset="0"/>
                </a:rPr>
                <a:t>determinati</a:t>
              </a:r>
              <a:r>
                <a:rPr lang="en-US" sz="900" dirty="0">
                  <a:solidFill>
                    <a:srgbClr val="FF0000"/>
                  </a:solidFill>
                  <a:latin typeface="Helvetica" pitchFamily="2" charset="0"/>
                </a:rPr>
                <a:t> </a:t>
              </a:r>
              <a:r>
                <a:rPr lang="en-US" sz="900" dirty="0" err="1">
                  <a:solidFill>
                    <a:srgbClr val="FF0000"/>
                  </a:solidFill>
                  <a:latin typeface="Helvetica" pitchFamily="2" charset="0"/>
                </a:rPr>
                <a:t>organismi</a:t>
              </a:r>
              <a:r>
                <a:rPr lang="en-US" sz="900" dirty="0">
                  <a:solidFill>
                    <a:srgbClr val="FF0000"/>
                  </a:solidFill>
                  <a:latin typeface="Helvetica" pitchFamily="2" charset="0"/>
                </a:rPr>
                <a:t> </a:t>
              </a:r>
            </a:p>
          </p:txBody>
        </p:sp>
      </p:grpSp>
      <p:grpSp>
        <p:nvGrpSpPr>
          <p:cNvPr id="20" name="Gruppo 19">
            <a:extLst>
              <a:ext uri="{FF2B5EF4-FFF2-40B4-BE49-F238E27FC236}">
                <a16:creationId xmlns:a16="http://schemas.microsoft.com/office/drawing/2014/main" id="{253AB8D1-5495-6648-B628-86F7ACDDE713}"/>
              </a:ext>
            </a:extLst>
          </p:cNvPr>
          <p:cNvGrpSpPr/>
          <p:nvPr/>
        </p:nvGrpSpPr>
        <p:grpSpPr>
          <a:xfrm>
            <a:off x="941294" y="3386417"/>
            <a:ext cx="10515601" cy="811307"/>
            <a:chOff x="941294" y="3386417"/>
            <a:chExt cx="10515601" cy="811307"/>
          </a:xfrm>
        </p:grpSpPr>
        <p:sp>
          <p:nvSpPr>
            <p:cNvPr id="13" name="Rettangolo 12">
              <a:extLst>
                <a:ext uri="{FF2B5EF4-FFF2-40B4-BE49-F238E27FC236}">
                  <a16:creationId xmlns:a16="http://schemas.microsoft.com/office/drawing/2014/main" id="{41508175-EEE8-7F43-A311-7C6CFCEC9414}"/>
                </a:ext>
              </a:extLst>
            </p:cNvPr>
            <p:cNvSpPr/>
            <p:nvPr/>
          </p:nvSpPr>
          <p:spPr>
            <a:xfrm>
              <a:off x="941294" y="3386418"/>
              <a:ext cx="3307977" cy="8113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ETANOLO</a:t>
              </a:r>
            </a:p>
          </p:txBody>
        </p:sp>
        <p:sp>
          <p:nvSpPr>
            <p:cNvPr id="14" name="Rettangolo 13">
              <a:extLst>
                <a:ext uri="{FF2B5EF4-FFF2-40B4-BE49-F238E27FC236}">
                  <a16:creationId xmlns:a16="http://schemas.microsoft.com/office/drawing/2014/main" id="{39734F6F-933C-B347-92CF-5C2F968701BD}"/>
                </a:ext>
              </a:extLst>
            </p:cNvPr>
            <p:cNvSpPr/>
            <p:nvPr/>
          </p:nvSpPr>
          <p:spPr>
            <a:xfrm>
              <a:off x="4442011" y="3386417"/>
              <a:ext cx="3307977" cy="81130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dirty="0" err="1">
                  <a:solidFill>
                    <a:schemeClr val="accent6"/>
                  </a:solidFill>
                  <a:latin typeface="Helvetica" pitchFamily="2" charset="0"/>
                </a:rPr>
                <a:t>Riduce</a:t>
              </a:r>
              <a:r>
                <a:rPr lang="en-US" sz="1200" dirty="0">
                  <a:solidFill>
                    <a:schemeClr val="accent6"/>
                  </a:solidFill>
                  <a:latin typeface="Helvetica" pitchFamily="2" charset="0"/>
                </a:rPr>
                <a:t> le CLABSI</a:t>
              </a:r>
            </a:p>
            <a:p>
              <a:pPr marL="171450" indent="-171450">
                <a:buFont typeface="Arial" panose="020B0604020202020204" pitchFamily="34" charset="0"/>
                <a:buChar char="•"/>
              </a:pPr>
              <a:r>
                <a:rPr lang="en-US" sz="1200" dirty="0" err="1">
                  <a:solidFill>
                    <a:schemeClr val="accent6"/>
                  </a:solidFill>
                  <a:latin typeface="Helvetica" pitchFamily="2" charset="0"/>
                </a:rPr>
                <a:t>Effetto</a:t>
              </a:r>
              <a:r>
                <a:rPr lang="en-US" sz="1200" dirty="0">
                  <a:solidFill>
                    <a:schemeClr val="accent6"/>
                  </a:solidFill>
                  <a:latin typeface="Helvetica" pitchFamily="2" charset="0"/>
                </a:rPr>
                <a:t> </a:t>
              </a:r>
              <a:r>
                <a:rPr lang="en-US" sz="1200" dirty="0" err="1">
                  <a:solidFill>
                    <a:schemeClr val="accent6"/>
                  </a:solidFill>
                  <a:latin typeface="Helvetica" pitchFamily="2" charset="0"/>
                </a:rPr>
                <a:t>antitrombitico</a:t>
              </a:r>
              <a:endParaRPr lang="en-US" sz="1200" dirty="0">
                <a:solidFill>
                  <a:schemeClr val="accent6"/>
                </a:solidFill>
                <a:latin typeface="Helvetica" pitchFamily="2" charset="0"/>
              </a:endParaRPr>
            </a:p>
            <a:p>
              <a:pPr marL="171450" indent="-171450">
                <a:buFont typeface="Arial" panose="020B0604020202020204" pitchFamily="34" charset="0"/>
                <a:buChar char="•"/>
              </a:pPr>
              <a:r>
                <a:rPr lang="en-US" sz="1200" dirty="0">
                  <a:solidFill>
                    <a:schemeClr val="accent6"/>
                  </a:solidFill>
                  <a:latin typeface="Helvetica" pitchFamily="2" charset="0"/>
                </a:rPr>
                <a:t>Non </a:t>
              </a:r>
              <a:r>
                <a:rPr lang="en-US" sz="1200" dirty="0" err="1">
                  <a:solidFill>
                    <a:schemeClr val="accent6"/>
                  </a:solidFill>
                  <a:latin typeface="Helvetica" pitchFamily="2" charset="0"/>
                </a:rPr>
                <a:t>si</a:t>
              </a:r>
              <a:r>
                <a:rPr lang="en-US" sz="1200" dirty="0">
                  <a:solidFill>
                    <a:schemeClr val="accent6"/>
                  </a:solidFill>
                  <a:latin typeface="Helvetica" pitchFamily="2" charset="0"/>
                </a:rPr>
                <a:t> </a:t>
              </a:r>
              <a:r>
                <a:rPr lang="en-US" sz="1200" dirty="0" err="1">
                  <a:solidFill>
                    <a:schemeClr val="accent6"/>
                  </a:solidFill>
                  <a:latin typeface="Helvetica" pitchFamily="2" charset="0"/>
                </a:rPr>
                <a:t>conosce</a:t>
              </a:r>
              <a:r>
                <a:rPr lang="en-US" sz="1200" dirty="0">
                  <a:solidFill>
                    <a:schemeClr val="accent6"/>
                  </a:solidFill>
                  <a:latin typeface="Helvetica" pitchFamily="2" charset="0"/>
                </a:rPr>
                <a:t> </a:t>
              </a:r>
              <a:r>
                <a:rPr lang="en-US" sz="1200" dirty="0" err="1">
                  <a:solidFill>
                    <a:schemeClr val="accent6"/>
                  </a:solidFill>
                  <a:latin typeface="Helvetica" pitchFamily="2" charset="0"/>
                </a:rPr>
                <a:t>resistenza</a:t>
              </a:r>
              <a:endParaRPr lang="en-US" sz="1200" dirty="0">
                <a:solidFill>
                  <a:schemeClr val="accent6"/>
                </a:solidFill>
                <a:latin typeface="Helvetica" pitchFamily="2" charset="0"/>
              </a:endParaRPr>
            </a:p>
            <a:p>
              <a:pPr marL="171450" indent="-171450">
                <a:buFont typeface="Arial" panose="020B0604020202020204" pitchFamily="34" charset="0"/>
                <a:buChar char="•"/>
              </a:pPr>
              <a:r>
                <a:rPr lang="en-US" sz="1200" dirty="0">
                  <a:solidFill>
                    <a:schemeClr val="accent6"/>
                  </a:solidFill>
                  <a:latin typeface="Helvetica" pitchFamily="2" charset="0"/>
                </a:rPr>
                <a:t>Breve </a:t>
              </a:r>
              <a:r>
                <a:rPr lang="en-US" sz="1200" dirty="0" err="1">
                  <a:solidFill>
                    <a:schemeClr val="accent6"/>
                  </a:solidFill>
                  <a:latin typeface="Helvetica" pitchFamily="2" charset="0"/>
                </a:rPr>
                <a:t>periodo</a:t>
              </a:r>
              <a:r>
                <a:rPr lang="en-US" sz="1200" dirty="0">
                  <a:solidFill>
                    <a:schemeClr val="accent6"/>
                  </a:solidFill>
                  <a:latin typeface="Helvetica" pitchFamily="2" charset="0"/>
                </a:rPr>
                <a:t> di </a:t>
              </a:r>
              <a:r>
                <a:rPr lang="en-US" sz="1200" dirty="0" err="1">
                  <a:solidFill>
                    <a:schemeClr val="accent6"/>
                  </a:solidFill>
                  <a:latin typeface="Helvetica" pitchFamily="2" charset="0"/>
                </a:rPr>
                <a:t>incubazione</a:t>
              </a:r>
              <a:endParaRPr lang="en-US" sz="1200" dirty="0">
                <a:solidFill>
                  <a:schemeClr val="accent6"/>
                </a:solidFill>
                <a:latin typeface="Helvetica" pitchFamily="2" charset="0"/>
              </a:endParaRPr>
            </a:p>
          </p:txBody>
        </p:sp>
        <p:sp>
          <p:nvSpPr>
            <p:cNvPr id="15" name="Rettangolo 14">
              <a:extLst>
                <a:ext uri="{FF2B5EF4-FFF2-40B4-BE49-F238E27FC236}">
                  <a16:creationId xmlns:a16="http://schemas.microsoft.com/office/drawing/2014/main" id="{3A94F273-B68E-4945-A7E2-DF9959BDB71B}"/>
                </a:ext>
              </a:extLst>
            </p:cNvPr>
            <p:cNvSpPr/>
            <p:nvPr/>
          </p:nvSpPr>
          <p:spPr>
            <a:xfrm>
              <a:off x="8148918" y="3386418"/>
              <a:ext cx="3307977" cy="81130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100" dirty="0">
                  <a:solidFill>
                    <a:srgbClr val="FF0000"/>
                  </a:solidFill>
                  <a:latin typeface="Helvetica" pitchFamily="2" charset="0"/>
                </a:rPr>
                <a:t>No </a:t>
              </a:r>
              <a:r>
                <a:rPr lang="en-US" sz="1100" dirty="0" err="1">
                  <a:solidFill>
                    <a:srgbClr val="FF0000"/>
                  </a:solidFill>
                  <a:latin typeface="Helvetica" pitchFamily="2" charset="0"/>
                </a:rPr>
                <a:t>effetto</a:t>
              </a:r>
              <a:r>
                <a:rPr lang="en-US" sz="1100" dirty="0">
                  <a:solidFill>
                    <a:srgbClr val="FF0000"/>
                  </a:solidFill>
                  <a:latin typeface="Helvetica" pitchFamily="2" charset="0"/>
                </a:rPr>
                <a:t> </a:t>
              </a:r>
              <a:r>
                <a:rPr lang="en-US" sz="1100" dirty="0" err="1">
                  <a:solidFill>
                    <a:srgbClr val="FF0000"/>
                  </a:solidFill>
                  <a:latin typeface="Helvetica" pitchFamily="2" charset="0"/>
                </a:rPr>
                <a:t>sul</a:t>
              </a:r>
              <a:r>
                <a:rPr lang="en-US" sz="1100" dirty="0">
                  <a:solidFill>
                    <a:srgbClr val="FF0000"/>
                  </a:solidFill>
                  <a:latin typeface="Helvetica" pitchFamily="2" charset="0"/>
                </a:rPr>
                <a:t> biofilm</a:t>
              </a:r>
            </a:p>
            <a:p>
              <a:pPr marL="171450" indent="-171450">
                <a:buFont typeface="Arial" panose="020B0604020202020204" pitchFamily="34" charset="0"/>
                <a:buChar char="•"/>
              </a:pPr>
              <a:r>
                <a:rPr lang="en-US" sz="1100" dirty="0" err="1">
                  <a:solidFill>
                    <a:srgbClr val="FF0000"/>
                  </a:solidFill>
                  <a:latin typeface="Helvetica" pitchFamily="2" charset="0"/>
                </a:rPr>
                <a:t>Effetti</a:t>
              </a:r>
              <a:r>
                <a:rPr lang="en-US" sz="1100" dirty="0">
                  <a:solidFill>
                    <a:srgbClr val="FF0000"/>
                  </a:solidFill>
                  <a:latin typeface="Helvetica" pitchFamily="2" charset="0"/>
                </a:rPr>
                <a:t> </a:t>
              </a:r>
              <a:r>
                <a:rPr lang="en-US" sz="1100" dirty="0" err="1">
                  <a:solidFill>
                    <a:srgbClr val="FF0000"/>
                  </a:solidFill>
                  <a:latin typeface="Helvetica" pitchFamily="2" charset="0"/>
                </a:rPr>
                <a:t>sul</a:t>
              </a:r>
              <a:r>
                <a:rPr lang="en-US" sz="1100" dirty="0">
                  <a:solidFill>
                    <a:srgbClr val="FF0000"/>
                  </a:solidFill>
                  <a:latin typeface="Helvetica" pitchFamily="2" charset="0"/>
                </a:rPr>
                <a:t> </a:t>
              </a:r>
              <a:r>
                <a:rPr lang="en-US" sz="1100" dirty="0" err="1">
                  <a:solidFill>
                    <a:srgbClr val="FF0000"/>
                  </a:solidFill>
                  <a:latin typeface="Helvetica" pitchFamily="2" charset="0"/>
                </a:rPr>
                <a:t>catetere</a:t>
              </a:r>
              <a:endParaRPr lang="en-US" sz="1100" dirty="0">
                <a:solidFill>
                  <a:srgbClr val="FF0000"/>
                </a:solidFill>
                <a:latin typeface="Helvetica" pitchFamily="2" charset="0"/>
              </a:endParaRPr>
            </a:p>
            <a:p>
              <a:pPr marL="171450" indent="-171450">
                <a:buFont typeface="Arial" panose="020B0604020202020204" pitchFamily="34" charset="0"/>
                <a:buChar char="•"/>
              </a:pPr>
              <a:r>
                <a:rPr lang="en-US" sz="1100" dirty="0">
                  <a:solidFill>
                    <a:srgbClr val="FF0000"/>
                  </a:solidFill>
                  <a:latin typeface="Helvetica" pitchFamily="2" charset="0"/>
                </a:rPr>
                <a:t>Complicanze </a:t>
              </a:r>
              <a:r>
                <a:rPr lang="en-US" sz="1100" dirty="0" err="1">
                  <a:solidFill>
                    <a:srgbClr val="FF0000"/>
                  </a:solidFill>
                  <a:latin typeface="Helvetica" pitchFamily="2" charset="0"/>
                </a:rPr>
                <a:t>della</a:t>
              </a:r>
              <a:r>
                <a:rPr lang="en-US" sz="1100" dirty="0">
                  <a:solidFill>
                    <a:srgbClr val="FF0000"/>
                  </a:solidFill>
                  <a:latin typeface="Helvetica" pitchFamily="2" charset="0"/>
                </a:rPr>
                <a:t> </a:t>
              </a:r>
              <a:r>
                <a:rPr lang="en-US" sz="1100" dirty="0" err="1">
                  <a:solidFill>
                    <a:srgbClr val="FF0000"/>
                  </a:solidFill>
                  <a:latin typeface="Helvetica" pitchFamily="2" charset="0"/>
                </a:rPr>
                <a:t>linea</a:t>
              </a:r>
              <a:endParaRPr lang="en-US" sz="1100" dirty="0">
                <a:solidFill>
                  <a:srgbClr val="FF0000"/>
                </a:solidFill>
                <a:latin typeface="Helvetica" pitchFamily="2" charset="0"/>
              </a:endParaRPr>
            </a:p>
            <a:p>
              <a:pPr marL="171450" indent="-171450">
                <a:buFont typeface="Arial" panose="020B0604020202020204" pitchFamily="34" charset="0"/>
                <a:buChar char="•"/>
              </a:pPr>
              <a:r>
                <a:rPr lang="en-US" sz="1100" dirty="0" err="1">
                  <a:solidFill>
                    <a:srgbClr val="FF0000"/>
                  </a:solidFill>
                  <a:latin typeface="Helvetica" pitchFamily="2" charset="0"/>
                </a:rPr>
                <a:t>Disponibilità</a:t>
              </a:r>
              <a:endParaRPr lang="en-US" sz="1100" dirty="0">
                <a:solidFill>
                  <a:srgbClr val="FF0000"/>
                </a:solidFill>
                <a:latin typeface="Helvetica" pitchFamily="2" charset="0"/>
              </a:endParaRPr>
            </a:p>
          </p:txBody>
        </p:sp>
      </p:grpSp>
      <p:grpSp>
        <p:nvGrpSpPr>
          <p:cNvPr id="21" name="Gruppo 20">
            <a:extLst>
              <a:ext uri="{FF2B5EF4-FFF2-40B4-BE49-F238E27FC236}">
                <a16:creationId xmlns:a16="http://schemas.microsoft.com/office/drawing/2014/main" id="{74631ECE-D339-DA40-9B60-632066F2D606}"/>
              </a:ext>
            </a:extLst>
          </p:cNvPr>
          <p:cNvGrpSpPr/>
          <p:nvPr/>
        </p:nvGrpSpPr>
        <p:grpSpPr>
          <a:xfrm>
            <a:off x="941294" y="4252676"/>
            <a:ext cx="10515601" cy="811307"/>
            <a:chOff x="941294" y="4252676"/>
            <a:chExt cx="10515601" cy="811307"/>
          </a:xfrm>
        </p:grpSpPr>
        <p:sp>
          <p:nvSpPr>
            <p:cNvPr id="16" name="Rettangolo 15">
              <a:extLst>
                <a:ext uri="{FF2B5EF4-FFF2-40B4-BE49-F238E27FC236}">
                  <a16:creationId xmlns:a16="http://schemas.microsoft.com/office/drawing/2014/main" id="{F7A6ADD8-B194-F549-B222-8CCE6E6731B0}"/>
                </a:ext>
              </a:extLst>
            </p:cNvPr>
            <p:cNvSpPr/>
            <p:nvPr/>
          </p:nvSpPr>
          <p:spPr>
            <a:xfrm>
              <a:off x="941294" y="4252677"/>
              <a:ext cx="3307977" cy="8113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TAUROLIDINA</a:t>
              </a:r>
            </a:p>
          </p:txBody>
        </p:sp>
        <p:sp>
          <p:nvSpPr>
            <p:cNvPr id="17" name="Rettangolo 16">
              <a:extLst>
                <a:ext uri="{FF2B5EF4-FFF2-40B4-BE49-F238E27FC236}">
                  <a16:creationId xmlns:a16="http://schemas.microsoft.com/office/drawing/2014/main" id="{DB4595B6-3D45-6849-8CCF-256CCF153DBD}"/>
                </a:ext>
              </a:extLst>
            </p:cNvPr>
            <p:cNvSpPr/>
            <p:nvPr/>
          </p:nvSpPr>
          <p:spPr>
            <a:xfrm>
              <a:off x="4442011" y="4252676"/>
              <a:ext cx="3307977" cy="81130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dirty="0" err="1">
                  <a:solidFill>
                    <a:schemeClr val="accent6"/>
                  </a:solidFill>
                  <a:latin typeface="Helvetica" pitchFamily="2" charset="0"/>
                </a:rPr>
                <a:t>Riduce</a:t>
              </a:r>
              <a:r>
                <a:rPr lang="en-US" sz="1200" dirty="0">
                  <a:solidFill>
                    <a:schemeClr val="accent6"/>
                  </a:solidFill>
                  <a:latin typeface="Helvetica" pitchFamily="2" charset="0"/>
                </a:rPr>
                <a:t> le CLABSI</a:t>
              </a:r>
            </a:p>
            <a:p>
              <a:pPr marL="171450" indent="-171450">
                <a:buFont typeface="Arial" panose="020B0604020202020204" pitchFamily="34" charset="0"/>
                <a:buChar char="•"/>
              </a:pPr>
              <a:r>
                <a:rPr lang="en-US" sz="1200" dirty="0" err="1">
                  <a:solidFill>
                    <a:schemeClr val="accent6"/>
                  </a:solidFill>
                  <a:latin typeface="Helvetica" pitchFamily="2" charset="0"/>
                </a:rPr>
                <a:t>Previene</a:t>
              </a:r>
              <a:r>
                <a:rPr lang="en-US" sz="1200" dirty="0">
                  <a:solidFill>
                    <a:schemeClr val="accent6"/>
                  </a:solidFill>
                  <a:latin typeface="Helvetica" pitchFamily="2" charset="0"/>
                </a:rPr>
                <a:t> la </a:t>
              </a:r>
              <a:r>
                <a:rPr lang="en-US" sz="1200" dirty="0" err="1">
                  <a:solidFill>
                    <a:schemeClr val="accent6"/>
                  </a:solidFill>
                  <a:latin typeface="Helvetica" pitchFamily="2" charset="0"/>
                </a:rPr>
                <a:t>formazione</a:t>
              </a:r>
              <a:r>
                <a:rPr lang="en-US" sz="1200" dirty="0">
                  <a:solidFill>
                    <a:schemeClr val="accent6"/>
                  </a:solidFill>
                  <a:latin typeface="Helvetica" pitchFamily="2" charset="0"/>
                </a:rPr>
                <a:t> di </a:t>
              </a:r>
              <a:r>
                <a:rPr lang="en-US" sz="1200" dirty="0" err="1">
                  <a:solidFill>
                    <a:schemeClr val="accent6"/>
                  </a:solidFill>
                  <a:latin typeface="Helvetica" pitchFamily="2" charset="0"/>
                </a:rPr>
                <a:t>nuovo</a:t>
              </a:r>
              <a:r>
                <a:rPr lang="en-US" sz="1200" dirty="0">
                  <a:solidFill>
                    <a:schemeClr val="accent6"/>
                  </a:solidFill>
                  <a:latin typeface="Helvetica" pitchFamily="2" charset="0"/>
                </a:rPr>
                <a:t> biofilm</a:t>
              </a:r>
            </a:p>
            <a:p>
              <a:pPr marL="171450" indent="-171450">
                <a:buFont typeface="Arial" panose="020B0604020202020204" pitchFamily="34" charset="0"/>
                <a:buChar char="•"/>
              </a:pPr>
              <a:r>
                <a:rPr lang="en-US" sz="1200" dirty="0">
                  <a:solidFill>
                    <a:schemeClr val="accent6"/>
                  </a:solidFill>
                  <a:latin typeface="Helvetica" pitchFamily="2" charset="0"/>
                </a:rPr>
                <a:t>Non </a:t>
              </a:r>
              <a:r>
                <a:rPr lang="en-US" sz="1200" dirty="0" err="1">
                  <a:solidFill>
                    <a:schemeClr val="accent6"/>
                  </a:solidFill>
                  <a:latin typeface="Helvetica" pitchFamily="2" charset="0"/>
                </a:rPr>
                <a:t>si</a:t>
              </a:r>
              <a:r>
                <a:rPr lang="en-US" sz="1200" dirty="0">
                  <a:solidFill>
                    <a:schemeClr val="accent6"/>
                  </a:solidFill>
                  <a:latin typeface="Helvetica" pitchFamily="2" charset="0"/>
                </a:rPr>
                <a:t> </a:t>
              </a:r>
              <a:r>
                <a:rPr lang="en-US" sz="1200" dirty="0" err="1">
                  <a:solidFill>
                    <a:schemeClr val="accent6"/>
                  </a:solidFill>
                  <a:latin typeface="Helvetica" pitchFamily="2" charset="0"/>
                </a:rPr>
                <a:t>conosce</a:t>
              </a:r>
              <a:r>
                <a:rPr lang="en-US" sz="1200" dirty="0">
                  <a:solidFill>
                    <a:schemeClr val="accent6"/>
                  </a:solidFill>
                  <a:latin typeface="Helvetica" pitchFamily="2" charset="0"/>
                </a:rPr>
                <a:t> </a:t>
              </a:r>
              <a:r>
                <a:rPr lang="en-US" sz="1200" dirty="0" err="1">
                  <a:solidFill>
                    <a:schemeClr val="accent6"/>
                  </a:solidFill>
                  <a:latin typeface="Helvetica" pitchFamily="2" charset="0"/>
                </a:rPr>
                <a:t>resistenza</a:t>
              </a:r>
              <a:endParaRPr lang="en-US" sz="1200" dirty="0">
                <a:solidFill>
                  <a:schemeClr val="accent6"/>
                </a:solidFill>
                <a:latin typeface="Helvetica" pitchFamily="2" charset="0"/>
              </a:endParaRPr>
            </a:p>
          </p:txBody>
        </p:sp>
        <p:sp>
          <p:nvSpPr>
            <p:cNvPr id="18" name="Rettangolo 17">
              <a:extLst>
                <a:ext uri="{FF2B5EF4-FFF2-40B4-BE49-F238E27FC236}">
                  <a16:creationId xmlns:a16="http://schemas.microsoft.com/office/drawing/2014/main" id="{8DEED051-5E10-4E4B-813D-D1518482211D}"/>
                </a:ext>
              </a:extLst>
            </p:cNvPr>
            <p:cNvSpPr/>
            <p:nvPr/>
          </p:nvSpPr>
          <p:spPr>
            <a:xfrm>
              <a:off x="8148918" y="4252677"/>
              <a:ext cx="3307977" cy="81130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100" dirty="0">
                  <a:solidFill>
                    <a:srgbClr val="FF0000"/>
                  </a:solidFill>
                  <a:latin typeface="Helvetica" pitchFamily="2" charset="0"/>
                </a:rPr>
                <a:t>No </a:t>
              </a:r>
              <a:r>
                <a:rPr lang="en-US" sz="1100" dirty="0" err="1">
                  <a:solidFill>
                    <a:srgbClr val="FF0000"/>
                  </a:solidFill>
                  <a:latin typeface="Helvetica" pitchFamily="2" charset="0"/>
                </a:rPr>
                <a:t>effetto</a:t>
              </a:r>
              <a:r>
                <a:rPr lang="en-US" sz="1100" dirty="0">
                  <a:solidFill>
                    <a:srgbClr val="FF0000"/>
                  </a:solidFill>
                  <a:latin typeface="Helvetica" pitchFamily="2" charset="0"/>
                </a:rPr>
                <a:t> </a:t>
              </a:r>
              <a:r>
                <a:rPr lang="en-US" sz="1100" dirty="0" err="1">
                  <a:solidFill>
                    <a:srgbClr val="FF0000"/>
                  </a:solidFill>
                  <a:latin typeface="Helvetica" pitchFamily="2" charset="0"/>
                </a:rPr>
                <a:t>sul</a:t>
              </a:r>
              <a:r>
                <a:rPr lang="en-US" sz="1100" dirty="0">
                  <a:solidFill>
                    <a:srgbClr val="FF0000"/>
                  </a:solidFill>
                  <a:latin typeface="Helvetica" pitchFamily="2" charset="0"/>
                </a:rPr>
                <a:t> biofilm</a:t>
              </a:r>
            </a:p>
            <a:p>
              <a:pPr marL="171450" indent="-171450">
                <a:buFont typeface="Arial" panose="020B0604020202020204" pitchFamily="34" charset="0"/>
                <a:buChar char="•"/>
              </a:pPr>
              <a:r>
                <a:rPr lang="en-US" sz="1100" dirty="0">
                  <a:solidFill>
                    <a:srgbClr val="FF0000"/>
                  </a:solidFill>
                  <a:latin typeface="Helvetica" pitchFamily="2" charset="0"/>
                </a:rPr>
                <a:t>No </a:t>
              </a:r>
              <a:r>
                <a:rPr lang="en-US" sz="1100" dirty="0" err="1">
                  <a:solidFill>
                    <a:srgbClr val="FF0000"/>
                  </a:solidFill>
                  <a:latin typeface="Helvetica" pitchFamily="2" charset="0"/>
                </a:rPr>
                <a:t>effetto</a:t>
              </a:r>
              <a:r>
                <a:rPr lang="en-US" sz="1100" dirty="0">
                  <a:solidFill>
                    <a:srgbClr val="FF0000"/>
                  </a:solidFill>
                  <a:latin typeface="Helvetica" pitchFamily="2" charset="0"/>
                </a:rPr>
                <a:t> </a:t>
              </a:r>
              <a:r>
                <a:rPr lang="en-US" sz="1100" dirty="0" err="1">
                  <a:solidFill>
                    <a:srgbClr val="FF0000"/>
                  </a:solidFill>
                  <a:latin typeface="Helvetica" pitchFamily="2" charset="0"/>
                </a:rPr>
                <a:t>antitrombotico</a:t>
              </a:r>
              <a:endParaRPr lang="en-US" sz="1100" dirty="0">
                <a:solidFill>
                  <a:srgbClr val="FF0000"/>
                </a:solidFill>
                <a:latin typeface="Helvetica" pitchFamily="2" charset="0"/>
              </a:endParaRPr>
            </a:p>
            <a:p>
              <a:pPr marL="171450" indent="-171450">
                <a:buFont typeface="Arial" panose="020B0604020202020204" pitchFamily="34" charset="0"/>
                <a:buChar char="•"/>
              </a:pPr>
              <a:r>
                <a:rPr lang="en-US" sz="1100" dirty="0" err="1">
                  <a:solidFill>
                    <a:srgbClr val="FF0000"/>
                  </a:solidFill>
                  <a:latin typeface="Helvetica" pitchFamily="2" charset="0"/>
                </a:rPr>
                <a:t>Limitata</a:t>
              </a:r>
              <a:r>
                <a:rPr lang="en-US" sz="1100" dirty="0">
                  <a:solidFill>
                    <a:srgbClr val="FF0000"/>
                  </a:solidFill>
                  <a:latin typeface="Helvetica" pitchFamily="2" charset="0"/>
                </a:rPr>
                <a:t> </a:t>
              </a:r>
              <a:r>
                <a:rPr lang="en-US" sz="1100" dirty="0" err="1">
                  <a:solidFill>
                    <a:srgbClr val="FF0000"/>
                  </a:solidFill>
                  <a:latin typeface="Helvetica" pitchFamily="2" charset="0"/>
                </a:rPr>
                <a:t>attività</a:t>
              </a:r>
              <a:r>
                <a:rPr lang="en-US" sz="1100" dirty="0">
                  <a:solidFill>
                    <a:srgbClr val="FF0000"/>
                  </a:solidFill>
                  <a:latin typeface="Helvetica" pitchFamily="2" charset="0"/>
                </a:rPr>
                <a:t> </a:t>
              </a:r>
              <a:r>
                <a:rPr lang="en-US" sz="1100" dirty="0" err="1">
                  <a:solidFill>
                    <a:srgbClr val="FF0000"/>
                  </a:solidFill>
                  <a:latin typeface="Helvetica" pitchFamily="2" charset="0"/>
                </a:rPr>
                <a:t>antimicrobica</a:t>
              </a:r>
              <a:r>
                <a:rPr lang="en-US" sz="1100" dirty="0">
                  <a:solidFill>
                    <a:srgbClr val="FF0000"/>
                  </a:solidFill>
                  <a:latin typeface="Helvetica" pitchFamily="2" charset="0"/>
                </a:rPr>
                <a:t> </a:t>
              </a:r>
              <a:r>
                <a:rPr lang="en-US" sz="1100" dirty="0" err="1">
                  <a:solidFill>
                    <a:srgbClr val="FF0000"/>
                  </a:solidFill>
                  <a:latin typeface="Helvetica" pitchFamily="2" charset="0"/>
                </a:rPr>
                <a:t>contro</a:t>
              </a:r>
              <a:r>
                <a:rPr lang="en-US" sz="1100" dirty="0">
                  <a:solidFill>
                    <a:srgbClr val="FF0000"/>
                  </a:solidFill>
                  <a:latin typeface="Helvetica" pitchFamily="2" charset="0"/>
                </a:rPr>
                <a:t> </a:t>
              </a:r>
              <a:r>
                <a:rPr lang="en-US" sz="1100" dirty="0" err="1">
                  <a:solidFill>
                    <a:srgbClr val="FF0000"/>
                  </a:solidFill>
                  <a:latin typeface="Helvetica" pitchFamily="2" charset="0"/>
                </a:rPr>
                <a:t>i</a:t>
              </a:r>
              <a:r>
                <a:rPr lang="en-US" sz="1100" dirty="0">
                  <a:solidFill>
                    <a:srgbClr val="FF0000"/>
                  </a:solidFill>
                  <a:latin typeface="Helvetica" pitchFamily="2" charset="0"/>
                </a:rPr>
                <a:t> gram+</a:t>
              </a:r>
            </a:p>
            <a:p>
              <a:pPr marL="171450" indent="-171450">
                <a:buFont typeface="Arial" panose="020B0604020202020204" pitchFamily="34" charset="0"/>
                <a:buChar char="•"/>
              </a:pPr>
              <a:r>
                <a:rPr lang="en-US" sz="1100" dirty="0" err="1">
                  <a:solidFill>
                    <a:srgbClr val="FF0000"/>
                  </a:solidFill>
                  <a:latin typeface="Helvetica" pitchFamily="2" charset="0"/>
                </a:rPr>
                <a:t>Tossicità</a:t>
              </a:r>
              <a:r>
                <a:rPr lang="en-US" sz="1100" dirty="0">
                  <a:solidFill>
                    <a:srgbClr val="FF0000"/>
                  </a:solidFill>
                  <a:latin typeface="Helvetica" pitchFamily="2" charset="0"/>
                </a:rPr>
                <a:t> </a:t>
              </a:r>
              <a:r>
                <a:rPr lang="en-US" sz="1100" dirty="0" err="1">
                  <a:solidFill>
                    <a:srgbClr val="FF0000"/>
                  </a:solidFill>
                  <a:latin typeface="Helvetica" pitchFamily="2" charset="0"/>
                </a:rPr>
                <a:t>epatica</a:t>
              </a:r>
              <a:r>
                <a:rPr lang="en-US" sz="1100" dirty="0">
                  <a:solidFill>
                    <a:srgbClr val="FF0000"/>
                  </a:solidFill>
                  <a:latin typeface="Helvetica" pitchFamily="2" charset="0"/>
                </a:rPr>
                <a:t> in </a:t>
              </a:r>
              <a:r>
                <a:rPr lang="en-US" sz="1100" dirty="0" err="1">
                  <a:solidFill>
                    <a:srgbClr val="FF0000"/>
                  </a:solidFill>
                  <a:latin typeface="Helvetica" pitchFamily="2" charset="0"/>
                </a:rPr>
                <a:t>modelli</a:t>
              </a:r>
              <a:r>
                <a:rPr lang="en-US" sz="1100" dirty="0">
                  <a:solidFill>
                    <a:srgbClr val="FF0000"/>
                  </a:solidFill>
                  <a:latin typeface="Helvetica" pitchFamily="2" charset="0"/>
                </a:rPr>
                <a:t> </a:t>
              </a:r>
              <a:r>
                <a:rPr lang="en-US" sz="1100" dirty="0" err="1">
                  <a:solidFill>
                    <a:srgbClr val="FF0000"/>
                  </a:solidFill>
                  <a:latin typeface="Helvetica" pitchFamily="2" charset="0"/>
                </a:rPr>
                <a:t>animali</a:t>
              </a:r>
              <a:endParaRPr lang="en-US" sz="1100" dirty="0">
                <a:solidFill>
                  <a:srgbClr val="FF0000"/>
                </a:solidFill>
                <a:latin typeface="Helvetica" pitchFamily="2" charset="0"/>
              </a:endParaRPr>
            </a:p>
          </p:txBody>
        </p:sp>
      </p:grpSp>
      <p:grpSp>
        <p:nvGrpSpPr>
          <p:cNvPr id="28" name="Gruppo 27">
            <a:extLst>
              <a:ext uri="{FF2B5EF4-FFF2-40B4-BE49-F238E27FC236}">
                <a16:creationId xmlns:a16="http://schemas.microsoft.com/office/drawing/2014/main" id="{5E6DB150-11B1-DB4D-8F51-16FFA7790E1A}"/>
              </a:ext>
            </a:extLst>
          </p:cNvPr>
          <p:cNvGrpSpPr/>
          <p:nvPr/>
        </p:nvGrpSpPr>
        <p:grpSpPr>
          <a:xfrm>
            <a:off x="941294" y="5118934"/>
            <a:ext cx="10515601" cy="811307"/>
            <a:chOff x="941294" y="5118934"/>
            <a:chExt cx="10515601" cy="811307"/>
          </a:xfrm>
        </p:grpSpPr>
        <p:sp>
          <p:nvSpPr>
            <p:cNvPr id="22" name="Rettangolo 21">
              <a:extLst>
                <a:ext uri="{FF2B5EF4-FFF2-40B4-BE49-F238E27FC236}">
                  <a16:creationId xmlns:a16="http://schemas.microsoft.com/office/drawing/2014/main" id="{81F97D2A-B783-4B4F-9C9F-62DFBC1817B9}"/>
                </a:ext>
              </a:extLst>
            </p:cNvPr>
            <p:cNvSpPr/>
            <p:nvPr/>
          </p:nvSpPr>
          <p:spPr>
            <a:xfrm>
              <a:off x="941294" y="5118935"/>
              <a:ext cx="3307977" cy="8113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T-EDTA 4%</a:t>
              </a:r>
            </a:p>
          </p:txBody>
        </p:sp>
        <p:sp>
          <p:nvSpPr>
            <p:cNvPr id="23" name="Rettangolo 22">
              <a:extLst>
                <a:ext uri="{FF2B5EF4-FFF2-40B4-BE49-F238E27FC236}">
                  <a16:creationId xmlns:a16="http://schemas.microsoft.com/office/drawing/2014/main" id="{E132A401-16BF-B34A-A294-7212D6CEA10B}"/>
                </a:ext>
              </a:extLst>
            </p:cNvPr>
            <p:cNvSpPr/>
            <p:nvPr/>
          </p:nvSpPr>
          <p:spPr>
            <a:xfrm>
              <a:off x="4442011" y="5118934"/>
              <a:ext cx="3307977" cy="81130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dirty="0" err="1">
                  <a:solidFill>
                    <a:schemeClr val="accent6"/>
                  </a:solidFill>
                  <a:latin typeface="Helvetica" pitchFamily="2" charset="0"/>
                </a:rPr>
                <a:t>Riduce</a:t>
              </a:r>
              <a:r>
                <a:rPr lang="en-US" sz="1200" dirty="0">
                  <a:solidFill>
                    <a:schemeClr val="accent6"/>
                  </a:solidFill>
                  <a:latin typeface="Helvetica" pitchFamily="2" charset="0"/>
                </a:rPr>
                <a:t> le CLABSI</a:t>
              </a:r>
            </a:p>
            <a:p>
              <a:pPr marL="171450" indent="-171450">
                <a:buFont typeface="Arial" panose="020B0604020202020204" pitchFamily="34" charset="0"/>
                <a:buChar char="•"/>
              </a:pPr>
              <a:r>
                <a:rPr lang="en-US" sz="1200" dirty="0" err="1">
                  <a:solidFill>
                    <a:schemeClr val="accent6"/>
                  </a:solidFill>
                  <a:latin typeface="Helvetica" pitchFamily="2" charset="0"/>
                </a:rPr>
                <a:t>Previene</a:t>
              </a:r>
              <a:r>
                <a:rPr lang="en-US" sz="1200" dirty="0">
                  <a:solidFill>
                    <a:schemeClr val="accent6"/>
                  </a:solidFill>
                  <a:latin typeface="Helvetica" pitchFamily="2" charset="0"/>
                </a:rPr>
                <a:t> </a:t>
              </a:r>
              <a:r>
                <a:rPr lang="en-US" sz="1200" dirty="0" err="1">
                  <a:solidFill>
                    <a:schemeClr val="accent6"/>
                  </a:solidFill>
                  <a:latin typeface="Helvetica" pitchFamily="2" charset="0"/>
                </a:rPr>
                <a:t>ed</a:t>
              </a:r>
              <a:r>
                <a:rPr lang="en-US" sz="1200" dirty="0">
                  <a:solidFill>
                    <a:schemeClr val="accent6"/>
                  </a:solidFill>
                  <a:latin typeface="Helvetica" pitchFamily="2" charset="0"/>
                </a:rPr>
                <a:t> </a:t>
              </a:r>
              <a:r>
                <a:rPr lang="en-US" sz="1200" b="1" dirty="0" err="1">
                  <a:solidFill>
                    <a:schemeClr val="accent6"/>
                  </a:solidFill>
                  <a:latin typeface="Helvetica" pitchFamily="2" charset="0"/>
                </a:rPr>
                <a:t>eradica</a:t>
              </a:r>
              <a:r>
                <a:rPr lang="en-US" sz="1200" dirty="0">
                  <a:solidFill>
                    <a:schemeClr val="accent6"/>
                  </a:solidFill>
                  <a:latin typeface="Helvetica" pitchFamily="2" charset="0"/>
                </a:rPr>
                <a:t> </a:t>
              </a:r>
              <a:r>
                <a:rPr lang="en-US" sz="1200" dirty="0" err="1">
                  <a:solidFill>
                    <a:schemeClr val="accent6"/>
                  </a:solidFill>
                  <a:latin typeface="Helvetica" pitchFamily="2" charset="0"/>
                </a:rPr>
                <a:t>il</a:t>
              </a:r>
              <a:r>
                <a:rPr lang="en-US" sz="1200" dirty="0">
                  <a:solidFill>
                    <a:schemeClr val="accent6"/>
                  </a:solidFill>
                  <a:latin typeface="Helvetica" pitchFamily="2" charset="0"/>
                </a:rPr>
                <a:t> biofilm</a:t>
              </a:r>
            </a:p>
            <a:p>
              <a:pPr marL="171450" indent="-171450">
                <a:buFont typeface="Arial" panose="020B0604020202020204" pitchFamily="34" charset="0"/>
                <a:buChar char="•"/>
              </a:pPr>
              <a:r>
                <a:rPr lang="en-US" sz="1200" dirty="0">
                  <a:solidFill>
                    <a:schemeClr val="accent6"/>
                  </a:solidFill>
                  <a:latin typeface="Helvetica" pitchFamily="2" charset="0"/>
                </a:rPr>
                <a:t>Non </a:t>
              </a:r>
              <a:r>
                <a:rPr lang="en-US" sz="1200" dirty="0" err="1">
                  <a:solidFill>
                    <a:schemeClr val="accent6"/>
                  </a:solidFill>
                  <a:latin typeface="Helvetica" pitchFamily="2" charset="0"/>
                </a:rPr>
                <a:t>si</a:t>
              </a:r>
              <a:r>
                <a:rPr lang="en-US" sz="1200" dirty="0">
                  <a:solidFill>
                    <a:schemeClr val="accent6"/>
                  </a:solidFill>
                  <a:latin typeface="Helvetica" pitchFamily="2" charset="0"/>
                </a:rPr>
                <a:t> </a:t>
              </a:r>
              <a:r>
                <a:rPr lang="en-US" sz="1200" dirty="0" err="1">
                  <a:solidFill>
                    <a:schemeClr val="accent6"/>
                  </a:solidFill>
                  <a:latin typeface="Helvetica" pitchFamily="2" charset="0"/>
                </a:rPr>
                <a:t>conosce</a:t>
              </a:r>
              <a:r>
                <a:rPr lang="en-US" sz="1200" dirty="0">
                  <a:solidFill>
                    <a:schemeClr val="accent6"/>
                  </a:solidFill>
                  <a:latin typeface="Helvetica" pitchFamily="2" charset="0"/>
                </a:rPr>
                <a:t> </a:t>
              </a:r>
              <a:r>
                <a:rPr lang="en-US" sz="1200" dirty="0" err="1">
                  <a:solidFill>
                    <a:schemeClr val="accent6"/>
                  </a:solidFill>
                  <a:latin typeface="Helvetica" pitchFamily="2" charset="0"/>
                </a:rPr>
                <a:t>resistenza</a:t>
              </a:r>
              <a:endParaRPr lang="en-US" sz="1200" dirty="0">
                <a:solidFill>
                  <a:schemeClr val="accent6"/>
                </a:solidFill>
                <a:latin typeface="Helvetica" pitchFamily="2" charset="0"/>
              </a:endParaRPr>
            </a:p>
            <a:p>
              <a:pPr marL="171450" indent="-171450">
                <a:buFont typeface="Arial" panose="020B0604020202020204" pitchFamily="34" charset="0"/>
                <a:buChar char="•"/>
              </a:pPr>
              <a:r>
                <a:rPr lang="en-US" sz="1200" dirty="0" err="1">
                  <a:solidFill>
                    <a:schemeClr val="accent6"/>
                  </a:solidFill>
                  <a:latin typeface="Helvetica" pitchFamily="2" charset="0"/>
                </a:rPr>
                <a:t>Antitrombotico</a:t>
              </a:r>
              <a:endParaRPr lang="en-US" sz="1200" dirty="0">
                <a:solidFill>
                  <a:schemeClr val="accent6"/>
                </a:solidFill>
                <a:latin typeface="Helvetica" pitchFamily="2" charset="0"/>
              </a:endParaRPr>
            </a:p>
          </p:txBody>
        </p:sp>
        <p:sp>
          <p:nvSpPr>
            <p:cNvPr id="24" name="Rettangolo 23">
              <a:extLst>
                <a:ext uri="{FF2B5EF4-FFF2-40B4-BE49-F238E27FC236}">
                  <a16:creationId xmlns:a16="http://schemas.microsoft.com/office/drawing/2014/main" id="{E8364255-3E43-2A4F-AAAF-B6BB4178FCC9}"/>
                </a:ext>
              </a:extLst>
            </p:cNvPr>
            <p:cNvSpPr/>
            <p:nvPr/>
          </p:nvSpPr>
          <p:spPr>
            <a:xfrm>
              <a:off x="8148918" y="5118935"/>
              <a:ext cx="3307977" cy="81130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100" dirty="0" err="1">
                  <a:solidFill>
                    <a:srgbClr val="FF0000"/>
                  </a:solidFill>
                  <a:latin typeface="Helvetica" pitchFamily="2" charset="0"/>
                </a:rPr>
                <a:t>Chelante</a:t>
              </a:r>
              <a:r>
                <a:rPr lang="en-US" sz="1100" dirty="0">
                  <a:solidFill>
                    <a:srgbClr val="FF0000"/>
                  </a:solidFill>
                  <a:latin typeface="Helvetica" pitchFamily="2" charset="0"/>
                </a:rPr>
                <a:t> ad </a:t>
              </a:r>
              <a:r>
                <a:rPr lang="en-US" sz="1100" dirty="0" err="1">
                  <a:solidFill>
                    <a:srgbClr val="FF0000"/>
                  </a:solidFill>
                  <a:latin typeface="Helvetica" pitchFamily="2" charset="0"/>
                </a:rPr>
                <a:t>alte</a:t>
              </a:r>
              <a:r>
                <a:rPr lang="en-US" sz="1100" dirty="0">
                  <a:solidFill>
                    <a:srgbClr val="FF0000"/>
                  </a:solidFill>
                  <a:latin typeface="Helvetica" pitchFamily="2" charset="0"/>
                </a:rPr>
                <a:t> </a:t>
              </a:r>
              <a:r>
                <a:rPr lang="en-US" sz="1100" dirty="0" err="1">
                  <a:solidFill>
                    <a:srgbClr val="FF0000"/>
                  </a:solidFill>
                  <a:latin typeface="Helvetica" pitchFamily="2" charset="0"/>
                </a:rPr>
                <a:t>dosi</a:t>
              </a:r>
              <a:endParaRPr lang="en-US" sz="1100" dirty="0">
                <a:solidFill>
                  <a:srgbClr val="FF0000"/>
                </a:solidFill>
                <a:latin typeface="Helvetica" pitchFamily="2" charset="0"/>
              </a:endParaRPr>
            </a:p>
          </p:txBody>
        </p:sp>
      </p:grpSp>
      <p:grpSp>
        <p:nvGrpSpPr>
          <p:cNvPr id="29" name="Gruppo 28">
            <a:extLst>
              <a:ext uri="{FF2B5EF4-FFF2-40B4-BE49-F238E27FC236}">
                <a16:creationId xmlns:a16="http://schemas.microsoft.com/office/drawing/2014/main" id="{1973CC82-DFDD-7E4B-93D2-6978316ECED7}"/>
              </a:ext>
            </a:extLst>
          </p:cNvPr>
          <p:cNvGrpSpPr/>
          <p:nvPr/>
        </p:nvGrpSpPr>
        <p:grpSpPr>
          <a:xfrm>
            <a:off x="941294" y="5987706"/>
            <a:ext cx="10515601" cy="811307"/>
            <a:chOff x="941294" y="5987706"/>
            <a:chExt cx="10515601" cy="811307"/>
          </a:xfrm>
        </p:grpSpPr>
        <p:sp>
          <p:nvSpPr>
            <p:cNvPr id="25" name="Rettangolo 24">
              <a:extLst>
                <a:ext uri="{FF2B5EF4-FFF2-40B4-BE49-F238E27FC236}">
                  <a16:creationId xmlns:a16="http://schemas.microsoft.com/office/drawing/2014/main" id="{8A267359-E267-E74F-9F1A-05CC8DB7118A}"/>
                </a:ext>
              </a:extLst>
            </p:cNvPr>
            <p:cNvSpPr/>
            <p:nvPr/>
          </p:nvSpPr>
          <p:spPr>
            <a:xfrm>
              <a:off x="941294" y="5987707"/>
              <a:ext cx="3307977" cy="8113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TROMBOLITICO</a:t>
              </a:r>
            </a:p>
          </p:txBody>
        </p:sp>
        <p:sp>
          <p:nvSpPr>
            <p:cNvPr id="26" name="Rettangolo 25">
              <a:extLst>
                <a:ext uri="{FF2B5EF4-FFF2-40B4-BE49-F238E27FC236}">
                  <a16:creationId xmlns:a16="http://schemas.microsoft.com/office/drawing/2014/main" id="{0A1F5871-13C7-4E4C-830F-781483A07B73}"/>
                </a:ext>
              </a:extLst>
            </p:cNvPr>
            <p:cNvSpPr/>
            <p:nvPr/>
          </p:nvSpPr>
          <p:spPr>
            <a:xfrm>
              <a:off x="4442011" y="5987706"/>
              <a:ext cx="3307977" cy="81130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dirty="0" err="1">
                  <a:solidFill>
                    <a:schemeClr val="accent6"/>
                  </a:solidFill>
                  <a:latin typeface="Helvetica" pitchFamily="2" charset="0"/>
                </a:rPr>
                <a:t>Riduce</a:t>
              </a:r>
              <a:r>
                <a:rPr lang="en-US" sz="1200" dirty="0">
                  <a:solidFill>
                    <a:schemeClr val="accent6"/>
                  </a:solidFill>
                  <a:latin typeface="Helvetica" pitchFamily="2" charset="0"/>
                </a:rPr>
                <a:t> le CLABSI</a:t>
              </a:r>
            </a:p>
            <a:p>
              <a:pPr marL="171450" indent="-171450">
                <a:buFont typeface="Arial" panose="020B0604020202020204" pitchFamily="34" charset="0"/>
                <a:buChar char="•"/>
              </a:pPr>
              <a:r>
                <a:rPr lang="en-US" sz="1200" dirty="0" err="1">
                  <a:solidFill>
                    <a:schemeClr val="accent6"/>
                  </a:solidFill>
                  <a:latin typeface="Helvetica" pitchFamily="2" charset="0"/>
                </a:rPr>
                <a:t>Previene</a:t>
              </a:r>
              <a:r>
                <a:rPr lang="en-US" sz="1200" dirty="0">
                  <a:solidFill>
                    <a:schemeClr val="accent6"/>
                  </a:solidFill>
                  <a:latin typeface="Helvetica" pitchFamily="2" charset="0"/>
                </a:rPr>
                <a:t> </a:t>
              </a:r>
              <a:r>
                <a:rPr lang="en-US" sz="1200" dirty="0" err="1">
                  <a:solidFill>
                    <a:schemeClr val="accent6"/>
                  </a:solidFill>
                  <a:latin typeface="Helvetica" pitchFamily="2" charset="0"/>
                </a:rPr>
                <a:t>ed</a:t>
              </a:r>
              <a:r>
                <a:rPr lang="en-US" sz="1200" dirty="0">
                  <a:solidFill>
                    <a:schemeClr val="accent6"/>
                  </a:solidFill>
                  <a:latin typeface="Helvetica" pitchFamily="2" charset="0"/>
                </a:rPr>
                <a:t> </a:t>
              </a:r>
              <a:r>
                <a:rPr lang="en-US" sz="1200" b="1" dirty="0" err="1">
                  <a:solidFill>
                    <a:schemeClr val="accent6"/>
                  </a:solidFill>
                  <a:latin typeface="Helvetica" pitchFamily="2" charset="0"/>
                </a:rPr>
                <a:t>eradica</a:t>
              </a:r>
              <a:r>
                <a:rPr lang="en-US" sz="1200" dirty="0">
                  <a:solidFill>
                    <a:schemeClr val="accent6"/>
                  </a:solidFill>
                  <a:latin typeface="Helvetica" pitchFamily="2" charset="0"/>
                </a:rPr>
                <a:t> </a:t>
              </a:r>
              <a:r>
                <a:rPr lang="en-US" sz="1200" dirty="0" err="1">
                  <a:solidFill>
                    <a:schemeClr val="accent6"/>
                  </a:solidFill>
                  <a:latin typeface="Helvetica" pitchFamily="2" charset="0"/>
                </a:rPr>
                <a:t>il</a:t>
              </a:r>
              <a:r>
                <a:rPr lang="en-US" sz="1200" dirty="0">
                  <a:solidFill>
                    <a:schemeClr val="accent6"/>
                  </a:solidFill>
                  <a:latin typeface="Helvetica" pitchFamily="2" charset="0"/>
                </a:rPr>
                <a:t> biofilm</a:t>
              </a:r>
            </a:p>
            <a:p>
              <a:pPr marL="171450" indent="-171450">
                <a:buFont typeface="Arial" panose="020B0604020202020204" pitchFamily="34" charset="0"/>
                <a:buChar char="•"/>
              </a:pPr>
              <a:r>
                <a:rPr lang="en-US" sz="1200" dirty="0">
                  <a:solidFill>
                    <a:schemeClr val="accent6"/>
                  </a:solidFill>
                  <a:latin typeface="Helvetica" pitchFamily="2" charset="0"/>
                </a:rPr>
                <a:t>Non </a:t>
              </a:r>
              <a:r>
                <a:rPr lang="en-US" sz="1200" dirty="0" err="1">
                  <a:solidFill>
                    <a:schemeClr val="accent6"/>
                  </a:solidFill>
                  <a:latin typeface="Helvetica" pitchFamily="2" charset="0"/>
                </a:rPr>
                <a:t>si</a:t>
              </a:r>
              <a:r>
                <a:rPr lang="en-US" sz="1200" dirty="0">
                  <a:solidFill>
                    <a:schemeClr val="accent6"/>
                  </a:solidFill>
                  <a:latin typeface="Helvetica" pitchFamily="2" charset="0"/>
                </a:rPr>
                <a:t> </a:t>
              </a:r>
              <a:r>
                <a:rPr lang="en-US" sz="1200" dirty="0" err="1">
                  <a:solidFill>
                    <a:schemeClr val="accent6"/>
                  </a:solidFill>
                  <a:latin typeface="Helvetica" pitchFamily="2" charset="0"/>
                </a:rPr>
                <a:t>conosce</a:t>
              </a:r>
              <a:r>
                <a:rPr lang="en-US" sz="1200" dirty="0">
                  <a:solidFill>
                    <a:schemeClr val="accent6"/>
                  </a:solidFill>
                  <a:latin typeface="Helvetica" pitchFamily="2" charset="0"/>
                </a:rPr>
                <a:t> </a:t>
              </a:r>
              <a:r>
                <a:rPr lang="en-US" sz="1200" dirty="0" err="1">
                  <a:solidFill>
                    <a:schemeClr val="accent6"/>
                  </a:solidFill>
                  <a:latin typeface="Helvetica" pitchFamily="2" charset="0"/>
                </a:rPr>
                <a:t>resistenza</a:t>
              </a:r>
              <a:endParaRPr lang="en-US" sz="1200" dirty="0">
                <a:solidFill>
                  <a:schemeClr val="accent6"/>
                </a:solidFill>
                <a:latin typeface="Helvetica" pitchFamily="2" charset="0"/>
              </a:endParaRPr>
            </a:p>
            <a:p>
              <a:pPr marL="171450" indent="-171450">
                <a:buFont typeface="Arial" panose="020B0604020202020204" pitchFamily="34" charset="0"/>
                <a:buChar char="•"/>
              </a:pPr>
              <a:r>
                <a:rPr lang="en-US" sz="1200" dirty="0" err="1">
                  <a:solidFill>
                    <a:schemeClr val="accent6"/>
                  </a:solidFill>
                  <a:latin typeface="Helvetica" pitchFamily="2" charset="0"/>
                </a:rPr>
                <a:t>Antitrombotico</a:t>
              </a:r>
              <a:endParaRPr lang="en-US" sz="1200" dirty="0">
                <a:solidFill>
                  <a:schemeClr val="accent6"/>
                </a:solidFill>
                <a:latin typeface="Helvetica" pitchFamily="2" charset="0"/>
              </a:endParaRPr>
            </a:p>
          </p:txBody>
        </p:sp>
        <p:sp>
          <p:nvSpPr>
            <p:cNvPr id="27" name="Rettangolo 26">
              <a:extLst>
                <a:ext uri="{FF2B5EF4-FFF2-40B4-BE49-F238E27FC236}">
                  <a16:creationId xmlns:a16="http://schemas.microsoft.com/office/drawing/2014/main" id="{53C3623D-F4E8-E045-B2E0-08008CE9DF8E}"/>
                </a:ext>
              </a:extLst>
            </p:cNvPr>
            <p:cNvSpPr/>
            <p:nvPr/>
          </p:nvSpPr>
          <p:spPr>
            <a:xfrm>
              <a:off x="8148918" y="5987707"/>
              <a:ext cx="3307977" cy="81130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100" dirty="0" err="1">
                  <a:solidFill>
                    <a:srgbClr val="FF0000"/>
                  </a:solidFill>
                  <a:latin typeface="Helvetica" pitchFamily="2" charset="0"/>
                </a:rPr>
                <a:t>Chelante</a:t>
              </a:r>
              <a:r>
                <a:rPr lang="en-US" sz="1100" dirty="0">
                  <a:solidFill>
                    <a:srgbClr val="FF0000"/>
                  </a:solidFill>
                  <a:latin typeface="Helvetica" pitchFamily="2" charset="0"/>
                </a:rPr>
                <a:t> ad </a:t>
              </a:r>
              <a:r>
                <a:rPr lang="en-US" sz="1100" dirty="0" err="1">
                  <a:solidFill>
                    <a:srgbClr val="FF0000"/>
                  </a:solidFill>
                  <a:latin typeface="Helvetica" pitchFamily="2" charset="0"/>
                </a:rPr>
                <a:t>alte</a:t>
              </a:r>
              <a:r>
                <a:rPr lang="en-US" sz="1100" dirty="0">
                  <a:solidFill>
                    <a:srgbClr val="FF0000"/>
                  </a:solidFill>
                  <a:latin typeface="Helvetica" pitchFamily="2" charset="0"/>
                </a:rPr>
                <a:t> </a:t>
              </a:r>
              <a:r>
                <a:rPr lang="en-US" sz="1100" dirty="0" err="1">
                  <a:solidFill>
                    <a:srgbClr val="FF0000"/>
                  </a:solidFill>
                  <a:latin typeface="Helvetica" pitchFamily="2" charset="0"/>
                </a:rPr>
                <a:t>dosi</a:t>
              </a:r>
              <a:endParaRPr lang="en-US" sz="1100" dirty="0">
                <a:solidFill>
                  <a:srgbClr val="FF0000"/>
                </a:solidFill>
                <a:latin typeface="Helvetica" pitchFamily="2" charset="0"/>
              </a:endParaRPr>
            </a:p>
          </p:txBody>
        </p:sp>
      </p:grpSp>
      <p:cxnSp>
        <p:nvCxnSpPr>
          <p:cNvPr id="30" name="Google Shape;182;p6">
            <a:extLst>
              <a:ext uri="{FF2B5EF4-FFF2-40B4-BE49-F238E27FC236}">
                <a16:creationId xmlns:a16="http://schemas.microsoft.com/office/drawing/2014/main" id="{46A97A5E-74FB-A437-7B48-DB7398836399}"/>
              </a:ext>
            </a:extLst>
          </p:cNvPr>
          <p:cNvCxnSpPr/>
          <p:nvPr/>
        </p:nvCxnSpPr>
        <p:spPr>
          <a:xfrm rot="10800000">
            <a:off x="941294" y="994488"/>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249543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CD0853-6BFB-E944-8EB4-520E93C8D21D}"/>
              </a:ext>
            </a:extLst>
          </p:cNvPr>
          <p:cNvSpPr>
            <a:spLocks noGrp="1"/>
          </p:cNvSpPr>
          <p:nvPr>
            <p:ph idx="1"/>
          </p:nvPr>
        </p:nvSpPr>
        <p:spPr>
          <a:xfrm>
            <a:off x="477740" y="1673935"/>
            <a:ext cx="10515600" cy="4351338"/>
          </a:xfrm>
        </p:spPr>
        <p:txBody>
          <a:bodyPr>
            <a:normAutofit fontScale="40000" lnSpcReduction="20000"/>
          </a:bodyPr>
          <a:lstStyle/>
          <a:p>
            <a:r>
              <a:rPr lang="en-CA" dirty="0"/>
              <a:t>McKnight, Sherry; “Nurses Guide to Understanding and Treating Thrombotic Occlusion of Central Venous Access Devices” </a:t>
            </a:r>
            <a:r>
              <a:rPr lang="en-CA" dirty="0" err="1"/>
              <a:t>MedSurg</a:t>
            </a:r>
            <a:r>
              <a:rPr lang="en-CA" dirty="0"/>
              <a:t> Nursing, December 2004, Volume 13/No.6 </a:t>
            </a:r>
          </a:p>
          <a:p>
            <a:r>
              <a:rPr lang="en-CA" dirty="0" err="1"/>
              <a:t>Hadaway</a:t>
            </a:r>
            <a:r>
              <a:rPr lang="en-CA" dirty="0"/>
              <a:t>, Lynn “Heparin Locking for Central Venous Catheters; JAVA, Volume 11 No 4 2006</a:t>
            </a:r>
          </a:p>
          <a:p>
            <a:r>
              <a:rPr lang="en-CA" dirty="0">
                <a:solidFill>
                  <a:schemeClr val="tx1">
                    <a:lumMod val="95000"/>
                  </a:schemeClr>
                </a:solidFill>
                <a:hlinkClick r:id="rId2"/>
              </a:rPr>
              <a:t>http://www.citra-lock.com/index.php/en/science-behind/citrate-of-choice.html</a:t>
            </a:r>
            <a:endParaRPr lang="en-CA" dirty="0">
              <a:solidFill>
                <a:schemeClr val="tx1">
                  <a:lumMod val="95000"/>
                </a:schemeClr>
              </a:solidFill>
            </a:endParaRPr>
          </a:p>
          <a:p>
            <a:r>
              <a:rPr lang="en-CA" dirty="0"/>
              <a:t>Shanks, Robert M.Q. “Heparin Stimulates Staphylococcus aureus Biofilm Formation” Infection and Immunity, Aug 2005, p 4596-4606</a:t>
            </a:r>
          </a:p>
          <a:p>
            <a:r>
              <a:rPr lang="en-CA" dirty="0"/>
              <a:t>Ryder, Marcia “Catheter-Related Infections:  It’s All About Biofilm” Advanced Practise Nursing Journal 2005: 5 (3)</a:t>
            </a:r>
          </a:p>
          <a:p>
            <a:r>
              <a:rPr lang="en-US" dirty="0"/>
              <a:t>Fowler VG Jr, Li J, Corey GR, et al. Role of echocardiography in evaluation of patients with </a:t>
            </a:r>
            <a:r>
              <a:rPr lang="en-US" i="1" dirty="0"/>
              <a:t>Staphylococcus aureus</a:t>
            </a:r>
            <a:r>
              <a:rPr lang="en-US" dirty="0"/>
              <a:t> bacteremia: experience in 103 patients. J Am Coll </a:t>
            </a:r>
            <a:r>
              <a:rPr lang="en-US" dirty="0" err="1"/>
              <a:t>Cardiol</a:t>
            </a:r>
            <a:r>
              <a:rPr lang="en-US" dirty="0"/>
              <a:t>. 1997;30:1072-1078. </a:t>
            </a:r>
          </a:p>
          <a:p>
            <a:pPr lvl="0"/>
            <a:r>
              <a:rPr lang="en-US" dirty="0"/>
              <a:t>Lowy FD. Staphylococcus aureus infections. N </a:t>
            </a:r>
            <a:r>
              <a:rPr lang="en-US" dirty="0" err="1"/>
              <a:t>Engl</a:t>
            </a:r>
            <a:r>
              <a:rPr lang="en-US" dirty="0"/>
              <a:t> J Med. 1998;339:520-532. </a:t>
            </a:r>
          </a:p>
          <a:p>
            <a:pPr lvl="0"/>
            <a:r>
              <a:rPr lang="en-US" dirty="0" err="1"/>
              <a:t>Mermel</a:t>
            </a:r>
            <a:r>
              <a:rPr lang="en-US" dirty="0"/>
              <a:t>, LA; </a:t>
            </a:r>
            <a:r>
              <a:rPr lang="en-US" dirty="0" err="1"/>
              <a:t>Alang</a:t>
            </a:r>
            <a:r>
              <a:rPr lang="en-US" dirty="0"/>
              <a:t> N2; “Adverse effects associated with ethanol catheter lock solutions: a systemic review” </a:t>
            </a:r>
            <a:r>
              <a:rPr lang="en-US" dirty="0" err="1"/>
              <a:t>Epub</a:t>
            </a:r>
            <a:r>
              <a:rPr lang="en-US" dirty="0"/>
              <a:t> 2014 June 2</a:t>
            </a:r>
          </a:p>
          <a:p>
            <a:pPr lvl="0"/>
            <a:r>
              <a:rPr lang="en-CA" dirty="0" err="1"/>
              <a:t>Guembe</a:t>
            </a:r>
            <a:r>
              <a:rPr lang="en-CA" dirty="0"/>
              <a:t>, M et al, 2016.  Sonicating multi-lumen sliced catheter tips after roll-plate technique improved the detection of catheter colonization in adults.  Journal of Microbiological Methods, 122:20-22.    </a:t>
            </a:r>
            <a:endParaRPr lang="en-US" dirty="0"/>
          </a:p>
          <a:p>
            <a:pPr lvl="0"/>
            <a:r>
              <a:rPr lang="en-US" dirty="0"/>
              <a:t>Schiffer et al, 2013.  Central venous catheter care for the patient with cancer: American Society of Clinical Oncology Clinical Practice Guideline.  Journal of Clinical Oncology, 31(10):1357-1370.</a:t>
            </a:r>
          </a:p>
          <a:p>
            <a:pPr lvl="0"/>
            <a:r>
              <a:rPr lang="en-CA" dirty="0"/>
              <a:t>Rock et al, 2015.  A multicenter longitudinal study of hospital-onset bacteremia: Time for a new quality outcome measure?  Infect Control Hosp Epidemiol, 23:1-6.</a:t>
            </a:r>
            <a:endParaRPr lang="en-US" dirty="0"/>
          </a:p>
          <a:p>
            <a:pPr lvl="0"/>
            <a:r>
              <a:rPr lang="en-CA" dirty="0"/>
              <a:t>Kaur et al, 2015.  Incidence, risk factors, microbiology of venous catheter-associated bloodstream infection - A prospective study from tertiary care hospital. Indian J Med </a:t>
            </a:r>
            <a:r>
              <a:rPr lang="en-CA" dirty="0" err="1"/>
              <a:t>Microbiol</a:t>
            </a:r>
            <a:r>
              <a:rPr lang="en-CA" dirty="0"/>
              <a:t>, 33:248-254.  </a:t>
            </a:r>
            <a:endParaRPr lang="en-US" dirty="0"/>
          </a:p>
          <a:p>
            <a:pPr lvl="0"/>
            <a:r>
              <a:rPr lang="en-CA" dirty="0" err="1"/>
              <a:t>Strasheim</a:t>
            </a:r>
            <a:r>
              <a:rPr lang="en-CA" dirty="0"/>
              <a:t> et al, 2015.  Surveillance of catheter-related infections: the supplementary role of the microbiology laboratory.  BMC Infectious Diseases, doi:10.1186/s12879-014-0743-5.</a:t>
            </a:r>
            <a:endParaRPr lang="en-US" dirty="0"/>
          </a:p>
          <a:p>
            <a:pPr lvl="0"/>
            <a:r>
              <a:rPr lang="en-CA" dirty="0" err="1"/>
              <a:t>Gossens</a:t>
            </a:r>
            <a:r>
              <a:rPr lang="en-CA" dirty="0"/>
              <a:t>, GA, 2015.  Flushing and locking of venous catheters: Available evidence and evidence deficit.  Nursing Research and Practice, p1-12.</a:t>
            </a:r>
          </a:p>
          <a:p>
            <a:r>
              <a:rPr lang="en-CA" sz="2400" u="sng" dirty="0">
                <a:hlinkClick r:id="rId3"/>
              </a:rPr>
              <a:t>http://www.cdc.gov/vitalsigns/protect-patients/index.html</a:t>
            </a:r>
            <a:r>
              <a:rPr lang="en-CA" sz="2400" dirty="0"/>
              <a:t> </a:t>
            </a:r>
            <a:endParaRPr lang="en-US" sz="2400" dirty="0"/>
          </a:p>
          <a:p>
            <a:endParaRPr lang="en-US" dirty="0"/>
          </a:p>
        </p:txBody>
      </p:sp>
      <p:sp>
        <p:nvSpPr>
          <p:cNvPr id="6" name="Google Shape;101;p2">
            <a:extLst>
              <a:ext uri="{FF2B5EF4-FFF2-40B4-BE49-F238E27FC236}">
                <a16:creationId xmlns:a16="http://schemas.microsoft.com/office/drawing/2014/main" id="{82649A66-6448-3338-E37F-3408A5346056}"/>
              </a:ext>
            </a:extLst>
          </p:cNvPr>
          <p:cNvSpPr txBox="1"/>
          <p:nvPr/>
        </p:nvSpPr>
        <p:spPr>
          <a:xfrm>
            <a:off x="477740" y="411266"/>
            <a:ext cx="10152160" cy="86671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8000"/>
              </a:lnSpc>
              <a:spcBef>
                <a:spcPts val="0"/>
              </a:spcBef>
              <a:spcAft>
                <a:spcPts val="0"/>
              </a:spcAft>
              <a:buClrTx/>
              <a:buSzTx/>
              <a:buFontTx/>
              <a:buNone/>
              <a:tabLst/>
              <a:defRPr/>
            </a:pPr>
            <a:r>
              <a:rPr lang="en-US" sz="4400" dirty="0">
                <a:solidFill>
                  <a:srgbClr val="335580"/>
                </a:solidFill>
                <a:latin typeface="Montserrat ExtraBold"/>
                <a:sym typeface="Montserrat ExtraBold"/>
              </a:rPr>
              <a:t>REFERENZE</a:t>
            </a:r>
            <a:endParaRPr sz="4400" dirty="0">
              <a:solidFill>
                <a:srgbClr val="335580"/>
              </a:solidFill>
              <a:latin typeface="Montserrat ExtraBold"/>
              <a:sym typeface="Montserrat ExtraBold"/>
            </a:endParaRPr>
          </a:p>
        </p:txBody>
      </p:sp>
      <p:cxnSp>
        <p:nvCxnSpPr>
          <p:cNvPr id="7" name="Google Shape;182;p6">
            <a:extLst>
              <a:ext uri="{FF2B5EF4-FFF2-40B4-BE49-F238E27FC236}">
                <a16:creationId xmlns:a16="http://schemas.microsoft.com/office/drawing/2014/main" id="{61F3F13F-4AFB-CA3C-FBE3-C1C6FA9231A7}"/>
              </a:ext>
            </a:extLst>
          </p:cNvPr>
          <p:cNvCxnSpPr/>
          <p:nvPr/>
        </p:nvCxnSpPr>
        <p:spPr>
          <a:xfrm rot="10800000">
            <a:off x="477741" y="1094210"/>
            <a:ext cx="779741" cy="0"/>
          </a:xfrm>
          <a:prstGeom prst="straightConnector1">
            <a:avLst/>
          </a:prstGeom>
          <a:noFill/>
          <a:ln w="28575" cap="flat" cmpd="sng">
            <a:solidFill>
              <a:srgbClr val="AA2E30"/>
            </a:solidFill>
            <a:prstDash val="solid"/>
            <a:round/>
            <a:headEnd type="none" w="sm" len="sm"/>
            <a:tailEnd type="none" w="sm" len="sm"/>
          </a:ln>
        </p:spPr>
      </p:cxnSp>
    </p:spTree>
    <p:extLst>
      <p:ext uri="{BB962C8B-B14F-4D97-AF65-F5344CB8AC3E}">
        <p14:creationId xmlns:p14="http://schemas.microsoft.com/office/powerpoint/2010/main" val="2774751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400</TotalTime>
  <Words>3183</Words>
  <Application>Microsoft Macintosh PowerPoint</Application>
  <PresentationFormat>Widescreen</PresentationFormat>
  <Paragraphs>458</Paragraphs>
  <Slides>29</Slides>
  <Notes>15</Notes>
  <HiddenSlides>1</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29</vt:i4>
      </vt:variant>
    </vt:vector>
  </HeadingPairs>
  <TitlesOfParts>
    <vt:vector size="41" baseType="lpstr">
      <vt:lpstr>Arial</vt:lpstr>
      <vt:lpstr>Calibri</vt:lpstr>
      <vt:lpstr>Calibri Light</vt:lpstr>
      <vt:lpstr>grInter</vt:lpstr>
      <vt:lpstr>Helvetica</vt:lpstr>
      <vt:lpstr>Montserrat</vt:lpstr>
      <vt:lpstr>Montserrat ExtraBold</vt:lpstr>
      <vt:lpstr>Open Sans Light</vt:lpstr>
      <vt:lpstr>Poppins</vt:lpstr>
      <vt:lpstr>Tahoma</vt:lpstr>
      <vt:lpstr>Wingdings</vt:lpstr>
      <vt:lpstr>Tema di Office</vt:lpstr>
      <vt:lpstr>La tripla minaccia per ogni catetere venoso: coaguli, batteri, biofilm</vt:lpstr>
      <vt:lpstr>La Tripla Minaccia…extraluminale</vt:lpstr>
      <vt:lpstr>La gestione dell’exit site</vt:lpstr>
      <vt:lpstr>Disinfezione cutanea</vt:lpstr>
      <vt:lpstr>Disinfezione cutanea</vt:lpstr>
      <vt:lpstr>La soluzione più logica: il kit procedurale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Tripla Minaccia…intraluminale</vt:lpstr>
      <vt:lpstr>Presentazione standard di PowerPoint</vt:lpstr>
      <vt:lpstr>Presentazione standard di PowerPoint</vt:lpstr>
      <vt:lpstr>Occlusione intraluminale del catetere</vt:lpstr>
      <vt:lpstr>Occlusione dovuta a trombo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Pro &amp; Contro</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tripla minaccia per ogni catetere venoso: coaguli, batteri, biofilm</dc:title>
  <dc:creator>Microsoft Office User</dc:creator>
  <cp:lastModifiedBy>Microsoft Office User</cp:lastModifiedBy>
  <cp:revision>53</cp:revision>
  <dcterms:created xsi:type="dcterms:W3CDTF">2023-11-06T16:33:18Z</dcterms:created>
  <dcterms:modified xsi:type="dcterms:W3CDTF">2023-11-10T11:27:50Z</dcterms:modified>
</cp:coreProperties>
</file>