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8" r:id="rId2"/>
    <p:sldId id="369" r:id="rId3"/>
    <p:sldId id="348" r:id="rId4"/>
    <p:sldId id="363" r:id="rId5"/>
    <p:sldId id="353" r:id="rId6"/>
    <p:sldId id="357" r:id="rId7"/>
    <p:sldId id="362" r:id="rId8"/>
    <p:sldId id="354" r:id="rId9"/>
    <p:sldId id="359" r:id="rId10"/>
    <p:sldId id="356" r:id="rId11"/>
    <p:sldId id="360" r:id="rId12"/>
    <p:sldId id="309" r:id="rId13"/>
    <p:sldId id="367" r:id="rId14"/>
    <p:sldId id="368" r:id="rId15"/>
    <p:sldId id="277" r:id="rId16"/>
    <p:sldId id="316" r:id="rId17"/>
    <p:sldId id="317" r:id="rId18"/>
    <p:sldId id="319" r:id="rId19"/>
    <p:sldId id="311" r:id="rId2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70B2"/>
    <a:srgbClr val="1647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67" d="100"/>
          <a:sy n="67" d="100"/>
        </p:scale>
        <p:origin x="102"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22.jpeg"/></Relationships>
</file>

<file path=ppt/diagrams/_rels/data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image" Target="../media/image23.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22.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image" Target="../media/image2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2B979E-0366-485F-9A15-EED0F7A0E839}" type="doc">
      <dgm:prSet loTypeId="urn:microsoft.com/office/officeart/2008/layout/AccentedPicture" loCatId="picture" qsTypeId="urn:microsoft.com/office/officeart/2005/8/quickstyle/simple1" qsCatId="simple" csTypeId="urn:microsoft.com/office/officeart/2005/8/colors/accent1_2" csCatId="accent1" phldr="1"/>
      <dgm:spPr/>
      <dgm:t>
        <a:bodyPr/>
        <a:lstStyle/>
        <a:p>
          <a:endParaRPr lang="it-IT"/>
        </a:p>
      </dgm:t>
    </dgm:pt>
    <dgm:pt modelId="{BA6F04AA-DCB4-411A-A9A1-663C449BF956}">
      <dgm:prSet phldrT="[Testo]" custT="1"/>
      <dgm:spPr/>
      <dgm:t>
        <a:bodyPr/>
        <a:lstStyle/>
        <a:p>
          <a:r>
            <a:rPr lang="it-IT" sz="2900" b="1" dirty="0">
              <a:solidFill>
                <a:srgbClr val="002060"/>
              </a:solidFill>
            </a:rPr>
            <a:t>Algoritmo di scelta per l’accesso venoso nel neonato</a:t>
          </a:r>
        </a:p>
      </dgm:t>
    </dgm:pt>
    <dgm:pt modelId="{A7847DDD-D331-452E-9CD5-46EE08ED9281}" type="parTrans" cxnId="{37C58AB4-5B1D-439C-A0C7-7C38BD848CA2}">
      <dgm:prSet/>
      <dgm:spPr/>
      <dgm:t>
        <a:bodyPr/>
        <a:lstStyle/>
        <a:p>
          <a:endParaRPr lang="it-IT"/>
        </a:p>
      </dgm:t>
    </dgm:pt>
    <dgm:pt modelId="{17DD08A7-E65C-4A21-8F13-FDC2FFE6B8EB}" type="sibTrans" cxnId="{37C58AB4-5B1D-439C-A0C7-7C38BD848CA2}">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dgm:spPr>
      <dgm:t>
        <a:bodyPr/>
        <a:lstStyle/>
        <a:p>
          <a:endParaRPr lang="it-IT"/>
        </a:p>
      </dgm:t>
    </dgm:pt>
    <dgm:pt modelId="{8F75CA5F-0E1A-4C11-91AD-EE4AF7593CD3}" type="pres">
      <dgm:prSet presAssocID="{6C2B979E-0366-485F-9A15-EED0F7A0E839}" presName="Name0" presStyleCnt="0">
        <dgm:presLayoutVars>
          <dgm:dir/>
        </dgm:presLayoutVars>
      </dgm:prSet>
      <dgm:spPr/>
    </dgm:pt>
    <dgm:pt modelId="{7DB537AE-5326-4F7A-866F-DB5DC7743EF2}" type="pres">
      <dgm:prSet presAssocID="{17DD08A7-E65C-4A21-8F13-FDC2FFE6B8EB}" presName="picture_1" presStyleLbl="bgImgPlace1" presStyleIdx="0" presStyleCnt="1" custScaleX="100000" custScaleY="125651" custLinFactNeighborY="-302"/>
      <dgm:spPr/>
    </dgm:pt>
    <dgm:pt modelId="{2CAFAA28-8721-42D1-A8B1-0F537360C56F}" type="pres">
      <dgm:prSet presAssocID="{BA6F04AA-DCB4-411A-A9A1-663C449BF956}" presName="text_1" presStyleLbl="node1" presStyleIdx="0" presStyleCnt="0" custScaleY="80429" custLinFactNeighborX="-2195" custLinFactNeighborY="-95771">
        <dgm:presLayoutVars>
          <dgm:bulletEnabled val="1"/>
        </dgm:presLayoutVars>
      </dgm:prSet>
      <dgm:spPr/>
    </dgm:pt>
    <dgm:pt modelId="{9F7E8190-3D94-47DE-B52B-702F00DECEAB}" type="pres">
      <dgm:prSet presAssocID="{6C2B979E-0366-485F-9A15-EED0F7A0E839}" presName="maxNode" presStyleCnt="0"/>
      <dgm:spPr/>
    </dgm:pt>
    <dgm:pt modelId="{D9FB1023-7C19-44F1-96D6-B0F33785E6AB}" type="pres">
      <dgm:prSet presAssocID="{6C2B979E-0366-485F-9A15-EED0F7A0E839}" presName="Name33" presStyleCnt="0"/>
      <dgm:spPr/>
    </dgm:pt>
  </dgm:ptLst>
  <dgm:cxnLst>
    <dgm:cxn modelId="{ED1EF762-8346-4458-97A9-D5B7B1616AA6}" type="presOf" srcId="{BA6F04AA-DCB4-411A-A9A1-663C449BF956}" destId="{2CAFAA28-8721-42D1-A8B1-0F537360C56F}" srcOrd="0" destOrd="0" presId="urn:microsoft.com/office/officeart/2008/layout/AccentedPicture"/>
    <dgm:cxn modelId="{8D607D44-26C1-4CF2-8C71-B410F201EE25}" type="presOf" srcId="{6C2B979E-0366-485F-9A15-EED0F7A0E839}" destId="{8F75CA5F-0E1A-4C11-91AD-EE4AF7593CD3}" srcOrd="0" destOrd="0" presId="urn:microsoft.com/office/officeart/2008/layout/AccentedPicture"/>
    <dgm:cxn modelId="{1739A156-152D-42D2-983F-21CBBC9D9476}" type="presOf" srcId="{17DD08A7-E65C-4A21-8F13-FDC2FFE6B8EB}" destId="{7DB537AE-5326-4F7A-866F-DB5DC7743EF2}" srcOrd="0" destOrd="0" presId="urn:microsoft.com/office/officeart/2008/layout/AccentedPicture"/>
    <dgm:cxn modelId="{37C58AB4-5B1D-439C-A0C7-7C38BD848CA2}" srcId="{6C2B979E-0366-485F-9A15-EED0F7A0E839}" destId="{BA6F04AA-DCB4-411A-A9A1-663C449BF956}" srcOrd="0" destOrd="0" parTransId="{A7847DDD-D331-452E-9CD5-46EE08ED9281}" sibTransId="{17DD08A7-E65C-4A21-8F13-FDC2FFE6B8EB}"/>
    <dgm:cxn modelId="{9FA9E936-928C-4632-964E-B41D26A4F1A0}" type="presParOf" srcId="{8F75CA5F-0E1A-4C11-91AD-EE4AF7593CD3}" destId="{7DB537AE-5326-4F7A-866F-DB5DC7743EF2}" srcOrd="0" destOrd="0" presId="urn:microsoft.com/office/officeart/2008/layout/AccentedPicture"/>
    <dgm:cxn modelId="{8EFC1918-AAB6-4FD9-81EF-9C8371DB5FEA}" type="presParOf" srcId="{8F75CA5F-0E1A-4C11-91AD-EE4AF7593CD3}" destId="{2CAFAA28-8721-42D1-A8B1-0F537360C56F}" srcOrd="1" destOrd="0" presId="urn:microsoft.com/office/officeart/2008/layout/AccentedPicture"/>
    <dgm:cxn modelId="{71B3BB71-3C9E-45AB-A951-024AA9B63A60}" type="presParOf" srcId="{8F75CA5F-0E1A-4C11-91AD-EE4AF7593CD3}" destId="{9F7E8190-3D94-47DE-B52B-702F00DECEAB}" srcOrd="2" destOrd="0" presId="urn:microsoft.com/office/officeart/2008/layout/AccentedPicture"/>
    <dgm:cxn modelId="{E89EF6A3-69C3-4A1F-BC50-412F56F729DB}" type="presParOf" srcId="{9F7E8190-3D94-47DE-B52B-702F00DECEAB}" destId="{D9FB1023-7C19-44F1-96D6-B0F33785E6AB}" srcOrd="0" destOrd="0" presId="urn:microsoft.com/office/officeart/2008/layout/Accented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D9CF7E-CEF4-49F3-B553-842010E2932B}" type="doc">
      <dgm:prSet loTypeId="urn:microsoft.com/office/officeart/2008/layout/AccentedPicture" loCatId="picture" qsTypeId="urn:microsoft.com/office/officeart/2005/8/quickstyle/simple1" qsCatId="simple" csTypeId="urn:microsoft.com/office/officeart/2005/8/colors/accent1_2" csCatId="accent1" phldr="1"/>
      <dgm:spPr/>
      <dgm:t>
        <a:bodyPr/>
        <a:lstStyle/>
        <a:p>
          <a:endParaRPr lang="it-IT"/>
        </a:p>
      </dgm:t>
    </dgm:pt>
    <dgm:pt modelId="{593810B9-D5F0-463D-A11F-2CF2BE6DE120}">
      <dgm:prSet phldrT="[Testo]" custT="1"/>
      <dgm:spPr/>
      <dgm:t>
        <a:bodyPr/>
        <a:lstStyle/>
        <a:p>
          <a:pPr algn="l"/>
          <a:r>
            <a:rPr lang="it-IT" sz="2900" b="1" dirty="0">
              <a:solidFill>
                <a:schemeClr val="bg1"/>
              </a:solidFill>
            </a:rPr>
            <a:t>Algoritmo di scelta per l’accesso venoso nel bambino</a:t>
          </a:r>
        </a:p>
      </dgm:t>
    </dgm:pt>
    <dgm:pt modelId="{2A77BEF2-1B92-4950-AD48-9DB7A59A566E}" type="parTrans" cxnId="{FB98ACFF-673B-4146-9F35-DA618D6C3DD0}">
      <dgm:prSet/>
      <dgm:spPr/>
      <dgm:t>
        <a:bodyPr/>
        <a:lstStyle/>
        <a:p>
          <a:endParaRPr lang="it-IT"/>
        </a:p>
      </dgm:t>
    </dgm:pt>
    <dgm:pt modelId="{B52F5EB9-B69C-4BA0-BA10-649CB4F31724}" type="sibTrans" cxnId="{FB98ACFF-673B-4146-9F35-DA618D6C3DD0}">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1000" r="-11000"/>
          </a:stretch>
        </a:blipFill>
      </dgm:spPr>
      <dgm:t>
        <a:bodyPr/>
        <a:lstStyle/>
        <a:p>
          <a:endParaRPr lang="it-IT"/>
        </a:p>
      </dgm:t>
    </dgm:pt>
    <dgm:pt modelId="{393B8F33-1EF4-4ACC-9B62-9F25BC3E3EF9}">
      <dgm:prSet phldrT="[Testo]" phldr="1"/>
      <dgm:spPr/>
      <dgm:t>
        <a:bodyPr/>
        <a:lstStyle/>
        <a:p>
          <a:endParaRPr lang="it-IT" dirty="0"/>
        </a:p>
      </dgm:t>
    </dgm:pt>
    <dgm:pt modelId="{B9664844-756D-4304-9F25-9352E36EC45B}" type="parTrans" cxnId="{0636A6EE-E12D-4834-8668-57937F32E9B1}">
      <dgm:prSet/>
      <dgm:spPr/>
      <dgm:t>
        <a:bodyPr/>
        <a:lstStyle/>
        <a:p>
          <a:endParaRPr lang="it-IT"/>
        </a:p>
      </dgm:t>
    </dgm:pt>
    <dgm:pt modelId="{7FD49432-54B2-4BD7-9D53-6F98F28392B5}" type="sibTrans" cxnId="{0636A6EE-E12D-4834-8668-57937F32E9B1}">
      <dgm:prSet/>
      <dgm:spPr/>
      <dgm:t>
        <a:bodyPr/>
        <a:lstStyle/>
        <a:p>
          <a:endParaRPr lang="it-IT"/>
        </a:p>
      </dgm:t>
    </dgm:pt>
    <dgm:pt modelId="{D244ED59-A4F3-4451-A4E9-25AFE88D09E7}">
      <dgm:prSet phldrT="[Testo]" phldr="1"/>
      <dgm:spPr/>
      <dgm:t>
        <a:bodyPr/>
        <a:lstStyle/>
        <a:p>
          <a:endParaRPr lang="it-IT" dirty="0"/>
        </a:p>
      </dgm:t>
    </dgm:pt>
    <dgm:pt modelId="{B1D746AE-351C-4AFC-8144-C4FC06CC9D5A}" type="sibTrans" cxnId="{3915108A-CD70-4E6A-8A4C-532E42B752BF}">
      <dgm:prSet/>
      <dgm:spPr/>
      <dgm:t>
        <a:bodyPr/>
        <a:lstStyle/>
        <a:p>
          <a:endParaRPr lang="it-IT"/>
        </a:p>
      </dgm:t>
    </dgm:pt>
    <dgm:pt modelId="{DC2C73CA-485E-41B6-9D90-E1BE3FD7B36D}" type="parTrans" cxnId="{3915108A-CD70-4E6A-8A4C-532E42B752BF}">
      <dgm:prSet/>
      <dgm:spPr/>
      <dgm:t>
        <a:bodyPr/>
        <a:lstStyle/>
        <a:p>
          <a:endParaRPr lang="it-IT"/>
        </a:p>
      </dgm:t>
    </dgm:pt>
    <dgm:pt modelId="{066BB3C2-0B57-47A1-BFCC-99DEDC705E70}" type="pres">
      <dgm:prSet presAssocID="{59D9CF7E-CEF4-49F3-B553-842010E2932B}" presName="Name0" presStyleCnt="0">
        <dgm:presLayoutVars>
          <dgm:dir/>
        </dgm:presLayoutVars>
      </dgm:prSet>
      <dgm:spPr/>
    </dgm:pt>
    <dgm:pt modelId="{9A839A11-B8A6-417E-A9B2-7B9EA26A132C}" type="pres">
      <dgm:prSet presAssocID="{B52F5EB9-B69C-4BA0-BA10-649CB4F31724}" presName="picture_1" presStyleLbl="bgImgPlace1" presStyleIdx="0" presStyleCnt="1" custScaleX="74584" custScaleY="110011" custLinFactNeighborX="-6668"/>
      <dgm:spPr/>
    </dgm:pt>
    <dgm:pt modelId="{F311D1CB-AD53-4D24-9CBB-99DF5231FECE}" type="pres">
      <dgm:prSet presAssocID="{593810B9-D5F0-463D-A11F-2CF2BE6DE120}" presName="text_1" presStyleLbl="node1" presStyleIdx="0" presStyleCnt="0" custScaleY="40296" custLinFactNeighborX="3483" custLinFactNeighborY="-59903">
        <dgm:presLayoutVars>
          <dgm:bulletEnabled val="1"/>
        </dgm:presLayoutVars>
      </dgm:prSet>
      <dgm:spPr/>
    </dgm:pt>
    <dgm:pt modelId="{8CC1E9A6-A127-45C6-8867-70BF9DD3AA80}" type="pres">
      <dgm:prSet presAssocID="{59D9CF7E-CEF4-49F3-B553-842010E2932B}" presName="linV" presStyleCnt="0"/>
      <dgm:spPr/>
    </dgm:pt>
    <dgm:pt modelId="{E84C9DA7-2737-4319-B33C-100481DA6131}" type="pres">
      <dgm:prSet presAssocID="{393B8F33-1EF4-4ACC-9B62-9F25BC3E3EF9}" presName="pair" presStyleCnt="0"/>
      <dgm:spPr/>
    </dgm:pt>
    <dgm:pt modelId="{AAD472D7-7A63-4FED-8E5B-866B4CD9BE7B}" type="pres">
      <dgm:prSet presAssocID="{393B8F33-1EF4-4ACC-9B62-9F25BC3E3EF9}" presName="spaceH" presStyleLbl="node1" presStyleIdx="0" presStyleCnt="0"/>
      <dgm:spPr/>
    </dgm:pt>
    <dgm:pt modelId="{330CA588-8855-4D73-BEE8-6AD953378E3B}" type="pres">
      <dgm:prSet presAssocID="{393B8F33-1EF4-4ACC-9B62-9F25BC3E3EF9}" presName="desPictures" presStyleLbl="alignImgPlace1" presStyleIdx="0" presStyleCnt="2" custAng="0" custScaleX="86818" custScaleY="89004" custLinFactNeighborX="-44303" custLinFactNeighborY="-4627"/>
      <dgm:spPr>
        <a:blipFill>
          <a:blip xmlns:r="http://schemas.openxmlformats.org/officeDocument/2006/relationships" r:embed="rId2">
            <a:extLst>
              <a:ext uri="{28A0092B-C50C-407E-A947-70E740481C1C}">
                <a14:useLocalDpi xmlns:a14="http://schemas.microsoft.com/office/drawing/2010/main" val="0"/>
              </a:ext>
            </a:extLst>
          </a:blip>
          <a:srcRect/>
          <a:stretch>
            <a:fillRect l="-12000" r="-12000"/>
          </a:stretch>
        </a:blipFill>
        <a:ln>
          <a:noFill/>
        </a:ln>
      </dgm:spPr>
    </dgm:pt>
    <dgm:pt modelId="{0991C5E5-B80E-4845-B4E6-5C00D6EDA017}" type="pres">
      <dgm:prSet presAssocID="{393B8F33-1EF4-4ACC-9B62-9F25BC3E3EF9}" presName="desTextWrapper" presStyleCnt="0"/>
      <dgm:spPr/>
    </dgm:pt>
    <dgm:pt modelId="{F303F913-720F-4547-8C5D-693E84D788E9}" type="pres">
      <dgm:prSet presAssocID="{393B8F33-1EF4-4ACC-9B62-9F25BC3E3EF9}" presName="desText" presStyleLbl="revTx" presStyleIdx="0" presStyleCnt="2" custLinFactX="400000" custLinFactY="25024" custLinFactNeighborX="445368" custLinFactNeighborY="100000">
        <dgm:presLayoutVars>
          <dgm:bulletEnabled val="1"/>
        </dgm:presLayoutVars>
      </dgm:prSet>
      <dgm:spPr/>
    </dgm:pt>
    <dgm:pt modelId="{E07D23D1-7193-4E90-AE9C-50F9E3BBB91C}" type="pres">
      <dgm:prSet presAssocID="{7FD49432-54B2-4BD7-9D53-6F98F28392B5}" presName="spaceV" presStyleCnt="0"/>
      <dgm:spPr/>
    </dgm:pt>
    <dgm:pt modelId="{0D59E5C8-0B4D-4EF8-A6C5-BA5D1B5FE8F7}" type="pres">
      <dgm:prSet presAssocID="{D244ED59-A4F3-4451-A4E9-25AFE88D09E7}" presName="pair" presStyleCnt="0"/>
      <dgm:spPr/>
    </dgm:pt>
    <dgm:pt modelId="{7E5374B2-8E8C-431A-BCB3-B274A5A95F1C}" type="pres">
      <dgm:prSet presAssocID="{D244ED59-A4F3-4451-A4E9-25AFE88D09E7}" presName="spaceH" presStyleLbl="node1" presStyleIdx="0" presStyleCnt="0"/>
      <dgm:spPr/>
    </dgm:pt>
    <dgm:pt modelId="{53548B1E-88C3-4153-B9A6-CFFDD46AE7EE}" type="pres">
      <dgm:prSet presAssocID="{D244ED59-A4F3-4451-A4E9-25AFE88D09E7}" presName="desPictures" presStyleLbl="alignImgPlace1" presStyleIdx="1" presStyleCnt="2" custAng="18723609" custScaleX="89774" custScaleY="93227" custLinFactNeighborX="25858" custLinFactNeighborY="-8884"/>
      <dgm:spPr>
        <a:blipFill>
          <a:blip xmlns:r="http://schemas.openxmlformats.org/officeDocument/2006/relationships" r:embed="rId3">
            <a:extLst>
              <a:ext uri="{28A0092B-C50C-407E-A947-70E740481C1C}">
                <a14:useLocalDpi xmlns:a14="http://schemas.microsoft.com/office/drawing/2010/main" val="0"/>
              </a:ext>
            </a:extLst>
          </a:blip>
          <a:srcRect/>
          <a:stretch>
            <a:fillRect l="-28000" r="-28000"/>
          </a:stretch>
        </a:blipFill>
        <a:ln>
          <a:noFill/>
        </a:ln>
      </dgm:spPr>
    </dgm:pt>
    <dgm:pt modelId="{D8DD316A-632D-4423-8E46-41AC7BC54748}" type="pres">
      <dgm:prSet presAssocID="{D244ED59-A4F3-4451-A4E9-25AFE88D09E7}" presName="desTextWrapper" presStyleCnt="0"/>
      <dgm:spPr/>
    </dgm:pt>
    <dgm:pt modelId="{938F01FA-5302-4BCE-BC44-751B4FE82927}" type="pres">
      <dgm:prSet presAssocID="{D244ED59-A4F3-4451-A4E9-25AFE88D09E7}" presName="desText" presStyleLbl="revTx" presStyleIdx="1" presStyleCnt="2" custLinFactX="200000" custLinFactY="9800" custLinFactNeighborX="250610" custLinFactNeighborY="100000">
        <dgm:presLayoutVars>
          <dgm:bulletEnabled val="1"/>
        </dgm:presLayoutVars>
      </dgm:prSet>
      <dgm:spPr/>
    </dgm:pt>
    <dgm:pt modelId="{002DC5DF-B094-46D7-8FCC-2BD0E244603B}" type="pres">
      <dgm:prSet presAssocID="{59D9CF7E-CEF4-49F3-B553-842010E2932B}" presName="maxNode" presStyleCnt="0"/>
      <dgm:spPr/>
    </dgm:pt>
    <dgm:pt modelId="{32BCA135-55AA-4B12-9C26-322599E6DB79}" type="pres">
      <dgm:prSet presAssocID="{59D9CF7E-CEF4-49F3-B553-842010E2932B}" presName="Name33" presStyleCnt="0"/>
      <dgm:spPr/>
    </dgm:pt>
  </dgm:ptLst>
  <dgm:cxnLst>
    <dgm:cxn modelId="{B4153E0D-3D13-436F-A109-C31125C7C42B}" type="presOf" srcId="{B52F5EB9-B69C-4BA0-BA10-649CB4F31724}" destId="{9A839A11-B8A6-417E-A9B2-7B9EA26A132C}" srcOrd="0" destOrd="0" presId="urn:microsoft.com/office/officeart/2008/layout/AccentedPicture"/>
    <dgm:cxn modelId="{C6D12D2A-D0FD-4C90-B4CF-C8B8801DB0F1}" type="presOf" srcId="{D244ED59-A4F3-4451-A4E9-25AFE88D09E7}" destId="{938F01FA-5302-4BCE-BC44-751B4FE82927}" srcOrd="0" destOrd="0" presId="urn:microsoft.com/office/officeart/2008/layout/AccentedPicture"/>
    <dgm:cxn modelId="{61C73F76-9EBF-4BFB-AB95-F7B2E5574834}" type="presOf" srcId="{393B8F33-1EF4-4ACC-9B62-9F25BC3E3EF9}" destId="{F303F913-720F-4547-8C5D-693E84D788E9}" srcOrd="0" destOrd="0" presId="urn:microsoft.com/office/officeart/2008/layout/AccentedPicture"/>
    <dgm:cxn modelId="{3915108A-CD70-4E6A-8A4C-532E42B752BF}" srcId="{59D9CF7E-CEF4-49F3-B553-842010E2932B}" destId="{D244ED59-A4F3-4451-A4E9-25AFE88D09E7}" srcOrd="2" destOrd="0" parTransId="{DC2C73CA-485E-41B6-9D90-E1BE3FD7B36D}" sibTransId="{B1D746AE-351C-4AFC-8144-C4FC06CC9D5A}"/>
    <dgm:cxn modelId="{0636A6EE-E12D-4834-8668-57937F32E9B1}" srcId="{59D9CF7E-CEF4-49F3-B553-842010E2932B}" destId="{393B8F33-1EF4-4ACC-9B62-9F25BC3E3EF9}" srcOrd="1" destOrd="0" parTransId="{B9664844-756D-4304-9F25-9352E36EC45B}" sibTransId="{7FD49432-54B2-4BD7-9D53-6F98F28392B5}"/>
    <dgm:cxn modelId="{E9A066F3-D267-4133-BB11-7A56B3014B6C}" type="presOf" srcId="{59D9CF7E-CEF4-49F3-B553-842010E2932B}" destId="{066BB3C2-0B57-47A1-BFCC-99DEDC705E70}" srcOrd="0" destOrd="0" presId="urn:microsoft.com/office/officeart/2008/layout/AccentedPicture"/>
    <dgm:cxn modelId="{FB98ACFF-673B-4146-9F35-DA618D6C3DD0}" srcId="{59D9CF7E-CEF4-49F3-B553-842010E2932B}" destId="{593810B9-D5F0-463D-A11F-2CF2BE6DE120}" srcOrd="0" destOrd="0" parTransId="{2A77BEF2-1B92-4950-AD48-9DB7A59A566E}" sibTransId="{B52F5EB9-B69C-4BA0-BA10-649CB4F31724}"/>
    <dgm:cxn modelId="{FE10F6FF-4B35-49BD-86E6-27AA06326A1D}" type="presOf" srcId="{593810B9-D5F0-463D-A11F-2CF2BE6DE120}" destId="{F311D1CB-AD53-4D24-9CBB-99DF5231FECE}" srcOrd="0" destOrd="0" presId="urn:microsoft.com/office/officeart/2008/layout/AccentedPicture"/>
    <dgm:cxn modelId="{624D0BC9-D28B-4797-8F30-3569FBA98250}" type="presParOf" srcId="{066BB3C2-0B57-47A1-BFCC-99DEDC705E70}" destId="{9A839A11-B8A6-417E-A9B2-7B9EA26A132C}" srcOrd="0" destOrd="0" presId="urn:microsoft.com/office/officeart/2008/layout/AccentedPicture"/>
    <dgm:cxn modelId="{987B5142-BFA3-44FC-8F47-71AE0A443CE2}" type="presParOf" srcId="{066BB3C2-0B57-47A1-BFCC-99DEDC705E70}" destId="{F311D1CB-AD53-4D24-9CBB-99DF5231FECE}" srcOrd="1" destOrd="0" presId="urn:microsoft.com/office/officeart/2008/layout/AccentedPicture"/>
    <dgm:cxn modelId="{C50A68BE-6917-4E9D-BE6E-13DC39893E5E}" type="presParOf" srcId="{066BB3C2-0B57-47A1-BFCC-99DEDC705E70}" destId="{8CC1E9A6-A127-45C6-8867-70BF9DD3AA80}" srcOrd="2" destOrd="0" presId="urn:microsoft.com/office/officeart/2008/layout/AccentedPicture"/>
    <dgm:cxn modelId="{1EBA19CC-9732-4523-B8EC-F618E2674B1A}" type="presParOf" srcId="{8CC1E9A6-A127-45C6-8867-70BF9DD3AA80}" destId="{E84C9DA7-2737-4319-B33C-100481DA6131}" srcOrd="0" destOrd="0" presId="urn:microsoft.com/office/officeart/2008/layout/AccentedPicture"/>
    <dgm:cxn modelId="{0FAFA905-1C32-451D-9014-B33250112021}" type="presParOf" srcId="{E84C9DA7-2737-4319-B33C-100481DA6131}" destId="{AAD472D7-7A63-4FED-8E5B-866B4CD9BE7B}" srcOrd="0" destOrd="0" presId="urn:microsoft.com/office/officeart/2008/layout/AccentedPicture"/>
    <dgm:cxn modelId="{B23A90B8-3AE9-414B-A9E5-91BC8A310883}" type="presParOf" srcId="{E84C9DA7-2737-4319-B33C-100481DA6131}" destId="{330CA588-8855-4D73-BEE8-6AD953378E3B}" srcOrd="1" destOrd="0" presId="urn:microsoft.com/office/officeart/2008/layout/AccentedPicture"/>
    <dgm:cxn modelId="{8A8FAD70-CDB0-4296-886B-C8564D49ADB1}" type="presParOf" srcId="{E84C9DA7-2737-4319-B33C-100481DA6131}" destId="{0991C5E5-B80E-4845-B4E6-5C00D6EDA017}" srcOrd="2" destOrd="0" presId="urn:microsoft.com/office/officeart/2008/layout/AccentedPicture"/>
    <dgm:cxn modelId="{4A437334-AEDB-4497-A530-9BD620D6D22F}" type="presParOf" srcId="{0991C5E5-B80E-4845-B4E6-5C00D6EDA017}" destId="{F303F913-720F-4547-8C5D-693E84D788E9}" srcOrd="0" destOrd="0" presId="urn:microsoft.com/office/officeart/2008/layout/AccentedPicture"/>
    <dgm:cxn modelId="{87D2743D-4BFA-48F9-AE9E-3347D824A89C}" type="presParOf" srcId="{8CC1E9A6-A127-45C6-8867-70BF9DD3AA80}" destId="{E07D23D1-7193-4E90-AE9C-50F9E3BBB91C}" srcOrd="1" destOrd="0" presId="urn:microsoft.com/office/officeart/2008/layout/AccentedPicture"/>
    <dgm:cxn modelId="{70A2783F-C29C-4F95-B907-625B1FA09AE7}" type="presParOf" srcId="{8CC1E9A6-A127-45C6-8867-70BF9DD3AA80}" destId="{0D59E5C8-0B4D-4EF8-A6C5-BA5D1B5FE8F7}" srcOrd="2" destOrd="0" presId="urn:microsoft.com/office/officeart/2008/layout/AccentedPicture"/>
    <dgm:cxn modelId="{FFB18A44-F54C-48F2-9D65-FCE5C94B7D57}" type="presParOf" srcId="{0D59E5C8-0B4D-4EF8-A6C5-BA5D1B5FE8F7}" destId="{7E5374B2-8E8C-431A-BCB3-B274A5A95F1C}" srcOrd="0" destOrd="0" presId="urn:microsoft.com/office/officeart/2008/layout/AccentedPicture"/>
    <dgm:cxn modelId="{9CDB943B-371E-4671-B7B7-D10A1316594C}" type="presParOf" srcId="{0D59E5C8-0B4D-4EF8-A6C5-BA5D1B5FE8F7}" destId="{53548B1E-88C3-4153-B9A6-CFFDD46AE7EE}" srcOrd="1" destOrd="0" presId="urn:microsoft.com/office/officeart/2008/layout/AccentedPicture"/>
    <dgm:cxn modelId="{0F072856-5068-413E-9B58-54F38DFD77D6}" type="presParOf" srcId="{0D59E5C8-0B4D-4EF8-A6C5-BA5D1B5FE8F7}" destId="{D8DD316A-632D-4423-8E46-41AC7BC54748}" srcOrd="2" destOrd="0" presId="urn:microsoft.com/office/officeart/2008/layout/AccentedPicture"/>
    <dgm:cxn modelId="{6FBAB9FB-044C-4E11-A38A-2F2886179BE2}" type="presParOf" srcId="{D8DD316A-632D-4423-8E46-41AC7BC54748}" destId="{938F01FA-5302-4BCE-BC44-751B4FE82927}" srcOrd="0" destOrd="0" presId="urn:microsoft.com/office/officeart/2008/layout/AccentedPicture"/>
    <dgm:cxn modelId="{104D63B8-4AF2-4E41-81CD-B1ED7E2FF5E3}" type="presParOf" srcId="{066BB3C2-0B57-47A1-BFCC-99DEDC705E70}" destId="{002DC5DF-B094-46D7-8FCC-2BD0E244603B}" srcOrd="3" destOrd="0" presId="urn:microsoft.com/office/officeart/2008/layout/AccentedPicture"/>
    <dgm:cxn modelId="{42720CF0-3724-4004-B457-3AF22DAC18FB}" type="presParOf" srcId="{002DC5DF-B094-46D7-8FCC-2BD0E244603B}" destId="{32BCA135-55AA-4B12-9C26-322599E6DB79}" srcOrd="0" destOrd="0" presId="urn:microsoft.com/office/officeart/2008/layout/Accented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537AE-5326-4F7A-866F-DB5DC7743EF2}">
      <dsp:nvSpPr>
        <dsp:cNvPr id="0" name=""/>
        <dsp:cNvSpPr/>
      </dsp:nvSpPr>
      <dsp:spPr>
        <a:xfrm>
          <a:off x="0" y="248776"/>
          <a:ext cx="3769103" cy="6040708"/>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AFAA28-8721-42D1-A8B1-0F537360C56F}">
      <dsp:nvSpPr>
        <dsp:cNvPr id="0" name=""/>
        <dsp:cNvSpPr/>
      </dsp:nvSpPr>
      <dsp:spPr>
        <a:xfrm>
          <a:off x="87060" y="322630"/>
          <a:ext cx="2902209" cy="231998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b" anchorCtr="0">
          <a:noAutofit/>
        </a:bodyPr>
        <a:lstStyle/>
        <a:p>
          <a:pPr marL="0" lvl="0" indent="0" algn="l" defTabSz="1289050">
            <a:lnSpc>
              <a:spcPct val="90000"/>
            </a:lnSpc>
            <a:spcBef>
              <a:spcPct val="0"/>
            </a:spcBef>
            <a:spcAft>
              <a:spcPct val="35000"/>
            </a:spcAft>
            <a:buNone/>
          </a:pPr>
          <a:r>
            <a:rPr lang="it-IT" sz="2900" b="1" kern="1200" dirty="0">
              <a:solidFill>
                <a:srgbClr val="002060"/>
              </a:solidFill>
            </a:rPr>
            <a:t>Algoritmo di scelta per l’accesso venoso nel neonato</a:t>
          </a:r>
        </a:p>
      </dsp:txBody>
      <dsp:txXfrm>
        <a:off x="87060" y="322630"/>
        <a:ext cx="2902209" cy="23199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839A11-B8A6-417E-A9B2-7B9EA26A132C}">
      <dsp:nvSpPr>
        <dsp:cNvPr id="0" name=""/>
        <dsp:cNvSpPr/>
      </dsp:nvSpPr>
      <dsp:spPr>
        <a:xfrm>
          <a:off x="1844838" y="0"/>
          <a:ext cx="3638336" cy="6845059"/>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11D1CB-AD53-4D24-9CBB-99DF5231FECE}">
      <dsp:nvSpPr>
        <dsp:cNvPr id="0" name=""/>
        <dsp:cNvSpPr/>
      </dsp:nvSpPr>
      <dsp:spPr>
        <a:xfrm>
          <a:off x="1876151" y="1429534"/>
          <a:ext cx="3756193" cy="150436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b" anchorCtr="0">
          <a:noAutofit/>
        </a:bodyPr>
        <a:lstStyle/>
        <a:p>
          <a:pPr marL="0" lvl="0" indent="0" algn="l" defTabSz="1289050">
            <a:lnSpc>
              <a:spcPct val="90000"/>
            </a:lnSpc>
            <a:spcBef>
              <a:spcPct val="0"/>
            </a:spcBef>
            <a:spcAft>
              <a:spcPct val="35000"/>
            </a:spcAft>
            <a:buNone/>
          </a:pPr>
          <a:r>
            <a:rPr lang="it-IT" sz="2900" b="1" kern="1200" dirty="0">
              <a:solidFill>
                <a:schemeClr val="bg1"/>
              </a:solidFill>
            </a:rPr>
            <a:t>Algoritmo di scelta per l’accesso venoso nel bambino</a:t>
          </a:r>
        </a:p>
      </dsp:txBody>
      <dsp:txXfrm>
        <a:off x="1876151" y="1429534"/>
        <a:ext cx="3756193" cy="1504368"/>
      </dsp:txXfrm>
    </dsp:sp>
    <dsp:sp modelId="{330CA588-8855-4D73-BEE8-6AD953378E3B}">
      <dsp:nvSpPr>
        <dsp:cNvPr id="0" name=""/>
        <dsp:cNvSpPr/>
      </dsp:nvSpPr>
      <dsp:spPr>
        <a:xfrm>
          <a:off x="4954822" y="14974"/>
          <a:ext cx="1458527" cy="1495252"/>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2000" r="-12000"/>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303F913-720F-4547-8C5D-693E84D788E9}">
      <dsp:nvSpPr>
        <dsp:cNvPr id="0" name=""/>
        <dsp:cNvSpPr/>
      </dsp:nvSpPr>
      <dsp:spPr>
        <a:xfrm>
          <a:off x="8818557" y="2100724"/>
          <a:ext cx="344488" cy="1679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10160" rIns="20320" bIns="10160" numCol="1" spcCol="1270" anchor="ctr" anchorCtr="0">
          <a:noAutofit/>
        </a:bodyPr>
        <a:lstStyle/>
        <a:p>
          <a:pPr marL="0" lvl="0" indent="0" algn="l" defTabSz="355600">
            <a:lnSpc>
              <a:spcPct val="90000"/>
            </a:lnSpc>
            <a:spcBef>
              <a:spcPct val="0"/>
            </a:spcBef>
            <a:spcAft>
              <a:spcPct val="35000"/>
            </a:spcAft>
            <a:buNone/>
          </a:pPr>
          <a:endParaRPr lang="it-IT" sz="800" kern="1200" dirty="0"/>
        </a:p>
      </dsp:txBody>
      <dsp:txXfrm>
        <a:off x="8818557" y="2100724"/>
        <a:ext cx="344488" cy="1679983"/>
      </dsp:txXfrm>
    </dsp:sp>
    <dsp:sp modelId="{53548B1E-88C3-4153-B9A6-CFFDD46AE7EE}">
      <dsp:nvSpPr>
        <dsp:cNvPr id="0" name=""/>
        <dsp:cNvSpPr/>
      </dsp:nvSpPr>
      <dsp:spPr>
        <a:xfrm rot="18723609">
          <a:off x="6108685" y="1890365"/>
          <a:ext cx="1508188" cy="1566197"/>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8000" r="-28000"/>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38F01FA-5302-4BCE-BC44-751B4FE82927}">
      <dsp:nvSpPr>
        <dsp:cNvPr id="0" name=""/>
        <dsp:cNvSpPr/>
      </dsp:nvSpPr>
      <dsp:spPr>
        <a:xfrm>
          <a:off x="8818557" y="3827343"/>
          <a:ext cx="344488" cy="1679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10160" rIns="20320" bIns="10160" numCol="1" spcCol="1270" anchor="ctr" anchorCtr="0">
          <a:noAutofit/>
        </a:bodyPr>
        <a:lstStyle/>
        <a:p>
          <a:pPr marL="0" lvl="0" indent="0" algn="l" defTabSz="355600">
            <a:lnSpc>
              <a:spcPct val="90000"/>
            </a:lnSpc>
            <a:spcBef>
              <a:spcPct val="0"/>
            </a:spcBef>
            <a:spcAft>
              <a:spcPct val="35000"/>
            </a:spcAft>
            <a:buNone/>
          </a:pPr>
          <a:endParaRPr lang="it-IT" sz="800" kern="1200" dirty="0"/>
        </a:p>
      </dsp:txBody>
      <dsp:txXfrm>
        <a:off x="8818557" y="3827343"/>
        <a:ext cx="344488" cy="1679983"/>
      </dsp:txXfrm>
    </dsp:sp>
  </dsp:spTree>
</dsp:drawing>
</file>

<file path=ppt/diagrams/layout1.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9C2DEA-3F81-40E1-B777-08EE0D346DEB}" type="datetimeFigureOut">
              <a:rPr lang="it-IT" smtClean="0"/>
              <a:pPr/>
              <a:t>23/05/2018</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5BA6A7-86C4-47DC-9D92-6BC3D3F170F2}" type="slidenum">
              <a:rPr lang="it-IT" smtClean="0"/>
              <a:pPr/>
              <a:t>‹N›</a:t>
            </a:fld>
            <a:endParaRPr lang="it-IT"/>
          </a:p>
        </p:txBody>
      </p:sp>
    </p:spTree>
    <p:extLst>
      <p:ext uri="{BB962C8B-B14F-4D97-AF65-F5344CB8AC3E}">
        <p14:creationId xmlns:p14="http://schemas.microsoft.com/office/powerpoint/2010/main" val="3829308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Buongiorno, sono la dott.ssa Valeria </a:t>
            </a:r>
            <a:r>
              <a:rPr lang="it-IT" dirty="0" err="1"/>
              <a:t>Alessandri</a:t>
            </a:r>
            <a:r>
              <a:rPr lang="it-IT" dirty="0"/>
              <a:t> e sono un’anestesista dell’ospedale Bambino </a:t>
            </a:r>
            <a:r>
              <a:rPr lang="it-IT" dirty="0" err="1"/>
              <a:t>gesù</a:t>
            </a:r>
            <a:endParaRPr lang="it-IT" dirty="0"/>
          </a:p>
          <a:p>
            <a:r>
              <a:rPr lang="it-IT" dirty="0"/>
              <a:t>Le indicazioni e l’approccio al posizionamento degli accessi venosi in età pediatrica sono un argomento tanto noto quanto attuale, come verifico quotidianamente nel mio lavoro ,</a:t>
            </a:r>
            <a:r>
              <a:rPr lang="it-IT" baseline="0" dirty="0"/>
              <a:t> PER CUI SPESSO LE SOLUZIONI NON SONO COSI SCONTATE </a:t>
            </a:r>
            <a:r>
              <a:rPr lang="it-IT" dirty="0"/>
              <a:t>spesso un tema per cui le risposte non sono cosi scontate.</a:t>
            </a:r>
          </a:p>
          <a:p>
            <a:endParaRPr lang="it-IT" dirty="0"/>
          </a:p>
        </p:txBody>
      </p:sp>
      <p:sp>
        <p:nvSpPr>
          <p:cNvPr id="4" name="Segnaposto numero diapositiva 3"/>
          <p:cNvSpPr>
            <a:spLocks noGrp="1"/>
          </p:cNvSpPr>
          <p:nvPr>
            <p:ph type="sldNum" sz="quarter" idx="10"/>
          </p:nvPr>
        </p:nvSpPr>
        <p:spPr/>
        <p:txBody>
          <a:bodyPr/>
          <a:lstStyle/>
          <a:p>
            <a:fld id="{949CAB31-DDB0-40ED-8433-C4255B180AF9}" type="slidenum">
              <a:rPr lang="it-IT" smtClean="0"/>
              <a:pPr/>
              <a:t>1</a:t>
            </a:fld>
            <a:endParaRPr lang="it-IT"/>
          </a:p>
        </p:txBody>
      </p:sp>
    </p:spTree>
    <p:extLst>
      <p:ext uri="{BB962C8B-B14F-4D97-AF65-F5344CB8AC3E}">
        <p14:creationId xmlns:p14="http://schemas.microsoft.com/office/powerpoint/2010/main" val="574532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Inizio mostrandovi un caso clinico</a:t>
            </a:r>
          </a:p>
          <a:p>
            <a:r>
              <a:rPr lang="it-IT" dirty="0"/>
              <a:t>Pz di 6 mm 3 kg lungodegente, s di down, cardiopatia corretta.</a:t>
            </a:r>
          </a:p>
          <a:p>
            <a:r>
              <a:rPr lang="it-IT" dirty="0"/>
              <a:t>Posiziona nello stesso giorno a distanza di poche ore due </a:t>
            </a:r>
            <a:r>
              <a:rPr lang="it-IT" dirty="0" err="1"/>
              <a:t>cvc</a:t>
            </a:r>
            <a:r>
              <a:rPr lang="it-IT" dirty="0"/>
              <a:t> entrambi </a:t>
            </a:r>
            <a:r>
              <a:rPr lang="it-IT" dirty="0" err="1"/>
              <a:t>malposizionati</a:t>
            </a:r>
            <a:r>
              <a:rPr lang="it-IT" dirty="0"/>
              <a:t>.</a:t>
            </a:r>
          </a:p>
          <a:p>
            <a:r>
              <a:rPr lang="it-IT" dirty="0"/>
              <a:t>La pz aveva una vena cava </a:t>
            </a:r>
            <a:r>
              <a:rPr lang="it-IT" dirty="0" err="1"/>
              <a:t>sup</a:t>
            </a:r>
            <a:r>
              <a:rPr lang="it-IT" dirty="0"/>
              <a:t> </a:t>
            </a:r>
            <a:r>
              <a:rPr lang="it-IT" dirty="0" err="1"/>
              <a:t>sn</a:t>
            </a:r>
            <a:r>
              <a:rPr lang="it-IT" dirty="0"/>
              <a:t> persistente in seno coronarico e non comunicante,  cioè con assenza di </a:t>
            </a:r>
            <a:r>
              <a:rPr lang="it-IT" dirty="0" err="1"/>
              <a:t>bridging</a:t>
            </a:r>
            <a:r>
              <a:rPr lang="it-IT" dirty="0"/>
              <a:t> </a:t>
            </a:r>
            <a:r>
              <a:rPr lang="it-IT" dirty="0" err="1"/>
              <a:t>vein</a:t>
            </a:r>
            <a:r>
              <a:rPr lang="it-IT" dirty="0"/>
              <a:t>, in cui più volte durante i suoi 6 mm di  degenza è stato posizionato un </a:t>
            </a:r>
            <a:r>
              <a:rPr lang="it-IT" dirty="0" err="1"/>
              <a:t>cvc</a:t>
            </a:r>
            <a:r>
              <a:rPr lang="it-IT" dirty="0"/>
              <a:t>.</a:t>
            </a:r>
          </a:p>
          <a:p>
            <a:r>
              <a:rPr lang="it-IT" dirty="0"/>
              <a:t>La PLSCV è la </a:t>
            </a:r>
            <a:r>
              <a:rPr lang="it-IT" dirty="0" err="1"/>
              <a:t>piu</a:t>
            </a:r>
            <a:r>
              <a:rPr lang="it-IT" dirty="0"/>
              <a:t> comune anomalia del sistema di ritorno venoso, e si riscontra spesso in pz con difetti del setto interventricolare, come in questo caso.</a:t>
            </a:r>
          </a:p>
          <a:p>
            <a:r>
              <a:rPr lang="it-IT" dirty="0"/>
              <a:t>La pz aveva anche le vene femorali trombizzate, conseguenza di precedenti, probabilmente erronei posizionamenti.</a:t>
            </a:r>
          </a:p>
          <a:p>
            <a:r>
              <a:rPr lang="it-IT" dirty="0"/>
              <a:t>Aveva però i distretti </a:t>
            </a:r>
            <a:r>
              <a:rPr lang="it-IT" dirty="0" err="1"/>
              <a:t>epicavali</a:t>
            </a:r>
            <a:r>
              <a:rPr lang="it-IT" dirty="0"/>
              <a:t> dx </a:t>
            </a:r>
            <a:r>
              <a:rPr lang="it-IT" dirty="0" err="1"/>
              <a:t>sup</a:t>
            </a:r>
            <a:r>
              <a:rPr lang="it-IT" dirty="0"/>
              <a:t> pervi per cui alla fine si è posizionato un catetere venoso centrale con approccio alla vena succlavia di dx</a:t>
            </a:r>
          </a:p>
          <a:p>
            <a:r>
              <a:rPr lang="it-IT" dirty="0"/>
              <a:t>Vi ho riportato questo caso clinico per mostrarvi quanto è importante conoscere la storia del pz e le sue condizioni cliniche per consentire la scelta  del giusto presidio da posizionare ed il giusto approccio da eseguire</a:t>
            </a:r>
          </a:p>
        </p:txBody>
      </p:sp>
      <p:sp>
        <p:nvSpPr>
          <p:cNvPr id="4" name="Segnaposto numero diapositiva 3"/>
          <p:cNvSpPr>
            <a:spLocks noGrp="1"/>
          </p:cNvSpPr>
          <p:nvPr>
            <p:ph type="sldNum" sz="quarter" idx="10"/>
          </p:nvPr>
        </p:nvSpPr>
        <p:spPr/>
        <p:txBody>
          <a:bodyPr/>
          <a:lstStyle/>
          <a:p>
            <a:fld id="{315BA6A7-86C4-47DC-9D92-6BC3D3F170F2}" type="slidenum">
              <a:rPr lang="it-IT" smtClean="0"/>
              <a:pPr/>
              <a:t>2</a:t>
            </a:fld>
            <a:endParaRPr lang="it-IT"/>
          </a:p>
        </p:txBody>
      </p:sp>
    </p:spTree>
    <p:extLst>
      <p:ext uri="{BB962C8B-B14F-4D97-AF65-F5344CB8AC3E}">
        <p14:creationId xmlns:p14="http://schemas.microsoft.com/office/powerpoint/2010/main" val="2271665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baseline="0" dirty="0"/>
              <a:t>Quando dobbiamo posizione un accesso vascolare ad un neonato o ad un </a:t>
            </a:r>
            <a:r>
              <a:rPr lang="it-IT" baseline="0" dirty="0" err="1"/>
              <a:t>pz</a:t>
            </a:r>
            <a:r>
              <a:rPr lang="it-IT" baseline="0" dirty="0"/>
              <a:t> pediatrico, per scegliere il giusto </a:t>
            </a:r>
            <a:r>
              <a:rPr lang="it-IT" baseline="0" dirty="0" err="1"/>
              <a:t>device</a:t>
            </a:r>
            <a:r>
              <a:rPr lang="it-IT" baseline="0" dirty="0"/>
              <a:t>, queste sono le domande che ci dobbiamo </a:t>
            </a:r>
            <a:r>
              <a:rPr lang="it-IT" baseline="0" dirty="0" err="1"/>
              <a:t>fare…</a:t>
            </a:r>
            <a:endParaRPr lang="it-IT" baseline="0" dirty="0"/>
          </a:p>
          <a:p>
            <a:r>
              <a:rPr lang="it-IT" baseline="0" dirty="0"/>
              <a:t>Leggere</a:t>
            </a:r>
            <a:endParaRPr lang="it-IT" dirty="0"/>
          </a:p>
        </p:txBody>
      </p:sp>
      <p:sp>
        <p:nvSpPr>
          <p:cNvPr id="4" name="Segnaposto numero diapositiva 3"/>
          <p:cNvSpPr>
            <a:spLocks noGrp="1"/>
          </p:cNvSpPr>
          <p:nvPr>
            <p:ph type="sldNum" sz="quarter" idx="10"/>
          </p:nvPr>
        </p:nvSpPr>
        <p:spPr/>
        <p:txBody>
          <a:bodyPr/>
          <a:lstStyle/>
          <a:p>
            <a:fld id="{CF9B108E-DFD4-47D0-BD2B-449E70C535F4}" type="slidenum">
              <a:rPr lang="it-IT" smtClean="0"/>
              <a:pPr/>
              <a:t>3</a:t>
            </a:fld>
            <a:endParaRPr lang="it-IT"/>
          </a:p>
        </p:txBody>
      </p:sp>
    </p:spTree>
    <p:extLst>
      <p:ext uri="{BB962C8B-B14F-4D97-AF65-F5344CB8AC3E}">
        <p14:creationId xmlns:p14="http://schemas.microsoft.com/office/powerpoint/2010/main" val="30557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a:t>Passiamo ora</a:t>
            </a:r>
            <a:r>
              <a:rPr lang="it-IT" baseline="0" dirty="0"/>
              <a:t> a parlare dell’algoritmo di scelta dell’acceso venoso nel neonato:</a:t>
            </a:r>
          </a:p>
          <a:p>
            <a:r>
              <a:rPr lang="it-IT" baseline="0" dirty="0"/>
              <a:t>leggere</a:t>
            </a:r>
            <a:endParaRPr lang="it-IT" dirty="0"/>
          </a:p>
        </p:txBody>
      </p:sp>
      <p:sp>
        <p:nvSpPr>
          <p:cNvPr id="4" name="Segnaposto numero diapositiva 3"/>
          <p:cNvSpPr>
            <a:spLocks noGrp="1"/>
          </p:cNvSpPr>
          <p:nvPr>
            <p:ph type="sldNum" sz="quarter" idx="10"/>
          </p:nvPr>
        </p:nvSpPr>
        <p:spPr/>
        <p:txBody>
          <a:bodyPr/>
          <a:lstStyle/>
          <a:p>
            <a:fld id="{315BA6A7-86C4-47DC-9D92-6BC3D3F170F2}" type="slidenum">
              <a:rPr lang="it-IT" smtClean="0"/>
              <a:pPr/>
              <a:t>4</a:t>
            </a:fld>
            <a:endParaRPr lang="it-IT"/>
          </a:p>
        </p:txBody>
      </p:sp>
    </p:spTree>
    <p:extLst>
      <p:ext uri="{BB962C8B-B14F-4D97-AF65-F5344CB8AC3E}">
        <p14:creationId xmlns:p14="http://schemas.microsoft.com/office/powerpoint/2010/main" val="1395364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 quindi nel bambino:</a:t>
            </a:r>
          </a:p>
          <a:p>
            <a:r>
              <a:rPr lang="it-IT" dirty="0"/>
              <a:t>leggere</a:t>
            </a:r>
          </a:p>
        </p:txBody>
      </p:sp>
      <p:sp>
        <p:nvSpPr>
          <p:cNvPr id="4" name="Segnaposto numero diapositiva 3"/>
          <p:cNvSpPr>
            <a:spLocks noGrp="1"/>
          </p:cNvSpPr>
          <p:nvPr>
            <p:ph type="sldNum" sz="quarter" idx="10"/>
          </p:nvPr>
        </p:nvSpPr>
        <p:spPr/>
        <p:txBody>
          <a:bodyPr/>
          <a:lstStyle/>
          <a:p>
            <a:fld id="{315BA6A7-86C4-47DC-9D92-6BC3D3F170F2}" type="slidenum">
              <a:rPr lang="it-IT" smtClean="0"/>
              <a:pPr/>
              <a:t>5</a:t>
            </a:fld>
            <a:endParaRPr lang="it-IT"/>
          </a:p>
        </p:txBody>
      </p:sp>
    </p:spTree>
    <p:extLst>
      <p:ext uri="{BB962C8B-B14F-4D97-AF65-F5344CB8AC3E}">
        <p14:creationId xmlns:p14="http://schemas.microsoft.com/office/powerpoint/2010/main" val="751745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solidFill>
                  <a:srgbClr val="3B3E4F"/>
                </a:solidFill>
                <a:latin typeface="Aileron Light"/>
              </a:rPr>
              <a:t>La NIR è una nuova tecnologia che utilizza</a:t>
            </a:r>
            <a:r>
              <a:rPr lang="it-IT" baseline="0" dirty="0">
                <a:solidFill>
                  <a:srgbClr val="3B3E4F"/>
                </a:solidFill>
                <a:latin typeface="Aileron Light"/>
              </a:rPr>
              <a:t> la luce </a:t>
            </a:r>
            <a:r>
              <a:rPr lang="it-IT" dirty="0">
                <a:solidFill>
                  <a:srgbClr val="3B3E4F"/>
                </a:solidFill>
                <a:latin typeface="Aileron Light"/>
              </a:rPr>
              <a:t>LED ( che emette</a:t>
            </a:r>
            <a:r>
              <a:rPr lang="it-IT" baseline="0" dirty="0">
                <a:solidFill>
                  <a:srgbClr val="3B3E4F"/>
                </a:solidFill>
                <a:latin typeface="Aileron Light"/>
              </a:rPr>
              <a:t> </a:t>
            </a:r>
            <a:r>
              <a:rPr lang="it-IT" dirty="0">
                <a:solidFill>
                  <a:srgbClr val="3B3E4F"/>
                </a:solidFill>
                <a:latin typeface="Aileron Light"/>
              </a:rPr>
              <a:t>una luce ‘</a:t>
            </a:r>
            <a:r>
              <a:rPr lang="it-IT" dirty="0" err="1">
                <a:solidFill>
                  <a:srgbClr val="3B3E4F"/>
                </a:solidFill>
                <a:latin typeface="Aileron Light"/>
              </a:rPr>
              <a:t>near</a:t>
            </a:r>
            <a:r>
              <a:rPr lang="it-IT" dirty="0">
                <a:solidFill>
                  <a:srgbClr val="3B3E4F"/>
                </a:solidFill>
                <a:latin typeface="Aileron Light"/>
              </a:rPr>
              <a:t> infra-red’ ) La luce NIR è ampiamente assorbita dall’emoglobina venosa e fortemente diffusa dai tessuti circostanti. Il sistema ottico del </a:t>
            </a:r>
            <a:r>
              <a:rPr lang="it-IT" dirty="0" err="1">
                <a:solidFill>
                  <a:srgbClr val="3B3E4F"/>
                </a:solidFill>
                <a:latin typeface="Aileron Light"/>
              </a:rPr>
              <a:t>Veinsite</a:t>
            </a:r>
            <a:r>
              <a:rPr lang="it-IT" dirty="0">
                <a:solidFill>
                  <a:srgbClr val="3B3E4F"/>
                </a:solidFill>
                <a:latin typeface="Aileron Light"/>
              </a:rPr>
              <a:t> converte le differenze nella diffusione e nell’assorbimento dei NIR in un’immagine della </a:t>
            </a:r>
            <a:r>
              <a:rPr lang="it-IT" dirty="0" err="1">
                <a:solidFill>
                  <a:srgbClr val="3B3E4F"/>
                </a:solidFill>
                <a:latin typeface="Aileron Light"/>
              </a:rPr>
              <a:t>vascolatura</a:t>
            </a:r>
            <a:r>
              <a:rPr lang="it-IT" dirty="0">
                <a:solidFill>
                  <a:srgbClr val="3B3E4F"/>
                </a:solidFill>
                <a:latin typeface="Aileron Light"/>
              </a:rPr>
              <a:t> che è proiettata su uno schermo a cristalli liquidi posto nel caschetto.</a:t>
            </a:r>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solidFill>
                  <a:srgbClr val="3B3E4F"/>
                </a:solidFill>
                <a:latin typeface="Aileron Light"/>
              </a:rPr>
              <a:t>Questa tecnologia consente di identificare vene non visibili e non palpabili ad una profondità inferiore a 0,7 cm, di grande aiuto ad esempio nel lattante o nel neonato,</a:t>
            </a:r>
            <a:r>
              <a:rPr lang="it-IT" baseline="0" dirty="0">
                <a:solidFill>
                  <a:srgbClr val="3B3E4F"/>
                </a:solidFill>
                <a:latin typeface="Aileron Light"/>
              </a:rPr>
              <a:t> o in tutti quei </a:t>
            </a:r>
            <a:r>
              <a:rPr lang="it-IT" baseline="0" dirty="0" err="1">
                <a:solidFill>
                  <a:srgbClr val="3B3E4F"/>
                </a:solidFill>
                <a:latin typeface="Aileron Light"/>
              </a:rPr>
              <a:t>pz</a:t>
            </a:r>
            <a:r>
              <a:rPr lang="it-IT" baseline="0" dirty="0">
                <a:solidFill>
                  <a:srgbClr val="3B3E4F"/>
                </a:solidFill>
                <a:latin typeface="Aileron Light"/>
              </a:rPr>
              <a:t> che hanno un’indicazione a posizionare un accesso venoso periferico ma hanno un depauperamento del patrimonio venoso periferico visibile ad occhio nudo</a:t>
            </a:r>
            <a:endParaRPr lang="it-IT" dirty="0"/>
          </a:p>
          <a:p>
            <a:endParaRPr lang="it-IT" dirty="0"/>
          </a:p>
        </p:txBody>
      </p:sp>
      <p:sp>
        <p:nvSpPr>
          <p:cNvPr id="4" name="Segnaposto numero diapositiva 3"/>
          <p:cNvSpPr>
            <a:spLocks noGrp="1"/>
          </p:cNvSpPr>
          <p:nvPr>
            <p:ph type="sldNum" sz="quarter" idx="10"/>
          </p:nvPr>
        </p:nvSpPr>
        <p:spPr/>
        <p:txBody>
          <a:bodyPr/>
          <a:lstStyle/>
          <a:p>
            <a:fld id="{315BA6A7-86C4-47DC-9D92-6BC3D3F170F2}" type="slidenum">
              <a:rPr lang="it-IT" smtClean="0"/>
              <a:pPr/>
              <a:t>6</a:t>
            </a:fld>
            <a:endParaRPr lang="it-IT"/>
          </a:p>
        </p:txBody>
      </p:sp>
    </p:spTree>
    <p:extLst>
      <p:ext uri="{BB962C8B-B14F-4D97-AF65-F5344CB8AC3E}">
        <p14:creationId xmlns:p14="http://schemas.microsoft.com/office/powerpoint/2010/main" val="3517168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a:t>Quando</a:t>
            </a:r>
            <a:r>
              <a:rPr lang="it-IT" baseline="0" dirty="0"/>
              <a:t> invece le vene sono ad una profondità superiore di 0,7 cm l’utilizzo dell’ecografia non si limita ad essere l’ideale, ma nel pz pediatrico ( come specificato da tutte le linee guida internazionali ) dovrebbe essere utilizzato per posizionare accesi venosi centrali e dovrebbe essere preso in considerazione per il posizionamento di accessi periferici in pz  </a:t>
            </a:r>
            <a:r>
              <a:rPr lang="it-IT" baseline="0" dirty="0" err="1"/>
              <a:t>difficilii</a:t>
            </a:r>
            <a:r>
              <a:rPr lang="it-IT" baseline="0" dirty="0"/>
              <a:t> per la </a:t>
            </a:r>
            <a:r>
              <a:rPr lang="it-IT" baseline="0" dirty="0" err="1"/>
              <a:t>cateterizzazione</a:t>
            </a:r>
            <a:r>
              <a:rPr lang="it-IT" baseline="0" dirty="0"/>
              <a:t> arteriosa</a:t>
            </a:r>
            <a:endParaRPr lang="it-IT" dirty="0"/>
          </a:p>
        </p:txBody>
      </p:sp>
      <p:sp>
        <p:nvSpPr>
          <p:cNvPr id="4" name="Segnaposto numero diapositiva 3"/>
          <p:cNvSpPr>
            <a:spLocks noGrp="1"/>
          </p:cNvSpPr>
          <p:nvPr>
            <p:ph type="sldNum" sz="quarter" idx="10"/>
          </p:nvPr>
        </p:nvSpPr>
        <p:spPr/>
        <p:txBody>
          <a:bodyPr/>
          <a:lstStyle/>
          <a:p>
            <a:fld id="{315BA6A7-86C4-47DC-9D92-6BC3D3F170F2}" type="slidenum">
              <a:rPr lang="it-IT" smtClean="0"/>
              <a:pPr/>
              <a:t>7</a:t>
            </a:fld>
            <a:endParaRPr lang="it-IT"/>
          </a:p>
        </p:txBody>
      </p:sp>
    </p:spTree>
    <p:extLst>
      <p:ext uri="{BB962C8B-B14F-4D97-AF65-F5344CB8AC3E}">
        <p14:creationId xmlns:p14="http://schemas.microsoft.com/office/powerpoint/2010/main" val="2090142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77500" lnSpcReduction="20000"/>
          </a:bodyPr>
          <a:lstStyle/>
          <a:p>
            <a:r>
              <a:rPr lang="it-IT" dirty="0"/>
              <a:t>Passiamo ora nello specifico a parlare di indicazioni sul posizionamento degli accessi vascolari</a:t>
            </a:r>
          </a:p>
          <a:p>
            <a:r>
              <a:rPr lang="it-IT" dirty="0"/>
              <a:t>Cominciando</a:t>
            </a:r>
            <a:r>
              <a:rPr lang="it-IT" baseline="0" dirty="0"/>
              <a:t> dai breve termine e nello specifico di cateteri a breve termine periferici</a:t>
            </a:r>
            <a:endParaRPr lang="it-IT" dirty="0"/>
          </a:p>
          <a:p>
            <a:r>
              <a:rPr lang="it-IT" dirty="0"/>
              <a:t>Le </a:t>
            </a:r>
            <a:r>
              <a:rPr lang="it-IT" dirty="0" err="1"/>
              <a:t>agocannule</a:t>
            </a:r>
            <a:r>
              <a:rPr lang="it-IT" dirty="0"/>
              <a:t> periferiche lunghe sono accessi a breve termine, sono solo </a:t>
            </a:r>
            <a:r>
              <a:rPr lang="it-IT" dirty="0" err="1"/>
              <a:t>monolume</a:t>
            </a:r>
            <a:r>
              <a:rPr lang="it-IT" dirty="0"/>
              <a:t> di lunghezza variabile da un minimo di 6 ad un massimo di 12 cm,</a:t>
            </a:r>
            <a:r>
              <a:rPr lang="it-IT" baseline="0" dirty="0"/>
              <a:t> la punta si posiziona a livello del tratto brachiale della vena ascellare, sono quindi accessi periferici in cui non è possibile fare il monitoraggio della PVC e soprattutto consentono la </a:t>
            </a:r>
            <a:r>
              <a:rPr lang="it-IT" baseline="0" dirty="0" err="1"/>
              <a:t>somministarzione</a:t>
            </a:r>
            <a:r>
              <a:rPr lang="it-IT" baseline="0" dirty="0"/>
              <a:t> esclusivamente di farmaci non </a:t>
            </a:r>
            <a:r>
              <a:rPr lang="it-IT" baseline="0" dirty="0" err="1"/>
              <a:t>flebitogeni</a:t>
            </a:r>
            <a:r>
              <a:rPr lang="it-IT" baseline="0" dirty="0"/>
              <a:t>.</a:t>
            </a:r>
            <a:endParaRPr lang="it-IT" dirty="0"/>
          </a:p>
          <a:p>
            <a:r>
              <a:rPr lang="it-IT" dirty="0"/>
              <a:t>Vengono posizionate per puntura diretta delle vene visibili o palpabili dell’avambraccio o per puntura </a:t>
            </a:r>
            <a:r>
              <a:rPr lang="it-IT" dirty="0" err="1"/>
              <a:t>ecoguidata</a:t>
            </a:r>
            <a:r>
              <a:rPr lang="it-IT" dirty="0"/>
              <a:t> al terzo medio del braccio delle vene profonde, quali basilica, brachiale o cefalica.</a:t>
            </a:r>
          </a:p>
          <a:p>
            <a:r>
              <a:rPr lang="it-IT" dirty="0"/>
              <a:t>Esistono diversi presidi, che consentono un posizionamento con </a:t>
            </a:r>
            <a:r>
              <a:rPr lang="it-IT" dirty="0" err="1"/>
              <a:t>seldinger</a:t>
            </a:r>
            <a:r>
              <a:rPr lang="it-IT" dirty="0"/>
              <a:t> diretto quali il leader </a:t>
            </a:r>
            <a:r>
              <a:rPr lang="it-IT" dirty="0" err="1"/>
              <a:t>cath</a:t>
            </a:r>
            <a:r>
              <a:rPr lang="it-IT" dirty="0"/>
              <a:t> o </a:t>
            </a:r>
            <a:r>
              <a:rPr lang="it-IT" dirty="0" err="1"/>
              <a:t>flex</a:t>
            </a:r>
            <a:r>
              <a:rPr lang="it-IT" dirty="0"/>
              <a:t> della </a:t>
            </a:r>
            <a:r>
              <a:rPr lang="it-IT" dirty="0" err="1"/>
              <a:t>vygon</a:t>
            </a:r>
            <a:r>
              <a:rPr lang="it-IT" dirty="0"/>
              <a:t> in Pur ma non di 3 generazione, quindi non power </a:t>
            </a:r>
            <a:r>
              <a:rPr lang="it-IT" dirty="0" err="1"/>
              <a:t>injectable</a:t>
            </a:r>
            <a:r>
              <a:rPr lang="it-IT" dirty="0"/>
              <a:t>, facili ed intuitivi da posizionare ma di breve durata e non sopportano elevate pressioni di infusione.</a:t>
            </a:r>
          </a:p>
          <a:p>
            <a:r>
              <a:rPr lang="it-IT" dirty="0"/>
              <a:t>Esistono poi </a:t>
            </a:r>
            <a:r>
              <a:rPr lang="it-IT" dirty="0" err="1"/>
              <a:t>agocannule</a:t>
            </a:r>
            <a:r>
              <a:rPr lang="it-IT" dirty="0"/>
              <a:t> periferiche </a:t>
            </a:r>
            <a:r>
              <a:rPr lang="it-IT" dirty="0" err="1"/>
              <a:t>lunge</a:t>
            </a:r>
            <a:r>
              <a:rPr lang="it-IT" dirty="0"/>
              <a:t> a </a:t>
            </a:r>
            <a:r>
              <a:rPr lang="it-IT" dirty="0" err="1"/>
              <a:t>permaneza</a:t>
            </a:r>
            <a:r>
              <a:rPr lang="it-IT" dirty="0"/>
              <a:t> power </a:t>
            </a:r>
            <a:r>
              <a:rPr lang="it-IT" dirty="0" err="1"/>
              <a:t>injectable</a:t>
            </a:r>
            <a:r>
              <a:rPr lang="it-IT" dirty="0"/>
              <a:t> quali i </a:t>
            </a:r>
            <a:r>
              <a:rPr lang="it-IT" dirty="0" err="1"/>
              <a:t>Powerglide</a:t>
            </a:r>
            <a:r>
              <a:rPr lang="it-IT" dirty="0"/>
              <a:t> della </a:t>
            </a:r>
            <a:r>
              <a:rPr lang="it-IT" dirty="0" err="1"/>
              <a:t>bard</a:t>
            </a:r>
            <a:r>
              <a:rPr lang="it-IT" dirty="0"/>
              <a:t>, di tre diverse</a:t>
            </a:r>
            <a:r>
              <a:rPr lang="it-IT" baseline="0" dirty="0"/>
              <a:t> calibri (22-20 e 18 G) e due lunghezze 8 e 10 cm,</a:t>
            </a:r>
            <a:r>
              <a:rPr lang="it-IT" dirty="0"/>
              <a:t> sono in PUR di 3 generazione, termosensibile, una volta impiantato si adatta alla morfologia della vena, per</a:t>
            </a:r>
            <a:r>
              <a:rPr lang="it-IT" baseline="0" dirty="0"/>
              <a:t> la tecnologia </a:t>
            </a:r>
            <a:r>
              <a:rPr lang="it-IT" baseline="0" dirty="0" err="1"/>
              <a:t>power</a:t>
            </a:r>
            <a:r>
              <a:rPr lang="it-IT" baseline="0" dirty="0"/>
              <a:t> , per la resistenza a pressioni di 300 PSI, consente un rapido ripristino di deplezioni </a:t>
            </a:r>
            <a:r>
              <a:rPr lang="it-IT" baseline="0" dirty="0" err="1"/>
              <a:t>volemiche</a:t>
            </a:r>
            <a:r>
              <a:rPr lang="it-IT" baseline="0" dirty="0"/>
              <a:t> ( 22 G, 2 ml/h, 20 G 5 ml/h e il 18 G 7 ml/h) </a:t>
            </a:r>
          </a:p>
          <a:p>
            <a:r>
              <a:rPr lang="it-IT" dirty="0"/>
              <a:t>Hanno un sistema non </a:t>
            </a:r>
            <a:r>
              <a:rPr lang="it-IT" dirty="0" err="1"/>
              <a:t>seldinger</a:t>
            </a:r>
            <a:r>
              <a:rPr lang="it-IT" dirty="0"/>
              <a:t> diretto, ma coassiale, meno intuitivo e con una curva di</a:t>
            </a:r>
            <a:r>
              <a:rPr lang="it-IT" baseline="0" dirty="0"/>
              <a:t> apprendimento, abbastanza rapida per chi ha </a:t>
            </a:r>
            <a:r>
              <a:rPr lang="it-IT" baseline="0" dirty="0" err="1"/>
              <a:t>gia</a:t>
            </a:r>
            <a:r>
              <a:rPr lang="it-IT" baseline="0" dirty="0"/>
              <a:t> un buon occhio ecografico e coordinazione nell’allineamento sonda ago per la puntuta della vena asse lungo in </a:t>
            </a:r>
            <a:r>
              <a:rPr lang="it-IT" baseline="0" dirty="0" err="1"/>
              <a:t>plaine</a:t>
            </a:r>
            <a:r>
              <a:rPr lang="it-IT" baseline="0" dirty="0"/>
              <a:t>, che nel pz pediatrico assicura la massima riuscita della procedura (vene piccole, mobili nei tessuti circostanti, che possono </a:t>
            </a:r>
            <a:r>
              <a:rPr lang="it-IT" baseline="0" dirty="0" err="1"/>
              <a:t>spasmizzare</a:t>
            </a:r>
            <a:r>
              <a:rPr lang="it-IT" baseline="0" dirty="0"/>
              <a:t> e che  il fallimento di una prima puntura spesso porta ad ematoma che impedisce un secondo tentativo nello stesso sito).</a:t>
            </a:r>
          </a:p>
          <a:p>
            <a:r>
              <a:rPr lang="it-IT" baseline="0" dirty="0"/>
              <a:t>Nel nostro ospedale posizioniamo il </a:t>
            </a:r>
            <a:r>
              <a:rPr lang="it-IT" baseline="0" dirty="0" err="1"/>
              <a:t>power</a:t>
            </a:r>
            <a:r>
              <a:rPr lang="it-IT" baseline="0" dirty="0"/>
              <a:t> </a:t>
            </a:r>
            <a:r>
              <a:rPr lang="it-IT" baseline="0" dirty="0" err="1"/>
              <a:t>glide</a:t>
            </a:r>
            <a:r>
              <a:rPr lang="it-IT" baseline="0" dirty="0"/>
              <a:t> da circa 6 mm, in tutti i pazienti che per motivi di gestione intraoperatoria, o postoperatoria necessitano di un accesso stabile duraturo, in cui poter infondere anche grandi quantità fluidi o effettuare prelievi ematici o </a:t>
            </a:r>
            <a:r>
              <a:rPr lang="it-IT" baseline="0" dirty="0" err="1"/>
              <a:t>tp</a:t>
            </a:r>
            <a:r>
              <a:rPr lang="it-IT" baseline="0" dirty="0"/>
              <a:t> di durata inferiore ad un mese.</a:t>
            </a:r>
          </a:p>
          <a:p>
            <a:r>
              <a:rPr lang="it-IT" baseline="0" dirty="0"/>
              <a:t>Abbiamo avuto ottimi risultati sia in SO che per la gestione e il confort del pz nei reparti ( la vita di un’</a:t>
            </a:r>
            <a:r>
              <a:rPr lang="it-IT" baseline="0" dirty="0" err="1"/>
              <a:t>agocannula</a:t>
            </a:r>
            <a:r>
              <a:rPr lang="it-IT" baseline="0" dirty="0"/>
              <a:t> </a:t>
            </a:r>
            <a:r>
              <a:rPr lang="it-IT" baseline="0" dirty="0" err="1"/>
              <a:t>mediamenbte</a:t>
            </a:r>
            <a:r>
              <a:rPr lang="it-IT" baseline="0" dirty="0"/>
              <a:t> è di 48/72 h, nei bambini saltano frequentemente, e ogni volta bisogna procedere ad un nuovo posizionamento oppure a nuove punture per eseguire prelievi ematici, oppure procedere ad un posizionamento di CVC con i rischi annessi e connessi e con errata indicazione per il tipo di terapia prevista per il pz, cioè somministrabile in via venosa periferica</a:t>
            </a:r>
          </a:p>
          <a:p>
            <a:endParaRPr lang="it-IT" dirty="0"/>
          </a:p>
          <a:p>
            <a:endParaRPr lang="it-IT" dirty="0"/>
          </a:p>
          <a:p>
            <a:endParaRPr lang="it-IT" dirty="0"/>
          </a:p>
          <a:p>
            <a:endParaRPr lang="it-IT" dirty="0"/>
          </a:p>
        </p:txBody>
      </p:sp>
      <p:sp>
        <p:nvSpPr>
          <p:cNvPr id="4" name="Segnaposto numero diapositiva 3"/>
          <p:cNvSpPr>
            <a:spLocks noGrp="1"/>
          </p:cNvSpPr>
          <p:nvPr>
            <p:ph type="sldNum" sz="quarter" idx="10"/>
          </p:nvPr>
        </p:nvSpPr>
        <p:spPr/>
        <p:txBody>
          <a:bodyPr/>
          <a:lstStyle/>
          <a:p>
            <a:fld id="{315BA6A7-86C4-47DC-9D92-6BC3D3F170F2}" type="slidenum">
              <a:rPr lang="it-IT" smtClean="0"/>
              <a:pPr/>
              <a:t>8</a:t>
            </a:fld>
            <a:endParaRPr lang="it-IT"/>
          </a:p>
        </p:txBody>
      </p:sp>
    </p:spTree>
    <p:extLst>
      <p:ext uri="{BB962C8B-B14F-4D97-AF65-F5344CB8AC3E}">
        <p14:creationId xmlns:p14="http://schemas.microsoft.com/office/powerpoint/2010/main" val="2422840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baseline="0" dirty="0"/>
              <a:t>I cateteri venosi centrali  a breve termine  sono i </a:t>
            </a:r>
            <a:r>
              <a:rPr lang="it-IT" dirty="0"/>
              <a:t> CVC che tutti gli anestesisti conoscono perché abituati da sempre al loro posizionamento in SO o in TI.</a:t>
            </a:r>
          </a:p>
          <a:p>
            <a:r>
              <a:rPr lang="it-IT" dirty="0"/>
              <a:t>Quando l’approccio prevede i distretti cervicali (VGI), </a:t>
            </a:r>
            <a:r>
              <a:rPr lang="it-IT" dirty="0" err="1"/>
              <a:t>sovraclaveari</a:t>
            </a:r>
            <a:r>
              <a:rPr lang="it-IT" baseline="0" dirty="0"/>
              <a:t> (V. succlavia, Tronco brachiocefalico), </a:t>
            </a:r>
            <a:r>
              <a:rPr lang="it-IT" baseline="0" dirty="0" err="1"/>
              <a:t>sottoclaveari</a:t>
            </a:r>
            <a:r>
              <a:rPr lang="it-IT" baseline="0" dirty="0"/>
              <a:t> (V. ascellare nel tratto toracico) vengono definiti cateteri venosi centrali ad inserzione centrale e la punta è posizionata in GCA.</a:t>
            </a:r>
          </a:p>
          <a:p>
            <a:r>
              <a:rPr lang="it-IT" baseline="0" dirty="0"/>
              <a:t>Quando l’approccio è a livello inguinale si esegue la puntura della v. femorale, e la punta è posizionata in v. cava inferiore e vengono definiti cateteri centrali ad inserzione femorale.</a:t>
            </a:r>
          </a:p>
          <a:p>
            <a:r>
              <a:rPr lang="it-IT" baseline="0" dirty="0"/>
              <a:t>Esistono di diversi </a:t>
            </a:r>
            <a:r>
              <a:rPr lang="it-IT" baseline="0" dirty="0" err="1"/>
              <a:t>frenciaggi</a:t>
            </a:r>
            <a:r>
              <a:rPr lang="it-IT" baseline="0" dirty="0"/>
              <a:t> dal 2 all’8 </a:t>
            </a:r>
            <a:r>
              <a:rPr lang="it-IT" baseline="0" dirty="0" err="1"/>
              <a:t>Fr</a:t>
            </a:r>
            <a:r>
              <a:rPr lang="it-IT" baseline="0" dirty="0"/>
              <a:t>, di diverse lunghezze, da 4 cm a 16 cm e con diversi lumi.</a:t>
            </a:r>
          </a:p>
          <a:p>
            <a:r>
              <a:rPr lang="it-IT" baseline="0" dirty="0"/>
              <a:t>Devono essere posizionati per via </a:t>
            </a:r>
            <a:r>
              <a:rPr lang="it-IT" baseline="0" dirty="0" err="1"/>
              <a:t>ecoguidata</a:t>
            </a:r>
            <a:r>
              <a:rPr lang="it-IT" baseline="0" dirty="0"/>
              <a:t> anche se in regime d’urgenza vengono posizionati con tecnica </a:t>
            </a:r>
            <a:r>
              <a:rPr lang="it-IT" baseline="0" dirty="0" err="1"/>
              <a:t>blind</a:t>
            </a:r>
            <a:r>
              <a:rPr lang="it-IT" baseline="0" dirty="0"/>
              <a:t>, soprattutto nell’ approccio inguinale.</a:t>
            </a:r>
          </a:p>
          <a:p>
            <a:r>
              <a:rPr lang="it-IT" baseline="0" dirty="0"/>
              <a:t>Prevedono un sistema </a:t>
            </a:r>
            <a:r>
              <a:rPr lang="it-IT" baseline="0" dirty="0" err="1"/>
              <a:t>Seldinger</a:t>
            </a:r>
            <a:r>
              <a:rPr lang="it-IT" baseline="0" dirty="0"/>
              <a:t> diretto. I Kit che utilizziamo quali Arrow, </a:t>
            </a:r>
            <a:r>
              <a:rPr lang="it-IT" baseline="0" dirty="0" err="1"/>
              <a:t>Seldiflex</a:t>
            </a:r>
            <a:r>
              <a:rPr lang="it-IT" baseline="0" dirty="0"/>
              <a:t>, prevedono una guida a J,  assolutamente da evitare nei bambini più piccoli (</a:t>
            </a:r>
            <a:r>
              <a:rPr lang="it-IT" baseline="0" dirty="0" err="1"/>
              <a:t>neonato,lattante</a:t>
            </a:r>
            <a:r>
              <a:rPr lang="it-IT" baseline="0" dirty="0"/>
              <a:t>, età prescolare), per la riuscita della procedura, la guida a J è sproporzionata per i piccoli calibri venosi e non progredisce soprattutto in presenza di valvole. Si deve utilizzare una guida in </a:t>
            </a:r>
            <a:r>
              <a:rPr lang="it-IT" baseline="0" dirty="0" err="1"/>
              <a:t>nitinol</a:t>
            </a:r>
            <a:r>
              <a:rPr lang="it-IT" baseline="0" dirty="0"/>
              <a:t> soft </a:t>
            </a:r>
            <a:r>
              <a:rPr lang="it-IT" baseline="0" dirty="0" err="1"/>
              <a:t>tip</a:t>
            </a:r>
            <a:r>
              <a:rPr lang="it-IT" baseline="0" dirty="0"/>
              <a:t> da 0,018 o 0,014 ‘’ che permette la massima riuscita della procedura.</a:t>
            </a:r>
          </a:p>
          <a:p>
            <a:r>
              <a:rPr lang="it-IT" baseline="0" dirty="0"/>
              <a:t>Sono in PUR di prima generazione non </a:t>
            </a:r>
            <a:r>
              <a:rPr lang="it-IT" baseline="0" dirty="0" err="1"/>
              <a:t>power</a:t>
            </a:r>
            <a:r>
              <a:rPr lang="it-IT" baseline="0" dirty="0"/>
              <a:t>, ad elevato rischio di CRBSI dipendente soprattutto dall’</a:t>
            </a:r>
            <a:r>
              <a:rPr lang="it-IT" baseline="0" dirty="0" err="1"/>
              <a:t>exitsite</a:t>
            </a:r>
            <a:r>
              <a:rPr lang="it-IT" baseline="0" dirty="0"/>
              <a:t> del catetere.</a:t>
            </a:r>
          </a:p>
          <a:p>
            <a:r>
              <a:rPr lang="it-IT" baseline="0" dirty="0"/>
              <a:t>Sono ad esclusivo uso </a:t>
            </a:r>
            <a:r>
              <a:rPr lang="it-IT" baseline="0" dirty="0" err="1"/>
              <a:t>intaospedaliero</a:t>
            </a:r>
            <a:r>
              <a:rPr lang="it-IT" baseline="0" dirty="0"/>
              <a:t> e devono essere fissati con sistemi di </a:t>
            </a:r>
            <a:r>
              <a:rPr lang="it-IT" baseline="0" dirty="0" err="1"/>
              <a:t>bloccatore</a:t>
            </a:r>
            <a:r>
              <a:rPr lang="it-IT" baseline="0" dirty="0"/>
              <a:t> a cerotto o nei pz a rischio di dislocazione (come quasi tutti i pz in età prescolare) con sistemi di ancoraggio sottocutaneo.</a:t>
            </a:r>
            <a:endParaRPr lang="it-IT" dirty="0"/>
          </a:p>
        </p:txBody>
      </p:sp>
      <p:sp>
        <p:nvSpPr>
          <p:cNvPr id="4" name="Segnaposto numero diapositiva 3"/>
          <p:cNvSpPr>
            <a:spLocks noGrp="1"/>
          </p:cNvSpPr>
          <p:nvPr>
            <p:ph type="sldNum" sz="quarter" idx="10"/>
          </p:nvPr>
        </p:nvSpPr>
        <p:spPr/>
        <p:txBody>
          <a:bodyPr/>
          <a:lstStyle/>
          <a:p>
            <a:fld id="{315BA6A7-86C4-47DC-9D92-6BC3D3F170F2}" type="slidenum">
              <a:rPr lang="it-IT" smtClean="0"/>
              <a:pPr/>
              <a:t>9</a:t>
            </a:fld>
            <a:endParaRPr lang="it-IT"/>
          </a:p>
        </p:txBody>
      </p:sp>
    </p:spTree>
    <p:extLst>
      <p:ext uri="{BB962C8B-B14F-4D97-AF65-F5344CB8AC3E}">
        <p14:creationId xmlns:p14="http://schemas.microsoft.com/office/powerpoint/2010/main" val="2378363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Passiamo ora a parlare dei cateteri a medio termine di tipo periferico</a:t>
            </a:r>
          </a:p>
          <a:p>
            <a:r>
              <a:rPr lang="it-IT" dirty="0"/>
              <a:t>I </a:t>
            </a:r>
            <a:r>
              <a:rPr lang="it-IT" dirty="0" err="1"/>
              <a:t>midline</a:t>
            </a:r>
            <a:r>
              <a:rPr lang="it-IT" dirty="0"/>
              <a:t>. Possono essere mono o </a:t>
            </a:r>
            <a:r>
              <a:rPr lang="it-IT" dirty="0" err="1"/>
              <a:t>bilume</a:t>
            </a:r>
            <a:r>
              <a:rPr lang="it-IT" dirty="0"/>
              <a:t>, dal 3 al 5 FR, lunghezza variabile,</a:t>
            </a:r>
            <a:r>
              <a:rPr lang="it-IT" baseline="0" dirty="0"/>
              <a:t> superiore ai 12 cm, con punta nel tratto toracico della v ascellare o in v succlavia, per questo vengono definiti </a:t>
            </a:r>
            <a:r>
              <a:rPr lang="it-IT" baseline="0" dirty="0" err="1"/>
              <a:t>midclavicular</a:t>
            </a:r>
            <a:r>
              <a:rPr lang="it-IT" baseline="0" dirty="0"/>
              <a:t>, per la loro posizione della punta prevedono la somministrazione solo di farmaci non </a:t>
            </a:r>
            <a:r>
              <a:rPr lang="it-IT" baseline="0" dirty="0" err="1"/>
              <a:t>flebitogeni</a:t>
            </a:r>
            <a:r>
              <a:rPr lang="it-IT" baseline="0" dirty="0"/>
              <a:t>.</a:t>
            </a:r>
          </a:p>
          <a:p>
            <a:r>
              <a:rPr lang="it-IT" baseline="0" dirty="0"/>
              <a:t>Si posizionano esclusivamente per via </a:t>
            </a:r>
            <a:r>
              <a:rPr lang="it-IT" baseline="0" dirty="0" err="1"/>
              <a:t>ecoguidata</a:t>
            </a:r>
            <a:r>
              <a:rPr lang="it-IT" baseline="0" dirty="0"/>
              <a:t> al terzo medio del braccio per puntura della vena basilica, brachiale o cefalica.</a:t>
            </a:r>
          </a:p>
          <a:p>
            <a:r>
              <a:rPr lang="it-IT" baseline="0" dirty="0"/>
              <a:t>Prevedono un sistema </a:t>
            </a:r>
            <a:r>
              <a:rPr lang="it-IT" baseline="0" dirty="0" err="1"/>
              <a:t>seldinger</a:t>
            </a:r>
            <a:r>
              <a:rPr lang="it-IT" baseline="0" dirty="0"/>
              <a:t> modificato, ovvero con il </a:t>
            </a:r>
            <a:r>
              <a:rPr lang="it-IT" baseline="0" dirty="0" err="1"/>
              <a:t>microintroduttore</a:t>
            </a:r>
            <a:r>
              <a:rPr lang="it-IT" baseline="0" dirty="0"/>
              <a:t> </a:t>
            </a:r>
            <a:r>
              <a:rPr lang="it-IT" baseline="0" dirty="0" err="1"/>
              <a:t>peel-away</a:t>
            </a:r>
            <a:r>
              <a:rPr lang="it-IT" baseline="0" dirty="0"/>
              <a:t> e kit da </a:t>
            </a:r>
            <a:r>
              <a:rPr lang="it-IT" baseline="0" dirty="0" err="1"/>
              <a:t>microintroduzione</a:t>
            </a:r>
            <a:r>
              <a:rPr lang="it-IT" baseline="0" dirty="0"/>
              <a:t> specifici anche per il pz pediatrico, con aghi, </a:t>
            </a:r>
            <a:r>
              <a:rPr lang="it-IT" baseline="0" dirty="0" err="1"/>
              <a:t>microintroduttori</a:t>
            </a:r>
            <a:r>
              <a:rPr lang="it-IT" baseline="0" dirty="0"/>
              <a:t> e guide soft </a:t>
            </a:r>
            <a:r>
              <a:rPr lang="it-IT" baseline="0" dirty="0" err="1"/>
              <a:t>tip</a:t>
            </a:r>
            <a:r>
              <a:rPr lang="it-IT" baseline="0" dirty="0"/>
              <a:t> in </a:t>
            </a:r>
            <a:r>
              <a:rPr lang="it-IT" baseline="0" dirty="0" err="1"/>
              <a:t>nitinol</a:t>
            </a:r>
            <a:r>
              <a:rPr lang="it-IT" baseline="0" dirty="0"/>
              <a:t> di calibro e lunghezza adeguati.</a:t>
            </a:r>
          </a:p>
          <a:p>
            <a:r>
              <a:rPr lang="it-IT" baseline="0" dirty="0"/>
              <a:t>Possono essere anche </a:t>
            </a:r>
            <a:r>
              <a:rPr lang="it-IT" baseline="0" dirty="0" err="1"/>
              <a:t>power</a:t>
            </a:r>
            <a:r>
              <a:rPr lang="it-IT" baseline="0" dirty="0"/>
              <a:t> </a:t>
            </a:r>
            <a:r>
              <a:rPr lang="it-IT" baseline="0" dirty="0" err="1"/>
              <a:t>injectable</a:t>
            </a:r>
            <a:r>
              <a:rPr lang="it-IT" baseline="0" dirty="0"/>
              <a:t> e per il sito di emergenza  ( il braccio ) sono associati a un più basso rischio di infezione catetere correlata.</a:t>
            </a:r>
          </a:p>
          <a:p>
            <a:r>
              <a:rPr lang="it-IT" baseline="0" dirty="0"/>
              <a:t>Possono essere utilizzati sia in ambito </a:t>
            </a:r>
            <a:r>
              <a:rPr lang="it-IT" baseline="0" dirty="0" err="1"/>
              <a:t>inta</a:t>
            </a:r>
            <a:r>
              <a:rPr lang="it-IT" baseline="0" dirty="0"/>
              <a:t> che </a:t>
            </a:r>
            <a:r>
              <a:rPr lang="it-IT" baseline="0" dirty="0" err="1"/>
              <a:t>extraospedaliero</a:t>
            </a:r>
            <a:r>
              <a:rPr lang="it-IT" baseline="0" dirty="0"/>
              <a:t>.</a:t>
            </a:r>
          </a:p>
          <a:p>
            <a:r>
              <a:rPr lang="it-IT" baseline="0" dirty="0"/>
              <a:t>Possono essere posizionati a qualunque bambino, non </a:t>
            </a:r>
            <a:r>
              <a:rPr lang="it-IT" baseline="0" dirty="0" err="1"/>
              <a:t>cè</a:t>
            </a:r>
            <a:r>
              <a:rPr lang="it-IT" baseline="0" dirty="0"/>
              <a:t> un limite di età, il limite è dato solo dal calibro della vena che deve essere maggiore di 0,3 cm, perché il </a:t>
            </a:r>
            <a:r>
              <a:rPr lang="it-IT" baseline="0" dirty="0" err="1"/>
              <a:t>frengiaggio</a:t>
            </a:r>
            <a:r>
              <a:rPr lang="it-IT" baseline="0" dirty="0"/>
              <a:t> più piccolo a disposizione è il 3 </a:t>
            </a:r>
            <a:r>
              <a:rPr lang="it-IT" baseline="0" dirty="0" err="1"/>
              <a:t>fr</a:t>
            </a:r>
            <a:r>
              <a:rPr lang="it-IT" baseline="0" dirty="0"/>
              <a:t> </a:t>
            </a:r>
            <a:r>
              <a:rPr lang="it-IT" baseline="0" dirty="0" err="1"/>
              <a:t>monolume</a:t>
            </a:r>
            <a:r>
              <a:rPr lang="it-IT" baseline="0" dirty="0"/>
              <a:t>.</a:t>
            </a:r>
          </a:p>
          <a:p>
            <a:r>
              <a:rPr lang="it-IT" baseline="0" dirty="0"/>
              <a:t>A livello del braccio nel neonato è impossibile avere delle vene di tale calibro e nel lattante è molto difficile…</a:t>
            </a:r>
          </a:p>
          <a:p>
            <a:endParaRPr lang="it-IT" baseline="0" dirty="0"/>
          </a:p>
          <a:p>
            <a:endParaRPr lang="it-IT" dirty="0"/>
          </a:p>
        </p:txBody>
      </p:sp>
      <p:sp>
        <p:nvSpPr>
          <p:cNvPr id="4" name="Segnaposto numero diapositiva 3"/>
          <p:cNvSpPr>
            <a:spLocks noGrp="1"/>
          </p:cNvSpPr>
          <p:nvPr>
            <p:ph type="sldNum" sz="quarter" idx="10"/>
          </p:nvPr>
        </p:nvSpPr>
        <p:spPr/>
        <p:txBody>
          <a:bodyPr/>
          <a:lstStyle/>
          <a:p>
            <a:fld id="{315BA6A7-86C4-47DC-9D92-6BC3D3F170F2}" type="slidenum">
              <a:rPr lang="it-IT" smtClean="0"/>
              <a:pPr/>
              <a:t>10</a:t>
            </a:fld>
            <a:endParaRPr lang="it-IT"/>
          </a:p>
        </p:txBody>
      </p:sp>
    </p:spTree>
    <p:extLst>
      <p:ext uri="{BB962C8B-B14F-4D97-AF65-F5344CB8AC3E}">
        <p14:creationId xmlns:p14="http://schemas.microsoft.com/office/powerpoint/2010/main" val="1076936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 cateteri a lungo termine possono rimanere diversi mesi, anche anni, la posizione della punta è sempre centrale in GCA o in cava inferiore</a:t>
            </a:r>
          </a:p>
          <a:p>
            <a:r>
              <a:rPr lang="it-IT" dirty="0"/>
              <a:t>A</a:t>
            </a:r>
            <a:r>
              <a:rPr lang="it-IT" baseline="0" dirty="0"/>
              <a:t> seconda della frequenza del loro utilizzo ed anche dell’età e delle caratteristiche del bambino si può scegliere tra i cateteri totalmente impiantabili, ovvero i </a:t>
            </a:r>
            <a:r>
              <a:rPr lang="it-IT" baseline="0" dirty="0" err="1"/>
              <a:t>port</a:t>
            </a:r>
            <a:r>
              <a:rPr lang="it-IT" baseline="0" dirty="0"/>
              <a:t>-a </a:t>
            </a:r>
            <a:r>
              <a:rPr lang="it-IT" baseline="0" dirty="0" err="1"/>
              <a:t>cath</a:t>
            </a:r>
            <a:r>
              <a:rPr lang="it-IT" baseline="0" dirty="0"/>
              <a:t>, </a:t>
            </a:r>
            <a:r>
              <a:rPr lang="it-IT" baseline="0" dirty="0" err="1"/>
              <a:t>posssono</a:t>
            </a:r>
            <a:r>
              <a:rPr lang="it-IT" baseline="0" dirty="0"/>
              <a:t> avere 2 camere, di solito nel </a:t>
            </a:r>
            <a:r>
              <a:rPr lang="it-IT" baseline="0" dirty="0" err="1"/>
              <a:t>pedriatico</a:t>
            </a:r>
            <a:r>
              <a:rPr lang="it-IT" baseline="0" dirty="0"/>
              <a:t> una sola, possono essere </a:t>
            </a:r>
            <a:r>
              <a:rPr lang="it-IT" baseline="0" dirty="0" err="1"/>
              <a:t>power</a:t>
            </a:r>
            <a:r>
              <a:rPr lang="it-IT" baseline="0" dirty="0"/>
              <a:t> </a:t>
            </a:r>
            <a:r>
              <a:rPr lang="it-IT" baseline="0" dirty="0" err="1"/>
              <a:t>injectable</a:t>
            </a:r>
            <a:r>
              <a:rPr lang="it-IT" baseline="0" dirty="0"/>
              <a:t> e per accedere al catetere bisogna pungere la pelle ed arrivare alla camera del </a:t>
            </a:r>
            <a:r>
              <a:rPr lang="it-IT" baseline="0" dirty="0" err="1"/>
              <a:t>port</a:t>
            </a:r>
            <a:r>
              <a:rPr lang="it-IT" baseline="0" dirty="0"/>
              <a:t> attraverso l’ago di </a:t>
            </a:r>
            <a:r>
              <a:rPr lang="it-IT" baseline="0" dirty="0" err="1"/>
              <a:t>Huber</a:t>
            </a:r>
            <a:r>
              <a:rPr lang="it-IT" baseline="0" dirty="0"/>
              <a:t>.</a:t>
            </a:r>
          </a:p>
          <a:p>
            <a:r>
              <a:rPr lang="it-IT" baseline="0" dirty="0"/>
              <a:t>Se invece per l’età del bambino o se è previsto un utilizzo maggiore di 1 volta a settimana si posizionano cateteri </a:t>
            </a:r>
            <a:r>
              <a:rPr lang="it-IT" baseline="0" dirty="0" err="1"/>
              <a:t>tunnellizzati</a:t>
            </a:r>
            <a:r>
              <a:rPr lang="it-IT" baseline="0" dirty="0"/>
              <a:t> con cuffia o senza cuffia ma fissati con sistemi di ancoraggio sottocutaneo (SAS), come il </a:t>
            </a:r>
            <a:r>
              <a:rPr lang="it-IT" baseline="0" dirty="0" err="1"/>
              <a:t>securacath</a:t>
            </a:r>
            <a:endParaRPr lang="it-IT" baseline="0" dirty="0"/>
          </a:p>
          <a:p>
            <a:r>
              <a:rPr lang="it-IT" baseline="0" dirty="0"/>
              <a:t>Possono essere mono, bi o </a:t>
            </a:r>
            <a:r>
              <a:rPr lang="it-IT" baseline="0" dirty="0" err="1"/>
              <a:t>trilume</a:t>
            </a:r>
            <a:r>
              <a:rPr lang="it-IT" baseline="0" dirty="0"/>
              <a:t> a seconda del </a:t>
            </a:r>
            <a:r>
              <a:rPr lang="it-IT" baseline="0" dirty="0" err="1"/>
              <a:t>frenciaggio</a:t>
            </a:r>
            <a:r>
              <a:rPr lang="it-IT" baseline="0" dirty="0"/>
              <a:t>, possono essere </a:t>
            </a:r>
            <a:r>
              <a:rPr lang="it-IT" baseline="0" dirty="0" err="1"/>
              <a:t>power</a:t>
            </a:r>
            <a:r>
              <a:rPr lang="it-IT" baseline="0" dirty="0"/>
              <a:t> </a:t>
            </a:r>
            <a:r>
              <a:rPr lang="it-IT" baseline="0" dirty="0" err="1"/>
              <a:t>injectable</a:t>
            </a:r>
            <a:r>
              <a:rPr lang="it-IT" baseline="0" dirty="0"/>
              <a:t>. </a:t>
            </a:r>
          </a:p>
          <a:p>
            <a:r>
              <a:rPr lang="it-IT" baseline="0" dirty="0"/>
              <a:t>Per entrambi il  posizionamento è sempre </a:t>
            </a:r>
            <a:r>
              <a:rPr lang="it-IT" baseline="0" dirty="0" err="1"/>
              <a:t>ecoguidato</a:t>
            </a:r>
            <a:r>
              <a:rPr lang="it-IT" baseline="0" dirty="0"/>
              <a:t> per approccio alla v ascellare ( e </a:t>
            </a:r>
            <a:r>
              <a:rPr lang="it-IT" baseline="0" dirty="0" err="1"/>
              <a:t>tunnellizzazione</a:t>
            </a:r>
            <a:r>
              <a:rPr lang="it-IT" baseline="0" dirty="0"/>
              <a:t> al terzo medio del braccio), o alle v </a:t>
            </a:r>
            <a:r>
              <a:rPr lang="it-IT" baseline="0" dirty="0" err="1"/>
              <a:t>sovraclaveari</a:t>
            </a:r>
            <a:r>
              <a:rPr lang="it-IT" baseline="0" dirty="0"/>
              <a:t>, </a:t>
            </a:r>
            <a:r>
              <a:rPr lang="it-IT" baseline="0" dirty="0" err="1"/>
              <a:t>sottoclaveari</a:t>
            </a:r>
            <a:r>
              <a:rPr lang="it-IT" baseline="0" dirty="0"/>
              <a:t> ( e </a:t>
            </a:r>
            <a:r>
              <a:rPr lang="it-IT" baseline="0" dirty="0" err="1"/>
              <a:t>tunnellizzazione</a:t>
            </a:r>
            <a:r>
              <a:rPr lang="it-IT" baseline="0" dirty="0"/>
              <a:t> al torace)  </a:t>
            </a:r>
            <a:r>
              <a:rPr lang="it-IT" baseline="0" dirty="0" err="1"/>
              <a:t>inguinale,nel</a:t>
            </a:r>
            <a:r>
              <a:rPr lang="it-IT" baseline="0" dirty="0"/>
              <a:t> caso di per trombosi nei distretti cavali superiori, con </a:t>
            </a:r>
            <a:r>
              <a:rPr lang="it-IT" baseline="0" dirty="0" err="1"/>
              <a:t>tunnellizzazione</a:t>
            </a:r>
            <a:r>
              <a:rPr lang="it-IT" baseline="0" dirty="0"/>
              <a:t> al terzo medio della coscia.</a:t>
            </a:r>
          </a:p>
          <a:p>
            <a:r>
              <a:rPr lang="it-IT" baseline="0" dirty="0"/>
              <a:t>Prevedono sempre un </a:t>
            </a:r>
            <a:r>
              <a:rPr lang="it-IT" baseline="0" dirty="0" err="1"/>
              <a:t>sitema</a:t>
            </a:r>
            <a:r>
              <a:rPr lang="it-IT" baseline="0" dirty="0"/>
              <a:t> di </a:t>
            </a:r>
            <a:r>
              <a:rPr lang="it-IT" baseline="0" dirty="0" err="1"/>
              <a:t>seldinger</a:t>
            </a:r>
            <a:r>
              <a:rPr lang="it-IT" baseline="0" dirty="0"/>
              <a:t> indiretto con </a:t>
            </a:r>
            <a:r>
              <a:rPr lang="it-IT" baseline="0" dirty="0" err="1"/>
              <a:t>microintroduttore</a:t>
            </a:r>
            <a:r>
              <a:rPr lang="it-IT" baseline="0" dirty="0"/>
              <a:t> e per il totale impianto sottocutaneo o la </a:t>
            </a:r>
            <a:r>
              <a:rPr lang="it-IT" baseline="0" dirty="0" err="1"/>
              <a:t>tunnellizzazione</a:t>
            </a:r>
            <a:r>
              <a:rPr lang="it-IT" baseline="0" dirty="0"/>
              <a:t> con </a:t>
            </a:r>
            <a:r>
              <a:rPr lang="it-IT" baseline="0" dirty="0" err="1"/>
              <a:t>exitsite</a:t>
            </a:r>
            <a:r>
              <a:rPr lang="it-IT" baseline="0" dirty="0"/>
              <a:t> in zone a minor rischio infettivo hanno una bassa incidenza di infezioni catetere correlate.</a:t>
            </a:r>
            <a:endParaRPr lang="it-IT" dirty="0"/>
          </a:p>
        </p:txBody>
      </p:sp>
      <p:sp>
        <p:nvSpPr>
          <p:cNvPr id="4" name="Segnaposto numero diapositiva 3"/>
          <p:cNvSpPr>
            <a:spLocks noGrp="1"/>
          </p:cNvSpPr>
          <p:nvPr>
            <p:ph type="sldNum" sz="quarter" idx="10"/>
          </p:nvPr>
        </p:nvSpPr>
        <p:spPr/>
        <p:txBody>
          <a:bodyPr/>
          <a:lstStyle/>
          <a:p>
            <a:fld id="{315BA6A7-86C4-47DC-9D92-6BC3D3F170F2}" type="slidenum">
              <a:rPr lang="it-IT" smtClean="0"/>
              <a:pPr/>
              <a:t>11</a:t>
            </a:fld>
            <a:endParaRPr lang="it-IT"/>
          </a:p>
        </p:txBody>
      </p:sp>
    </p:spTree>
    <p:extLst>
      <p:ext uri="{BB962C8B-B14F-4D97-AF65-F5344CB8AC3E}">
        <p14:creationId xmlns:p14="http://schemas.microsoft.com/office/powerpoint/2010/main" val="475043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baseline="0" dirty="0"/>
              <a:t>Nel pz pediatrico, non </a:t>
            </a:r>
            <a:r>
              <a:rPr lang="it-IT" baseline="0" dirty="0" err="1"/>
              <a:t>c’e</a:t>
            </a:r>
            <a:r>
              <a:rPr lang="it-IT" baseline="0" dirty="0"/>
              <a:t> una vena ideale da pungere, questa deve essere scelta dopo una valutazione ecografica</a:t>
            </a:r>
          </a:p>
          <a:p>
            <a:r>
              <a:rPr lang="it-IT" baseline="0" dirty="0"/>
              <a:t>Quindi una valutazione delle vene profonde del braccio, delle vene dei distretti cavali superiori e inferiori, per determinarne la pervietà, il calibro, la </a:t>
            </a:r>
            <a:r>
              <a:rPr lang="it-IT" baseline="0" dirty="0" err="1"/>
              <a:t>collassabilità</a:t>
            </a:r>
            <a:r>
              <a:rPr lang="it-IT" baseline="0" dirty="0"/>
              <a:t>, la fissità nei piani sottostanti, la profondità. Una volta effettuata questa valutazione si deve procedere alla misurazione del calibro della vena.</a:t>
            </a:r>
          </a:p>
          <a:p>
            <a:r>
              <a:rPr lang="it-IT" baseline="0" dirty="0"/>
              <a:t>Ricordiamoci che il catetere deve occupare al massimo 1/3 del calibro totale della vena per evitare stasi ed ostruzione al deflusso venoso quindi trombosi, una regola semplice da ricordare è quella dell’1:1. Ovvero se il calibro della mia vena è 3 mm al massimo posso posizionare un 3 </a:t>
            </a:r>
            <a:r>
              <a:rPr lang="it-IT" baseline="0" dirty="0" err="1"/>
              <a:t>Fr</a:t>
            </a:r>
            <a:r>
              <a:rPr lang="it-IT" baseline="0" dirty="0"/>
              <a:t>, se è 4 mm, al massimo un 4 </a:t>
            </a:r>
            <a:r>
              <a:rPr lang="it-IT" baseline="0" dirty="0" err="1"/>
              <a:t>Fr</a:t>
            </a:r>
            <a:r>
              <a:rPr lang="it-IT" baseline="0" dirty="0"/>
              <a:t> , e così via….</a:t>
            </a:r>
          </a:p>
          <a:p>
            <a:r>
              <a:rPr lang="it-IT" baseline="0" dirty="0"/>
              <a:t>Una volta individuata la vena e scelto il calibro del catetere dobbiamo avere il materiale giusto, che soprattutto nel pz pediatrico riveste un ruolo cardine per la riuscita dell’impianto e per la sopravvivenza del </a:t>
            </a:r>
            <a:r>
              <a:rPr lang="it-IT" baseline="0" dirty="0" err="1"/>
              <a:t>cvc</a:t>
            </a:r>
            <a:r>
              <a:rPr lang="it-IT" baseline="0" dirty="0"/>
              <a:t>.</a:t>
            </a:r>
          </a:p>
          <a:p>
            <a:r>
              <a:rPr lang="it-IT" baseline="0" dirty="0"/>
              <a:t>Servono kit di </a:t>
            </a:r>
            <a:r>
              <a:rPr lang="it-IT" baseline="0" dirty="0" err="1"/>
              <a:t>microintroduzione</a:t>
            </a:r>
            <a:r>
              <a:rPr lang="it-IT" baseline="0" dirty="0"/>
              <a:t> dedicati, di lunghezza e </a:t>
            </a:r>
            <a:r>
              <a:rPr lang="it-IT" baseline="0" dirty="0" err="1"/>
              <a:t>frenciaggio</a:t>
            </a:r>
            <a:r>
              <a:rPr lang="it-IT" baseline="0" dirty="0"/>
              <a:t> adeguato, guide rette in </a:t>
            </a:r>
            <a:r>
              <a:rPr lang="it-IT" baseline="0" dirty="0" err="1"/>
              <a:t>nitinol</a:t>
            </a:r>
            <a:r>
              <a:rPr lang="it-IT" baseline="0" dirty="0"/>
              <a:t> </a:t>
            </a:r>
            <a:r>
              <a:rPr lang="it-IT" baseline="0" dirty="0" err="1"/>
              <a:t>sof</a:t>
            </a:r>
            <a:r>
              <a:rPr lang="it-IT" baseline="0" dirty="0"/>
              <a:t> </a:t>
            </a:r>
            <a:r>
              <a:rPr lang="it-IT" baseline="0" dirty="0" err="1"/>
              <a:t>tip</a:t>
            </a:r>
            <a:r>
              <a:rPr lang="it-IT" baseline="0" dirty="0"/>
              <a:t> e, cateteri di adeguato </a:t>
            </a:r>
            <a:r>
              <a:rPr lang="it-IT" baseline="0" dirty="0" err="1"/>
              <a:t>frenciaggio</a:t>
            </a:r>
            <a:r>
              <a:rPr lang="it-IT" baseline="0" dirty="0"/>
              <a:t> e soprattutto in PUR di 3 generazione.</a:t>
            </a:r>
          </a:p>
          <a:p>
            <a:r>
              <a:rPr lang="it-IT" baseline="0" dirty="0" err="1"/>
              <a:t>Perchè</a:t>
            </a:r>
            <a:r>
              <a:rPr lang="it-IT" baseline="0" dirty="0"/>
              <a:t> sono biocompatibili, hanno una elevata flessibilità, e soprattutto sono power </a:t>
            </a:r>
            <a:r>
              <a:rPr lang="it-IT" baseline="0" dirty="0" err="1"/>
              <a:t>injectable</a:t>
            </a:r>
            <a:r>
              <a:rPr lang="it-IT" baseline="0" dirty="0"/>
              <a:t>, ciò vuol dire che consentono elevate pressioni, fino a 325 PSI e pertanto  elevati flussi, ed essendo più resistenti di altri cateteri hanno uno spessore di parete più ridotto a vantaggio di un calibro interno maggiore. Grazie alla loro elevata  resistenza,  non vanno in contro a rottura durante le pressioni che si raggiungono  nell’iniezione del mezzo di contrasto o durante la gestione del </a:t>
            </a:r>
            <a:r>
              <a:rPr lang="it-IT" baseline="0" dirty="0" err="1"/>
              <a:t>cvc</a:t>
            </a:r>
            <a:r>
              <a:rPr lang="it-IT" baseline="0" dirty="0"/>
              <a:t> con lavaggio eseguito in maniera sbagliata o con siringhe non appropriate.</a:t>
            </a:r>
          </a:p>
          <a:p>
            <a:r>
              <a:rPr lang="it-IT" baseline="0" dirty="0"/>
              <a:t>Le zone del corpo hanno una diversa colonizzazione batterica e quando si impianta un </a:t>
            </a:r>
            <a:r>
              <a:rPr lang="it-IT" baseline="0" dirty="0" err="1"/>
              <a:t>cvc</a:t>
            </a:r>
            <a:r>
              <a:rPr lang="it-IT" baseline="0" dirty="0"/>
              <a:t> bisogna tener conto dell’exit site del catetere, per la prevenzione delle infezioni catetere correlate a partenza  dall’</a:t>
            </a:r>
            <a:r>
              <a:rPr lang="it-IT" baseline="0" dirty="0" err="1"/>
              <a:t>exitsite</a:t>
            </a:r>
            <a:r>
              <a:rPr lang="it-IT" baseline="0" dirty="0"/>
              <a:t> e per la prevenzione delle complicanze trombotiche, evitando zone sporche come il collo o l’inguine, o superfici non piatte e non asciutte che non consentono una adeguata stabilizzazione e medicazione.</a:t>
            </a:r>
          </a:p>
          <a:p>
            <a:r>
              <a:rPr lang="it-IT" baseline="0" dirty="0"/>
              <a:t>Come abbiamo già detto, siccome nel pz pediatrico non esiste una vena ideale da pungere ma questa deve essere scelta dopo una valutazione ecografica, spesso la vena ideale pungibile, può non corrispondere ad un ideale exit site. In questo caso l’ottimo compromesso tra vena migliore da pungere e miglior </a:t>
            </a:r>
            <a:r>
              <a:rPr lang="it-IT" baseline="0" dirty="0" err="1"/>
              <a:t>exitsite</a:t>
            </a:r>
            <a:r>
              <a:rPr lang="it-IT" baseline="0" dirty="0"/>
              <a:t> si può ottenere con la </a:t>
            </a:r>
            <a:r>
              <a:rPr lang="it-IT" baseline="0" dirty="0" err="1"/>
              <a:t>tunnellizzazione</a:t>
            </a:r>
            <a:r>
              <a:rPr lang="it-IT" baseline="0" dirty="0"/>
              <a:t> del catetere, pungendo la vena giusta, scelta con i criteri che abbiamo elencato prima e spostando l’</a:t>
            </a:r>
            <a:r>
              <a:rPr lang="it-IT" baseline="0" dirty="0" err="1"/>
              <a:t>exitsite</a:t>
            </a:r>
            <a:r>
              <a:rPr lang="it-IT" baseline="0" dirty="0"/>
              <a:t> in zone migliori</a:t>
            </a:r>
          </a:p>
          <a:p>
            <a:r>
              <a:rPr lang="it-IT" baseline="0" dirty="0"/>
              <a:t>Naturalmente poi l’approccio deve essere sempre </a:t>
            </a:r>
            <a:r>
              <a:rPr lang="it-IT" baseline="0" dirty="0" err="1"/>
              <a:t>ecoguidato</a:t>
            </a:r>
            <a:r>
              <a:rPr lang="it-IT" baseline="0" dirty="0"/>
              <a:t>, scegliendo la tecnica di visualizzazione </a:t>
            </a:r>
            <a:r>
              <a:rPr lang="it-IT" baseline="0" dirty="0" err="1"/>
              <a:t>inplaine</a:t>
            </a:r>
            <a:r>
              <a:rPr lang="it-IT" baseline="0" dirty="0"/>
              <a:t>, con una finestra ecografica che consenta una visione a 360° di tutte le strutture «pericolose» che sono vicine al nostro target. Con le due tecniche in combinata è possibile vedere l’ago e la sua punta durante la penetrazione nella vena e tenere sotto controllo vasi arteriosi, pleura, nervi, che potremmo pungere inavvertitamente durante la manovra.</a:t>
            </a:r>
          </a:p>
          <a:p>
            <a:endParaRPr lang="it-IT" dirty="0"/>
          </a:p>
        </p:txBody>
      </p:sp>
      <p:sp>
        <p:nvSpPr>
          <p:cNvPr id="4" name="Segnaposto numero diapositiva 3"/>
          <p:cNvSpPr>
            <a:spLocks noGrp="1"/>
          </p:cNvSpPr>
          <p:nvPr>
            <p:ph type="sldNum" sz="quarter" idx="10"/>
          </p:nvPr>
        </p:nvSpPr>
        <p:spPr/>
        <p:txBody>
          <a:bodyPr/>
          <a:lstStyle/>
          <a:p>
            <a:fld id="{949CAB31-DDB0-40ED-8433-C4255B180AF9}" type="slidenum">
              <a:rPr lang="it-IT" smtClean="0"/>
              <a:pPr/>
              <a:t>12</a:t>
            </a:fld>
            <a:endParaRPr lang="it-IT"/>
          </a:p>
        </p:txBody>
      </p:sp>
    </p:spTree>
    <p:extLst>
      <p:ext uri="{BB962C8B-B14F-4D97-AF65-F5344CB8AC3E}">
        <p14:creationId xmlns:p14="http://schemas.microsoft.com/office/powerpoint/2010/main" val="16404066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Se</a:t>
            </a:r>
            <a:r>
              <a:rPr lang="it-IT" baseline="0" dirty="0"/>
              <a:t> nel pz pediatrico la scelta della vena è guidata dalla valutazione ecografica nel lattante e soprattutto nel neonato già sappiamo che :</a:t>
            </a:r>
          </a:p>
          <a:p>
            <a:r>
              <a:rPr lang="it-IT" baseline="0" dirty="0"/>
              <a:t>Le vene profonde del braccio nel neonato e spesso nel lattante hanno calibri inferiori a 0,3 cm e consentono solo il posizionamento di cateteri epicutaneo-cavali.</a:t>
            </a:r>
          </a:p>
          <a:p>
            <a:r>
              <a:rPr lang="it-IT" baseline="0" dirty="0"/>
              <a:t>Le VGI sono anch’esse piccole, difficili da pungere perché compressibili sotto la pressione dell’ago (notevole effetto tenda), e una volta dentro il lume, bastano anche</a:t>
            </a:r>
          </a:p>
          <a:p>
            <a:r>
              <a:rPr lang="it-IT" baseline="0" dirty="0"/>
              <a:t> piccolissimi movimenti con l’ago per perdere l’accesso.</a:t>
            </a:r>
          </a:p>
          <a:p>
            <a:r>
              <a:rPr lang="it-IT" baseline="0" dirty="0"/>
              <a:t>Sono collassabili con gli atti respiratori, fenomeno ancor più accentuato in stati di ipovolemia o disidratazione dovuta per esempio ad elevati tempi di restrizione idrica preoperatoria.</a:t>
            </a:r>
          </a:p>
          <a:p>
            <a:r>
              <a:rPr lang="it-IT" baseline="0" dirty="0"/>
              <a:t>Sono mobili, cioè non sono fisse nei piani sottostanti, tendono a spostarsi durante i tentativi di puntuta.</a:t>
            </a:r>
          </a:p>
          <a:p>
            <a:r>
              <a:rPr lang="it-IT" baseline="0" dirty="0"/>
              <a:t>E infine sono </a:t>
            </a:r>
            <a:r>
              <a:rPr lang="it-IT" baseline="0" dirty="0" err="1"/>
              <a:t>valvolate</a:t>
            </a:r>
            <a:r>
              <a:rPr lang="it-IT" baseline="0" dirty="0"/>
              <a:t> non consentendo una facile progressione delle guida, soprattutto se non si utilizzano guide in soft </a:t>
            </a:r>
            <a:r>
              <a:rPr lang="it-IT" baseline="0" dirty="0" err="1"/>
              <a:t>tip</a:t>
            </a:r>
            <a:r>
              <a:rPr lang="it-IT" baseline="0" dirty="0"/>
              <a:t>.</a:t>
            </a:r>
          </a:p>
          <a:p>
            <a:r>
              <a:rPr lang="it-IT" baseline="0" dirty="0"/>
              <a:t>Le vene succlavie, non sono compressibili, non sono collassabili, anche in stati di ipovolemia, ma nell’</a:t>
            </a:r>
            <a:r>
              <a:rPr lang="it-IT" baseline="0" dirty="0" err="1"/>
              <a:t>approcccio</a:t>
            </a:r>
            <a:r>
              <a:rPr lang="it-IT" baseline="0" dirty="0"/>
              <a:t> </a:t>
            </a:r>
            <a:r>
              <a:rPr lang="it-IT" baseline="0" dirty="0" err="1"/>
              <a:t>ecoguidato</a:t>
            </a:r>
            <a:r>
              <a:rPr lang="it-IT" baseline="0" dirty="0"/>
              <a:t> </a:t>
            </a:r>
            <a:r>
              <a:rPr lang="it-IT" baseline="0" dirty="0" err="1"/>
              <a:t>sopraclaveare</a:t>
            </a:r>
            <a:r>
              <a:rPr lang="it-IT" baseline="0" dirty="0"/>
              <a:t> sono difficili perché piccole e con il cono d’ombra </a:t>
            </a:r>
            <a:r>
              <a:rPr lang="it-IT" baseline="0" dirty="0" err="1"/>
              <a:t>clavicoloare</a:t>
            </a:r>
            <a:r>
              <a:rPr lang="it-IT" baseline="0" dirty="0"/>
              <a:t>.</a:t>
            </a:r>
          </a:p>
          <a:p>
            <a:r>
              <a:rPr lang="it-IT" baseline="0" dirty="0"/>
              <a:t>Inoltre come vedremo a breve in un caso clinico, con l’approccio </a:t>
            </a:r>
            <a:r>
              <a:rPr lang="it-IT" baseline="0" dirty="0" err="1"/>
              <a:t>sovraclaveare</a:t>
            </a:r>
            <a:r>
              <a:rPr lang="it-IT" baseline="0" dirty="0"/>
              <a:t>, sono rischiose perché l’arteria succlavia e la vena succlavia decorrono adiacenti e parallele e basta una minima </a:t>
            </a:r>
            <a:r>
              <a:rPr lang="it-IT" baseline="0" dirty="0" err="1"/>
              <a:t>tiltatura</a:t>
            </a:r>
            <a:r>
              <a:rPr lang="it-IT" baseline="0" dirty="0"/>
              <a:t> della sonda ecografica durante la puntura asse lungo in </a:t>
            </a:r>
            <a:r>
              <a:rPr lang="it-IT" baseline="0" dirty="0" err="1"/>
              <a:t>plaine</a:t>
            </a:r>
            <a:r>
              <a:rPr lang="it-IT" baseline="0" dirty="0"/>
              <a:t>, per avere un </a:t>
            </a:r>
            <a:r>
              <a:rPr lang="it-IT" baseline="0" dirty="0" err="1"/>
              <a:t>wrong</a:t>
            </a:r>
            <a:r>
              <a:rPr lang="it-IT" baseline="0" dirty="0"/>
              <a:t> target e </a:t>
            </a:r>
            <a:r>
              <a:rPr lang="it-IT" baseline="0" dirty="0" err="1"/>
              <a:t>cannulare</a:t>
            </a:r>
            <a:r>
              <a:rPr lang="it-IT" baseline="0" dirty="0"/>
              <a:t> un vaso arterioso invece che uno venoso.</a:t>
            </a:r>
          </a:p>
          <a:p>
            <a:r>
              <a:rPr lang="it-IT" baseline="0" dirty="0"/>
              <a:t>Le vene femorali poi, nel lattante e soprattutto nel neonato è l’approccio peggiore che possiamo scegliere e lo dobbiamo riservare solo a casi selezionati, come ad esempio pz con ostruzione documentata dei distretti cavali superiori.</a:t>
            </a:r>
          </a:p>
          <a:p>
            <a:r>
              <a:rPr lang="it-IT" baseline="0" dirty="0"/>
              <a:t>Questo perché le vene femorali sono piccole, compressibili, collassabili, non fisse nei piani sottostanti, l’anatomia della vena determina una difficile progressione della guida, e hanno un elevatissimo rischio trombotico, infettivo (inguine) e ostruttivo.</a:t>
            </a:r>
          </a:p>
          <a:p>
            <a:r>
              <a:rPr lang="it-IT" baseline="0" dirty="0"/>
              <a:t>Quindi diciamo che ce le ha tutte!</a:t>
            </a:r>
            <a:endParaRPr lang="it-IT" dirty="0"/>
          </a:p>
        </p:txBody>
      </p:sp>
      <p:sp>
        <p:nvSpPr>
          <p:cNvPr id="4" name="Segnaposto numero diapositiva 3"/>
          <p:cNvSpPr>
            <a:spLocks noGrp="1"/>
          </p:cNvSpPr>
          <p:nvPr>
            <p:ph type="sldNum" sz="quarter" idx="10"/>
          </p:nvPr>
        </p:nvSpPr>
        <p:spPr/>
        <p:txBody>
          <a:bodyPr/>
          <a:lstStyle/>
          <a:p>
            <a:fld id="{315BA6A7-86C4-47DC-9D92-6BC3D3F170F2}" type="slidenum">
              <a:rPr lang="it-IT" smtClean="0"/>
              <a:pPr/>
              <a:t>13</a:t>
            </a:fld>
            <a:endParaRPr lang="it-IT"/>
          </a:p>
        </p:txBody>
      </p:sp>
    </p:spTree>
    <p:extLst>
      <p:ext uri="{BB962C8B-B14F-4D97-AF65-F5344CB8AC3E}">
        <p14:creationId xmlns:p14="http://schemas.microsoft.com/office/powerpoint/2010/main" val="19321721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Quindi quale è il miglior approccio per la riuscita della procedura nel pretermine, nel neonato e nel lattante?</a:t>
            </a:r>
          </a:p>
          <a:p>
            <a:r>
              <a:rPr lang="it-IT" dirty="0"/>
              <a:t>La puntura del tronco brachiocefalico per via </a:t>
            </a:r>
            <a:r>
              <a:rPr lang="it-IT" dirty="0" err="1"/>
              <a:t>sovraclaveare</a:t>
            </a:r>
            <a:r>
              <a:rPr lang="it-IT" dirty="0"/>
              <a:t>.</a:t>
            </a:r>
          </a:p>
          <a:p>
            <a:r>
              <a:rPr lang="it-IT" dirty="0"/>
              <a:t>Il tronco BCV è un grande vaso, seguendo il decorso della VGI fino alla confluenza è facile da visualizzare e questo porta ad evitare un </a:t>
            </a:r>
            <a:r>
              <a:rPr lang="it-IT" dirty="0" err="1"/>
              <a:t>wrong</a:t>
            </a:r>
            <a:r>
              <a:rPr lang="it-IT" dirty="0"/>
              <a:t> target, non </a:t>
            </a:r>
            <a:r>
              <a:rPr lang="it-IT" dirty="0" err="1"/>
              <a:t>c’e</a:t>
            </a:r>
            <a:r>
              <a:rPr lang="it-IT" dirty="0"/>
              <a:t> cono d’ombra clavicolare, è un accesso più diretto alla VCS, non ha valvole, non è compressibile, né collassabile.</a:t>
            </a:r>
          </a:p>
          <a:p>
            <a:r>
              <a:rPr lang="it-IT" dirty="0"/>
              <a:t>Eseguo questo tipo di approccio da circa 2 anni, secondo la tecnica di </a:t>
            </a:r>
            <a:r>
              <a:rPr lang="it-IT" dirty="0" err="1"/>
              <a:t>Breshan</a:t>
            </a:r>
            <a:r>
              <a:rPr lang="it-IT" dirty="0"/>
              <a:t>, utilizzando la puntura a mano libera con </a:t>
            </a:r>
            <a:r>
              <a:rPr lang="it-IT" dirty="0" err="1"/>
              <a:t>agocannule</a:t>
            </a:r>
            <a:r>
              <a:rPr lang="it-IT" dirty="0"/>
              <a:t>, 24 G o 22 G a seconda del peso del pz.</a:t>
            </a:r>
          </a:p>
          <a:p>
            <a:r>
              <a:rPr lang="it-IT" dirty="0" err="1"/>
              <a:t>Visualizzazzione</a:t>
            </a:r>
            <a:r>
              <a:rPr lang="it-IT" dirty="0"/>
              <a:t> della vena in asse lungo e puntura  in </a:t>
            </a:r>
            <a:r>
              <a:rPr lang="it-IT" dirty="0" err="1"/>
              <a:t>plaine</a:t>
            </a:r>
            <a:r>
              <a:rPr lang="it-IT" dirty="0"/>
              <a:t>, una volta punta con l’ago, </a:t>
            </a:r>
            <a:r>
              <a:rPr lang="it-IT" dirty="0" err="1"/>
              <a:t>cannulo</a:t>
            </a:r>
            <a:r>
              <a:rPr lang="it-IT" dirty="0"/>
              <a:t> la vena con la cannula in teflon, esattamente come si farebbe per un accesso periferico.</a:t>
            </a:r>
          </a:p>
          <a:p>
            <a:r>
              <a:rPr lang="it-IT" dirty="0"/>
              <a:t>A questo punto il, vaso è </a:t>
            </a:r>
            <a:r>
              <a:rPr lang="it-IT" dirty="0" err="1"/>
              <a:t>gia</a:t>
            </a:r>
            <a:r>
              <a:rPr lang="it-IT" dirty="0"/>
              <a:t> </a:t>
            </a:r>
            <a:r>
              <a:rPr lang="it-IT" dirty="0" err="1"/>
              <a:t>cannulato</a:t>
            </a:r>
            <a:r>
              <a:rPr lang="it-IT" dirty="0"/>
              <a:t>, basta poi inserire una guida ( rigorosamente in </a:t>
            </a:r>
            <a:r>
              <a:rPr lang="it-IT" dirty="0" err="1"/>
              <a:t>nitinol</a:t>
            </a:r>
            <a:r>
              <a:rPr lang="it-IT" dirty="0"/>
              <a:t>) e scambiare la cannula con un catetere più lungo.</a:t>
            </a:r>
          </a:p>
          <a:p>
            <a:r>
              <a:rPr lang="it-IT" dirty="0"/>
              <a:t>Naturalmente eseguo sempre la scansione di </a:t>
            </a:r>
            <a:r>
              <a:rPr lang="it-IT" dirty="0" err="1"/>
              <a:t>etrambi</a:t>
            </a:r>
            <a:r>
              <a:rPr lang="it-IT" dirty="0"/>
              <a:t> i tronchi brachiocefalici di dx e di </a:t>
            </a:r>
            <a:r>
              <a:rPr lang="it-IT" dirty="0" err="1"/>
              <a:t>sn</a:t>
            </a:r>
            <a:r>
              <a:rPr lang="it-IT" dirty="0"/>
              <a:t> e in caso di pervietà di entrambi nel neonato e nel prematuro privilegio la puntura del BCV di </a:t>
            </a:r>
            <a:r>
              <a:rPr lang="it-IT" dirty="0" err="1"/>
              <a:t>sn</a:t>
            </a:r>
            <a:r>
              <a:rPr lang="it-IT" dirty="0"/>
              <a:t>.</a:t>
            </a:r>
          </a:p>
          <a:p>
            <a:r>
              <a:rPr lang="it-IT" dirty="0"/>
              <a:t>Questo perché, come descritto in letteratura a volte nel 30% dei casi il BCV di dx, con la sonda in posizione </a:t>
            </a:r>
            <a:r>
              <a:rPr lang="it-IT" dirty="0" err="1"/>
              <a:t>sovraclaveare</a:t>
            </a:r>
            <a:r>
              <a:rPr lang="it-IT" dirty="0"/>
              <a:t> per la </a:t>
            </a:r>
            <a:r>
              <a:rPr lang="it-IT" dirty="0" err="1"/>
              <a:t>visualizzazzione</a:t>
            </a:r>
            <a:r>
              <a:rPr lang="it-IT" dirty="0"/>
              <a:t> in asse lungo e la puntura  in </a:t>
            </a:r>
            <a:r>
              <a:rPr lang="it-IT" dirty="0" err="1"/>
              <a:t>plaine</a:t>
            </a:r>
            <a:r>
              <a:rPr lang="it-IT" dirty="0"/>
              <a:t>, si presenta solo con una </a:t>
            </a:r>
            <a:r>
              <a:rPr lang="it-IT" dirty="0" err="1"/>
              <a:t>visualizzazzione</a:t>
            </a:r>
            <a:r>
              <a:rPr lang="it-IT" dirty="0"/>
              <a:t> in asse corto. Di solito di una vena più piccola e quindi con un approccio più difficile.</a:t>
            </a:r>
          </a:p>
          <a:p>
            <a:r>
              <a:rPr lang="it-IT" dirty="0"/>
              <a:t>Oltre a questo per l’anatomia del BCV di dx la </a:t>
            </a:r>
            <a:r>
              <a:rPr lang="it-IT" dirty="0" err="1"/>
              <a:t>visualizzazzione</a:t>
            </a:r>
            <a:r>
              <a:rPr lang="it-IT" dirty="0"/>
              <a:t> asse lungo determina una maggiore </a:t>
            </a:r>
            <a:r>
              <a:rPr lang="it-IT" dirty="0" err="1"/>
              <a:t>tiltatura</a:t>
            </a:r>
            <a:r>
              <a:rPr lang="it-IT" dirty="0"/>
              <a:t> della sonda che rende più difficile l’allineamento della finestra ecografica con la </a:t>
            </a:r>
            <a:r>
              <a:rPr lang="it-IT" dirty="0" err="1"/>
              <a:t>puntrura</a:t>
            </a:r>
            <a:r>
              <a:rPr lang="it-IT" dirty="0"/>
              <a:t> in </a:t>
            </a:r>
            <a:r>
              <a:rPr lang="it-IT" dirty="0" err="1"/>
              <a:t>plain</a:t>
            </a:r>
            <a:r>
              <a:rPr lang="it-IT" dirty="0"/>
              <a:t> ( più difficile </a:t>
            </a:r>
            <a:r>
              <a:rPr lang="it-IT" dirty="0" err="1"/>
              <a:t>visualizzazzione</a:t>
            </a:r>
            <a:r>
              <a:rPr lang="it-IT" dirty="0"/>
              <a:t> dell’ago).</a:t>
            </a:r>
          </a:p>
          <a:p>
            <a:r>
              <a:rPr lang="it-IT" dirty="0"/>
              <a:t>Il BCV di </a:t>
            </a:r>
            <a:r>
              <a:rPr lang="it-IT" dirty="0" err="1"/>
              <a:t>sn</a:t>
            </a:r>
            <a:r>
              <a:rPr lang="it-IT" dirty="0"/>
              <a:t> con la sonda parallela alla clavicola, come vedete dall’immagine, ha sempre una </a:t>
            </a:r>
            <a:r>
              <a:rPr lang="it-IT" dirty="0" err="1"/>
              <a:t>visualizzazzione</a:t>
            </a:r>
            <a:r>
              <a:rPr lang="it-IT" dirty="0"/>
              <a:t> asse lungo, e per l’anatomia del BCV di </a:t>
            </a:r>
            <a:r>
              <a:rPr lang="it-IT" dirty="0" err="1"/>
              <a:t>sn</a:t>
            </a:r>
            <a:r>
              <a:rPr lang="it-IT" dirty="0"/>
              <a:t> , più lungo del dx e nel suo decorso parallelo alla clavicola, consente una più semplice coordinazione tra la </a:t>
            </a:r>
            <a:r>
              <a:rPr lang="it-IT" dirty="0" err="1"/>
              <a:t>visualizzazzione</a:t>
            </a:r>
            <a:r>
              <a:rPr lang="it-IT" dirty="0"/>
              <a:t> </a:t>
            </a:r>
            <a:r>
              <a:rPr lang="it-IT" dirty="0" err="1"/>
              <a:t>ecocrafica</a:t>
            </a:r>
            <a:r>
              <a:rPr lang="it-IT" dirty="0"/>
              <a:t> e la puntura in </a:t>
            </a:r>
            <a:r>
              <a:rPr lang="it-IT" dirty="0" err="1"/>
              <a:t>plaine</a:t>
            </a:r>
            <a:r>
              <a:rPr lang="it-IT" dirty="0"/>
              <a:t>, l’unica accortezza è di scegliere per l’accesso </a:t>
            </a:r>
            <a:r>
              <a:rPr lang="it-IT" dirty="0" err="1"/>
              <a:t>sn</a:t>
            </a:r>
            <a:r>
              <a:rPr lang="it-IT" dirty="0"/>
              <a:t> il catetere della giusta </a:t>
            </a:r>
            <a:r>
              <a:rPr lang="it-IT" dirty="0" err="1"/>
              <a:t>linghezza</a:t>
            </a:r>
            <a:r>
              <a:rPr lang="it-IT" dirty="0"/>
              <a:t>, per evitare che un </a:t>
            </a:r>
            <a:r>
              <a:rPr lang="it-IT" dirty="0" err="1"/>
              <a:t>catetereanche</a:t>
            </a:r>
            <a:r>
              <a:rPr lang="it-IT" dirty="0"/>
              <a:t> leggermente più corto si posizioni con la punta contro la parete del terzo inferiore della cava </a:t>
            </a:r>
            <a:r>
              <a:rPr lang="it-IT" dirty="0" err="1"/>
              <a:t>siperiore</a:t>
            </a:r>
            <a:r>
              <a:rPr lang="it-IT" dirty="0"/>
              <a:t>, causando rischio </a:t>
            </a:r>
            <a:r>
              <a:rPr lang="it-IT" dirty="0" err="1"/>
              <a:t>tromotico</a:t>
            </a:r>
            <a:r>
              <a:rPr lang="it-IT" dirty="0"/>
              <a:t> e nella peggiore delle ipotesi </a:t>
            </a:r>
            <a:r>
              <a:rPr lang="it-IT" dirty="0" err="1"/>
              <a:t>perforativo</a:t>
            </a:r>
            <a:r>
              <a:rPr lang="it-IT" dirty="0"/>
              <a:t>.</a:t>
            </a:r>
          </a:p>
          <a:p>
            <a:r>
              <a:rPr lang="it-IT" dirty="0"/>
              <a:t>Potrebbe sembrare </a:t>
            </a:r>
            <a:r>
              <a:rPr lang="it-IT" dirty="0" err="1"/>
              <a:t>un’approccio</a:t>
            </a:r>
            <a:r>
              <a:rPr lang="it-IT" dirty="0"/>
              <a:t> rischioso, perché siamo adiacenti alla pleura, vicino </a:t>
            </a:r>
            <a:r>
              <a:rPr lang="it-IT" dirty="0" err="1"/>
              <a:t>c’e</a:t>
            </a:r>
            <a:r>
              <a:rPr lang="it-IT" dirty="0"/>
              <a:t> la carotide o peggio l’arco aortico, ma paradossalmente è l’approccio meno rischioso perché vediamo tutto a 360 gradi e in </a:t>
            </a:r>
            <a:r>
              <a:rPr lang="it-IT" dirty="0" err="1"/>
              <a:t>real</a:t>
            </a:r>
            <a:r>
              <a:rPr lang="it-IT" dirty="0"/>
              <a:t> time la posizione del nostro ago.</a:t>
            </a:r>
          </a:p>
        </p:txBody>
      </p:sp>
      <p:sp>
        <p:nvSpPr>
          <p:cNvPr id="4" name="Segnaposto numero diapositiva 3"/>
          <p:cNvSpPr>
            <a:spLocks noGrp="1"/>
          </p:cNvSpPr>
          <p:nvPr>
            <p:ph type="sldNum" sz="quarter" idx="10"/>
          </p:nvPr>
        </p:nvSpPr>
        <p:spPr/>
        <p:txBody>
          <a:bodyPr/>
          <a:lstStyle/>
          <a:p>
            <a:fld id="{315BA6A7-86C4-47DC-9D92-6BC3D3F170F2}" type="slidenum">
              <a:rPr lang="it-IT" smtClean="0"/>
              <a:pPr/>
              <a:t>14</a:t>
            </a:fld>
            <a:endParaRPr lang="it-IT"/>
          </a:p>
        </p:txBody>
      </p:sp>
    </p:spTree>
    <p:extLst>
      <p:ext uri="{BB962C8B-B14F-4D97-AF65-F5344CB8AC3E}">
        <p14:creationId xmlns:p14="http://schemas.microsoft.com/office/powerpoint/2010/main" val="320037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Una volta posizionato il nostro catetere dobbiamo controllare la posizione della punta che ha un importanza fondamentale nella prevenzione di complicanze trombotiche, aritmiche e </a:t>
            </a:r>
            <a:r>
              <a:rPr lang="it-IT" dirty="0" err="1"/>
              <a:t>perforative</a:t>
            </a:r>
            <a:r>
              <a:rPr lang="it-IT" dirty="0"/>
              <a:t>.</a:t>
            </a:r>
          </a:p>
          <a:p>
            <a:r>
              <a:rPr lang="it-IT" dirty="0"/>
              <a:t>Come già detto la posizione ideale è in GCA, ma anche nel terzo inferiore della cava </a:t>
            </a:r>
            <a:r>
              <a:rPr lang="it-IT" dirty="0" err="1"/>
              <a:t>sup</a:t>
            </a:r>
            <a:r>
              <a:rPr lang="it-IT" dirty="0"/>
              <a:t>, in prossimità della GCA e, nell’ adulto e nel pz pediatrico sopra i 12 mm di età, anche nella parte alta dell’atrio, nell’approccio femorale la punta deve essere posizionata in cava inferiore</a:t>
            </a:r>
          </a:p>
          <a:p>
            <a:r>
              <a:rPr lang="it-IT" dirty="0"/>
              <a:t>I sistemi che dobbiamo usare sono l’ecografia, per la puntura della vena, per il controllo della guida, dei </a:t>
            </a:r>
            <a:r>
              <a:rPr lang="it-IT" dirty="0" err="1"/>
              <a:t>microintroduttori</a:t>
            </a:r>
            <a:r>
              <a:rPr lang="it-IT" dirty="0"/>
              <a:t> che inseriamo, della direzione del catetere, ( e in alcune finestre ecografiche anche per il controllo della punta),  e l’EKG per confermare  con estrema accuratezza  la posizione esatta della punta del catetere.</a:t>
            </a:r>
          </a:p>
          <a:p>
            <a:r>
              <a:rPr lang="it-IT" dirty="0"/>
              <a:t>Sono metodi in </a:t>
            </a:r>
            <a:r>
              <a:rPr lang="it-IT" dirty="0" err="1"/>
              <a:t>real</a:t>
            </a:r>
            <a:r>
              <a:rPr lang="it-IT" dirty="0"/>
              <a:t> time, che consentono di sapere dove è e a quale altezza è il nostro catetere,  perché vengono eseguiti durante il posizionamento, e dovrebbero essere sempre usati, per evitare di accorgersi di un </a:t>
            </a:r>
            <a:r>
              <a:rPr lang="it-IT" dirty="0" err="1"/>
              <a:t>malposizionamento</a:t>
            </a:r>
            <a:r>
              <a:rPr lang="it-IT" dirty="0"/>
              <a:t> solo dopo l’impianto, con l’esecuzione di una fluoroscopia o una lastra , che costringe a effettuare un nuova procedura.</a:t>
            </a:r>
          </a:p>
          <a:p>
            <a:r>
              <a:rPr lang="it-IT" dirty="0"/>
              <a:t>Come vedremo in seguito la fluoroscopia e l’ </a:t>
            </a:r>
            <a:r>
              <a:rPr lang="it-IT" dirty="0" err="1"/>
              <a:t>Rx</a:t>
            </a:r>
            <a:r>
              <a:rPr lang="it-IT" dirty="0"/>
              <a:t> del torace hanno delle grandi limitazioni, che l’ecografia e un metodo elettrofisiologico come l’EKG non hanno, e inoltre espongono inutilmente il pz a radiazioni ionizzanti, per cui dovremmo limitare il loro utilizzo solo a posizionamenti complicati, in cui le radiazioni sono veramente indispensabili.</a:t>
            </a:r>
          </a:p>
          <a:p>
            <a:endParaRPr lang="it-IT" dirty="0"/>
          </a:p>
          <a:p>
            <a:endParaRPr lang="it-IT" dirty="0"/>
          </a:p>
        </p:txBody>
      </p:sp>
      <p:sp>
        <p:nvSpPr>
          <p:cNvPr id="4" name="Segnaposto numero diapositiva 3"/>
          <p:cNvSpPr>
            <a:spLocks noGrp="1"/>
          </p:cNvSpPr>
          <p:nvPr>
            <p:ph type="sldNum" sz="quarter" idx="10"/>
          </p:nvPr>
        </p:nvSpPr>
        <p:spPr/>
        <p:txBody>
          <a:bodyPr/>
          <a:lstStyle/>
          <a:p>
            <a:fld id="{949CAB31-DDB0-40ED-8433-C4255B180AF9}" type="slidenum">
              <a:rPr lang="it-IT" smtClean="0"/>
              <a:pPr/>
              <a:t>15</a:t>
            </a:fld>
            <a:endParaRPr lang="it-IT"/>
          </a:p>
        </p:txBody>
      </p:sp>
    </p:spTree>
    <p:extLst>
      <p:ext uri="{BB962C8B-B14F-4D97-AF65-F5344CB8AC3E}">
        <p14:creationId xmlns:p14="http://schemas.microsoft.com/office/powerpoint/2010/main" val="3828537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Questo invece è il caso di un neonato.</a:t>
            </a:r>
          </a:p>
          <a:p>
            <a:r>
              <a:rPr lang="it-IT" dirty="0"/>
              <a:t>Si posiziona il </a:t>
            </a:r>
            <a:r>
              <a:rPr lang="it-IT" dirty="0" err="1"/>
              <a:t>cvc</a:t>
            </a:r>
            <a:r>
              <a:rPr lang="it-IT" dirty="0"/>
              <a:t> e si </a:t>
            </a:r>
            <a:r>
              <a:rPr lang="it-IT" dirty="0" err="1"/>
              <a:t>eseguie</a:t>
            </a:r>
            <a:r>
              <a:rPr lang="it-IT" dirty="0"/>
              <a:t> fluoroscopia.</a:t>
            </a:r>
          </a:p>
          <a:p>
            <a:r>
              <a:rPr lang="it-IT" dirty="0"/>
              <a:t>Il pz è piccolo, la qualità dell’immagine pessima, chi  di voi riesce a vedere la punta di questo </a:t>
            </a:r>
            <a:r>
              <a:rPr lang="it-IT" dirty="0" err="1"/>
              <a:t>cvc</a:t>
            </a:r>
            <a:r>
              <a:rPr lang="it-IT" dirty="0"/>
              <a:t>.</a:t>
            </a:r>
          </a:p>
          <a:p>
            <a:r>
              <a:rPr lang="it-IT" dirty="0"/>
              <a:t>Chi di voi la vede? La punta è qui. Anche con tanta immaginazione nel vederla potremo pensare che l’immagine è inverta, cioè vedo a </a:t>
            </a:r>
            <a:r>
              <a:rPr lang="it-IT" dirty="0" err="1"/>
              <a:t>sn</a:t>
            </a:r>
            <a:r>
              <a:rPr lang="it-IT" dirty="0"/>
              <a:t> quello che con l’immagine girata vedrei a dx…</a:t>
            </a:r>
          </a:p>
          <a:p>
            <a:r>
              <a:rPr lang="it-IT" dirty="0"/>
              <a:t>No.</a:t>
            </a:r>
          </a:p>
          <a:p>
            <a:r>
              <a:rPr lang="it-IT" dirty="0"/>
              <a:t>Il pz esegue in reparto un’ </a:t>
            </a:r>
            <a:r>
              <a:rPr lang="it-IT" dirty="0" err="1"/>
              <a:t>Rx</a:t>
            </a:r>
            <a:r>
              <a:rPr lang="it-IT" dirty="0"/>
              <a:t> che viene refertato  come «catetere che si proietta con apice in sede paravertebrale</a:t>
            </a:r>
            <a:r>
              <a:rPr lang="it-IT" baseline="0" dirty="0"/>
              <a:t> </a:t>
            </a:r>
            <a:r>
              <a:rPr lang="it-IT" baseline="0" dirty="0" err="1"/>
              <a:t>sn</a:t>
            </a:r>
            <a:r>
              <a:rPr lang="it-IT" dirty="0"/>
              <a:t> (presumibilmente in v. anonima </a:t>
            </a:r>
            <a:r>
              <a:rPr lang="it-IT" dirty="0" err="1"/>
              <a:t>sn</a:t>
            </a:r>
            <a:r>
              <a:rPr lang="it-IT" dirty="0"/>
              <a:t>)» e guardate invece dove è il </a:t>
            </a:r>
            <a:r>
              <a:rPr lang="it-IT" dirty="0" err="1"/>
              <a:t>cvc</a:t>
            </a:r>
            <a:r>
              <a:rPr lang="it-IT" dirty="0"/>
              <a:t>…  puntura dell’arteria succlavia e posizionamento del </a:t>
            </a:r>
            <a:r>
              <a:rPr lang="it-IT" dirty="0" err="1"/>
              <a:t>cvc</a:t>
            </a:r>
            <a:r>
              <a:rPr lang="it-IT" dirty="0"/>
              <a:t> in aorta toracica discendente per un accesso </a:t>
            </a:r>
            <a:r>
              <a:rPr lang="it-IT" dirty="0" err="1"/>
              <a:t>sopraclaveare</a:t>
            </a:r>
            <a:r>
              <a:rPr lang="it-IT" dirty="0"/>
              <a:t> alla v succlavia dx e puntura </a:t>
            </a:r>
            <a:r>
              <a:rPr lang="it-IT" dirty="0" err="1"/>
              <a:t>deel’arteria</a:t>
            </a:r>
            <a:r>
              <a:rPr lang="it-IT" dirty="0"/>
              <a:t> succlavia per </a:t>
            </a:r>
            <a:r>
              <a:rPr lang="it-IT" dirty="0" err="1"/>
              <a:t>wrong</a:t>
            </a:r>
            <a:r>
              <a:rPr lang="it-IT" dirty="0"/>
              <a:t> target</a:t>
            </a:r>
          </a:p>
        </p:txBody>
      </p:sp>
      <p:sp>
        <p:nvSpPr>
          <p:cNvPr id="4" name="Segnaposto numero diapositiva 3"/>
          <p:cNvSpPr>
            <a:spLocks noGrp="1"/>
          </p:cNvSpPr>
          <p:nvPr>
            <p:ph type="sldNum" sz="quarter" idx="10"/>
          </p:nvPr>
        </p:nvSpPr>
        <p:spPr/>
        <p:txBody>
          <a:bodyPr/>
          <a:lstStyle/>
          <a:p>
            <a:fld id="{949CAB31-DDB0-40ED-8433-C4255B180AF9}" type="slidenum">
              <a:rPr lang="it-IT" smtClean="0"/>
              <a:pPr/>
              <a:t>16</a:t>
            </a:fld>
            <a:endParaRPr lang="it-IT"/>
          </a:p>
        </p:txBody>
      </p:sp>
    </p:spTree>
    <p:extLst>
      <p:ext uri="{BB962C8B-B14F-4D97-AF65-F5344CB8AC3E}">
        <p14:creationId xmlns:p14="http://schemas.microsoft.com/office/powerpoint/2010/main" val="2845772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Questo è un ultimo caso di posizionamento di un </a:t>
            </a:r>
            <a:r>
              <a:rPr lang="it-IT" dirty="0" err="1"/>
              <a:t>cvc</a:t>
            </a:r>
            <a:r>
              <a:rPr lang="it-IT" dirty="0"/>
              <a:t>, come dovrebbe essere fatto, cioè come le linee guida e le buone pratiche ci dicono….</a:t>
            </a:r>
          </a:p>
          <a:p>
            <a:r>
              <a:rPr lang="it-IT" dirty="0"/>
              <a:t>Accesso in tronco brachiocefalico </a:t>
            </a:r>
            <a:r>
              <a:rPr lang="it-IT" dirty="0" err="1"/>
              <a:t>sn</a:t>
            </a:r>
            <a:r>
              <a:rPr lang="it-IT" dirty="0"/>
              <a:t> in un pz di 1,100 kg, utilizzando metodi in </a:t>
            </a:r>
            <a:r>
              <a:rPr lang="it-IT" dirty="0" err="1"/>
              <a:t>real</a:t>
            </a:r>
            <a:r>
              <a:rPr lang="it-IT" dirty="0"/>
              <a:t> time.</a:t>
            </a:r>
          </a:p>
          <a:p>
            <a:r>
              <a:rPr lang="it-IT" dirty="0"/>
              <a:t>Valutazione ecografica del troco anonimo per pervietà e calibro, puntura con tecnica </a:t>
            </a:r>
            <a:r>
              <a:rPr lang="it-IT" dirty="0" err="1"/>
              <a:t>inplaine</a:t>
            </a:r>
            <a:r>
              <a:rPr lang="it-IT" dirty="0"/>
              <a:t> del tronco brachicefalico </a:t>
            </a:r>
            <a:r>
              <a:rPr lang="it-IT" dirty="0" err="1"/>
              <a:t>sn</a:t>
            </a:r>
            <a:r>
              <a:rPr lang="it-IT" dirty="0"/>
              <a:t>, controllo ecografico della guida, poi del catetere ed esecuzione dell’EKG per il posizionamento esatto della punta in GCA.</a:t>
            </a:r>
          </a:p>
          <a:p>
            <a:r>
              <a:rPr lang="it-IT" dirty="0"/>
              <a:t>Come vedete dalla lastra il </a:t>
            </a:r>
            <a:r>
              <a:rPr lang="it-IT" dirty="0" err="1"/>
              <a:t>cvc</a:t>
            </a:r>
            <a:r>
              <a:rPr lang="it-IT" dirty="0"/>
              <a:t> è perfettamente posizionato.</a:t>
            </a:r>
          </a:p>
        </p:txBody>
      </p:sp>
      <p:sp>
        <p:nvSpPr>
          <p:cNvPr id="4" name="Segnaposto numero diapositiva 3"/>
          <p:cNvSpPr>
            <a:spLocks noGrp="1"/>
          </p:cNvSpPr>
          <p:nvPr>
            <p:ph type="sldNum" sz="quarter" idx="10"/>
          </p:nvPr>
        </p:nvSpPr>
        <p:spPr/>
        <p:txBody>
          <a:bodyPr/>
          <a:lstStyle/>
          <a:p>
            <a:fld id="{949CAB31-DDB0-40ED-8433-C4255B180AF9}" type="slidenum">
              <a:rPr lang="it-IT" smtClean="0"/>
              <a:pPr/>
              <a:t>17</a:t>
            </a:fld>
            <a:endParaRPr lang="it-IT"/>
          </a:p>
        </p:txBody>
      </p:sp>
    </p:spTree>
    <p:extLst>
      <p:ext uri="{BB962C8B-B14F-4D97-AF65-F5344CB8AC3E}">
        <p14:creationId xmlns:p14="http://schemas.microsoft.com/office/powerpoint/2010/main" val="4249463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Quindi concludendo alla base deve esserci prima fra tutte una strategia aziendale per le corrette indicazioni al posizionamento degli accessi vascolari</a:t>
            </a:r>
          </a:p>
          <a:p>
            <a:r>
              <a:rPr lang="it-IT" dirty="0"/>
              <a:t>In secondo luogo deve esserci il rispetto di determinati requisiti per l’impianto , come di luogo adeguato, di tecnica e di preparazione dell’operatore per effettuare l’approccio e la tecnica adeguata e scegliere i materiali giusti.</a:t>
            </a:r>
          </a:p>
          <a:p>
            <a:r>
              <a:rPr lang="it-IT" dirty="0"/>
              <a:t>In terzo luogo una precisa definizione di bundle da seguire, per ridurre al minimo le complicanze meccaniche, trombotiche e infettive</a:t>
            </a:r>
          </a:p>
          <a:p>
            <a:r>
              <a:rPr lang="it-IT" dirty="0"/>
              <a:t>E per ultimo la creazione di un team dedicato agli accessi vascolari. </a:t>
            </a:r>
          </a:p>
        </p:txBody>
      </p:sp>
      <p:sp>
        <p:nvSpPr>
          <p:cNvPr id="4" name="Segnaposto numero diapositiva 3"/>
          <p:cNvSpPr>
            <a:spLocks noGrp="1"/>
          </p:cNvSpPr>
          <p:nvPr>
            <p:ph type="sldNum" sz="quarter" idx="10"/>
          </p:nvPr>
        </p:nvSpPr>
        <p:spPr/>
        <p:txBody>
          <a:bodyPr/>
          <a:lstStyle/>
          <a:p>
            <a:fld id="{949CAB31-DDB0-40ED-8433-C4255B180AF9}" type="slidenum">
              <a:rPr lang="it-IT" smtClean="0"/>
              <a:pPr/>
              <a:t>18</a:t>
            </a:fld>
            <a:endParaRPr lang="it-IT"/>
          </a:p>
        </p:txBody>
      </p:sp>
    </p:spTree>
    <p:extLst>
      <p:ext uri="{BB962C8B-B14F-4D97-AF65-F5344CB8AC3E}">
        <p14:creationId xmlns:p14="http://schemas.microsoft.com/office/powerpoint/2010/main" val="11255394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49CAB31-DDB0-40ED-8433-C4255B180AF9}" type="slidenum">
              <a:rPr lang="it-IT" smtClean="0"/>
              <a:pPr/>
              <a:t>19</a:t>
            </a:fld>
            <a:endParaRPr lang="it-IT"/>
          </a:p>
        </p:txBody>
      </p:sp>
    </p:spTree>
    <p:extLst>
      <p:ext uri="{BB962C8B-B14F-4D97-AF65-F5344CB8AC3E}">
        <p14:creationId xmlns:p14="http://schemas.microsoft.com/office/powerpoint/2010/main" val="959587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2A2E99-5F7F-469D-B6EE-3AED82A4D4A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B912179E-C63E-49DE-ACAB-B140E2C581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9A916AC1-CE17-4F23-BEC3-856D818BE848}"/>
              </a:ext>
            </a:extLst>
          </p:cNvPr>
          <p:cNvSpPr>
            <a:spLocks noGrp="1"/>
          </p:cNvSpPr>
          <p:nvPr>
            <p:ph type="dt" sz="half" idx="10"/>
          </p:nvPr>
        </p:nvSpPr>
        <p:spPr/>
        <p:txBody>
          <a:bodyPr/>
          <a:lstStyle/>
          <a:p>
            <a:fld id="{BBFA28FE-79CD-4763-B977-73298B95AFC5}" type="datetimeFigureOut">
              <a:rPr lang="it-IT" smtClean="0"/>
              <a:pPr/>
              <a:t>23/05/2018</a:t>
            </a:fld>
            <a:endParaRPr lang="it-IT"/>
          </a:p>
        </p:txBody>
      </p:sp>
      <p:sp>
        <p:nvSpPr>
          <p:cNvPr id="5" name="Segnaposto piè di pagina 4">
            <a:extLst>
              <a:ext uri="{FF2B5EF4-FFF2-40B4-BE49-F238E27FC236}">
                <a16:creationId xmlns:a16="http://schemas.microsoft.com/office/drawing/2014/main" id="{FE74C417-3B98-461D-B6BE-776EB25ACC1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C22448B-7EB6-49F4-84DB-86457E2B99FE}"/>
              </a:ext>
            </a:extLst>
          </p:cNvPr>
          <p:cNvSpPr>
            <a:spLocks noGrp="1"/>
          </p:cNvSpPr>
          <p:nvPr>
            <p:ph type="sldNum" sz="quarter" idx="12"/>
          </p:nvPr>
        </p:nvSpPr>
        <p:spPr/>
        <p:txBody>
          <a:bodyPr/>
          <a:lstStyle/>
          <a:p>
            <a:fld id="{12DF3BDE-E513-4B5E-8B54-76B4F10A40A3}" type="slidenum">
              <a:rPr lang="it-IT" smtClean="0"/>
              <a:pPr/>
              <a:t>‹N›</a:t>
            </a:fld>
            <a:endParaRPr lang="it-IT"/>
          </a:p>
        </p:txBody>
      </p:sp>
    </p:spTree>
    <p:extLst>
      <p:ext uri="{BB962C8B-B14F-4D97-AF65-F5344CB8AC3E}">
        <p14:creationId xmlns:p14="http://schemas.microsoft.com/office/powerpoint/2010/main" val="744776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2675A0-1FA6-41DA-95B0-407E45160DB6}"/>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A34BAB9-9C11-4F21-AB21-AC1067BA08A7}"/>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C90C423-5C07-495E-8E7B-66E8039321F7}"/>
              </a:ext>
            </a:extLst>
          </p:cNvPr>
          <p:cNvSpPr>
            <a:spLocks noGrp="1"/>
          </p:cNvSpPr>
          <p:nvPr>
            <p:ph type="dt" sz="half" idx="10"/>
          </p:nvPr>
        </p:nvSpPr>
        <p:spPr/>
        <p:txBody>
          <a:bodyPr/>
          <a:lstStyle/>
          <a:p>
            <a:fld id="{BBFA28FE-79CD-4763-B977-73298B95AFC5}" type="datetimeFigureOut">
              <a:rPr lang="it-IT" smtClean="0"/>
              <a:pPr/>
              <a:t>23/05/2018</a:t>
            </a:fld>
            <a:endParaRPr lang="it-IT"/>
          </a:p>
        </p:txBody>
      </p:sp>
      <p:sp>
        <p:nvSpPr>
          <p:cNvPr id="5" name="Segnaposto piè di pagina 4">
            <a:extLst>
              <a:ext uri="{FF2B5EF4-FFF2-40B4-BE49-F238E27FC236}">
                <a16:creationId xmlns:a16="http://schemas.microsoft.com/office/drawing/2014/main" id="{20F4CD67-51DF-42BD-AFA8-84D6AADBA72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ECEB3E0-D62B-4BA6-87C7-112EBAC10172}"/>
              </a:ext>
            </a:extLst>
          </p:cNvPr>
          <p:cNvSpPr>
            <a:spLocks noGrp="1"/>
          </p:cNvSpPr>
          <p:nvPr>
            <p:ph type="sldNum" sz="quarter" idx="12"/>
          </p:nvPr>
        </p:nvSpPr>
        <p:spPr/>
        <p:txBody>
          <a:bodyPr/>
          <a:lstStyle/>
          <a:p>
            <a:fld id="{12DF3BDE-E513-4B5E-8B54-76B4F10A40A3}" type="slidenum">
              <a:rPr lang="it-IT" smtClean="0"/>
              <a:pPr/>
              <a:t>‹N›</a:t>
            </a:fld>
            <a:endParaRPr lang="it-IT"/>
          </a:p>
        </p:txBody>
      </p:sp>
    </p:spTree>
    <p:extLst>
      <p:ext uri="{BB962C8B-B14F-4D97-AF65-F5344CB8AC3E}">
        <p14:creationId xmlns:p14="http://schemas.microsoft.com/office/powerpoint/2010/main" val="2906622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293E31-34AA-476D-A63A-4C476F0EC4AC}"/>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C15F3046-E5E2-48A3-86F7-926DFA6F84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a:extLst>
              <a:ext uri="{FF2B5EF4-FFF2-40B4-BE49-F238E27FC236}">
                <a16:creationId xmlns:a16="http://schemas.microsoft.com/office/drawing/2014/main" id="{C3D19D52-EAF9-46E8-AD73-863AC8D31615}"/>
              </a:ext>
            </a:extLst>
          </p:cNvPr>
          <p:cNvSpPr>
            <a:spLocks noGrp="1"/>
          </p:cNvSpPr>
          <p:nvPr>
            <p:ph type="dt" sz="half" idx="10"/>
          </p:nvPr>
        </p:nvSpPr>
        <p:spPr/>
        <p:txBody>
          <a:bodyPr/>
          <a:lstStyle/>
          <a:p>
            <a:fld id="{BBFA28FE-79CD-4763-B977-73298B95AFC5}" type="datetimeFigureOut">
              <a:rPr lang="it-IT" smtClean="0"/>
              <a:pPr/>
              <a:t>23/05/2018</a:t>
            </a:fld>
            <a:endParaRPr lang="it-IT"/>
          </a:p>
        </p:txBody>
      </p:sp>
      <p:sp>
        <p:nvSpPr>
          <p:cNvPr id="5" name="Segnaposto piè di pagina 4">
            <a:extLst>
              <a:ext uri="{FF2B5EF4-FFF2-40B4-BE49-F238E27FC236}">
                <a16:creationId xmlns:a16="http://schemas.microsoft.com/office/drawing/2014/main" id="{6C9F6726-AF95-4D92-8AC1-42AF6F307C3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2A82441-584B-4376-A82B-0D4173CC3CB0}"/>
              </a:ext>
            </a:extLst>
          </p:cNvPr>
          <p:cNvSpPr>
            <a:spLocks noGrp="1"/>
          </p:cNvSpPr>
          <p:nvPr>
            <p:ph type="sldNum" sz="quarter" idx="12"/>
          </p:nvPr>
        </p:nvSpPr>
        <p:spPr/>
        <p:txBody>
          <a:bodyPr/>
          <a:lstStyle/>
          <a:p>
            <a:fld id="{12DF3BDE-E513-4B5E-8B54-76B4F10A40A3}" type="slidenum">
              <a:rPr lang="it-IT" smtClean="0"/>
              <a:pPr/>
              <a:t>‹N›</a:t>
            </a:fld>
            <a:endParaRPr lang="it-IT"/>
          </a:p>
        </p:txBody>
      </p:sp>
    </p:spTree>
    <p:extLst>
      <p:ext uri="{BB962C8B-B14F-4D97-AF65-F5344CB8AC3E}">
        <p14:creationId xmlns:p14="http://schemas.microsoft.com/office/powerpoint/2010/main" val="2690951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051630-4F04-4789-93BF-5D5CA587F0D7}"/>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FB95CF4-63C3-4499-8839-D264F79847C6}"/>
              </a:ext>
            </a:extLst>
          </p:cNvPr>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9B8336C-7671-4F10-91CB-3E4008A3AF0A}"/>
              </a:ext>
            </a:extLst>
          </p:cNvPr>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98AB40B8-5309-48D2-8F4D-7493BB723AC9}"/>
              </a:ext>
            </a:extLst>
          </p:cNvPr>
          <p:cNvSpPr>
            <a:spLocks noGrp="1"/>
          </p:cNvSpPr>
          <p:nvPr>
            <p:ph type="dt" sz="half" idx="10"/>
          </p:nvPr>
        </p:nvSpPr>
        <p:spPr/>
        <p:txBody>
          <a:bodyPr/>
          <a:lstStyle/>
          <a:p>
            <a:fld id="{BBFA28FE-79CD-4763-B977-73298B95AFC5}" type="datetimeFigureOut">
              <a:rPr lang="it-IT" smtClean="0"/>
              <a:pPr/>
              <a:t>23/05/2018</a:t>
            </a:fld>
            <a:endParaRPr lang="it-IT"/>
          </a:p>
        </p:txBody>
      </p:sp>
      <p:sp>
        <p:nvSpPr>
          <p:cNvPr id="6" name="Segnaposto piè di pagina 5">
            <a:extLst>
              <a:ext uri="{FF2B5EF4-FFF2-40B4-BE49-F238E27FC236}">
                <a16:creationId xmlns:a16="http://schemas.microsoft.com/office/drawing/2014/main" id="{FE62E4D1-3C81-46A6-913A-66CE759FC25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25759BC-3E88-47DD-BB62-2C20C498535B}"/>
              </a:ext>
            </a:extLst>
          </p:cNvPr>
          <p:cNvSpPr>
            <a:spLocks noGrp="1"/>
          </p:cNvSpPr>
          <p:nvPr>
            <p:ph type="sldNum" sz="quarter" idx="12"/>
          </p:nvPr>
        </p:nvSpPr>
        <p:spPr/>
        <p:txBody>
          <a:bodyPr/>
          <a:lstStyle/>
          <a:p>
            <a:fld id="{12DF3BDE-E513-4B5E-8B54-76B4F10A40A3}" type="slidenum">
              <a:rPr lang="it-IT" smtClean="0"/>
              <a:pPr/>
              <a:t>‹N›</a:t>
            </a:fld>
            <a:endParaRPr lang="it-IT"/>
          </a:p>
        </p:txBody>
      </p:sp>
    </p:spTree>
    <p:extLst>
      <p:ext uri="{BB962C8B-B14F-4D97-AF65-F5344CB8AC3E}">
        <p14:creationId xmlns:p14="http://schemas.microsoft.com/office/powerpoint/2010/main" val="879421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15002DC-FAE8-47AB-AAD4-C2523A9F5F59}"/>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D13E36D-DB37-4E80-8EAF-5DA2634FF6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a:extLst>
              <a:ext uri="{FF2B5EF4-FFF2-40B4-BE49-F238E27FC236}">
                <a16:creationId xmlns:a16="http://schemas.microsoft.com/office/drawing/2014/main" id="{7B47E56C-FAD0-4721-9B3B-DA6CFB3FAAEA}"/>
              </a:ext>
            </a:extLst>
          </p:cNvPr>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FC41C9B1-C928-419B-B951-FFEE3038A3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a:extLst>
              <a:ext uri="{FF2B5EF4-FFF2-40B4-BE49-F238E27FC236}">
                <a16:creationId xmlns:a16="http://schemas.microsoft.com/office/drawing/2014/main" id="{AE23AD95-98AA-4C03-85BA-339E28241BF2}"/>
              </a:ext>
            </a:extLst>
          </p:cNvPr>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278C7EB8-0726-4A92-A3A4-2E147CEB95BE}"/>
              </a:ext>
            </a:extLst>
          </p:cNvPr>
          <p:cNvSpPr>
            <a:spLocks noGrp="1"/>
          </p:cNvSpPr>
          <p:nvPr>
            <p:ph type="dt" sz="half" idx="10"/>
          </p:nvPr>
        </p:nvSpPr>
        <p:spPr/>
        <p:txBody>
          <a:bodyPr/>
          <a:lstStyle/>
          <a:p>
            <a:fld id="{BBFA28FE-79CD-4763-B977-73298B95AFC5}" type="datetimeFigureOut">
              <a:rPr lang="it-IT" smtClean="0"/>
              <a:pPr/>
              <a:t>23/05/2018</a:t>
            </a:fld>
            <a:endParaRPr lang="it-IT"/>
          </a:p>
        </p:txBody>
      </p:sp>
      <p:sp>
        <p:nvSpPr>
          <p:cNvPr id="8" name="Segnaposto piè di pagina 7">
            <a:extLst>
              <a:ext uri="{FF2B5EF4-FFF2-40B4-BE49-F238E27FC236}">
                <a16:creationId xmlns:a16="http://schemas.microsoft.com/office/drawing/2014/main" id="{32BE0741-BBC4-4D53-A8BB-304588797146}"/>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F78CF69-1B2C-4258-BB4C-0E2A93071A7C}"/>
              </a:ext>
            </a:extLst>
          </p:cNvPr>
          <p:cNvSpPr>
            <a:spLocks noGrp="1"/>
          </p:cNvSpPr>
          <p:nvPr>
            <p:ph type="sldNum" sz="quarter" idx="12"/>
          </p:nvPr>
        </p:nvSpPr>
        <p:spPr/>
        <p:txBody>
          <a:bodyPr/>
          <a:lstStyle/>
          <a:p>
            <a:fld id="{12DF3BDE-E513-4B5E-8B54-76B4F10A40A3}" type="slidenum">
              <a:rPr lang="it-IT" smtClean="0"/>
              <a:pPr/>
              <a:t>‹N›</a:t>
            </a:fld>
            <a:endParaRPr lang="it-IT"/>
          </a:p>
        </p:txBody>
      </p:sp>
    </p:spTree>
    <p:extLst>
      <p:ext uri="{BB962C8B-B14F-4D97-AF65-F5344CB8AC3E}">
        <p14:creationId xmlns:p14="http://schemas.microsoft.com/office/powerpoint/2010/main" val="3499130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0D0C35-62EB-4BCE-8EE3-94D2460D335B}"/>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7A23F94-3193-4DC0-947D-EA9FA5D3711E}"/>
              </a:ext>
            </a:extLst>
          </p:cNvPr>
          <p:cNvSpPr>
            <a:spLocks noGrp="1"/>
          </p:cNvSpPr>
          <p:nvPr>
            <p:ph type="dt" sz="half" idx="10"/>
          </p:nvPr>
        </p:nvSpPr>
        <p:spPr/>
        <p:txBody>
          <a:bodyPr/>
          <a:lstStyle/>
          <a:p>
            <a:fld id="{BBFA28FE-79CD-4763-B977-73298B95AFC5}" type="datetimeFigureOut">
              <a:rPr lang="it-IT" smtClean="0"/>
              <a:pPr/>
              <a:t>23/05/2018</a:t>
            </a:fld>
            <a:endParaRPr lang="it-IT"/>
          </a:p>
        </p:txBody>
      </p:sp>
      <p:sp>
        <p:nvSpPr>
          <p:cNvPr id="4" name="Segnaposto piè di pagina 3">
            <a:extLst>
              <a:ext uri="{FF2B5EF4-FFF2-40B4-BE49-F238E27FC236}">
                <a16:creationId xmlns:a16="http://schemas.microsoft.com/office/drawing/2014/main" id="{463CAAEF-5DF7-4F6F-847A-95A922DF0322}"/>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1E512B8-593A-4BF0-8DC6-09BD6A544DE9}"/>
              </a:ext>
            </a:extLst>
          </p:cNvPr>
          <p:cNvSpPr>
            <a:spLocks noGrp="1"/>
          </p:cNvSpPr>
          <p:nvPr>
            <p:ph type="sldNum" sz="quarter" idx="12"/>
          </p:nvPr>
        </p:nvSpPr>
        <p:spPr/>
        <p:txBody>
          <a:bodyPr/>
          <a:lstStyle/>
          <a:p>
            <a:fld id="{12DF3BDE-E513-4B5E-8B54-76B4F10A40A3}" type="slidenum">
              <a:rPr lang="it-IT" smtClean="0"/>
              <a:pPr/>
              <a:t>‹N›</a:t>
            </a:fld>
            <a:endParaRPr lang="it-IT"/>
          </a:p>
        </p:txBody>
      </p:sp>
    </p:spTree>
    <p:extLst>
      <p:ext uri="{BB962C8B-B14F-4D97-AF65-F5344CB8AC3E}">
        <p14:creationId xmlns:p14="http://schemas.microsoft.com/office/powerpoint/2010/main" val="3111175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FCB039A3-CF91-4A03-94B9-CC4F60A18E4D}"/>
              </a:ext>
            </a:extLst>
          </p:cNvPr>
          <p:cNvSpPr>
            <a:spLocks noGrp="1"/>
          </p:cNvSpPr>
          <p:nvPr>
            <p:ph type="dt" sz="half" idx="10"/>
          </p:nvPr>
        </p:nvSpPr>
        <p:spPr/>
        <p:txBody>
          <a:bodyPr/>
          <a:lstStyle/>
          <a:p>
            <a:fld id="{BBFA28FE-79CD-4763-B977-73298B95AFC5}" type="datetimeFigureOut">
              <a:rPr lang="it-IT" smtClean="0"/>
              <a:pPr/>
              <a:t>23/05/2018</a:t>
            </a:fld>
            <a:endParaRPr lang="it-IT"/>
          </a:p>
        </p:txBody>
      </p:sp>
      <p:sp>
        <p:nvSpPr>
          <p:cNvPr id="3" name="Segnaposto piè di pagina 2">
            <a:extLst>
              <a:ext uri="{FF2B5EF4-FFF2-40B4-BE49-F238E27FC236}">
                <a16:creationId xmlns:a16="http://schemas.microsoft.com/office/drawing/2014/main" id="{B95D0E75-18D8-4747-9712-349AAB447760}"/>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B0A1E737-1345-4FBE-97B0-79AB068DD5C1}"/>
              </a:ext>
            </a:extLst>
          </p:cNvPr>
          <p:cNvSpPr>
            <a:spLocks noGrp="1"/>
          </p:cNvSpPr>
          <p:nvPr>
            <p:ph type="sldNum" sz="quarter" idx="12"/>
          </p:nvPr>
        </p:nvSpPr>
        <p:spPr/>
        <p:txBody>
          <a:bodyPr/>
          <a:lstStyle/>
          <a:p>
            <a:fld id="{12DF3BDE-E513-4B5E-8B54-76B4F10A40A3}" type="slidenum">
              <a:rPr lang="it-IT" smtClean="0"/>
              <a:pPr/>
              <a:t>‹N›</a:t>
            </a:fld>
            <a:endParaRPr lang="it-IT"/>
          </a:p>
        </p:txBody>
      </p:sp>
    </p:spTree>
    <p:extLst>
      <p:ext uri="{BB962C8B-B14F-4D97-AF65-F5344CB8AC3E}">
        <p14:creationId xmlns:p14="http://schemas.microsoft.com/office/powerpoint/2010/main" val="4157031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41E7C7-190A-4E33-B8F6-04292E7AB26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F467B04-7458-4A7D-8E68-C558DDDED1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5B2DB9D-27E4-404A-9337-2BB8460C69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232FA0DA-4A37-49C9-958B-AE293EEF431D}"/>
              </a:ext>
            </a:extLst>
          </p:cNvPr>
          <p:cNvSpPr>
            <a:spLocks noGrp="1"/>
          </p:cNvSpPr>
          <p:nvPr>
            <p:ph type="dt" sz="half" idx="10"/>
          </p:nvPr>
        </p:nvSpPr>
        <p:spPr/>
        <p:txBody>
          <a:bodyPr/>
          <a:lstStyle/>
          <a:p>
            <a:fld id="{BBFA28FE-79CD-4763-B977-73298B95AFC5}" type="datetimeFigureOut">
              <a:rPr lang="it-IT" smtClean="0"/>
              <a:pPr/>
              <a:t>23/05/2018</a:t>
            </a:fld>
            <a:endParaRPr lang="it-IT"/>
          </a:p>
        </p:txBody>
      </p:sp>
      <p:sp>
        <p:nvSpPr>
          <p:cNvPr id="6" name="Segnaposto piè di pagina 5">
            <a:extLst>
              <a:ext uri="{FF2B5EF4-FFF2-40B4-BE49-F238E27FC236}">
                <a16:creationId xmlns:a16="http://schemas.microsoft.com/office/drawing/2014/main" id="{C25ED37B-0A6E-4B3E-A72A-454F9ED25FA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03A0110-DAC5-4CE9-B236-B76A31F4507A}"/>
              </a:ext>
            </a:extLst>
          </p:cNvPr>
          <p:cNvSpPr>
            <a:spLocks noGrp="1"/>
          </p:cNvSpPr>
          <p:nvPr>
            <p:ph type="sldNum" sz="quarter" idx="12"/>
          </p:nvPr>
        </p:nvSpPr>
        <p:spPr/>
        <p:txBody>
          <a:bodyPr/>
          <a:lstStyle/>
          <a:p>
            <a:fld id="{12DF3BDE-E513-4B5E-8B54-76B4F10A40A3}" type="slidenum">
              <a:rPr lang="it-IT" smtClean="0"/>
              <a:pPr/>
              <a:t>‹N›</a:t>
            </a:fld>
            <a:endParaRPr lang="it-IT"/>
          </a:p>
        </p:txBody>
      </p:sp>
    </p:spTree>
    <p:extLst>
      <p:ext uri="{BB962C8B-B14F-4D97-AF65-F5344CB8AC3E}">
        <p14:creationId xmlns:p14="http://schemas.microsoft.com/office/powerpoint/2010/main" val="4159150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80F4E2-CD69-46CA-8038-2B1BF155583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ADE0858B-3B11-4FB5-9FA8-4A6EC67086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3F10273E-8549-4778-A891-E5118ABCB8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19F86428-23F9-41F7-B5CC-0DC81F4CFB3A}"/>
              </a:ext>
            </a:extLst>
          </p:cNvPr>
          <p:cNvSpPr>
            <a:spLocks noGrp="1"/>
          </p:cNvSpPr>
          <p:nvPr>
            <p:ph type="dt" sz="half" idx="10"/>
          </p:nvPr>
        </p:nvSpPr>
        <p:spPr/>
        <p:txBody>
          <a:bodyPr/>
          <a:lstStyle/>
          <a:p>
            <a:fld id="{BBFA28FE-79CD-4763-B977-73298B95AFC5}" type="datetimeFigureOut">
              <a:rPr lang="it-IT" smtClean="0"/>
              <a:pPr/>
              <a:t>23/05/2018</a:t>
            </a:fld>
            <a:endParaRPr lang="it-IT"/>
          </a:p>
        </p:txBody>
      </p:sp>
      <p:sp>
        <p:nvSpPr>
          <p:cNvPr id="6" name="Segnaposto piè di pagina 5">
            <a:extLst>
              <a:ext uri="{FF2B5EF4-FFF2-40B4-BE49-F238E27FC236}">
                <a16:creationId xmlns:a16="http://schemas.microsoft.com/office/drawing/2014/main" id="{227B7AB1-E92C-420F-8E50-9DF69169754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61298C65-52E8-4188-ACAC-6B2416B30F6E}"/>
              </a:ext>
            </a:extLst>
          </p:cNvPr>
          <p:cNvSpPr>
            <a:spLocks noGrp="1"/>
          </p:cNvSpPr>
          <p:nvPr>
            <p:ph type="sldNum" sz="quarter" idx="12"/>
          </p:nvPr>
        </p:nvSpPr>
        <p:spPr/>
        <p:txBody>
          <a:bodyPr/>
          <a:lstStyle/>
          <a:p>
            <a:fld id="{12DF3BDE-E513-4B5E-8B54-76B4F10A40A3}" type="slidenum">
              <a:rPr lang="it-IT" smtClean="0"/>
              <a:pPr/>
              <a:t>‹N›</a:t>
            </a:fld>
            <a:endParaRPr lang="it-IT"/>
          </a:p>
        </p:txBody>
      </p:sp>
    </p:spTree>
    <p:extLst>
      <p:ext uri="{BB962C8B-B14F-4D97-AF65-F5344CB8AC3E}">
        <p14:creationId xmlns:p14="http://schemas.microsoft.com/office/powerpoint/2010/main" val="1262526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BB69BD-4702-4B6C-A689-C3A502A10DD6}"/>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5F5A013-8123-4434-BEF8-A1255A5FE5F8}"/>
              </a:ext>
            </a:extLst>
          </p:cNvPr>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45771F8-F040-484E-8EDD-C680BE5B0E15}"/>
              </a:ext>
            </a:extLst>
          </p:cNvPr>
          <p:cNvSpPr>
            <a:spLocks noGrp="1"/>
          </p:cNvSpPr>
          <p:nvPr>
            <p:ph type="dt" sz="half" idx="10"/>
          </p:nvPr>
        </p:nvSpPr>
        <p:spPr/>
        <p:txBody>
          <a:bodyPr/>
          <a:lstStyle/>
          <a:p>
            <a:fld id="{BBFA28FE-79CD-4763-B977-73298B95AFC5}" type="datetimeFigureOut">
              <a:rPr lang="it-IT" smtClean="0"/>
              <a:pPr/>
              <a:t>23/05/2018</a:t>
            </a:fld>
            <a:endParaRPr lang="it-IT"/>
          </a:p>
        </p:txBody>
      </p:sp>
      <p:sp>
        <p:nvSpPr>
          <p:cNvPr id="5" name="Segnaposto piè di pagina 4">
            <a:extLst>
              <a:ext uri="{FF2B5EF4-FFF2-40B4-BE49-F238E27FC236}">
                <a16:creationId xmlns:a16="http://schemas.microsoft.com/office/drawing/2014/main" id="{1425071E-9FA9-43B4-A72A-65351F1A7B9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0689F34-713F-4121-AE70-EEC3A4349ED6}"/>
              </a:ext>
            </a:extLst>
          </p:cNvPr>
          <p:cNvSpPr>
            <a:spLocks noGrp="1"/>
          </p:cNvSpPr>
          <p:nvPr>
            <p:ph type="sldNum" sz="quarter" idx="12"/>
          </p:nvPr>
        </p:nvSpPr>
        <p:spPr/>
        <p:txBody>
          <a:bodyPr/>
          <a:lstStyle/>
          <a:p>
            <a:fld id="{12DF3BDE-E513-4B5E-8B54-76B4F10A40A3}" type="slidenum">
              <a:rPr lang="it-IT" smtClean="0"/>
              <a:pPr/>
              <a:t>‹N›</a:t>
            </a:fld>
            <a:endParaRPr lang="it-IT"/>
          </a:p>
        </p:txBody>
      </p:sp>
    </p:spTree>
    <p:extLst>
      <p:ext uri="{BB962C8B-B14F-4D97-AF65-F5344CB8AC3E}">
        <p14:creationId xmlns:p14="http://schemas.microsoft.com/office/powerpoint/2010/main" val="1610922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42F2A4E8-6B20-475A-BE0B-566DFDF01D18}"/>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D2AC160-BEE0-4AF1-85A0-0F7AFAAD038B}"/>
              </a:ext>
            </a:extLst>
          </p:cNvPr>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074011C-8FBE-4E66-A3D8-D2EC2FDBB391}"/>
              </a:ext>
            </a:extLst>
          </p:cNvPr>
          <p:cNvSpPr>
            <a:spLocks noGrp="1"/>
          </p:cNvSpPr>
          <p:nvPr>
            <p:ph type="dt" sz="half" idx="10"/>
          </p:nvPr>
        </p:nvSpPr>
        <p:spPr/>
        <p:txBody>
          <a:bodyPr/>
          <a:lstStyle/>
          <a:p>
            <a:fld id="{BBFA28FE-79CD-4763-B977-73298B95AFC5}" type="datetimeFigureOut">
              <a:rPr lang="it-IT" smtClean="0"/>
              <a:pPr/>
              <a:t>23/05/2018</a:t>
            </a:fld>
            <a:endParaRPr lang="it-IT"/>
          </a:p>
        </p:txBody>
      </p:sp>
      <p:sp>
        <p:nvSpPr>
          <p:cNvPr id="5" name="Segnaposto piè di pagina 4">
            <a:extLst>
              <a:ext uri="{FF2B5EF4-FFF2-40B4-BE49-F238E27FC236}">
                <a16:creationId xmlns:a16="http://schemas.microsoft.com/office/drawing/2014/main" id="{B5A1E12C-B56D-43FF-B603-670E1B1E30E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4990DA8-AA58-413F-A9EF-0058100A8A2B}"/>
              </a:ext>
            </a:extLst>
          </p:cNvPr>
          <p:cNvSpPr>
            <a:spLocks noGrp="1"/>
          </p:cNvSpPr>
          <p:nvPr>
            <p:ph type="sldNum" sz="quarter" idx="12"/>
          </p:nvPr>
        </p:nvSpPr>
        <p:spPr/>
        <p:txBody>
          <a:bodyPr/>
          <a:lstStyle/>
          <a:p>
            <a:fld id="{12DF3BDE-E513-4B5E-8B54-76B4F10A40A3}" type="slidenum">
              <a:rPr lang="it-IT" smtClean="0"/>
              <a:pPr/>
              <a:t>‹N›</a:t>
            </a:fld>
            <a:endParaRPr lang="it-IT"/>
          </a:p>
        </p:txBody>
      </p:sp>
    </p:spTree>
    <p:extLst>
      <p:ext uri="{BB962C8B-B14F-4D97-AF65-F5344CB8AC3E}">
        <p14:creationId xmlns:p14="http://schemas.microsoft.com/office/powerpoint/2010/main" val="1236085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96205023-57AD-4B26-BA37-BDFA03E86A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A9D40EF-B448-4413-B434-A8BA4A312C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090E7C6-A651-471B-835F-AEE1D711E8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FA28FE-79CD-4763-B977-73298B95AFC5}" type="datetimeFigureOut">
              <a:rPr lang="it-IT" smtClean="0"/>
              <a:pPr/>
              <a:t>23/05/2018</a:t>
            </a:fld>
            <a:endParaRPr lang="it-IT"/>
          </a:p>
        </p:txBody>
      </p:sp>
      <p:sp>
        <p:nvSpPr>
          <p:cNvPr id="5" name="Segnaposto piè di pagina 4">
            <a:extLst>
              <a:ext uri="{FF2B5EF4-FFF2-40B4-BE49-F238E27FC236}">
                <a16:creationId xmlns:a16="http://schemas.microsoft.com/office/drawing/2014/main" id="{CDA4A605-9B18-47F7-830E-29279F42DF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F111BE34-2550-4964-93D4-6162256E15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DF3BDE-E513-4B5E-8B54-76B4F10A40A3}" type="slidenum">
              <a:rPr lang="it-IT" smtClean="0"/>
              <a:pPr/>
              <a:t>‹N›</a:t>
            </a:fld>
            <a:endParaRPr lang="it-IT"/>
          </a:p>
        </p:txBody>
      </p:sp>
    </p:spTree>
    <p:extLst>
      <p:ext uri="{BB962C8B-B14F-4D97-AF65-F5344CB8AC3E}">
        <p14:creationId xmlns:p14="http://schemas.microsoft.com/office/powerpoint/2010/main" val="1069547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18" Type="http://schemas.openxmlformats.org/officeDocument/2006/relationships/image" Target="../media/image21.jpeg"/><Relationship Id="rId3" Type="http://schemas.openxmlformats.org/officeDocument/2006/relationships/image" Target="../media/image7.wmf"/><Relationship Id="rId7" Type="http://schemas.openxmlformats.org/officeDocument/2006/relationships/image" Target="../media/image11.png"/><Relationship Id="rId12" Type="http://schemas.openxmlformats.org/officeDocument/2006/relationships/image" Target="../media/image16.jpeg"/><Relationship Id="rId17" Type="http://schemas.openxmlformats.org/officeDocument/2006/relationships/image" Target="../media/image20.png"/><Relationship Id="rId2" Type="http://schemas.openxmlformats.org/officeDocument/2006/relationships/notesSlide" Target="../notesSlides/notesSlide3.xml"/><Relationship Id="rId16" Type="http://schemas.openxmlformats.org/officeDocument/2006/relationships/image" Target="../media/image19.wmf"/><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5" Type="http://schemas.openxmlformats.org/officeDocument/2006/relationships/image" Target="../media/image18.jpeg"/><Relationship Id="rId10" Type="http://schemas.openxmlformats.org/officeDocument/2006/relationships/image" Target="../media/image14.jpeg"/><Relationship Id="rId4" Type="http://schemas.openxmlformats.org/officeDocument/2006/relationships/image" Target="../media/image8.wmf"/><Relationship Id="rId9" Type="http://schemas.openxmlformats.org/officeDocument/2006/relationships/image" Target="../media/image13.jpeg"/><Relationship Id="rId14" Type="http://schemas.openxmlformats.org/officeDocument/2006/relationships/hyperlink" Target="https://www.google.it/url?sa=i&amp;rct=j&amp;q=&amp;esrc=s&amp;source=images&amp;cd=&amp;cad=rja&amp;uact=8&amp;ved=2ahUKEwjYwf3U_N_aAhVH1RQKHYoBDp0QjRx6BAgBEAU&amp;url=http://www.disegnidacolorareonline.com/disegni-colorati/casa-con-camino-colorato&amp;psig=AOvVaw2MjVgXpaedJk8Am5XAw5m3&amp;ust=1525108120196217" TargetMode="Externa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jpeg"/><Relationship Id="rId7"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1.emf"/><Relationship Id="rId7"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7.jpeg"/><Relationship Id="rId5" Type="http://schemas.openxmlformats.org/officeDocument/2006/relationships/image" Target="../media/image53.jpeg"/><Relationship Id="rId10" Type="http://schemas.openxmlformats.org/officeDocument/2006/relationships/image" Target="../media/image50.png"/><Relationship Id="rId4" Type="http://schemas.openxmlformats.org/officeDocument/2006/relationships/image" Target="../media/image52.jpeg"/><Relationship Id="rId9" Type="http://schemas.openxmlformats.org/officeDocument/2006/relationships/image" Target="../media/image56.jpeg"/></Relationships>
</file>

<file path=ppt/slides/_rels/slide1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emf"/><Relationship Id="rId7" Type="http://schemas.openxmlformats.org/officeDocument/2006/relationships/image" Target="../media/image62.png"/><Relationship Id="rId12" Type="http://schemas.openxmlformats.org/officeDocument/2006/relationships/image" Target="../media/image65.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1.jpeg"/><Relationship Id="rId11" Type="http://schemas.openxmlformats.org/officeDocument/2006/relationships/image" Target="../media/image64.jpeg"/><Relationship Id="rId5" Type="http://schemas.openxmlformats.org/officeDocument/2006/relationships/image" Target="../media/image60.png"/><Relationship Id="rId10" Type="http://schemas.openxmlformats.org/officeDocument/2006/relationships/image" Target="../media/image35.emf"/><Relationship Id="rId4" Type="http://schemas.openxmlformats.org/officeDocument/2006/relationships/image" Target="../media/image59.emf"/><Relationship Id="rId9" Type="http://schemas.openxmlformats.org/officeDocument/2006/relationships/image" Target="../media/image34.emf"/></Relationships>
</file>

<file path=ppt/slides/_rels/slide13.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64.jpeg"/><Relationship Id="rId4" Type="http://schemas.openxmlformats.org/officeDocument/2006/relationships/image" Target="../media/image59.emf"/></Relationships>
</file>

<file path=ppt/slides/_rels/slide1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5.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75.jpe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jpeg"/></Relationships>
</file>

<file path=ppt/slides/_rels/slide1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jpeg"/></Relationships>
</file>

<file path=ppt/slides/_rels/slide17.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7.jpeg"/><Relationship Id="rId5" Type="http://schemas.openxmlformats.org/officeDocument/2006/relationships/image" Target="../media/image86.png"/><Relationship Id="rId4" Type="http://schemas.openxmlformats.org/officeDocument/2006/relationships/image" Target="../media/image85.png"/></Relationships>
</file>

<file path=ppt/slides/_rels/slide1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www.google.it/url?sa=i&amp;rct=j&amp;q=&amp;esrc=s&amp;source=images&amp;cd=&amp;cad=rja&amp;uact=8&amp;ved=0ahUKEwjwjMnB677SAhWkFZoKHQbpAF4QjRwIBw&amp;url=http://mapio.net/s/55699915/&amp;psig=AFQjCNHyvo7A-OTLrd6RfiqIAq_OvT_FOw&amp;ust=1488785243823267"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644022" y="2303562"/>
            <a:ext cx="9144000" cy="1651608"/>
          </a:xfrm>
        </p:spPr>
        <p:txBody>
          <a:bodyPr>
            <a:noAutofit/>
          </a:bodyPr>
          <a:lstStyle/>
          <a:p>
            <a:r>
              <a:rPr lang="it-IT" sz="40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ACCESSI VENOSI NEL NEONATO E NEL BAMBINO:</a:t>
            </a:r>
            <a:br>
              <a:rPr lang="it-IT" sz="40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it-IT" sz="40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INDICAZIONI E APPROCCIO</a:t>
            </a:r>
          </a:p>
        </p:txBody>
      </p:sp>
      <p:pic>
        <p:nvPicPr>
          <p:cNvPr id="5" name="Immagine 4" descr="C:\Users\valeria.alessandri\Desktop\photo.jpg"/>
          <p:cNvPicPr/>
          <p:nvPr/>
        </p:nvPicPr>
        <p:blipFill rotWithShape="1">
          <a:blip r:embed="rId3" cstate="print">
            <a:extLst>
              <a:ext uri="{28A0092B-C50C-407E-A947-70E740481C1C}">
                <a14:useLocalDpi xmlns:a14="http://schemas.microsoft.com/office/drawing/2010/main" val="0"/>
              </a:ext>
            </a:extLst>
          </a:blip>
          <a:srcRect b="8882"/>
          <a:stretch/>
        </p:blipFill>
        <p:spPr bwMode="auto">
          <a:xfrm>
            <a:off x="9483229" y="4531332"/>
            <a:ext cx="2221230" cy="2060570"/>
          </a:xfrm>
          <a:prstGeom prst="rect">
            <a:avLst/>
          </a:prstGeom>
          <a:noFill/>
          <a:ln>
            <a:noFill/>
          </a:ln>
        </p:spPr>
      </p:pic>
      <p:pic>
        <p:nvPicPr>
          <p:cNvPr id="11" name="Immagine 10"/>
          <p:cNvPicPr>
            <a:picLocks noChangeAspect="1"/>
          </p:cNvPicPr>
          <p:nvPr/>
        </p:nvPicPr>
        <p:blipFill rotWithShape="1">
          <a:blip r:embed="rId4" cstate="print"/>
          <a:srcRect l="22132" t="3148"/>
          <a:stretch/>
        </p:blipFill>
        <p:spPr>
          <a:xfrm>
            <a:off x="437549" y="4771222"/>
            <a:ext cx="2847755" cy="1765196"/>
          </a:xfrm>
          <a:prstGeom prst="rect">
            <a:avLst/>
          </a:prstGeom>
          <a:ln>
            <a:noFill/>
          </a:ln>
          <a:effectLst/>
        </p:spPr>
      </p:pic>
      <p:pic>
        <p:nvPicPr>
          <p:cNvPr id="13" name="Immagine 12"/>
          <p:cNvPicPr>
            <a:picLocks noChangeAspect="1"/>
          </p:cNvPicPr>
          <p:nvPr/>
        </p:nvPicPr>
        <p:blipFill>
          <a:blip r:embed="rId5" cstate="print"/>
          <a:stretch>
            <a:fillRect/>
          </a:stretch>
        </p:blipFill>
        <p:spPr>
          <a:xfrm>
            <a:off x="4614013" y="4803414"/>
            <a:ext cx="3540506" cy="1788488"/>
          </a:xfrm>
          <a:prstGeom prst="rect">
            <a:avLst/>
          </a:prstGeom>
        </p:spPr>
      </p:pic>
      <p:sp>
        <p:nvSpPr>
          <p:cNvPr id="18" name="CasellaDiTesto 17"/>
          <p:cNvSpPr txBox="1"/>
          <p:nvPr/>
        </p:nvSpPr>
        <p:spPr>
          <a:xfrm>
            <a:off x="4779418" y="5992188"/>
            <a:ext cx="3152543" cy="923330"/>
          </a:xfrm>
          <a:prstGeom prst="rect">
            <a:avLst/>
          </a:prstGeom>
          <a:noFill/>
        </p:spPr>
        <p:txBody>
          <a:bodyPr wrap="square" rtlCol="0">
            <a:spAutoFit/>
          </a:bodyPr>
          <a:lstStyle/>
          <a:p>
            <a:r>
              <a:rPr lang="it-IT" dirty="0">
                <a:solidFill>
                  <a:srgbClr val="000090"/>
                </a:solidFill>
              </a:rPr>
              <a:t>    </a:t>
            </a:r>
            <a:r>
              <a:rPr lang="it-IT" b="1" dirty="0">
                <a:solidFill>
                  <a:srgbClr val="000090"/>
                </a:solidFill>
              </a:rPr>
              <a:t>               DEA-ARCO</a:t>
            </a:r>
          </a:p>
          <a:p>
            <a:r>
              <a:rPr lang="it-IT" b="1" dirty="0">
                <a:solidFill>
                  <a:srgbClr val="000090"/>
                </a:solidFill>
              </a:rPr>
              <a:t>      OSPEDALE BAMBINO GESU’</a:t>
            </a:r>
          </a:p>
          <a:p>
            <a:pPr algn="ctr"/>
            <a:r>
              <a:rPr lang="it-IT" b="1" dirty="0">
                <a:solidFill>
                  <a:srgbClr val="000090"/>
                </a:solidFill>
              </a:rPr>
              <a:t>ROMA</a:t>
            </a:r>
          </a:p>
        </p:txBody>
      </p:sp>
      <p:sp>
        <p:nvSpPr>
          <p:cNvPr id="20" name="CasellaDiTesto 19"/>
          <p:cNvSpPr txBox="1"/>
          <p:nvPr/>
        </p:nvSpPr>
        <p:spPr>
          <a:xfrm>
            <a:off x="5026788" y="4484754"/>
            <a:ext cx="2727606" cy="369332"/>
          </a:xfrm>
          <a:prstGeom prst="rect">
            <a:avLst/>
          </a:prstGeom>
          <a:noFill/>
        </p:spPr>
        <p:txBody>
          <a:bodyPr wrap="none" rtlCol="0">
            <a:spAutoFit/>
          </a:bodyPr>
          <a:lstStyle/>
          <a:p>
            <a:r>
              <a:rPr lang="it-IT" b="1" dirty="0">
                <a:solidFill>
                  <a:srgbClr val="000090"/>
                </a:solidFill>
              </a:rPr>
              <a:t>Dott.ssa Valeria Alessandri</a:t>
            </a:r>
            <a:endParaRPr lang="it-IT" dirty="0"/>
          </a:p>
        </p:txBody>
      </p:sp>
      <p:pic>
        <p:nvPicPr>
          <p:cNvPr id="3" name="Immagine 2">
            <a:extLst>
              <a:ext uri="{FF2B5EF4-FFF2-40B4-BE49-F238E27FC236}">
                <a16:creationId xmlns:a16="http://schemas.microsoft.com/office/drawing/2014/main" id="{68332F36-8DA7-4E9F-82F1-C16BC022B12C}"/>
              </a:ext>
            </a:extLst>
          </p:cNvPr>
          <p:cNvPicPr>
            <a:picLocks noChangeAspect="1"/>
          </p:cNvPicPr>
          <p:nvPr/>
        </p:nvPicPr>
        <p:blipFill rotWithShape="1">
          <a:blip r:embed="rId6" cstate="print"/>
          <a:srcRect l="11289" r="20494" b="6325"/>
          <a:stretch/>
        </p:blipFill>
        <p:spPr>
          <a:xfrm>
            <a:off x="220144" y="86928"/>
            <a:ext cx="2847755" cy="1400582"/>
          </a:xfrm>
          <a:prstGeom prst="rect">
            <a:avLst/>
          </a:prstGeom>
        </p:spPr>
      </p:pic>
      <p:sp>
        <p:nvSpPr>
          <p:cNvPr id="6" name="CasellaDiTesto 5">
            <a:extLst>
              <a:ext uri="{FF2B5EF4-FFF2-40B4-BE49-F238E27FC236}">
                <a16:creationId xmlns:a16="http://schemas.microsoft.com/office/drawing/2014/main" id="{B5E3C536-DD5D-4630-89FA-0E6953288156}"/>
              </a:ext>
            </a:extLst>
          </p:cNvPr>
          <p:cNvSpPr txBox="1"/>
          <p:nvPr/>
        </p:nvSpPr>
        <p:spPr>
          <a:xfrm>
            <a:off x="3499827" y="166436"/>
            <a:ext cx="7079951" cy="1323439"/>
          </a:xfrm>
          <a:prstGeom prst="rect">
            <a:avLst/>
          </a:prstGeom>
          <a:noFill/>
        </p:spPr>
        <p:txBody>
          <a:bodyPr wrap="none" rtlCol="0">
            <a:spAutoFit/>
          </a:bodyPr>
          <a:lstStyle/>
          <a:p>
            <a:r>
              <a:rPr lang="it-IT" sz="4000" b="1" dirty="0">
                <a:solidFill>
                  <a:srgbClr val="002060"/>
                </a:solidFill>
              </a:rPr>
              <a:t>II° CONGRESSO NAZIONALE IVAS</a:t>
            </a:r>
          </a:p>
          <a:p>
            <a:r>
              <a:rPr lang="it-IT" sz="4000" b="1" dirty="0">
                <a:solidFill>
                  <a:srgbClr val="002060"/>
                </a:solidFill>
              </a:rPr>
              <a:t>24-25 MAGGIO 2018</a:t>
            </a:r>
          </a:p>
        </p:txBody>
      </p:sp>
    </p:spTree>
    <p:extLst>
      <p:ext uri="{BB962C8B-B14F-4D97-AF65-F5344CB8AC3E}">
        <p14:creationId xmlns:p14="http://schemas.microsoft.com/office/powerpoint/2010/main" val="112797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0F6DF373-705E-4CAC-AC42-AF1EBB8739FA}"/>
              </a:ext>
            </a:extLst>
          </p:cNvPr>
          <p:cNvPicPr>
            <a:picLocks noChangeAspect="1"/>
          </p:cNvPicPr>
          <p:nvPr/>
        </p:nvPicPr>
        <p:blipFill rotWithShape="1">
          <a:blip r:embed="rId3">
            <a:extLst>
              <a:ext uri="{28A0092B-C50C-407E-A947-70E740481C1C}">
                <a14:useLocalDpi xmlns:a14="http://schemas.microsoft.com/office/drawing/2010/main" val="0"/>
              </a:ext>
            </a:extLst>
          </a:blip>
          <a:srcRect t="3341"/>
          <a:stretch/>
        </p:blipFill>
        <p:spPr>
          <a:xfrm>
            <a:off x="7749717" y="2420282"/>
            <a:ext cx="3344348" cy="3082517"/>
          </a:xfrm>
          <a:prstGeom prst="rect">
            <a:avLst/>
          </a:prstGeom>
        </p:spPr>
      </p:pic>
      <p:pic>
        <p:nvPicPr>
          <p:cNvPr id="10" name="Immagine 9">
            <a:extLst>
              <a:ext uri="{FF2B5EF4-FFF2-40B4-BE49-F238E27FC236}">
                <a16:creationId xmlns:a16="http://schemas.microsoft.com/office/drawing/2014/main" id="{2C1A35BC-BEFF-4D7C-8C3D-B9BD927D735C}"/>
              </a:ext>
            </a:extLst>
          </p:cNvPr>
          <p:cNvPicPr>
            <a:picLocks noChangeAspect="1"/>
          </p:cNvPicPr>
          <p:nvPr/>
        </p:nvPicPr>
        <p:blipFill rotWithShape="1">
          <a:blip r:embed="rId4">
            <a:extLst>
              <a:ext uri="{28A0092B-C50C-407E-A947-70E740481C1C}">
                <a14:useLocalDpi xmlns:a14="http://schemas.microsoft.com/office/drawing/2010/main" val="0"/>
              </a:ext>
            </a:extLst>
          </a:blip>
          <a:srcRect t="3341"/>
          <a:stretch/>
        </p:blipFill>
        <p:spPr>
          <a:xfrm>
            <a:off x="1208404" y="2511486"/>
            <a:ext cx="3113996" cy="3009947"/>
          </a:xfrm>
          <a:prstGeom prst="rect">
            <a:avLst/>
          </a:prstGeom>
        </p:spPr>
      </p:pic>
      <p:sp>
        <p:nvSpPr>
          <p:cNvPr id="11" name="CasellaDiTesto 10">
            <a:extLst>
              <a:ext uri="{FF2B5EF4-FFF2-40B4-BE49-F238E27FC236}">
                <a16:creationId xmlns:a16="http://schemas.microsoft.com/office/drawing/2014/main" id="{BAE08427-8BE8-41AA-AC74-1B3E79432E4F}"/>
              </a:ext>
            </a:extLst>
          </p:cNvPr>
          <p:cNvSpPr txBox="1"/>
          <p:nvPr/>
        </p:nvSpPr>
        <p:spPr>
          <a:xfrm>
            <a:off x="5006877" y="304365"/>
            <a:ext cx="2289986" cy="523220"/>
          </a:xfrm>
          <a:prstGeom prst="rect">
            <a:avLst/>
          </a:prstGeom>
          <a:noFill/>
        </p:spPr>
        <p:txBody>
          <a:bodyPr wrap="none" rtlCol="0">
            <a:spAutoFit/>
          </a:bodyPr>
          <a:lstStyle/>
          <a:p>
            <a:r>
              <a:rPr lang="it-IT" sz="2800" b="1" dirty="0">
                <a:solidFill>
                  <a:srgbClr val="FF0000"/>
                </a:solidFill>
              </a:rPr>
              <a:t>CASO CLINICO</a:t>
            </a:r>
          </a:p>
        </p:txBody>
      </p:sp>
      <p:sp>
        <p:nvSpPr>
          <p:cNvPr id="13" name="CasellaDiTesto 12">
            <a:extLst>
              <a:ext uri="{FF2B5EF4-FFF2-40B4-BE49-F238E27FC236}">
                <a16:creationId xmlns:a16="http://schemas.microsoft.com/office/drawing/2014/main" id="{31F5BD4B-7790-4555-A3CF-7CE922406A7B}"/>
              </a:ext>
            </a:extLst>
          </p:cNvPr>
          <p:cNvSpPr txBox="1"/>
          <p:nvPr/>
        </p:nvSpPr>
        <p:spPr>
          <a:xfrm>
            <a:off x="0" y="855272"/>
            <a:ext cx="11877867" cy="523220"/>
          </a:xfrm>
          <a:prstGeom prst="rect">
            <a:avLst/>
          </a:prstGeom>
          <a:noFill/>
        </p:spPr>
        <p:txBody>
          <a:bodyPr wrap="none" rtlCol="0">
            <a:spAutoFit/>
          </a:bodyPr>
          <a:lstStyle/>
          <a:p>
            <a:r>
              <a:rPr lang="it-IT" sz="2800" dirty="0"/>
              <a:t>Pz. Femmina, 6 mm, 3 Kg, S. di Down, cardiopatia corretta, scarso accrescimento</a:t>
            </a:r>
          </a:p>
        </p:txBody>
      </p:sp>
      <p:sp>
        <p:nvSpPr>
          <p:cNvPr id="14" name="CasellaDiTesto 13">
            <a:extLst>
              <a:ext uri="{FF2B5EF4-FFF2-40B4-BE49-F238E27FC236}">
                <a16:creationId xmlns:a16="http://schemas.microsoft.com/office/drawing/2014/main" id="{CBBF3F86-4B1A-42CF-B409-E58F8471EDAD}"/>
              </a:ext>
            </a:extLst>
          </p:cNvPr>
          <p:cNvSpPr txBox="1"/>
          <p:nvPr/>
        </p:nvSpPr>
        <p:spPr>
          <a:xfrm>
            <a:off x="1208404" y="2511486"/>
            <a:ext cx="767669" cy="134734"/>
          </a:xfrm>
          <a:prstGeom prst="rect">
            <a:avLst/>
          </a:prstGeom>
          <a:solidFill>
            <a:schemeClr val="tx1"/>
          </a:solidFill>
        </p:spPr>
        <p:txBody>
          <a:bodyPr wrap="square" rtlCol="0">
            <a:spAutoFit/>
          </a:bodyPr>
          <a:lstStyle/>
          <a:p>
            <a:endParaRPr lang="it-IT" dirty="0"/>
          </a:p>
        </p:txBody>
      </p:sp>
      <p:sp>
        <p:nvSpPr>
          <p:cNvPr id="15" name="CasellaDiTesto 14">
            <a:extLst>
              <a:ext uri="{FF2B5EF4-FFF2-40B4-BE49-F238E27FC236}">
                <a16:creationId xmlns:a16="http://schemas.microsoft.com/office/drawing/2014/main" id="{7508841B-E6CC-4AD6-9410-C9AB90DFE52E}"/>
              </a:ext>
            </a:extLst>
          </p:cNvPr>
          <p:cNvSpPr txBox="1"/>
          <p:nvPr/>
        </p:nvSpPr>
        <p:spPr>
          <a:xfrm>
            <a:off x="7749717" y="2356876"/>
            <a:ext cx="728663" cy="126811"/>
          </a:xfrm>
          <a:prstGeom prst="rect">
            <a:avLst/>
          </a:prstGeom>
          <a:solidFill>
            <a:schemeClr val="bg1"/>
          </a:solidFill>
        </p:spPr>
        <p:txBody>
          <a:bodyPr wrap="square" rtlCol="0">
            <a:spAutoFit/>
          </a:bodyPr>
          <a:lstStyle/>
          <a:p>
            <a:endParaRPr lang="it-IT" dirty="0"/>
          </a:p>
        </p:txBody>
      </p:sp>
      <p:sp>
        <p:nvSpPr>
          <p:cNvPr id="16" name="CasellaDiTesto 15">
            <a:extLst>
              <a:ext uri="{FF2B5EF4-FFF2-40B4-BE49-F238E27FC236}">
                <a16:creationId xmlns:a16="http://schemas.microsoft.com/office/drawing/2014/main" id="{A34CA46F-107A-45C3-B674-4D606F8B72E6}"/>
              </a:ext>
            </a:extLst>
          </p:cNvPr>
          <p:cNvSpPr txBox="1"/>
          <p:nvPr/>
        </p:nvSpPr>
        <p:spPr>
          <a:xfrm>
            <a:off x="-29028" y="5738646"/>
            <a:ext cx="12191999" cy="1077218"/>
          </a:xfrm>
          <a:prstGeom prst="rect">
            <a:avLst/>
          </a:prstGeom>
          <a:solidFill>
            <a:srgbClr val="0070C0"/>
          </a:solidFill>
        </p:spPr>
        <p:txBody>
          <a:bodyPr wrap="square" rtlCol="0">
            <a:spAutoFit/>
          </a:bodyPr>
          <a:lstStyle/>
          <a:p>
            <a:pPr algn="ctr"/>
            <a:r>
              <a:rPr lang="it-IT" sz="3200" dirty="0">
                <a:solidFill>
                  <a:srgbClr val="FFFF00"/>
                </a:solidFill>
              </a:rPr>
              <a:t>Conoscere la storia clinica di un paziente e le sue condizioni cliniche è fondamentale per la </a:t>
            </a:r>
            <a:r>
              <a:rPr lang="it-IT" sz="3200" b="1" dirty="0">
                <a:solidFill>
                  <a:srgbClr val="FFFF00"/>
                </a:solidFill>
              </a:rPr>
              <a:t>scelta</a:t>
            </a:r>
            <a:r>
              <a:rPr lang="it-IT" sz="3200" dirty="0">
                <a:solidFill>
                  <a:srgbClr val="FFFF00"/>
                </a:solidFill>
              </a:rPr>
              <a:t> del </a:t>
            </a:r>
            <a:r>
              <a:rPr lang="it-IT" sz="3200" b="1" dirty="0">
                <a:solidFill>
                  <a:srgbClr val="FFFF00"/>
                </a:solidFill>
              </a:rPr>
              <a:t>giusto presidio </a:t>
            </a:r>
            <a:r>
              <a:rPr lang="it-IT" sz="3200" dirty="0">
                <a:solidFill>
                  <a:srgbClr val="FFFF00"/>
                </a:solidFill>
              </a:rPr>
              <a:t>e del </a:t>
            </a:r>
            <a:r>
              <a:rPr lang="it-IT" sz="3200" b="1" dirty="0">
                <a:solidFill>
                  <a:srgbClr val="FFFF00"/>
                </a:solidFill>
              </a:rPr>
              <a:t>giusto approccio</a:t>
            </a:r>
          </a:p>
        </p:txBody>
      </p:sp>
      <p:sp>
        <p:nvSpPr>
          <p:cNvPr id="2" name="CasellaDiTesto 1"/>
          <p:cNvSpPr txBox="1"/>
          <p:nvPr/>
        </p:nvSpPr>
        <p:spPr>
          <a:xfrm>
            <a:off x="7904765" y="1815932"/>
            <a:ext cx="2879571" cy="400110"/>
          </a:xfrm>
          <a:prstGeom prst="rect">
            <a:avLst/>
          </a:prstGeom>
          <a:noFill/>
        </p:spPr>
        <p:txBody>
          <a:bodyPr wrap="none" rtlCol="0">
            <a:spAutoFit/>
          </a:bodyPr>
          <a:lstStyle/>
          <a:p>
            <a:r>
              <a:rPr lang="it-IT" sz="2000" dirty="0"/>
              <a:t>Secondo approccio VGI </a:t>
            </a:r>
            <a:r>
              <a:rPr lang="it-IT" sz="2000" dirty="0" err="1"/>
              <a:t>sn</a:t>
            </a:r>
            <a:endParaRPr lang="it-IT" sz="2000" dirty="0"/>
          </a:p>
        </p:txBody>
      </p:sp>
      <p:sp>
        <p:nvSpPr>
          <p:cNvPr id="3" name="CasellaDiTesto 2"/>
          <p:cNvSpPr txBox="1"/>
          <p:nvPr/>
        </p:nvSpPr>
        <p:spPr>
          <a:xfrm>
            <a:off x="1307875" y="1848882"/>
            <a:ext cx="2918556" cy="400110"/>
          </a:xfrm>
          <a:prstGeom prst="rect">
            <a:avLst/>
          </a:prstGeom>
          <a:noFill/>
        </p:spPr>
        <p:txBody>
          <a:bodyPr wrap="none" rtlCol="0">
            <a:spAutoFit/>
          </a:bodyPr>
          <a:lstStyle/>
          <a:p>
            <a:r>
              <a:rPr lang="it-IT" sz="2000" dirty="0"/>
              <a:t>Primo approccio in VGI </a:t>
            </a:r>
            <a:r>
              <a:rPr lang="it-IT" sz="2000" dirty="0" err="1"/>
              <a:t>sn</a:t>
            </a:r>
            <a:r>
              <a:rPr lang="it-IT" sz="2000" dirty="0"/>
              <a:t> </a:t>
            </a:r>
          </a:p>
        </p:txBody>
      </p:sp>
      <p:sp>
        <p:nvSpPr>
          <p:cNvPr id="4" name="CasellaDiTesto 3"/>
          <p:cNvSpPr txBox="1"/>
          <p:nvPr/>
        </p:nvSpPr>
        <p:spPr>
          <a:xfrm>
            <a:off x="4428830" y="3349618"/>
            <a:ext cx="3168111" cy="584775"/>
          </a:xfrm>
          <a:prstGeom prst="rect">
            <a:avLst/>
          </a:prstGeom>
          <a:noFill/>
        </p:spPr>
        <p:txBody>
          <a:bodyPr wrap="none" rtlCol="0">
            <a:spAutoFit/>
          </a:bodyPr>
          <a:lstStyle/>
          <a:p>
            <a:r>
              <a:rPr lang="it-IT" sz="3200" dirty="0"/>
              <a:t>Dov’ è il catetere?</a:t>
            </a:r>
          </a:p>
        </p:txBody>
      </p:sp>
      <p:sp>
        <p:nvSpPr>
          <p:cNvPr id="5" name="Freccia a destra 4"/>
          <p:cNvSpPr/>
          <p:nvPr/>
        </p:nvSpPr>
        <p:spPr>
          <a:xfrm rot="9360108">
            <a:off x="2883755" y="2969332"/>
            <a:ext cx="391664" cy="17036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Freccia a destra 16"/>
          <p:cNvSpPr/>
          <p:nvPr/>
        </p:nvSpPr>
        <p:spPr>
          <a:xfrm rot="9360108">
            <a:off x="9362267" y="2916648"/>
            <a:ext cx="391664" cy="17036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75378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100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childTnLst>
                                </p:cTn>
                              </p:par>
                              <p:par>
                                <p:cTn id="30" presetID="1" presetClass="entr" presetSubtype="0" fill="hold" grpId="0" nodeType="withEffect">
                                  <p:stCondLst>
                                    <p:cond delay="1000"/>
                                  </p:st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2" grpId="0"/>
      <p:bldP spid="3" grpId="0"/>
      <p:bldP spid="4" grpId="0"/>
      <p:bldP spid="5"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D06663_"/>
          <p:cNvPicPr>
            <a:picLocks noChangeAspect="1" noChangeArrowheads="1"/>
          </p:cNvPicPr>
          <p:nvPr/>
        </p:nvPicPr>
        <p:blipFill>
          <a:blip r:embed="rId3" cstate="print"/>
          <a:srcRect/>
          <a:stretch>
            <a:fillRect/>
          </a:stretch>
        </p:blipFill>
        <p:spPr bwMode="auto">
          <a:xfrm rot="448286">
            <a:off x="4646588" y="2965464"/>
            <a:ext cx="2476218" cy="2267001"/>
          </a:xfrm>
          <a:prstGeom prst="rect">
            <a:avLst/>
          </a:prstGeom>
          <a:noFill/>
        </p:spPr>
      </p:pic>
      <p:pic>
        <p:nvPicPr>
          <p:cNvPr id="17" name="Picture 4" descr="BD00028_"/>
          <p:cNvPicPr>
            <a:picLocks noChangeAspect="1" noChangeArrowheads="1"/>
          </p:cNvPicPr>
          <p:nvPr/>
        </p:nvPicPr>
        <p:blipFill>
          <a:blip r:embed="rId4" cstate="print"/>
          <a:srcRect/>
          <a:stretch>
            <a:fillRect/>
          </a:stretch>
        </p:blipFill>
        <p:spPr bwMode="auto">
          <a:xfrm>
            <a:off x="5225444" y="672135"/>
            <a:ext cx="1039668" cy="1018009"/>
          </a:xfrm>
          <a:prstGeom prst="rect">
            <a:avLst/>
          </a:prstGeom>
          <a:noFill/>
        </p:spPr>
      </p:pic>
      <p:sp>
        <p:nvSpPr>
          <p:cNvPr id="7" name="Fumetto: ovale 6">
            <a:extLst>
              <a:ext uri="{FF2B5EF4-FFF2-40B4-BE49-F238E27FC236}">
                <a16:creationId xmlns:a16="http://schemas.microsoft.com/office/drawing/2014/main" id="{7058585B-BBD8-4CE9-92CA-74066F501A19}"/>
              </a:ext>
            </a:extLst>
          </p:cNvPr>
          <p:cNvSpPr/>
          <p:nvPr/>
        </p:nvSpPr>
        <p:spPr>
          <a:xfrm>
            <a:off x="4092530" y="1810460"/>
            <a:ext cx="1785841" cy="1243330"/>
          </a:xfrm>
          <a:prstGeom prst="wedgeEllipseCallout">
            <a:avLst>
              <a:gd name="adj1" fmla="val 15756"/>
              <a:gd name="adj2" fmla="val 65428"/>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rPr>
              <a:t>Occorre una via centrale</a:t>
            </a:r>
          </a:p>
          <a:p>
            <a:pPr algn="ctr"/>
            <a:r>
              <a:rPr lang="it-IT" sz="1600" b="1" dirty="0">
                <a:solidFill>
                  <a:schemeClr val="tx1"/>
                </a:solidFill>
              </a:rPr>
              <a:t>o periferica?</a:t>
            </a:r>
          </a:p>
        </p:txBody>
      </p:sp>
      <p:sp>
        <p:nvSpPr>
          <p:cNvPr id="16" name="Fumetto: ovale 15">
            <a:extLst>
              <a:ext uri="{FF2B5EF4-FFF2-40B4-BE49-F238E27FC236}">
                <a16:creationId xmlns:a16="http://schemas.microsoft.com/office/drawing/2014/main" id="{E0A38B5D-DCDC-4E88-946E-B166EA6F9FF3}"/>
              </a:ext>
            </a:extLst>
          </p:cNvPr>
          <p:cNvSpPr/>
          <p:nvPr/>
        </p:nvSpPr>
        <p:spPr>
          <a:xfrm>
            <a:off x="5905507" y="1840572"/>
            <a:ext cx="1670769" cy="889407"/>
          </a:xfrm>
          <a:prstGeom prst="wedgeEllipseCallout">
            <a:avLst>
              <a:gd name="adj1" fmla="val -20963"/>
              <a:gd name="adj2" fmla="val 7481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rPr>
              <a:t>Per quanto tempo?</a:t>
            </a:r>
          </a:p>
        </p:txBody>
      </p:sp>
      <p:sp>
        <p:nvSpPr>
          <p:cNvPr id="18" name="Fumetto: ovale 17">
            <a:extLst>
              <a:ext uri="{FF2B5EF4-FFF2-40B4-BE49-F238E27FC236}">
                <a16:creationId xmlns:a16="http://schemas.microsoft.com/office/drawing/2014/main" id="{33D16517-83A2-4651-83D2-B7F463EC9FA7}"/>
              </a:ext>
            </a:extLst>
          </p:cNvPr>
          <p:cNvSpPr/>
          <p:nvPr/>
        </p:nvSpPr>
        <p:spPr>
          <a:xfrm>
            <a:off x="2287530" y="5105720"/>
            <a:ext cx="1775027" cy="951284"/>
          </a:xfrm>
          <a:prstGeom prst="wedgeEllipseCallout">
            <a:avLst>
              <a:gd name="adj1" fmla="val 65938"/>
              <a:gd name="adj2" fmla="val -3964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rPr>
              <a:t>Che età ha e quanto pesa il bambino?</a:t>
            </a:r>
          </a:p>
        </p:txBody>
      </p:sp>
      <p:sp>
        <p:nvSpPr>
          <p:cNvPr id="19" name="Fumetto: ovale 18">
            <a:extLst>
              <a:ext uri="{FF2B5EF4-FFF2-40B4-BE49-F238E27FC236}">
                <a16:creationId xmlns:a16="http://schemas.microsoft.com/office/drawing/2014/main" id="{C3B4A559-ECA1-4FC3-9691-A68DBC29A0E8}"/>
              </a:ext>
            </a:extLst>
          </p:cNvPr>
          <p:cNvSpPr/>
          <p:nvPr/>
        </p:nvSpPr>
        <p:spPr>
          <a:xfrm>
            <a:off x="2328862" y="2293975"/>
            <a:ext cx="1896230" cy="1367054"/>
          </a:xfrm>
          <a:prstGeom prst="wedgeEllipseCallout">
            <a:avLst>
              <a:gd name="adj1" fmla="val 48784"/>
              <a:gd name="adj2" fmla="val 48589"/>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rPr>
              <a:t>Che vene  abbiamo a disposizione?</a:t>
            </a:r>
          </a:p>
        </p:txBody>
      </p:sp>
      <p:sp>
        <p:nvSpPr>
          <p:cNvPr id="20" name="Fumetto: ovale 19">
            <a:extLst>
              <a:ext uri="{FF2B5EF4-FFF2-40B4-BE49-F238E27FC236}">
                <a16:creationId xmlns:a16="http://schemas.microsoft.com/office/drawing/2014/main" id="{310D236B-F531-431C-811D-BF299B536519}"/>
              </a:ext>
            </a:extLst>
          </p:cNvPr>
          <p:cNvSpPr/>
          <p:nvPr/>
        </p:nvSpPr>
        <p:spPr>
          <a:xfrm>
            <a:off x="7337845" y="3258346"/>
            <a:ext cx="2428744" cy="1260606"/>
          </a:xfrm>
          <a:prstGeom prst="wedgeEllipseCallout">
            <a:avLst>
              <a:gd name="adj1" fmla="val -59019"/>
              <a:gd name="adj2" fmla="val 1667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rPr>
              <a:t>E’ solo per uso  intra o anche </a:t>
            </a:r>
            <a:r>
              <a:rPr lang="it-IT" sz="1600" b="1" dirty="0" err="1">
                <a:solidFill>
                  <a:schemeClr val="tx1"/>
                </a:solidFill>
              </a:rPr>
              <a:t>extaospedaliero</a:t>
            </a:r>
            <a:r>
              <a:rPr lang="it-IT" sz="1600" b="1" dirty="0">
                <a:solidFill>
                  <a:schemeClr val="tx1"/>
                </a:solidFill>
              </a:rPr>
              <a:t>?</a:t>
            </a:r>
          </a:p>
        </p:txBody>
      </p:sp>
      <p:sp>
        <p:nvSpPr>
          <p:cNvPr id="21" name="Fumetto: ovale 20">
            <a:extLst>
              <a:ext uri="{FF2B5EF4-FFF2-40B4-BE49-F238E27FC236}">
                <a16:creationId xmlns:a16="http://schemas.microsoft.com/office/drawing/2014/main" id="{37ACA6EF-53D4-4C1E-AF55-889111964552}"/>
              </a:ext>
            </a:extLst>
          </p:cNvPr>
          <p:cNvSpPr/>
          <p:nvPr/>
        </p:nvSpPr>
        <p:spPr>
          <a:xfrm>
            <a:off x="7551048" y="4558657"/>
            <a:ext cx="2293308" cy="1493191"/>
          </a:xfrm>
          <a:prstGeom prst="wedgeEllipseCallout">
            <a:avLst>
              <a:gd name="adj1" fmla="val -50094"/>
              <a:gd name="adj2" fmla="val 493"/>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bg1"/>
                </a:solidFill>
              </a:rPr>
              <a:t>Quale dispositivo assicura la performance richiesta?</a:t>
            </a:r>
          </a:p>
        </p:txBody>
      </p:sp>
      <p:sp>
        <p:nvSpPr>
          <p:cNvPr id="12" name="Fumetto: ovale 11">
            <a:extLst>
              <a:ext uri="{FF2B5EF4-FFF2-40B4-BE49-F238E27FC236}">
                <a16:creationId xmlns:a16="http://schemas.microsoft.com/office/drawing/2014/main" id="{584FDB41-9528-4354-903C-58A28867EEA0}"/>
              </a:ext>
            </a:extLst>
          </p:cNvPr>
          <p:cNvSpPr/>
          <p:nvPr/>
        </p:nvSpPr>
        <p:spPr>
          <a:xfrm>
            <a:off x="2190954" y="3705988"/>
            <a:ext cx="2084396" cy="1368146"/>
          </a:xfrm>
          <a:prstGeom prst="wedgeEllipseCallout">
            <a:avLst>
              <a:gd name="adj1" fmla="val 61480"/>
              <a:gd name="adj2" fmla="val 321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rPr>
              <a:t>Che problematiche e che patologia ha il bambino</a:t>
            </a:r>
            <a:r>
              <a:rPr lang="it-IT" b="1" dirty="0">
                <a:solidFill>
                  <a:schemeClr val="tx1"/>
                </a:solidFill>
              </a:rPr>
              <a:t>?</a:t>
            </a:r>
          </a:p>
        </p:txBody>
      </p:sp>
      <p:sp>
        <p:nvSpPr>
          <p:cNvPr id="13" name="Fumetto: ovale 12">
            <a:extLst>
              <a:ext uri="{FF2B5EF4-FFF2-40B4-BE49-F238E27FC236}">
                <a16:creationId xmlns:a16="http://schemas.microsoft.com/office/drawing/2014/main" id="{FAB86E28-F416-41F1-8C6F-95384FC0EE72}"/>
              </a:ext>
            </a:extLst>
          </p:cNvPr>
          <p:cNvSpPr/>
          <p:nvPr/>
        </p:nvSpPr>
        <p:spPr>
          <a:xfrm>
            <a:off x="7503138" y="2120161"/>
            <a:ext cx="1670769" cy="1081656"/>
          </a:xfrm>
          <a:prstGeom prst="wedgeEllipseCallout">
            <a:avLst>
              <a:gd name="adj1" fmla="val -54439"/>
              <a:gd name="adj2" fmla="val 44621"/>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rPr>
              <a:t>Con che frequenza di utilizzo?</a:t>
            </a:r>
          </a:p>
        </p:txBody>
      </p:sp>
      <p:pic>
        <p:nvPicPr>
          <p:cNvPr id="14" name="Immagine 13">
            <a:extLst>
              <a:ext uri="{FF2B5EF4-FFF2-40B4-BE49-F238E27FC236}">
                <a16:creationId xmlns:a16="http://schemas.microsoft.com/office/drawing/2014/main" id="{D288748F-8894-4B5D-80B2-2DA638BDE77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042" r="2229" b="30183"/>
          <a:stretch/>
        </p:blipFill>
        <p:spPr>
          <a:xfrm>
            <a:off x="467073" y="5063845"/>
            <a:ext cx="1740295" cy="1035034"/>
          </a:xfrm>
          <a:prstGeom prst="rect">
            <a:avLst/>
          </a:prstGeom>
        </p:spPr>
      </p:pic>
      <p:pic>
        <p:nvPicPr>
          <p:cNvPr id="15" name="Immagine 14">
            <a:extLst>
              <a:ext uri="{FF2B5EF4-FFF2-40B4-BE49-F238E27FC236}">
                <a16:creationId xmlns:a16="http://schemas.microsoft.com/office/drawing/2014/main" id="{9AA9008E-9C46-41CF-90E5-74A599CABCD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7073" y="3778753"/>
            <a:ext cx="1671876" cy="1036843"/>
          </a:xfrm>
          <a:prstGeom prst="rect">
            <a:avLst/>
          </a:prstGeom>
        </p:spPr>
      </p:pic>
      <p:pic>
        <p:nvPicPr>
          <p:cNvPr id="22" name="Immagine 21">
            <a:extLst>
              <a:ext uri="{FF2B5EF4-FFF2-40B4-BE49-F238E27FC236}">
                <a16:creationId xmlns:a16="http://schemas.microsoft.com/office/drawing/2014/main" id="{0C7AAA1F-582C-4D32-994A-A46ACAD7DBE6}"/>
              </a:ext>
            </a:extLst>
          </p:cNvPr>
          <p:cNvPicPr>
            <a:picLocks noChangeAspect="1"/>
          </p:cNvPicPr>
          <p:nvPr/>
        </p:nvPicPr>
        <p:blipFill>
          <a:blip r:embed="rId7" cstate="print"/>
          <a:stretch>
            <a:fillRect/>
          </a:stretch>
        </p:blipFill>
        <p:spPr>
          <a:xfrm>
            <a:off x="375650" y="1190273"/>
            <a:ext cx="2168790" cy="1091833"/>
          </a:xfrm>
          <a:prstGeom prst="rect">
            <a:avLst/>
          </a:prstGeom>
        </p:spPr>
      </p:pic>
      <p:pic>
        <p:nvPicPr>
          <p:cNvPr id="23" name="Immagine 22">
            <a:extLst>
              <a:ext uri="{FF2B5EF4-FFF2-40B4-BE49-F238E27FC236}">
                <a16:creationId xmlns:a16="http://schemas.microsoft.com/office/drawing/2014/main" id="{2EDBCA55-5B37-4545-83AF-0AF4502E7E3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5644" t="14616" b="36516"/>
          <a:stretch/>
        </p:blipFill>
        <p:spPr>
          <a:xfrm>
            <a:off x="432777" y="2557125"/>
            <a:ext cx="1700100" cy="982852"/>
          </a:xfrm>
          <a:prstGeom prst="rect">
            <a:avLst/>
          </a:prstGeom>
        </p:spPr>
      </p:pic>
      <p:pic>
        <p:nvPicPr>
          <p:cNvPr id="24" name="Immagine 23">
            <a:extLst>
              <a:ext uri="{FF2B5EF4-FFF2-40B4-BE49-F238E27FC236}">
                <a16:creationId xmlns:a16="http://schemas.microsoft.com/office/drawing/2014/main" id="{026C5B25-25E1-443F-BDA3-938A54F2E45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50212" y="697189"/>
            <a:ext cx="1643230" cy="1222563"/>
          </a:xfrm>
          <a:prstGeom prst="rect">
            <a:avLst/>
          </a:prstGeom>
        </p:spPr>
      </p:pic>
      <p:pic>
        <p:nvPicPr>
          <p:cNvPr id="25" name="Immagine 24">
            <a:extLst>
              <a:ext uri="{FF2B5EF4-FFF2-40B4-BE49-F238E27FC236}">
                <a16:creationId xmlns:a16="http://schemas.microsoft.com/office/drawing/2014/main" id="{D4DBFC4B-B245-461E-B526-1AFF29E3E09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97114" y="622969"/>
            <a:ext cx="1785841" cy="1188700"/>
          </a:xfrm>
          <a:prstGeom prst="rect">
            <a:avLst/>
          </a:prstGeom>
        </p:spPr>
      </p:pic>
      <p:pic>
        <p:nvPicPr>
          <p:cNvPr id="26" name="Immagine 25">
            <a:extLst>
              <a:ext uri="{FF2B5EF4-FFF2-40B4-BE49-F238E27FC236}">
                <a16:creationId xmlns:a16="http://schemas.microsoft.com/office/drawing/2014/main" id="{5CFD1980-1B84-4977-BCAF-5E5B0D7CB185}"/>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b="7221"/>
          <a:stretch/>
        </p:blipFill>
        <p:spPr>
          <a:xfrm>
            <a:off x="9244504" y="1655227"/>
            <a:ext cx="1350069" cy="943298"/>
          </a:xfrm>
          <a:prstGeom prst="rect">
            <a:avLst/>
          </a:prstGeom>
        </p:spPr>
      </p:pic>
      <p:pic>
        <p:nvPicPr>
          <p:cNvPr id="27" name="Immagine 26">
            <a:extLst>
              <a:ext uri="{FF2B5EF4-FFF2-40B4-BE49-F238E27FC236}">
                <a16:creationId xmlns:a16="http://schemas.microsoft.com/office/drawing/2014/main" id="{AC2B1990-38AC-442D-966B-1C28C03E0505}"/>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21624" t="68308" r="31382" b="14384"/>
          <a:stretch/>
        </p:blipFill>
        <p:spPr>
          <a:xfrm>
            <a:off x="9398264" y="2511140"/>
            <a:ext cx="1670769" cy="615361"/>
          </a:xfrm>
          <a:prstGeom prst="rect">
            <a:avLst/>
          </a:prstGeom>
        </p:spPr>
      </p:pic>
      <p:pic>
        <p:nvPicPr>
          <p:cNvPr id="28" name="Immagine 27">
            <a:extLst>
              <a:ext uri="{FF2B5EF4-FFF2-40B4-BE49-F238E27FC236}">
                <a16:creationId xmlns:a16="http://schemas.microsoft.com/office/drawing/2014/main" id="{08B722E9-AF0C-43CD-BB7F-5E2D3757B6C1}"/>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8902"/>
          <a:stretch/>
        </p:blipFill>
        <p:spPr>
          <a:xfrm>
            <a:off x="9806716" y="3375205"/>
            <a:ext cx="983606" cy="1001652"/>
          </a:xfrm>
          <a:prstGeom prst="rect">
            <a:avLst/>
          </a:prstGeom>
        </p:spPr>
      </p:pic>
      <p:pic>
        <p:nvPicPr>
          <p:cNvPr id="29" name="Picture 2" descr="Risultati immagini per immagini di disegni di case">
            <a:hlinkClick r:id="rId14"/>
            <a:extLst>
              <a:ext uri="{FF2B5EF4-FFF2-40B4-BE49-F238E27FC236}">
                <a16:creationId xmlns:a16="http://schemas.microsoft.com/office/drawing/2014/main" id="{F1DD3763-BF11-4C1F-96E9-B8A009D18512}"/>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2443" t="6223" r="9111" b="9565"/>
          <a:stretch/>
        </p:blipFill>
        <p:spPr bwMode="auto">
          <a:xfrm>
            <a:off x="11082072" y="3255880"/>
            <a:ext cx="1106906" cy="1172256"/>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2E3E9DAC-3975-49E4-B17C-042EFD16C398}"/>
              </a:ext>
            </a:extLst>
          </p:cNvPr>
          <p:cNvSpPr txBox="1"/>
          <p:nvPr/>
        </p:nvSpPr>
        <p:spPr>
          <a:xfrm>
            <a:off x="10747458" y="3550969"/>
            <a:ext cx="413896" cy="646331"/>
          </a:xfrm>
          <a:prstGeom prst="rect">
            <a:avLst/>
          </a:prstGeom>
          <a:noFill/>
        </p:spPr>
        <p:txBody>
          <a:bodyPr wrap="none" rtlCol="0">
            <a:spAutoFit/>
          </a:bodyPr>
          <a:lstStyle/>
          <a:p>
            <a:r>
              <a:rPr lang="it-IT" sz="3600" b="1" dirty="0"/>
              <a:t>+</a:t>
            </a:r>
          </a:p>
        </p:txBody>
      </p:sp>
      <p:sp>
        <p:nvSpPr>
          <p:cNvPr id="5" name="CasellaDiTesto 4">
            <a:extLst>
              <a:ext uri="{FF2B5EF4-FFF2-40B4-BE49-F238E27FC236}">
                <a16:creationId xmlns:a16="http://schemas.microsoft.com/office/drawing/2014/main" id="{3B68C4C7-DC01-4FC9-B09A-C47212A4A5C0}"/>
              </a:ext>
            </a:extLst>
          </p:cNvPr>
          <p:cNvSpPr txBox="1"/>
          <p:nvPr/>
        </p:nvSpPr>
        <p:spPr>
          <a:xfrm>
            <a:off x="56814" y="6360860"/>
            <a:ext cx="12188978" cy="461665"/>
          </a:xfrm>
          <a:prstGeom prst="rect">
            <a:avLst/>
          </a:prstGeom>
          <a:noFill/>
        </p:spPr>
        <p:txBody>
          <a:bodyPr wrap="square" rtlCol="0">
            <a:spAutoFit/>
          </a:bodyPr>
          <a:lstStyle/>
          <a:p>
            <a:r>
              <a:rPr lang="it-IT" sz="2400" b="1" dirty="0"/>
              <a:t>Il posizionamento di un accesso venoso nel bambino deve essere fatto in maniera «sartoriale»</a:t>
            </a:r>
          </a:p>
        </p:txBody>
      </p:sp>
      <p:sp>
        <p:nvSpPr>
          <p:cNvPr id="8" name="CasellaDiTesto 7">
            <a:extLst>
              <a:ext uri="{FF2B5EF4-FFF2-40B4-BE49-F238E27FC236}">
                <a16:creationId xmlns:a16="http://schemas.microsoft.com/office/drawing/2014/main" id="{4B86ABCA-A017-41F8-A6E4-4D0ED644FB91}"/>
              </a:ext>
            </a:extLst>
          </p:cNvPr>
          <p:cNvSpPr txBox="1"/>
          <p:nvPr/>
        </p:nvSpPr>
        <p:spPr>
          <a:xfrm>
            <a:off x="458783" y="45016"/>
            <a:ext cx="11385040" cy="538609"/>
          </a:xfrm>
          <a:prstGeom prst="rect">
            <a:avLst/>
          </a:prstGeom>
          <a:noFill/>
        </p:spPr>
        <p:txBody>
          <a:bodyPr wrap="none" rtlCol="0">
            <a:spAutoFit/>
          </a:bodyPr>
          <a:lstStyle/>
          <a:p>
            <a:r>
              <a:rPr lang="it-IT" sz="2900" b="1" dirty="0"/>
              <a:t>Il</a:t>
            </a:r>
            <a:r>
              <a:rPr lang="it-IT" sz="2900" dirty="0"/>
              <a:t> </a:t>
            </a:r>
            <a:r>
              <a:rPr lang="it-IT" sz="2900" b="1" dirty="0"/>
              <a:t>giusto catetere, una scelta difficile: le domande che ci dobbiamo fare… </a:t>
            </a:r>
          </a:p>
        </p:txBody>
      </p:sp>
      <p:pic>
        <p:nvPicPr>
          <p:cNvPr id="30" name="Picture 78">
            <a:extLst>
              <a:ext uri="{FF2B5EF4-FFF2-40B4-BE49-F238E27FC236}">
                <a16:creationId xmlns:a16="http://schemas.microsoft.com/office/drawing/2014/main" id="{7B83FFC4-A142-4378-84E5-992D551562F7}"/>
              </a:ext>
            </a:extLst>
          </p:cNvPr>
          <p:cNvPicPr>
            <a:picLocks noChangeAspect="1" noChangeArrowheads="1"/>
          </p:cNvPicPr>
          <p:nvPr/>
        </p:nvPicPr>
        <p:blipFill>
          <a:blip r:embed="rId16" cstate="print">
            <a:lum bright="4000" contrast="12000"/>
          </a:blip>
          <a:srcRect l="818" t="38246" r="42902"/>
          <a:stretch>
            <a:fillRect/>
          </a:stretch>
        </p:blipFill>
        <p:spPr bwMode="auto">
          <a:xfrm>
            <a:off x="4427790" y="5208487"/>
            <a:ext cx="2955435" cy="1188290"/>
          </a:xfrm>
          <a:prstGeom prst="rect">
            <a:avLst/>
          </a:prstGeom>
          <a:noFill/>
          <a:ln w="9525">
            <a:solidFill>
              <a:srgbClr val="A6A6E2"/>
            </a:solidFill>
            <a:miter lim="800000"/>
            <a:headEnd/>
            <a:tailEnd/>
          </a:ln>
          <a:effectLst/>
        </p:spPr>
      </p:pic>
      <p:sp>
        <p:nvSpPr>
          <p:cNvPr id="31" name="Ovale 30">
            <a:extLst>
              <a:ext uri="{FF2B5EF4-FFF2-40B4-BE49-F238E27FC236}">
                <a16:creationId xmlns:a16="http://schemas.microsoft.com/office/drawing/2014/main" id="{9B1EBC6D-DD82-4321-8B38-2CB1A424BC16}"/>
              </a:ext>
            </a:extLst>
          </p:cNvPr>
          <p:cNvSpPr/>
          <p:nvPr/>
        </p:nvSpPr>
        <p:spPr>
          <a:xfrm>
            <a:off x="9924810" y="4719266"/>
            <a:ext cx="1106906" cy="1103557"/>
          </a:xfrm>
          <a:prstGeom prst="ellipse">
            <a:avLst/>
          </a:prstGeom>
          <a:blipFill>
            <a:blip r:embed="rId17">
              <a:extLst>
                <a:ext uri="{28A0092B-C50C-407E-A947-70E740481C1C}">
                  <a14:useLocalDpi xmlns:a14="http://schemas.microsoft.com/office/drawing/2010/main" val="0"/>
                </a:ext>
              </a:extLst>
            </a:blip>
            <a:srcRect/>
            <a:stretch>
              <a:fillRect l="-12000" r="-12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2" name="Ovale 31">
            <a:extLst>
              <a:ext uri="{FF2B5EF4-FFF2-40B4-BE49-F238E27FC236}">
                <a16:creationId xmlns:a16="http://schemas.microsoft.com/office/drawing/2014/main" id="{8E0DE602-1333-48DA-B2B7-2D3D502C19C6}"/>
              </a:ext>
            </a:extLst>
          </p:cNvPr>
          <p:cNvSpPr/>
          <p:nvPr/>
        </p:nvSpPr>
        <p:spPr>
          <a:xfrm rot="18723609">
            <a:off x="10852279" y="4980277"/>
            <a:ext cx="1142508" cy="1202170"/>
          </a:xfrm>
          <a:prstGeom prst="ellipse">
            <a:avLst/>
          </a:prstGeom>
          <a:blipFill>
            <a:blip r:embed="rId18">
              <a:extLst>
                <a:ext uri="{28A0092B-C50C-407E-A947-70E740481C1C}">
                  <a14:useLocalDpi xmlns:a14="http://schemas.microsoft.com/office/drawing/2010/main" val="0"/>
                </a:ext>
              </a:extLst>
            </a:blip>
            <a:srcRect/>
            <a:stretch>
              <a:fillRect l="-28000" r="-28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9" name="CasellaDiTesto 8">
            <a:extLst>
              <a:ext uri="{FF2B5EF4-FFF2-40B4-BE49-F238E27FC236}">
                <a16:creationId xmlns:a16="http://schemas.microsoft.com/office/drawing/2014/main" id="{5E007216-183D-43BB-A943-9B269909A502}"/>
              </a:ext>
            </a:extLst>
          </p:cNvPr>
          <p:cNvSpPr txBox="1"/>
          <p:nvPr/>
        </p:nvSpPr>
        <p:spPr>
          <a:xfrm>
            <a:off x="363739" y="2505370"/>
            <a:ext cx="713657" cy="261610"/>
          </a:xfrm>
          <a:prstGeom prst="rect">
            <a:avLst/>
          </a:prstGeom>
          <a:noFill/>
        </p:spPr>
        <p:txBody>
          <a:bodyPr wrap="none" rtlCol="0">
            <a:spAutoFit/>
          </a:bodyPr>
          <a:lstStyle/>
          <a:p>
            <a:r>
              <a:rPr lang="it-IT" sz="1100" dirty="0">
                <a:solidFill>
                  <a:schemeClr val="bg1"/>
                </a:solidFill>
              </a:rPr>
              <a:t>TROMBO</a:t>
            </a:r>
          </a:p>
        </p:txBody>
      </p:sp>
      <p:sp>
        <p:nvSpPr>
          <p:cNvPr id="10" name="CasellaDiTesto 9">
            <a:extLst>
              <a:ext uri="{FF2B5EF4-FFF2-40B4-BE49-F238E27FC236}">
                <a16:creationId xmlns:a16="http://schemas.microsoft.com/office/drawing/2014/main" id="{8C18DCF3-92CC-42BD-9414-59C7980DCD60}"/>
              </a:ext>
            </a:extLst>
          </p:cNvPr>
          <p:cNvSpPr txBox="1"/>
          <p:nvPr/>
        </p:nvSpPr>
        <p:spPr>
          <a:xfrm>
            <a:off x="1505389" y="2523182"/>
            <a:ext cx="675185" cy="261610"/>
          </a:xfrm>
          <a:prstGeom prst="rect">
            <a:avLst/>
          </a:prstGeom>
          <a:noFill/>
        </p:spPr>
        <p:txBody>
          <a:bodyPr wrap="none" rtlCol="0">
            <a:spAutoFit/>
          </a:bodyPr>
          <a:lstStyle/>
          <a:p>
            <a:r>
              <a:rPr lang="it-IT" sz="1100" dirty="0">
                <a:solidFill>
                  <a:schemeClr val="bg1"/>
                </a:solidFill>
              </a:rPr>
              <a:t>ARTERIA</a:t>
            </a:r>
          </a:p>
        </p:txBody>
      </p:sp>
    </p:spTree>
    <p:extLst>
      <p:ext uri="{BB962C8B-B14F-4D97-AF65-F5344CB8AC3E}">
        <p14:creationId xmlns:p14="http://schemas.microsoft.com/office/powerpoint/2010/main" val="4253039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18" grpId="0" animBg="1"/>
      <p:bldP spid="19" grpId="0" animBg="1"/>
      <p:bldP spid="20" grpId="0" animBg="1"/>
      <p:bldP spid="21" grpId="0" animBg="1"/>
      <p:bldP spid="12" grpId="0" animBg="1"/>
      <p:bldP spid="13" grpId="0" animBg="1"/>
      <p:bldP spid="2"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23F5D1E1-B332-42CA-BDEE-F0875E5C00BA}"/>
              </a:ext>
            </a:extLst>
          </p:cNvPr>
          <p:cNvSpPr/>
          <p:nvPr/>
        </p:nvSpPr>
        <p:spPr>
          <a:xfrm>
            <a:off x="3831544" y="629800"/>
            <a:ext cx="3639853" cy="1590459"/>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Neonato pretermine stabile, ancora intubato a 48 h:</a:t>
            </a:r>
          </a:p>
          <a:p>
            <a:r>
              <a:rPr lang="it-IT" dirty="0">
                <a:solidFill>
                  <a:schemeClr val="tx1"/>
                </a:solidFill>
              </a:rPr>
              <a:t>Previsione di NP/ </a:t>
            </a:r>
            <a:r>
              <a:rPr lang="it-IT" dirty="0" err="1">
                <a:solidFill>
                  <a:schemeClr val="tx1"/>
                </a:solidFill>
              </a:rPr>
              <a:t>tp</a:t>
            </a:r>
            <a:r>
              <a:rPr lang="it-IT" dirty="0">
                <a:solidFill>
                  <a:schemeClr val="tx1"/>
                </a:solidFill>
              </a:rPr>
              <a:t> endovenose</a:t>
            </a:r>
          </a:p>
        </p:txBody>
      </p:sp>
      <p:sp>
        <p:nvSpPr>
          <p:cNvPr id="7" name="CasellaDiTesto 6">
            <a:extLst>
              <a:ext uri="{FF2B5EF4-FFF2-40B4-BE49-F238E27FC236}">
                <a16:creationId xmlns:a16="http://schemas.microsoft.com/office/drawing/2014/main" id="{07FC0378-ACFC-4048-B1A1-780079EA6204}"/>
              </a:ext>
            </a:extLst>
          </p:cNvPr>
          <p:cNvSpPr txBox="1"/>
          <p:nvPr/>
        </p:nvSpPr>
        <p:spPr>
          <a:xfrm>
            <a:off x="8504702" y="48241"/>
            <a:ext cx="3715434" cy="923330"/>
          </a:xfrm>
          <a:prstGeom prst="rect">
            <a:avLst/>
          </a:prstGeom>
          <a:noFill/>
        </p:spPr>
        <p:txBody>
          <a:bodyPr wrap="square" rtlCol="0">
            <a:spAutoFit/>
          </a:bodyPr>
          <a:lstStyle/>
          <a:p>
            <a:r>
              <a:rPr lang="it-IT" b="1" dirty="0">
                <a:solidFill>
                  <a:srgbClr val="FF0000"/>
                </a:solidFill>
              </a:rPr>
              <a:t>CVO </a:t>
            </a:r>
            <a:r>
              <a:rPr lang="it-IT" dirty="0"/>
              <a:t> &lt; 5 gg</a:t>
            </a:r>
          </a:p>
          <a:p>
            <a:r>
              <a:rPr lang="it-IT" dirty="0"/>
              <a:t>catetere in vena ombelicale</a:t>
            </a:r>
          </a:p>
          <a:p>
            <a:r>
              <a:rPr lang="it-IT" dirty="0"/>
              <a:t>accesso centrale distretto cavale </a:t>
            </a:r>
            <a:r>
              <a:rPr lang="it-IT" dirty="0" err="1"/>
              <a:t>inf</a:t>
            </a:r>
            <a:r>
              <a:rPr lang="it-IT" dirty="0"/>
              <a:t>. </a:t>
            </a:r>
          </a:p>
        </p:txBody>
      </p:sp>
      <p:sp>
        <p:nvSpPr>
          <p:cNvPr id="8" name="CasellaDiTesto 7">
            <a:extLst>
              <a:ext uri="{FF2B5EF4-FFF2-40B4-BE49-F238E27FC236}">
                <a16:creationId xmlns:a16="http://schemas.microsoft.com/office/drawing/2014/main" id="{68C37CE7-1BD6-4FDC-B952-512F6170D2EC}"/>
              </a:ext>
            </a:extLst>
          </p:cNvPr>
          <p:cNvSpPr txBox="1"/>
          <p:nvPr/>
        </p:nvSpPr>
        <p:spPr>
          <a:xfrm>
            <a:off x="8510893" y="1159995"/>
            <a:ext cx="4383814" cy="1477328"/>
          </a:xfrm>
          <a:prstGeom prst="rect">
            <a:avLst/>
          </a:prstGeom>
          <a:noFill/>
        </p:spPr>
        <p:txBody>
          <a:bodyPr wrap="square" rtlCol="0">
            <a:spAutoFit/>
          </a:bodyPr>
          <a:lstStyle/>
          <a:p>
            <a:r>
              <a:rPr lang="it-IT" b="1" dirty="0">
                <a:solidFill>
                  <a:srgbClr val="FF0000"/>
                </a:solidFill>
              </a:rPr>
              <a:t>ECC</a:t>
            </a:r>
            <a:r>
              <a:rPr lang="it-IT" dirty="0"/>
              <a:t> &lt; 15 gg</a:t>
            </a:r>
          </a:p>
          <a:p>
            <a:r>
              <a:rPr lang="it-IT" dirty="0"/>
              <a:t>catetere epicutaneo-cavale</a:t>
            </a:r>
          </a:p>
          <a:p>
            <a:r>
              <a:rPr lang="it-IT" dirty="0"/>
              <a:t>accesso venoso centrale (</a:t>
            </a:r>
            <a:r>
              <a:rPr lang="it-IT" dirty="0" err="1"/>
              <a:t>inserz</a:t>
            </a:r>
            <a:r>
              <a:rPr lang="it-IT" dirty="0"/>
              <a:t>. </a:t>
            </a:r>
            <a:r>
              <a:rPr lang="it-IT" dirty="0" err="1"/>
              <a:t>perif</a:t>
            </a:r>
            <a:r>
              <a:rPr lang="it-IT" dirty="0"/>
              <a:t>.)</a:t>
            </a:r>
          </a:p>
          <a:p>
            <a:r>
              <a:rPr lang="it-IT" dirty="0"/>
              <a:t>distretti cavali </a:t>
            </a:r>
            <a:r>
              <a:rPr lang="it-IT" dirty="0" err="1"/>
              <a:t>sup</a:t>
            </a:r>
            <a:r>
              <a:rPr lang="it-IT" dirty="0"/>
              <a:t>.(GCA) e </a:t>
            </a:r>
            <a:r>
              <a:rPr lang="it-IT" dirty="0" err="1"/>
              <a:t>inf</a:t>
            </a:r>
            <a:r>
              <a:rPr lang="it-IT" dirty="0"/>
              <a:t>. (VCI)</a:t>
            </a:r>
          </a:p>
          <a:p>
            <a:r>
              <a:rPr lang="it-IT" dirty="0" err="1"/>
              <a:t>max</a:t>
            </a:r>
            <a:r>
              <a:rPr lang="it-IT" dirty="0"/>
              <a:t> 1-2 </a:t>
            </a:r>
            <a:r>
              <a:rPr lang="it-IT" dirty="0" err="1"/>
              <a:t>Fr</a:t>
            </a:r>
            <a:endParaRPr lang="it-IT" dirty="0"/>
          </a:p>
        </p:txBody>
      </p:sp>
      <p:sp>
        <p:nvSpPr>
          <p:cNvPr id="9" name="Rettangolo 8">
            <a:extLst>
              <a:ext uri="{FF2B5EF4-FFF2-40B4-BE49-F238E27FC236}">
                <a16:creationId xmlns:a16="http://schemas.microsoft.com/office/drawing/2014/main" id="{0DCD269E-E7B4-40E9-90C2-97FF75D6C049}"/>
              </a:ext>
            </a:extLst>
          </p:cNvPr>
          <p:cNvSpPr/>
          <p:nvPr/>
        </p:nvSpPr>
        <p:spPr>
          <a:xfrm>
            <a:off x="3852395" y="4617029"/>
            <a:ext cx="3534511" cy="204502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Neonato grave dopo 24 h di vita</a:t>
            </a:r>
          </a:p>
          <a:p>
            <a:pPr marL="285750" indent="-285750">
              <a:buFont typeface="Arial" panose="020B0604020202020204" pitchFamily="34" charset="0"/>
              <a:buChar char="•"/>
            </a:pPr>
            <a:r>
              <a:rPr lang="it-IT" dirty="0">
                <a:solidFill>
                  <a:schemeClr val="tx1"/>
                </a:solidFill>
              </a:rPr>
              <a:t>Monitoraggio emodinamico</a:t>
            </a:r>
          </a:p>
          <a:p>
            <a:pPr marL="285750" indent="-285750">
              <a:buFont typeface="Arial" panose="020B0604020202020204" pitchFamily="34" charset="0"/>
              <a:buChar char="•"/>
            </a:pPr>
            <a:r>
              <a:rPr lang="it-IT" dirty="0">
                <a:solidFill>
                  <a:schemeClr val="tx1"/>
                </a:solidFill>
              </a:rPr>
              <a:t>Necessità di 2 lumi</a:t>
            </a:r>
          </a:p>
          <a:p>
            <a:pPr marL="285750" indent="-285750">
              <a:buFont typeface="Arial" panose="020B0604020202020204" pitchFamily="34" charset="0"/>
              <a:buChar char="•"/>
            </a:pPr>
            <a:r>
              <a:rPr lang="it-IT" dirty="0">
                <a:solidFill>
                  <a:schemeClr val="tx1"/>
                </a:solidFill>
              </a:rPr>
              <a:t>Patologia chirurgica</a:t>
            </a:r>
          </a:p>
          <a:p>
            <a:pPr marL="285750" indent="-285750">
              <a:buFont typeface="Arial" panose="020B0604020202020204" pitchFamily="34" charset="0"/>
              <a:buChar char="•"/>
            </a:pPr>
            <a:r>
              <a:rPr lang="it-IT" dirty="0">
                <a:solidFill>
                  <a:schemeClr val="tx1"/>
                </a:solidFill>
              </a:rPr>
              <a:t>Esaurimento vene superficiali</a:t>
            </a:r>
          </a:p>
        </p:txBody>
      </p:sp>
      <p:sp>
        <p:nvSpPr>
          <p:cNvPr id="10" name="Rettangolo 9">
            <a:extLst>
              <a:ext uri="{FF2B5EF4-FFF2-40B4-BE49-F238E27FC236}">
                <a16:creationId xmlns:a16="http://schemas.microsoft.com/office/drawing/2014/main" id="{A05A58A8-B875-4C68-9F44-11F746E6FDC0}"/>
              </a:ext>
            </a:extLst>
          </p:cNvPr>
          <p:cNvSpPr/>
          <p:nvPr/>
        </p:nvSpPr>
        <p:spPr>
          <a:xfrm>
            <a:off x="3837881" y="2722784"/>
            <a:ext cx="3534511" cy="159045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Neonato grave alla nascita</a:t>
            </a:r>
          </a:p>
          <a:p>
            <a:pPr marL="285750" indent="-285750">
              <a:buFont typeface="Arial" panose="020B0604020202020204" pitchFamily="34" charset="0"/>
              <a:buChar char="•"/>
            </a:pPr>
            <a:r>
              <a:rPr lang="it-IT" dirty="0">
                <a:solidFill>
                  <a:schemeClr val="tx1"/>
                </a:solidFill>
              </a:rPr>
              <a:t>Monitoraggio emodinamico</a:t>
            </a:r>
          </a:p>
          <a:p>
            <a:pPr marL="285750" indent="-285750">
              <a:buFont typeface="Arial" panose="020B0604020202020204" pitchFamily="34" charset="0"/>
              <a:buChar char="•"/>
            </a:pPr>
            <a:r>
              <a:rPr lang="it-IT" dirty="0">
                <a:solidFill>
                  <a:schemeClr val="tx1"/>
                </a:solidFill>
              </a:rPr>
              <a:t>Necessità di 2 lumi</a:t>
            </a:r>
          </a:p>
          <a:p>
            <a:pPr marL="285750" indent="-285750">
              <a:buFont typeface="Arial" panose="020B0604020202020204" pitchFamily="34" charset="0"/>
              <a:buChar char="•"/>
            </a:pPr>
            <a:r>
              <a:rPr lang="it-IT" dirty="0">
                <a:solidFill>
                  <a:schemeClr val="tx1"/>
                </a:solidFill>
              </a:rPr>
              <a:t>Patologia malformativa</a:t>
            </a:r>
          </a:p>
          <a:p>
            <a:pPr marL="285750" indent="-285750">
              <a:buFont typeface="Arial" panose="020B0604020202020204" pitchFamily="34" charset="0"/>
              <a:buChar char="•"/>
            </a:pPr>
            <a:r>
              <a:rPr lang="it-IT" dirty="0">
                <a:solidFill>
                  <a:schemeClr val="tx1"/>
                </a:solidFill>
              </a:rPr>
              <a:t>Insufficienza respiratoria grave</a:t>
            </a:r>
          </a:p>
        </p:txBody>
      </p:sp>
      <p:sp>
        <p:nvSpPr>
          <p:cNvPr id="12" name="Rettangolo 11">
            <a:extLst>
              <a:ext uri="{FF2B5EF4-FFF2-40B4-BE49-F238E27FC236}">
                <a16:creationId xmlns:a16="http://schemas.microsoft.com/office/drawing/2014/main" id="{A170B762-DB45-4D83-930B-F94198985C0E}"/>
              </a:ext>
            </a:extLst>
          </p:cNvPr>
          <p:cNvSpPr/>
          <p:nvPr/>
        </p:nvSpPr>
        <p:spPr>
          <a:xfrm>
            <a:off x="8496825" y="3041537"/>
            <a:ext cx="3692427" cy="923330"/>
          </a:xfrm>
          <a:prstGeom prst="rect">
            <a:avLst/>
          </a:prstGeom>
        </p:spPr>
        <p:txBody>
          <a:bodyPr wrap="square">
            <a:spAutoFit/>
          </a:bodyPr>
          <a:lstStyle/>
          <a:p>
            <a:r>
              <a:rPr lang="it-IT" b="1" dirty="0">
                <a:solidFill>
                  <a:srgbClr val="FF0000"/>
                </a:solidFill>
              </a:rPr>
              <a:t>CVO </a:t>
            </a:r>
            <a:r>
              <a:rPr lang="it-IT" dirty="0"/>
              <a:t> &lt; 5 gg</a:t>
            </a:r>
          </a:p>
          <a:p>
            <a:r>
              <a:rPr lang="it-IT" dirty="0"/>
              <a:t>catetere in vena ombelicale</a:t>
            </a:r>
          </a:p>
          <a:p>
            <a:r>
              <a:rPr lang="it-IT" dirty="0"/>
              <a:t>accesso centrale distretto cavale </a:t>
            </a:r>
            <a:r>
              <a:rPr lang="it-IT" dirty="0" err="1"/>
              <a:t>inf</a:t>
            </a:r>
            <a:r>
              <a:rPr lang="it-IT" dirty="0"/>
              <a:t>.</a:t>
            </a:r>
          </a:p>
        </p:txBody>
      </p:sp>
      <p:sp>
        <p:nvSpPr>
          <p:cNvPr id="15" name="CasellaDiTesto 14">
            <a:extLst>
              <a:ext uri="{FF2B5EF4-FFF2-40B4-BE49-F238E27FC236}">
                <a16:creationId xmlns:a16="http://schemas.microsoft.com/office/drawing/2014/main" id="{9C5EF497-1E02-4F4D-AF75-1D1C6257B678}"/>
              </a:ext>
            </a:extLst>
          </p:cNvPr>
          <p:cNvSpPr txBox="1"/>
          <p:nvPr/>
        </p:nvSpPr>
        <p:spPr>
          <a:xfrm>
            <a:off x="8487346" y="4438269"/>
            <a:ext cx="3226332" cy="1200329"/>
          </a:xfrm>
          <a:prstGeom prst="rect">
            <a:avLst/>
          </a:prstGeom>
          <a:noFill/>
        </p:spPr>
        <p:txBody>
          <a:bodyPr wrap="none" rtlCol="0">
            <a:spAutoFit/>
          </a:bodyPr>
          <a:lstStyle/>
          <a:p>
            <a:r>
              <a:rPr lang="it-IT" b="1" dirty="0">
                <a:solidFill>
                  <a:srgbClr val="FF0000"/>
                </a:solidFill>
              </a:rPr>
              <a:t>CICC </a:t>
            </a:r>
            <a:endParaRPr lang="it-IT" dirty="0"/>
          </a:p>
          <a:p>
            <a:r>
              <a:rPr lang="it-IT" dirty="0"/>
              <a:t>catetere ad inserzione centrale:</a:t>
            </a:r>
          </a:p>
          <a:p>
            <a:r>
              <a:rPr lang="it-IT" dirty="0"/>
              <a:t>v. anonima, v. succlavia, VGI, </a:t>
            </a:r>
          </a:p>
          <a:p>
            <a:r>
              <a:rPr lang="it-IT" dirty="0"/>
              <a:t>v. femorale</a:t>
            </a:r>
          </a:p>
        </p:txBody>
      </p:sp>
      <p:sp>
        <p:nvSpPr>
          <p:cNvPr id="16" name="CasellaDiTesto 15">
            <a:extLst>
              <a:ext uri="{FF2B5EF4-FFF2-40B4-BE49-F238E27FC236}">
                <a16:creationId xmlns:a16="http://schemas.microsoft.com/office/drawing/2014/main" id="{EFCB6A1D-A722-48A7-B0A8-EEC13AF29AE5}"/>
              </a:ext>
            </a:extLst>
          </p:cNvPr>
          <p:cNvSpPr txBox="1"/>
          <p:nvPr/>
        </p:nvSpPr>
        <p:spPr>
          <a:xfrm>
            <a:off x="8515462" y="5788053"/>
            <a:ext cx="4199842" cy="1200329"/>
          </a:xfrm>
          <a:prstGeom prst="rect">
            <a:avLst/>
          </a:prstGeom>
          <a:noFill/>
        </p:spPr>
        <p:txBody>
          <a:bodyPr wrap="square" rtlCol="0">
            <a:spAutoFit/>
          </a:bodyPr>
          <a:lstStyle/>
          <a:p>
            <a:r>
              <a:rPr lang="it-IT" b="1" dirty="0">
                <a:solidFill>
                  <a:srgbClr val="FF0000"/>
                </a:solidFill>
              </a:rPr>
              <a:t>Catetere </a:t>
            </a:r>
            <a:r>
              <a:rPr lang="it-IT" b="1" dirty="0" err="1">
                <a:solidFill>
                  <a:srgbClr val="FF0000"/>
                </a:solidFill>
              </a:rPr>
              <a:t>tunnellizzato</a:t>
            </a:r>
            <a:r>
              <a:rPr lang="it-IT" b="1" dirty="0">
                <a:solidFill>
                  <a:srgbClr val="FF0000"/>
                </a:solidFill>
              </a:rPr>
              <a:t> CT (cuffia/SAS) </a:t>
            </a:r>
            <a:endParaRPr lang="it-IT" dirty="0"/>
          </a:p>
          <a:p>
            <a:r>
              <a:rPr lang="it-IT" dirty="0"/>
              <a:t>catetere ad inserzione centrale:</a:t>
            </a:r>
          </a:p>
          <a:p>
            <a:r>
              <a:rPr lang="it-IT" dirty="0"/>
              <a:t>v. anonima, VGI, v. femorale </a:t>
            </a:r>
          </a:p>
          <a:p>
            <a:endParaRPr lang="it-IT" dirty="0"/>
          </a:p>
        </p:txBody>
      </p:sp>
      <p:cxnSp>
        <p:nvCxnSpPr>
          <p:cNvPr id="18" name="Connettore diritto 17">
            <a:extLst>
              <a:ext uri="{FF2B5EF4-FFF2-40B4-BE49-F238E27FC236}">
                <a16:creationId xmlns:a16="http://schemas.microsoft.com/office/drawing/2014/main" id="{4AB2689D-93AF-47D5-AC8C-ACC21B52C6E7}"/>
              </a:ext>
            </a:extLst>
          </p:cNvPr>
          <p:cNvCxnSpPr>
            <a:cxnSpLocks/>
          </p:cNvCxnSpPr>
          <p:nvPr/>
        </p:nvCxnSpPr>
        <p:spPr>
          <a:xfrm>
            <a:off x="7547655" y="76377"/>
            <a:ext cx="0" cy="25339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Connettore diritto 20">
            <a:extLst>
              <a:ext uri="{FF2B5EF4-FFF2-40B4-BE49-F238E27FC236}">
                <a16:creationId xmlns:a16="http://schemas.microsoft.com/office/drawing/2014/main" id="{632F2255-7B5B-41DA-BD44-4B20CB8BD246}"/>
              </a:ext>
            </a:extLst>
          </p:cNvPr>
          <p:cNvCxnSpPr>
            <a:cxnSpLocks/>
          </p:cNvCxnSpPr>
          <p:nvPr/>
        </p:nvCxnSpPr>
        <p:spPr>
          <a:xfrm>
            <a:off x="7532693" y="3098456"/>
            <a:ext cx="0" cy="86831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Connettore diritto 23">
            <a:extLst>
              <a:ext uri="{FF2B5EF4-FFF2-40B4-BE49-F238E27FC236}">
                <a16:creationId xmlns:a16="http://schemas.microsoft.com/office/drawing/2014/main" id="{7889D25F-0720-4199-BD9E-99A3DC09D653}"/>
              </a:ext>
            </a:extLst>
          </p:cNvPr>
          <p:cNvCxnSpPr>
            <a:cxnSpLocks/>
          </p:cNvCxnSpPr>
          <p:nvPr/>
        </p:nvCxnSpPr>
        <p:spPr>
          <a:xfrm>
            <a:off x="7518625" y="4539531"/>
            <a:ext cx="8709" cy="21657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29" name="Diagramma 28">
            <a:extLst>
              <a:ext uri="{FF2B5EF4-FFF2-40B4-BE49-F238E27FC236}">
                <a16:creationId xmlns:a16="http://schemas.microsoft.com/office/drawing/2014/main" id="{06691891-6475-4223-9C13-CB576FAF8D92}"/>
              </a:ext>
            </a:extLst>
          </p:cNvPr>
          <p:cNvGraphicFramePr/>
          <p:nvPr>
            <p:extLst>
              <p:ext uri="{D42A27DB-BD31-4B8C-83A1-F6EECF244321}">
                <p14:modId xmlns:p14="http://schemas.microsoft.com/office/powerpoint/2010/main" val="16083581"/>
              </p:ext>
            </p:extLst>
          </p:nvPr>
        </p:nvGraphicFramePr>
        <p:xfrm>
          <a:off x="8506" y="185203"/>
          <a:ext cx="3769103" cy="6567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ttangolo 1">
            <a:extLst>
              <a:ext uri="{FF2B5EF4-FFF2-40B4-BE49-F238E27FC236}">
                <a16:creationId xmlns:a16="http://schemas.microsoft.com/office/drawing/2014/main" id="{E6F945FA-B4D0-4A5E-9E89-7AFCEC13B2CF}"/>
              </a:ext>
            </a:extLst>
          </p:cNvPr>
          <p:cNvSpPr/>
          <p:nvPr/>
        </p:nvSpPr>
        <p:spPr>
          <a:xfrm>
            <a:off x="7625075" y="5318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a:extLst>
              <a:ext uri="{FF2B5EF4-FFF2-40B4-BE49-F238E27FC236}">
                <a16:creationId xmlns:a16="http://schemas.microsoft.com/office/drawing/2014/main" id="{BD957564-798E-4015-8BF6-D14502A0BE12}"/>
              </a:ext>
            </a:extLst>
          </p:cNvPr>
          <p:cNvSpPr txBox="1"/>
          <p:nvPr/>
        </p:nvSpPr>
        <p:spPr>
          <a:xfrm>
            <a:off x="7658844" y="192993"/>
            <a:ext cx="837089" cy="600164"/>
          </a:xfrm>
          <a:prstGeom prst="rect">
            <a:avLst/>
          </a:prstGeom>
          <a:noFill/>
        </p:spPr>
        <p:txBody>
          <a:bodyPr wrap="none" rtlCol="0">
            <a:spAutoFit/>
          </a:bodyPr>
          <a:lstStyle/>
          <a:p>
            <a:r>
              <a:rPr lang="it-IT" sz="1100" dirty="0">
                <a:solidFill>
                  <a:schemeClr val="bg1"/>
                </a:solidFill>
              </a:rPr>
              <a:t>Brevissimo </a:t>
            </a:r>
          </a:p>
          <a:p>
            <a:r>
              <a:rPr lang="it-IT" sz="1100" dirty="0">
                <a:solidFill>
                  <a:schemeClr val="bg1"/>
                </a:solidFill>
              </a:rPr>
              <a:t>termine</a:t>
            </a:r>
          </a:p>
          <a:p>
            <a:r>
              <a:rPr lang="it-IT" sz="1100" dirty="0">
                <a:solidFill>
                  <a:schemeClr val="bg1"/>
                </a:solidFill>
              </a:rPr>
              <a:t>&lt; 1 </a:t>
            </a:r>
            <a:r>
              <a:rPr lang="it-IT" sz="1100" dirty="0" err="1">
                <a:solidFill>
                  <a:schemeClr val="bg1"/>
                </a:solidFill>
              </a:rPr>
              <a:t>sett</a:t>
            </a:r>
            <a:endParaRPr lang="it-IT" sz="1100" dirty="0">
              <a:solidFill>
                <a:schemeClr val="bg1"/>
              </a:solidFill>
            </a:endParaRPr>
          </a:p>
        </p:txBody>
      </p:sp>
      <p:sp>
        <p:nvSpPr>
          <p:cNvPr id="19" name="Rettangolo 18">
            <a:extLst>
              <a:ext uri="{FF2B5EF4-FFF2-40B4-BE49-F238E27FC236}">
                <a16:creationId xmlns:a16="http://schemas.microsoft.com/office/drawing/2014/main" id="{DA3EA955-4AC3-4CDA-9263-A61DB099DD5F}"/>
              </a:ext>
            </a:extLst>
          </p:cNvPr>
          <p:cNvSpPr/>
          <p:nvPr/>
        </p:nvSpPr>
        <p:spPr>
          <a:xfrm>
            <a:off x="7610561" y="1184162"/>
            <a:ext cx="914400" cy="141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CasellaDiTesto 19">
            <a:extLst>
              <a:ext uri="{FF2B5EF4-FFF2-40B4-BE49-F238E27FC236}">
                <a16:creationId xmlns:a16="http://schemas.microsoft.com/office/drawing/2014/main" id="{470549D4-0F8B-4D5D-8185-4B34DD112D82}"/>
              </a:ext>
            </a:extLst>
          </p:cNvPr>
          <p:cNvSpPr txBox="1"/>
          <p:nvPr/>
        </p:nvSpPr>
        <p:spPr>
          <a:xfrm>
            <a:off x="7725973" y="1491274"/>
            <a:ext cx="639919" cy="600164"/>
          </a:xfrm>
          <a:prstGeom prst="rect">
            <a:avLst/>
          </a:prstGeom>
          <a:noFill/>
        </p:spPr>
        <p:txBody>
          <a:bodyPr wrap="none" rtlCol="0">
            <a:spAutoFit/>
          </a:bodyPr>
          <a:lstStyle/>
          <a:p>
            <a:r>
              <a:rPr lang="it-IT" sz="1100" dirty="0">
                <a:solidFill>
                  <a:schemeClr val="bg1"/>
                </a:solidFill>
              </a:rPr>
              <a:t>Breve </a:t>
            </a:r>
          </a:p>
          <a:p>
            <a:r>
              <a:rPr lang="it-IT" sz="1100" dirty="0">
                <a:solidFill>
                  <a:schemeClr val="bg1"/>
                </a:solidFill>
              </a:rPr>
              <a:t>termine</a:t>
            </a:r>
          </a:p>
          <a:p>
            <a:r>
              <a:rPr lang="it-IT" sz="1100" dirty="0">
                <a:solidFill>
                  <a:schemeClr val="bg1"/>
                </a:solidFill>
              </a:rPr>
              <a:t>&lt; 1 mm</a:t>
            </a:r>
          </a:p>
        </p:txBody>
      </p:sp>
      <p:sp>
        <p:nvSpPr>
          <p:cNvPr id="25" name="Rettangolo 24">
            <a:extLst>
              <a:ext uri="{FF2B5EF4-FFF2-40B4-BE49-F238E27FC236}">
                <a16:creationId xmlns:a16="http://schemas.microsoft.com/office/drawing/2014/main" id="{D68FC407-11B0-4949-BFC4-48DF1B411F01}"/>
              </a:ext>
            </a:extLst>
          </p:cNvPr>
          <p:cNvSpPr/>
          <p:nvPr/>
        </p:nvSpPr>
        <p:spPr>
          <a:xfrm>
            <a:off x="7592052" y="3089687"/>
            <a:ext cx="914400" cy="8787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100" dirty="0">
                <a:solidFill>
                  <a:schemeClr val="bg1"/>
                </a:solidFill>
              </a:rPr>
              <a:t>  Brevissimo </a:t>
            </a:r>
          </a:p>
          <a:p>
            <a:r>
              <a:rPr lang="it-IT" sz="1100" dirty="0">
                <a:solidFill>
                  <a:schemeClr val="bg1"/>
                </a:solidFill>
              </a:rPr>
              <a:t>  termine</a:t>
            </a:r>
          </a:p>
          <a:p>
            <a:r>
              <a:rPr lang="it-IT" sz="1100" dirty="0">
                <a:solidFill>
                  <a:schemeClr val="bg1"/>
                </a:solidFill>
              </a:rPr>
              <a:t>  &lt; 1 </a:t>
            </a:r>
            <a:r>
              <a:rPr lang="it-IT" sz="1100" dirty="0" err="1">
                <a:solidFill>
                  <a:schemeClr val="bg1"/>
                </a:solidFill>
              </a:rPr>
              <a:t>sett</a:t>
            </a:r>
            <a:endParaRPr lang="it-IT" sz="1100" dirty="0">
              <a:solidFill>
                <a:schemeClr val="bg1"/>
              </a:solidFill>
            </a:endParaRPr>
          </a:p>
        </p:txBody>
      </p:sp>
      <p:sp>
        <p:nvSpPr>
          <p:cNvPr id="28" name="Rettangolo 27">
            <a:extLst>
              <a:ext uri="{FF2B5EF4-FFF2-40B4-BE49-F238E27FC236}">
                <a16:creationId xmlns:a16="http://schemas.microsoft.com/office/drawing/2014/main" id="{A62D3964-7AD9-4056-96ED-8BB32B17FE95}"/>
              </a:ext>
            </a:extLst>
          </p:cNvPr>
          <p:cNvSpPr/>
          <p:nvPr/>
        </p:nvSpPr>
        <p:spPr>
          <a:xfrm>
            <a:off x="7588732" y="4539531"/>
            <a:ext cx="914400" cy="10942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CasellaDiTesto 29">
            <a:extLst>
              <a:ext uri="{FF2B5EF4-FFF2-40B4-BE49-F238E27FC236}">
                <a16:creationId xmlns:a16="http://schemas.microsoft.com/office/drawing/2014/main" id="{0244C1A0-D3B6-40F7-9EC2-493C156AD726}"/>
              </a:ext>
            </a:extLst>
          </p:cNvPr>
          <p:cNvSpPr txBox="1"/>
          <p:nvPr/>
        </p:nvSpPr>
        <p:spPr>
          <a:xfrm>
            <a:off x="7703813" y="4809639"/>
            <a:ext cx="639919" cy="600164"/>
          </a:xfrm>
          <a:prstGeom prst="rect">
            <a:avLst/>
          </a:prstGeom>
          <a:noFill/>
        </p:spPr>
        <p:txBody>
          <a:bodyPr wrap="none" rtlCol="0">
            <a:spAutoFit/>
          </a:bodyPr>
          <a:lstStyle/>
          <a:p>
            <a:r>
              <a:rPr lang="it-IT" sz="1100" dirty="0">
                <a:solidFill>
                  <a:schemeClr val="bg1"/>
                </a:solidFill>
              </a:rPr>
              <a:t>Breve</a:t>
            </a:r>
          </a:p>
          <a:p>
            <a:r>
              <a:rPr lang="it-IT" sz="1100" dirty="0">
                <a:solidFill>
                  <a:schemeClr val="bg1"/>
                </a:solidFill>
              </a:rPr>
              <a:t>termine</a:t>
            </a:r>
          </a:p>
          <a:p>
            <a:r>
              <a:rPr lang="it-IT" sz="1100" dirty="0">
                <a:solidFill>
                  <a:schemeClr val="bg1"/>
                </a:solidFill>
              </a:rPr>
              <a:t>&lt; 1 mm</a:t>
            </a:r>
          </a:p>
        </p:txBody>
      </p:sp>
      <p:sp>
        <p:nvSpPr>
          <p:cNvPr id="31" name="Rettangolo 30">
            <a:extLst>
              <a:ext uri="{FF2B5EF4-FFF2-40B4-BE49-F238E27FC236}">
                <a16:creationId xmlns:a16="http://schemas.microsoft.com/office/drawing/2014/main" id="{7C70C3CA-7920-4D18-83B4-24516135DC8A}"/>
              </a:ext>
            </a:extLst>
          </p:cNvPr>
          <p:cNvSpPr/>
          <p:nvPr/>
        </p:nvSpPr>
        <p:spPr>
          <a:xfrm>
            <a:off x="7601062" y="576353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CasellaDiTesto 31">
            <a:extLst>
              <a:ext uri="{FF2B5EF4-FFF2-40B4-BE49-F238E27FC236}">
                <a16:creationId xmlns:a16="http://schemas.microsoft.com/office/drawing/2014/main" id="{38F0C742-54AF-40F6-AFCB-BFE8397727FB}"/>
              </a:ext>
            </a:extLst>
          </p:cNvPr>
          <p:cNvSpPr txBox="1"/>
          <p:nvPr/>
        </p:nvSpPr>
        <p:spPr>
          <a:xfrm>
            <a:off x="7725973" y="5947989"/>
            <a:ext cx="742511" cy="600164"/>
          </a:xfrm>
          <a:prstGeom prst="rect">
            <a:avLst/>
          </a:prstGeom>
          <a:noFill/>
        </p:spPr>
        <p:txBody>
          <a:bodyPr wrap="none" rtlCol="0">
            <a:spAutoFit/>
          </a:bodyPr>
          <a:lstStyle/>
          <a:p>
            <a:r>
              <a:rPr lang="it-IT" sz="1100" dirty="0">
                <a:solidFill>
                  <a:schemeClr val="bg1"/>
                </a:solidFill>
              </a:rPr>
              <a:t>Lungo </a:t>
            </a:r>
          </a:p>
          <a:p>
            <a:r>
              <a:rPr lang="it-IT" sz="1100" dirty="0">
                <a:solidFill>
                  <a:schemeClr val="bg1"/>
                </a:solidFill>
              </a:rPr>
              <a:t>Termine</a:t>
            </a:r>
          </a:p>
          <a:p>
            <a:r>
              <a:rPr lang="it-IT" sz="1100" dirty="0">
                <a:solidFill>
                  <a:schemeClr val="bg1"/>
                </a:solidFill>
              </a:rPr>
              <a:t>&gt; 4/6 mm</a:t>
            </a:r>
          </a:p>
        </p:txBody>
      </p:sp>
    </p:spTree>
    <p:extLst>
      <p:ext uri="{BB962C8B-B14F-4D97-AF65-F5344CB8AC3E}">
        <p14:creationId xmlns:p14="http://schemas.microsoft.com/office/powerpoint/2010/main" val="2693013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a:extLst>
              <a:ext uri="{FF2B5EF4-FFF2-40B4-BE49-F238E27FC236}">
                <a16:creationId xmlns:a16="http://schemas.microsoft.com/office/drawing/2014/main" id="{E86EE692-3EF0-44A9-A375-134B25134CA3}"/>
              </a:ext>
            </a:extLst>
          </p:cNvPr>
          <p:cNvGraphicFramePr/>
          <p:nvPr>
            <p:extLst>
              <p:ext uri="{D42A27DB-BD31-4B8C-83A1-F6EECF244321}">
                <p14:modId xmlns:p14="http://schemas.microsoft.com/office/powerpoint/2010/main" val="4130243696"/>
              </p:ext>
            </p:extLst>
          </p:nvPr>
        </p:nvGraphicFramePr>
        <p:xfrm>
          <a:off x="-1851521" y="41970"/>
          <a:ext cx="9163046" cy="68450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ttangolo 9">
            <a:extLst>
              <a:ext uri="{FF2B5EF4-FFF2-40B4-BE49-F238E27FC236}">
                <a16:creationId xmlns:a16="http://schemas.microsoft.com/office/drawing/2014/main" id="{7B5ABB04-795E-4D70-A172-60FFB2CA4890}"/>
              </a:ext>
            </a:extLst>
          </p:cNvPr>
          <p:cNvSpPr/>
          <p:nvPr/>
        </p:nvSpPr>
        <p:spPr>
          <a:xfrm>
            <a:off x="4595123" y="469735"/>
            <a:ext cx="3108957" cy="10163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solidFill>
                  <a:srgbClr val="FF0000"/>
                </a:solidFill>
              </a:rPr>
              <a:t>ACCESSO VENOSO PERIFERICO</a:t>
            </a:r>
          </a:p>
          <a:p>
            <a:pPr marL="171450" indent="-171450">
              <a:buFont typeface="Arial" panose="020B0604020202020204" pitchFamily="34" charset="0"/>
              <a:buChar char="•"/>
            </a:pPr>
            <a:r>
              <a:rPr lang="it-IT" sz="1200" dirty="0">
                <a:solidFill>
                  <a:schemeClr val="tx1"/>
                </a:solidFill>
              </a:rPr>
              <a:t>PH 5-9</a:t>
            </a:r>
          </a:p>
          <a:p>
            <a:pPr marL="171450" indent="-171450">
              <a:buFont typeface="Arial" panose="020B0604020202020204" pitchFamily="34" charset="0"/>
              <a:buChar char="•"/>
            </a:pPr>
            <a:r>
              <a:rPr lang="it-IT" sz="1200" dirty="0">
                <a:solidFill>
                  <a:schemeClr val="tx1"/>
                </a:solidFill>
              </a:rPr>
              <a:t>Farmaci con osmolarità &lt; 600</a:t>
            </a:r>
          </a:p>
          <a:p>
            <a:pPr marL="171450" indent="-171450">
              <a:buFont typeface="Arial" panose="020B0604020202020204" pitchFamily="34" charset="0"/>
              <a:buChar char="•"/>
            </a:pPr>
            <a:r>
              <a:rPr lang="it-IT" sz="1200" dirty="0">
                <a:solidFill>
                  <a:schemeClr val="tx1"/>
                </a:solidFill>
              </a:rPr>
              <a:t>Farmaci non </a:t>
            </a:r>
            <a:r>
              <a:rPr lang="it-IT" sz="1200" dirty="0" err="1">
                <a:solidFill>
                  <a:schemeClr val="tx1"/>
                </a:solidFill>
              </a:rPr>
              <a:t>flebitogeni</a:t>
            </a:r>
            <a:endParaRPr lang="it-IT" sz="1200" dirty="0">
              <a:solidFill>
                <a:schemeClr val="tx1"/>
              </a:solidFill>
            </a:endParaRPr>
          </a:p>
        </p:txBody>
      </p:sp>
      <p:sp>
        <p:nvSpPr>
          <p:cNvPr id="2" name="CasellaDiTesto 1">
            <a:extLst>
              <a:ext uri="{FF2B5EF4-FFF2-40B4-BE49-F238E27FC236}">
                <a16:creationId xmlns:a16="http://schemas.microsoft.com/office/drawing/2014/main" id="{260EA619-DAB7-4B9F-8870-A36A47ECB064}"/>
              </a:ext>
            </a:extLst>
          </p:cNvPr>
          <p:cNvSpPr txBox="1"/>
          <p:nvPr/>
        </p:nvSpPr>
        <p:spPr>
          <a:xfrm>
            <a:off x="9000416" y="-29379"/>
            <a:ext cx="1871282" cy="523220"/>
          </a:xfrm>
          <a:prstGeom prst="rect">
            <a:avLst/>
          </a:prstGeom>
          <a:noFill/>
        </p:spPr>
        <p:txBody>
          <a:bodyPr wrap="none" rtlCol="0">
            <a:spAutoFit/>
          </a:bodyPr>
          <a:lstStyle/>
          <a:p>
            <a:r>
              <a:rPr lang="it-IT" sz="1600" dirty="0">
                <a:solidFill>
                  <a:srgbClr val="FF0000"/>
                </a:solidFill>
              </a:rPr>
              <a:t>Accesso intraosseo </a:t>
            </a:r>
          </a:p>
          <a:p>
            <a:r>
              <a:rPr lang="it-IT" sz="1200" dirty="0"/>
              <a:t>emergenza, uso &lt; 48 h</a:t>
            </a:r>
          </a:p>
        </p:txBody>
      </p:sp>
      <p:sp>
        <p:nvSpPr>
          <p:cNvPr id="3" name="CasellaDiTesto 2">
            <a:extLst>
              <a:ext uri="{FF2B5EF4-FFF2-40B4-BE49-F238E27FC236}">
                <a16:creationId xmlns:a16="http://schemas.microsoft.com/office/drawing/2014/main" id="{180CCA98-2746-44FE-B319-FB638E70AFA6}"/>
              </a:ext>
            </a:extLst>
          </p:cNvPr>
          <p:cNvSpPr txBox="1"/>
          <p:nvPr/>
        </p:nvSpPr>
        <p:spPr>
          <a:xfrm>
            <a:off x="9010067" y="413700"/>
            <a:ext cx="2287806" cy="1169551"/>
          </a:xfrm>
          <a:prstGeom prst="rect">
            <a:avLst/>
          </a:prstGeom>
          <a:noFill/>
        </p:spPr>
        <p:txBody>
          <a:bodyPr wrap="none" rtlCol="0">
            <a:spAutoFit/>
          </a:bodyPr>
          <a:lstStyle/>
          <a:p>
            <a:r>
              <a:rPr lang="it-IT" sz="1600" dirty="0" err="1">
                <a:solidFill>
                  <a:srgbClr val="FF0000"/>
                </a:solidFill>
              </a:rPr>
              <a:t>Agocannula</a:t>
            </a:r>
            <a:r>
              <a:rPr lang="it-IT" sz="1600" dirty="0">
                <a:solidFill>
                  <a:srgbClr val="FF0000"/>
                </a:solidFill>
              </a:rPr>
              <a:t> </a:t>
            </a:r>
          </a:p>
          <a:p>
            <a:r>
              <a:rPr lang="it-IT" sz="1200" dirty="0"/>
              <a:t>vene </a:t>
            </a:r>
            <a:r>
              <a:rPr lang="it-IT" sz="1200" dirty="0" err="1"/>
              <a:t>sup</a:t>
            </a:r>
            <a:r>
              <a:rPr lang="it-IT" sz="1200" dirty="0"/>
              <a:t>. del braccio disponibili</a:t>
            </a:r>
          </a:p>
          <a:p>
            <a:r>
              <a:rPr lang="it-IT" sz="1200" dirty="0"/>
              <a:t>accesso venoso periferico &lt; 1 </a:t>
            </a:r>
            <a:r>
              <a:rPr lang="it-IT" sz="1200" dirty="0" err="1"/>
              <a:t>sett</a:t>
            </a:r>
            <a:endParaRPr lang="it-IT" sz="1200" dirty="0"/>
          </a:p>
          <a:p>
            <a:r>
              <a:rPr lang="it-IT" sz="1200" dirty="0"/>
              <a:t>uso esclusivamente intra-</a:t>
            </a:r>
            <a:r>
              <a:rPr lang="it-IT" sz="1200" dirty="0" err="1"/>
              <a:t>osp</a:t>
            </a:r>
            <a:endParaRPr lang="it-IT" sz="1200" dirty="0"/>
          </a:p>
          <a:p>
            <a:endParaRPr lang="it-IT" dirty="0"/>
          </a:p>
        </p:txBody>
      </p:sp>
      <p:sp>
        <p:nvSpPr>
          <p:cNvPr id="6" name="CasellaDiTesto 5">
            <a:extLst>
              <a:ext uri="{FF2B5EF4-FFF2-40B4-BE49-F238E27FC236}">
                <a16:creationId xmlns:a16="http://schemas.microsoft.com/office/drawing/2014/main" id="{DD266D55-BA27-4537-8ED8-6BE579410AA5}"/>
              </a:ext>
            </a:extLst>
          </p:cNvPr>
          <p:cNvSpPr txBox="1"/>
          <p:nvPr/>
        </p:nvSpPr>
        <p:spPr>
          <a:xfrm>
            <a:off x="9022227" y="1245777"/>
            <a:ext cx="2448299" cy="984885"/>
          </a:xfrm>
          <a:prstGeom prst="rect">
            <a:avLst/>
          </a:prstGeom>
          <a:noFill/>
        </p:spPr>
        <p:txBody>
          <a:bodyPr wrap="none" rtlCol="0">
            <a:spAutoFit/>
          </a:bodyPr>
          <a:lstStyle/>
          <a:p>
            <a:r>
              <a:rPr lang="it-IT" sz="1600" dirty="0">
                <a:solidFill>
                  <a:srgbClr val="FF0000"/>
                </a:solidFill>
              </a:rPr>
              <a:t>Cannula periferica lunga  </a:t>
            </a:r>
          </a:p>
          <a:p>
            <a:r>
              <a:rPr lang="it-IT" sz="1200" dirty="0"/>
              <a:t>vene </a:t>
            </a:r>
            <a:r>
              <a:rPr lang="it-IT" sz="1200" dirty="0" err="1"/>
              <a:t>sup</a:t>
            </a:r>
            <a:r>
              <a:rPr lang="it-IT" sz="1200" dirty="0"/>
              <a:t>. del braccio non disponibili</a:t>
            </a:r>
          </a:p>
          <a:p>
            <a:r>
              <a:rPr lang="it-IT" sz="1200" dirty="0"/>
              <a:t>accesso venoso periferico &gt; 1 </a:t>
            </a:r>
            <a:r>
              <a:rPr lang="it-IT" sz="1200" dirty="0" err="1"/>
              <a:t>sett</a:t>
            </a:r>
            <a:endParaRPr lang="it-IT" sz="1200" dirty="0"/>
          </a:p>
          <a:p>
            <a:endParaRPr lang="it-IT" dirty="0"/>
          </a:p>
        </p:txBody>
      </p:sp>
      <p:sp>
        <p:nvSpPr>
          <p:cNvPr id="7" name="CasellaDiTesto 6">
            <a:extLst>
              <a:ext uri="{FF2B5EF4-FFF2-40B4-BE49-F238E27FC236}">
                <a16:creationId xmlns:a16="http://schemas.microsoft.com/office/drawing/2014/main" id="{2950637F-3EA8-46A5-B2C8-6B297041351C}"/>
              </a:ext>
            </a:extLst>
          </p:cNvPr>
          <p:cNvSpPr txBox="1"/>
          <p:nvPr/>
        </p:nvSpPr>
        <p:spPr>
          <a:xfrm>
            <a:off x="9000416" y="1914089"/>
            <a:ext cx="2373855" cy="984885"/>
          </a:xfrm>
          <a:prstGeom prst="rect">
            <a:avLst/>
          </a:prstGeom>
          <a:noFill/>
        </p:spPr>
        <p:txBody>
          <a:bodyPr wrap="none" rtlCol="0">
            <a:spAutoFit/>
          </a:bodyPr>
          <a:lstStyle/>
          <a:p>
            <a:r>
              <a:rPr lang="it-IT" sz="1600" dirty="0" err="1">
                <a:solidFill>
                  <a:srgbClr val="FF0000"/>
                </a:solidFill>
              </a:rPr>
              <a:t>Midline</a:t>
            </a:r>
            <a:r>
              <a:rPr lang="it-IT" sz="1600" dirty="0">
                <a:solidFill>
                  <a:srgbClr val="FF0000"/>
                </a:solidFill>
              </a:rPr>
              <a:t> </a:t>
            </a:r>
          </a:p>
          <a:p>
            <a:r>
              <a:rPr lang="it-IT" sz="1200" dirty="0"/>
              <a:t>accesso venoso periferico &gt; 3 </a:t>
            </a:r>
            <a:r>
              <a:rPr lang="it-IT" sz="1200" dirty="0" err="1"/>
              <a:t>sett</a:t>
            </a:r>
            <a:endParaRPr lang="it-IT" sz="1200" dirty="0"/>
          </a:p>
          <a:p>
            <a:r>
              <a:rPr lang="it-IT" sz="1200" dirty="0"/>
              <a:t>accesso periferico ad uso extra-</a:t>
            </a:r>
            <a:r>
              <a:rPr lang="it-IT" sz="1200" dirty="0" err="1"/>
              <a:t>osp</a:t>
            </a:r>
            <a:endParaRPr lang="it-IT" sz="1200" dirty="0"/>
          </a:p>
          <a:p>
            <a:endParaRPr lang="it-IT" dirty="0"/>
          </a:p>
        </p:txBody>
      </p:sp>
      <p:cxnSp>
        <p:nvCxnSpPr>
          <p:cNvPr id="9" name="Connettore diritto 8">
            <a:extLst>
              <a:ext uri="{FF2B5EF4-FFF2-40B4-BE49-F238E27FC236}">
                <a16:creationId xmlns:a16="http://schemas.microsoft.com/office/drawing/2014/main" id="{14DCBC8E-9536-49D9-AB68-30DA8521B650}"/>
              </a:ext>
            </a:extLst>
          </p:cNvPr>
          <p:cNvCxnSpPr>
            <a:cxnSpLocks/>
          </p:cNvCxnSpPr>
          <p:nvPr/>
        </p:nvCxnSpPr>
        <p:spPr>
          <a:xfrm>
            <a:off x="8079798" y="5684"/>
            <a:ext cx="0" cy="253456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Rettangolo 11">
            <a:extLst>
              <a:ext uri="{FF2B5EF4-FFF2-40B4-BE49-F238E27FC236}">
                <a16:creationId xmlns:a16="http://schemas.microsoft.com/office/drawing/2014/main" id="{55BE0352-CDBB-40C0-84E2-28D28D779C44}"/>
              </a:ext>
            </a:extLst>
          </p:cNvPr>
          <p:cNvSpPr/>
          <p:nvPr/>
        </p:nvSpPr>
        <p:spPr>
          <a:xfrm>
            <a:off x="5823372" y="2659790"/>
            <a:ext cx="4415191" cy="129796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FF0000"/>
                </a:solidFill>
              </a:rPr>
              <a:t>ACCESSO VENOSO CENTRALE</a:t>
            </a:r>
          </a:p>
          <a:p>
            <a:pPr marL="171450" indent="-171450">
              <a:buFont typeface="Arial" panose="020B0604020202020204" pitchFamily="34" charset="0"/>
              <a:buChar char="•"/>
            </a:pPr>
            <a:r>
              <a:rPr lang="it-IT" sz="1200" dirty="0">
                <a:solidFill>
                  <a:schemeClr val="tx1"/>
                </a:solidFill>
              </a:rPr>
              <a:t>PH &gt; 9 &lt; 5</a:t>
            </a:r>
          </a:p>
          <a:p>
            <a:pPr marL="171450" indent="-171450">
              <a:buFont typeface="Arial" panose="020B0604020202020204" pitchFamily="34" charset="0"/>
              <a:buChar char="•"/>
            </a:pPr>
            <a:r>
              <a:rPr lang="it-IT" sz="1200" dirty="0">
                <a:solidFill>
                  <a:schemeClr val="tx1"/>
                </a:solidFill>
              </a:rPr>
              <a:t>Farmaci con osmolarità  &gt; 600</a:t>
            </a:r>
          </a:p>
          <a:p>
            <a:pPr marL="171450" indent="-171450">
              <a:buFont typeface="Arial" panose="020B0604020202020204" pitchFamily="34" charset="0"/>
              <a:buChar char="•"/>
            </a:pPr>
            <a:r>
              <a:rPr lang="it-IT" sz="1200" dirty="0">
                <a:solidFill>
                  <a:schemeClr val="tx1"/>
                </a:solidFill>
              </a:rPr>
              <a:t>Farmaci </a:t>
            </a:r>
            <a:r>
              <a:rPr lang="it-IT" sz="1200" dirty="0" err="1">
                <a:solidFill>
                  <a:schemeClr val="tx1"/>
                </a:solidFill>
              </a:rPr>
              <a:t>flebitogeni</a:t>
            </a:r>
            <a:endParaRPr lang="it-IT" sz="1200" dirty="0">
              <a:solidFill>
                <a:schemeClr val="tx1"/>
              </a:solidFill>
            </a:endParaRPr>
          </a:p>
          <a:p>
            <a:pPr marL="171450" indent="-171450">
              <a:buFont typeface="Arial" panose="020B0604020202020204" pitchFamily="34" charset="0"/>
              <a:buChar char="•"/>
            </a:pPr>
            <a:r>
              <a:rPr lang="it-IT" sz="1200" dirty="0">
                <a:solidFill>
                  <a:schemeClr val="tx1"/>
                </a:solidFill>
              </a:rPr>
              <a:t>Nutrizione parenterale con osmolarità &gt; 800</a:t>
            </a:r>
          </a:p>
          <a:p>
            <a:pPr marL="171450" indent="-171450">
              <a:buFont typeface="Arial" panose="020B0604020202020204" pitchFamily="34" charset="0"/>
              <a:buChar char="•"/>
            </a:pPr>
            <a:r>
              <a:rPr lang="it-IT" sz="1200" dirty="0">
                <a:solidFill>
                  <a:schemeClr val="tx1"/>
                </a:solidFill>
              </a:rPr>
              <a:t>Necessità di monitoraggio emodinamico</a:t>
            </a:r>
          </a:p>
        </p:txBody>
      </p:sp>
      <p:sp>
        <p:nvSpPr>
          <p:cNvPr id="15" name="CasellaDiTesto 14">
            <a:extLst>
              <a:ext uri="{FF2B5EF4-FFF2-40B4-BE49-F238E27FC236}">
                <a16:creationId xmlns:a16="http://schemas.microsoft.com/office/drawing/2014/main" id="{2CCD468C-A558-4B4A-A25B-C45CEE1D2DD8}"/>
              </a:ext>
            </a:extLst>
          </p:cNvPr>
          <p:cNvSpPr txBox="1"/>
          <p:nvPr/>
        </p:nvSpPr>
        <p:spPr>
          <a:xfrm>
            <a:off x="4383173" y="4069248"/>
            <a:ext cx="2203488" cy="369332"/>
          </a:xfrm>
          <a:prstGeom prst="rect">
            <a:avLst/>
          </a:prstGeom>
          <a:noFill/>
          <a:ln w="38100">
            <a:solidFill>
              <a:schemeClr val="tx1"/>
            </a:solidFill>
          </a:ln>
        </p:spPr>
        <p:txBody>
          <a:bodyPr wrap="none" rtlCol="0">
            <a:spAutoFit/>
          </a:bodyPr>
          <a:lstStyle/>
          <a:p>
            <a:r>
              <a:rPr lang="it-IT" dirty="0"/>
              <a:t>Uso intra-ospedaliero</a:t>
            </a:r>
          </a:p>
        </p:txBody>
      </p:sp>
      <p:sp>
        <p:nvSpPr>
          <p:cNvPr id="16" name="CasellaDiTesto 15">
            <a:extLst>
              <a:ext uri="{FF2B5EF4-FFF2-40B4-BE49-F238E27FC236}">
                <a16:creationId xmlns:a16="http://schemas.microsoft.com/office/drawing/2014/main" id="{4E41565F-04ED-4F86-9B4A-6AAEA4E69DF0}"/>
              </a:ext>
            </a:extLst>
          </p:cNvPr>
          <p:cNvSpPr txBox="1"/>
          <p:nvPr/>
        </p:nvSpPr>
        <p:spPr>
          <a:xfrm>
            <a:off x="9750237" y="4025496"/>
            <a:ext cx="2242922" cy="369332"/>
          </a:xfrm>
          <a:prstGeom prst="rect">
            <a:avLst/>
          </a:prstGeom>
          <a:noFill/>
          <a:ln w="38100">
            <a:solidFill>
              <a:schemeClr val="tx1"/>
            </a:solidFill>
          </a:ln>
        </p:spPr>
        <p:txBody>
          <a:bodyPr wrap="none" rtlCol="0">
            <a:spAutoFit/>
          </a:bodyPr>
          <a:lstStyle/>
          <a:p>
            <a:r>
              <a:rPr lang="it-IT" dirty="0"/>
              <a:t>Uso extra-ospedaliero</a:t>
            </a:r>
          </a:p>
        </p:txBody>
      </p:sp>
      <p:sp>
        <p:nvSpPr>
          <p:cNvPr id="17" name="CasellaDiTesto 16">
            <a:extLst>
              <a:ext uri="{FF2B5EF4-FFF2-40B4-BE49-F238E27FC236}">
                <a16:creationId xmlns:a16="http://schemas.microsoft.com/office/drawing/2014/main" id="{106C5A58-4129-4A55-B103-6D59D3A8B48C}"/>
              </a:ext>
            </a:extLst>
          </p:cNvPr>
          <p:cNvSpPr txBox="1"/>
          <p:nvPr/>
        </p:nvSpPr>
        <p:spPr>
          <a:xfrm>
            <a:off x="4466638" y="4466921"/>
            <a:ext cx="3257815" cy="707886"/>
          </a:xfrm>
          <a:prstGeom prst="rect">
            <a:avLst/>
          </a:prstGeom>
          <a:noFill/>
        </p:spPr>
        <p:txBody>
          <a:bodyPr wrap="none" rtlCol="0">
            <a:spAutoFit/>
          </a:bodyPr>
          <a:lstStyle/>
          <a:p>
            <a:r>
              <a:rPr lang="it-IT" sz="1600" dirty="0">
                <a:solidFill>
                  <a:srgbClr val="FF0000"/>
                </a:solidFill>
              </a:rPr>
              <a:t>Cateteri ad inserzione periferica PICC</a:t>
            </a:r>
          </a:p>
          <a:p>
            <a:r>
              <a:rPr lang="it-IT" sz="1200" dirty="0"/>
              <a:t>vene profonde del braccio disponibili</a:t>
            </a:r>
          </a:p>
          <a:p>
            <a:r>
              <a:rPr lang="it-IT" sz="1200" dirty="0"/>
              <a:t>soltanto in elezione</a:t>
            </a:r>
          </a:p>
        </p:txBody>
      </p:sp>
      <p:sp>
        <p:nvSpPr>
          <p:cNvPr id="20" name="CasellaDiTesto 19">
            <a:extLst>
              <a:ext uri="{FF2B5EF4-FFF2-40B4-BE49-F238E27FC236}">
                <a16:creationId xmlns:a16="http://schemas.microsoft.com/office/drawing/2014/main" id="{A156D21A-9BDA-48B8-9996-675F2C807A4D}"/>
              </a:ext>
            </a:extLst>
          </p:cNvPr>
          <p:cNvSpPr txBox="1"/>
          <p:nvPr/>
        </p:nvSpPr>
        <p:spPr>
          <a:xfrm>
            <a:off x="4460578" y="5205980"/>
            <a:ext cx="3358420" cy="1446550"/>
          </a:xfrm>
          <a:prstGeom prst="rect">
            <a:avLst/>
          </a:prstGeom>
          <a:noFill/>
        </p:spPr>
        <p:txBody>
          <a:bodyPr wrap="none" rtlCol="0">
            <a:spAutoFit/>
          </a:bodyPr>
          <a:lstStyle/>
          <a:p>
            <a:r>
              <a:rPr lang="it-IT" sz="1600" dirty="0">
                <a:solidFill>
                  <a:srgbClr val="FF0000"/>
                </a:solidFill>
              </a:rPr>
              <a:t>Catetere ad inserzione centrale CICC </a:t>
            </a:r>
          </a:p>
          <a:p>
            <a:r>
              <a:rPr lang="it-IT" sz="1200" dirty="0"/>
              <a:t>vene profonde del braccio non disponibili</a:t>
            </a:r>
          </a:p>
          <a:p>
            <a:r>
              <a:rPr lang="it-IT" sz="1200" dirty="0"/>
              <a:t>inserzione in condizioni d’urgenza</a:t>
            </a:r>
          </a:p>
          <a:p>
            <a:r>
              <a:rPr lang="it-IT" sz="1200" dirty="0"/>
              <a:t>necessità di 3 lumi</a:t>
            </a:r>
          </a:p>
          <a:p>
            <a:endParaRPr lang="it-IT" dirty="0"/>
          </a:p>
          <a:p>
            <a:endParaRPr lang="it-IT" dirty="0"/>
          </a:p>
        </p:txBody>
      </p:sp>
      <p:sp>
        <p:nvSpPr>
          <p:cNvPr id="21" name="CasellaDiTesto 20">
            <a:extLst>
              <a:ext uri="{FF2B5EF4-FFF2-40B4-BE49-F238E27FC236}">
                <a16:creationId xmlns:a16="http://schemas.microsoft.com/office/drawing/2014/main" id="{AFBA5060-2D19-46AD-B159-B6F85E8910E8}"/>
              </a:ext>
            </a:extLst>
          </p:cNvPr>
          <p:cNvSpPr txBox="1"/>
          <p:nvPr/>
        </p:nvSpPr>
        <p:spPr>
          <a:xfrm>
            <a:off x="4453165" y="6109978"/>
            <a:ext cx="2893549" cy="523220"/>
          </a:xfrm>
          <a:prstGeom prst="rect">
            <a:avLst/>
          </a:prstGeom>
          <a:noFill/>
        </p:spPr>
        <p:txBody>
          <a:bodyPr wrap="none" rtlCol="0">
            <a:spAutoFit/>
          </a:bodyPr>
          <a:lstStyle/>
          <a:p>
            <a:r>
              <a:rPr lang="it-IT" sz="1600" dirty="0">
                <a:solidFill>
                  <a:srgbClr val="FF0000"/>
                </a:solidFill>
              </a:rPr>
              <a:t>Catetere ad inserzione femorale </a:t>
            </a:r>
          </a:p>
          <a:p>
            <a:r>
              <a:rPr lang="it-IT" sz="1200" dirty="0"/>
              <a:t> in situazioni d’urgenza-emergenza </a:t>
            </a:r>
            <a:endParaRPr lang="it-IT" sz="1200" dirty="0">
              <a:solidFill>
                <a:srgbClr val="FF0000"/>
              </a:solidFill>
            </a:endParaRPr>
          </a:p>
        </p:txBody>
      </p:sp>
      <p:sp>
        <p:nvSpPr>
          <p:cNvPr id="22" name="CasellaDiTesto 21">
            <a:extLst>
              <a:ext uri="{FF2B5EF4-FFF2-40B4-BE49-F238E27FC236}">
                <a16:creationId xmlns:a16="http://schemas.microsoft.com/office/drawing/2014/main" id="{1E0CA764-6C42-4B5B-9CAE-68814D4A0B8A}"/>
              </a:ext>
            </a:extLst>
          </p:cNvPr>
          <p:cNvSpPr txBox="1"/>
          <p:nvPr/>
        </p:nvSpPr>
        <p:spPr>
          <a:xfrm>
            <a:off x="8735242" y="4464850"/>
            <a:ext cx="2497287" cy="523220"/>
          </a:xfrm>
          <a:prstGeom prst="rect">
            <a:avLst/>
          </a:prstGeom>
          <a:noFill/>
        </p:spPr>
        <p:txBody>
          <a:bodyPr wrap="none" rtlCol="0">
            <a:spAutoFit/>
          </a:bodyPr>
          <a:lstStyle/>
          <a:p>
            <a:r>
              <a:rPr lang="it-IT" sz="1600" dirty="0">
                <a:solidFill>
                  <a:srgbClr val="FF0000"/>
                </a:solidFill>
              </a:rPr>
              <a:t>PICC </a:t>
            </a:r>
          </a:p>
          <a:p>
            <a:r>
              <a:rPr lang="it-IT" sz="1200" dirty="0"/>
              <a:t>vene profonde del braccio disponibili</a:t>
            </a:r>
          </a:p>
        </p:txBody>
      </p:sp>
      <p:sp>
        <p:nvSpPr>
          <p:cNvPr id="24" name="CasellaDiTesto 23">
            <a:extLst>
              <a:ext uri="{FF2B5EF4-FFF2-40B4-BE49-F238E27FC236}">
                <a16:creationId xmlns:a16="http://schemas.microsoft.com/office/drawing/2014/main" id="{78A9F7C7-DA6D-458D-8458-93CD531EEA58}"/>
              </a:ext>
            </a:extLst>
          </p:cNvPr>
          <p:cNvSpPr txBox="1"/>
          <p:nvPr/>
        </p:nvSpPr>
        <p:spPr>
          <a:xfrm>
            <a:off x="8740093" y="5174807"/>
            <a:ext cx="1340816" cy="523220"/>
          </a:xfrm>
          <a:prstGeom prst="rect">
            <a:avLst/>
          </a:prstGeom>
          <a:noFill/>
        </p:spPr>
        <p:txBody>
          <a:bodyPr wrap="none" rtlCol="0">
            <a:spAutoFit/>
          </a:bodyPr>
          <a:lstStyle/>
          <a:p>
            <a:r>
              <a:rPr lang="it-IT" sz="1600" dirty="0">
                <a:solidFill>
                  <a:srgbClr val="FF0000"/>
                </a:solidFill>
              </a:rPr>
              <a:t>Port-a- </a:t>
            </a:r>
            <a:r>
              <a:rPr lang="it-IT" sz="1600" dirty="0" err="1">
                <a:solidFill>
                  <a:srgbClr val="FF0000"/>
                </a:solidFill>
              </a:rPr>
              <a:t>cath</a:t>
            </a:r>
            <a:r>
              <a:rPr lang="it-IT" sz="1600" dirty="0">
                <a:solidFill>
                  <a:srgbClr val="FF0000"/>
                </a:solidFill>
              </a:rPr>
              <a:t> </a:t>
            </a:r>
          </a:p>
          <a:p>
            <a:r>
              <a:rPr lang="it-IT" sz="1200" dirty="0"/>
              <a:t>uso &lt; 1 volta /</a:t>
            </a:r>
            <a:r>
              <a:rPr lang="it-IT" sz="1200" dirty="0" err="1"/>
              <a:t>sett</a:t>
            </a:r>
            <a:r>
              <a:rPr lang="it-IT" sz="1200" dirty="0"/>
              <a:t> </a:t>
            </a:r>
          </a:p>
        </p:txBody>
      </p:sp>
      <p:sp>
        <p:nvSpPr>
          <p:cNvPr id="25" name="CasellaDiTesto 24">
            <a:extLst>
              <a:ext uri="{FF2B5EF4-FFF2-40B4-BE49-F238E27FC236}">
                <a16:creationId xmlns:a16="http://schemas.microsoft.com/office/drawing/2014/main" id="{43ADB967-3099-49D8-914D-737442EE81A0}"/>
              </a:ext>
            </a:extLst>
          </p:cNvPr>
          <p:cNvSpPr txBox="1"/>
          <p:nvPr/>
        </p:nvSpPr>
        <p:spPr>
          <a:xfrm>
            <a:off x="8736760" y="5913483"/>
            <a:ext cx="3377271" cy="892552"/>
          </a:xfrm>
          <a:prstGeom prst="rect">
            <a:avLst/>
          </a:prstGeom>
          <a:noFill/>
        </p:spPr>
        <p:txBody>
          <a:bodyPr wrap="none" rtlCol="0">
            <a:spAutoFit/>
          </a:bodyPr>
          <a:lstStyle/>
          <a:p>
            <a:r>
              <a:rPr lang="it-IT" sz="1600" dirty="0">
                <a:solidFill>
                  <a:srgbClr val="FF0000"/>
                </a:solidFill>
              </a:rPr>
              <a:t>Catetere  </a:t>
            </a:r>
            <a:r>
              <a:rPr lang="it-IT" sz="1600" dirty="0" err="1">
                <a:solidFill>
                  <a:srgbClr val="FF0000"/>
                </a:solidFill>
              </a:rPr>
              <a:t>tunnellizzato</a:t>
            </a:r>
            <a:r>
              <a:rPr lang="it-IT" sz="1600" dirty="0">
                <a:solidFill>
                  <a:srgbClr val="FF0000"/>
                </a:solidFill>
              </a:rPr>
              <a:t> CT (cuffia/ SAS)</a:t>
            </a:r>
          </a:p>
          <a:p>
            <a:r>
              <a:rPr lang="it-IT" sz="1200" dirty="0"/>
              <a:t>uso &gt; 1 volta/</a:t>
            </a:r>
            <a:r>
              <a:rPr lang="it-IT" sz="1200" dirty="0" err="1"/>
              <a:t>sett</a:t>
            </a:r>
            <a:endParaRPr lang="it-IT" sz="1200" dirty="0"/>
          </a:p>
          <a:p>
            <a:r>
              <a:rPr lang="it-IT" sz="1200" dirty="0"/>
              <a:t>ad inserzione periferica o centrale </a:t>
            </a:r>
          </a:p>
          <a:p>
            <a:r>
              <a:rPr lang="it-IT" sz="1200" dirty="0"/>
              <a:t>femorale se presenza di ostruzione VCS</a:t>
            </a:r>
          </a:p>
        </p:txBody>
      </p:sp>
      <p:sp>
        <p:nvSpPr>
          <p:cNvPr id="31" name="Freccia in giù 30">
            <a:extLst>
              <a:ext uri="{FF2B5EF4-FFF2-40B4-BE49-F238E27FC236}">
                <a16:creationId xmlns:a16="http://schemas.microsoft.com/office/drawing/2014/main" id="{934A82C6-8B07-4D47-A68D-1BAB82848A1C}"/>
              </a:ext>
            </a:extLst>
          </p:cNvPr>
          <p:cNvSpPr/>
          <p:nvPr/>
        </p:nvSpPr>
        <p:spPr>
          <a:xfrm rot="3306288">
            <a:off x="5197985" y="3165363"/>
            <a:ext cx="261304" cy="90195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4" name="Connettore diritto 33">
            <a:extLst>
              <a:ext uri="{FF2B5EF4-FFF2-40B4-BE49-F238E27FC236}">
                <a16:creationId xmlns:a16="http://schemas.microsoft.com/office/drawing/2014/main" id="{9B96E62B-D3C2-4223-9438-67750923DCE8}"/>
              </a:ext>
            </a:extLst>
          </p:cNvPr>
          <p:cNvCxnSpPr>
            <a:cxnSpLocks/>
          </p:cNvCxnSpPr>
          <p:nvPr/>
        </p:nvCxnSpPr>
        <p:spPr>
          <a:xfrm>
            <a:off x="3684708" y="4497154"/>
            <a:ext cx="0" cy="219422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Connettore diritto 35">
            <a:extLst>
              <a:ext uri="{FF2B5EF4-FFF2-40B4-BE49-F238E27FC236}">
                <a16:creationId xmlns:a16="http://schemas.microsoft.com/office/drawing/2014/main" id="{483E182A-0638-4E93-A1E9-A46436E3DFFA}"/>
              </a:ext>
            </a:extLst>
          </p:cNvPr>
          <p:cNvCxnSpPr>
            <a:cxnSpLocks/>
          </p:cNvCxnSpPr>
          <p:nvPr/>
        </p:nvCxnSpPr>
        <p:spPr>
          <a:xfrm>
            <a:off x="8005234" y="4469548"/>
            <a:ext cx="0" cy="237551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Rettangolo 39">
            <a:extLst>
              <a:ext uri="{FF2B5EF4-FFF2-40B4-BE49-F238E27FC236}">
                <a16:creationId xmlns:a16="http://schemas.microsoft.com/office/drawing/2014/main" id="{90398125-2D58-4104-8DE5-2C2BBAEC5DF3}"/>
              </a:ext>
            </a:extLst>
          </p:cNvPr>
          <p:cNvSpPr/>
          <p:nvPr/>
        </p:nvSpPr>
        <p:spPr>
          <a:xfrm rot="5400000">
            <a:off x="7914746" y="250712"/>
            <a:ext cx="1239682" cy="7504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1" name="CasellaDiTesto 40">
            <a:extLst>
              <a:ext uri="{FF2B5EF4-FFF2-40B4-BE49-F238E27FC236}">
                <a16:creationId xmlns:a16="http://schemas.microsoft.com/office/drawing/2014/main" id="{53B07E6F-6EE1-4FF0-A15D-18BB1958B721}"/>
              </a:ext>
            </a:extLst>
          </p:cNvPr>
          <p:cNvSpPr txBox="1"/>
          <p:nvPr/>
        </p:nvSpPr>
        <p:spPr>
          <a:xfrm>
            <a:off x="8125977" y="328658"/>
            <a:ext cx="1016325" cy="646331"/>
          </a:xfrm>
          <a:prstGeom prst="rect">
            <a:avLst/>
          </a:prstGeom>
          <a:noFill/>
        </p:spPr>
        <p:txBody>
          <a:bodyPr wrap="square" rtlCol="0">
            <a:spAutoFit/>
          </a:bodyPr>
          <a:lstStyle/>
          <a:p>
            <a:r>
              <a:rPr lang="it-IT" sz="1200" dirty="0">
                <a:solidFill>
                  <a:schemeClr val="bg1"/>
                </a:solidFill>
              </a:rPr>
              <a:t>Brevissimo termine</a:t>
            </a:r>
          </a:p>
          <a:p>
            <a:r>
              <a:rPr lang="it-IT" sz="1200" dirty="0">
                <a:solidFill>
                  <a:schemeClr val="bg1"/>
                </a:solidFill>
              </a:rPr>
              <a:t>&lt; 1 </a:t>
            </a:r>
            <a:r>
              <a:rPr lang="it-IT" sz="1200" dirty="0" err="1">
                <a:solidFill>
                  <a:schemeClr val="bg1"/>
                </a:solidFill>
              </a:rPr>
              <a:t>sett</a:t>
            </a:r>
            <a:endParaRPr lang="it-IT" sz="1200" dirty="0">
              <a:solidFill>
                <a:schemeClr val="bg1"/>
              </a:solidFill>
            </a:endParaRPr>
          </a:p>
        </p:txBody>
      </p:sp>
      <p:sp>
        <p:nvSpPr>
          <p:cNvPr id="42" name="Rettangolo 41">
            <a:extLst>
              <a:ext uri="{FF2B5EF4-FFF2-40B4-BE49-F238E27FC236}">
                <a16:creationId xmlns:a16="http://schemas.microsoft.com/office/drawing/2014/main" id="{C330FBFF-0854-4622-AA91-9D15F82660E4}"/>
              </a:ext>
            </a:extLst>
          </p:cNvPr>
          <p:cNvSpPr/>
          <p:nvPr/>
        </p:nvSpPr>
        <p:spPr>
          <a:xfrm>
            <a:off x="8155998" y="1292620"/>
            <a:ext cx="751784" cy="5436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3" name="CasellaDiTesto 42">
            <a:extLst>
              <a:ext uri="{FF2B5EF4-FFF2-40B4-BE49-F238E27FC236}">
                <a16:creationId xmlns:a16="http://schemas.microsoft.com/office/drawing/2014/main" id="{B3269573-EEC9-46B6-A7D8-B75D53BB3BE3}"/>
              </a:ext>
            </a:extLst>
          </p:cNvPr>
          <p:cNvSpPr txBox="1"/>
          <p:nvPr/>
        </p:nvSpPr>
        <p:spPr>
          <a:xfrm>
            <a:off x="8180055" y="1230143"/>
            <a:ext cx="753707" cy="600164"/>
          </a:xfrm>
          <a:prstGeom prst="rect">
            <a:avLst/>
          </a:prstGeom>
          <a:noFill/>
        </p:spPr>
        <p:txBody>
          <a:bodyPr wrap="square" rtlCol="0">
            <a:spAutoFit/>
          </a:bodyPr>
          <a:lstStyle/>
          <a:p>
            <a:r>
              <a:rPr lang="it-IT" sz="1100" dirty="0">
                <a:solidFill>
                  <a:schemeClr val="bg1"/>
                </a:solidFill>
              </a:rPr>
              <a:t>Breve </a:t>
            </a:r>
          </a:p>
          <a:p>
            <a:r>
              <a:rPr lang="it-IT" sz="1100" dirty="0">
                <a:solidFill>
                  <a:schemeClr val="bg1"/>
                </a:solidFill>
              </a:rPr>
              <a:t>termine</a:t>
            </a:r>
          </a:p>
          <a:p>
            <a:r>
              <a:rPr lang="it-IT" sz="1100" dirty="0">
                <a:solidFill>
                  <a:schemeClr val="bg1"/>
                </a:solidFill>
              </a:rPr>
              <a:t>&lt; 1 mm</a:t>
            </a:r>
          </a:p>
        </p:txBody>
      </p:sp>
      <p:sp>
        <p:nvSpPr>
          <p:cNvPr id="44" name="Rettangolo 43">
            <a:extLst>
              <a:ext uri="{FF2B5EF4-FFF2-40B4-BE49-F238E27FC236}">
                <a16:creationId xmlns:a16="http://schemas.microsoft.com/office/drawing/2014/main" id="{0D744A7B-648C-4150-BF41-2EE73B645F66}"/>
              </a:ext>
            </a:extLst>
          </p:cNvPr>
          <p:cNvSpPr/>
          <p:nvPr/>
        </p:nvSpPr>
        <p:spPr>
          <a:xfrm>
            <a:off x="8152611" y="1897717"/>
            <a:ext cx="751784" cy="628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5" name="CasellaDiTesto 44">
            <a:extLst>
              <a:ext uri="{FF2B5EF4-FFF2-40B4-BE49-F238E27FC236}">
                <a16:creationId xmlns:a16="http://schemas.microsoft.com/office/drawing/2014/main" id="{8434B342-CBAB-4EA5-A3FC-C93EE45DAC2B}"/>
              </a:ext>
            </a:extLst>
          </p:cNvPr>
          <p:cNvSpPr txBox="1"/>
          <p:nvPr/>
        </p:nvSpPr>
        <p:spPr>
          <a:xfrm>
            <a:off x="8161650" y="1911331"/>
            <a:ext cx="742511" cy="600164"/>
          </a:xfrm>
          <a:prstGeom prst="rect">
            <a:avLst/>
          </a:prstGeom>
          <a:noFill/>
        </p:spPr>
        <p:txBody>
          <a:bodyPr wrap="none" rtlCol="0">
            <a:spAutoFit/>
          </a:bodyPr>
          <a:lstStyle/>
          <a:p>
            <a:r>
              <a:rPr lang="it-IT" sz="1100" dirty="0">
                <a:solidFill>
                  <a:schemeClr val="bg1"/>
                </a:solidFill>
              </a:rPr>
              <a:t>Medio </a:t>
            </a:r>
          </a:p>
          <a:p>
            <a:r>
              <a:rPr lang="it-IT" sz="1100" dirty="0">
                <a:solidFill>
                  <a:schemeClr val="bg1"/>
                </a:solidFill>
              </a:rPr>
              <a:t>termine</a:t>
            </a:r>
          </a:p>
          <a:p>
            <a:r>
              <a:rPr lang="it-IT" sz="1100" dirty="0">
                <a:solidFill>
                  <a:schemeClr val="bg1"/>
                </a:solidFill>
              </a:rPr>
              <a:t>&lt; 4/6 mm</a:t>
            </a:r>
          </a:p>
        </p:txBody>
      </p:sp>
      <p:sp>
        <p:nvSpPr>
          <p:cNvPr id="49" name="Rettangolo 48">
            <a:extLst>
              <a:ext uri="{FF2B5EF4-FFF2-40B4-BE49-F238E27FC236}">
                <a16:creationId xmlns:a16="http://schemas.microsoft.com/office/drawing/2014/main" id="{2B74F6BF-FFF6-4175-9101-A9C0C2E96956}"/>
              </a:ext>
            </a:extLst>
          </p:cNvPr>
          <p:cNvSpPr/>
          <p:nvPr/>
        </p:nvSpPr>
        <p:spPr>
          <a:xfrm>
            <a:off x="3755421" y="4550078"/>
            <a:ext cx="724382" cy="6027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0" name="CasellaDiTesto 49">
            <a:extLst>
              <a:ext uri="{FF2B5EF4-FFF2-40B4-BE49-F238E27FC236}">
                <a16:creationId xmlns:a16="http://schemas.microsoft.com/office/drawing/2014/main" id="{2C0F7BA6-6F29-4E0F-BB40-58BEB1B9040E}"/>
              </a:ext>
            </a:extLst>
          </p:cNvPr>
          <p:cNvSpPr txBox="1"/>
          <p:nvPr/>
        </p:nvSpPr>
        <p:spPr>
          <a:xfrm>
            <a:off x="3753223" y="4537066"/>
            <a:ext cx="710451" cy="600164"/>
          </a:xfrm>
          <a:prstGeom prst="rect">
            <a:avLst/>
          </a:prstGeom>
          <a:noFill/>
        </p:spPr>
        <p:txBody>
          <a:bodyPr wrap="none" rtlCol="0">
            <a:spAutoFit/>
          </a:bodyPr>
          <a:lstStyle/>
          <a:p>
            <a:r>
              <a:rPr lang="it-IT" sz="1100" dirty="0">
                <a:solidFill>
                  <a:schemeClr val="bg1"/>
                </a:solidFill>
              </a:rPr>
              <a:t>Medio</a:t>
            </a:r>
          </a:p>
          <a:p>
            <a:r>
              <a:rPr lang="it-IT" sz="1100" dirty="0">
                <a:solidFill>
                  <a:schemeClr val="bg1"/>
                </a:solidFill>
              </a:rPr>
              <a:t>termine</a:t>
            </a:r>
          </a:p>
          <a:p>
            <a:r>
              <a:rPr lang="it-IT" sz="1100" dirty="0">
                <a:solidFill>
                  <a:schemeClr val="bg1"/>
                </a:solidFill>
              </a:rPr>
              <a:t>&lt; 4/6mm</a:t>
            </a:r>
          </a:p>
        </p:txBody>
      </p:sp>
      <p:sp>
        <p:nvSpPr>
          <p:cNvPr id="51" name="Rettangolo 50">
            <a:extLst>
              <a:ext uri="{FF2B5EF4-FFF2-40B4-BE49-F238E27FC236}">
                <a16:creationId xmlns:a16="http://schemas.microsoft.com/office/drawing/2014/main" id="{A90A91BF-9454-4112-8304-4BD8A1BF6727}"/>
              </a:ext>
            </a:extLst>
          </p:cNvPr>
          <p:cNvSpPr/>
          <p:nvPr/>
        </p:nvSpPr>
        <p:spPr>
          <a:xfrm>
            <a:off x="3742764" y="5290549"/>
            <a:ext cx="724382" cy="13619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2" name="CasellaDiTesto 51">
            <a:extLst>
              <a:ext uri="{FF2B5EF4-FFF2-40B4-BE49-F238E27FC236}">
                <a16:creationId xmlns:a16="http://schemas.microsoft.com/office/drawing/2014/main" id="{FB3F801A-8D45-4829-AD5A-B4512F7DD936}"/>
              </a:ext>
            </a:extLst>
          </p:cNvPr>
          <p:cNvSpPr txBox="1"/>
          <p:nvPr/>
        </p:nvSpPr>
        <p:spPr>
          <a:xfrm>
            <a:off x="3764997" y="5556933"/>
            <a:ext cx="662361" cy="600164"/>
          </a:xfrm>
          <a:prstGeom prst="rect">
            <a:avLst/>
          </a:prstGeom>
          <a:noFill/>
        </p:spPr>
        <p:txBody>
          <a:bodyPr wrap="none" rtlCol="0">
            <a:spAutoFit/>
          </a:bodyPr>
          <a:lstStyle/>
          <a:p>
            <a:r>
              <a:rPr lang="it-IT" sz="1100" dirty="0">
                <a:solidFill>
                  <a:schemeClr val="bg1"/>
                </a:solidFill>
              </a:rPr>
              <a:t>Breve</a:t>
            </a:r>
          </a:p>
          <a:p>
            <a:r>
              <a:rPr lang="it-IT" sz="1100" dirty="0">
                <a:solidFill>
                  <a:schemeClr val="bg1"/>
                </a:solidFill>
              </a:rPr>
              <a:t>Termine</a:t>
            </a:r>
          </a:p>
          <a:p>
            <a:r>
              <a:rPr lang="it-IT" sz="1100" dirty="0">
                <a:solidFill>
                  <a:schemeClr val="bg1"/>
                </a:solidFill>
              </a:rPr>
              <a:t>&lt; 1 mm</a:t>
            </a:r>
          </a:p>
        </p:txBody>
      </p:sp>
      <p:sp>
        <p:nvSpPr>
          <p:cNvPr id="57" name="Freccia in giù 56">
            <a:extLst>
              <a:ext uri="{FF2B5EF4-FFF2-40B4-BE49-F238E27FC236}">
                <a16:creationId xmlns:a16="http://schemas.microsoft.com/office/drawing/2014/main" id="{5EAA5CCC-C2FB-474B-8578-97C587A88710}"/>
              </a:ext>
            </a:extLst>
          </p:cNvPr>
          <p:cNvSpPr/>
          <p:nvPr/>
        </p:nvSpPr>
        <p:spPr>
          <a:xfrm rot="18375522">
            <a:off x="10548831" y="3171811"/>
            <a:ext cx="261304" cy="90195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8" name="Rettangolo 57">
            <a:extLst>
              <a:ext uri="{FF2B5EF4-FFF2-40B4-BE49-F238E27FC236}">
                <a16:creationId xmlns:a16="http://schemas.microsoft.com/office/drawing/2014/main" id="{7C0AC811-1F4E-45C0-87C4-E0F8C0124892}"/>
              </a:ext>
            </a:extLst>
          </p:cNvPr>
          <p:cNvSpPr/>
          <p:nvPr/>
        </p:nvSpPr>
        <p:spPr>
          <a:xfrm>
            <a:off x="8064425" y="4537066"/>
            <a:ext cx="692277" cy="5854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9" name="CasellaDiTesto 58">
            <a:extLst>
              <a:ext uri="{FF2B5EF4-FFF2-40B4-BE49-F238E27FC236}">
                <a16:creationId xmlns:a16="http://schemas.microsoft.com/office/drawing/2014/main" id="{3B4376A3-52DC-4412-82AD-5B7347BA2EE7}"/>
              </a:ext>
            </a:extLst>
          </p:cNvPr>
          <p:cNvSpPr txBox="1"/>
          <p:nvPr/>
        </p:nvSpPr>
        <p:spPr>
          <a:xfrm>
            <a:off x="8064425" y="4493619"/>
            <a:ext cx="742511" cy="600164"/>
          </a:xfrm>
          <a:prstGeom prst="rect">
            <a:avLst/>
          </a:prstGeom>
          <a:noFill/>
        </p:spPr>
        <p:txBody>
          <a:bodyPr wrap="none" rtlCol="0">
            <a:spAutoFit/>
          </a:bodyPr>
          <a:lstStyle/>
          <a:p>
            <a:r>
              <a:rPr lang="it-IT" sz="1100" dirty="0">
                <a:solidFill>
                  <a:schemeClr val="bg1"/>
                </a:solidFill>
              </a:rPr>
              <a:t>Medio</a:t>
            </a:r>
          </a:p>
          <a:p>
            <a:r>
              <a:rPr lang="it-IT" sz="1100" dirty="0">
                <a:solidFill>
                  <a:schemeClr val="bg1"/>
                </a:solidFill>
              </a:rPr>
              <a:t>termine</a:t>
            </a:r>
          </a:p>
          <a:p>
            <a:r>
              <a:rPr lang="it-IT" sz="1100" dirty="0">
                <a:solidFill>
                  <a:schemeClr val="bg1"/>
                </a:solidFill>
              </a:rPr>
              <a:t>&lt; 4/6 mm</a:t>
            </a:r>
          </a:p>
        </p:txBody>
      </p:sp>
      <p:sp>
        <p:nvSpPr>
          <p:cNvPr id="60" name="Rettangolo 59">
            <a:extLst>
              <a:ext uri="{FF2B5EF4-FFF2-40B4-BE49-F238E27FC236}">
                <a16:creationId xmlns:a16="http://schemas.microsoft.com/office/drawing/2014/main" id="{EA49ADDF-2E9B-4A22-BC76-BF55153BA5FD}"/>
              </a:ext>
            </a:extLst>
          </p:cNvPr>
          <p:cNvSpPr/>
          <p:nvPr/>
        </p:nvSpPr>
        <p:spPr>
          <a:xfrm>
            <a:off x="8064425" y="5205980"/>
            <a:ext cx="692277" cy="16100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1" name="CasellaDiTesto 60">
            <a:extLst>
              <a:ext uri="{FF2B5EF4-FFF2-40B4-BE49-F238E27FC236}">
                <a16:creationId xmlns:a16="http://schemas.microsoft.com/office/drawing/2014/main" id="{2781C63D-74DB-4DB9-BB08-1CFC176281FD}"/>
              </a:ext>
            </a:extLst>
          </p:cNvPr>
          <p:cNvSpPr txBox="1"/>
          <p:nvPr/>
        </p:nvSpPr>
        <p:spPr>
          <a:xfrm>
            <a:off x="8058366" y="5551548"/>
            <a:ext cx="742511" cy="600164"/>
          </a:xfrm>
          <a:prstGeom prst="rect">
            <a:avLst/>
          </a:prstGeom>
          <a:noFill/>
        </p:spPr>
        <p:txBody>
          <a:bodyPr wrap="none" rtlCol="0">
            <a:spAutoFit/>
          </a:bodyPr>
          <a:lstStyle/>
          <a:p>
            <a:r>
              <a:rPr lang="it-IT" sz="1100" dirty="0">
                <a:solidFill>
                  <a:schemeClr val="bg1"/>
                </a:solidFill>
              </a:rPr>
              <a:t>Lungo</a:t>
            </a:r>
          </a:p>
          <a:p>
            <a:r>
              <a:rPr lang="it-IT" sz="1100" dirty="0">
                <a:solidFill>
                  <a:schemeClr val="bg1"/>
                </a:solidFill>
              </a:rPr>
              <a:t>termine</a:t>
            </a:r>
          </a:p>
          <a:p>
            <a:r>
              <a:rPr lang="it-IT" sz="1100" dirty="0">
                <a:solidFill>
                  <a:schemeClr val="bg1"/>
                </a:solidFill>
              </a:rPr>
              <a:t>&gt; 4/6 mm</a:t>
            </a:r>
          </a:p>
        </p:txBody>
      </p:sp>
    </p:spTree>
    <p:extLst>
      <p:ext uri="{BB962C8B-B14F-4D97-AF65-F5344CB8AC3E}">
        <p14:creationId xmlns:p14="http://schemas.microsoft.com/office/powerpoint/2010/main" val="3617598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0FC49A5-4744-4DE6-8D06-0457FCA21CDF}"/>
              </a:ext>
            </a:extLst>
          </p:cNvPr>
          <p:cNvSpPr>
            <a:spLocks noGrp="1"/>
          </p:cNvSpPr>
          <p:nvPr>
            <p:ph type="title"/>
          </p:nvPr>
        </p:nvSpPr>
        <p:spPr>
          <a:xfrm>
            <a:off x="49533" y="84720"/>
            <a:ext cx="7877523" cy="1325563"/>
          </a:xfrm>
        </p:spPr>
        <p:txBody>
          <a:bodyPr>
            <a:normAutofit/>
          </a:bodyPr>
          <a:lstStyle/>
          <a:p>
            <a:r>
              <a:rPr lang="it-IT" sz="4000" b="1" dirty="0">
                <a:solidFill>
                  <a:srgbClr val="0070C0"/>
                </a:solidFill>
              </a:rPr>
              <a:t>TECNOLOGIA </a:t>
            </a:r>
            <a:r>
              <a:rPr lang="it-IT" sz="4000" b="1" dirty="0" err="1">
                <a:solidFill>
                  <a:srgbClr val="0070C0"/>
                </a:solidFill>
              </a:rPr>
              <a:t>Near</a:t>
            </a:r>
            <a:r>
              <a:rPr lang="it-IT" sz="4000" b="1" dirty="0">
                <a:solidFill>
                  <a:srgbClr val="0070C0"/>
                </a:solidFill>
              </a:rPr>
              <a:t> </a:t>
            </a:r>
            <a:r>
              <a:rPr lang="it-IT" sz="4000" b="1" dirty="0" err="1">
                <a:solidFill>
                  <a:srgbClr val="0070C0"/>
                </a:solidFill>
              </a:rPr>
              <a:t>infrad</a:t>
            </a:r>
            <a:r>
              <a:rPr lang="it-IT" sz="4000" b="1" dirty="0">
                <a:solidFill>
                  <a:srgbClr val="0070C0"/>
                </a:solidFill>
              </a:rPr>
              <a:t>-red (NIR)</a:t>
            </a:r>
          </a:p>
        </p:txBody>
      </p:sp>
      <p:sp>
        <p:nvSpPr>
          <p:cNvPr id="3" name="Segnaposto contenuto 2">
            <a:extLst>
              <a:ext uri="{FF2B5EF4-FFF2-40B4-BE49-F238E27FC236}">
                <a16:creationId xmlns:a16="http://schemas.microsoft.com/office/drawing/2014/main" id="{D3A6D5BB-112B-4E08-A83A-E69B270BBB78}"/>
              </a:ext>
            </a:extLst>
          </p:cNvPr>
          <p:cNvSpPr>
            <a:spLocks noGrp="1"/>
          </p:cNvSpPr>
          <p:nvPr>
            <p:ph idx="1"/>
          </p:nvPr>
        </p:nvSpPr>
        <p:spPr>
          <a:xfrm>
            <a:off x="422415" y="1514165"/>
            <a:ext cx="7362825" cy="3067050"/>
          </a:xfrm>
        </p:spPr>
        <p:txBody>
          <a:bodyPr>
            <a:normAutofit/>
          </a:bodyPr>
          <a:lstStyle/>
          <a:p>
            <a:r>
              <a:rPr lang="it-IT" dirty="0" err="1"/>
              <a:t>Agocannule</a:t>
            </a:r>
            <a:endParaRPr lang="it-IT" dirty="0"/>
          </a:p>
          <a:p>
            <a:r>
              <a:rPr lang="it-IT" dirty="0"/>
              <a:t>Cateteri epicutaneo-cavali (ECC)</a:t>
            </a:r>
          </a:p>
          <a:p>
            <a:pPr marL="0" indent="0">
              <a:buNone/>
            </a:pPr>
            <a:endParaRPr lang="it-IT" dirty="0"/>
          </a:p>
          <a:p>
            <a:pPr marL="0" indent="0">
              <a:buNone/>
            </a:pPr>
            <a:r>
              <a:rPr lang="it-IT" dirty="0"/>
              <a:t>Ideale per visualizzare-pungere-</a:t>
            </a:r>
            <a:r>
              <a:rPr lang="it-IT" dirty="0" err="1"/>
              <a:t>cannulare</a:t>
            </a:r>
            <a:r>
              <a:rPr lang="it-IT" dirty="0"/>
              <a:t> vene</a:t>
            </a:r>
          </a:p>
          <a:p>
            <a:pPr marL="0" indent="0">
              <a:buNone/>
            </a:pPr>
            <a:r>
              <a:rPr lang="it-IT" dirty="0"/>
              <a:t>superficiali non visibili e non palpabili</a:t>
            </a:r>
          </a:p>
          <a:p>
            <a:pPr marL="0" indent="0">
              <a:buNone/>
            </a:pPr>
            <a:r>
              <a:rPr lang="it-IT" b="1" dirty="0"/>
              <a:t>(profondità &lt; 0,7 cm)</a:t>
            </a:r>
          </a:p>
        </p:txBody>
      </p:sp>
      <p:pic>
        <p:nvPicPr>
          <p:cNvPr id="4" name="Immagine 3">
            <a:extLst>
              <a:ext uri="{FF2B5EF4-FFF2-40B4-BE49-F238E27FC236}">
                <a16:creationId xmlns:a16="http://schemas.microsoft.com/office/drawing/2014/main" id="{3CEA1CB9-6FAC-49A4-8182-E7E78CDE6308}"/>
              </a:ext>
            </a:extLst>
          </p:cNvPr>
          <p:cNvPicPr>
            <a:picLocks noChangeAspect="1"/>
          </p:cNvPicPr>
          <p:nvPr/>
        </p:nvPicPr>
        <p:blipFill>
          <a:blip r:embed="rId3" cstate="print"/>
          <a:stretch>
            <a:fillRect/>
          </a:stretch>
        </p:blipFill>
        <p:spPr>
          <a:xfrm>
            <a:off x="138067" y="5005751"/>
            <a:ext cx="7362825" cy="1724025"/>
          </a:xfrm>
          <a:prstGeom prst="rect">
            <a:avLst/>
          </a:prstGeom>
        </p:spPr>
      </p:pic>
      <p:pic>
        <p:nvPicPr>
          <p:cNvPr id="5" name="Immagine 4">
            <a:extLst>
              <a:ext uri="{FF2B5EF4-FFF2-40B4-BE49-F238E27FC236}">
                <a16:creationId xmlns:a16="http://schemas.microsoft.com/office/drawing/2014/main" id="{7669CF7B-F219-4DB6-A369-30580DA7E1EE}"/>
              </a:ext>
            </a:extLst>
          </p:cNvPr>
          <p:cNvPicPr>
            <a:picLocks noChangeAspect="1"/>
          </p:cNvPicPr>
          <p:nvPr/>
        </p:nvPicPr>
        <p:blipFill>
          <a:blip r:embed="rId4" cstate="print"/>
          <a:stretch>
            <a:fillRect/>
          </a:stretch>
        </p:blipFill>
        <p:spPr>
          <a:xfrm>
            <a:off x="3870300" y="6438900"/>
            <a:ext cx="2914650" cy="419100"/>
          </a:xfrm>
          <a:prstGeom prst="rect">
            <a:avLst/>
          </a:prstGeom>
        </p:spPr>
      </p:pic>
      <p:pic>
        <p:nvPicPr>
          <p:cNvPr id="6" name="Immagine 5">
            <a:extLst>
              <a:ext uri="{FF2B5EF4-FFF2-40B4-BE49-F238E27FC236}">
                <a16:creationId xmlns:a16="http://schemas.microsoft.com/office/drawing/2014/main" id="{C8B350AC-899C-442B-8E5F-36B2BF671FAA}"/>
              </a:ext>
            </a:extLst>
          </p:cNvPr>
          <p:cNvPicPr>
            <a:picLocks noChangeAspect="1"/>
          </p:cNvPicPr>
          <p:nvPr/>
        </p:nvPicPr>
        <p:blipFill>
          <a:blip r:embed="rId5" cstate="print"/>
          <a:stretch>
            <a:fillRect/>
          </a:stretch>
        </p:blipFill>
        <p:spPr>
          <a:xfrm>
            <a:off x="8886129" y="1832375"/>
            <a:ext cx="2324100" cy="3067050"/>
          </a:xfrm>
          <a:prstGeom prst="rect">
            <a:avLst/>
          </a:prstGeom>
        </p:spPr>
      </p:pic>
      <p:pic>
        <p:nvPicPr>
          <p:cNvPr id="17" name="Immagine 16">
            <a:extLst>
              <a:ext uri="{FF2B5EF4-FFF2-40B4-BE49-F238E27FC236}">
                <a16:creationId xmlns:a16="http://schemas.microsoft.com/office/drawing/2014/main" id="{F0FA951E-351F-4B70-A14D-836524B5014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49788" y="94680"/>
            <a:ext cx="2615831" cy="1749700"/>
          </a:xfrm>
          <a:prstGeom prst="rect">
            <a:avLst/>
          </a:prstGeom>
        </p:spPr>
      </p:pic>
      <p:pic>
        <p:nvPicPr>
          <p:cNvPr id="21" name="Immagine 20">
            <a:extLst>
              <a:ext uri="{FF2B5EF4-FFF2-40B4-BE49-F238E27FC236}">
                <a16:creationId xmlns:a16="http://schemas.microsoft.com/office/drawing/2014/main" id="{CFB308A1-13D4-4F6C-867C-A89CBF8ED62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942" t="29698" r="5279"/>
          <a:stretch/>
        </p:blipFill>
        <p:spPr>
          <a:xfrm>
            <a:off x="9791092" y="94680"/>
            <a:ext cx="1838382" cy="1737695"/>
          </a:xfrm>
          <a:prstGeom prst="rect">
            <a:avLst/>
          </a:prstGeom>
        </p:spPr>
      </p:pic>
      <p:pic>
        <p:nvPicPr>
          <p:cNvPr id="24" name="Segnaposto contenuto 3">
            <a:extLst>
              <a:ext uri="{FF2B5EF4-FFF2-40B4-BE49-F238E27FC236}">
                <a16:creationId xmlns:a16="http://schemas.microsoft.com/office/drawing/2014/main" id="{3EB45799-0796-40F4-B86D-C14752BB332B}"/>
              </a:ext>
            </a:extLst>
          </p:cNvPr>
          <p:cNvPicPr>
            <a:picLocks noChangeAspect="1"/>
          </p:cNvPicPr>
          <p:nvPr/>
        </p:nvPicPr>
        <p:blipFill>
          <a:blip r:embed="rId8" cstate="print"/>
          <a:stretch>
            <a:fillRect/>
          </a:stretch>
        </p:blipFill>
        <p:spPr>
          <a:xfrm>
            <a:off x="8096192" y="4913493"/>
            <a:ext cx="1951987" cy="1944507"/>
          </a:xfrm>
          <a:prstGeom prst="rect">
            <a:avLst/>
          </a:prstGeom>
        </p:spPr>
      </p:pic>
      <p:pic>
        <p:nvPicPr>
          <p:cNvPr id="25" name="Immagine 24">
            <a:extLst>
              <a:ext uri="{FF2B5EF4-FFF2-40B4-BE49-F238E27FC236}">
                <a16:creationId xmlns:a16="http://schemas.microsoft.com/office/drawing/2014/main" id="{EC439823-7866-4CFB-85B1-DE263AAE7E94}"/>
              </a:ext>
            </a:extLst>
          </p:cNvPr>
          <p:cNvPicPr>
            <a:picLocks noChangeAspect="1"/>
          </p:cNvPicPr>
          <p:nvPr/>
        </p:nvPicPr>
        <p:blipFill>
          <a:blip r:embed="rId9" cstate="print"/>
          <a:stretch>
            <a:fillRect/>
          </a:stretch>
        </p:blipFill>
        <p:spPr>
          <a:xfrm>
            <a:off x="10048179" y="4913493"/>
            <a:ext cx="1957787" cy="1972644"/>
          </a:xfrm>
          <a:prstGeom prst="rect">
            <a:avLst/>
          </a:prstGeom>
        </p:spPr>
      </p:pic>
    </p:spTree>
    <p:extLst>
      <p:ext uri="{BB962C8B-B14F-4D97-AF65-F5344CB8AC3E}">
        <p14:creationId xmlns:p14="http://schemas.microsoft.com/office/powerpoint/2010/main" val="2346364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5FC56A-3C06-42AB-8123-E3774ED0704A}"/>
              </a:ext>
            </a:extLst>
          </p:cNvPr>
          <p:cNvSpPr>
            <a:spLocks noGrp="1"/>
          </p:cNvSpPr>
          <p:nvPr>
            <p:ph type="title"/>
          </p:nvPr>
        </p:nvSpPr>
        <p:spPr>
          <a:xfrm>
            <a:off x="134815" y="1638102"/>
            <a:ext cx="12258821" cy="1336432"/>
          </a:xfrm>
        </p:spPr>
        <p:txBody>
          <a:bodyPr>
            <a:noAutofit/>
          </a:bodyPr>
          <a:lstStyle/>
          <a:p>
            <a:r>
              <a:rPr lang="it-IT" sz="3200" dirty="0"/>
              <a:t>Fortemente raccomandata dalle linee guida ed ideale per localizzare-pungere-</a:t>
            </a:r>
            <a:r>
              <a:rPr lang="it-IT" sz="3200" dirty="0" err="1"/>
              <a:t>cannulare</a:t>
            </a:r>
            <a:r>
              <a:rPr lang="it-IT" sz="3200" dirty="0"/>
              <a:t> vene profonde</a:t>
            </a:r>
            <a:br>
              <a:rPr lang="it-IT" sz="3200" dirty="0"/>
            </a:br>
            <a:r>
              <a:rPr lang="it-IT" sz="3200" b="1" dirty="0"/>
              <a:t>(&gt; 0,7 cm di profondità)</a:t>
            </a:r>
          </a:p>
        </p:txBody>
      </p:sp>
      <p:pic>
        <p:nvPicPr>
          <p:cNvPr id="4" name="Segnaposto contenuto 3">
            <a:extLst>
              <a:ext uri="{FF2B5EF4-FFF2-40B4-BE49-F238E27FC236}">
                <a16:creationId xmlns:a16="http://schemas.microsoft.com/office/drawing/2014/main" id="{DE3FB4DF-DDC6-4989-860F-DA1C57FB7F81}"/>
              </a:ext>
            </a:extLst>
          </p:cNvPr>
          <p:cNvPicPr>
            <a:picLocks noGrp="1" noChangeAspect="1"/>
          </p:cNvPicPr>
          <p:nvPr>
            <p:ph idx="1"/>
          </p:nvPr>
        </p:nvPicPr>
        <p:blipFill>
          <a:blip r:embed="rId3" cstate="print"/>
          <a:stretch>
            <a:fillRect/>
          </a:stretch>
        </p:blipFill>
        <p:spPr>
          <a:xfrm>
            <a:off x="259649" y="3057890"/>
            <a:ext cx="6106415" cy="3302449"/>
          </a:xfrm>
          <a:prstGeom prst="rect">
            <a:avLst/>
          </a:prstGeom>
        </p:spPr>
      </p:pic>
      <p:pic>
        <p:nvPicPr>
          <p:cNvPr id="5" name="Immagine 4">
            <a:extLst>
              <a:ext uri="{FF2B5EF4-FFF2-40B4-BE49-F238E27FC236}">
                <a16:creationId xmlns:a16="http://schemas.microsoft.com/office/drawing/2014/main" id="{EAF14025-C220-4C94-BDFB-BF87E0BAD6DB}"/>
              </a:ext>
            </a:extLst>
          </p:cNvPr>
          <p:cNvPicPr>
            <a:picLocks noChangeAspect="1"/>
          </p:cNvPicPr>
          <p:nvPr/>
        </p:nvPicPr>
        <p:blipFill>
          <a:blip r:embed="rId4" cstate="print"/>
          <a:stretch>
            <a:fillRect/>
          </a:stretch>
        </p:blipFill>
        <p:spPr>
          <a:xfrm>
            <a:off x="6550563" y="2483778"/>
            <a:ext cx="5314950" cy="4267200"/>
          </a:xfrm>
          <a:prstGeom prst="rect">
            <a:avLst/>
          </a:prstGeom>
        </p:spPr>
      </p:pic>
      <p:pic>
        <p:nvPicPr>
          <p:cNvPr id="3" name="Immagine 2">
            <a:extLst>
              <a:ext uri="{FF2B5EF4-FFF2-40B4-BE49-F238E27FC236}">
                <a16:creationId xmlns:a16="http://schemas.microsoft.com/office/drawing/2014/main" id="{2D7D3EC2-73FA-4F9A-9880-9B3754AB5F4A}"/>
              </a:ext>
            </a:extLst>
          </p:cNvPr>
          <p:cNvPicPr>
            <a:picLocks noChangeAspect="1"/>
          </p:cNvPicPr>
          <p:nvPr/>
        </p:nvPicPr>
        <p:blipFill>
          <a:blip r:embed="rId5" cstate="print"/>
          <a:stretch>
            <a:fillRect/>
          </a:stretch>
        </p:blipFill>
        <p:spPr>
          <a:xfrm>
            <a:off x="6366064" y="107022"/>
            <a:ext cx="1931752" cy="1458760"/>
          </a:xfrm>
          <a:prstGeom prst="rect">
            <a:avLst/>
          </a:prstGeom>
        </p:spPr>
      </p:pic>
      <p:sp>
        <p:nvSpPr>
          <p:cNvPr id="6" name="CasellaDiTesto 5">
            <a:extLst>
              <a:ext uri="{FF2B5EF4-FFF2-40B4-BE49-F238E27FC236}">
                <a16:creationId xmlns:a16="http://schemas.microsoft.com/office/drawing/2014/main" id="{F48F9940-967D-48DD-82CC-BE42D21EAD3D}"/>
              </a:ext>
            </a:extLst>
          </p:cNvPr>
          <p:cNvSpPr txBox="1"/>
          <p:nvPr/>
        </p:nvSpPr>
        <p:spPr>
          <a:xfrm>
            <a:off x="326487" y="143718"/>
            <a:ext cx="2599494" cy="707886"/>
          </a:xfrm>
          <a:prstGeom prst="rect">
            <a:avLst/>
          </a:prstGeom>
          <a:noFill/>
        </p:spPr>
        <p:txBody>
          <a:bodyPr wrap="none" rtlCol="0">
            <a:spAutoFit/>
          </a:bodyPr>
          <a:lstStyle/>
          <a:p>
            <a:r>
              <a:rPr lang="it-IT" sz="4000" dirty="0">
                <a:solidFill>
                  <a:srgbClr val="0070C0"/>
                </a:solidFill>
              </a:rPr>
              <a:t>ECOGRAFIA</a:t>
            </a:r>
          </a:p>
        </p:txBody>
      </p:sp>
      <p:pic>
        <p:nvPicPr>
          <p:cNvPr id="7" name="Immagine 6">
            <a:extLst>
              <a:ext uri="{FF2B5EF4-FFF2-40B4-BE49-F238E27FC236}">
                <a16:creationId xmlns:a16="http://schemas.microsoft.com/office/drawing/2014/main" id="{73FE9E84-DC7E-45E7-8FDE-40E2B29C28B8}"/>
              </a:ext>
            </a:extLst>
          </p:cNvPr>
          <p:cNvPicPr>
            <a:picLocks noChangeAspect="1"/>
          </p:cNvPicPr>
          <p:nvPr/>
        </p:nvPicPr>
        <p:blipFill>
          <a:blip r:embed="rId6" cstate="print"/>
          <a:stretch>
            <a:fillRect/>
          </a:stretch>
        </p:blipFill>
        <p:spPr>
          <a:xfrm>
            <a:off x="8401389" y="107022"/>
            <a:ext cx="1769876" cy="1458760"/>
          </a:xfrm>
          <a:prstGeom prst="rect">
            <a:avLst/>
          </a:prstGeom>
        </p:spPr>
      </p:pic>
      <p:pic>
        <p:nvPicPr>
          <p:cNvPr id="8" name="Immagine 7">
            <a:extLst>
              <a:ext uri="{FF2B5EF4-FFF2-40B4-BE49-F238E27FC236}">
                <a16:creationId xmlns:a16="http://schemas.microsoft.com/office/drawing/2014/main" id="{C4DA6268-96DA-4F38-8DE8-C6F15D6C38CF}"/>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74838" y="73674"/>
            <a:ext cx="1590675" cy="1492108"/>
          </a:xfrm>
          <a:prstGeom prst="rect">
            <a:avLst/>
          </a:prstGeom>
          <a:noFill/>
          <a:ln>
            <a:noFill/>
          </a:ln>
        </p:spPr>
      </p:pic>
    </p:spTree>
    <p:extLst>
      <p:ext uri="{BB962C8B-B14F-4D97-AF65-F5344CB8AC3E}">
        <p14:creationId xmlns:p14="http://schemas.microsoft.com/office/powerpoint/2010/main" val="1446444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7C6CFD-7F2F-4A9E-8F8D-69237BDBBC94}"/>
              </a:ext>
            </a:extLst>
          </p:cNvPr>
          <p:cNvSpPr>
            <a:spLocks noGrp="1"/>
          </p:cNvSpPr>
          <p:nvPr>
            <p:ph type="title"/>
          </p:nvPr>
        </p:nvSpPr>
        <p:spPr>
          <a:xfrm>
            <a:off x="126002" y="795507"/>
            <a:ext cx="5786490" cy="1325563"/>
          </a:xfrm>
        </p:spPr>
        <p:txBody>
          <a:bodyPr>
            <a:normAutofit/>
          </a:bodyPr>
          <a:lstStyle/>
          <a:p>
            <a:r>
              <a:rPr lang="it-IT" sz="3600" b="1" dirty="0" err="1">
                <a:solidFill>
                  <a:srgbClr val="0070C0"/>
                </a:solidFill>
              </a:rPr>
              <a:t>Agocannule</a:t>
            </a:r>
            <a:r>
              <a:rPr lang="it-IT" sz="3600" b="1" dirty="0">
                <a:solidFill>
                  <a:srgbClr val="0070C0"/>
                </a:solidFill>
              </a:rPr>
              <a:t> periferiche lunghe </a:t>
            </a:r>
            <a:br>
              <a:rPr lang="it-IT" sz="3600" b="1" dirty="0">
                <a:solidFill>
                  <a:srgbClr val="0070C0"/>
                </a:solidFill>
              </a:rPr>
            </a:br>
            <a:r>
              <a:rPr lang="it-IT" sz="3600" b="1" dirty="0">
                <a:solidFill>
                  <a:srgbClr val="0070C0"/>
                </a:solidFill>
              </a:rPr>
              <a:t>a permanenza (Mini-</a:t>
            </a:r>
            <a:r>
              <a:rPr lang="it-IT" sz="3600" b="1" dirty="0" err="1">
                <a:solidFill>
                  <a:srgbClr val="0070C0"/>
                </a:solidFill>
              </a:rPr>
              <a:t>midline</a:t>
            </a:r>
            <a:r>
              <a:rPr lang="it-IT" sz="3600" b="1" dirty="0">
                <a:solidFill>
                  <a:srgbClr val="0070C0"/>
                </a:solidFill>
              </a:rPr>
              <a:t>)</a:t>
            </a:r>
          </a:p>
        </p:txBody>
      </p:sp>
      <p:sp>
        <p:nvSpPr>
          <p:cNvPr id="6" name="Segnaposto contenuto 5">
            <a:extLst>
              <a:ext uri="{FF2B5EF4-FFF2-40B4-BE49-F238E27FC236}">
                <a16:creationId xmlns:a16="http://schemas.microsoft.com/office/drawing/2014/main" id="{399FC300-8A87-4F89-9419-BB1FEC6F4AEA}"/>
              </a:ext>
            </a:extLst>
          </p:cNvPr>
          <p:cNvSpPr>
            <a:spLocks noGrp="1"/>
          </p:cNvSpPr>
          <p:nvPr>
            <p:ph idx="1"/>
          </p:nvPr>
        </p:nvSpPr>
        <p:spPr>
          <a:xfrm>
            <a:off x="126002" y="2342500"/>
            <a:ext cx="10515600" cy="4351338"/>
          </a:xfrm>
        </p:spPr>
        <p:txBody>
          <a:bodyPr>
            <a:normAutofit fontScale="92500" lnSpcReduction="20000"/>
          </a:bodyPr>
          <a:lstStyle/>
          <a:p>
            <a:r>
              <a:rPr lang="it-IT" dirty="0" err="1"/>
              <a:t>Monolume</a:t>
            </a:r>
            <a:endParaRPr lang="it-IT" dirty="0"/>
          </a:p>
          <a:p>
            <a:r>
              <a:rPr lang="it-IT" dirty="0"/>
              <a:t>Posizionamento per puntura diretta v. avambraccio</a:t>
            </a:r>
          </a:p>
          <a:p>
            <a:r>
              <a:rPr lang="it-IT" dirty="0"/>
              <a:t>Posizionamento </a:t>
            </a:r>
            <a:r>
              <a:rPr lang="it-IT" dirty="0" err="1"/>
              <a:t>ecoguidato</a:t>
            </a:r>
            <a:r>
              <a:rPr lang="it-IT" dirty="0"/>
              <a:t> v. profonde del braccio</a:t>
            </a:r>
          </a:p>
          <a:p>
            <a:r>
              <a:rPr lang="it-IT" dirty="0"/>
              <a:t>Tecnica </a:t>
            </a:r>
            <a:r>
              <a:rPr lang="it-IT" dirty="0" err="1"/>
              <a:t>Seldinger</a:t>
            </a:r>
            <a:r>
              <a:rPr lang="it-IT" dirty="0"/>
              <a:t> diretto (Leader </a:t>
            </a:r>
            <a:r>
              <a:rPr lang="it-IT" dirty="0" err="1"/>
              <a:t>flex</a:t>
            </a:r>
            <a:r>
              <a:rPr lang="it-IT" dirty="0"/>
              <a:t>/</a:t>
            </a:r>
            <a:r>
              <a:rPr lang="it-IT" dirty="0" err="1"/>
              <a:t>cath</a:t>
            </a:r>
            <a:r>
              <a:rPr lang="it-IT" dirty="0"/>
              <a:t>)</a:t>
            </a:r>
          </a:p>
          <a:p>
            <a:r>
              <a:rPr lang="it-IT" dirty="0"/>
              <a:t>Tecnica </a:t>
            </a:r>
            <a:r>
              <a:rPr lang="it-IT" dirty="0" err="1"/>
              <a:t>Seldinger</a:t>
            </a:r>
            <a:r>
              <a:rPr lang="it-IT" dirty="0"/>
              <a:t> coassiale (Power-</a:t>
            </a:r>
            <a:r>
              <a:rPr lang="it-IT" dirty="0" err="1"/>
              <a:t>Glide</a:t>
            </a:r>
            <a:r>
              <a:rPr lang="it-IT" dirty="0"/>
              <a:t>)</a:t>
            </a:r>
          </a:p>
          <a:p>
            <a:r>
              <a:rPr lang="it-IT" dirty="0"/>
              <a:t>Punta tratto brachiale v. ascellare</a:t>
            </a:r>
          </a:p>
          <a:p>
            <a:r>
              <a:rPr lang="it-IT" dirty="0"/>
              <a:t>Anche </a:t>
            </a:r>
            <a:r>
              <a:rPr lang="it-IT" dirty="0" err="1"/>
              <a:t>power</a:t>
            </a:r>
            <a:r>
              <a:rPr lang="it-IT" dirty="0"/>
              <a:t> </a:t>
            </a:r>
            <a:r>
              <a:rPr lang="it-IT" dirty="0" err="1"/>
              <a:t>injectable</a:t>
            </a:r>
            <a:r>
              <a:rPr lang="it-IT" dirty="0"/>
              <a:t> (</a:t>
            </a:r>
            <a:r>
              <a:rPr lang="it-IT" dirty="0" err="1"/>
              <a:t>Power-Glide</a:t>
            </a:r>
            <a:r>
              <a:rPr lang="it-IT" dirty="0"/>
              <a:t>)</a:t>
            </a:r>
          </a:p>
          <a:p>
            <a:r>
              <a:rPr lang="it-IT" dirty="0"/>
              <a:t>Solo farmaci </a:t>
            </a:r>
            <a:r>
              <a:rPr lang="it-IT" b="1" dirty="0"/>
              <a:t>NON</a:t>
            </a:r>
            <a:r>
              <a:rPr lang="it-IT" dirty="0"/>
              <a:t> </a:t>
            </a:r>
            <a:r>
              <a:rPr lang="it-IT" dirty="0" err="1"/>
              <a:t>flebitogeni</a:t>
            </a:r>
            <a:endParaRPr lang="it-IT" dirty="0"/>
          </a:p>
          <a:p>
            <a:r>
              <a:rPr lang="it-IT" dirty="0"/>
              <a:t>Rischio CRBSI?</a:t>
            </a:r>
          </a:p>
          <a:p>
            <a:r>
              <a:rPr lang="it-IT" dirty="0"/>
              <a:t>Uso intra-ospedaliero</a:t>
            </a:r>
          </a:p>
          <a:p>
            <a:endParaRPr lang="it-IT" dirty="0"/>
          </a:p>
        </p:txBody>
      </p:sp>
      <p:sp>
        <p:nvSpPr>
          <p:cNvPr id="5" name="AutoShape 2" descr="Risultati immagini per leader cath vygon">
            <a:extLst>
              <a:ext uri="{FF2B5EF4-FFF2-40B4-BE49-F238E27FC236}">
                <a16:creationId xmlns:a16="http://schemas.microsoft.com/office/drawing/2014/main" id="{93B8174D-3183-47BF-8FB5-A542C9A5DDA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6" name="Immagine 15">
            <a:extLst>
              <a:ext uri="{FF2B5EF4-FFF2-40B4-BE49-F238E27FC236}">
                <a16:creationId xmlns:a16="http://schemas.microsoft.com/office/drawing/2014/main" id="{E58F4ED2-7D61-4D38-83DD-C03CD9E334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401" r="12980" b="7793"/>
          <a:stretch/>
        </p:blipFill>
        <p:spPr>
          <a:xfrm rot="21012267">
            <a:off x="4736446" y="5228349"/>
            <a:ext cx="3376488" cy="1064420"/>
          </a:xfrm>
          <a:prstGeom prst="rect">
            <a:avLst/>
          </a:prstGeom>
        </p:spPr>
      </p:pic>
      <p:sp>
        <p:nvSpPr>
          <p:cNvPr id="17" name="CasellaDiTesto 16">
            <a:extLst>
              <a:ext uri="{FF2B5EF4-FFF2-40B4-BE49-F238E27FC236}">
                <a16:creationId xmlns:a16="http://schemas.microsoft.com/office/drawing/2014/main" id="{F0125C85-655C-4F12-9B83-4EC075DE4779}"/>
              </a:ext>
            </a:extLst>
          </p:cNvPr>
          <p:cNvSpPr txBox="1"/>
          <p:nvPr/>
        </p:nvSpPr>
        <p:spPr>
          <a:xfrm>
            <a:off x="4867766" y="6260206"/>
            <a:ext cx="1380634" cy="276999"/>
          </a:xfrm>
          <a:prstGeom prst="rect">
            <a:avLst/>
          </a:prstGeom>
          <a:noFill/>
        </p:spPr>
        <p:txBody>
          <a:bodyPr wrap="none" rtlCol="0">
            <a:spAutoFit/>
          </a:bodyPr>
          <a:lstStyle/>
          <a:p>
            <a:r>
              <a:rPr lang="it-IT" sz="1200" dirty="0"/>
              <a:t>Leader </a:t>
            </a:r>
            <a:r>
              <a:rPr lang="it-IT" sz="1200" dirty="0" err="1"/>
              <a:t>flex</a:t>
            </a:r>
            <a:r>
              <a:rPr lang="it-IT" sz="1200" dirty="0"/>
              <a:t> (</a:t>
            </a:r>
            <a:r>
              <a:rPr lang="it-IT" sz="1200" dirty="0" err="1"/>
              <a:t>Vygon</a:t>
            </a:r>
            <a:r>
              <a:rPr lang="it-IT" sz="1200" dirty="0"/>
              <a:t>)</a:t>
            </a:r>
          </a:p>
        </p:txBody>
      </p:sp>
      <p:pic>
        <p:nvPicPr>
          <p:cNvPr id="21" name="Immagine 20">
            <a:extLst>
              <a:ext uri="{FF2B5EF4-FFF2-40B4-BE49-F238E27FC236}">
                <a16:creationId xmlns:a16="http://schemas.microsoft.com/office/drawing/2014/main" id="{B1C3F84B-40B3-4DA9-8D04-E8A6AD1F938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886" b="20879"/>
          <a:stretch/>
        </p:blipFill>
        <p:spPr>
          <a:xfrm>
            <a:off x="8034035" y="2947251"/>
            <a:ext cx="2554598" cy="1608468"/>
          </a:xfrm>
          <a:prstGeom prst="rect">
            <a:avLst/>
          </a:prstGeom>
        </p:spPr>
      </p:pic>
      <p:pic>
        <p:nvPicPr>
          <p:cNvPr id="4" name="Immagine 3">
            <a:extLst>
              <a:ext uri="{FF2B5EF4-FFF2-40B4-BE49-F238E27FC236}">
                <a16:creationId xmlns:a16="http://schemas.microsoft.com/office/drawing/2014/main" id="{9C007F87-5E26-44ED-8C6A-A82FD22C3C6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1289" t="6012" r="10960" b="16008"/>
          <a:stretch/>
        </p:blipFill>
        <p:spPr>
          <a:xfrm rot="16200000">
            <a:off x="7061322" y="-386681"/>
            <a:ext cx="1771857" cy="2728166"/>
          </a:xfrm>
          <a:prstGeom prst="rect">
            <a:avLst/>
          </a:prstGeom>
        </p:spPr>
      </p:pic>
      <p:pic>
        <p:nvPicPr>
          <p:cNvPr id="10" name="Immagine 9">
            <a:extLst>
              <a:ext uri="{FF2B5EF4-FFF2-40B4-BE49-F238E27FC236}">
                <a16:creationId xmlns:a16="http://schemas.microsoft.com/office/drawing/2014/main" id="{8FDFA1AE-1B38-4738-B415-CD64335381A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4908" t="23774" r="38695" b="15634"/>
          <a:stretch/>
        </p:blipFill>
        <p:spPr>
          <a:xfrm rot="16200000">
            <a:off x="9916783" y="-358036"/>
            <a:ext cx="1771858" cy="2728169"/>
          </a:xfrm>
          <a:prstGeom prst="rect">
            <a:avLst/>
          </a:prstGeom>
        </p:spPr>
      </p:pic>
      <p:sp>
        <p:nvSpPr>
          <p:cNvPr id="11" name="CasellaDiTesto 10">
            <a:extLst>
              <a:ext uri="{FF2B5EF4-FFF2-40B4-BE49-F238E27FC236}">
                <a16:creationId xmlns:a16="http://schemas.microsoft.com/office/drawing/2014/main" id="{EAC6A2D3-4898-405C-9257-96A12B55D19A}"/>
              </a:ext>
            </a:extLst>
          </p:cNvPr>
          <p:cNvSpPr txBox="1"/>
          <p:nvPr/>
        </p:nvSpPr>
        <p:spPr>
          <a:xfrm>
            <a:off x="10588633" y="3540110"/>
            <a:ext cx="1385251" cy="276999"/>
          </a:xfrm>
          <a:prstGeom prst="rect">
            <a:avLst/>
          </a:prstGeom>
          <a:noFill/>
        </p:spPr>
        <p:txBody>
          <a:bodyPr wrap="none" rtlCol="0">
            <a:spAutoFit/>
          </a:bodyPr>
          <a:lstStyle/>
          <a:p>
            <a:r>
              <a:rPr lang="it-IT" sz="1200" dirty="0" err="1"/>
              <a:t>PowerGlide</a:t>
            </a:r>
            <a:r>
              <a:rPr lang="it-IT" sz="1200" dirty="0"/>
              <a:t> (BARD)</a:t>
            </a:r>
          </a:p>
        </p:txBody>
      </p:sp>
      <p:pic>
        <p:nvPicPr>
          <p:cNvPr id="14" name="Immagine 13">
            <a:extLst>
              <a:ext uri="{FF2B5EF4-FFF2-40B4-BE49-F238E27FC236}">
                <a16:creationId xmlns:a16="http://schemas.microsoft.com/office/drawing/2014/main" id="{0D4E4BBD-9419-4D51-A251-C8660B7AD8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800000">
            <a:off x="8465887" y="5160470"/>
            <a:ext cx="3561744" cy="1228664"/>
          </a:xfrm>
          <a:prstGeom prst="rect">
            <a:avLst/>
          </a:prstGeom>
        </p:spPr>
      </p:pic>
      <p:sp>
        <p:nvSpPr>
          <p:cNvPr id="15" name="Rettangolo 14">
            <a:extLst>
              <a:ext uri="{FF2B5EF4-FFF2-40B4-BE49-F238E27FC236}">
                <a16:creationId xmlns:a16="http://schemas.microsoft.com/office/drawing/2014/main" id="{EE2BFEF5-6143-47E1-9107-3BD3B86DEB2E}"/>
              </a:ext>
            </a:extLst>
          </p:cNvPr>
          <p:cNvSpPr/>
          <p:nvPr/>
        </p:nvSpPr>
        <p:spPr>
          <a:xfrm>
            <a:off x="8376122" y="6347839"/>
            <a:ext cx="1425134" cy="276999"/>
          </a:xfrm>
          <a:prstGeom prst="rect">
            <a:avLst/>
          </a:prstGeom>
        </p:spPr>
        <p:txBody>
          <a:bodyPr wrap="none">
            <a:spAutoFit/>
          </a:bodyPr>
          <a:lstStyle/>
          <a:p>
            <a:r>
              <a:rPr lang="it-IT" sz="1200" dirty="0"/>
              <a:t>Leader </a:t>
            </a:r>
            <a:r>
              <a:rPr lang="it-IT" sz="1200" dirty="0" err="1"/>
              <a:t>cath</a:t>
            </a:r>
            <a:r>
              <a:rPr lang="it-IT" sz="1200" dirty="0"/>
              <a:t> (</a:t>
            </a:r>
            <a:r>
              <a:rPr lang="it-IT" sz="1200" dirty="0" err="1"/>
              <a:t>Vygon</a:t>
            </a:r>
            <a:r>
              <a:rPr lang="it-IT" sz="1200" dirty="0"/>
              <a:t>)</a:t>
            </a:r>
          </a:p>
        </p:txBody>
      </p:sp>
      <p:sp>
        <p:nvSpPr>
          <p:cNvPr id="18" name="CasellaDiTesto 17">
            <a:extLst>
              <a:ext uri="{FF2B5EF4-FFF2-40B4-BE49-F238E27FC236}">
                <a16:creationId xmlns:a16="http://schemas.microsoft.com/office/drawing/2014/main" id="{03016EC4-0444-492F-8300-A98CDF40F85B}"/>
              </a:ext>
            </a:extLst>
          </p:cNvPr>
          <p:cNvSpPr txBox="1"/>
          <p:nvPr/>
        </p:nvSpPr>
        <p:spPr>
          <a:xfrm>
            <a:off x="11437405" y="86880"/>
            <a:ext cx="590226" cy="369332"/>
          </a:xfrm>
          <a:prstGeom prst="rect">
            <a:avLst/>
          </a:prstGeom>
          <a:noFill/>
        </p:spPr>
        <p:txBody>
          <a:bodyPr wrap="none" rtlCol="0">
            <a:spAutoFit/>
          </a:bodyPr>
          <a:lstStyle/>
          <a:p>
            <a:r>
              <a:rPr lang="it-IT" b="1" dirty="0"/>
              <a:t>8 Kg</a:t>
            </a:r>
          </a:p>
        </p:txBody>
      </p:sp>
      <p:sp>
        <p:nvSpPr>
          <p:cNvPr id="22" name="CasellaDiTesto 21">
            <a:extLst>
              <a:ext uri="{FF2B5EF4-FFF2-40B4-BE49-F238E27FC236}">
                <a16:creationId xmlns:a16="http://schemas.microsoft.com/office/drawing/2014/main" id="{1E290C49-8E8C-4417-A02A-4D647766B6C9}"/>
              </a:ext>
            </a:extLst>
          </p:cNvPr>
          <p:cNvSpPr txBox="1"/>
          <p:nvPr/>
        </p:nvSpPr>
        <p:spPr>
          <a:xfrm>
            <a:off x="6611723" y="1496664"/>
            <a:ext cx="700833" cy="369332"/>
          </a:xfrm>
          <a:prstGeom prst="rect">
            <a:avLst/>
          </a:prstGeom>
          <a:noFill/>
        </p:spPr>
        <p:txBody>
          <a:bodyPr wrap="none" rtlCol="0">
            <a:spAutoFit/>
          </a:bodyPr>
          <a:lstStyle/>
          <a:p>
            <a:r>
              <a:rPr lang="it-IT" b="1" dirty="0"/>
              <a:t>13 Kg</a:t>
            </a:r>
          </a:p>
        </p:txBody>
      </p:sp>
      <p:sp>
        <p:nvSpPr>
          <p:cNvPr id="3" name="CasellaDiTesto 2">
            <a:extLst>
              <a:ext uri="{FF2B5EF4-FFF2-40B4-BE49-F238E27FC236}">
                <a16:creationId xmlns:a16="http://schemas.microsoft.com/office/drawing/2014/main" id="{06129C46-C373-4030-96DD-18B08EF6D68F}"/>
              </a:ext>
            </a:extLst>
          </p:cNvPr>
          <p:cNvSpPr txBox="1"/>
          <p:nvPr/>
        </p:nvSpPr>
        <p:spPr>
          <a:xfrm>
            <a:off x="126002" y="164162"/>
            <a:ext cx="5687776" cy="707886"/>
          </a:xfrm>
          <a:prstGeom prst="rect">
            <a:avLst/>
          </a:prstGeom>
          <a:noFill/>
        </p:spPr>
        <p:txBody>
          <a:bodyPr wrap="none" rtlCol="0">
            <a:spAutoFit/>
          </a:bodyPr>
          <a:lstStyle/>
          <a:p>
            <a:r>
              <a:rPr lang="it-IT" sz="4000" dirty="0">
                <a:solidFill>
                  <a:srgbClr val="FF0000"/>
                </a:solidFill>
              </a:rPr>
              <a:t>BREVE TERMINE ( &lt; 1 mm)</a:t>
            </a:r>
          </a:p>
        </p:txBody>
      </p:sp>
    </p:spTree>
    <p:extLst>
      <p:ext uri="{BB962C8B-B14F-4D97-AF65-F5344CB8AC3E}">
        <p14:creationId xmlns:p14="http://schemas.microsoft.com/office/powerpoint/2010/main" val="3363662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23CF444-7DF0-4139-8315-4DB3C09F0D22}"/>
              </a:ext>
            </a:extLst>
          </p:cNvPr>
          <p:cNvSpPr>
            <a:spLocks noGrp="1"/>
          </p:cNvSpPr>
          <p:nvPr>
            <p:ph idx="1"/>
          </p:nvPr>
        </p:nvSpPr>
        <p:spPr>
          <a:xfrm>
            <a:off x="3878888" y="2604727"/>
            <a:ext cx="5533637" cy="4459889"/>
          </a:xfrm>
        </p:spPr>
        <p:txBody>
          <a:bodyPr>
            <a:normAutofit/>
          </a:bodyPr>
          <a:lstStyle/>
          <a:p>
            <a:r>
              <a:rPr lang="it-IT" sz="2200" dirty="0"/>
              <a:t>Mono, bi e </a:t>
            </a:r>
            <a:r>
              <a:rPr lang="it-IT" sz="2200" dirty="0" err="1"/>
              <a:t>trilume</a:t>
            </a:r>
            <a:endParaRPr lang="it-IT" sz="2200" dirty="0"/>
          </a:p>
          <a:p>
            <a:r>
              <a:rPr lang="it-IT" sz="2200" dirty="0"/>
              <a:t>Posizionamento </a:t>
            </a:r>
            <a:r>
              <a:rPr lang="it-IT" sz="2200" dirty="0" err="1"/>
              <a:t>ecoguidato</a:t>
            </a:r>
            <a:endParaRPr lang="it-IT" sz="2200" dirty="0"/>
          </a:p>
          <a:p>
            <a:r>
              <a:rPr lang="it-IT" sz="2200" dirty="0"/>
              <a:t>FICC inserzione in regime d’urgenza  </a:t>
            </a:r>
          </a:p>
          <a:p>
            <a:r>
              <a:rPr lang="it-IT" sz="2200" dirty="0"/>
              <a:t>Tecnica </a:t>
            </a:r>
            <a:r>
              <a:rPr lang="it-IT" sz="2200" dirty="0" err="1"/>
              <a:t>Seldinger</a:t>
            </a:r>
            <a:r>
              <a:rPr lang="it-IT" sz="2200" dirty="0"/>
              <a:t> diretto</a:t>
            </a:r>
          </a:p>
          <a:p>
            <a:r>
              <a:rPr lang="it-IT" sz="2200" dirty="0"/>
              <a:t>Posizione punta centrale</a:t>
            </a:r>
          </a:p>
          <a:p>
            <a:r>
              <a:rPr lang="it-IT" sz="2200" dirty="0"/>
              <a:t>Monitoraggio emodinamico</a:t>
            </a:r>
          </a:p>
          <a:p>
            <a:r>
              <a:rPr lang="it-IT" sz="2200" dirty="0"/>
              <a:t>Farmaci </a:t>
            </a:r>
            <a:r>
              <a:rPr lang="it-IT" sz="2200" dirty="0" err="1"/>
              <a:t>flebitogeni</a:t>
            </a:r>
            <a:endParaRPr lang="it-IT" sz="2200" dirty="0"/>
          </a:p>
          <a:p>
            <a:r>
              <a:rPr lang="it-IT" sz="2200" dirty="0"/>
              <a:t>Non power </a:t>
            </a:r>
            <a:r>
              <a:rPr lang="it-IT" sz="2200" dirty="0" err="1"/>
              <a:t>injectable</a:t>
            </a:r>
            <a:endParaRPr lang="it-IT" sz="2200" dirty="0"/>
          </a:p>
          <a:p>
            <a:r>
              <a:rPr lang="it-IT" sz="2200" dirty="0"/>
              <a:t>Maggiore rischio CRBSI</a:t>
            </a:r>
          </a:p>
          <a:p>
            <a:r>
              <a:rPr lang="it-IT" sz="2200" dirty="0"/>
              <a:t>Uso intra-ospedaliero</a:t>
            </a:r>
          </a:p>
          <a:p>
            <a:endParaRPr lang="it-IT" sz="2200" dirty="0"/>
          </a:p>
          <a:p>
            <a:endParaRPr lang="it-IT" sz="2200" dirty="0"/>
          </a:p>
        </p:txBody>
      </p:sp>
      <p:pic>
        <p:nvPicPr>
          <p:cNvPr id="5" name="Immagine 4">
            <a:extLst>
              <a:ext uri="{FF2B5EF4-FFF2-40B4-BE49-F238E27FC236}">
                <a16:creationId xmlns:a16="http://schemas.microsoft.com/office/drawing/2014/main" id="{0AB80C6B-36D8-4D8F-8EB6-CCD4E61F926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622" t="21334" r="31028" b="33331"/>
          <a:stretch/>
        </p:blipFill>
        <p:spPr>
          <a:xfrm>
            <a:off x="1004423" y="2447272"/>
            <a:ext cx="1859157" cy="2307467"/>
          </a:xfrm>
          <a:prstGeom prst="rect">
            <a:avLst/>
          </a:prstGeom>
        </p:spPr>
      </p:pic>
      <p:pic>
        <p:nvPicPr>
          <p:cNvPr id="7" name="Immagine 6">
            <a:extLst>
              <a:ext uri="{FF2B5EF4-FFF2-40B4-BE49-F238E27FC236}">
                <a16:creationId xmlns:a16="http://schemas.microsoft.com/office/drawing/2014/main" id="{52478631-14CE-4DDD-A7BE-30256DEC15A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714" t="5420" r="4174" b="5798"/>
          <a:stretch/>
        </p:blipFill>
        <p:spPr>
          <a:xfrm>
            <a:off x="5106490" y="698841"/>
            <a:ext cx="1979020" cy="1668411"/>
          </a:xfrm>
          <a:prstGeom prst="rect">
            <a:avLst/>
          </a:prstGeom>
        </p:spPr>
      </p:pic>
      <p:pic>
        <p:nvPicPr>
          <p:cNvPr id="9" name="Immagine 8">
            <a:extLst>
              <a:ext uri="{FF2B5EF4-FFF2-40B4-BE49-F238E27FC236}">
                <a16:creationId xmlns:a16="http://schemas.microsoft.com/office/drawing/2014/main" id="{D9EECA12-3169-444D-BA44-9663FBD36F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29655" y="2420630"/>
            <a:ext cx="2204875" cy="2579703"/>
          </a:xfrm>
          <a:prstGeom prst="rect">
            <a:avLst/>
          </a:prstGeom>
        </p:spPr>
      </p:pic>
      <p:sp>
        <p:nvSpPr>
          <p:cNvPr id="4" name="CasellaDiTesto 3"/>
          <p:cNvSpPr txBox="1"/>
          <p:nvPr/>
        </p:nvSpPr>
        <p:spPr>
          <a:xfrm>
            <a:off x="7327285" y="758191"/>
            <a:ext cx="4864715" cy="1569660"/>
          </a:xfrm>
          <a:prstGeom prst="rect">
            <a:avLst/>
          </a:prstGeom>
          <a:noFill/>
        </p:spPr>
        <p:txBody>
          <a:bodyPr wrap="square" rtlCol="0">
            <a:spAutoFit/>
          </a:bodyPr>
          <a:lstStyle/>
          <a:p>
            <a:pPr algn="ctr"/>
            <a:r>
              <a:rPr lang="it-IT" sz="2800" dirty="0">
                <a:solidFill>
                  <a:srgbClr val="0070C0"/>
                </a:solidFill>
              </a:rPr>
              <a:t>Cateteri venosi centrali ad inserzione femorale</a:t>
            </a:r>
          </a:p>
          <a:p>
            <a:pPr algn="ctr"/>
            <a:r>
              <a:rPr lang="it-IT" sz="2000" dirty="0"/>
              <a:t>Approccio inguinale </a:t>
            </a:r>
          </a:p>
          <a:p>
            <a:pPr algn="ctr"/>
            <a:r>
              <a:rPr lang="it-IT" sz="2000" dirty="0"/>
              <a:t>(V. femorale </a:t>
            </a:r>
            <a:r>
              <a:rPr lang="it-IT" sz="2000" dirty="0" err="1"/>
              <a:t>com</a:t>
            </a:r>
            <a:r>
              <a:rPr lang="it-IT" sz="2000" dirty="0"/>
              <a:t>. V. femorale </a:t>
            </a:r>
            <a:r>
              <a:rPr lang="it-IT" sz="2000" dirty="0" err="1"/>
              <a:t>sup</a:t>
            </a:r>
            <a:r>
              <a:rPr lang="it-IT" sz="2000" dirty="0"/>
              <a:t>.)</a:t>
            </a:r>
          </a:p>
        </p:txBody>
      </p:sp>
      <p:sp>
        <p:nvSpPr>
          <p:cNvPr id="6" name="Rettangolo 5"/>
          <p:cNvSpPr/>
          <p:nvPr/>
        </p:nvSpPr>
        <p:spPr>
          <a:xfrm>
            <a:off x="-21367" y="758191"/>
            <a:ext cx="4644916" cy="1569660"/>
          </a:xfrm>
          <a:prstGeom prst="rect">
            <a:avLst/>
          </a:prstGeom>
        </p:spPr>
        <p:txBody>
          <a:bodyPr wrap="square">
            <a:spAutoFit/>
          </a:bodyPr>
          <a:lstStyle/>
          <a:p>
            <a:pPr algn="ctr"/>
            <a:r>
              <a:rPr lang="it-IT" sz="2800" dirty="0">
                <a:solidFill>
                  <a:srgbClr val="0070C0"/>
                </a:solidFill>
              </a:rPr>
              <a:t>Cateteri venosi centrali </a:t>
            </a:r>
          </a:p>
          <a:p>
            <a:pPr algn="ctr"/>
            <a:r>
              <a:rPr lang="it-IT" sz="2800" dirty="0">
                <a:solidFill>
                  <a:srgbClr val="0070C0"/>
                </a:solidFill>
              </a:rPr>
              <a:t>ad inserzione centrale</a:t>
            </a:r>
            <a:br>
              <a:rPr lang="it-IT" sz="2400" b="1" dirty="0">
                <a:solidFill>
                  <a:srgbClr val="0070C0"/>
                </a:solidFill>
              </a:rPr>
            </a:br>
            <a:r>
              <a:rPr lang="it-IT" sz="2000" dirty="0"/>
              <a:t>Approccio </a:t>
            </a:r>
            <a:r>
              <a:rPr lang="it-IT" sz="2000" dirty="0" err="1"/>
              <a:t>cervico</a:t>
            </a:r>
            <a:r>
              <a:rPr lang="it-IT" sz="2000" dirty="0"/>
              <a:t>-toracico</a:t>
            </a:r>
          </a:p>
          <a:p>
            <a:pPr algn="ctr"/>
            <a:r>
              <a:rPr lang="it-IT" sz="2000" dirty="0"/>
              <a:t>(VGI, V. Anonima, V. Succlavia, V. Ascellare)</a:t>
            </a:r>
          </a:p>
        </p:txBody>
      </p:sp>
      <p:sp>
        <p:nvSpPr>
          <p:cNvPr id="10" name="CasellaDiTesto 9"/>
          <p:cNvSpPr txBox="1"/>
          <p:nvPr/>
        </p:nvSpPr>
        <p:spPr>
          <a:xfrm>
            <a:off x="1570118" y="284827"/>
            <a:ext cx="1293461" cy="646331"/>
          </a:xfrm>
          <a:prstGeom prst="rect">
            <a:avLst/>
          </a:prstGeom>
          <a:noFill/>
        </p:spPr>
        <p:txBody>
          <a:bodyPr wrap="square" rtlCol="0">
            <a:spAutoFit/>
          </a:bodyPr>
          <a:lstStyle/>
          <a:p>
            <a:r>
              <a:rPr lang="it-IT" sz="3600" b="1" dirty="0">
                <a:solidFill>
                  <a:srgbClr val="0070C0"/>
                </a:solidFill>
              </a:rPr>
              <a:t>CICC</a:t>
            </a:r>
          </a:p>
        </p:txBody>
      </p:sp>
      <p:sp>
        <p:nvSpPr>
          <p:cNvPr id="11" name="CasellaDiTesto 10"/>
          <p:cNvSpPr txBox="1"/>
          <p:nvPr/>
        </p:nvSpPr>
        <p:spPr>
          <a:xfrm>
            <a:off x="9412525" y="284827"/>
            <a:ext cx="1007007" cy="646331"/>
          </a:xfrm>
          <a:prstGeom prst="rect">
            <a:avLst/>
          </a:prstGeom>
          <a:noFill/>
        </p:spPr>
        <p:txBody>
          <a:bodyPr wrap="none" rtlCol="0">
            <a:spAutoFit/>
          </a:bodyPr>
          <a:lstStyle/>
          <a:p>
            <a:r>
              <a:rPr lang="it-IT" sz="3600" b="1" dirty="0">
                <a:solidFill>
                  <a:srgbClr val="0070C0"/>
                </a:solidFill>
              </a:rPr>
              <a:t>FICC</a:t>
            </a:r>
          </a:p>
        </p:txBody>
      </p:sp>
      <p:pic>
        <p:nvPicPr>
          <p:cNvPr id="8" name="Immagine 7">
            <a:extLst>
              <a:ext uri="{FF2B5EF4-FFF2-40B4-BE49-F238E27FC236}">
                <a16:creationId xmlns:a16="http://schemas.microsoft.com/office/drawing/2014/main" id="{68CA37E9-3C21-421B-9D8B-F83A3C1B611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6793" t="21014" b="1"/>
          <a:stretch/>
        </p:blipFill>
        <p:spPr>
          <a:xfrm rot="5400000">
            <a:off x="1004424" y="4543333"/>
            <a:ext cx="1859157" cy="2669059"/>
          </a:xfrm>
          <a:prstGeom prst="rect">
            <a:avLst/>
          </a:prstGeom>
        </p:spPr>
      </p:pic>
      <p:pic>
        <p:nvPicPr>
          <p:cNvPr id="13" name="Immagine 12">
            <a:extLst>
              <a:ext uri="{FF2B5EF4-FFF2-40B4-BE49-F238E27FC236}">
                <a16:creationId xmlns:a16="http://schemas.microsoft.com/office/drawing/2014/main" id="{0A7AB106-D4A9-4CC9-9017-935542FD7F7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0475" t="7589" r="1808" b="20205"/>
          <a:stretch/>
        </p:blipFill>
        <p:spPr>
          <a:xfrm>
            <a:off x="8063559" y="5091185"/>
            <a:ext cx="3706617" cy="1716257"/>
          </a:xfrm>
          <a:prstGeom prst="rect">
            <a:avLst/>
          </a:prstGeom>
        </p:spPr>
      </p:pic>
      <p:sp>
        <p:nvSpPr>
          <p:cNvPr id="22" name="CasellaDiTesto 21">
            <a:extLst>
              <a:ext uri="{FF2B5EF4-FFF2-40B4-BE49-F238E27FC236}">
                <a16:creationId xmlns:a16="http://schemas.microsoft.com/office/drawing/2014/main" id="{0343FD3F-C476-4AE1-BFCE-EB73B25A71D9}"/>
              </a:ext>
            </a:extLst>
          </p:cNvPr>
          <p:cNvSpPr txBox="1"/>
          <p:nvPr/>
        </p:nvSpPr>
        <p:spPr>
          <a:xfrm>
            <a:off x="3296017" y="-13015"/>
            <a:ext cx="5687776" cy="707886"/>
          </a:xfrm>
          <a:prstGeom prst="rect">
            <a:avLst/>
          </a:prstGeom>
          <a:noFill/>
        </p:spPr>
        <p:txBody>
          <a:bodyPr wrap="none" rtlCol="0">
            <a:spAutoFit/>
          </a:bodyPr>
          <a:lstStyle/>
          <a:p>
            <a:r>
              <a:rPr lang="it-IT" sz="4000" dirty="0">
                <a:solidFill>
                  <a:srgbClr val="FF0000"/>
                </a:solidFill>
              </a:rPr>
              <a:t>BREVE TERMINE ( &lt; 1 mm)</a:t>
            </a:r>
          </a:p>
        </p:txBody>
      </p:sp>
    </p:spTree>
    <p:extLst>
      <p:ext uri="{BB962C8B-B14F-4D97-AF65-F5344CB8AC3E}">
        <p14:creationId xmlns:p14="http://schemas.microsoft.com/office/powerpoint/2010/main" val="190850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C34749-0890-4275-A769-8ED7D9A93CD6}"/>
              </a:ext>
            </a:extLst>
          </p:cNvPr>
          <p:cNvSpPr>
            <a:spLocks noGrp="1"/>
          </p:cNvSpPr>
          <p:nvPr>
            <p:ph type="title"/>
          </p:nvPr>
        </p:nvSpPr>
        <p:spPr>
          <a:xfrm>
            <a:off x="606815" y="666403"/>
            <a:ext cx="4905683" cy="1325563"/>
          </a:xfrm>
        </p:spPr>
        <p:txBody>
          <a:bodyPr>
            <a:normAutofit/>
          </a:bodyPr>
          <a:lstStyle/>
          <a:p>
            <a:r>
              <a:rPr lang="it-IT" sz="2800" b="1" dirty="0" err="1">
                <a:solidFill>
                  <a:srgbClr val="0070C0"/>
                </a:solidFill>
              </a:rPr>
              <a:t>Midline</a:t>
            </a:r>
            <a:r>
              <a:rPr lang="it-IT" sz="2800" b="1" dirty="0">
                <a:solidFill>
                  <a:srgbClr val="0070C0"/>
                </a:solidFill>
              </a:rPr>
              <a:t> «</a:t>
            </a:r>
            <a:r>
              <a:rPr lang="it-IT" sz="2800" b="1" dirty="0" err="1">
                <a:solidFill>
                  <a:srgbClr val="0070C0"/>
                </a:solidFill>
              </a:rPr>
              <a:t>midclavicular</a:t>
            </a:r>
            <a:r>
              <a:rPr lang="it-IT" sz="2800" b="1" dirty="0">
                <a:solidFill>
                  <a:srgbClr val="0070C0"/>
                </a:solidFill>
              </a:rPr>
              <a:t>»</a:t>
            </a:r>
          </a:p>
        </p:txBody>
      </p:sp>
      <p:sp>
        <p:nvSpPr>
          <p:cNvPr id="3" name="Segnaposto contenuto 2">
            <a:extLst>
              <a:ext uri="{FF2B5EF4-FFF2-40B4-BE49-F238E27FC236}">
                <a16:creationId xmlns:a16="http://schemas.microsoft.com/office/drawing/2014/main" id="{B87C8632-CC0D-4D19-8347-F82183F2A1CD}"/>
              </a:ext>
            </a:extLst>
          </p:cNvPr>
          <p:cNvSpPr>
            <a:spLocks noGrp="1"/>
          </p:cNvSpPr>
          <p:nvPr>
            <p:ph idx="1"/>
          </p:nvPr>
        </p:nvSpPr>
        <p:spPr>
          <a:xfrm>
            <a:off x="2922982" y="3111931"/>
            <a:ext cx="6514294" cy="2762658"/>
          </a:xfrm>
        </p:spPr>
        <p:txBody>
          <a:bodyPr>
            <a:normAutofit lnSpcReduction="10000"/>
          </a:bodyPr>
          <a:lstStyle/>
          <a:p>
            <a:pPr marL="0" indent="0">
              <a:buNone/>
            </a:pPr>
            <a:endParaRPr lang="it-IT" sz="2000" dirty="0"/>
          </a:p>
          <a:p>
            <a:r>
              <a:rPr lang="it-IT" sz="2000" dirty="0"/>
              <a:t>Posizionamento </a:t>
            </a:r>
            <a:r>
              <a:rPr lang="it-IT" sz="2000" dirty="0" err="1"/>
              <a:t>ecoguidato</a:t>
            </a:r>
            <a:r>
              <a:rPr lang="it-IT" sz="2000" dirty="0"/>
              <a:t> vene profonde  terzo </a:t>
            </a:r>
          </a:p>
          <a:p>
            <a:pPr marL="0" indent="0">
              <a:buNone/>
            </a:pPr>
            <a:r>
              <a:rPr lang="it-IT" sz="2000" dirty="0"/>
              <a:t>    medio del braccio (v. basilica, brachiale, cefalica, ascellare)</a:t>
            </a:r>
          </a:p>
          <a:p>
            <a:r>
              <a:rPr lang="it-IT" sz="2000" dirty="0"/>
              <a:t>Tecnica </a:t>
            </a:r>
            <a:r>
              <a:rPr lang="it-IT" sz="2000" dirty="0" err="1"/>
              <a:t>Seldinger</a:t>
            </a:r>
            <a:r>
              <a:rPr lang="it-IT" sz="2000" dirty="0"/>
              <a:t> modificato (</a:t>
            </a:r>
            <a:r>
              <a:rPr lang="it-IT" sz="2000" dirty="0" err="1"/>
              <a:t>microintroduttore</a:t>
            </a:r>
            <a:r>
              <a:rPr lang="it-IT" sz="2000" dirty="0"/>
              <a:t>)</a:t>
            </a:r>
          </a:p>
          <a:p>
            <a:r>
              <a:rPr lang="it-IT" sz="2000" dirty="0"/>
              <a:t> </a:t>
            </a:r>
            <a:r>
              <a:rPr lang="it-IT" sz="2000" dirty="0" err="1"/>
              <a:t>Power</a:t>
            </a:r>
            <a:r>
              <a:rPr lang="it-IT" sz="2000" dirty="0"/>
              <a:t> </a:t>
            </a:r>
            <a:r>
              <a:rPr lang="it-IT" sz="2000" dirty="0" err="1"/>
              <a:t>injectable</a:t>
            </a:r>
            <a:endParaRPr lang="it-IT" sz="2000" dirty="0"/>
          </a:p>
          <a:p>
            <a:r>
              <a:rPr lang="it-IT" sz="2000" dirty="0"/>
              <a:t>Basso rischio CRBSI</a:t>
            </a:r>
          </a:p>
          <a:p>
            <a:r>
              <a:rPr lang="it-IT" sz="2000" dirty="0"/>
              <a:t>Uso </a:t>
            </a:r>
            <a:r>
              <a:rPr lang="it-IT" sz="2000" dirty="0" err="1"/>
              <a:t>inta-extraospedaliero</a:t>
            </a:r>
            <a:endParaRPr lang="it-IT" sz="2000" dirty="0"/>
          </a:p>
          <a:p>
            <a:pPr marL="0" indent="0">
              <a:buNone/>
            </a:pPr>
            <a:endParaRPr lang="it-IT" dirty="0"/>
          </a:p>
        </p:txBody>
      </p:sp>
      <p:pic>
        <p:nvPicPr>
          <p:cNvPr id="5" name="Immagine 4">
            <a:extLst>
              <a:ext uri="{FF2B5EF4-FFF2-40B4-BE49-F238E27FC236}">
                <a16:creationId xmlns:a16="http://schemas.microsoft.com/office/drawing/2014/main" id="{86534218-2128-461F-879C-27152AEA32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717" y="136763"/>
            <a:ext cx="2283947" cy="991233"/>
          </a:xfrm>
          <a:prstGeom prst="rect">
            <a:avLst/>
          </a:prstGeom>
        </p:spPr>
      </p:pic>
      <p:pic>
        <p:nvPicPr>
          <p:cNvPr id="7" name="Immagine 6">
            <a:extLst>
              <a:ext uri="{FF2B5EF4-FFF2-40B4-BE49-F238E27FC236}">
                <a16:creationId xmlns:a16="http://schemas.microsoft.com/office/drawing/2014/main" id="{C35A8EB3-4354-4481-B822-B657C049FFF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1992" t="12499" r="47500" b="37798"/>
          <a:stretch/>
        </p:blipFill>
        <p:spPr>
          <a:xfrm>
            <a:off x="4482001" y="1941362"/>
            <a:ext cx="2557005" cy="1355619"/>
          </a:xfrm>
          <a:prstGeom prst="rect">
            <a:avLst/>
          </a:prstGeom>
        </p:spPr>
      </p:pic>
      <p:pic>
        <p:nvPicPr>
          <p:cNvPr id="8" name="Immagine 7">
            <a:extLst>
              <a:ext uri="{FF2B5EF4-FFF2-40B4-BE49-F238E27FC236}">
                <a16:creationId xmlns:a16="http://schemas.microsoft.com/office/drawing/2014/main" id="{757D71DE-AF31-4BCD-8BCE-1AD16929E4A3}"/>
              </a:ext>
            </a:extLst>
          </p:cNvPr>
          <p:cNvPicPr>
            <a:picLocks noChangeAspect="1"/>
          </p:cNvPicPr>
          <p:nvPr/>
        </p:nvPicPr>
        <p:blipFill rotWithShape="1">
          <a:blip r:embed="rId5" cstate="print"/>
          <a:srcRect l="20805" t="20340" r="-1174" b="10136"/>
          <a:stretch/>
        </p:blipFill>
        <p:spPr>
          <a:xfrm>
            <a:off x="8971472" y="5127678"/>
            <a:ext cx="3220528" cy="1664053"/>
          </a:xfrm>
          <a:prstGeom prst="rect">
            <a:avLst/>
          </a:prstGeom>
        </p:spPr>
      </p:pic>
      <p:sp>
        <p:nvSpPr>
          <p:cNvPr id="9" name="CasellaDiTesto 8">
            <a:extLst>
              <a:ext uri="{FF2B5EF4-FFF2-40B4-BE49-F238E27FC236}">
                <a16:creationId xmlns:a16="http://schemas.microsoft.com/office/drawing/2014/main" id="{7F520619-C013-40ED-BED6-EF0BF2CC068D}"/>
              </a:ext>
            </a:extLst>
          </p:cNvPr>
          <p:cNvSpPr txBox="1"/>
          <p:nvPr/>
        </p:nvSpPr>
        <p:spPr>
          <a:xfrm>
            <a:off x="165717" y="5874589"/>
            <a:ext cx="8694685" cy="892552"/>
          </a:xfrm>
          <a:prstGeom prst="rect">
            <a:avLst/>
          </a:prstGeom>
          <a:solidFill>
            <a:schemeClr val="accent5">
              <a:lumMod val="75000"/>
            </a:schemeClr>
          </a:solidFill>
          <a:ln w="38100">
            <a:solidFill>
              <a:srgbClr val="002060"/>
            </a:solidFill>
          </a:ln>
        </p:spPr>
        <p:txBody>
          <a:bodyPr wrap="square" rtlCol="0">
            <a:spAutoFit/>
          </a:bodyPr>
          <a:lstStyle/>
          <a:p>
            <a:r>
              <a:rPr lang="it-IT" sz="2600" b="1" dirty="0">
                <a:solidFill>
                  <a:schemeClr val="bg1"/>
                </a:solidFill>
              </a:rPr>
              <a:t>Nessun limite di età, il solo limite è il diametro della vena:</a:t>
            </a:r>
          </a:p>
          <a:p>
            <a:r>
              <a:rPr lang="it-IT" sz="2600" b="1" dirty="0">
                <a:solidFill>
                  <a:schemeClr val="bg1"/>
                </a:solidFill>
              </a:rPr>
              <a:t>Vena &gt; 0.3 cm, 3 </a:t>
            </a:r>
            <a:r>
              <a:rPr lang="it-IT" sz="2600" b="1" dirty="0" err="1">
                <a:solidFill>
                  <a:schemeClr val="bg1"/>
                </a:solidFill>
              </a:rPr>
              <a:t>Fr</a:t>
            </a:r>
            <a:r>
              <a:rPr lang="it-IT" sz="2600" b="1" dirty="0">
                <a:solidFill>
                  <a:schemeClr val="bg1"/>
                </a:solidFill>
              </a:rPr>
              <a:t> </a:t>
            </a:r>
            <a:r>
              <a:rPr lang="it-IT" sz="2600" b="1" dirty="0" err="1">
                <a:solidFill>
                  <a:schemeClr val="bg1"/>
                </a:solidFill>
              </a:rPr>
              <a:t>monolume</a:t>
            </a:r>
            <a:r>
              <a:rPr lang="it-IT" sz="2600" b="1" dirty="0">
                <a:solidFill>
                  <a:schemeClr val="bg1"/>
                </a:solidFill>
              </a:rPr>
              <a:t> il più piccolo a disposizione</a:t>
            </a:r>
          </a:p>
        </p:txBody>
      </p:sp>
      <p:cxnSp>
        <p:nvCxnSpPr>
          <p:cNvPr id="11" name="Connettore diritto 10">
            <a:extLst>
              <a:ext uri="{FF2B5EF4-FFF2-40B4-BE49-F238E27FC236}">
                <a16:creationId xmlns:a16="http://schemas.microsoft.com/office/drawing/2014/main" id="{A3B190EB-EDC2-4A9E-8448-207194F585B0}"/>
              </a:ext>
            </a:extLst>
          </p:cNvPr>
          <p:cNvCxnSpPr>
            <a:cxnSpLocks/>
          </p:cNvCxnSpPr>
          <p:nvPr/>
        </p:nvCxnSpPr>
        <p:spPr>
          <a:xfrm flipH="1">
            <a:off x="11628408" y="5288619"/>
            <a:ext cx="3197" cy="59459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CB103217-4FE5-4C5B-B9FE-A3BAF0872095}"/>
              </a:ext>
            </a:extLst>
          </p:cNvPr>
          <p:cNvSpPr txBox="1"/>
          <p:nvPr/>
        </p:nvSpPr>
        <p:spPr>
          <a:xfrm>
            <a:off x="8921025" y="4812836"/>
            <a:ext cx="1660711" cy="400110"/>
          </a:xfrm>
          <a:prstGeom prst="rect">
            <a:avLst/>
          </a:prstGeom>
          <a:noFill/>
        </p:spPr>
        <p:txBody>
          <a:bodyPr wrap="none" rtlCol="0">
            <a:spAutoFit/>
          </a:bodyPr>
          <a:lstStyle/>
          <a:p>
            <a:r>
              <a:rPr lang="it-IT" sz="2000" b="1" dirty="0">
                <a:solidFill>
                  <a:srgbClr val="FF0000"/>
                </a:solidFill>
              </a:rPr>
              <a:t>Vena &gt; 0,3 cm</a:t>
            </a:r>
          </a:p>
        </p:txBody>
      </p:sp>
      <p:sp>
        <p:nvSpPr>
          <p:cNvPr id="4" name="CasellaDiTesto 3">
            <a:extLst>
              <a:ext uri="{FF2B5EF4-FFF2-40B4-BE49-F238E27FC236}">
                <a16:creationId xmlns:a16="http://schemas.microsoft.com/office/drawing/2014/main" id="{F43678BE-2918-4A40-822E-FE0A720A70F2}"/>
              </a:ext>
            </a:extLst>
          </p:cNvPr>
          <p:cNvSpPr txBox="1"/>
          <p:nvPr/>
        </p:nvSpPr>
        <p:spPr>
          <a:xfrm>
            <a:off x="2788368" y="-26365"/>
            <a:ext cx="6155852" cy="707886"/>
          </a:xfrm>
          <a:prstGeom prst="rect">
            <a:avLst/>
          </a:prstGeom>
          <a:noFill/>
        </p:spPr>
        <p:txBody>
          <a:bodyPr wrap="none" rtlCol="0">
            <a:spAutoFit/>
          </a:bodyPr>
          <a:lstStyle/>
          <a:p>
            <a:r>
              <a:rPr lang="it-IT" sz="4000" dirty="0">
                <a:solidFill>
                  <a:srgbClr val="FF0000"/>
                </a:solidFill>
              </a:rPr>
              <a:t>MEDIO TERMINE (&lt; 4/6 mm)</a:t>
            </a:r>
          </a:p>
        </p:txBody>
      </p:sp>
      <p:sp>
        <p:nvSpPr>
          <p:cNvPr id="6" name="CasellaDiTesto 5"/>
          <p:cNvSpPr txBox="1"/>
          <p:nvPr/>
        </p:nvSpPr>
        <p:spPr>
          <a:xfrm>
            <a:off x="291148" y="1801486"/>
            <a:ext cx="3917354" cy="1323439"/>
          </a:xfrm>
          <a:prstGeom prst="rect">
            <a:avLst/>
          </a:prstGeom>
          <a:noFill/>
        </p:spPr>
        <p:txBody>
          <a:bodyPr wrap="none" rtlCol="0">
            <a:spAutoFit/>
          </a:bodyPr>
          <a:lstStyle/>
          <a:p>
            <a:pPr marL="285750" indent="-285750">
              <a:buFont typeface="Arial" panose="020B0604020202020204" pitchFamily="34" charset="0"/>
              <a:buChar char="•"/>
            </a:pPr>
            <a:r>
              <a:rPr lang="it-IT" sz="2000" dirty="0"/>
              <a:t>Mono e </a:t>
            </a:r>
            <a:r>
              <a:rPr lang="it-IT" sz="2000" dirty="0" err="1"/>
              <a:t>bilume</a:t>
            </a:r>
            <a:endParaRPr lang="it-IT" sz="2000" dirty="0"/>
          </a:p>
          <a:p>
            <a:pPr marL="285750" indent="-285750">
              <a:buFont typeface="Arial" panose="020B0604020202020204" pitchFamily="34" charset="0"/>
              <a:buChar char="•"/>
            </a:pPr>
            <a:r>
              <a:rPr lang="it-IT" sz="2000" dirty="0"/>
              <a:t>Punta tratto toracico v. ascellare/</a:t>
            </a:r>
          </a:p>
          <a:p>
            <a:r>
              <a:rPr lang="it-IT" sz="2000" dirty="0"/>
              <a:t>     v. succlavia</a:t>
            </a:r>
          </a:p>
          <a:p>
            <a:pPr marL="285750" indent="-285750">
              <a:buFont typeface="Arial" panose="020B0604020202020204" pitchFamily="34" charset="0"/>
              <a:buChar char="•"/>
            </a:pPr>
            <a:r>
              <a:rPr lang="it-IT" sz="2000" dirty="0"/>
              <a:t>Solo farmaci </a:t>
            </a:r>
            <a:r>
              <a:rPr lang="it-IT" sz="2000" b="1" dirty="0"/>
              <a:t>NON</a:t>
            </a:r>
            <a:r>
              <a:rPr lang="it-IT" sz="2000" dirty="0"/>
              <a:t> </a:t>
            </a:r>
            <a:r>
              <a:rPr lang="it-IT" sz="2000" dirty="0" err="1"/>
              <a:t>flebitogeni</a:t>
            </a:r>
            <a:endParaRPr lang="it-IT" sz="2000" dirty="0"/>
          </a:p>
        </p:txBody>
      </p:sp>
      <p:pic>
        <p:nvPicPr>
          <p:cNvPr id="12" name="Immagine 11">
            <a:extLst>
              <a:ext uri="{FF2B5EF4-FFF2-40B4-BE49-F238E27FC236}">
                <a16:creationId xmlns:a16="http://schemas.microsoft.com/office/drawing/2014/main" id="{BF0D677B-2871-4E4A-B079-6FC28F2D04A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7119"/>
          <a:stretch/>
        </p:blipFill>
        <p:spPr>
          <a:xfrm>
            <a:off x="10025680" y="3551"/>
            <a:ext cx="1807043" cy="1124445"/>
          </a:xfrm>
          <a:prstGeom prst="rect">
            <a:avLst/>
          </a:prstGeom>
        </p:spPr>
      </p:pic>
      <p:pic>
        <p:nvPicPr>
          <p:cNvPr id="13" name="Immagine 12">
            <a:extLst>
              <a:ext uri="{FF2B5EF4-FFF2-40B4-BE49-F238E27FC236}">
                <a16:creationId xmlns:a16="http://schemas.microsoft.com/office/drawing/2014/main" id="{CDCC5BA7-6D31-473A-BCF4-DB3C64BD8E83}"/>
              </a:ext>
            </a:extLst>
          </p:cNvPr>
          <p:cNvPicPr/>
          <p:nvPr/>
        </p:nvPicPr>
        <p:blipFill>
          <a:blip r:embed="rId7" cstate="print"/>
          <a:srcRect/>
          <a:stretch>
            <a:fillRect/>
          </a:stretch>
        </p:blipFill>
        <p:spPr bwMode="auto">
          <a:xfrm rot="5400000">
            <a:off x="690398" y="3026654"/>
            <a:ext cx="1652856" cy="2265313"/>
          </a:xfrm>
          <a:prstGeom prst="rect">
            <a:avLst/>
          </a:prstGeom>
          <a:noFill/>
          <a:ln w="9525">
            <a:noFill/>
            <a:miter lim="800000"/>
            <a:headEnd/>
            <a:tailEnd/>
          </a:ln>
        </p:spPr>
      </p:pic>
      <p:pic>
        <p:nvPicPr>
          <p:cNvPr id="15" name="Immagine 14" descr="C:\Users\manuela.ferro\Desktop\foto1.png">
            <a:extLst>
              <a:ext uri="{FF2B5EF4-FFF2-40B4-BE49-F238E27FC236}">
                <a16:creationId xmlns:a16="http://schemas.microsoft.com/office/drawing/2014/main" id="{6F172C36-F38A-4855-94CE-6F7D3611A0CD}"/>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6200000">
            <a:off x="9889356" y="2946496"/>
            <a:ext cx="1488845" cy="2342558"/>
          </a:xfrm>
          <a:prstGeom prst="rect">
            <a:avLst/>
          </a:prstGeom>
          <a:noFill/>
          <a:ln>
            <a:noFill/>
          </a:ln>
        </p:spPr>
      </p:pic>
      <p:sp>
        <p:nvSpPr>
          <p:cNvPr id="10" name="CasellaDiTesto 9"/>
          <p:cNvSpPr txBox="1"/>
          <p:nvPr/>
        </p:nvSpPr>
        <p:spPr>
          <a:xfrm>
            <a:off x="7632903" y="582982"/>
            <a:ext cx="3608745" cy="1384995"/>
          </a:xfrm>
          <a:prstGeom prst="rect">
            <a:avLst/>
          </a:prstGeom>
          <a:noFill/>
        </p:spPr>
        <p:txBody>
          <a:bodyPr wrap="none" rtlCol="0">
            <a:spAutoFit/>
          </a:bodyPr>
          <a:lstStyle/>
          <a:p>
            <a:r>
              <a:rPr lang="it-IT" sz="2800" b="1" dirty="0">
                <a:solidFill>
                  <a:srgbClr val="0070C0"/>
                </a:solidFill>
                <a:latin typeface="+mj-lt"/>
              </a:rPr>
              <a:t>PICC</a:t>
            </a:r>
          </a:p>
          <a:p>
            <a:r>
              <a:rPr lang="it-IT" sz="2800" b="1" dirty="0">
                <a:solidFill>
                  <a:srgbClr val="0070C0"/>
                </a:solidFill>
                <a:latin typeface="+mj-lt"/>
              </a:rPr>
              <a:t>Cateteri venosi centrali </a:t>
            </a:r>
          </a:p>
          <a:p>
            <a:r>
              <a:rPr lang="it-IT" sz="2800" b="1" dirty="0">
                <a:solidFill>
                  <a:srgbClr val="0070C0"/>
                </a:solidFill>
                <a:latin typeface="+mj-lt"/>
              </a:rPr>
              <a:t>ad inserzione periferica</a:t>
            </a:r>
          </a:p>
        </p:txBody>
      </p:sp>
      <p:sp>
        <p:nvSpPr>
          <p:cNvPr id="16" name="CasellaDiTesto 15"/>
          <p:cNvSpPr txBox="1"/>
          <p:nvPr/>
        </p:nvSpPr>
        <p:spPr>
          <a:xfrm>
            <a:off x="8100309" y="1874277"/>
            <a:ext cx="3368743" cy="1877437"/>
          </a:xfrm>
          <a:prstGeom prst="rect">
            <a:avLst/>
          </a:prstGeom>
          <a:noFill/>
        </p:spPr>
        <p:txBody>
          <a:bodyPr wrap="none" rtlCol="0">
            <a:spAutoFit/>
          </a:bodyPr>
          <a:lstStyle/>
          <a:p>
            <a:pPr marL="285750" indent="-285750">
              <a:buFont typeface="Arial" panose="020B0604020202020204" pitchFamily="34" charset="0"/>
              <a:buChar char="•"/>
            </a:pPr>
            <a:r>
              <a:rPr lang="it-IT" sz="2000" dirty="0"/>
              <a:t>Mono, bi e </a:t>
            </a:r>
            <a:r>
              <a:rPr lang="it-IT" sz="2000" dirty="0" err="1"/>
              <a:t>trilume</a:t>
            </a:r>
            <a:endParaRPr lang="it-IT" sz="2000" dirty="0"/>
          </a:p>
          <a:p>
            <a:pPr marL="285750" indent="-285750">
              <a:buFont typeface="Arial" panose="020B0604020202020204" pitchFamily="34" charset="0"/>
              <a:buChar char="•"/>
            </a:pPr>
            <a:r>
              <a:rPr lang="it-IT" sz="2000" dirty="0"/>
              <a:t>Posizione punta centrale</a:t>
            </a:r>
          </a:p>
          <a:p>
            <a:pPr marL="285750" indent="-285750">
              <a:buFont typeface="Arial" panose="020B0604020202020204" pitchFamily="34" charset="0"/>
              <a:buChar char="•"/>
            </a:pPr>
            <a:r>
              <a:rPr lang="it-IT" sz="2000" dirty="0"/>
              <a:t>Monitoraggio emodinamico</a:t>
            </a:r>
          </a:p>
          <a:p>
            <a:pPr marL="285750" indent="-285750">
              <a:buFont typeface="Arial" panose="020B0604020202020204" pitchFamily="34" charset="0"/>
              <a:buChar char="•"/>
            </a:pPr>
            <a:r>
              <a:rPr lang="it-IT" sz="2000" dirty="0"/>
              <a:t>Farmaci </a:t>
            </a:r>
            <a:r>
              <a:rPr lang="it-IT" sz="2000" dirty="0" err="1"/>
              <a:t>flebitogeni</a:t>
            </a:r>
            <a:endParaRPr lang="it-IT" sz="2000" dirty="0"/>
          </a:p>
          <a:p>
            <a:endParaRPr lang="it-IT" dirty="0"/>
          </a:p>
          <a:p>
            <a:endParaRPr lang="it-IT" dirty="0"/>
          </a:p>
        </p:txBody>
      </p:sp>
    </p:spTree>
    <p:extLst>
      <p:ext uri="{BB962C8B-B14F-4D97-AF65-F5344CB8AC3E}">
        <p14:creationId xmlns:p14="http://schemas.microsoft.com/office/powerpoint/2010/main" val="2188228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0C6B065-BE78-4FCE-9257-BA80FFAF0538}"/>
              </a:ext>
            </a:extLst>
          </p:cNvPr>
          <p:cNvSpPr>
            <a:spLocks noGrp="1"/>
          </p:cNvSpPr>
          <p:nvPr>
            <p:ph type="title"/>
          </p:nvPr>
        </p:nvSpPr>
        <p:spPr>
          <a:xfrm>
            <a:off x="-110478" y="639048"/>
            <a:ext cx="6094896" cy="1772051"/>
          </a:xfrm>
        </p:spPr>
        <p:txBody>
          <a:bodyPr>
            <a:normAutofit fontScale="90000"/>
          </a:bodyPr>
          <a:lstStyle/>
          <a:p>
            <a:pPr algn="ctr"/>
            <a:r>
              <a:rPr lang="it-IT" b="1" dirty="0">
                <a:solidFill>
                  <a:srgbClr val="0070C0"/>
                </a:solidFill>
              </a:rPr>
              <a:t>CT</a:t>
            </a:r>
            <a:br>
              <a:rPr lang="it-IT" sz="4000" b="1" dirty="0">
                <a:solidFill>
                  <a:srgbClr val="0070C0"/>
                </a:solidFill>
              </a:rPr>
            </a:br>
            <a:r>
              <a:rPr lang="it-IT" sz="4000" b="1" dirty="0">
                <a:solidFill>
                  <a:srgbClr val="0070C0"/>
                </a:solidFill>
              </a:rPr>
              <a:t>Catetere </a:t>
            </a:r>
            <a:r>
              <a:rPr lang="it-IT" sz="4000" b="1" dirty="0" err="1">
                <a:solidFill>
                  <a:srgbClr val="0070C0"/>
                </a:solidFill>
              </a:rPr>
              <a:t>tunnellizzato</a:t>
            </a:r>
            <a:br>
              <a:rPr lang="it-IT" sz="4000" b="1" dirty="0">
                <a:solidFill>
                  <a:srgbClr val="0070C0"/>
                </a:solidFill>
              </a:rPr>
            </a:br>
            <a:endParaRPr lang="it-IT" sz="4000" dirty="0"/>
          </a:p>
        </p:txBody>
      </p:sp>
      <p:sp>
        <p:nvSpPr>
          <p:cNvPr id="3" name="Segnaposto contenuto 2">
            <a:extLst>
              <a:ext uri="{FF2B5EF4-FFF2-40B4-BE49-F238E27FC236}">
                <a16:creationId xmlns:a16="http://schemas.microsoft.com/office/drawing/2014/main" id="{B341F123-EEB5-47BA-9937-CBF0B051F14E}"/>
              </a:ext>
            </a:extLst>
          </p:cNvPr>
          <p:cNvSpPr>
            <a:spLocks noGrp="1"/>
          </p:cNvSpPr>
          <p:nvPr>
            <p:ph idx="1"/>
          </p:nvPr>
        </p:nvSpPr>
        <p:spPr>
          <a:xfrm>
            <a:off x="4362322" y="2915744"/>
            <a:ext cx="6094896" cy="4351338"/>
          </a:xfrm>
        </p:spPr>
        <p:txBody>
          <a:bodyPr>
            <a:normAutofit/>
          </a:bodyPr>
          <a:lstStyle/>
          <a:p>
            <a:r>
              <a:rPr lang="it-IT" sz="2200" dirty="0"/>
              <a:t>Posizionamento </a:t>
            </a:r>
            <a:r>
              <a:rPr lang="it-IT" sz="2200" dirty="0" err="1"/>
              <a:t>ecoguidato</a:t>
            </a:r>
            <a:endParaRPr lang="it-IT" sz="2200" dirty="0"/>
          </a:p>
          <a:p>
            <a:r>
              <a:rPr lang="it-IT" sz="2200" dirty="0"/>
              <a:t>Tecnica </a:t>
            </a:r>
            <a:r>
              <a:rPr lang="it-IT" sz="2200" dirty="0" err="1"/>
              <a:t>seldinger</a:t>
            </a:r>
            <a:r>
              <a:rPr lang="it-IT" sz="2200" dirty="0"/>
              <a:t> modificato </a:t>
            </a:r>
          </a:p>
          <a:p>
            <a:r>
              <a:rPr lang="it-IT" sz="2200" dirty="0"/>
              <a:t>(</a:t>
            </a:r>
            <a:r>
              <a:rPr lang="it-IT" sz="2200" dirty="0" err="1"/>
              <a:t>microintroduttore</a:t>
            </a:r>
            <a:r>
              <a:rPr lang="it-IT" sz="2200" dirty="0"/>
              <a:t>) </a:t>
            </a:r>
          </a:p>
          <a:p>
            <a:r>
              <a:rPr lang="it-IT" sz="2200" dirty="0"/>
              <a:t>Posizione punta centrale</a:t>
            </a:r>
          </a:p>
          <a:p>
            <a:r>
              <a:rPr lang="it-IT" sz="2200" dirty="0"/>
              <a:t>Monitoraggio emodinamico</a:t>
            </a:r>
          </a:p>
          <a:p>
            <a:r>
              <a:rPr lang="it-IT" sz="2200" dirty="0"/>
              <a:t>Anche power </a:t>
            </a:r>
            <a:r>
              <a:rPr lang="it-IT" sz="2200" dirty="0" err="1"/>
              <a:t>injectable</a:t>
            </a:r>
            <a:endParaRPr lang="it-IT" sz="2200" dirty="0"/>
          </a:p>
          <a:p>
            <a:r>
              <a:rPr lang="it-IT" sz="2200" dirty="0"/>
              <a:t>Farmaci </a:t>
            </a:r>
            <a:r>
              <a:rPr lang="it-IT" sz="2200" dirty="0" err="1"/>
              <a:t>flebitogeni</a:t>
            </a:r>
            <a:endParaRPr lang="it-IT" sz="2200" dirty="0"/>
          </a:p>
          <a:p>
            <a:r>
              <a:rPr lang="it-IT" sz="2200" dirty="0"/>
              <a:t>Basso rischio CRBSI</a:t>
            </a:r>
          </a:p>
          <a:p>
            <a:r>
              <a:rPr lang="it-IT" sz="2200" dirty="0"/>
              <a:t>Uso intra-</a:t>
            </a:r>
            <a:r>
              <a:rPr lang="it-IT" sz="2200" dirty="0" err="1"/>
              <a:t>extaospedaliero</a:t>
            </a:r>
            <a:endParaRPr lang="it-IT" sz="2200" dirty="0"/>
          </a:p>
          <a:p>
            <a:pPr marL="0" indent="0">
              <a:buNone/>
            </a:pPr>
            <a:endParaRPr lang="it-IT" dirty="0"/>
          </a:p>
          <a:p>
            <a:pPr marL="0" indent="0">
              <a:buNone/>
            </a:pPr>
            <a:endParaRPr lang="it-IT" dirty="0"/>
          </a:p>
          <a:p>
            <a:endParaRPr lang="it-IT" dirty="0"/>
          </a:p>
        </p:txBody>
      </p:sp>
      <p:sp>
        <p:nvSpPr>
          <p:cNvPr id="6" name="CasellaDiTesto 5"/>
          <p:cNvSpPr txBox="1"/>
          <p:nvPr/>
        </p:nvSpPr>
        <p:spPr>
          <a:xfrm>
            <a:off x="6634065" y="1940767"/>
            <a:ext cx="184731" cy="369332"/>
          </a:xfrm>
          <a:prstGeom prst="rect">
            <a:avLst/>
          </a:prstGeom>
          <a:noFill/>
        </p:spPr>
        <p:txBody>
          <a:bodyPr wrap="none" rtlCol="0">
            <a:spAutoFit/>
          </a:bodyPr>
          <a:lstStyle/>
          <a:p>
            <a:endParaRPr lang="it-IT" dirty="0"/>
          </a:p>
        </p:txBody>
      </p:sp>
      <p:pic>
        <p:nvPicPr>
          <p:cNvPr id="14" name="Segnaposto contenuto 3"/>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832" y="3361258"/>
            <a:ext cx="1754158" cy="1616698"/>
          </a:xfrm>
          <a:prstGeom prst="rect">
            <a:avLst/>
          </a:prstGeom>
          <a:noFill/>
          <a:ln>
            <a:noFill/>
          </a:ln>
        </p:spPr>
      </p:pic>
      <p:pic>
        <p:nvPicPr>
          <p:cNvPr id="16" name="Immagine 15">
            <a:extLst>
              <a:ext uri="{FF2B5EF4-FFF2-40B4-BE49-F238E27FC236}">
                <a16:creationId xmlns:a16="http://schemas.microsoft.com/office/drawing/2014/main" id="{00EA181E-03C4-4651-8572-DBAADE5B61E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624" t="68308" r="31382" b="14384"/>
          <a:stretch/>
        </p:blipFill>
        <p:spPr>
          <a:xfrm rot="21282840">
            <a:off x="193992" y="683860"/>
            <a:ext cx="1127387" cy="415228"/>
          </a:xfrm>
          <a:prstGeom prst="rect">
            <a:avLst/>
          </a:prstGeom>
        </p:spPr>
      </p:pic>
      <p:pic>
        <p:nvPicPr>
          <p:cNvPr id="32" name="Immagine 31">
            <a:extLst>
              <a:ext uri="{FF2B5EF4-FFF2-40B4-BE49-F238E27FC236}">
                <a16:creationId xmlns:a16="http://schemas.microsoft.com/office/drawing/2014/main" id="{04BCCE45-7A48-45C3-B918-86AC90B5EC4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0000" t="10051"/>
          <a:stretch/>
        </p:blipFill>
        <p:spPr>
          <a:xfrm>
            <a:off x="2382255" y="2799222"/>
            <a:ext cx="1159609" cy="2699427"/>
          </a:xfrm>
          <a:prstGeom prst="rect">
            <a:avLst/>
          </a:prstGeom>
        </p:spPr>
      </p:pic>
      <p:pic>
        <p:nvPicPr>
          <p:cNvPr id="35" name="Immagine 34">
            <a:extLst>
              <a:ext uri="{FF2B5EF4-FFF2-40B4-BE49-F238E27FC236}">
                <a16:creationId xmlns:a16="http://schemas.microsoft.com/office/drawing/2014/main" id="{103E6EFF-56DD-4EED-A726-8A3ECFE05981}"/>
              </a:ext>
            </a:extLst>
          </p:cNvPr>
          <p:cNvPicPr>
            <a:picLocks noChangeAspect="1"/>
          </p:cNvPicPr>
          <p:nvPr/>
        </p:nvPicPr>
        <p:blipFill>
          <a:blip r:embed="rId6" cstate="print"/>
          <a:stretch>
            <a:fillRect/>
          </a:stretch>
        </p:blipFill>
        <p:spPr>
          <a:xfrm>
            <a:off x="29040" y="5430033"/>
            <a:ext cx="2211580" cy="1427967"/>
          </a:xfrm>
          <a:prstGeom prst="rect">
            <a:avLst/>
          </a:prstGeom>
        </p:spPr>
      </p:pic>
      <p:pic>
        <p:nvPicPr>
          <p:cNvPr id="37" name="Immagine 36">
            <a:extLst>
              <a:ext uri="{FF2B5EF4-FFF2-40B4-BE49-F238E27FC236}">
                <a16:creationId xmlns:a16="http://schemas.microsoft.com/office/drawing/2014/main" id="{8496A88E-D768-4441-BBAF-A9B07143F66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7221"/>
          <a:stretch/>
        </p:blipFill>
        <p:spPr>
          <a:xfrm rot="1362080">
            <a:off x="7088415" y="762722"/>
            <a:ext cx="1108951" cy="774828"/>
          </a:xfrm>
          <a:prstGeom prst="rect">
            <a:avLst/>
          </a:prstGeom>
        </p:spPr>
      </p:pic>
      <p:sp>
        <p:nvSpPr>
          <p:cNvPr id="4" name="CasellaDiTesto 3">
            <a:extLst>
              <a:ext uri="{FF2B5EF4-FFF2-40B4-BE49-F238E27FC236}">
                <a16:creationId xmlns:a16="http://schemas.microsoft.com/office/drawing/2014/main" id="{97A31280-7ECD-409B-8401-C43AA3F6F121}"/>
              </a:ext>
            </a:extLst>
          </p:cNvPr>
          <p:cNvSpPr txBox="1"/>
          <p:nvPr/>
        </p:nvSpPr>
        <p:spPr>
          <a:xfrm>
            <a:off x="96961" y="1988420"/>
            <a:ext cx="3656057" cy="769441"/>
          </a:xfrm>
          <a:prstGeom prst="rect">
            <a:avLst/>
          </a:prstGeom>
          <a:noFill/>
        </p:spPr>
        <p:txBody>
          <a:bodyPr wrap="square" rtlCol="0">
            <a:spAutoFit/>
          </a:bodyPr>
          <a:lstStyle/>
          <a:p>
            <a:pPr marL="457200" indent="-457200">
              <a:buFont typeface="Arial" panose="020B0604020202020204" pitchFamily="34" charset="0"/>
              <a:buChar char="•"/>
            </a:pPr>
            <a:r>
              <a:rPr lang="it-IT" sz="2200" dirty="0"/>
              <a:t>Cuffia/SAS</a:t>
            </a:r>
          </a:p>
          <a:p>
            <a:pPr marL="457200" indent="-457200">
              <a:buFont typeface="Arial" panose="020B0604020202020204" pitchFamily="34" charset="0"/>
              <a:buChar char="•"/>
            </a:pPr>
            <a:r>
              <a:rPr lang="it-IT" sz="2200" dirty="0"/>
              <a:t>Mono, bi e </a:t>
            </a:r>
            <a:r>
              <a:rPr lang="it-IT" sz="2200" dirty="0" err="1"/>
              <a:t>trilume</a:t>
            </a:r>
            <a:endParaRPr lang="it-IT" sz="2200" dirty="0"/>
          </a:p>
        </p:txBody>
      </p:sp>
      <p:sp>
        <p:nvSpPr>
          <p:cNvPr id="8" name="CasellaDiTesto 7">
            <a:extLst>
              <a:ext uri="{FF2B5EF4-FFF2-40B4-BE49-F238E27FC236}">
                <a16:creationId xmlns:a16="http://schemas.microsoft.com/office/drawing/2014/main" id="{C72C7B90-0197-4FA4-9C34-1EFC19FD6A8C}"/>
              </a:ext>
            </a:extLst>
          </p:cNvPr>
          <p:cNvSpPr txBox="1"/>
          <p:nvPr/>
        </p:nvSpPr>
        <p:spPr>
          <a:xfrm>
            <a:off x="8854094" y="2029781"/>
            <a:ext cx="2871171" cy="769441"/>
          </a:xfrm>
          <a:prstGeom prst="rect">
            <a:avLst/>
          </a:prstGeom>
          <a:noFill/>
        </p:spPr>
        <p:txBody>
          <a:bodyPr wrap="none" rtlCol="0">
            <a:spAutoFit/>
          </a:bodyPr>
          <a:lstStyle/>
          <a:p>
            <a:pPr marL="457200" indent="-457200">
              <a:buFont typeface="Arial" panose="020B0604020202020204" pitchFamily="34" charset="0"/>
              <a:buChar char="•"/>
            </a:pPr>
            <a:r>
              <a:rPr lang="it-IT" sz="2200" dirty="0"/>
              <a:t>Mono o bicamerale</a:t>
            </a:r>
          </a:p>
          <a:p>
            <a:pPr marL="457200" indent="-457200">
              <a:buFont typeface="Arial" panose="020B0604020202020204" pitchFamily="34" charset="0"/>
              <a:buChar char="•"/>
            </a:pPr>
            <a:r>
              <a:rPr lang="it-IT" sz="2200" dirty="0"/>
              <a:t>Uso &lt; 1 volta </a:t>
            </a:r>
            <a:r>
              <a:rPr lang="it-IT" sz="2200" dirty="0" err="1"/>
              <a:t>sett</a:t>
            </a:r>
            <a:endParaRPr lang="it-IT" sz="2200" dirty="0"/>
          </a:p>
        </p:txBody>
      </p:sp>
      <p:pic>
        <p:nvPicPr>
          <p:cNvPr id="18" name="Immagine 17">
            <a:extLst>
              <a:ext uri="{FF2B5EF4-FFF2-40B4-BE49-F238E27FC236}">
                <a16:creationId xmlns:a16="http://schemas.microsoft.com/office/drawing/2014/main" id="{779B6849-52CD-4DA9-9476-2942AB6C543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3036" b="6718"/>
          <a:stretch/>
        </p:blipFill>
        <p:spPr>
          <a:xfrm>
            <a:off x="8989162" y="5051793"/>
            <a:ext cx="3028398" cy="1806207"/>
          </a:xfrm>
          <a:prstGeom prst="rect">
            <a:avLst/>
          </a:prstGeom>
        </p:spPr>
      </p:pic>
      <p:pic>
        <p:nvPicPr>
          <p:cNvPr id="19" name="Immagine 18">
            <a:extLst>
              <a:ext uri="{FF2B5EF4-FFF2-40B4-BE49-F238E27FC236}">
                <a16:creationId xmlns:a16="http://schemas.microsoft.com/office/drawing/2014/main" id="{4BA90F07-4ED2-4B32-8722-873B6CF8199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5885" t="35093" r="25885" b="14790"/>
          <a:stretch/>
        </p:blipFill>
        <p:spPr>
          <a:xfrm>
            <a:off x="9513685" y="2939998"/>
            <a:ext cx="2211580" cy="1723595"/>
          </a:xfrm>
          <a:prstGeom prst="rect">
            <a:avLst/>
          </a:prstGeom>
        </p:spPr>
      </p:pic>
      <p:sp>
        <p:nvSpPr>
          <p:cNvPr id="13" name="CasellaDiTesto 12">
            <a:extLst>
              <a:ext uri="{FF2B5EF4-FFF2-40B4-BE49-F238E27FC236}">
                <a16:creationId xmlns:a16="http://schemas.microsoft.com/office/drawing/2014/main" id="{3AEFAF5F-2E4C-4C74-9F61-C4CE16B18AED}"/>
              </a:ext>
            </a:extLst>
          </p:cNvPr>
          <p:cNvSpPr txBox="1"/>
          <p:nvPr/>
        </p:nvSpPr>
        <p:spPr>
          <a:xfrm>
            <a:off x="3219358" y="13315"/>
            <a:ext cx="6325963" cy="707886"/>
          </a:xfrm>
          <a:prstGeom prst="rect">
            <a:avLst/>
          </a:prstGeom>
          <a:noFill/>
        </p:spPr>
        <p:txBody>
          <a:bodyPr wrap="none" rtlCol="0">
            <a:spAutoFit/>
          </a:bodyPr>
          <a:lstStyle/>
          <a:p>
            <a:r>
              <a:rPr lang="it-IT" sz="4000" dirty="0">
                <a:solidFill>
                  <a:srgbClr val="FF0000"/>
                </a:solidFill>
              </a:rPr>
              <a:t>LUNGO TERMINE ( &gt; 4/6 mm)</a:t>
            </a:r>
          </a:p>
        </p:txBody>
      </p:sp>
      <p:sp>
        <p:nvSpPr>
          <p:cNvPr id="15" name="Rettangolo 14">
            <a:extLst>
              <a:ext uri="{FF2B5EF4-FFF2-40B4-BE49-F238E27FC236}">
                <a16:creationId xmlns:a16="http://schemas.microsoft.com/office/drawing/2014/main" id="{F25906B8-889B-444C-89D9-ACB8365734CD}"/>
              </a:ext>
            </a:extLst>
          </p:cNvPr>
          <p:cNvSpPr/>
          <p:nvPr/>
        </p:nvSpPr>
        <p:spPr>
          <a:xfrm>
            <a:off x="6658678" y="621920"/>
            <a:ext cx="6096000" cy="1323439"/>
          </a:xfrm>
          <a:prstGeom prst="rect">
            <a:avLst/>
          </a:prstGeom>
        </p:spPr>
        <p:txBody>
          <a:bodyPr>
            <a:spAutoFit/>
          </a:bodyPr>
          <a:lstStyle/>
          <a:p>
            <a:pPr algn="ctr"/>
            <a:r>
              <a:rPr lang="it-IT" sz="4000" b="1" dirty="0">
                <a:solidFill>
                  <a:srgbClr val="0070C0"/>
                </a:solidFill>
                <a:latin typeface="+mj-lt"/>
              </a:rPr>
              <a:t>PORT-A-CATH</a:t>
            </a:r>
          </a:p>
          <a:p>
            <a:pPr algn="ctr"/>
            <a:r>
              <a:rPr lang="it-IT" sz="4000" b="1" dirty="0">
                <a:solidFill>
                  <a:srgbClr val="0070C0"/>
                </a:solidFill>
                <a:latin typeface="+mj-lt"/>
              </a:rPr>
              <a:t>Sistemi tot. impiantabili</a:t>
            </a:r>
          </a:p>
        </p:txBody>
      </p:sp>
      <p:pic>
        <p:nvPicPr>
          <p:cNvPr id="17" name="Immagine 16" descr="C:\Users\manuela.ferro\Desktop\foto1.png">
            <a:extLst>
              <a:ext uri="{FF2B5EF4-FFF2-40B4-BE49-F238E27FC236}">
                <a16:creationId xmlns:a16="http://schemas.microsoft.com/office/drawing/2014/main" id="{6F172C36-F38A-4855-94CE-6F7D3611A0CD}"/>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6200000">
            <a:off x="2391864" y="5326917"/>
            <a:ext cx="1427967" cy="1634198"/>
          </a:xfrm>
          <a:prstGeom prst="rect">
            <a:avLst/>
          </a:prstGeom>
          <a:noFill/>
          <a:ln>
            <a:noFill/>
          </a:ln>
        </p:spPr>
      </p:pic>
      <p:pic>
        <p:nvPicPr>
          <p:cNvPr id="20" name="Immagine 19">
            <a:extLst>
              <a:ext uri="{FF2B5EF4-FFF2-40B4-BE49-F238E27FC236}">
                <a16:creationId xmlns:a16="http://schemas.microsoft.com/office/drawing/2014/main" id="{470C160B-E50C-4D77-AA44-BAB63BB67E49}"/>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6964" t="10805" r="3069" b="11597"/>
          <a:stretch/>
        </p:blipFill>
        <p:spPr>
          <a:xfrm>
            <a:off x="1451270" y="318958"/>
            <a:ext cx="1118441" cy="964682"/>
          </a:xfrm>
          <a:prstGeom prst="rect">
            <a:avLst/>
          </a:prstGeom>
        </p:spPr>
      </p:pic>
    </p:spTree>
    <p:extLst>
      <p:ext uri="{BB962C8B-B14F-4D97-AF65-F5344CB8AC3E}">
        <p14:creationId xmlns:p14="http://schemas.microsoft.com/office/powerpoint/2010/main" val="378851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1AD22CEE-6AB2-42D4-BEBB-8F811E12194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672391" y="138596"/>
            <a:ext cx="1742036" cy="2136547"/>
          </a:xfrm>
          <a:prstGeom prst="rect">
            <a:avLst/>
          </a:prstGeom>
          <a:noFill/>
          <a:ln>
            <a:noFill/>
          </a:ln>
        </p:spPr>
      </p:pic>
      <p:pic>
        <p:nvPicPr>
          <p:cNvPr id="3" name="Immagine 2">
            <a:extLst>
              <a:ext uri="{FF2B5EF4-FFF2-40B4-BE49-F238E27FC236}">
                <a16:creationId xmlns:a16="http://schemas.microsoft.com/office/drawing/2014/main" id="{036F3365-6328-43DE-9D20-B25855CAD57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11436" y="250655"/>
            <a:ext cx="2136547" cy="1836031"/>
          </a:xfrm>
          <a:prstGeom prst="rect">
            <a:avLst/>
          </a:prstGeom>
          <a:noFill/>
          <a:ln>
            <a:noFill/>
          </a:ln>
        </p:spPr>
      </p:pic>
      <p:pic>
        <p:nvPicPr>
          <p:cNvPr id="4" name="Segnaposto contenuto 3">
            <a:extLst>
              <a:ext uri="{FF2B5EF4-FFF2-40B4-BE49-F238E27FC236}">
                <a16:creationId xmlns:a16="http://schemas.microsoft.com/office/drawing/2014/main" id="{7507910E-8A77-458F-9B4B-E4B28ECF750D}"/>
              </a:ext>
            </a:extLst>
          </p:cNvPr>
          <p:cNvPicPr>
            <a:picLocks/>
          </p:cNvPicPr>
          <p:nvPr/>
        </p:nvPicPr>
        <p:blipFill rotWithShape="1">
          <a:blip r:embed="rId5" cstate="print">
            <a:extLst>
              <a:ext uri="{28A0092B-C50C-407E-A947-70E740481C1C}">
                <a14:useLocalDpi xmlns:a14="http://schemas.microsoft.com/office/drawing/2010/main" val="0"/>
              </a:ext>
            </a:extLst>
          </a:blip>
          <a:srcRect t="727" r="3545"/>
          <a:stretch/>
        </p:blipFill>
        <p:spPr bwMode="auto">
          <a:xfrm>
            <a:off x="10077927" y="103217"/>
            <a:ext cx="1854021" cy="2005316"/>
          </a:xfrm>
          <a:prstGeom prst="rect">
            <a:avLst/>
          </a:prstGeom>
          <a:noFill/>
          <a:ln>
            <a:noFill/>
          </a:ln>
          <a:extLst>
            <a:ext uri="{53640926-AAD7-44D8-BBD7-CCE9431645EC}">
              <a14:shadowObscured xmlns:a14="http://schemas.microsoft.com/office/drawing/2010/main"/>
            </a:ext>
          </a:extLst>
        </p:spPr>
      </p:pic>
      <p:pic>
        <p:nvPicPr>
          <p:cNvPr id="5" name="Picture 5" descr="bilancia">
            <a:extLst>
              <a:ext uri="{FF2B5EF4-FFF2-40B4-BE49-F238E27FC236}">
                <a16:creationId xmlns:a16="http://schemas.microsoft.com/office/drawing/2014/main" id="{7ABE3738-DF30-4273-9D6B-F7580427DE01}"/>
              </a:ext>
            </a:extLst>
          </p:cNvPr>
          <p:cNvPicPr>
            <a:picLocks noChangeAspect="1" noChangeArrowheads="1"/>
          </p:cNvPicPr>
          <p:nvPr/>
        </p:nvPicPr>
        <p:blipFill rotWithShape="1">
          <a:blip r:embed="rId6" cstate="print">
            <a:lum bright="-62000" contrast="93000"/>
          </a:blip>
          <a:srcRect l="11105" t="5506" r="11642" b="11113"/>
          <a:stretch/>
        </p:blipFill>
        <p:spPr bwMode="auto">
          <a:xfrm>
            <a:off x="9722949" y="4760444"/>
            <a:ext cx="2473820" cy="1993951"/>
          </a:xfrm>
          <a:prstGeom prst="rect">
            <a:avLst/>
          </a:prstGeom>
          <a:noFill/>
        </p:spPr>
      </p:pic>
      <p:pic>
        <p:nvPicPr>
          <p:cNvPr id="7" name="Immagine 6">
            <a:extLst>
              <a:ext uri="{FF2B5EF4-FFF2-40B4-BE49-F238E27FC236}">
                <a16:creationId xmlns:a16="http://schemas.microsoft.com/office/drawing/2014/main" id="{D0BD3746-72CF-4E41-8EEC-8AFE3C1CD70E}"/>
              </a:ext>
            </a:extLst>
          </p:cNvPr>
          <p:cNvPicPr>
            <a:picLocks noChangeAspect="1"/>
          </p:cNvPicPr>
          <p:nvPr/>
        </p:nvPicPr>
        <p:blipFill>
          <a:blip r:embed="rId7" cstate="print"/>
          <a:stretch>
            <a:fillRect/>
          </a:stretch>
        </p:blipFill>
        <p:spPr>
          <a:xfrm rot="5400000">
            <a:off x="7642007" y="898396"/>
            <a:ext cx="2864983" cy="1171133"/>
          </a:xfrm>
          <a:prstGeom prst="rect">
            <a:avLst/>
          </a:prstGeom>
        </p:spPr>
      </p:pic>
      <p:pic>
        <p:nvPicPr>
          <p:cNvPr id="9" name="Immagine 8">
            <a:extLst>
              <a:ext uri="{FF2B5EF4-FFF2-40B4-BE49-F238E27FC236}">
                <a16:creationId xmlns:a16="http://schemas.microsoft.com/office/drawing/2014/main" id="{507E5629-F192-4A0D-8217-25EB2205AE4C}"/>
              </a:ext>
            </a:extLst>
          </p:cNvPr>
          <p:cNvPicPr>
            <a:picLocks noChangeAspect="1"/>
          </p:cNvPicPr>
          <p:nvPr/>
        </p:nvPicPr>
        <p:blipFill rotWithShape="1">
          <a:blip r:embed="rId8" cstate="print"/>
          <a:srcRect l="3316" b="-446"/>
          <a:stretch/>
        </p:blipFill>
        <p:spPr>
          <a:xfrm>
            <a:off x="5654423" y="220429"/>
            <a:ext cx="2549618" cy="1744336"/>
          </a:xfrm>
          <a:prstGeom prst="rect">
            <a:avLst/>
          </a:prstGeom>
        </p:spPr>
      </p:pic>
      <p:pic>
        <p:nvPicPr>
          <p:cNvPr id="11" name="Immagine 10">
            <a:extLst>
              <a:ext uri="{FF2B5EF4-FFF2-40B4-BE49-F238E27FC236}">
                <a16:creationId xmlns:a16="http://schemas.microsoft.com/office/drawing/2014/main" id="{0E63FE02-518D-432C-9240-6D14757D055C}"/>
              </a:ext>
            </a:extLst>
          </p:cNvPr>
          <p:cNvPicPr>
            <a:picLocks noChangeAspect="1"/>
          </p:cNvPicPr>
          <p:nvPr/>
        </p:nvPicPr>
        <p:blipFill rotWithShape="1">
          <a:blip r:embed="rId9" cstate="print"/>
          <a:srcRect l="5898" t="8959" r="19971" b="10259"/>
          <a:stretch/>
        </p:blipFill>
        <p:spPr>
          <a:xfrm>
            <a:off x="4551990" y="5087736"/>
            <a:ext cx="1880553" cy="1734532"/>
          </a:xfrm>
          <a:prstGeom prst="rect">
            <a:avLst/>
          </a:prstGeom>
        </p:spPr>
      </p:pic>
      <p:pic>
        <p:nvPicPr>
          <p:cNvPr id="12" name="Immagine 11">
            <a:extLst>
              <a:ext uri="{FF2B5EF4-FFF2-40B4-BE49-F238E27FC236}">
                <a16:creationId xmlns:a16="http://schemas.microsoft.com/office/drawing/2014/main" id="{D71EB4F6-6C0F-4E44-8994-CAB828EF6F93}"/>
              </a:ext>
            </a:extLst>
          </p:cNvPr>
          <p:cNvPicPr/>
          <p:nvPr/>
        </p:nvPicPr>
        <p:blipFill rotWithShape="1">
          <a:blip r:embed="rId10" cstate="print">
            <a:extLst>
              <a:ext uri="{28A0092B-C50C-407E-A947-70E740481C1C}">
                <a14:useLocalDpi xmlns:a14="http://schemas.microsoft.com/office/drawing/2010/main" val="0"/>
              </a:ext>
            </a:extLst>
          </a:blip>
          <a:srcRect t="19626" b="8839"/>
          <a:stretch/>
        </p:blipFill>
        <p:spPr bwMode="auto">
          <a:xfrm>
            <a:off x="6412221" y="5075654"/>
            <a:ext cx="1841790" cy="1735569"/>
          </a:xfrm>
          <a:prstGeom prst="rect">
            <a:avLst/>
          </a:prstGeom>
          <a:noFill/>
          <a:ln>
            <a:noFill/>
          </a:ln>
        </p:spPr>
      </p:pic>
      <p:sp>
        <p:nvSpPr>
          <p:cNvPr id="23" name="CasellaDiTesto 22">
            <a:extLst>
              <a:ext uri="{FF2B5EF4-FFF2-40B4-BE49-F238E27FC236}">
                <a16:creationId xmlns:a16="http://schemas.microsoft.com/office/drawing/2014/main" id="{65C96959-105E-4D18-8F10-FB105CB84109}"/>
              </a:ext>
            </a:extLst>
          </p:cNvPr>
          <p:cNvSpPr txBox="1"/>
          <p:nvPr/>
        </p:nvSpPr>
        <p:spPr>
          <a:xfrm>
            <a:off x="712039" y="2084109"/>
            <a:ext cx="1904304" cy="707886"/>
          </a:xfrm>
          <a:prstGeom prst="rect">
            <a:avLst/>
          </a:prstGeom>
          <a:solidFill>
            <a:srgbClr val="FF0000"/>
          </a:solidFill>
        </p:spPr>
        <p:txBody>
          <a:bodyPr wrap="square" rtlCol="0">
            <a:spAutoFit/>
          </a:bodyPr>
          <a:lstStyle/>
          <a:p>
            <a:pPr algn="ctr"/>
            <a:r>
              <a:rPr lang="it-IT" sz="2000" b="1" dirty="0"/>
              <a:t>  VALUTAZIONE      ECOGRAFICA</a:t>
            </a:r>
          </a:p>
        </p:txBody>
      </p:sp>
      <p:sp>
        <p:nvSpPr>
          <p:cNvPr id="24" name="Ovale 23">
            <a:extLst>
              <a:ext uri="{FF2B5EF4-FFF2-40B4-BE49-F238E27FC236}">
                <a16:creationId xmlns:a16="http://schemas.microsoft.com/office/drawing/2014/main" id="{EFF71800-C2D7-48B2-8332-08988772B6EC}"/>
              </a:ext>
            </a:extLst>
          </p:cNvPr>
          <p:cNvSpPr/>
          <p:nvPr/>
        </p:nvSpPr>
        <p:spPr>
          <a:xfrm>
            <a:off x="26402" y="1994946"/>
            <a:ext cx="914400" cy="914400"/>
          </a:xfrm>
          <a:prstGeom prst="ellipse">
            <a:avLst/>
          </a:prstGeom>
          <a:solidFill>
            <a:srgbClr val="0070C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a:solidFill>
                  <a:schemeClr val="tx1"/>
                </a:solidFill>
              </a:rPr>
              <a:t>1</a:t>
            </a:r>
          </a:p>
        </p:txBody>
      </p:sp>
      <p:sp>
        <p:nvSpPr>
          <p:cNvPr id="25" name="CasellaDiTesto 24">
            <a:extLst>
              <a:ext uri="{FF2B5EF4-FFF2-40B4-BE49-F238E27FC236}">
                <a16:creationId xmlns:a16="http://schemas.microsoft.com/office/drawing/2014/main" id="{3AD95526-AC37-4272-B4A4-1190953223CC}"/>
              </a:ext>
            </a:extLst>
          </p:cNvPr>
          <p:cNvSpPr txBox="1"/>
          <p:nvPr/>
        </p:nvSpPr>
        <p:spPr>
          <a:xfrm>
            <a:off x="6646888" y="2098203"/>
            <a:ext cx="2227971" cy="707886"/>
          </a:xfrm>
          <a:prstGeom prst="rect">
            <a:avLst/>
          </a:prstGeom>
          <a:solidFill>
            <a:srgbClr val="FF0000"/>
          </a:solidFill>
        </p:spPr>
        <p:txBody>
          <a:bodyPr wrap="square" rtlCol="0">
            <a:spAutoFit/>
          </a:bodyPr>
          <a:lstStyle/>
          <a:p>
            <a:pPr algn="ctr"/>
            <a:r>
              <a:rPr lang="it-IT" sz="2000" b="1" dirty="0"/>
              <a:t>SCELTA DEI MATERIALI</a:t>
            </a:r>
          </a:p>
        </p:txBody>
      </p:sp>
      <p:sp>
        <p:nvSpPr>
          <p:cNvPr id="26" name="Ovale 25">
            <a:extLst>
              <a:ext uri="{FF2B5EF4-FFF2-40B4-BE49-F238E27FC236}">
                <a16:creationId xmlns:a16="http://schemas.microsoft.com/office/drawing/2014/main" id="{01F1B76F-4375-48AB-8C8C-BAAEBCEDD84F}"/>
              </a:ext>
            </a:extLst>
          </p:cNvPr>
          <p:cNvSpPr/>
          <p:nvPr/>
        </p:nvSpPr>
        <p:spPr>
          <a:xfrm>
            <a:off x="5915680" y="2002054"/>
            <a:ext cx="914400" cy="914400"/>
          </a:xfrm>
          <a:prstGeom prst="ellipse">
            <a:avLst/>
          </a:prstGeom>
          <a:solidFill>
            <a:srgbClr val="0070C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a:solidFill>
                  <a:schemeClr val="tx1"/>
                </a:solidFill>
              </a:rPr>
              <a:t>3</a:t>
            </a:r>
          </a:p>
        </p:txBody>
      </p:sp>
      <p:sp>
        <p:nvSpPr>
          <p:cNvPr id="27" name="CasellaDiTesto 26">
            <a:extLst>
              <a:ext uri="{FF2B5EF4-FFF2-40B4-BE49-F238E27FC236}">
                <a16:creationId xmlns:a16="http://schemas.microsoft.com/office/drawing/2014/main" id="{74288930-467D-4CB7-8502-341DCA5FA2C6}"/>
              </a:ext>
            </a:extLst>
          </p:cNvPr>
          <p:cNvSpPr txBox="1"/>
          <p:nvPr/>
        </p:nvSpPr>
        <p:spPr>
          <a:xfrm>
            <a:off x="3415043" y="2080823"/>
            <a:ext cx="2032049" cy="707886"/>
          </a:xfrm>
          <a:prstGeom prst="rect">
            <a:avLst/>
          </a:prstGeom>
          <a:solidFill>
            <a:srgbClr val="FF0000"/>
          </a:solidFill>
        </p:spPr>
        <p:txBody>
          <a:bodyPr wrap="square" rtlCol="0">
            <a:spAutoFit/>
          </a:bodyPr>
          <a:lstStyle/>
          <a:p>
            <a:pPr algn="ctr"/>
            <a:r>
              <a:rPr lang="it-IT" sz="2000" b="1" dirty="0"/>
              <a:t>MISURAZIONE</a:t>
            </a:r>
          </a:p>
          <a:p>
            <a:pPr algn="ctr"/>
            <a:r>
              <a:rPr lang="it-IT" sz="2000" b="1" dirty="0"/>
              <a:t>CALIBRO VENA</a:t>
            </a:r>
          </a:p>
        </p:txBody>
      </p:sp>
      <p:sp>
        <p:nvSpPr>
          <p:cNvPr id="28" name="Ovale 27">
            <a:extLst>
              <a:ext uri="{FF2B5EF4-FFF2-40B4-BE49-F238E27FC236}">
                <a16:creationId xmlns:a16="http://schemas.microsoft.com/office/drawing/2014/main" id="{FA15D818-4BE8-43B9-8903-B76F9654F4A3}"/>
              </a:ext>
            </a:extLst>
          </p:cNvPr>
          <p:cNvSpPr/>
          <p:nvPr/>
        </p:nvSpPr>
        <p:spPr>
          <a:xfrm>
            <a:off x="2666750" y="2002054"/>
            <a:ext cx="914400" cy="914400"/>
          </a:xfrm>
          <a:prstGeom prst="ellipse">
            <a:avLst/>
          </a:prstGeom>
          <a:solidFill>
            <a:srgbClr val="0070C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a:solidFill>
                  <a:schemeClr val="tx1"/>
                </a:solidFill>
              </a:rPr>
              <a:t>2</a:t>
            </a:r>
          </a:p>
        </p:txBody>
      </p:sp>
      <p:sp>
        <p:nvSpPr>
          <p:cNvPr id="29" name="CasellaDiTesto 28">
            <a:extLst>
              <a:ext uri="{FF2B5EF4-FFF2-40B4-BE49-F238E27FC236}">
                <a16:creationId xmlns:a16="http://schemas.microsoft.com/office/drawing/2014/main" id="{F310CE9F-041F-4666-A747-108F8E4700F4}"/>
              </a:ext>
            </a:extLst>
          </p:cNvPr>
          <p:cNvSpPr txBox="1"/>
          <p:nvPr/>
        </p:nvSpPr>
        <p:spPr>
          <a:xfrm>
            <a:off x="10186531" y="2077888"/>
            <a:ext cx="1745417" cy="707886"/>
          </a:xfrm>
          <a:prstGeom prst="rect">
            <a:avLst/>
          </a:prstGeom>
          <a:solidFill>
            <a:srgbClr val="FF0000"/>
          </a:solidFill>
        </p:spPr>
        <p:txBody>
          <a:bodyPr wrap="square" rtlCol="0">
            <a:spAutoFit/>
          </a:bodyPr>
          <a:lstStyle/>
          <a:p>
            <a:pPr algn="ctr"/>
            <a:r>
              <a:rPr lang="it-IT" sz="2000" b="1" dirty="0"/>
              <a:t>  SCELTA DELL’</a:t>
            </a:r>
          </a:p>
          <a:p>
            <a:pPr algn="ctr"/>
            <a:r>
              <a:rPr lang="it-IT" sz="2000" b="1" dirty="0"/>
              <a:t>EXIT-SITE</a:t>
            </a:r>
          </a:p>
        </p:txBody>
      </p:sp>
      <p:sp>
        <p:nvSpPr>
          <p:cNvPr id="30" name="Ovale 29">
            <a:extLst>
              <a:ext uri="{FF2B5EF4-FFF2-40B4-BE49-F238E27FC236}">
                <a16:creationId xmlns:a16="http://schemas.microsoft.com/office/drawing/2014/main" id="{6EE09936-7D65-486C-8BCB-411A443414A3}"/>
              </a:ext>
            </a:extLst>
          </p:cNvPr>
          <p:cNvSpPr/>
          <p:nvPr/>
        </p:nvSpPr>
        <p:spPr>
          <a:xfrm>
            <a:off x="9478904" y="1994946"/>
            <a:ext cx="914400" cy="914400"/>
          </a:xfrm>
          <a:prstGeom prst="ellipse">
            <a:avLst/>
          </a:prstGeom>
          <a:solidFill>
            <a:srgbClr val="0070C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a:solidFill>
                  <a:schemeClr val="tx1"/>
                </a:solidFill>
              </a:rPr>
              <a:t>4</a:t>
            </a:r>
          </a:p>
        </p:txBody>
      </p:sp>
      <p:sp>
        <p:nvSpPr>
          <p:cNvPr id="31" name="CasellaDiTesto 30">
            <a:extLst>
              <a:ext uri="{FF2B5EF4-FFF2-40B4-BE49-F238E27FC236}">
                <a16:creationId xmlns:a16="http://schemas.microsoft.com/office/drawing/2014/main" id="{CEBEA9A6-9E4D-4D44-B587-B9978CBB371B}"/>
              </a:ext>
            </a:extLst>
          </p:cNvPr>
          <p:cNvSpPr txBox="1"/>
          <p:nvPr/>
        </p:nvSpPr>
        <p:spPr>
          <a:xfrm>
            <a:off x="1228749" y="2978964"/>
            <a:ext cx="8652065" cy="1200329"/>
          </a:xfrm>
          <a:prstGeom prst="rect">
            <a:avLst/>
          </a:prstGeom>
          <a:noFill/>
        </p:spPr>
        <p:txBody>
          <a:bodyPr wrap="square" rtlCol="0">
            <a:spAutoFit/>
          </a:bodyPr>
          <a:lstStyle/>
          <a:p>
            <a:pPr algn="ctr"/>
            <a:r>
              <a:rPr lang="it-IT" sz="2400" b="1" dirty="0" err="1">
                <a:solidFill>
                  <a:srgbClr val="0070C0"/>
                </a:solidFill>
                <a:latin typeface="Times New Roman" panose="02020603050405020304" pitchFamily="18" charset="0"/>
                <a:cs typeface="Times New Roman" panose="02020603050405020304" pitchFamily="18" charset="0"/>
              </a:rPr>
              <a:t>There</a:t>
            </a:r>
            <a:r>
              <a:rPr lang="it-IT" sz="2400" b="1" dirty="0">
                <a:solidFill>
                  <a:srgbClr val="0070C0"/>
                </a:solidFill>
                <a:latin typeface="Times New Roman" panose="02020603050405020304" pitchFamily="18" charset="0"/>
                <a:cs typeface="Times New Roman" panose="02020603050405020304" pitchFamily="18" charset="0"/>
              </a:rPr>
              <a:t> </a:t>
            </a:r>
            <a:r>
              <a:rPr lang="it-IT" sz="2400" b="1" dirty="0" err="1">
                <a:solidFill>
                  <a:srgbClr val="0070C0"/>
                </a:solidFill>
                <a:latin typeface="Times New Roman" panose="02020603050405020304" pitchFamily="18" charset="0"/>
                <a:cs typeface="Times New Roman" panose="02020603050405020304" pitchFamily="18" charset="0"/>
              </a:rPr>
              <a:t>is</a:t>
            </a:r>
            <a:r>
              <a:rPr lang="it-IT" sz="2400" b="1" dirty="0">
                <a:solidFill>
                  <a:srgbClr val="0070C0"/>
                </a:solidFill>
                <a:latin typeface="Times New Roman" panose="02020603050405020304" pitchFamily="18" charset="0"/>
                <a:cs typeface="Times New Roman" panose="02020603050405020304" pitchFamily="18" charset="0"/>
              </a:rPr>
              <a:t> no </a:t>
            </a:r>
            <a:r>
              <a:rPr lang="it-IT" sz="2400" b="1" dirty="0" err="1">
                <a:solidFill>
                  <a:srgbClr val="0070C0"/>
                </a:solidFill>
                <a:latin typeface="Times New Roman" panose="02020603050405020304" pitchFamily="18" charset="0"/>
                <a:cs typeface="Times New Roman" panose="02020603050405020304" pitchFamily="18" charset="0"/>
              </a:rPr>
              <a:t>ideal</a:t>
            </a:r>
            <a:r>
              <a:rPr lang="it-IT" sz="2400" b="1" dirty="0">
                <a:solidFill>
                  <a:srgbClr val="0070C0"/>
                </a:solidFill>
                <a:latin typeface="Times New Roman" panose="02020603050405020304" pitchFamily="18" charset="0"/>
                <a:cs typeface="Times New Roman" panose="02020603050405020304" pitchFamily="18" charset="0"/>
              </a:rPr>
              <a:t> site for </a:t>
            </a:r>
            <a:r>
              <a:rPr lang="it-IT" sz="2400" b="1" dirty="0" err="1">
                <a:solidFill>
                  <a:srgbClr val="0070C0"/>
                </a:solidFill>
                <a:latin typeface="Times New Roman" panose="02020603050405020304" pitchFamily="18" charset="0"/>
                <a:cs typeface="Times New Roman" panose="02020603050405020304" pitchFamily="18" charset="0"/>
              </a:rPr>
              <a:t>cannulation</a:t>
            </a:r>
            <a:r>
              <a:rPr lang="it-IT" sz="2400" b="1" dirty="0">
                <a:solidFill>
                  <a:srgbClr val="0070C0"/>
                </a:solidFill>
                <a:latin typeface="Times New Roman" panose="02020603050405020304" pitchFamily="18" charset="0"/>
                <a:cs typeface="Times New Roman" panose="02020603050405020304" pitchFamily="18" charset="0"/>
              </a:rPr>
              <a:t> in </a:t>
            </a:r>
            <a:r>
              <a:rPr lang="it-IT" sz="2400" b="1" dirty="0" err="1">
                <a:solidFill>
                  <a:srgbClr val="0070C0"/>
                </a:solidFill>
                <a:latin typeface="Times New Roman" panose="02020603050405020304" pitchFamily="18" charset="0"/>
                <a:cs typeface="Times New Roman" panose="02020603050405020304" pitchFamily="18" charset="0"/>
              </a:rPr>
              <a:t>children</a:t>
            </a:r>
            <a:r>
              <a:rPr lang="it-IT" sz="2400" b="1" dirty="0">
                <a:solidFill>
                  <a:srgbClr val="0070C0"/>
                </a:solidFill>
                <a:latin typeface="Times New Roman" panose="02020603050405020304" pitchFamily="18" charset="0"/>
                <a:cs typeface="Times New Roman" panose="02020603050405020304" pitchFamily="18" charset="0"/>
              </a:rPr>
              <a:t>;</a:t>
            </a:r>
          </a:p>
          <a:p>
            <a:pPr algn="ctr"/>
            <a:r>
              <a:rPr lang="it-IT" sz="2400" b="1" dirty="0">
                <a:solidFill>
                  <a:srgbClr val="0070C0"/>
                </a:solidFill>
                <a:latin typeface="Times New Roman" panose="02020603050405020304" pitchFamily="18" charset="0"/>
                <a:cs typeface="Times New Roman" panose="02020603050405020304" pitchFamily="18" charset="0"/>
              </a:rPr>
              <a:t>the best site </a:t>
            </a:r>
            <a:r>
              <a:rPr lang="it-IT" sz="2400" b="1" dirty="0" err="1">
                <a:solidFill>
                  <a:srgbClr val="0070C0"/>
                </a:solidFill>
                <a:latin typeface="Times New Roman" panose="02020603050405020304" pitchFamily="18" charset="0"/>
                <a:cs typeface="Times New Roman" panose="02020603050405020304" pitchFamily="18" charset="0"/>
              </a:rPr>
              <a:t>should</a:t>
            </a:r>
            <a:r>
              <a:rPr lang="it-IT" sz="2400" b="1" dirty="0">
                <a:solidFill>
                  <a:srgbClr val="0070C0"/>
                </a:solidFill>
                <a:latin typeface="Times New Roman" panose="02020603050405020304" pitchFamily="18" charset="0"/>
                <a:cs typeface="Times New Roman" panose="02020603050405020304" pitchFamily="18" charset="0"/>
              </a:rPr>
              <a:t> be </a:t>
            </a:r>
            <a:r>
              <a:rPr lang="it-IT" sz="2400" b="1" dirty="0" err="1">
                <a:solidFill>
                  <a:srgbClr val="0070C0"/>
                </a:solidFill>
                <a:latin typeface="Times New Roman" panose="02020603050405020304" pitchFamily="18" charset="0"/>
                <a:cs typeface="Times New Roman" panose="02020603050405020304" pitchFamily="18" charset="0"/>
              </a:rPr>
              <a:t>determined</a:t>
            </a:r>
            <a:r>
              <a:rPr lang="it-IT" sz="2400" b="1" dirty="0">
                <a:solidFill>
                  <a:srgbClr val="0070C0"/>
                </a:solidFill>
                <a:latin typeface="Times New Roman" panose="02020603050405020304" pitchFamily="18" charset="0"/>
                <a:cs typeface="Times New Roman" panose="02020603050405020304" pitchFamily="18" charset="0"/>
              </a:rPr>
              <a:t> </a:t>
            </a:r>
            <a:r>
              <a:rPr lang="it-IT" sz="2400" b="1" dirty="0" err="1">
                <a:solidFill>
                  <a:srgbClr val="0070C0"/>
                </a:solidFill>
                <a:latin typeface="Times New Roman" panose="02020603050405020304" pitchFamily="18" charset="0"/>
                <a:cs typeface="Times New Roman" panose="02020603050405020304" pitchFamily="18" charset="0"/>
              </a:rPr>
              <a:t>after</a:t>
            </a:r>
            <a:r>
              <a:rPr lang="it-IT" sz="2400" b="1" dirty="0">
                <a:solidFill>
                  <a:srgbClr val="0070C0"/>
                </a:solidFill>
                <a:latin typeface="Times New Roman" panose="02020603050405020304" pitchFamily="18" charset="0"/>
                <a:cs typeface="Times New Roman" panose="02020603050405020304" pitchFamily="18" charset="0"/>
              </a:rPr>
              <a:t> ultrasound       </a:t>
            </a:r>
          </a:p>
          <a:p>
            <a:pPr algn="ctr"/>
            <a:r>
              <a:rPr lang="it-IT" sz="2400" b="1" dirty="0" err="1">
                <a:solidFill>
                  <a:srgbClr val="0070C0"/>
                </a:solidFill>
                <a:latin typeface="Times New Roman" panose="02020603050405020304" pitchFamily="18" charset="0"/>
                <a:cs typeface="Times New Roman" panose="02020603050405020304" pitchFamily="18" charset="0"/>
              </a:rPr>
              <a:t>examination</a:t>
            </a:r>
            <a:endParaRPr lang="it-IT" sz="2400" b="1" dirty="0">
              <a:solidFill>
                <a:srgbClr val="0070C0"/>
              </a:solidFill>
              <a:latin typeface="Times New Roman" panose="02020603050405020304" pitchFamily="18" charset="0"/>
              <a:cs typeface="Times New Roman" panose="02020603050405020304" pitchFamily="18" charset="0"/>
            </a:endParaRPr>
          </a:p>
        </p:txBody>
      </p:sp>
      <p:sp>
        <p:nvSpPr>
          <p:cNvPr id="33" name="CasellaDiTesto 32">
            <a:extLst>
              <a:ext uri="{FF2B5EF4-FFF2-40B4-BE49-F238E27FC236}">
                <a16:creationId xmlns:a16="http://schemas.microsoft.com/office/drawing/2014/main" id="{6EE96E1A-3816-4D40-B282-7345E05A360F}"/>
              </a:ext>
            </a:extLst>
          </p:cNvPr>
          <p:cNvSpPr txBox="1"/>
          <p:nvPr/>
        </p:nvSpPr>
        <p:spPr>
          <a:xfrm>
            <a:off x="11429353" y="6164743"/>
            <a:ext cx="610167" cy="338554"/>
          </a:xfrm>
          <a:prstGeom prst="rect">
            <a:avLst/>
          </a:prstGeom>
          <a:noFill/>
        </p:spPr>
        <p:txBody>
          <a:bodyPr wrap="none" rtlCol="0">
            <a:spAutoFit/>
          </a:bodyPr>
          <a:lstStyle/>
          <a:p>
            <a:r>
              <a:rPr lang="it-IT" sz="1600" b="1" dirty="0">
                <a:solidFill>
                  <a:srgbClr val="00B050"/>
                </a:solidFill>
              </a:rPr>
              <a:t>Vena</a:t>
            </a:r>
          </a:p>
        </p:txBody>
      </p:sp>
      <p:sp>
        <p:nvSpPr>
          <p:cNvPr id="34" name="CasellaDiTesto 33">
            <a:extLst>
              <a:ext uri="{FF2B5EF4-FFF2-40B4-BE49-F238E27FC236}">
                <a16:creationId xmlns:a16="http://schemas.microsoft.com/office/drawing/2014/main" id="{95618F02-1371-4940-ABB6-B7A126D99C38}"/>
              </a:ext>
            </a:extLst>
          </p:cNvPr>
          <p:cNvSpPr txBox="1"/>
          <p:nvPr/>
        </p:nvSpPr>
        <p:spPr>
          <a:xfrm>
            <a:off x="9682782" y="6167341"/>
            <a:ext cx="863441" cy="338554"/>
          </a:xfrm>
          <a:prstGeom prst="rect">
            <a:avLst/>
          </a:prstGeom>
          <a:noFill/>
        </p:spPr>
        <p:txBody>
          <a:bodyPr wrap="square" rtlCol="0">
            <a:spAutoFit/>
          </a:bodyPr>
          <a:lstStyle/>
          <a:p>
            <a:r>
              <a:rPr lang="it-IT" sz="1600" b="1" dirty="0">
                <a:solidFill>
                  <a:srgbClr val="FF0000"/>
                </a:solidFill>
              </a:rPr>
              <a:t>Exit-site</a:t>
            </a:r>
          </a:p>
        </p:txBody>
      </p:sp>
      <p:sp>
        <p:nvSpPr>
          <p:cNvPr id="37" name="CasellaDiTesto 36">
            <a:extLst>
              <a:ext uri="{FF2B5EF4-FFF2-40B4-BE49-F238E27FC236}">
                <a16:creationId xmlns:a16="http://schemas.microsoft.com/office/drawing/2014/main" id="{8F5CB5CB-F220-4D95-A9B8-1F496771ECBC}"/>
              </a:ext>
            </a:extLst>
          </p:cNvPr>
          <p:cNvSpPr txBox="1"/>
          <p:nvPr/>
        </p:nvSpPr>
        <p:spPr>
          <a:xfrm>
            <a:off x="5134894" y="4386771"/>
            <a:ext cx="3119117" cy="707886"/>
          </a:xfrm>
          <a:prstGeom prst="rect">
            <a:avLst/>
          </a:prstGeom>
          <a:solidFill>
            <a:srgbClr val="FF0000"/>
          </a:solidFill>
        </p:spPr>
        <p:txBody>
          <a:bodyPr wrap="square" rtlCol="0">
            <a:spAutoFit/>
          </a:bodyPr>
          <a:lstStyle/>
          <a:p>
            <a:r>
              <a:rPr lang="it-IT" sz="2000" b="1" dirty="0"/>
              <a:t>   PUNTURA  </a:t>
            </a:r>
          </a:p>
          <a:p>
            <a:r>
              <a:rPr lang="it-IT" sz="2000" b="1" dirty="0"/>
              <a:t>   ECOGUIDATA</a:t>
            </a:r>
          </a:p>
        </p:txBody>
      </p:sp>
      <p:sp>
        <p:nvSpPr>
          <p:cNvPr id="38" name="Ovale 37">
            <a:extLst>
              <a:ext uri="{FF2B5EF4-FFF2-40B4-BE49-F238E27FC236}">
                <a16:creationId xmlns:a16="http://schemas.microsoft.com/office/drawing/2014/main" id="{A29DD795-9D2C-47DA-A546-C63B497BE5FD}"/>
              </a:ext>
            </a:extLst>
          </p:cNvPr>
          <p:cNvSpPr/>
          <p:nvPr/>
        </p:nvSpPr>
        <p:spPr>
          <a:xfrm>
            <a:off x="4399591" y="4258917"/>
            <a:ext cx="914400" cy="914400"/>
          </a:xfrm>
          <a:prstGeom prst="ellipse">
            <a:avLst/>
          </a:prstGeom>
          <a:solidFill>
            <a:srgbClr val="0070C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a:solidFill>
                  <a:schemeClr val="tx1"/>
                </a:solidFill>
              </a:rPr>
              <a:t>6</a:t>
            </a:r>
          </a:p>
        </p:txBody>
      </p:sp>
      <p:pic>
        <p:nvPicPr>
          <p:cNvPr id="8" name="Immagine 7">
            <a:extLst>
              <a:ext uri="{FF2B5EF4-FFF2-40B4-BE49-F238E27FC236}">
                <a16:creationId xmlns:a16="http://schemas.microsoft.com/office/drawing/2014/main" id="{8BCA5256-0C25-4D94-8B2C-12DDF237EBF3}"/>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7199" b="16483"/>
          <a:stretch/>
        </p:blipFill>
        <p:spPr>
          <a:xfrm>
            <a:off x="4040219" y="21710"/>
            <a:ext cx="1406873" cy="815392"/>
          </a:xfrm>
          <a:prstGeom prst="rect">
            <a:avLst/>
          </a:prstGeom>
        </p:spPr>
      </p:pic>
      <p:sp>
        <p:nvSpPr>
          <p:cNvPr id="32" name="CasellaDiTesto 31">
            <a:extLst>
              <a:ext uri="{FF2B5EF4-FFF2-40B4-BE49-F238E27FC236}">
                <a16:creationId xmlns:a16="http://schemas.microsoft.com/office/drawing/2014/main" id="{2F5957AD-45A6-4DC3-83B0-D89090F22F93}"/>
              </a:ext>
            </a:extLst>
          </p:cNvPr>
          <p:cNvSpPr txBox="1"/>
          <p:nvPr/>
        </p:nvSpPr>
        <p:spPr>
          <a:xfrm>
            <a:off x="10157831" y="3293235"/>
            <a:ext cx="2063322" cy="707886"/>
          </a:xfrm>
          <a:prstGeom prst="rect">
            <a:avLst/>
          </a:prstGeom>
          <a:solidFill>
            <a:srgbClr val="FF0000"/>
          </a:solidFill>
        </p:spPr>
        <p:txBody>
          <a:bodyPr wrap="square" rtlCol="0">
            <a:spAutoFit/>
          </a:bodyPr>
          <a:lstStyle/>
          <a:p>
            <a:pPr algn="ctr"/>
            <a:r>
              <a:rPr lang="it-IT" sz="2000" b="1" dirty="0"/>
              <a:t> COMPROMESSO</a:t>
            </a:r>
          </a:p>
          <a:p>
            <a:pPr algn="ctr"/>
            <a:r>
              <a:rPr lang="it-IT" sz="2000" b="1" dirty="0"/>
              <a:t>  VENA/EXIT-SITE</a:t>
            </a:r>
          </a:p>
        </p:txBody>
      </p:sp>
      <p:sp>
        <p:nvSpPr>
          <p:cNvPr id="39" name="Ovale 38">
            <a:extLst>
              <a:ext uri="{FF2B5EF4-FFF2-40B4-BE49-F238E27FC236}">
                <a16:creationId xmlns:a16="http://schemas.microsoft.com/office/drawing/2014/main" id="{E78534A6-A0AA-411B-9580-1E8CFE7B2C40}"/>
              </a:ext>
            </a:extLst>
          </p:cNvPr>
          <p:cNvSpPr/>
          <p:nvPr/>
        </p:nvSpPr>
        <p:spPr>
          <a:xfrm>
            <a:off x="9451837" y="3192394"/>
            <a:ext cx="914400" cy="914400"/>
          </a:xfrm>
          <a:prstGeom prst="ellipse">
            <a:avLst/>
          </a:prstGeom>
          <a:solidFill>
            <a:srgbClr val="0070C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a:solidFill>
                  <a:schemeClr val="tx1"/>
                </a:solidFill>
              </a:rPr>
              <a:t>5</a:t>
            </a:r>
          </a:p>
        </p:txBody>
      </p:sp>
      <p:sp>
        <p:nvSpPr>
          <p:cNvPr id="6" name="CasellaDiTesto 5">
            <a:extLst>
              <a:ext uri="{FF2B5EF4-FFF2-40B4-BE49-F238E27FC236}">
                <a16:creationId xmlns:a16="http://schemas.microsoft.com/office/drawing/2014/main" id="{946D50AC-C3D9-4DCF-B94A-9A71842CD6EA}"/>
              </a:ext>
            </a:extLst>
          </p:cNvPr>
          <p:cNvSpPr txBox="1"/>
          <p:nvPr/>
        </p:nvSpPr>
        <p:spPr>
          <a:xfrm>
            <a:off x="9985934" y="4291371"/>
            <a:ext cx="1928348" cy="400110"/>
          </a:xfrm>
          <a:prstGeom prst="rect">
            <a:avLst/>
          </a:prstGeom>
          <a:noFill/>
        </p:spPr>
        <p:txBody>
          <a:bodyPr wrap="none" rtlCol="0">
            <a:spAutoFit/>
          </a:bodyPr>
          <a:lstStyle/>
          <a:p>
            <a:r>
              <a:rPr lang="it-IT" sz="2000" b="1" dirty="0" err="1">
                <a:solidFill>
                  <a:srgbClr val="FF0000"/>
                </a:solidFill>
                <a:effectLst>
                  <a:outerShdw blurRad="38100" dist="38100" dir="2700000" algn="tl">
                    <a:srgbClr val="000000">
                      <a:alpha val="43137"/>
                    </a:srgbClr>
                  </a:outerShdw>
                </a:effectLst>
              </a:rPr>
              <a:t>Tunnellizzazione</a:t>
            </a:r>
            <a:endParaRPr lang="it-IT" sz="2000" b="1" dirty="0">
              <a:solidFill>
                <a:srgbClr val="FF0000"/>
              </a:solidFill>
              <a:effectLst>
                <a:outerShdw blurRad="38100" dist="38100" dir="2700000" algn="tl">
                  <a:srgbClr val="000000">
                    <a:alpha val="43137"/>
                  </a:srgbClr>
                </a:outerShdw>
              </a:effectLst>
            </a:endParaRPr>
          </a:p>
        </p:txBody>
      </p:sp>
      <p:sp>
        <p:nvSpPr>
          <p:cNvPr id="13" name="Freccia in giù 12">
            <a:extLst>
              <a:ext uri="{FF2B5EF4-FFF2-40B4-BE49-F238E27FC236}">
                <a16:creationId xmlns:a16="http://schemas.microsoft.com/office/drawing/2014/main" id="{DBFFC041-2F2D-4190-A96E-06B4FBEE8754}"/>
              </a:ext>
            </a:extLst>
          </p:cNvPr>
          <p:cNvSpPr/>
          <p:nvPr/>
        </p:nvSpPr>
        <p:spPr>
          <a:xfrm>
            <a:off x="10798822" y="4012568"/>
            <a:ext cx="362462" cy="328438"/>
          </a:xfrm>
          <a:prstGeom prst="down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Triangolo isoscele 9">
            <a:extLst>
              <a:ext uri="{FF2B5EF4-FFF2-40B4-BE49-F238E27FC236}">
                <a16:creationId xmlns:a16="http://schemas.microsoft.com/office/drawing/2014/main" id="{D86C00DA-05D2-4353-9B99-BF2407417AD1}"/>
              </a:ext>
            </a:extLst>
          </p:cNvPr>
          <p:cNvSpPr/>
          <p:nvPr/>
        </p:nvSpPr>
        <p:spPr>
          <a:xfrm rot="10800000">
            <a:off x="7503295" y="5618964"/>
            <a:ext cx="220823" cy="21738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CasellaDiTesto 34">
            <a:extLst>
              <a:ext uri="{FF2B5EF4-FFF2-40B4-BE49-F238E27FC236}">
                <a16:creationId xmlns:a16="http://schemas.microsoft.com/office/drawing/2014/main" id="{BBBB6157-1250-49AA-A59D-D1B7E08FAA6B}"/>
              </a:ext>
            </a:extLst>
          </p:cNvPr>
          <p:cNvSpPr txBox="1"/>
          <p:nvPr/>
        </p:nvSpPr>
        <p:spPr>
          <a:xfrm>
            <a:off x="837823" y="4400444"/>
            <a:ext cx="1751505" cy="720000"/>
          </a:xfrm>
          <a:prstGeom prst="rect">
            <a:avLst/>
          </a:prstGeom>
          <a:solidFill>
            <a:srgbClr val="FF0000"/>
          </a:solidFill>
        </p:spPr>
        <p:txBody>
          <a:bodyPr wrap="none" rtlCol="0">
            <a:spAutoFit/>
          </a:bodyPr>
          <a:lstStyle/>
          <a:p>
            <a:pPr algn="ctr"/>
            <a:r>
              <a:rPr lang="it-IT" sz="2000" b="1" dirty="0"/>
              <a:t>POSIZIONE </a:t>
            </a:r>
          </a:p>
          <a:p>
            <a:pPr algn="ctr"/>
            <a:r>
              <a:rPr lang="it-IT" sz="2000" b="1" dirty="0"/>
              <a:t>  DELLA PUNTA</a:t>
            </a:r>
          </a:p>
        </p:txBody>
      </p:sp>
      <p:pic>
        <p:nvPicPr>
          <p:cNvPr id="15" name="Immagine 14">
            <a:extLst>
              <a:ext uri="{FF2B5EF4-FFF2-40B4-BE49-F238E27FC236}">
                <a16:creationId xmlns:a16="http://schemas.microsoft.com/office/drawing/2014/main" id="{4873027F-46A7-4CBF-921C-805098B3FF1B}"/>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44068" t="22848" r="-8429"/>
          <a:stretch/>
        </p:blipFill>
        <p:spPr>
          <a:xfrm>
            <a:off x="837823" y="5087736"/>
            <a:ext cx="2007763" cy="1799956"/>
          </a:xfrm>
          <a:prstGeom prst="rect">
            <a:avLst/>
          </a:prstGeom>
        </p:spPr>
      </p:pic>
      <p:sp>
        <p:nvSpPr>
          <p:cNvPr id="40" name="Ovale 39">
            <a:extLst>
              <a:ext uri="{FF2B5EF4-FFF2-40B4-BE49-F238E27FC236}">
                <a16:creationId xmlns:a16="http://schemas.microsoft.com/office/drawing/2014/main" id="{0F520E96-A8E4-4910-BAEB-F076E9D35ECA}"/>
              </a:ext>
            </a:extLst>
          </p:cNvPr>
          <p:cNvSpPr/>
          <p:nvPr/>
        </p:nvSpPr>
        <p:spPr>
          <a:xfrm>
            <a:off x="71215" y="4293322"/>
            <a:ext cx="914400" cy="914400"/>
          </a:xfrm>
          <a:prstGeom prst="ellipse">
            <a:avLst/>
          </a:prstGeom>
          <a:solidFill>
            <a:srgbClr val="0070C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a:solidFill>
                  <a:schemeClr val="tx1"/>
                </a:solidFill>
              </a:rPr>
              <a:t>7</a:t>
            </a:r>
          </a:p>
        </p:txBody>
      </p:sp>
      <p:sp>
        <p:nvSpPr>
          <p:cNvPr id="16" name="Ovale 15">
            <a:extLst>
              <a:ext uri="{FF2B5EF4-FFF2-40B4-BE49-F238E27FC236}">
                <a16:creationId xmlns:a16="http://schemas.microsoft.com/office/drawing/2014/main" id="{D5E012F8-68B2-4FB7-A015-ACCE9258F99C}"/>
              </a:ext>
            </a:extLst>
          </p:cNvPr>
          <p:cNvSpPr/>
          <p:nvPr/>
        </p:nvSpPr>
        <p:spPr>
          <a:xfrm>
            <a:off x="1332390" y="5582498"/>
            <a:ext cx="320869" cy="349841"/>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25172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CCBBE842-6649-4EE5-989A-5CDB0E600C55}"/>
              </a:ext>
            </a:extLst>
          </p:cNvPr>
          <p:cNvSpPr txBox="1"/>
          <p:nvPr/>
        </p:nvSpPr>
        <p:spPr>
          <a:xfrm>
            <a:off x="599939" y="2340114"/>
            <a:ext cx="11342820" cy="4493538"/>
          </a:xfrm>
          <a:prstGeom prst="rect">
            <a:avLst/>
          </a:prstGeom>
          <a:noFill/>
          <a:ln w="38100">
            <a:solidFill>
              <a:schemeClr val="accent5">
                <a:lumMod val="75000"/>
              </a:schemeClr>
            </a:solidFill>
          </a:ln>
        </p:spPr>
        <p:txBody>
          <a:bodyPr wrap="square" rtlCol="0">
            <a:spAutoFit/>
          </a:bodyPr>
          <a:lstStyle/>
          <a:p>
            <a:pPr algn="just"/>
            <a:endParaRPr lang="it-IT" sz="2200" dirty="0"/>
          </a:p>
          <a:p>
            <a:pPr marL="342900" indent="-342900" algn="just">
              <a:buFont typeface="Wingdings" panose="05000000000000000000" pitchFamily="2" charset="2"/>
              <a:buChar char="Ø"/>
            </a:pPr>
            <a:r>
              <a:rPr lang="it-IT" sz="2400" dirty="0"/>
              <a:t>Vene del braccio: piccole &lt; 0,3 mm ( possibile solo posizionamento ECC)</a:t>
            </a:r>
          </a:p>
          <a:p>
            <a:pPr marL="285750" indent="-285750" algn="just">
              <a:buFont typeface="Arial" panose="020B0604020202020204" pitchFamily="34" charset="0"/>
              <a:buChar char="•"/>
            </a:pPr>
            <a:endParaRPr lang="it-IT" sz="2400" dirty="0"/>
          </a:p>
          <a:p>
            <a:pPr marL="342900" indent="-342900" algn="just">
              <a:buFont typeface="Wingdings" panose="05000000000000000000" pitchFamily="2" charset="2"/>
              <a:buChar char="Ø"/>
            </a:pPr>
            <a:r>
              <a:rPr lang="it-IT" sz="2400" dirty="0"/>
              <a:t>VGI: piccole, collassabili, compressibili sotto la pressione dell’ago, mobili non fisse nei piani sottostanti, </a:t>
            </a:r>
            <a:r>
              <a:rPr lang="it-IT" sz="2400" dirty="0" err="1"/>
              <a:t>valvolate</a:t>
            </a:r>
            <a:endParaRPr lang="it-IT" sz="2400" dirty="0"/>
          </a:p>
          <a:p>
            <a:pPr marL="285750" indent="-285750" algn="just">
              <a:buFont typeface="Arial" panose="020B0604020202020204" pitchFamily="34" charset="0"/>
              <a:buChar char="•"/>
            </a:pPr>
            <a:endParaRPr lang="it-IT" sz="2400" dirty="0"/>
          </a:p>
          <a:p>
            <a:pPr marL="342900" indent="-342900" algn="just">
              <a:buFont typeface="Wingdings" panose="05000000000000000000" pitchFamily="2" charset="2"/>
              <a:buChar char="Ø"/>
            </a:pPr>
            <a:r>
              <a:rPr lang="it-IT" sz="2400" dirty="0"/>
              <a:t>Vene succlavie: non compressibili, non collassabili (anche in stati di ipovolemia), ma all’approccio </a:t>
            </a:r>
            <a:r>
              <a:rPr lang="it-IT" sz="2400" dirty="0" err="1"/>
              <a:t>ecoguidato</a:t>
            </a:r>
            <a:r>
              <a:rPr lang="it-IT" sz="2400" dirty="0"/>
              <a:t> </a:t>
            </a:r>
            <a:r>
              <a:rPr lang="it-IT" sz="2400" dirty="0" err="1"/>
              <a:t>sopraclaveare</a:t>
            </a:r>
            <a:r>
              <a:rPr lang="it-IT" sz="2400" dirty="0"/>
              <a:t>, difficili perché piccole e facilmente confondibili con l’arteria alla visualizzazione ecografica (</a:t>
            </a:r>
            <a:r>
              <a:rPr lang="it-IT" sz="2400" dirty="0" err="1"/>
              <a:t>wrong</a:t>
            </a:r>
            <a:r>
              <a:rPr lang="it-IT" sz="2400" dirty="0"/>
              <a:t> target) </a:t>
            </a:r>
          </a:p>
          <a:p>
            <a:pPr marL="285750" indent="-285750" algn="just">
              <a:buFont typeface="Arial" panose="020B0604020202020204" pitchFamily="34" charset="0"/>
              <a:buChar char="•"/>
            </a:pPr>
            <a:endParaRPr lang="it-IT" sz="2400" dirty="0"/>
          </a:p>
          <a:p>
            <a:pPr marL="342900" indent="-342900" algn="just">
              <a:buFont typeface="Wingdings" panose="05000000000000000000" pitchFamily="2" charset="2"/>
              <a:buChar char="Ø"/>
            </a:pPr>
            <a:r>
              <a:rPr lang="it-IT" sz="2400" dirty="0"/>
              <a:t>Vene femorali: piccole, compressibili, collassabili, difficile progressione della guida, rischio infettivo, ostruttivo e trombotico</a:t>
            </a:r>
          </a:p>
        </p:txBody>
      </p:sp>
      <p:sp>
        <p:nvSpPr>
          <p:cNvPr id="11" name="CasellaDiTesto 10">
            <a:extLst>
              <a:ext uri="{FF2B5EF4-FFF2-40B4-BE49-F238E27FC236}">
                <a16:creationId xmlns:a16="http://schemas.microsoft.com/office/drawing/2014/main" id="{DC90BA7D-3A99-42A5-9C89-B8A208F5EB9D}"/>
              </a:ext>
            </a:extLst>
          </p:cNvPr>
          <p:cNvSpPr txBox="1"/>
          <p:nvPr/>
        </p:nvSpPr>
        <p:spPr>
          <a:xfrm>
            <a:off x="2724406" y="93345"/>
            <a:ext cx="7086290" cy="2246769"/>
          </a:xfrm>
          <a:prstGeom prst="rect">
            <a:avLst/>
          </a:prstGeom>
          <a:solidFill>
            <a:schemeClr val="accent5">
              <a:lumMod val="75000"/>
            </a:schemeClr>
          </a:solidFill>
        </p:spPr>
        <p:txBody>
          <a:bodyPr wrap="square" rtlCol="0">
            <a:spAutoFit/>
          </a:bodyPr>
          <a:lstStyle/>
          <a:p>
            <a:r>
              <a:rPr lang="it-IT" sz="2800" dirty="0">
                <a:solidFill>
                  <a:srgbClr val="FFFF00"/>
                </a:solidFill>
              </a:rPr>
              <a:t>Se nel pz. pediatrico non c’è una vena ideale da pungere, ma la vena migliore deve essere scelta dopo una valutazione ecografica…</a:t>
            </a:r>
          </a:p>
          <a:p>
            <a:r>
              <a:rPr lang="it-IT" sz="2800" dirty="0">
                <a:solidFill>
                  <a:srgbClr val="FFFF00"/>
                </a:solidFill>
              </a:rPr>
              <a:t>POSSIAMO DIRE PERÒ CHE</a:t>
            </a:r>
          </a:p>
          <a:p>
            <a:r>
              <a:rPr lang="it-IT" sz="2800" dirty="0">
                <a:solidFill>
                  <a:srgbClr val="FFFF00"/>
                </a:solidFill>
              </a:rPr>
              <a:t>NEL LATTANTE / </a:t>
            </a:r>
            <a:r>
              <a:rPr lang="it-IT" sz="2800" b="1" dirty="0">
                <a:solidFill>
                  <a:srgbClr val="FFFF00"/>
                </a:solidFill>
              </a:rPr>
              <a:t>NEONATO</a:t>
            </a:r>
            <a:r>
              <a:rPr lang="it-IT" sz="2800" dirty="0">
                <a:solidFill>
                  <a:srgbClr val="FFFF00"/>
                </a:solidFill>
              </a:rPr>
              <a:t>:</a:t>
            </a:r>
          </a:p>
        </p:txBody>
      </p:sp>
      <p:pic>
        <p:nvPicPr>
          <p:cNvPr id="6" name="Immagine 5">
            <a:extLst>
              <a:ext uri="{FF2B5EF4-FFF2-40B4-BE49-F238E27FC236}">
                <a16:creationId xmlns:a16="http://schemas.microsoft.com/office/drawing/2014/main" id="{1AD22CEE-6AB2-42D4-BEBB-8F811E12194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936954" y="-18329"/>
            <a:ext cx="1343848" cy="1989032"/>
          </a:xfrm>
          <a:prstGeom prst="rect">
            <a:avLst/>
          </a:prstGeom>
          <a:noFill/>
          <a:ln>
            <a:noFill/>
          </a:ln>
        </p:spPr>
      </p:pic>
      <p:pic>
        <p:nvPicPr>
          <p:cNvPr id="8" name="Immagine 7">
            <a:extLst>
              <a:ext uri="{FF2B5EF4-FFF2-40B4-BE49-F238E27FC236}">
                <a16:creationId xmlns:a16="http://schemas.microsoft.com/office/drawing/2014/main" id="{036F3365-6328-43DE-9D20-B25855CAD57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71401" y="266802"/>
            <a:ext cx="1971358" cy="1530502"/>
          </a:xfrm>
          <a:prstGeom prst="rect">
            <a:avLst/>
          </a:prstGeom>
          <a:noFill/>
          <a:ln>
            <a:noFill/>
          </a:ln>
        </p:spPr>
      </p:pic>
      <p:pic>
        <p:nvPicPr>
          <p:cNvPr id="9" name="Immagine 8">
            <a:extLst>
              <a:ext uri="{FF2B5EF4-FFF2-40B4-BE49-F238E27FC236}">
                <a16:creationId xmlns:a16="http://schemas.microsoft.com/office/drawing/2014/main" id="{8BCA5256-0C25-4D94-8B2C-12DDF237EBF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199" b="16483"/>
          <a:stretch/>
        </p:blipFill>
        <p:spPr>
          <a:xfrm>
            <a:off x="10853796" y="93345"/>
            <a:ext cx="1103387" cy="639498"/>
          </a:xfrm>
          <a:prstGeom prst="rect">
            <a:avLst/>
          </a:prstGeom>
        </p:spPr>
      </p:pic>
      <p:sp>
        <p:nvSpPr>
          <p:cNvPr id="10" name="CasellaDiTesto 9">
            <a:extLst>
              <a:ext uri="{FF2B5EF4-FFF2-40B4-BE49-F238E27FC236}">
                <a16:creationId xmlns:a16="http://schemas.microsoft.com/office/drawing/2014/main" id="{74288930-467D-4CB7-8502-341DCA5FA2C6}"/>
              </a:ext>
            </a:extLst>
          </p:cNvPr>
          <p:cNvSpPr txBox="1"/>
          <p:nvPr/>
        </p:nvSpPr>
        <p:spPr>
          <a:xfrm>
            <a:off x="9910848" y="1618356"/>
            <a:ext cx="2032049" cy="707886"/>
          </a:xfrm>
          <a:prstGeom prst="rect">
            <a:avLst/>
          </a:prstGeom>
          <a:solidFill>
            <a:srgbClr val="FF0000"/>
          </a:solidFill>
        </p:spPr>
        <p:txBody>
          <a:bodyPr wrap="square" rtlCol="0">
            <a:spAutoFit/>
          </a:bodyPr>
          <a:lstStyle/>
          <a:p>
            <a:pPr algn="ctr"/>
            <a:r>
              <a:rPr lang="it-IT" sz="2000" b="1" dirty="0"/>
              <a:t>MISURAZIONE</a:t>
            </a:r>
          </a:p>
          <a:p>
            <a:pPr algn="ctr"/>
            <a:r>
              <a:rPr lang="it-IT" sz="2000" b="1" dirty="0"/>
              <a:t>CALIBRO VENA</a:t>
            </a:r>
          </a:p>
        </p:txBody>
      </p:sp>
      <p:sp>
        <p:nvSpPr>
          <p:cNvPr id="12" name="Ovale 11">
            <a:extLst>
              <a:ext uri="{FF2B5EF4-FFF2-40B4-BE49-F238E27FC236}">
                <a16:creationId xmlns:a16="http://schemas.microsoft.com/office/drawing/2014/main" id="{FA15D818-4BE8-43B9-8903-B76F9654F4A3}"/>
              </a:ext>
            </a:extLst>
          </p:cNvPr>
          <p:cNvSpPr/>
          <p:nvPr/>
        </p:nvSpPr>
        <p:spPr>
          <a:xfrm>
            <a:off x="9216101" y="1549149"/>
            <a:ext cx="914400" cy="914400"/>
          </a:xfrm>
          <a:prstGeom prst="ellipse">
            <a:avLst/>
          </a:prstGeom>
          <a:solidFill>
            <a:srgbClr val="0070C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a:solidFill>
                  <a:schemeClr val="tx1"/>
                </a:solidFill>
              </a:rPr>
              <a:t>2</a:t>
            </a:r>
          </a:p>
        </p:txBody>
      </p:sp>
      <p:sp>
        <p:nvSpPr>
          <p:cNvPr id="13" name="CasellaDiTesto 12">
            <a:extLst>
              <a:ext uri="{FF2B5EF4-FFF2-40B4-BE49-F238E27FC236}">
                <a16:creationId xmlns:a16="http://schemas.microsoft.com/office/drawing/2014/main" id="{28C32C90-236E-4672-B800-6755182DC3B4}"/>
              </a:ext>
            </a:extLst>
          </p:cNvPr>
          <p:cNvSpPr txBox="1"/>
          <p:nvPr/>
        </p:nvSpPr>
        <p:spPr>
          <a:xfrm>
            <a:off x="712039" y="1626903"/>
            <a:ext cx="1904304" cy="707886"/>
          </a:xfrm>
          <a:prstGeom prst="rect">
            <a:avLst/>
          </a:prstGeom>
          <a:solidFill>
            <a:srgbClr val="FF0000"/>
          </a:solidFill>
        </p:spPr>
        <p:txBody>
          <a:bodyPr wrap="square" rtlCol="0">
            <a:spAutoFit/>
          </a:bodyPr>
          <a:lstStyle/>
          <a:p>
            <a:pPr algn="ctr"/>
            <a:r>
              <a:rPr lang="it-IT" sz="2000" b="1" dirty="0"/>
              <a:t>  VALUTAZIONE      ECOGRAFICA</a:t>
            </a:r>
          </a:p>
        </p:txBody>
      </p:sp>
      <p:sp>
        <p:nvSpPr>
          <p:cNvPr id="14" name="Ovale 13">
            <a:extLst>
              <a:ext uri="{FF2B5EF4-FFF2-40B4-BE49-F238E27FC236}">
                <a16:creationId xmlns:a16="http://schemas.microsoft.com/office/drawing/2014/main" id="{5D8148E3-CFFA-484F-BCC7-27626427BD4E}"/>
              </a:ext>
            </a:extLst>
          </p:cNvPr>
          <p:cNvSpPr/>
          <p:nvPr/>
        </p:nvSpPr>
        <p:spPr>
          <a:xfrm>
            <a:off x="37091" y="1515805"/>
            <a:ext cx="914400" cy="914400"/>
          </a:xfrm>
          <a:prstGeom prst="ellipse">
            <a:avLst/>
          </a:prstGeom>
          <a:solidFill>
            <a:srgbClr val="0070C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a:solidFill>
                  <a:schemeClr val="tx1"/>
                </a:solidFill>
              </a:rPr>
              <a:t>1</a:t>
            </a:r>
          </a:p>
        </p:txBody>
      </p:sp>
    </p:spTree>
    <p:extLst>
      <p:ext uri="{BB962C8B-B14F-4D97-AF65-F5344CB8AC3E}">
        <p14:creationId xmlns:p14="http://schemas.microsoft.com/office/powerpoint/2010/main" val="4133224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3C717C55-3DE4-44E9-A35C-520250D31533}"/>
              </a:ext>
            </a:extLst>
          </p:cNvPr>
          <p:cNvSpPr/>
          <p:nvPr/>
        </p:nvSpPr>
        <p:spPr>
          <a:xfrm>
            <a:off x="50961" y="142537"/>
            <a:ext cx="7042928" cy="523220"/>
          </a:xfrm>
          <a:prstGeom prst="rect">
            <a:avLst/>
          </a:prstGeom>
        </p:spPr>
        <p:txBody>
          <a:bodyPr wrap="square">
            <a:spAutoFit/>
          </a:bodyPr>
          <a:lstStyle/>
          <a:p>
            <a:r>
              <a:rPr lang="it-IT" sz="2800" b="1" dirty="0">
                <a:solidFill>
                  <a:srgbClr val="FF0000"/>
                </a:solidFill>
              </a:rPr>
              <a:t>QUALE MIGLIOR APPROCCIO NEL NEONATO?</a:t>
            </a:r>
          </a:p>
        </p:txBody>
      </p:sp>
      <p:sp>
        <p:nvSpPr>
          <p:cNvPr id="3" name="Rettangolo 2">
            <a:extLst>
              <a:ext uri="{FF2B5EF4-FFF2-40B4-BE49-F238E27FC236}">
                <a16:creationId xmlns:a16="http://schemas.microsoft.com/office/drawing/2014/main" id="{100528CE-5CB7-478C-9A37-7872FAFBDCCF}"/>
              </a:ext>
            </a:extLst>
          </p:cNvPr>
          <p:cNvSpPr/>
          <p:nvPr/>
        </p:nvSpPr>
        <p:spPr>
          <a:xfrm>
            <a:off x="271814" y="2578506"/>
            <a:ext cx="9193100" cy="2123658"/>
          </a:xfrm>
          <a:prstGeom prst="rect">
            <a:avLst/>
          </a:prstGeom>
        </p:spPr>
        <p:txBody>
          <a:bodyPr wrap="square">
            <a:spAutoFit/>
          </a:bodyPr>
          <a:lstStyle/>
          <a:p>
            <a:pPr marL="342900" indent="-342900">
              <a:buFont typeface="Wingdings" panose="05000000000000000000" pitchFamily="2" charset="2"/>
              <a:buChar char="Ø"/>
            </a:pPr>
            <a:r>
              <a:rPr lang="it-IT" sz="2200" dirty="0"/>
              <a:t>Elevato successo, soprattutto nella </a:t>
            </a:r>
            <a:r>
              <a:rPr lang="it-IT" sz="2200" dirty="0" err="1"/>
              <a:t>cannulazione</a:t>
            </a:r>
            <a:r>
              <a:rPr lang="it-IT" sz="2200" dirty="0"/>
              <a:t> </a:t>
            </a:r>
            <a:r>
              <a:rPr lang="it-IT" sz="2200" b="1" dirty="0"/>
              <a:t>del BCV di </a:t>
            </a:r>
            <a:r>
              <a:rPr lang="it-IT" sz="2200" b="1" dirty="0" err="1"/>
              <a:t>sn</a:t>
            </a:r>
            <a:r>
              <a:rPr lang="it-IT" sz="2200" b="1" dirty="0"/>
              <a:t> rispetto a dx</a:t>
            </a:r>
          </a:p>
          <a:p>
            <a:pPr marL="342900" indent="-342900">
              <a:buFont typeface="Wingdings" panose="05000000000000000000" pitchFamily="2" charset="2"/>
              <a:buChar char="Ø"/>
            </a:pPr>
            <a:r>
              <a:rPr lang="it-IT" sz="2200" dirty="0"/>
              <a:t>Bassa frequenza di complicanze</a:t>
            </a:r>
          </a:p>
          <a:p>
            <a:pPr marL="342900" indent="-342900">
              <a:buFont typeface="Wingdings" panose="05000000000000000000" pitchFamily="2" charset="2"/>
              <a:buChar char="Ø"/>
            </a:pPr>
            <a:r>
              <a:rPr lang="it-IT" sz="2200" dirty="0"/>
              <a:t>Facile da visualizzare </a:t>
            </a:r>
            <a:r>
              <a:rPr lang="it-IT" sz="2200" dirty="0" err="1"/>
              <a:t>ecograficamente</a:t>
            </a:r>
            <a:r>
              <a:rPr lang="it-IT" sz="2200"/>
              <a:t> </a:t>
            </a:r>
            <a:endParaRPr lang="it-IT" sz="2200" dirty="0"/>
          </a:p>
          <a:p>
            <a:pPr marL="342900" indent="-342900">
              <a:buFont typeface="Wingdings" panose="05000000000000000000" pitchFamily="2" charset="2"/>
              <a:buChar char="Ø"/>
            </a:pPr>
            <a:r>
              <a:rPr lang="it-IT" sz="2200" dirty="0"/>
              <a:t>Calibro maggiore rispetto alla vena succlavia</a:t>
            </a:r>
          </a:p>
          <a:p>
            <a:pPr marL="342900" indent="-342900">
              <a:buFont typeface="Wingdings" panose="05000000000000000000" pitchFamily="2" charset="2"/>
              <a:buChar char="Ø"/>
            </a:pPr>
            <a:r>
              <a:rPr lang="it-IT" sz="2200" dirty="0"/>
              <a:t>Accesso più diretto alla VCS</a:t>
            </a:r>
          </a:p>
          <a:p>
            <a:pPr marL="342900" indent="-342900">
              <a:buFont typeface="Wingdings" panose="05000000000000000000" pitchFamily="2" charset="2"/>
              <a:buChar char="Ø"/>
            </a:pPr>
            <a:r>
              <a:rPr lang="it-IT" sz="2200" dirty="0"/>
              <a:t>Non compressibile, non collassabile ( anche in stati di ipovolemia)</a:t>
            </a:r>
          </a:p>
        </p:txBody>
      </p:sp>
      <p:pic>
        <p:nvPicPr>
          <p:cNvPr id="4" name="Immagine 3">
            <a:extLst>
              <a:ext uri="{FF2B5EF4-FFF2-40B4-BE49-F238E27FC236}">
                <a16:creationId xmlns:a16="http://schemas.microsoft.com/office/drawing/2014/main" id="{7AF16DEB-8FA9-4612-98BA-B59DFEFE55CC}"/>
              </a:ext>
            </a:extLst>
          </p:cNvPr>
          <p:cNvPicPr>
            <a:picLocks noChangeAspect="1"/>
          </p:cNvPicPr>
          <p:nvPr/>
        </p:nvPicPr>
        <p:blipFill>
          <a:blip r:embed="rId3" cstate="print"/>
          <a:stretch>
            <a:fillRect/>
          </a:stretch>
        </p:blipFill>
        <p:spPr>
          <a:xfrm>
            <a:off x="7042929" y="111172"/>
            <a:ext cx="2744689" cy="1777471"/>
          </a:xfrm>
          <a:prstGeom prst="rect">
            <a:avLst/>
          </a:prstGeom>
        </p:spPr>
      </p:pic>
      <p:pic>
        <p:nvPicPr>
          <p:cNvPr id="5" name="Immagine 4">
            <a:extLst>
              <a:ext uri="{FF2B5EF4-FFF2-40B4-BE49-F238E27FC236}">
                <a16:creationId xmlns:a16="http://schemas.microsoft.com/office/drawing/2014/main" id="{EC20B801-0FB5-4A90-A3C4-341CEE9BC3E6}"/>
              </a:ext>
            </a:extLst>
          </p:cNvPr>
          <p:cNvPicPr>
            <a:picLocks noChangeAspect="1"/>
          </p:cNvPicPr>
          <p:nvPr/>
        </p:nvPicPr>
        <p:blipFill rotWithShape="1">
          <a:blip r:embed="rId4" cstate="print"/>
          <a:srcRect t="18521"/>
          <a:stretch/>
        </p:blipFill>
        <p:spPr>
          <a:xfrm>
            <a:off x="9863120" y="1899355"/>
            <a:ext cx="2166219" cy="2124983"/>
          </a:xfrm>
          <a:prstGeom prst="rect">
            <a:avLst/>
          </a:prstGeom>
        </p:spPr>
      </p:pic>
      <p:pic>
        <p:nvPicPr>
          <p:cNvPr id="6" name="Immagine 5">
            <a:extLst>
              <a:ext uri="{FF2B5EF4-FFF2-40B4-BE49-F238E27FC236}">
                <a16:creationId xmlns:a16="http://schemas.microsoft.com/office/drawing/2014/main" id="{2EE1E583-BCDC-4F3C-A80D-67E9FD593ED8}"/>
              </a:ext>
            </a:extLst>
          </p:cNvPr>
          <p:cNvPicPr>
            <a:picLocks noChangeAspect="1"/>
          </p:cNvPicPr>
          <p:nvPr/>
        </p:nvPicPr>
        <p:blipFill>
          <a:blip r:embed="rId5" cstate="print"/>
          <a:stretch>
            <a:fillRect/>
          </a:stretch>
        </p:blipFill>
        <p:spPr>
          <a:xfrm>
            <a:off x="9764178" y="142537"/>
            <a:ext cx="2427821" cy="1737654"/>
          </a:xfrm>
          <a:prstGeom prst="rect">
            <a:avLst/>
          </a:prstGeom>
        </p:spPr>
      </p:pic>
      <p:pic>
        <p:nvPicPr>
          <p:cNvPr id="7" name="Immagine 6">
            <a:extLst>
              <a:ext uri="{FF2B5EF4-FFF2-40B4-BE49-F238E27FC236}">
                <a16:creationId xmlns:a16="http://schemas.microsoft.com/office/drawing/2014/main" id="{2DBDF739-D013-4121-89BD-B3238D4326A1}"/>
              </a:ext>
            </a:extLst>
          </p:cNvPr>
          <p:cNvPicPr>
            <a:picLocks noChangeAspect="1"/>
          </p:cNvPicPr>
          <p:nvPr/>
        </p:nvPicPr>
        <p:blipFill>
          <a:blip r:embed="rId6" cstate="print"/>
          <a:stretch>
            <a:fillRect/>
          </a:stretch>
        </p:blipFill>
        <p:spPr>
          <a:xfrm>
            <a:off x="8867990" y="4069887"/>
            <a:ext cx="2144107" cy="1824632"/>
          </a:xfrm>
          <a:prstGeom prst="rect">
            <a:avLst/>
          </a:prstGeom>
        </p:spPr>
      </p:pic>
      <p:sp>
        <p:nvSpPr>
          <p:cNvPr id="8" name="CasellaDiTesto 7">
            <a:extLst>
              <a:ext uri="{FF2B5EF4-FFF2-40B4-BE49-F238E27FC236}">
                <a16:creationId xmlns:a16="http://schemas.microsoft.com/office/drawing/2014/main" id="{F461771D-1A3A-4841-81EB-801690BE57E8}"/>
              </a:ext>
            </a:extLst>
          </p:cNvPr>
          <p:cNvSpPr txBox="1"/>
          <p:nvPr/>
        </p:nvSpPr>
        <p:spPr>
          <a:xfrm>
            <a:off x="9835172" y="1882738"/>
            <a:ext cx="1176925" cy="307777"/>
          </a:xfrm>
          <a:prstGeom prst="rect">
            <a:avLst/>
          </a:prstGeom>
          <a:noFill/>
        </p:spPr>
        <p:txBody>
          <a:bodyPr wrap="none" rtlCol="0">
            <a:spAutoFit/>
          </a:bodyPr>
          <a:lstStyle/>
          <a:p>
            <a:r>
              <a:rPr lang="it-IT" sz="1400" b="1" dirty="0"/>
              <a:t>&lt; 1,5 K g 24 G</a:t>
            </a:r>
          </a:p>
        </p:txBody>
      </p:sp>
      <p:sp>
        <p:nvSpPr>
          <p:cNvPr id="9" name="Rettangolo 8">
            <a:extLst>
              <a:ext uri="{FF2B5EF4-FFF2-40B4-BE49-F238E27FC236}">
                <a16:creationId xmlns:a16="http://schemas.microsoft.com/office/drawing/2014/main" id="{C518A555-8537-47CA-9F54-92F1A6476579}"/>
              </a:ext>
            </a:extLst>
          </p:cNvPr>
          <p:cNvSpPr/>
          <p:nvPr/>
        </p:nvSpPr>
        <p:spPr>
          <a:xfrm>
            <a:off x="10920437" y="3778727"/>
            <a:ext cx="1136850" cy="307777"/>
          </a:xfrm>
          <a:prstGeom prst="rect">
            <a:avLst/>
          </a:prstGeom>
        </p:spPr>
        <p:txBody>
          <a:bodyPr wrap="none">
            <a:spAutoFit/>
          </a:bodyPr>
          <a:lstStyle/>
          <a:p>
            <a:r>
              <a:rPr lang="it-IT" sz="1400" b="1" dirty="0"/>
              <a:t>&gt; 2,5 Kg 22 G</a:t>
            </a:r>
          </a:p>
        </p:txBody>
      </p:sp>
      <p:pic>
        <p:nvPicPr>
          <p:cNvPr id="10" name="Immagine 9">
            <a:extLst>
              <a:ext uri="{FF2B5EF4-FFF2-40B4-BE49-F238E27FC236}">
                <a16:creationId xmlns:a16="http://schemas.microsoft.com/office/drawing/2014/main" id="{06D12266-A2C3-4852-84C5-4A12AB94FF50}"/>
              </a:ext>
            </a:extLst>
          </p:cNvPr>
          <p:cNvPicPr>
            <a:picLocks noChangeAspect="1"/>
          </p:cNvPicPr>
          <p:nvPr/>
        </p:nvPicPr>
        <p:blipFill>
          <a:blip r:embed="rId7" cstate="print"/>
          <a:stretch>
            <a:fillRect/>
          </a:stretch>
        </p:blipFill>
        <p:spPr>
          <a:xfrm>
            <a:off x="383619" y="4842791"/>
            <a:ext cx="8436289" cy="1747609"/>
          </a:xfrm>
          <a:prstGeom prst="rect">
            <a:avLst/>
          </a:prstGeom>
          <a:ln w="25400">
            <a:solidFill>
              <a:schemeClr val="tx1"/>
            </a:solidFill>
          </a:ln>
        </p:spPr>
      </p:pic>
      <p:sp>
        <p:nvSpPr>
          <p:cNvPr id="11" name="CasellaDiTesto 10">
            <a:extLst>
              <a:ext uri="{FF2B5EF4-FFF2-40B4-BE49-F238E27FC236}">
                <a16:creationId xmlns:a16="http://schemas.microsoft.com/office/drawing/2014/main" id="{CAC2D533-5E71-4DC8-84C2-A77D41C2DF13}"/>
              </a:ext>
            </a:extLst>
          </p:cNvPr>
          <p:cNvSpPr txBox="1"/>
          <p:nvPr/>
        </p:nvSpPr>
        <p:spPr>
          <a:xfrm>
            <a:off x="6331855" y="6590400"/>
            <a:ext cx="2488053" cy="276999"/>
          </a:xfrm>
          <a:prstGeom prst="rect">
            <a:avLst/>
          </a:prstGeom>
          <a:noFill/>
        </p:spPr>
        <p:txBody>
          <a:bodyPr wrap="none" rtlCol="0">
            <a:spAutoFit/>
          </a:bodyPr>
          <a:lstStyle/>
          <a:p>
            <a:r>
              <a:rPr lang="it-IT" sz="1200" dirty="0" err="1"/>
              <a:t>Anesthesiology</a:t>
            </a:r>
            <a:r>
              <a:rPr lang="it-IT" sz="1200" dirty="0"/>
              <a:t> 2018 </a:t>
            </a:r>
            <a:r>
              <a:rPr lang="it-IT" sz="1200" dirty="0" err="1"/>
              <a:t>Jan</a:t>
            </a:r>
            <a:r>
              <a:rPr lang="it-IT" sz="1200" dirty="0"/>
              <a:t>; 128 (1):4-5</a:t>
            </a:r>
          </a:p>
        </p:txBody>
      </p:sp>
      <p:sp>
        <p:nvSpPr>
          <p:cNvPr id="12" name="CasellaDiTesto 11">
            <a:extLst>
              <a:ext uri="{FF2B5EF4-FFF2-40B4-BE49-F238E27FC236}">
                <a16:creationId xmlns:a16="http://schemas.microsoft.com/office/drawing/2014/main" id="{1FF516DE-2EAE-43E6-BB89-B087BD5D38F6}"/>
              </a:ext>
            </a:extLst>
          </p:cNvPr>
          <p:cNvSpPr txBox="1"/>
          <p:nvPr/>
        </p:nvSpPr>
        <p:spPr>
          <a:xfrm>
            <a:off x="421591" y="1396813"/>
            <a:ext cx="6301669" cy="1077218"/>
          </a:xfrm>
          <a:prstGeom prst="rect">
            <a:avLst/>
          </a:prstGeom>
          <a:solidFill>
            <a:schemeClr val="accent1"/>
          </a:solidFill>
        </p:spPr>
        <p:txBody>
          <a:bodyPr wrap="square" rtlCol="0">
            <a:spAutoFit/>
          </a:bodyPr>
          <a:lstStyle/>
          <a:p>
            <a:r>
              <a:rPr lang="it-IT" sz="3200" b="1" dirty="0">
                <a:solidFill>
                  <a:srgbClr val="FFFF00"/>
                </a:solidFill>
              </a:rPr>
              <a:t>PUNTURA SOPRA-CLAVICOLARE</a:t>
            </a:r>
          </a:p>
          <a:p>
            <a:r>
              <a:rPr lang="it-IT" sz="3200" b="1" dirty="0">
                <a:solidFill>
                  <a:srgbClr val="FFFF00"/>
                </a:solidFill>
              </a:rPr>
              <a:t> DEL TRONCO BRACHIOCEFALICO</a:t>
            </a:r>
          </a:p>
        </p:txBody>
      </p:sp>
      <p:pic>
        <p:nvPicPr>
          <p:cNvPr id="15" name="Immagine 14">
            <a:extLst>
              <a:ext uri="{FF2B5EF4-FFF2-40B4-BE49-F238E27FC236}">
                <a16:creationId xmlns:a16="http://schemas.microsoft.com/office/drawing/2014/main" id="{1459AE17-B085-47A7-A804-38855ADBF53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497" t="20611" r="13394" b="14782"/>
          <a:stretch/>
        </p:blipFill>
        <p:spPr>
          <a:xfrm>
            <a:off x="10058400" y="5498538"/>
            <a:ext cx="1998887" cy="1334948"/>
          </a:xfrm>
          <a:prstGeom prst="rect">
            <a:avLst/>
          </a:prstGeom>
        </p:spPr>
      </p:pic>
      <p:sp>
        <p:nvSpPr>
          <p:cNvPr id="13" name="Freccia a destra 12">
            <a:extLst>
              <a:ext uri="{FF2B5EF4-FFF2-40B4-BE49-F238E27FC236}">
                <a16:creationId xmlns:a16="http://schemas.microsoft.com/office/drawing/2014/main" id="{0B398711-90F9-4EFC-8E55-BCE3E85FDF29}"/>
              </a:ext>
            </a:extLst>
          </p:cNvPr>
          <p:cNvSpPr/>
          <p:nvPr/>
        </p:nvSpPr>
        <p:spPr>
          <a:xfrm rot="5400000">
            <a:off x="3067030" y="755027"/>
            <a:ext cx="699318" cy="52077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6" name="Connettore 2 15">
            <a:extLst>
              <a:ext uri="{FF2B5EF4-FFF2-40B4-BE49-F238E27FC236}">
                <a16:creationId xmlns:a16="http://schemas.microsoft.com/office/drawing/2014/main" id="{EFAACAAC-1C40-44AC-9F70-A707037EFB0A}"/>
              </a:ext>
            </a:extLst>
          </p:cNvPr>
          <p:cNvCxnSpPr/>
          <p:nvPr/>
        </p:nvCxnSpPr>
        <p:spPr>
          <a:xfrm>
            <a:off x="10380415" y="5894519"/>
            <a:ext cx="440006" cy="182724"/>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235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FB02976B-26E8-4E18-A81F-03995EF6C0CD}"/>
              </a:ext>
            </a:extLst>
          </p:cNvPr>
          <p:cNvPicPr>
            <a:picLocks noChangeAspect="1"/>
          </p:cNvPicPr>
          <p:nvPr/>
        </p:nvPicPr>
        <p:blipFill>
          <a:blip r:embed="rId3" cstate="print"/>
          <a:stretch>
            <a:fillRect/>
          </a:stretch>
        </p:blipFill>
        <p:spPr>
          <a:xfrm>
            <a:off x="13947" y="4329716"/>
            <a:ext cx="2358833" cy="2388566"/>
          </a:xfrm>
          <a:prstGeom prst="rect">
            <a:avLst/>
          </a:prstGeom>
        </p:spPr>
      </p:pic>
      <p:pic>
        <p:nvPicPr>
          <p:cNvPr id="7" name="Immagine 6">
            <a:extLst>
              <a:ext uri="{FF2B5EF4-FFF2-40B4-BE49-F238E27FC236}">
                <a16:creationId xmlns:a16="http://schemas.microsoft.com/office/drawing/2014/main" id="{AD88C094-D37F-42A5-9FE7-E7862C221BDD}"/>
              </a:ext>
            </a:extLst>
          </p:cNvPr>
          <p:cNvPicPr>
            <a:picLocks noChangeAspect="1"/>
          </p:cNvPicPr>
          <p:nvPr/>
        </p:nvPicPr>
        <p:blipFill>
          <a:blip r:embed="rId4" cstate="print"/>
          <a:stretch>
            <a:fillRect/>
          </a:stretch>
        </p:blipFill>
        <p:spPr>
          <a:xfrm>
            <a:off x="7436694" y="4526069"/>
            <a:ext cx="2213435" cy="2290363"/>
          </a:xfrm>
          <a:prstGeom prst="rect">
            <a:avLst/>
          </a:prstGeom>
        </p:spPr>
      </p:pic>
      <p:pic>
        <p:nvPicPr>
          <p:cNvPr id="8" name="Immagine 7">
            <a:extLst>
              <a:ext uri="{FF2B5EF4-FFF2-40B4-BE49-F238E27FC236}">
                <a16:creationId xmlns:a16="http://schemas.microsoft.com/office/drawing/2014/main" id="{D4E016B4-65BB-4021-802B-8A915C037E97}"/>
              </a:ext>
            </a:extLst>
          </p:cNvPr>
          <p:cNvPicPr>
            <a:picLocks noChangeAspect="1"/>
          </p:cNvPicPr>
          <p:nvPr/>
        </p:nvPicPr>
        <p:blipFill>
          <a:blip r:embed="rId5" cstate="print"/>
          <a:stretch>
            <a:fillRect/>
          </a:stretch>
        </p:blipFill>
        <p:spPr>
          <a:xfrm>
            <a:off x="9650129" y="4528633"/>
            <a:ext cx="2517045" cy="2283297"/>
          </a:xfrm>
          <a:prstGeom prst="rect">
            <a:avLst/>
          </a:prstGeom>
        </p:spPr>
      </p:pic>
      <p:sp>
        <p:nvSpPr>
          <p:cNvPr id="16" name="Rettangolo 15">
            <a:extLst>
              <a:ext uri="{FF2B5EF4-FFF2-40B4-BE49-F238E27FC236}">
                <a16:creationId xmlns:a16="http://schemas.microsoft.com/office/drawing/2014/main" id="{D79D0A8D-A804-4F9B-BADF-11F3B2884128}"/>
              </a:ext>
            </a:extLst>
          </p:cNvPr>
          <p:cNvSpPr/>
          <p:nvPr/>
        </p:nvSpPr>
        <p:spPr>
          <a:xfrm>
            <a:off x="2504546" y="162948"/>
            <a:ext cx="10014824" cy="461665"/>
          </a:xfrm>
          <a:prstGeom prst="rect">
            <a:avLst/>
          </a:prstGeom>
          <a:noFill/>
        </p:spPr>
        <p:txBody>
          <a:bodyPr wrap="square">
            <a:spAutoFit/>
          </a:bodyPr>
          <a:lstStyle/>
          <a:p>
            <a:r>
              <a:rPr lang="en-US" sz="2300" b="1" dirty="0" err="1">
                <a:solidFill>
                  <a:srgbClr val="FF0000"/>
                </a:solidFill>
              </a:rPr>
              <a:t>Quando</a:t>
            </a:r>
            <a:r>
              <a:rPr lang="en-US" sz="2300" b="1" dirty="0">
                <a:solidFill>
                  <a:srgbClr val="FF0000"/>
                </a:solidFill>
              </a:rPr>
              <a:t> </a:t>
            </a:r>
            <a:r>
              <a:rPr lang="en-US" sz="2300" b="1" dirty="0" err="1">
                <a:solidFill>
                  <a:srgbClr val="FF0000"/>
                </a:solidFill>
              </a:rPr>
              <a:t>si</a:t>
            </a:r>
            <a:r>
              <a:rPr lang="en-US" sz="2300" b="1" dirty="0">
                <a:solidFill>
                  <a:srgbClr val="FF0000"/>
                </a:solidFill>
              </a:rPr>
              <a:t> </a:t>
            </a:r>
            <a:r>
              <a:rPr lang="en-US" sz="2300" b="1" dirty="0" err="1">
                <a:solidFill>
                  <a:srgbClr val="FF0000"/>
                </a:solidFill>
              </a:rPr>
              <a:t>posiziona</a:t>
            </a:r>
            <a:r>
              <a:rPr lang="en-US" sz="2300" b="1" dirty="0">
                <a:solidFill>
                  <a:srgbClr val="FF0000"/>
                </a:solidFill>
              </a:rPr>
              <a:t> un CVC la </a:t>
            </a:r>
            <a:r>
              <a:rPr lang="en-US" sz="2300" b="1" dirty="0" err="1">
                <a:solidFill>
                  <a:srgbClr val="FF0000"/>
                </a:solidFill>
              </a:rPr>
              <a:t>punta</a:t>
            </a:r>
            <a:r>
              <a:rPr lang="en-US" sz="2300" b="1" dirty="0">
                <a:solidFill>
                  <a:srgbClr val="FF0000"/>
                </a:solidFill>
              </a:rPr>
              <a:t> DEVE </a:t>
            </a:r>
            <a:r>
              <a:rPr lang="en-US" sz="2300" b="1" dirty="0" err="1">
                <a:solidFill>
                  <a:srgbClr val="FF0000"/>
                </a:solidFill>
              </a:rPr>
              <a:t>avere</a:t>
            </a:r>
            <a:r>
              <a:rPr lang="en-US" sz="2300" b="1" dirty="0">
                <a:solidFill>
                  <a:srgbClr val="FF0000"/>
                </a:solidFill>
              </a:rPr>
              <a:t> una </a:t>
            </a:r>
            <a:r>
              <a:rPr lang="en-US" sz="2300" b="1" dirty="0" err="1">
                <a:solidFill>
                  <a:srgbClr val="FF0000"/>
                </a:solidFill>
              </a:rPr>
              <a:t>localizzazzione</a:t>
            </a:r>
            <a:r>
              <a:rPr lang="en-US" sz="2300" b="1" dirty="0">
                <a:solidFill>
                  <a:srgbClr val="FF0000"/>
                </a:solidFill>
              </a:rPr>
              <a:t> </a:t>
            </a:r>
            <a:r>
              <a:rPr lang="en-US" sz="2300" b="1" dirty="0" err="1">
                <a:solidFill>
                  <a:srgbClr val="FF0000"/>
                </a:solidFill>
              </a:rPr>
              <a:t>centrale</a:t>
            </a:r>
            <a:r>
              <a:rPr lang="en-US" sz="2300" b="1" dirty="0">
                <a:solidFill>
                  <a:srgbClr val="FF0000"/>
                </a:solidFill>
              </a:rPr>
              <a:t>!</a:t>
            </a:r>
          </a:p>
        </p:txBody>
      </p:sp>
      <p:pic>
        <p:nvPicPr>
          <p:cNvPr id="4" name="Immagine 3">
            <a:extLst>
              <a:ext uri="{FF2B5EF4-FFF2-40B4-BE49-F238E27FC236}">
                <a16:creationId xmlns:a16="http://schemas.microsoft.com/office/drawing/2014/main" id="{53C1DB00-939D-448C-8EB4-114B5CEE14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693" y="2192612"/>
            <a:ext cx="2685161" cy="2137104"/>
          </a:xfrm>
          <a:prstGeom prst="rect">
            <a:avLst/>
          </a:prstGeom>
        </p:spPr>
      </p:pic>
      <p:pic>
        <p:nvPicPr>
          <p:cNvPr id="13" name="Immagine 12">
            <a:extLst>
              <a:ext uri="{FF2B5EF4-FFF2-40B4-BE49-F238E27FC236}">
                <a16:creationId xmlns:a16="http://schemas.microsoft.com/office/drawing/2014/main" id="{3BAACFAF-83ED-4DD3-B70A-6067989FD7C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1428" b="6330"/>
          <a:stretch/>
        </p:blipFill>
        <p:spPr>
          <a:xfrm>
            <a:off x="10789849" y="2157447"/>
            <a:ext cx="1377325" cy="804841"/>
          </a:xfrm>
          <a:prstGeom prst="rect">
            <a:avLst/>
          </a:prstGeom>
        </p:spPr>
      </p:pic>
      <p:pic>
        <p:nvPicPr>
          <p:cNvPr id="22" name="Immagine 21">
            <a:extLst>
              <a:ext uri="{FF2B5EF4-FFF2-40B4-BE49-F238E27FC236}">
                <a16:creationId xmlns:a16="http://schemas.microsoft.com/office/drawing/2014/main" id="{66F7BF72-2E1D-4892-8612-205FDEEC420C}"/>
              </a:ext>
            </a:extLst>
          </p:cNvPr>
          <p:cNvPicPr>
            <a:picLocks noChangeAspect="1"/>
          </p:cNvPicPr>
          <p:nvPr/>
        </p:nvPicPr>
        <p:blipFill>
          <a:blip r:embed="rId8" cstate="print"/>
          <a:stretch>
            <a:fillRect/>
          </a:stretch>
        </p:blipFill>
        <p:spPr>
          <a:xfrm>
            <a:off x="2341763" y="4313601"/>
            <a:ext cx="2279877" cy="2388567"/>
          </a:xfrm>
          <a:prstGeom prst="rect">
            <a:avLst/>
          </a:prstGeom>
        </p:spPr>
      </p:pic>
      <p:pic>
        <p:nvPicPr>
          <p:cNvPr id="31" name="Immagine 30">
            <a:extLst>
              <a:ext uri="{FF2B5EF4-FFF2-40B4-BE49-F238E27FC236}">
                <a16:creationId xmlns:a16="http://schemas.microsoft.com/office/drawing/2014/main" id="{33F7FF5E-57D3-4DEA-8C4D-B5163442F52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72641" y="2897450"/>
            <a:ext cx="4294533" cy="1531023"/>
          </a:xfrm>
          <a:prstGeom prst="rect">
            <a:avLst/>
          </a:prstGeom>
        </p:spPr>
      </p:pic>
      <p:sp>
        <p:nvSpPr>
          <p:cNvPr id="39" name="CasellaDiTesto 38">
            <a:extLst>
              <a:ext uri="{FF2B5EF4-FFF2-40B4-BE49-F238E27FC236}">
                <a16:creationId xmlns:a16="http://schemas.microsoft.com/office/drawing/2014/main" id="{9084AE1B-3E5B-4D48-B980-79D7197CD052}"/>
              </a:ext>
            </a:extLst>
          </p:cNvPr>
          <p:cNvSpPr txBox="1"/>
          <p:nvPr/>
        </p:nvSpPr>
        <p:spPr>
          <a:xfrm>
            <a:off x="0" y="1738257"/>
            <a:ext cx="2715904" cy="461665"/>
          </a:xfrm>
          <a:prstGeom prst="rect">
            <a:avLst/>
          </a:prstGeom>
          <a:solidFill>
            <a:srgbClr val="FF0000"/>
          </a:solidFill>
        </p:spPr>
        <p:txBody>
          <a:bodyPr wrap="square" rtlCol="0">
            <a:spAutoFit/>
          </a:bodyPr>
          <a:lstStyle/>
          <a:p>
            <a:pPr marL="342900" indent="-342900">
              <a:buFont typeface="Wingdings" panose="05000000000000000000" pitchFamily="2" charset="2"/>
              <a:buChar char="Ø"/>
            </a:pPr>
            <a:r>
              <a:rPr lang="it-IT" sz="2400" b="1" dirty="0">
                <a:effectLst>
                  <a:outerShdw blurRad="38100" dist="38100" dir="2700000" algn="tl">
                    <a:srgbClr val="000000">
                      <a:alpha val="43137"/>
                    </a:srgbClr>
                  </a:outerShdw>
                </a:effectLst>
              </a:rPr>
              <a:t>TIP NAVIGATION</a:t>
            </a:r>
          </a:p>
        </p:txBody>
      </p:sp>
      <p:sp>
        <p:nvSpPr>
          <p:cNvPr id="40" name="CasellaDiTesto 39">
            <a:extLst>
              <a:ext uri="{FF2B5EF4-FFF2-40B4-BE49-F238E27FC236}">
                <a16:creationId xmlns:a16="http://schemas.microsoft.com/office/drawing/2014/main" id="{429A81A0-6588-48D0-B930-04FD106885C6}"/>
              </a:ext>
            </a:extLst>
          </p:cNvPr>
          <p:cNvSpPr txBox="1"/>
          <p:nvPr/>
        </p:nvSpPr>
        <p:spPr>
          <a:xfrm>
            <a:off x="9878563" y="1739767"/>
            <a:ext cx="2300053" cy="461665"/>
          </a:xfrm>
          <a:prstGeom prst="rect">
            <a:avLst/>
          </a:prstGeom>
          <a:solidFill>
            <a:srgbClr val="FF0000"/>
          </a:solidFill>
        </p:spPr>
        <p:txBody>
          <a:bodyPr wrap="none" rtlCol="0">
            <a:spAutoFit/>
          </a:bodyPr>
          <a:lstStyle/>
          <a:p>
            <a:pPr marL="342900" indent="-342900">
              <a:buFont typeface="Wingdings" panose="05000000000000000000" pitchFamily="2" charset="2"/>
              <a:buChar char="Ø"/>
            </a:pPr>
            <a:r>
              <a:rPr lang="it-IT" sz="2400" b="1" dirty="0">
                <a:effectLst>
                  <a:outerShdw blurRad="38100" dist="38100" dir="2700000" algn="tl">
                    <a:srgbClr val="000000">
                      <a:alpha val="43137"/>
                    </a:srgbClr>
                  </a:outerShdw>
                </a:effectLst>
              </a:rPr>
              <a:t>TIP LOCATION</a:t>
            </a:r>
          </a:p>
        </p:txBody>
      </p:sp>
      <p:sp>
        <p:nvSpPr>
          <p:cNvPr id="41" name="CasellaDiTesto 40">
            <a:extLst>
              <a:ext uri="{FF2B5EF4-FFF2-40B4-BE49-F238E27FC236}">
                <a16:creationId xmlns:a16="http://schemas.microsoft.com/office/drawing/2014/main" id="{D55B72FA-CCD3-4679-A267-4009B755487A}"/>
              </a:ext>
            </a:extLst>
          </p:cNvPr>
          <p:cNvSpPr txBox="1"/>
          <p:nvPr/>
        </p:nvSpPr>
        <p:spPr>
          <a:xfrm>
            <a:off x="4553108" y="769622"/>
            <a:ext cx="2981201" cy="523220"/>
          </a:xfrm>
          <a:prstGeom prst="rect">
            <a:avLst/>
          </a:prstGeom>
          <a:noFill/>
        </p:spPr>
        <p:txBody>
          <a:bodyPr wrap="none" rtlCol="0">
            <a:spAutoFit/>
          </a:bodyPr>
          <a:lstStyle/>
          <a:p>
            <a:r>
              <a:rPr lang="it-IT" sz="2800" b="1" dirty="0"/>
              <a:t>Terzo inferiore VCS</a:t>
            </a:r>
          </a:p>
        </p:txBody>
      </p:sp>
      <p:sp>
        <p:nvSpPr>
          <p:cNvPr id="42" name="CasellaDiTesto 41">
            <a:extLst>
              <a:ext uri="{FF2B5EF4-FFF2-40B4-BE49-F238E27FC236}">
                <a16:creationId xmlns:a16="http://schemas.microsoft.com/office/drawing/2014/main" id="{9FCAEE58-3601-4AD6-B514-E22DAB02E431}"/>
              </a:ext>
            </a:extLst>
          </p:cNvPr>
          <p:cNvSpPr txBox="1"/>
          <p:nvPr/>
        </p:nvSpPr>
        <p:spPr>
          <a:xfrm>
            <a:off x="3539872" y="1799186"/>
            <a:ext cx="822661" cy="523220"/>
          </a:xfrm>
          <a:prstGeom prst="rect">
            <a:avLst/>
          </a:prstGeom>
          <a:noFill/>
        </p:spPr>
        <p:txBody>
          <a:bodyPr wrap="none" rtlCol="0">
            <a:spAutoFit/>
          </a:bodyPr>
          <a:lstStyle/>
          <a:p>
            <a:r>
              <a:rPr lang="it-IT" sz="2800" b="1" dirty="0"/>
              <a:t>GCA</a:t>
            </a:r>
          </a:p>
        </p:txBody>
      </p:sp>
      <p:sp>
        <p:nvSpPr>
          <p:cNvPr id="24" name="CasellaDiTesto 23">
            <a:extLst>
              <a:ext uri="{FF2B5EF4-FFF2-40B4-BE49-F238E27FC236}">
                <a16:creationId xmlns:a16="http://schemas.microsoft.com/office/drawing/2014/main" id="{E6F89CC2-1337-4D94-BF70-90D4F0D6DA44}"/>
              </a:ext>
            </a:extLst>
          </p:cNvPr>
          <p:cNvSpPr txBox="1"/>
          <p:nvPr/>
        </p:nvSpPr>
        <p:spPr>
          <a:xfrm>
            <a:off x="7334888" y="1754165"/>
            <a:ext cx="1705467" cy="954107"/>
          </a:xfrm>
          <a:prstGeom prst="rect">
            <a:avLst/>
          </a:prstGeom>
          <a:noFill/>
        </p:spPr>
        <p:txBody>
          <a:bodyPr wrap="none" rtlCol="0">
            <a:spAutoFit/>
          </a:bodyPr>
          <a:lstStyle/>
          <a:p>
            <a:r>
              <a:rPr lang="it-IT" sz="2800" b="1" dirty="0"/>
              <a:t>Parte alta </a:t>
            </a:r>
          </a:p>
          <a:p>
            <a:r>
              <a:rPr lang="it-IT" sz="2800" b="1" dirty="0"/>
              <a:t>dell’atrio</a:t>
            </a:r>
          </a:p>
        </p:txBody>
      </p:sp>
      <p:sp>
        <p:nvSpPr>
          <p:cNvPr id="25" name="CasellaDiTesto 24">
            <a:extLst>
              <a:ext uri="{FF2B5EF4-FFF2-40B4-BE49-F238E27FC236}">
                <a16:creationId xmlns:a16="http://schemas.microsoft.com/office/drawing/2014/main" id="{BBBB6157-1250-49AA-A59D-D1B7E08FAA6B}"/>
              </a:ext>
            </a:extLst>
          </p:cNvPr>
          <p:cNvSpPr txBox="1"/>
          <p:nvPr/>
        </p:nvSpPr>
        <p:spPr>
          <a:xfrm>
            <a:off x="774014" y="124612"/>
            <a:ext cx="1751505" cy="720000"/>
          </a:xfrm>
          <a:prstGeom prst="rect">
            <a:avLst/>
          </a:prstGeom>
          <a:solidFill>
            <a:srgbClr val="FF0000"/>
          </a:solidFill>
        </p:spPr>
        <p:txBody>
          <a:bodyPr wrap="none" rtlCol="0">
            <a:spAutoFit/>
          </a:bodyPr>
          <a:lstStyle/>
          <a:p>
            <a:pPr algn="ctr"/>
            <a:r>
              <a:rPr lang="it-IT" sz="2000" b="1" dirty="0"/>
              <a:t>POSIZIONE </a:t>
            </a:r>
          </a:p>
          <a:p>
            <a:pPr algn="ctr"/>
            <a:r>
              <a:rPr lang="it-IT" sz="2000" b="1" dirty="0"/>
              <a:t>  DELLA PUNTA</a:t>
            </a:r>
          </a:p>
        </p:txBody>
      </p:sp>
      <p:sp>
        <p:nvSpPr>
          <p:cNvPr id="26" name="Ovale 25">
            <a:extLst>
              <a:ext uri="{FF2B5EF4-FFF2-40B4-BE49-F238E27FC236}">
                <a16:creationId xmlns:a16="http://schemas.microsoft.com/office/drawing/2014/main" id="{0F520E96-A8E4-4910-BAEB-F076E9D35ECA}"/>
              </a:ext>
            </a:extLst>
          </p:cNvPr>
          <p:cNvSpPr/>
          <p:nvPr/>
        </p:nvSpPr>
        <p:spPr>
          <a:xfrm>
            <a:off x="20693" y="30277"/>
            <a:ext cx="914400" cy="914400"/>
          </a:xfrm>
          <a:prstGeom prst="ellipse">
            <a:avLst/>
          </a:prstGeom>
          <a:solidFill>
            <a:srgbClr val="0070C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a:solidFill>
                  <a:schemeClr val="tx1"/>
                </a:solidFill>
              </a:rPr>
              <a:t>7</a:t>
            </a:r>
          </a:p>
        </p:txBody>
      </p:sp>
      <p:pic>
        <p:nvPicPr>
          <p:cNvPr id="10" name="Immagine 9">
            <a:extLst>
              <a:ext uri="{FF2B5EF4-FFF2-40B4-BE49-F238E27FC236}">
                <a16:creationId xmlns:a16="http://schemas.microsoft.com/office/drawing/2014/main" id="{99DC9A7E-0197-4876-AF3E-D8A574B0508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22481" y="4221457"/>
            <a:ext cx="1873769" cy="2598513"/>
          </a:xfrm>
          <a:prstGeom prst="rect">
            <a:avLst/>
          </a:prstGeom>
        </p:spPr>
      </p:pic>
      <p:pic>
        <p:nvPicPr>
          <p:cNvPr id="28" name="Immagine 27">
            <a:extLst>
              <a:ext uri="{FF2B5EF4-FFF2-40B4-BE49-F238E27FC236}">
                <a16:creationId xmlns:a16="http://schemas.microsoft.com/office/drawing/2014/main" id="{8229ED51-870B-4CFE-AD18-3D2DFF78D5ED}"/>
              </a:ext>
            </a:extLst>
          </p:cNvPr>
          <p:cNvPicPr>
            <a:picLocks noChangeAspect="1"/>
          </p:cNvPicPr>
          <p:nvPr/>
        </p:nvPicPr>
        <p:blipFill rotWithShape="1">
          <a:blip r:embed="rId11" cstate="print"/>
          <a:srcRect l="2771" t="-1" r="9269" b="1691"/>
          <a:stretch/>
        </p:blipFill>
        <p:spPr>
          <a:xfrm>
            <a:off x="4591288" y="1172501"/>
            <a:ext cx="2793157" cy="3173636"/>
          </a:xfrm>
          <a:prstGeom prst="rect">
            <a:avLst/>
          </a:prstGeom>
        </p:spPr>
      </p:pic>
      <p:sp>
        <p:nvSpPr>
          <p:cNvPr id="29" name="Freccia in giù 28">
            <a:extLst>
              <a:ext uri="{FF2B5EF4-FFF2-40B4-BE49-F238E27FC236}">
                <a16:creationId xmlns:a16="http://schemas.microsoft.com/office/drawing/2014/main" id="{311115C2-040B-420B-B412-C93FE5F6208D}"/>
              </a:ext>
            </a:extLst>
          </p:cNvPr>
          <p:cNvSpPr/>
          <p:nvPr/>
        </p:nvSpPr>
        <p:spPr>
          <a:xfrm rot="3846962">
            <a:off x="6095858" y="2358897"/>
            <a:ext cx="283038" cy="53978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Ovale 29">
            <a:extLst>
              <a:ext uri="{FF2B5EF4-FFF2-40B4-BE49-F238E27FC236}">
                <a16:creationId xmlns:a16="http://schemas.microsoft.com/office/drawing/2014/main" id="{36177A53-50EE-4A5D-A136-26005056CB6B}"/>
              </a:ext>
            </a:extLst>
          </p:cNvPr>
          <p:cNvSpPr/>
          <p:nvPr/>
        </p:nvSpPr>
        <p:spPr>
          <a:xfrm>
            <a:off x="5630379" y="2691595"/>
            <a:ext cx="287340" cy="250488"/>
          </a:xfrm>
          <a:prstGeom prst="ellipse">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Rettangolo 10">
            <a:extLst>
              <a:ext uri="{FF2B5EF4-FFF2-40B4-BE49-F238E27FC236}">
                <a16:creationId xmlns:a16="http://schemas.microsoft.com/office/drawing/2014/main" id="{B360E34A-4207-4078-9446-1B7A3EB7C76C}"/>
              </a:ext>
            </a:extLst>
          </p:cNvPr>
          <p:cNvSpPr/>
          <p:nvPr/>
        </p:nvSpPr>
        <p:spPr>
          <a:xfrm>
            <a:off x="5598031" y="3965639"/>
            <a:ext cx="677430" cy="523220"/>
          </a:xfrm>
          <a:prstGeom prst="rect">
            <a:avLst/>
          </a:prstGeom>
        </p:spPr>
        <p:txBody>
          <a:bodyPr wrap="none">
            <a:spAutoFit/>
          </a:bodyPr>
          <a:lstStyle/>
          <a:p>
            <a:r>
              <a:rPr lang="it-IT" sz="2800" b="1" dirty="0"/>
              <a:t>VCI</a:t>
            </a:r>
          </a:p>
        </p:txBody>
      </p:sp>
    </p:spTree>
    <p:extLst>
      <p:ext uri="{BB962C8B-B14F-4D97-AF65-F5344CB8AC3E}">
        <p14:creationId xmlns:p14="http://schemas.microsoft.com/office/powerpoint/2010/main" val="2608305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0FDDF6F4-981B-4B20-8564-58F31C44A154}"/>
              </a:ext>
            </a:extLst>
          </p:cNvPr>
          <p:cNvSpPr txBox="1"/>
          <p:nvPr/>
        </p:nvSpPr>
        <p:spPr>
          <a:xfrm>
            <a:off x="4818758" y="264266"/>
            <a:ext cx="2371162" cy="523220"/>
          </a:xfrm>
          <a:prstGeom prst="rect">
            <a:avLst/>
          </a:prstGeom>
          <a:noFill/>
        </p:spPr>
        <p:txBody>
          <a:bodyPr wrap="none" rtlCol="0">
            <a:spAutoFit/>
          </a:bodyPr>
          <a:lstStyle/>
          <a:p>
            <a:r>
              <a:rPr lang="it-IT" sz="2800" b="1" dirty="0">
                <a:solidFill>
                  <a:srgbClr val="FF0000"/>
                </a:solidFill>
              </a:rPr>
              <a:t>CASO CLINICO</a:t>
            </a:r>
            <a:r>
              <a:rPr lang="it-IT" sz="2800" dirty="0">
                <a:solidFill>
                  <a:srgbClr val="FF0000"/>
                </a:solidFill>
              </a:rPr>
              <a:t> </a:t>
            </a:r>
            <a:endParaRPr lang="it-IT" sz="2800" b="1" dirty="0">
              <a:solidFill>
                <a:srgbClr val="FF0000"/>
              </a:solidFill>
            </a:endParaRPr>
          </a:p>
        </p:txBody>
      </p:sp>
      <p:sp>
        <p:nvSpPr>
          <p:cNvPr id="3" name="CasellaDiTesto 2">
            <a:extLst>
              <a:ext uri="{FF2B5EF4-FFF2-40B4-BE49-F238E27FC236}">
                <a16:creationId xmlns:a16="http://schemas.microsoft.com/office/drawing/2014/main" id="{77349D1E-D3E7-47FA-BCCE-B1CCDA4D8245}"/>
              </a:ext>
            </a:extLst>
          </p:cNvPr>
          <p:cNvSpPr txBox="1"/>
          <p:nvPr/>
        </p:nvSpPr>
        <p:spPr>
          <a:xfrm>
            <a:off x="256378" y="766739"/>
            <a:ext cx="4103078" cy="1446550"/>
          </a:xfrm>
          <a:prstGeom prst="rect">
            <a:avLst/>
          </a:prstGeom>
          <a:noFill/>
        </p:spPr>
        <p:txBody>
          <a:bodyPr wrap="square" rtlCol="0">
            <a:spAutoFit/>
          </a:bodyPr>
          <a:lstStyle/>
          <a:p>
            <a:r>
              <a:rPr lang="it-IT" sz="2600" b="1" dirty="0"/>
              <a:t>Pz. Maschio:</a:t>
            </a:r>
          </a:p>
          <a:p>
            <a:r>
              <a:rPr lang="it-IT" sz="2600" b="1" dirty="0"/>
              <a:t>E.G. 38 sett., 26 gg, 3 Kg </a:t>
            </a:r>
          </a:p>
          <a:p>
            <a:endParaRPr lang="it-IT" dirty="0"/>
          </a:p>
          <a:p>
            <a:endParaRPr lang="it-IT" dirty="0"/>
          </a:p>
        </p:txBody>
      </p:sp>
      <p:sp>
        <p:nvSpPr>
          <p:cNvPr id="4" name="CasellaDiTesto 3">
            <a:extLst>
              <a:ext uri="{FF2B5EF4-FFF2-40B4-BE49-F238E27FC236}">
                <a16:creationId xmlns:a16="http://schemas.microsoft.com/office/drawing/2014/main" id="{752B0CE0-A089-49FC-A9E1-F6AF9981C85F}"/>
              </a:ext>
            </a:extLst>
          </p:cNvPr>
          <p:cNvSpPr txBox="1"/>
          <p:nvPr/>
        </p:nvSpPr>
        <p:spPr>
          <a:xfrm>
            <a:off x="243684" y="5288340"/>
            <a:ext cx="11917527" cy="1569660"/>
          </a:xfrm>
          <a:prstGeom prst="rect">
            <a:avLst/>
          </a:prstGeom>
          <a:solidFill>
            <a:srgbClr val="0000FF"/>
          </a:solidFill>
        </p:spPr>
        <p:txBody>
          <a:bodyPr wrap="square" rtlCol="0">
            <a:spAutoFit/>
          </a:bodyPr>
          <a:lstStyle/>
          <a:p>
            <a:pPr algn="just"/>
            <a:r>
              <a:rPr lang="it-IT" sz="2400" b="1" dirty="0">
                <a:solidFill>
                  <a:srgbClr val="FFFF00"/>
                </a:solidFill>
              </a:rPr>
              <a:t>Gold standard: adottare metodi in real-time che sinergicamente consentano di accertare la giusta direzione </a:t>
            </a:r>
            <a:r>
              <a:rPr lang="it-IT" sz="2400" b="1" dirty="0">
                <a:solidFill>
                  <a:srgbClr val="FF0000"/>
                </a:solidFill>
                <a:effectLst>
                  <a:outerShdw blurRad="38100" dist="38100" dir="2700000" algn="tl">
                    <a:srgbClr val="000000">
                      <a:alpha val="43137"/>
                    </a:srgbClr>
                  </a:outerShdw>
                </a:effectLst>
              </a:rPr>
              <a:t>(ecografia) </a:t>
            </a:r>
            <a:r>
              <a:rPr lang="it-IT" sz="2400" b="1" dirty="0">
                <a:solidFill>
                  <a:srgbClr val="FFFF00"/>
                </a:solidFill>
              </a:rPr>
              <a:t>e la corretta posizione della punta del CVC </a:t>
            </a:r>
            <a:r>
              <a:rPr lang="it-IT" sz="2400" b="1" dirty="0">
                <a:solidFill>
                  <a:srgbClr val="FF0000"/>
                </a:solidFill>
                <a:effectLst>
                  <a:outerShdw blurRad="38100" dist="38100" dir="2700000" algn="tl">
                    <a:srgbClr val="000000">
                      <a:alpha val="43137"/>
                    </a:srgbClr>
                  </a:outerShdw>
                </a:effectLst>
              </a:rPr>
              <a:t>(ecografia transtoracica e EKG)</a:t>
            </a:r>
            <a:r>
              <a:rPr lang="it-IT" sz="2400" b="1" dirty="0">
                <a:solidFill>
                  <a:srgbClr val="FFFF00"/>
                </a:solidFill>
              </a:rPr>
              <a:t>, per evitare di fare diagnosi solo dopo l’impianto, causando gravi complicanze e rendendo necessario un nuovo posizionamento.</a:t>
            </a:r>
          </a:p>
        </p:txBody>
      </p:sp>
      <p:pic>
        <p:nvPicPr>
          <p:cNvPr id="5" name="Immagine 4"/>
          <p:cNvPicPr>
            <a:picLocks noChangeAspect="1"/>
          </p:cNvPicPr>
          <p:nvPr/>
        </p:nvPicPr>
        <p:blipFill rotWithShape="1">
          <a:blip r:embed="rId3" cstate="print">
            <a:extLst>
              <a:ext uri="{28A0092B-C50C-407E-A947-70E740481C1C}">
                <a14:useLocalDpi xmlns:a14="http://schemas.microsoft.com/office/drawing/2010/main" val="0"/>
              </a:ext>
            </a:extLst>
          </a:blip>
          <a:srcRect l="770" t="12992" r="10513" b="26154"/>
          <a:stretch/>
        </p:blipFill>
        <p:spPr>
          <a:xfrm>
            <a:off x="6010703" y="2282886"/>
            <a:ext cx="4103077" cy="2974336"/>
          </a:xfrm>
          <a:prstGeom prst="rect">
            <a:avLst/>
          </a:prstGeom>
        </p:spPr>
      </p:pic>
      <p:sp>
        <p:nvSpPr>
          <p:cNvPr id="6" name="CasellaDiTesto 5"/>
          <p:cNvSpPr txBox="1"/>
          <p:nvPr/>
        </p:nvSpPr>
        <p:spPr>
          <a:xfrm>
            <a:off x="9557217" y="2282886"/>
            <a:ext cx="396262" cy="646331"/>
          </a:xfrm>
          <a:prstGeom prst="rect">
            <a:avLst/>
          </a:prstGeom>
          <a:noFill/>
        </p:spPr>
        <p:txBody>
          <a:bodyPr wrap="none" rtlCol="0">
            <a:spAutoFit/>
          </a:bodyPr>
          <a:lstStyle/>
          <a:p>
            <a:r>
              <a:rPr lang="it-IT" sz="3600" dirty="0">
                <a:solidFill>
                  <a:schemeClr val="bg1"/>
                </a:solidFill>
              </a:rPr>
              <a:t>S</a:t>
            </a:r>
          </a:p>
        </p:txBody>
      </p:sp>
      <p:sp>
        <p:nvSpPr>
          <p:cNvPr id="7" name="Ovale 6"/>
          <p:cNvSpPr/>
          <p:nvPr/>
        </p:nvSpPr>
        <p:spPr>
          <a:xfrm>
            <a:off x="9450536" y="2333282"/>
            <a:ext cx="614289" cy="547468"/>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Ovale 7"/>
          <p:cNvSpPr/>
          <p:nvPr/>
        </p:nvSpPr>
        <p:spPr>
          <a:xfrm>
            <a:off x="8253485" y="3105781"/>
            <a:ext cx="362454" cy="33034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Segnaposto contenuto 3"/>
          <p:cNvPicPr>
            <a:picLocks noChangeAspect="1"/>
          </p:cNvPicPr>
          <p:nvPr/>
        </p:nvPicPr>
        <p:blipFill rotWithShape="1">
          <a:blip r:embed="rId4" cstate="print">
            <a:extLst>
              <a:ext uri="{28A0092B-C50C-407E-A947-70E740481C1C}">
                <a14:useLocalDpi xmlns:a14="http://schemas.microsoft.com/office/drawing/2010/main" val="0"/>
              </a:ext>
            </a:extLst>
          </a:blip>
          <a:srcRect t="4626"/>
          <a:stretch/>
        </p:blipFill>
        <p:spPr>
          <a:xfrm>
            <a:off x="256378" y="2286784"/>
            <a:ext cx="3135021" cy="2989993"/>
          </a:xfrm>
          <a:prstGeom prst="rect">
            <a:avLst/>
          </a:prstGeom>
        </p:spPr>
      </p:pic>
      <p:sp>
        <p:nvSpPr>
          <p:cNvPr id="9" name="CasellaDiTesto 8"/>
          <p:cNvSpPr txBox="1"/>
          <p:nvPr/>
        </p:nvSpPr>
        <p:spPr>
          <a:xfrm>
            <a:off x="185070" y="5039338"/>
            <a:ext cx="1350626" cy="307777"/>
          </a:xfrm>
          <a:prstGeom prst="rect">
            <a:avLst/>
          </a:prstGeom>
          <a:noFill/>
        </p:spPr>
        <p:txBody>
          <a:bodyPr wrap="none" rtlCol="0">
            <a:spAutoFit/>
          </a:bodyPr>
          <a:lstStyle/>
          <a:p>
            <a:r>
              <a:rPr lang="it-IT" sz="1400" b="1" dirty="0">
                <a:solidFill>
                  <a:schemeClr val="bg1"/>
                </a:solidFill>
              </a:rPr>
              <a:t>FLUOROSCOPIA</a:t>
            </a:r>
          </a:p>
        </p:txBody>
      </p:sp>
      <p:sp>
        <p:nvSpPr>
          <p:cNvPr id="11" name="CasellaDiTesto 10"/>
          <p:cNvSpPr txBox="1"/>
          <p:nvPr/>
        </p:nvSpPr>
        <p:spPr>
          <a:xfrm>
            <a:off x="3597146" y="2309127"/>
            <a:ext cx="2179956" cy="707886"/>
          </a:xfrm>
          <a:prstGeom prst="rect">
            <a:avLst/>
          </a:prstGeom>
          <a:noFill/>
        </p:spPr>
        <p:txBody>
          <a:bodyPr wrap="none" rtlCol="0">
            <a:spAutoFit/>
          </a:bodyPr>
          <a:lstStyle/>
          <a:p>
            <a:pPr algn="just"/>
            <a:r>
              <a:rPr lang="it-IT" sz="2000" b="1" dirty="0"/>
              <a:t>Chi riesce a vedere</a:t>
            </a:r>
          </a:p>
          <a:p>
            <a:pPr algn="just"/>
            <a:r>
              <a:rPr lang="it-IT" sz="2000" b="1" dirty="0"/>
              <a:t> la  punta del CVC?</a:t>
            </a:r>
          </a:p>
        </p:txBody>
      </p:sp>
      <p:sp>
        <p:nvSpPr>
          <p:cNvPr id="12" name="CasellaDiTesto 11"/>
          <p:cNvSpPr txBox="1"/>
          <p:nvPr/>
        </p:nvSpPr>
        <p:spPr>
          <a:xfrm>
            <a:off x="3317605" y="4188725"/>
            <a:ext cx="2732351" cy="707886"/>
          </a:xfrm>
          <a:prstGeom prst="rect">
            <a:avLst/>
          </a:prstGeom>
          <a:noFill/>
        </p:spPr>
        <p:txBody>
          <a:bodyPr wrap="none" rtlCol="0">
            <a:spAutoFit/>
          </a:bodyPr>
          <a:lstStyle/>
          <a:p>
            <a:pPr algn="ctr"/>
            <a:r>
              <a:rPr lang="it-IT" sz="2000" b="1" dirty="0"/>
              <a:t>Immagine </a:t>
            </a:r>
            <a:r>
              <a:rPr lang="it-IT" sz="2000" b="1" dirty="0" err="1"/>
              <a:t>fluoroscopica</a:t>
            </a:r>
            <a:endParaRPr lang="it-IT" sz="2000" b="1" dirty="0"/>
          </a:p>
          <a:p>
            <a:pPr algn="ctr"/>
            <a:r>
              <a:rPr lang="it-IT" sz="2000" b="1" dirty="0"/>
              <a:t> invertita SN-DX?</a:t>
            </a:r>
          </a:p>
        </p:txBody>
      </p:sp>
      <p:sp>
        <p:nvSpPr>
          <p:cNvPr id="14" name="CasellaDiTesto 13"/>
          <p:cNvSpPr txBox="1"/>
          <p:nvPr/>
        </p:nvSpPr>
        <p:spPr>
          <a:xfrm>
            <a:off x="10052891" y="3694800"/>
            <a:ext cx="2246449" cy="1631216"/>
          </a:xfrm>
          <a:prstGeom prst="rect">
            <a:avLst/>
          </a:prstGeom>
          <a:noFill/>
        </p:spPr>
        <p:txBody>
          <a:bodyPr wrap="none" rtlCol="0">
            <a:spAutoFit/>
          </a:bodyPr>
          <a:lstStyle/>
          <a:p>
            <a:r>
              <a:rPr lang="it-IT" sz="2000" b="1" dirty="0"/>
              <a:t>Puntura dell’arteria</a:t>
            </a:r>
          </a:p>
          <a:p>
            <a:r>
              <a:rPr lang="it-IT" sz="2000" b="1" dirty="0"/>
              <a:t>succlavia </a:t>
            </a:r>
            <a:r>
              <a:rPr lang="it-IT" sz="2000" b="1" dirty="0" err="1"/>
              <a:t>Dx</a:t>
            </a:r>
            <a:endParaRPr lang="it-IT" sz="2000" b="1" dirty="0"/>
          </a:p>
          <a:p>
            <a:r>
              <a:rPr lang="it-IT" sz="2000" b="1" dirty="0"/>
              <a:t>CVC in aorta</a:t>
            </a:r>
          </a:p>
          <a:p>
            <a:r>
              <a:rPr lang="it-IT" sz="2000" b="1" dirty="0"/>
              <a:t>toracica</a:t>
            </a:r>
          </a:p>
          <a:p>
            <a:r>
              <a:rPr lang="it-IT" sz="2000" b="1" dirty="0"/>
              <a:t>discendente</a:t>
            </a:r>
          </a:p>
        </p:txBody>
      </p:sp>
      <p:sp>
        <p:nvSpPr>
          <p:cNvPr id="15" name="CasellaDiTesto 14"/>
          <p:cNvSpPr txBox="1"/>
          <p:nvPr/>
        </p:nvSpPr>
        <p:spPr>
          <a:xfrm>
            <a:off x="5988942" y="4987052"/>
            <a:ext cx="1060996" cy="307777"/>
          </a:xfrm>
          <a:prstGeom prst="rect">
            <a:avLst/>
          </a:prstGeom>
          <a:noFill/>
        </p:spPr>
        <p:txBody>
          <a:bodyPr wrap="none" rtlCol="0">
            <a:spAutoFit/>
          </a:bodyPr>
          <a:lstStyle/>
          <a:p>
            <a:r>
              <a:rPr lang="it-IT" sz="1400" b="1" dirty="0">
                <a:solidFill>
                  <a:schemeClr val="bg1"/>
                </a:solidFill>
              </a:rPr>
              <a:t>RX TORACE </a:t>
            </a:r>
          </a:p>
        </p:txBody>
      </p:sp>
      <p:sp>
        <p:nvSpPr>
          <p:cNvPr id="16" name="CasellaDiTesto 15"/>
          <p:cNvSpPr txBox="1"/>
          <p:nvPr/>
        </p:nvSpPr>
        <p:spPr>
          <a:xfrm>
            <a:off x="7467318" y="1355791"/>
            <a:ext cx="1616148" cy="1015663"/>
          </a:xfrm>
          <a:prstGeom prst="rect">
            <a:avLst/>
          </a:prstGeom>
          <a:noFill/>
        </p:spPr>
        <p:txBody>
          <a:bodyPr wrap="none" rtlCol="0">
            <a:spAutoFit/>
          </a:bodyPr>
          <a:lstStyle/>
          <a:p>
            <a:r>
              <a:rPr lang="it-IT" sz="6000" dirty="0">
                <a:solidFill>
                  <a:srgbClr val="FF0000"/>
                </a:solidFill>
              </a:rPr>
              <a:t>NO !</a:t>
            </a:r>
          </a:p>
        </p:txBody>
      </p:sp>
      <p:sp>
        <p:nvSpPr>
          <p:cNvPr id="13" name="Ovale 12"/>
          <p:cNvSpPr/>
          <p:nvPr/>
        </p:nvSpPr>
        <p:spPr>
          <a:xfrm>
            <a:off x="1671488" y="3010908"/>
            <a:ext cx="335280" cy="32004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8" name="Immagine 17">
            <a:extLst>
              <a:ext uri="{FF2B5EF4-FFF2-40B4-BE49-F238E27FC236}">
                <a16:creationId xmlns:a16="http://schemas.microsoft.com/office/drawing/2014/main" id="{7F687BC9-9F0F-4CD7-847A-9BCBE1CE819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70" r="3508" b="5429"/>
          <a:stretch/>
        </p:blipFill>
        <p:spPr>
          <a:xfrm>
            <a:off x="10116602" y="117883"/>
            <a:ext cx="2044610" cy="3094827"/>
          </a:xfrm>
          <a:prstGeom prst="rect">
            <a:avLst/>
          </a:prstGeom>
        </p:spPr>
      </p:pic>
      <p:sp>
        <p:nvSpPr>
          <p:cNvPr id="37" name="Figura a mano libera: forma 36">
            <a:extLst>
              <a:ext uri="{FF2B5EF4-FFF2-40B4-BE49-F238E27FC236}">
                <a16:creationId xmlns:a16="http://schemas.microsoft.com/office/drawing/2014/main" id="{F3992ED4-F502-4871-BFA5-5D847D8EB30C}"/>
              </a:ext>
            </a:extLst>
          </p:cNvPr>
          <p:cNvSpPr/>
          <p:nvPr/>
        </p:nvSpPr>
        <p:spPr>
          <a:xfrm>
            <a:off x="10363200" y="562130"/>
            <a:ext cx="1219200" cy="940162"/>
          </a:xfrm>
          <a:custGeom>
            <a:avLst/>
            <a:gdLst>
              <a:gd name="connsiteX0" fmla="*/ 0 w 3312461"/>
              <a:gd name="connsiteY0" fmla="*/ 69272 h 3020291"/>
              <a:gd name="connsiteX1" fmla="*/ 69273 w 3312461"/>
              <a:gd name="connsiteY1" fmla="*/ 55418 h 3020291"/>
              <a:gd name="connsiteX2" fmla="*/ 110836 w 3312461"/>
              <a:gd name="connsiteY2" fmla="*/ 41563 h 3020291"/>
              <a:gd name="connsiteX3" fmla="*/ 249382 w 3312461"/>
              <a:gd name="connsiteY3" fmla="*/ 27709 h 3020291"/>
              <a:gd name="connsiteX4" fmla="*/ 304800 w 3312461"/>
              <a:gd name="connsiteY4" fmla="*/ 13854 h 3020291"/>
              <a:gd name="connsiteX5" fmla="*/ 346364 w 3312461"/>
              <a:gd name="connsiteY5" fmla="*/ 0 h 3020291"/>
              <a:gd name="connsiteX6" fmla="*/ 678873 w 3312461"/>
              <a:gd name="connsiteY6" fmla="*/ 13854 h 3020291"/>
              <a:gd name="connsiteX7" fmla="*/ 734291 w 3312461"/>
              <a:gd name="connsiteY7" fmla="*/ 27709 h 3020291"/>
              <a:gd name="connsiteX8" fmla="*/ 942109 w 3312461"/>
              <a:gd name="connsiteY8" fmla="*/ 55418 h 3020291"/>
              <a:gd name="connsiteX9" fmla="*/ 997527 w 3312461"/>
              <a:gd name="connsiteY9" fmla="*/ 69272 h 3020291"/>
              <a:gd name="connsiteX10" fmla="*/ 1080655 w 3312461"/>
              <a:gd name="connsiteY10" fmla="*/ 96982 h 3020291"/>
              <a:gd name="connsiteX11" fmla="*/ 1163782 w 3312461"/>
              <a:gd name="connsiteY11" fmla="*/ 152400 h 3020291"/>
              <a:gd name="connsiteX12" fmla="*/ 1233055 w 3312461"/>
              <a:gd name="connsiteY12" fmla="*/ 207818 h 3020291"/>
              <a:gd name="connsiteX13" fmla="*/ 1274618 w 3312461"/>
              <a:gd name="connsiteY13" fmla="*/ 235527 h 3020291"/>
              <a:gd name="connsiteX14" fmla="*/ 1385455 w 3312461"/>
              <a:gd name="connsiteY14" fmla="*/ 304800 h 3020291"/>
              <a:gd name="connsiteX15" fmla="*/ 1524000 w 3312461"/>
              <a:gd name="connsiteY15" fmla="*/ 401782 h 3020291"/>
              <a:gd name="connsiteX16" fmla="*/ 1593273 w 3312461"/>
              <a:gd name="connsiteY16" fmla="*/ 526472 h 3020291"/>
              <a:gd name="connsiteX17" fmla="*/ 1620982 w 3312461"/>
              <a:gd name="connsiteY17" fmla="*/ 554182 h 3020291"/>
              <a:gd name="connsiteX18" fmla="*/ 1676400 w 3312461"/>
              <a:gd name="connsiteY18" fmla="*/ 623454 h 3020291"/>
              <a:gd name="connsiteX19" fmla="*/ 1690255 w 3312461"/>
              <a:gd name="connsiteY19" fmla="*/ 665018 h 3020291"/>
              <a:gd name="connsiteX20" fmla="*/ 1745673 w 3312461"/>
              <a:gd name="connsiteY20" fmla="*/ 748145 h 3020291"/>
              <a:gd name="connsiteX21" fmla="*/ 1773382 w 3312461"/>
              <a:gd name="connsiteY21" fmla="*/ 789709 h 3020291"/>
              <a:gd name="connsiteX22" fmla="*/ 1787236 w 3312461"/>
              <a:gd name="connsiteY22" fmla="*/ 831272 h 3020291"/>
              <a:gd name="connsiteX23" fmla="*/ 1814945 w 3312461"/>
              <a:gd name="connsiteY23" fmla="*/ 858982 h 3020291"/>
              <a:gd name="connsiteX24" fmla="*/ 1842655 w 3312461"/>
              <a:gd name="connsiteY24" fmla="*/ 900545 h 3020291"/>
              <a:gd name="connsiteX25" fmla="*/ 1898073 w 3312461"/>
              <a:gd name="connsiteY25" fmla="*/ 1025236 h 3020291"/>
              <a:gd name="connsiteX26" fmla="*/ 1925782 w 3312461"/>
              <a:gd name="connsiteY26" fmla="*/ 1191491 h 3020291"/>
              <a:gd name="connsiteX27" fmla="*/ 1939636 w 3312461"/>
              <a:gd name="connsiteY27" fmla="*/ 1260763 h 3020291"/>
              <a:gd name="connsiteX28" fmla="*/ 1967345 w 3312461"/>
              <a:gd name="connsiteY28" fmla="*/ 1302327 h 3020291"/>
              <a:gd name="connsiteX29" fmla="*/ 1995055 w 3312461"/>
              <a:gd name="connsiteY29" fmla="*/ 1399309 h 3020291"/>
              <a:gd name="connsiteX30" fmla="*/ 2022764 w 3312461"/>
              <a:gd name="connsiteY30" fmla="*/ 1454727 h 3020291"/>
              <a:gd name="connsiteX31" fmla="*/ 2050473 w 3312461"/>
              <a:gd name="connsiteY31" fmla="*/ 1551709 h 3020291"/>
              <a:gd name="connsiteX32" fmla="*/ 2105891 w 3312461"/>
              <a:gd name="connsiteY32" fmla="*/ 1620982 h 3020291"/>
              <a:gd name="connsiteX33" fmla="*/ 2147455 w 3312461"/>
              <a:gd name="connsiteY33" fmla="*/ 1690254 h 3020291"/>
              <a:gd name="connsiteX34" fmla="*/ 2161309 w 3312461"/>
              <a:gd name="connsiteY34" fmla="*/ 1731818 h 3020291"/>
              <a:gd name="connsiteX35" fmla="*/ 2202873 w 3312461"/>
              <a:gd name="connsiteY35" fmla="*/ 1745672 h 3020291"/>
              <a:gd name="connsiteX36" fmla="*/ 2216727 w 3312461"/>
              <a:gd name="connsiteY36" fmla="*/ 1787236 h 3020291"/>
              <a:gd name="connsiteX37" fmla="*/ 2258291 w 3312461"/>
              <a:gd name="connsiteY37" fmla="*/ 1801091 h 3020291"/>
              <a:gd name="connsiteX38" fmla="*/ 2299855 w 3312461"/>
              <a:gd name="connsiteY38" fmla="*/ 1828800 h 3020291"/>
              <a:gd name="connsiteX39" fmla="*/ 2424545 w 3312461"/>
              <a:gd name="connsiteY39" fmla="*/ 1856509 h 3020291"/>
              <a:gd name="connsiteX40" fmla="*/ 2507673 w 3312461"/>
              <a:gd name="connsiteY40" fmla="*/ 1884218 h 3020291"/>
              <a:gd name="connsiteX41" fmla="*/ 2632364 w 3312461"/>
              <a:gd name="connsiteY41" fmla="*/ 1925782 h 3020291"/>
              <a:gd name="connsiteX42" fmla="*/ 2673927 w 3312461"/>
              <a:gd name="connsiteY42" fmla="*/ 1939636 h 3020291"/>
              <a:gd name="connsiteX43" fmla="*/ 2715491 w 3312461"/>
              <a:gd name="connsiteY43" fmla="*/ 1953491 h 3020291"/>
              <a:gd name="connsiteX44" fmla="*/ 2784764 w 3312461"/>
              <a:gd name="connsiteY44" fmla="*/ 1967345 h 3020291"/>
              <a:gd name="connsiteX45" fmla="*/ 2867891 w 3312461"/>
              <a:gd name="connsiteY45" fmla="*/ 2022763 h 3020291"/>
              <a:gd name="connsiteX46" fmla="*/ 2951018 w 3312461"/>
              <a:gd name="connsiteY46" fmla="*/ 2064327 h 3020291"/>
              <a:gd name="connsiteX47" fmla="*/ 2978727 w 3312461"/>
              <a:gd name="connsiteY47" fmla="*/ 2105891 h 3020291"/>
              <a:gd name="connsiteX48" fmla="*/ 3020291 w 3312461"/>
              <a:gd name="connsiteY48" fmla="*/ 2133600 h 3020291"/>
              <a:gd name="connsiteX49" fmla="*/ 3034145 w 3312461"/>
              <a:gd name="connsiteY49" fmla="*/ 2175163 h 3020291"/>
              <a:gd name="connsiteX50" fmla="*/ 3061855 w 3312461"/>
              <a:gd name="connsiteY50" fmla="*/ 2202872 h 3020291"/>
              <a:gd name="connsiteX51" fmla="*/ 3075709 w 3312461"/>
              <a:gd name="connsiteY51" fmla="*/ 2244436 h 3020291"/>
              <a:gd name="connsiteX52" fmla="*/ 3103418 w 3312461"/>
              <a:gd name="connsiteY52" fmla="*/ 2341418 h 3020291"/>
              <a:gd name="connsiteX53" fmla="*/ 3131127 w 3312461"/>
              <a:gd name="connsiteY53" fmla="*/ 2410691 h 3020291"/>
              <a:gd name="connsiteX54" fmla="*/ 3158836 w 3312461"/>
              <a:gd name="connsiteY54" fmla="*/ 2493818 h 3020291"/>
              <a:gd name="connsiteX55" fmla="*/ 3172691 w 3312461"/>
              <a:gd name="connsiteY55" fmla="*/ 2535382 h 3020291"/>
              <a:gd name="connsiteX56" fmla="*/ 3200400 w 3312461"/>
              <a:gd name="connsiteY56" fmla="*/ 2618509 h 3020291"/>
              <a:gd name="connsiteX57" fmla="*/ 3228109 w 3312461"/>
              <a:gd name="connsiteY57" fmla="*/ 2660072 h 3020291"/>
              <a:gd name="connsiteX58" fmla="*/ 3269673 w 3312461"/>
              <a:gd name="connsiteY58" fmla="*/ 2743200 h 3020291"/>
              <a:gd name="connsiteX59" fmla="*/ 3297382 w 3312461"/>
              <a:gd name="connsiteY59" fmla="*/ 2881745 h 3020291"/>
              <a:gd name="connsiteX60" fmla="*/ 3311236 w 3312461"/>
              <a:gd name="connsiteY60" fmla="*/ 2937163 h 3020291"/>
              <a:gd name="connsiteX61" fmla="*/ 3311236 w 3312461"/>
              <a:gd name="connsiteY61" fmla="*/ 3020291 h 3020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12461" h="3020291">
                <a:moveTo>
                  <a:pt x="0" y="69272"/>
                </a:moveTo>
                <a:cubicBezTo>
                  <a:pt x="23091" y="64654"/>
                  <a:pt x="46428" y="61129"/>
                  <a:pt x="69273" y="55418"/>
                </a:cubicBezTo>
                <a:cubicBezTo>
                  <a:pt x="83441" y="51876"/>
                  <a:pt x="96402" y="43784"/>
                  <a:pt x="110836" y="41563"/>
                </a:cubicBezTo>
                <a:cubicBezTo>
                  <a:pt x="156709" y="34506"/>
                  <a:pt x="203200" y="32327"/>
                  <a:pt x="249382" y="27709"/>
                </a:cubicBezTo>
                <a:cubicBezTo>
                  <a:pt x="267855" y="23091"/>
                  <a:pt x="286491" y="19085"/>
                  <a:pt x="304800" y="13854"/>
                </a:cubicBezTo>
                <a:cubicBezTo>
                  <a:pt x="318842" y="9842"/>
                  <a:pt x="331760" y="0"/>
                  <a:pt x="346364" y="0"/>
                </a:cubicBezTo>
                <a:cubicBezTo>
                  <a:pt x="457296" y="0"/>
                  <a:pt x="568037" y="9236"/>
                  <a:pt x="678873" y="13854"/>
                </a:cubicBezTo>
                <a:cubicBezTo>
                  <a:pt x="697346" y="18472"/>
                  <a:pt x="715620" y="23975"/>
                  <a:pt x="734291" y="27709"/>
                </a:cubicBezTo>
                <a:cubicBezTo>
                  <a:pt x="812017" y="43254"/>
                  <a:pt x="858949" y="46178"/>
                  <a:pt x="942109" y="55418"/>
                </a:cubicBezTo>
                <a:cubicBezTo>
                  <a:pt x="960582" y="60036"/>
                  <a:pt x="979289" y="63801"/>
                  <a:pt x="997527" y="69272"/>
                </a:cubicBezTo>
                <a:cubicBezTo>
                  <a:pt x="1025503" y="77665"/>
                  <a:pt x="1080655" y="96982"/>
                  <a:pt x="1080655" y="96982"/>
                </a:cubicBezTo>
                <a:cubicBezTo>
                  <a:pt x="1159445" y="175772"/>
                  <a:pt x="1083580" y="112299"/>
                  <a:pt x="1163782" y="152400"/>
                </a:cubicBezTo>
                <a:cubicBezTo>
                  <a:pt x="1220634" y="180826"/>
                  <a:pt x="1190103" y="173457"/>
                  <a:pt x="1233055" y="207818"/>
                </a:cubicBezTo>
                <a:cubicBezTo>
                  <a:pt x="1246057" y="218220"/>
                  <a:pt x="1260764" y="226291"/>
                  <a:pt x="1274618" y="235527"/>
                </a:cubicBezTo>
                <a:cubicBezTo>
                  <a:pt x="1341087" y="335231"/>
                  <a:pt x="1246961" y="212471"/>
                  <a:pt x="1385455" y="304800"/>
                </a:cubicBezTo>
                <a:cubicBezTo>
                  <a:pt x="1390967" y="308475"/>
                  <a:pt x="1509079" y="384995"/>
                  <a:pt x="1524000" y="401782"/>
                </a:cubicBezTo>
                <a:cubicBezTo>
                  <a:pt x="1680419" y="577755"/>
                  <a:pt x="1528147" y="417929"/>
                  <a:pt x="1593273" y="526472"/>
                </a:cubicBezTo>
                <a:cubicBezTo>
                  <a:pt x="1599994" y="537673"/>
                  <a:pt x="1611746" y="544945"/>
                  <a:pt x="1620982" y="554182"/>
                </a:cubicBezTo>
                <a:cubicBezTo>
                  <a:pt x="1655804" y="658650"/>
                  <a:pt x="1604781" y="533931"/>
                  <a:pt x="1676400" y="623454"/>
                </a:cubicBezTo>
                <a:cubicBezTo>
                  <a:pt x="1685523" y="634858"/>
                  <a:pt x="1683163" y="652252"/>
                  <a:pt x="1690255" y="665018"/>
                </a:cubicBezTo>
                <a:cubicBezTo>
                  <a:pt x="1706428" y="694129"/>
                  <a:pt x="1727200" y="720436"/>
                  <a:pt x="1745673" y="748145"/>
                </a:cubicBezTo>
                <a:lnTo>
                  <a:pt x="1773382" y="789709"/>
                </a:lnTo>
                <a:cubicBezTo>
                  <a:pt x="1778000" y="803563"/>
                  <a:pt x="1779723" y="818749"/>
                  <a:pt x="1787236" y="831272"/>
                </a:cubicBezTo>
                <a:cubicBezTo>
                  <a:pt x="1793956" y="842473"/>
                  <a:pt x="1806785" y="848782"/>
                  <a:pt x="1814945" y="858982"/>
                </a:cubicBezTo>
                <a:cubicBezTo>
                  <a:pt x="1825347" y="871984"/>
                  <a:pt x="1833418" y="886691"/>
                  <a:pt x="1842655" y="900545"/>
                </a:cubicBezTo>
                <a:cubicBezTo>
                  <a:pt x="1875630" y="999469"/>
                  <a:pt x="1854163" y="959370"/>
                  <a:pt x="1898073" y="1025236"/>
                </a:cubicBezTo>
                <a:cubicBezTo>
                  <a:pt x="1929048" y="1304026"/>
                  <a:pt x="1893286" y="1061508"/>
                  <a:pt x="1925782" y="1191491"/>
                </a:cubicBezTo>
                <a:cubicBezTo>
                  <a:pt x="1931493" y="1214336"/>
                  <a:pt x="1931368" y="1238714"/>
                  <a:pt x="1939636" y="1260763"/>
                </a:cubicBezTo>
                <a:cubicBezTo>
                  <a:pt x="1945483" y="1276354"/>
                  <a:pt x="1958109" y="1288472"/>
                  <a:pt x="1967345" y="1302327"/>
                </a:cubicBezTo>
                <a:cubicBezTo>
                  <a:pt x="1974376" y="1330450"/>
                  <a:pt x="1983129" y="1371482"/>
                  <a:pt x="1995055" y="1399309"/>
                </a:cubicBezTo>
                <a:cubicBezTo>
                  <a:pt x="2003191" y="1418292"/>
                  <a:pt x="2013528" y="1436254"/>
                  <a:pt x="2022764" y="1454727"/>
                </a:cubicBezTo>
                <a:cubicBezTo>
                  <a:pt x="2027204" y="1472487"/>
                  <a:pt x="2040533" y="1531830"/>
                  <a:pt x="2050473" y="1551709"/>
                </a:cubicBezTo>
                <a:cubicBezTo>
                  <a:pt x="2067950" y="1586662"/>
                  <a:pt x="2080120" y="1595210"/>
                  <a:pt x="2105891" y="1620982"/>
                </a:cubicBezTo>
                <a:cubicBezTo>
                  <a:pt x="2145138" y="1738725"/>
                  <a:pt x="2090400" y="1595164"/>
                  <a:pt x="2147455" y="1690254"/>
                </a:cubicBezTo>
                <a:cubicBezTo>
                  <a:pt x="2154969" y="1702777"/>
                  <a:pt x="2150982" y="1721491"/>
                  <a:pt x="2161309" y="1731818"/>
                </a:cubicBezTo>
                <a:cubicBezTo>
                  <a:pt x="2171636" y="1742145"/>
                  <a:pt x="2189018" y="1741054"/>
                  <a:pt x="2202873" y="1745672"/>
                </a:cubicBezTo>
                <a:cubicBezTo>
                  <a:pt x="2207491" y="1759527"/>
                  <a:pt x="2206400" y="1776909"/>
                  <a:pt x="2216727" y="1787236"/>
                </a:cubicBezTo>
                <a:cubicBezTo>
                  <a:pt x="2227054" y="1797563"/>
                  <a:pt x="2245229" y="1794560"/>
                  <a:pt x="2258291" y="1801091"/>
                </a:cubicBezTo>
                <a:cubicBezTo>
                  <a:pt x="2273184" y="1808538"/>
                  <a:pt x="2284962" y="1821353"/>
                  <a:pt x="2299855" y="1828800"/>
                </a:cubicBezTo>
                <a:cubicBezTo>
                  <a:pt x="2339491" y="1848618"/>
                  <a:pt x="2381981" y="1845868"/>
                  <a:pt x="2424545" y="1856509"/>
                </a:cubicBezTo>
                <a:cubicBezTo>
                  <a:pt x="2452881" y="1863593"/>
                  <a:pt x="2479964" y="1874982"/>
                  <a:pt x="2507673" y="1884218"/>
                </a:cubicBezTo>
                <a:lnTo>
                  <a:pt x="2632364" y="1925782"/>
                </a:lnTo>
                <a:lnTo>
                  <a:pt x="2673927" y="1939636"/>
                </a:lnTo>
                <a:cubicBezTo>
                  <a:pt x="2687782" y="1944254"/>
                  <a:pt x="2701170" y="1950627"/>
                  <a:pt x="2715491" y="1953491"/>
                </a:cubicBezTo>
                <a:lnTo>
                  <a:pt x="2784764" y="1967345"/>
                </a:lnTo>
                <a:cubicBezTo>
                  <a:pt x="2812473" y="1985818"/>
                  <a:pt x="2836298" y="2012232"/>
                  <a:pt x="2867891" y="2022763"/>
                </a:cubicBezTo>
                <a:cubicBezTo>
                  <a:pt x="2925251" y="2041884"/>
                  <a:pt x="2897304" y="2028517"/>
                  <a:pt x="2951018" y="2064327"/>
                </a:cubicBezTo>
                <a:cubicBezTo>
                  <a:pt x="2960254" y="2078182"/>
                  <a:pt x="2966953" y="2094117"/>
                  <a:pt x="2978727" y="2105891"/>
                </a:cubicBezTo>
                <a:cubicBezTo>
                  <a:pt x="2990501" y="2117665"/>
                  <a:pt x="3009889" y="2120598"/>
                  <a:pt x="3020291" y="2133600"/>
                </a:cubicBezTo>
                <a:cubicBezTo>
                  <a:pt x="3029414" y="2145004"/>
                  <a:pt x="3026631" y="2162640"/>
                  <a:pt x="3034145" y="2175163"/>
                </a:cubicBezTo>
                <a:cubicBezTo>
                  <a:pt x="3040866" y="2186364"/>
                  <a:pt x="3052618" y="2193636"/>
                  <a:pt x="3061855" y="2202872"/>
                </a:cubicBezTo>
                <a:cubicBezTo>
                  <a:pt x="3066473" y="2216727"/>
                  <a:pt x="3071513" y="2230448"/>
                  <a:pt x="3075709" y="2244436"/>
                </a:cubicBezTo>
                <a:cubicBezTo>
                  <a:pt x="3085370" y="2276639"/>
                  <a:pt x="3092786" y="2309522"/>
                  <a:pt x="3103418" y="2341418"/>
                </a:cubicBezTo>
                <a:cubicBezTo>
                  <a:pt x="3111282" y="2365012"/>
                  <a:pt x="3122628" y="2387319"/>
                  <a:pt x="3131127" y="2410691"/>
                </a:cubicBezTo>
                <a:cubicBezTo>
                  <a:pt x="3141109" y="2438140"/>
                  <a:pt x="3149600" y="2466109"/>
                  <a:pt x="3158836" y="2493818"/>
                </a:cubicBezTo>
                <a:lnTo>
                  <a:pt x="3172691" y="2535382"/>
                </a:lnTo>
                <a:cubicBezTo>
                  <a:pt x="3181927" y="2563091"/>
                  <a:pt x="3184198" y="2594207"/>
                  <a:pt x="3200400" y="2618509"/>
                </a:cubicBezTo>
                <a:cubicBezTo>
                  <a:pt x="3209636" y="2632363"/>
                  <a:pt x="3220662" y="2645179"/>
                  <a:pt x="3228109" y="2660072"/>
                </a:cubicBezTo>
                <a:cubicBezTo>
                  <a:pt x="3285472" y="2774797"/>
                  <a:pt x="3190260" y="2624079"/>
                  <a:pt x="3269673" y="2743200"/>
                </a:cubicBezTo>
                <a:cubicBezTo>
                  <a:pt x="3278909" y="2789382"/>
                  <a:pt x="3285960" y="2836055"/>
                  <a:pt x="3297382" y="2881745"/>
                </a:cubicBezTo>
                <a:cubicBezTo>
                  <a:pt x="3302000" y="2900218"/>
                  <a:pt x="3309341" y="2918216"/>
                  <a:pt x="3311236" y="2937163"/>
                </a:cubicBezTo>
                <a:cubicBezTo>
                  <a:pt x="3313993" y="2964735"/>
                  <a:pt x="3311236" y="2992582"/>
                  <a:pt x="3311236" y="3020291"/>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707902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1" grpId="0"/>
      <p:bldP spid="12" grpId="0"/>
      <p:bldP spid="14" grpId="0"/>
      <p:bldP spid="16" grpId="0"/>
      <p:bldP spid="13" grpId="0" animBg="1"/>
      <p:bldP spid="3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5C99D6B-8867-4393-8FCE-0612A799AD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7160831" y="3134884"/>
            <a:ext cx="4529421" cy="3397066"/>
          </a:xfrm>
          <a:prstGeom prst="rect">
            <a:avLst/>
          </a:prstGeom>
        </p:spPr>
      </p:pic>
      <p:sp>
        <p:nvSpPr>
          <p:cNvPr id="8" name="Ovale 7">
            <a:extLst>
              <a:ext uri="{FF2B5EF4-FFF2-40B4-BE49-F238E27FC236}">
                <a16:creationId xmlns:a16="http://schemas.microsoft.com/office/drawing/2014/main" id="{5DAA9AA2-DBBE-4EBD-89A1-A8CE884A1925}"/>
              </a:ext>
            </a:extLst>
          </p:cNvPr>
          <p:cNvSpPr/>
          <p:nvPr/>
        </p:nvSpPr>
        <p:spPr>
          <a:xfrm>
            <a:off x="8820443" y="4149211"/>
            <a:ext cx="464234" cy="4220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CasellaDiTesto 9">
            <a:extLst>
              <a:ext uri="{FF2B5EF4-FFF2-40B4-BE49-F238E27FC236}">
                <a16:creationId xmlns:a16="http://schemas.microsoft.com/office/drawing/2014/main" id="{E39FAAA7-6ED2-4269-8CDC-1E9F45AD47FD}"/>
              </a:ext>
            </a:extLst>
          </p:cNvPr>
          <p:cNvSpPr txBox="1"/>
          <p:nvPr/>
        </p:nvSpPr>
        <p:spPr>
          <a:xfrm>
            <a:off x="4713794" y="225082"/>
            <a:ext cx="2371740" cy="523220"/>
          </a:xfrm>
          <a:prstGeom prst="rect">
            <a:avLst/>
          </a:prstGeom>
          <a:noFill/>
        </p:spPr>
        <p:txBody>
          <a:bodyPr wrap="none" rtlCol="0">
            <a:spAutoFit/>
          </a:bodyPr>
          <a:lstStyle/>
          <a:p>
            <a:r>
              <a:rPr lang="it-IT" sz="2800" b="1" dirty="0">
                <a:solidFill>
                  <a:srgbClr val="FF0000"/>
                </a:solidFill>
              </a:rPr>
              <a:t>CASO CLINICO</a:t>
            </a:r>
            <a:r>
              <a:rPr lang="it-IT" sz="2800" dirty="0">
                <a:solidFill>
                  <a:srgbClr val="FF0000"/>
                </a:solidFill>
              </a:rPr>
              <a:t> </a:t>
            </a:r>
            <a:endParaRPr lang="it-IT" sz="2800" b="1" dirty="0">
              <a:solidFill>
                <a:srgbClr val="FF0000"/>
              </a:solidFill>
            </a:endParaRPr>
          </a:p>
        </p:txBody>
      </p:sp>
      <p:sp>
        <p:nvSpPr>
          <p:cNvPr id="11" name="CasellaDiTesto 10">
            <a:extLst>
              <a:ext uri="{FF2B5EF4-FFF2-40B4-BE49-F238E27FC236}">
                <a16:creationId xmlns:a16="http://schemas.microsoft.com/office/drawing/2014/main" id="{87C16810-4087-4F20-9BF3-83326E27F326}"/>
              </a:ext>
            </a:extLst>
          </p:cNvPr>
          <p:cNvSpPr txBox="1"/>
          <p:nvPr/>
        </p:nvSpPr>
        <p:spPr>
          <a:xfrm>
            <a:off x="55085" y="1038389"/>
            <a:ext cx="8004516" cy="3046988"/>
          </a:xfrm>
          <a:prstGeom prst="rect">
            <a:avLst/>
          </a:prstGeom>
          <a:noFill/>
        </p:spPr>
        <p:txBody>
          <a:bodyPr wrap="square" rtlCol="0">
            <a:spAutoFit/>
          </a:bodyPr>
          <a:lstStyle/>
          <a:p>
            <a:r>
              <a:rPr lang="it-IT" sz="2600" b="1" dirty="0"/>
              <a:t>Pz. Maschio:</a:t>
            </a:r>
          </a:p>
          <a:p>
            <a:r>
              <a:rPr lang="it-IT" sz="2600" b="1" dirty="0"/>
              <a:t>E.G. 30 sett., 4 gg, 1.120 Kg</a:t>
            </a:r>
          </a:p>
          <a:p>
            <a:r>
              <a:rPr lang="it-IT" sz="2600" b="1" dirty="0"/>
              <a:t>Accesso in tronco brachiocefalico </a:t>
            </a:r>
            <a:r>
              <a:rPr lang="it-IT" sz="2600" b="1" dirty="0" err="1"/>
              <a:t>sn</a:t>
            </a:r>
            <a:endParaRPr lang="it-IT" sz="2600" b="1" dirty="0"/>
          </a:p>
          <a:p>
            <a:r>
              <a:rPr lang="it-IT" sz="2600" b="1" dirty="0"/>
              <a:t>Controllo ecografico ed EKG per</a:t>
            </a:r>
          </a:p>
          <a:p>
            <a:r>
              <a:rPr lang="it-IT" sz="2600" b="1" dirty="0"/>
              <a:t>valutazione corretta posizione del CVC </a:t>
            </a:r>
          </a:p>
          <a:p>
            <a:r>
              <a:rPr lang="it-IT" sz="2600" b="1" dirty="0"/>
              <a:t>in real-time</a:t>
            </a:r>
          </a:p>
          <a:p>
            <a:endParaRPr lang="it-IT" dirty="0"/>
          </a:p>
          <a:p>
            <a:endParaRPr lang="it-IT" dirty="0"/>
          </a:p>
        </p:txBody>
      </p:sp>
      <p:sp>
        <p:nvSpPr>
          <p:cNvPr id="12" name="CasellaDiTesto 11">
            <a:extLst>
              <a:ext uri="{FF2B5EF4-FFF2-40B4-BE49-F238E27FC236}">
                <a16:creationId xmlns:a16="http://schemas.microsoft.com/office/drawing/2014/main" id="{77222400-DD8E-4BF9-B1A7-DE43250307FE}"/>
              </a:ext>
            </a:extLst>
          </p:cNvPr>
          <p:cNvSpPr txBox="1"/>
          <p:nvPr/>
        </p:nvSpPr>
        <p:spPr>
          <a:xfrm>
            <a:off x="9127232" y="1235977"/>
            <a:ext cx="509137" cy="292388"/>
          </a:xfrm>
          <a:prstGeom prst="rect">
            <a:avLst/>
          </a:prstGeom>
          <a:noFill/>
        </p:spPr>
        <p:txBody>
          <a:bodyPr wrap="square" rtlCol="0">
            <a:spAutoFit/>
          </a:bodyPr>
          <a:lstStyle/>
          <a:p>
            <a:r>
              <a:rPr lang="it-IT" sz="1300" b="1" dirty="0">
                <a:solidFill>
                  <a:schemeClr val="bg1"/>
                </a:solidFill>
              </a:rPr>
              <a:t>VCS</a:t>
            </a:r>
          </a:p>
        </p:txBody>
      </p:sp>
      <p:sp>
        <p:nvSpPr>
          <p:cNvPr id="13" name="CasellaDiTesto 12">
            <a:extLst>
              <a:ext uri="{FF2B5EF4-FFF2-40B4-BE49-F238E27FC236}">
                <a16:creationId xmlns:a16="http://schemas.microsoft.com/office/drawing/2014/main" id="{92DD3DC6-D085-4046-B110-2A97F7C3BB22}"/>
              </a:ext>
            </a:extLst>
          </p:cNvPr>
          <p:cNvSpPr txBox="1"/>
          <p:nvPr/>
        </p:nvSpPr>
        <p:spPr>
          <a:xfrm>
            <a:off x="9777037" y="1264113"/>
            <a:ext cx="837537" cy="292388"/>
          </a:xfrm>
          <a:prstGeom prst="rect">
            <a:avLst/>
          </a:prstGeom>
          <a:noFill/>
        </p:spPr>
        <p:txBody>
          <a:bodyPr wrap="none" rtlCol="0">
            <a:spAutoFit/>
          </a:bodyPr>
          <a:lstStyle/>
          <a:p>
            <a:r>
              <a:rPr lang="it-IT" sz="1300" b="1" dirty="0">
                <a:solidFill>
                  <a:schemeClr val="bg1"/>
                </a:solidFill>
              </a:rPr>
              <a:t>ATRIO DX</a:t>
            </a:r>
          </a:p>
        </p:txBody>
      </p:sp>
      <p:sp>
        <p:nvSpPr>
          <p:cNvPr id="14" name="CasellaDiTesto 13">
            <a:extLst>
              <a:ext uri="{FF2B5EF4-FFF2-40B4-BE49-F238E27FC236}">
                <a16:creationId xmlns:a16="http://schemas.microsoft.com/office/drawing/2014/main" id="{B6E6DC97-BB6C-42C9-BA72-688C2A5EC294}"/>
              </a:ext>
            </a:extLst>
          </p:cNvPr>
          <p:cNvSpPr txBox="1"/>
          <p:nvPr/>
        </p:nvSpPr>
        <p:spPr>
          <a:xfrm>
            <a:off x="8637559" y="1589648"/>
            <a:ext cx="454099" cy="292388"/>
          </a:xfrm>
          <a:prstGeom prst="rect">
            <a:avLst/>
          </a:prstGeom>
          <a:noFill/>
        </p:spPr>
        <p:txBody>
          <a:bodyPr wrap="none" rtlCol="0">
            <a:spAutoFit/>
          </a:bodyPr>
          <a:lstStyle/>
          <a:p>
            <a:r>
              <a:rPr lang="it-IT" sz="1300" b="1" dirty="0">
                <a:solidFill>
                  <a:schemeClr val="bg1"/>
                </a:solidFill>
              </a:rPr>
              <a:t>CVC</a:t>
            </a:r>
          </a:p>
        </p:txBody>
      </p:sp>
      <p:pic>
        <p:nvPicPr>
          <p:cNvPr id="18" name="Immagine 17">
            <a:extLst>
              <a:ext uri="{FF2B5EF4-FFF2-40B4-BE49-F238E27FC236}">
                <a16:creationId xmlns:a16="http://schemas.microsoft.com/office/drawing/2014/main" id="{CEB332D4-2CC7-43DD-BF36-BBFE9A2B95A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4045" r="17298"/>
          <a:stretch/>
        </p:blipFill>
        <p:spPr>
          <a:xfrm rot="16200000">
            <a:off x="4337426" y="2057646"/>
            <a:ext cx="1504906" cy="4123831"/>
          </a:xfrm>
          <a:prstGeom prst="rect">
            <a:avLst/>
          </a:prstGeom>
        </p:spPr>
      </p:pic>
      <p:sp>
        <p:nvSpPr>
          <p:cNvPr id="20" name="CasellaDiTesto 19">
            <a:extLst>
              <a:ext uri="{FF2B5EF4-FFF2-40B4-BE49-F238E27FC236}">
                <a16:creationId xmlns:a16="http://schemas.microsoft.com/office/drawing/2014/main" id="{78E1F393-E65D-4559-8413-94D0148E06DF}"/>
              </a:ext>
            </a:extLst>
          </p:cNvPr>
          <p:cNvSpPr txBox="1"/>
          <p:nvPr/>
        </p:nvSpPr>
        <p:spPr>
          <a:xfrm>
            <a:off x="5771447" y="4484222"/>
            <a:ext cx="1462132" cy="400110"/>
          </a:xfrm>
          <a:prstGeom prst="rect">
            <a:avLst/>
          </a:prstGeom>
          <a:noFill/>
        </p:spPr>
        <p:txBody>
          <a:bodyPr wrap="none" rtlCol="0">
            <a:spAutoFit/>
          </a:bodyPr>
          <a:lstStyle/>
          <a:p>
            <a:r>
              <a:rPr lang="it-IT" sz="2000" b="1" dirty="0"/>
              <a:t>3. ECG BASE</a:t>
            </a:r>
          </a:p>
        </p:txBody>
      </p:sp>
      <p:pic>
        <p:nvPicPr>
          <p:cNvPr id="24" name="Immagine 23">
            <a:extLst>
              <a:ext uri="{FF2B5EF4-FFF2-40B4-BE49-F238E27FC236}">
                <a16:creationId xmlns:a16="http://schemas.microsoft.com/office/drawing/2014/main" id="{6440987A-15A3-4CB0-9CEA-D10E979662A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9543" r="17567" b="11158"/>
          <a:stretch/>
        </p:blipFill>
        <p:spPr>
          <a:xfrm rot="16200000">
            <a:off x="4322910" y="3700257"/>
            <a:ext cx="1504907" cy="4123836"/>
          </a:xfrm>
          <a:prstGeom prst="rect">
            <a:avLst/>
          </a:prstGeom>
        </p:spPr>
      </p:pic>
      <p:sp>
        <p:nvSpPr>
          <p:cNvPr id="25" name="CasellaDiTesto 24">
            <a:extLst>
              <a:ext uri="{FF2B5EF4-FFF2-40B4-BE49-F238E27FC236}">
                <a16:creationId xmlns:a16="http://schemas.microsoft.com/office/drawing/2014/main" id="{3DCC4CA8-B017-4C6C-86EB-0C48D67FC9C1}"/>
              </a:ext>
            </a:extLst>
          </p:cNvPr>
          <p:cNvSpPr txBox="1"/>
          <p:nvPr/>
        </p:nvSpPr>
        <p:spPr>
          <a:xfrm>
            <a:off x="6288309" y="6151803"/>
            <a:ext cx="860748" cy="400110"/>
          </a:xfrm>
          <a:prstGeom prst="rect">
            <a:avLst/>
          </a:prstGeom>
          <a:noFill/>
        </p:spPr>
        <p:txBody>
          <a:bodyPr wrap="none" rtlCol="0">
            <a:spAutoFit/>
          </a:bodyPr>
          <a:lstStyle/>
          <a:p>
            <a:r>
              <a:rPr lang="it-IT" sz="2000" b="1" dirty="0"/>
              <a:t>4. EKG</a:t>
            </a:r>
          </a:p>
        </p:txBody>
      </p:sp>
      <p:pic>
        <p:nvPicPr>
          <p:cNvPr id="31" name="Immagine 30">
            <a:extLst>
              <a:ext uri="{FF2B5EF4-FFF2-40B4-BE49-F238E27FC236}">
                <a16:creationId xmlns:a16="http://schemas.microsoft.com/office/drawing/2014/main" id="{A6943596-19C0-437F-A2BF-CD4B3EDD6D7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125" t="16576" r="39118" b="33539"/>
          <a:stretch/>
        </p:blipFill>
        <p:spPr>
          <a:xfrm>
            <a:off x="9091658" y="1054078"/>
            <a:ext cx="2598594" cy="2056975"/>
          </a:xfrm>
          <a:prstGeom prst="rect">
            <a:avLst/>
          </a:prstGeom>
        </p:spPr>
      </p:pic>
      <p:pic>
        <p:nvPicPr>
          <p:cNvPr id="33" name="Immagine 32">
            <a:extLst>
              <a:ext uri="{FF2B5EF4-FFF2-40B4-BE49-F238E27FC236}">
                <a16:creationId xmlns:a16="http://schemas.microsoft.com/office/drawing/2014/main" id="{1459AE17-B085-47A7-A804-38855ADBF53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497" t="20611" r="13394" b="14782"/>
          <a:stretch/>
        </p:blipFill>
        <p:spPr>
          <a:xfrm>
            <a:off x="30170" y="3726471"/>
            <a:ext cx="2938404" cy="2137293"/>
          </a:xfrm>
          <a:prstGeom prst="rect">
            <a:avLst/>
          </a:prstGeom>
        </p:spPr>
      </p:pic>
      <p:pic>
        <p:nvPicPr>
          <p:cNvPr id="35" name="Immagine 34">
            <a:extLst>
              <a:ext uri="{FF2B5EF4-FFF2-40B4-BE49-F238E27FC236}">
                <a16:creationId xmlns:a16="http://schemas.microsoft.com/office/drawing/2014/main" id="{0DDB8D15-EBC1-4EF7-8288-3BCA1B16AC0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0042" r="2229" b="30183"/>
          <a:stretch/>
        </p:blipFill>
        <p:spPr>
          <a:xfrm>
            <a:off x="5692866" y="1054079"/>
            <a:ext cx="3477932" cy="2068488"/>
          </a:xfrm>
          <a:prstGeom prst="rect">
            <a:avLst/>
          </a:prstGeom>
        </p:spPr>
      </p:pic>
      <p:sp>
        <p:nvSpPr>
          <p:cNvPr id="36" name="CasellaDiTesto 35">
            <a:extLst>
              <a:ext uri="{FF2B5EF4-FFF2-40B4-BE49-F238E27FC236}">
                <a16:creationId xmlns:a16="http://schemas.microsoft.com/office/drawing/2014/main" id="{E8B92957-949B-460B-A026-530B3B855C72}"/>
              </a:ext>
            </a:extLst>
          </p:cNvPr>
          <p:cNvSpPr txBox="1"/>
          <p:nvPr/>
        </p:nvSpPr>
        <p:spPr>
          <a:xfrm>
            <a:off x="0" y="4935187"/>
            <a:ext cx="1191288" cy="369332"/>
          </a:xfrm>
          <a:prstGeom prst="rect">
            <a:avLst/>
          </a:prstGeom>
          <a:noFill/>
        </p:spPr>
        <p:txBody>
          <a:bodyPr wrap="none" rtlCol="0">
            <a:spAutoFit/>
          </a:bodyPr>
          <a:lstStyle/>
          <a:p>
            <a:r>
              <a:rPr lang="it-IT" b="1" dirty="0">
                <a:solidFill>
                  <a:schemeClr val="bg1"/>
                </a:solidFill>
              </a:rPr>
              <a:t>T BRCH SN</a:t>
            </a:r>
          </a:p>
        </p:txBody>
      </p:sp>
      <p:sp>
        <p:nvSpPr>
          <p:cNvPr id="2" name="CasellaDiTesto 1"/>
          <p:cNvSpPr txBox="1"/>
          <p:nvPr/>
        </p:nvSpPr>
        <p:spPr>
          <a:xfrm>
            <a:off x="33728" y="33836"/>
            <a:ext cx="3372333" cy="707886"/>
          </a:xfrm>
          <a:prstGeom prst="rect">
            <a:avLst/>
          </a:prstGeom>
          <a:solidFill>
            <a:srgbClr val="0000FF"/>
          </a:solidFill>
          <a:ln w="50800">
            <a:solidFill>
              <a:srgbClr val="FFFF00"/>
            </a:solidFill>
          </a:ln>
        </p:spPr>
        <p:txBody>
          <a:bodyPr wrap="none" rtlCol="0">
            <a:spAutoFit/>
          </a:bodyPr>
          <a:lstStyle/>
          <a:p>
            <a:r>
              <a:rPr lang="it-IT" sz="4000" b="1" dirty="0">
                <a:solidFill>
                  <a:schemeClr val="bg1"/>
                </a:solidFill>
              </a:rPr>
              <a:t>BEST PRACTICE</a:t>
            </a:r>
          </a:p>
        </p:txBody>
      </p:sp>
      <p:sp>
        <p:nvSpPr>
          <p:cNvPr id="4" name="CasellaDiTesto 3">
            <a:extLst>
              <a:ext uri="{FF2B5EF4-FFF2-40B4-BE49-F238E27FC236}">
                <a16:creationId xmlns:a16="http://schemas.microsoft.com/office/drawing/2014/main" id="{28FE5632-8107-403D-88A2-465F10E91C5A}"/>
              </a:ext>
            </a:extLst>
          </p:cNvPr>
          <p:cNvSpPr txBox="1"/>
          <p:nvPr/>
        </p:nvSpPr>
        <p:spPr>
          <a:xfrm>
            <a:off x="11348336" y="2722457"/>
            <a:ext cx="383438" cy="400110"/>
          </a:xfrm>
          <a:prstGeom prst="rect">
            <a:avLst/>
          </a:prstGeom>
          <a:noFill/>
        </p:spPr>
        <p:txBody>
          <a:bodyPr wrap="none" rtlCol="0">
            <a:spAutoFit/>
          </a:bodyPr>
          <a:lstStyle/>
          <a:p>
            <a:r>
              <a:rPr lang="it-IT" sz="2000" b="1" dirty="0"/>
              <a:t>1.</a:t>
            </a:r>
          </a:p>
        </p:txBody>
      </p:sp>
      <p:sp>
        <p:nvSpPr>
          <p:cNvPr id="5" name="CasellaDiTesto 4">
            <a:extLst>
              <a:ext uri="{FF2B5EF4-FFF2-40B4-BE49-F238E27FC236}">
                <a16:creationId xmlns:a16="http://schemas.microsoft.com/office/drawing/2014/main" id="{F2C9A3AA-8E1A-49D2-99B6-9B2460E27239}"/>
              </a:ext>
            </a:extLst>
          </p:cNvPr>
          <p:cNvSpPr txBox="1"/>
          <p:nvPr/>
        </p:nvSpPr>
        <p:spPr>
          <a:xfrm>
            <a:off x="95527" y="5463654"/>
            <a:ext cx="383438" cy="400110"/>
          </a:xfrm>
          <a:prstGeom prst="rect">
            <a:avLst/>
          </a:prstGeom>
          <a:noFill/>
        </p:spPr>
        <p:txBody>
          <a:bodyPr wrap="none" rtlCol="0">
            <a:spAutoFit/>
          </a:bodyPr>
          <a:lstStyle/>
          <a:p>
            <a:r>
              <a:rPr lang="it-IT" sz="2000" b="1" dirty="0">
                <a:solidFill>
                  <a:schemeClr val="bg1"/>
                </a:solidFill>
              </a:rPr>
              <a:t>2.</a:t>
            </a:r>
          </a:p>
        </p:txBody>
      </p:sp>
      <p:sp>
        <p:nvSpPr>
          <p:cNvPr id="6" name="CasellaDiTesto 5">
            <a:extLst>
              <a:ext uri="{FF2B5EF4-FFF2-40B4-BE49-F238E27FC236}">
                <a16:creationId xmlns:a16="http://schemas.microsoft.com/office/drawing/2014/main" id="{8C61E258-C723-4573-9ABC-7EF909C9B522}"/>
              </a:ext>
            </a:extLst>
          </p:cNvPr>
          <p:cNvSpPr txBox="1"/>
          <p:nvPr/>
        </p:nvSpPr>
        <p:spPr>
          <a:xfrm>
            <a:off x="2552856" y="6379765"/>
            <a:ext cx="383438" cy="400110"/>
          </a:xfrm>
          <a:prstGeom prst="rect">
            <a:avLst/>
          </a:prstGeom>
          <a:noFill/>
        </p:spPr>
        <p:txBody>
          <a:bodyPr wrap="none" rtlCol="0">
            <a:spAutoFit/>
          </a:bodyPr>
          <a:lstStyle/>
          <a:p>
            <a:r>
              <a:rPr lang="it-IT" sz="2000" b="1" dirty="0">
                <a:solidFill>
                  <a:schemeClr val="bg1"/>
                </a:solidFill>
              </a:rPr>
              <a:t>3.</a:t>
            </a:r>
          </a:p>
        </p:txBody>
      </p:sp>
      <p:sp>
        <p:nvSpPr>
          <p:cNvPr id="7" name="CasellaDiTesto 6">
            <a:extLst>
              <a:ext uri="{FF2B5EF4-FFF2-40B4-BE49-F238E27FC236}">
                <a16:creationId xmlns:a16="http://schemas.microsoft.com/office/drawing/2014/main" id="{FA690E28-B8EC-4EA0-8F85-4E99606AF052}"/>
              </a:ext>
            </a:extLst>
          </p:cNvPr>
          <p:cNvSpPr txBox="1"/>
          <p:nvPr/>
        </p:nvSpPr>
        <p:spPr>
          <a:xfrm>
            <a:off x="11167504" y="6114519"/>
            <a:ext cx="383438" cy="400110"/>
          </a:xfrm>
          <a:prstGeom prst="rect">
            <a:avLst/>
          </a:prstGeom>
          <a:noFill/>
        </p:spPr>
        <p:txBody>
          <a:bodyPr wrap="none" rtlCol="0">
            <a:spAutoFit/>
          </a:bodyPr>
          <a:lstStyle/>
          <a:p>
            <a:r>
              <a:rPr lang="it-IT" sz="2000" b="1" dirty="0">
                <a:solidFill>
                  <a:schemeClr val="bg1"/>
                </a:solidFill>
              </a:rPr>
              <a:t>5.</a:t>
            </a:r>
          </a:p>
        </p:txBody>
      </p:sp>
      <p:cxnSp>
        <p:nvCxnSpPr>
          <p:cNvPr id="16" name="Connettore 2 15"/>
          <p:cNvCxnSpPr/>
          <p:nvPr/>
        </p:nvCxnSpPr>
        <p:spPr>
          <a:xfrm>
            <a:off x="575673" y="3874576"/>
            <a:ext cx="712323" cy="696665"/>
          </a:xfrm>
          <a:prstGeom prst="straightConnector1">
            <a:avLst/>
          </a:prstGeom>
          <a:ln w="317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298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3D767356-1463-43E2-9121-612D50CC0D24}"/>
              </a:ext>
            </a:extLst>
          </p:cNvPr>
          <p:cNvSpPr txBox="1"/>
          <p:nvPr/>
        </p:nvSpPr>
        <p:spPr>
          <a:xfrm>
            <a:off x="5795940" y="195401"/>
            <a:ext cx="3145156" cy="707886"/>
          </a:xfrm>
          <a:prstGeom prst="rect">
            <a:avLst/>
          </a:prstGeom>
          <a:noFill/>
        </p:spPr>
        <p:txBody>
          <a:bodyPr wrap="square" rtlCol="0">
            <a:spAutoFit/>
          </a:bodyPr>
          <a:lstStyle/>
          <a:p>
            <a:r>
              <a:rPr lang="it-IT" sz="4000" b="1" dirty="0">
                <a:solidFill>
                  <a:srgbClr val="FFFF00"/>
                </a:solidFill>
                <a:effectLst>
                  <a:outerShdw blurRad="38100" dist="38100" dir="2700000" algn="tl">
                    <a:srgbClr val="000000">
                      <a:alpha val="43137"/>
                    </a:srgbClr>
                  </a:outerShdw>
                </a:effectLst>
              </a:rPr>
              <a:t>CONCLUSION</a:t>
            </a:r>
            <a:r>
              <a:rPr lang="it-IT" sz="4000" b="1" dirty="0">
                <a:solidFill>
                  <a:srgbClr val="FFFF00"/>
                </a:solidFill>
              </a:rPr>
              <a:t>I</a:t>
            </a:r>
          </a:p>
        </p:txBody>
      </p:sp>
      <p:sp>
        <p:nvSpPr>
          <p:cNvPr id="3" name="Rettangolo 2">
            <a:extLst>
              <a:ext uri="{FF2B5EF4-FFF2-40B4-BE49-F238E27FC236}">
                <a16:creationId xmlns:a16="http://schemas.microsoft.com/office/drawing/2014/main" id="{62175079-CF91-4E1E-AD7A-142B1ECA478E}"/>
              </a:ext>
            </a:extLst>
          </p:cNvPr>
          <p:cNvSpPr/>
          <p:nvPr/>
        </p:nvSpPr>
        <p:spPr>
          <a:xfrm>
            <a:off x="2959316" y="1155433"/>
            <a:ext cx="9144000" cy="5632311"/>
          </a:xfrm>
          <a:prstGeom prst="rect">
            <a:avLst/>
          </a:prstGeom>
          <a:solidFill>
            <a:schemeClr val="accent5"/>
          </a:solidFill>
          <a:ln w="50800">
            <a:solidFill>
              <a:srgbClr val="FFFF00"/>
            </a:solidFill>
          </a:ln>
        </p:spPr>
        <p:txBody>
          <a:bodyPr wrap="square">
            <a:spAutoFit/>
          </a:bodyPr>
          <a:lstStyle/>
          <a:p>
            <a:pPr algn="just"/>
            <a:r>
              <a:rPr lang="it-IT" sz="2400" b="1" dirty="0">
                <a:solidFill>
                  <a:srgbClr val="FFFF00"/>
                </a:solidFill>
                <a:effectLst>
                  <a:outerShdw blurRad="38100" dist="38100" dir="2700000" algn="tl">
                    <a:srgbClr val="000000">
                      <a:alpha val="43137"/>
                    </a:srgbClr>
                  </a:outerShdw>
                </a:effectLst>
              </a:rPr>
              <a:t>Definizione di una strategia aziendale per la corretta indicazione all’accesso vascolare (‘APPROCCIO PRO-ATTIVO ’) </a:t>
            </a:r>
          </a:p>
          <a:p>
            <a:pPr algn="just"/>
            <a:endParaRPr lang="it-IT" sz="2400" b="1" dirty="0">
              <a:solidFill>
                <a:srgbClr val="FFFF00"/>
              </a:solidFill>
              <a:effectLst>
                <a:outerShdw blurRad="38100" dist="38100" dir="2700000" algn="tl">
                  <a:srgbClr val="000000">
                    <a:alpha val="43137"/>
                  </a:srgbClr>
                </a:outerShdw>
              </a:effectLst>
            </a:endParaRPr>
          </a:p>
          <a:p>
            <a:pPr algn="just"/>
            <a:r>
              <a:rPr lang="it-IT" sz="2400" b="1" dirty="0">
                <a:solidFill>
                  <a:srgbClr val="FFFF00"/>
                </a:solidFill>
                <a:effectLst>
                  <a:outerShdw blurRad="38100" dist="38100" dir="2700000" algn="tl">
                    <a:srgbClr val="000000">
                      <a:alpha val="43137"/>
                    </a:srgbClr>
                  </a:outerShdw>
                </a:effectLst>
              </a:rPr>
              <a:t>Definizione di una serie di requisiti per l’impianto e di presidi per l’accesso venoso pediatrico: in termini di tecnica appropriata, di scelta dei materiali giusti e di adeguata preparazione dell’operatore</a:t>
            </a:r>
          </a:p>
          <a:p>
            <a:pPr algn="just"/>
            <a:endParaRPr lang="it-IT" sz="2400" b="1" dirty="0">
              <a:solidFill>
                <a:srgbClr val="FFFF00"/>
              </a:solidFill>
              <a:effectLst>
                <a:outerShdw blurRad="38100" dist="38100" dir="2700000" algn="tl">
                  <a:srgbClr val="000000">
                    <a:alpha val="43137"/>
                  </a:srgbClr>
                </a:outerShdw>
              </a:effectLst>
            </a:endParaRPr>
          </a:p>
          <a:p>
            <a:pPr algn="just"/>
            <a:r>
              <a:rPr lang="it-IT" sz="2400" b="1" dirty="0">
                <a:solidFill>
                  <a:srgbClr val="FFFF00"/>
                </a:solidFill>
                <a:effectLst>
                  <a:outerShdw blurRad="38100" dist="38100" dir="2700000" algn="tl">
                    <a:srgbClr val="000000">
                      <a:alpha val="43137"/>
                    </a:srgbClr>
                  </a:outerShdw>
                </a:effectLst>
              </a:rPr>
              <a:t>Definizione di una serie sistematica di raccomandazioni per la gestione degli accessi venosi (BUNDLE), atte a minimizzare il rischio di complicanze meccaniche, di complicanze trombotiche e soprattutto di complicanze infettive (le più rilevanti dal punto di vista clinico ed economico)</a:t>
            </a:r>
          </a:p>
          <a:p>
            <a:pPr algn="just"/>
            <a:endParaRPr lang="it-IT" sz="2400" b="1" dirty="0">
              <a:solidFill>
                <a:srgbClr val="FFFF00"/>
              </a:solidFill>
              <a:effectLst>
                <a:outerShdw blurRad="38100" dist="38100" dir="2700000" algn="tl">
                  <a:srgbClr val="000000">
                    <a:alpha val="43137"/>
                  </a:srgbClr>
                </a:outerShdw>
              </a:effectLst>
            </a:endParaRPr>
          </a:p>
          <a:p>
            <a:pPr algn="just"/>
            <a:r>
              <a:rPr lang="it-IT" sz="2400" b="1" dirty="0">
                <a:solidFill>
                  <a:srgbClr val="FFFF00"/>
                </a:solidFill>
                <a:effectLst>
                  <a:outerShdw blurRad="38100" dist="38100" dir="2700000" algn="tl">
                    <a:srgbClr val="000000">
                      <a:alpha val="43137"/>
                    </a:srgbClr>
                  </a:outerShdw>
                </a:effectLst>
              </a:rPr>
              <a:t>Introduzione nell’ambito dell’azienda ospedaliera di un team specifico dedicato agli accessi vascolari</a:t>
            </a:r>
          </a:p>
        </p:txBody>
      </p:sp>
      <p:pic>
        <p:nvPicPr>
          <p:cNvPr id="5" name="Picture 5" descr="obiettivo-centrato-miglioramento-aziendale-organizzazione">
            <a:extLst>
              <a:ext uri="{FF2B5EF4-FFF2-40B4-BE49-F238E27FC236}">
                <a16:creationId xmlns:a16="http://schemas.microsoft.com/office/drawing/2014/main" id="{C2FF4465-2BA7-4008-B1B2-D75A8D48D08A}"/>
              </a:ext>
            </a:extLst>
          </p:cNvPr>
          <p:cNvPicPr>
            <a:picLocks noChangeAspect="1" noChangeArrowheads="1"/>
          </p:cNvPicPr>
          <p:nvPr/>
        </p:nvPicPr>
        <p:blipFill>
          <a:blip r:embed="rId3" cstate="print"/>
          <a:srcRect/>
          <a:stretch>
            <a:fillRect/>
          </a:stretch>
        </p:blipFill>
        <p:spPr bwMode="auto">
          <a:xfrm>
            <a:off x="566056" y="25655"/>
            <a:ext cx="1741713" cy="1297993"/>
          </a:xfrm>
          <a:prstGeom prst="rect">
            <a:avLst/>
          </a:prstGeom>
          <a:solidFill>
            <a:schemeClr val="tx1"/>
          </a:solidFill>
          <a:ln w="50800">
            <a:solidFill>
              <a:srgbClr val="FFFF00"/>
            </a:solidFill>
          </a:ln>
          <a:effectLst>
            <a:outerShdw blurRad="190500" dist="50800" dir="5400000" sx="86000" sy="86000" algn="ctr" rotWithShape="0">
              <a:srgbClr val="000000"/>
            </a:outerShdw>
          </a:effectLst>
        </p:spPr>
      </p:pic>
      <p:sp>
        <p:nvSpPr>
          <p:cNvPr id="4" name="Freccia a pentagono 3">
            <a:extLst>
              <a:ext uri="{FF2B5EF4-FFF2-40B4-BE49-F238E27FC236}">
                <a16:creationId xmlns:a16="http://schemas.microsoft.com/office/drawing/2014/main" id="{1020DC2E-1BEA-49E6-BEFF-C09FF8677801}"/>
              </a:ext>
            </a:extLst>
          </p:cNvPr>
          <p:cNvSpPr/>
          <p:nvPr/>
        </p:nvSpPr>
        <p:spPr>
          <a:xfrm>
            <a:off x="551542" y="1393377"/>
            <a:ext cx="2133601" cy="769258"/>
          </a:xfrm>
          <a:prstGeom prst="homePlate">
            <a:avLst/>
          </a:prstGeom>
          <a:solidFill>
            <a:schemeClr val="accent5"/>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solidFill>
                  <a:srgbClr val="FFFF00"/>
                </a:solidFill>
              </a:rPr>
              <a:t>Approccio «Proattivo»</a:t>
            </a:r>
          </a:p>
        </p:txBody>
      </p:sp>
      <p:sp>
        <p:nvSpPr>
          <p:cNvPr id="6" name="Freccia a pentagono 5">
            <a:extLst>
              <a:ext uri="{FF2B5EF4-FFF2-40B4-BE49-F238E27FC236}">
                <a16:creationId xmlns:a16="http://schemas.microsoft.com/office/drawing/2014/main" id="{7FD4333F-69C2-4FC0-861F-2A0F51935BD0}"/>
              </a:ext>
            </a:extLst>
          </p:cNvPr>
          <p:cNvSpPr/>
          <p:nvPr/>
        </p:nvSpPr>
        <p:spPr>
          <a:xfrm>
            <a:off x="551543" y="2698096"/>
            <a:ext cx="2133600" cy="769258"/>
          </a:xfrm>
          <a:prstGeom prst="homePlate">
            <a:avLst/>
          </a:prstGeom>
          <a:solidFill>
            <a:schemeClr val="accent5"/>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solidFill>
                  <a:srgbClr val="FFFF00"/>
                </a:solidFill>
              </a:rPr>
              <a:t>Requisiti per l’impianto</a:t>
            </a:r>
          </a:p>
        </p:txBody>
      </p:sp>
      <p:sp>
        <p:nvSpPr>
          <p:cNvPr id="7" name="Freccia a pentagono 6">
            <a:extLst>
              <a:ext uri="{FF2B5EF4-FFF2-40B4-BE49-F238E27FC236}">
                <a16:creationId xmlns:a16="http://schemas.microsoft.com/office/drawing/2014/main" id="{2BAFC8CE-845F-4E16-83A6-AD65E77A804A}"/>
              </a:ext>
            </a:extLst>
          </p:cNvPr>
          <p:cNvSpPr/>
          <p:nvPr/>
        </p:nvSpPr>
        <p:spPr>
          <a:xfrm>
            <a:off x="551543" y="4191497"/>
            <a:ext cx="2133600" cy="769258"/>
          </a:xfrm>
          <a:prstGeom prst="homePlate">
            <a:avLst/>
          </a:prstGeom>
          <a:solidFill>
            <a:schemeClr val="accent5"/>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solidFill>
                  <a:srgbClr val="FFFF00"/>
                </a:solidFill>
              </a:rPr>
              <a:t>BUNDLE</a:t>
            </a:r>
          </a:p>
        </p:txBody>
      </p:sp>
      <p:sp>
        <p:nvSpPr>
          <p:cNvPr id="8" name="Freccia a pentagono 7">
            <a:extLst>
              <a:ext uri="{FF2B5EF4-FFF2-40B4-BE49-F238E27FC236}">
                <a16:creationId xmlns:a16="http://schemas.microsoft.com/office/drawing/2014/main" id="{DF053A01-FE39-4765-9795-DF30B74E369C}"/>
              </a:ext>
            </a:extLst>
          </p:cNvPr>
          <p:cNvSpPr/>
          <p:nvPr/>
        </p:nvSpPr>
        <p:spPr>
          <a:xfrm>
            <a:off x="551542" y="5801009"/>
            <a:ext cx="2133600" cy="769258"/>
          </a:xfrm>
          <a:prstGeom prst="homePlate">
            <a:avLst/>
          </a:prstGeom>
          <a:solidFill>
            <a:schemeClr val="accent5"/>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solidFill>
                  <a:srgbClr val="FFFF00"/>
                </a:solidFill>
              </a:rPr>
              <a:t>Team accessi vascolari</a:t>
            </a:r>
          </a:p>
        </p:txBody>
      </p:sp>
    </p:spTree>
    <p:extLst>
      <p:ext uri="{BB962C8B-B14F-4D97-AF65-F5344CB8AC3E}">
        <p14:creationId xmlns:p14="http://schemas.microsoft.com/office/powerpoint/2010/main" val="1496682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rc_mi" descr="Risultati immagini per roma vista dal gianicolo">
            <a:hlinkClick r:id="rId3"/>
          </p:cNvPr>
          <p:cNvPicPr>
            <a:picLocks noGrp="1"/>
          </p:cNvPicPr>
          <p:nvPr>
            <p:ph idx="1"/>
          </p:nvPr>
        </p:nvPicPr>
        <p:blipFill rotWithShape="1">
          <a:blip r:embed="rId4" cstate="print">
            <a:extLst>
              <a:ext uri="{28A0092B-C50C-407E-A947-70E740481C1C}">
                <a14:useLocalDpi xmlns:a14="http://schemas.microsoft.com/office/drawing/2010/main" val="0"/>
              </a:ext>
            </a:extLst>
          </a:blip>
          <a:srcRect r="388" b="2132"/>
          <a:stretch/>
        </p:blipFill>
        <p:spPr bwMode="auto">
          <a:xfrm>
            <a:off x="19642" y="-10180"/>
            <a:ext cx="12172358" cy="6858000"/>
          </a:xfrm>
          <a:prstGeom prst="rect">
            <a:avLst/>
          </a:prstGeom>
          <a:noFill/>
          <a:ln>
            <a:noFill/>
          </a:ln>
        </p:spPr>
      </p:pic>
      <p:sp>
        <p:nvSpPr>
          <p:cNvPr id="5" name="CasellaDiTesto 4"/>
          <p:cNvSpPr txBox="1"/>
          <p:nvPr/>
        </p:nvSpPr>
        <p:spPr>
          <a:xfrm>
            <a:off x="3950574" y="1094781"/>
            <a:ext cx="4081341" cy="1631216"/>
          </a:xfrm>
          <a:prstGeom prst="rect">
            <a:avLst/>
          </a:prstGeom>
          <a:noFill/>
        </p:spPr>
        <p:txBody>
          <a:bodyPr wrap="none" rtlCol="0">
            <a:spAutoFit/>
          </a:bodyPr>
          <a:lstStyle/>
          <a:p>
            <a:r>
              <a:rPr lang="it-IT" sz="10000" b="1" i="1" dirty="0">
                <a:solidFill>
                  <a:srgbClr val="FFFFFF"/>
                </a:solidFill>
                <a:effectLst>
                  <a:outerShdw blurRad="38100" dist="38100" dir="2700000" algn="tl">
                    <a:srgbClr val="000000">
                      <a:alpha val="43137"/>
                    </a:srgbClr>
                  </a:outerShdw>
                </a:effectLst>
              </a:rPr>
              <a:t>GRAZIE</a:t>
            </a:r>
          </a:p>
        </p:txBody>
      </p:sp>
      <p:sp>
        <p:nvSpPr>
          <p:cNvPr id="6" name="CasellaDiTesto 5"/>
          <p:cNvSpPr txBox="1"/>
          <p:nvPr/>
        </p:nvSpPr>
        <p:spPr>
          <a:xfrm>
            <a:off x="19642" y="6324600"/>
            <a:ext cx="4487895" cy="523220"/>
          </a:xfrm>
          <a:prstGeom prst="rect">
            <a:avLst/>
          </a:prstGeom>
          <a:noFill/>
        </p:spPr>
        <p:txBody>
          <a:bodyPr wrap="none" rtlCol="0">
            <a:spAutoFit/>
          </a:bodyPr>
          <a:lstStyle/>
          <a:p>
            <a:r>
              <a:rPr lang="it-IT" sz="2800" b="1" i="1" dirty="0">
                <a:solidFill>
                  <a:schemeClr val="bg1"/>
                </a:solidFill>
                <a:effectLst>
                  <a:outerShdw blurRad="38100" dist="38100" dir="2700000" algn="tl">
                    <a:srgbClr val="000000">
                      <a:alpha val="43137"/>
                    </a:srgbClr>
                  </a:outerShdw>
                </a:effectLst>
              </a:rPr>
              <a:t>valeria.alessandri@opbg.net</a:t>
            </a:r>
          </a:p>
        </p:txBody>
      </p:sp>
    </p:spTree>
    <p:extLst>
      <p:ext uri="{BB962C8B-B14F-4D97-AF65-F5344CB8AC3E}">
        <p14:creationId xmlns:p14="http://schemas.microsoft.com/office/powerpoint/2010/main" val="10650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600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3854</TotalTime>
  <Words>5070</Words>
  <Application>Microsoft Office PowerPoint</Application>
  <PresentationFormat>Widescreen</PresentationFormat>
  <Paragraphs>456</Paragraphs>
  <Slides>19</Slides>
  <Notes>19</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19</vt:i4>
      </vt:variant>
    </vt:vector>
  </HeadingPairs>
  <TitlesOfParts>
    <vt:vector size="26" baseType="lpstr">
      <vt:lpstr>Aileron Light</vt:lpstr>
      <vt:lpstr>Arial</vt:lpstr>
      <vt:lpstr>Calibri</vt:lpstr>
      <vt:lpstr>Calibri Light</vt:lpstr>
      <vt:lpstr>Times New Roman</vt:lpstr>
      <vt:lpstr>Wingdings</vt:lpstr>
      <vt:lpstr>Tema di Office</vt:lpstr>
      <vt:lpstr>ACCESSI VENOSI NEL NEONATO E NEL BAMBINO: INDICAZIONI E APPROCCIO</vt:lpstr>
      <vt:lpstr>Presentazione standard di PowerPoint</vt:lpstr>
      <vt:lpstr>Presentazione standard di PowerPoint</vt:lpstr>
      <vt:lpstr>Presentazione standard di PowerPoint</vt:lpstr>
      <vt:lpstr>Presentazione standard di PowerPoint</vt:lpstr>
      <vt:lpstr>TECNOLOGIA Near infrad-red (NIR)</vt:lpstr>
      <vt:lpstr>Fortemente raccomandata dalle linee guida ed ideale per localizzare-pungere-cannulare vene profonde (&gt; 0,7 cm di profondità)</vt:lpstr>
      <vt:lpstr>Agocannule periferiche lunghe  a permanenza (Mini-midline)</vt:lpstr>
      <vt:lpstr>Presentazione standard di PowerPoint</vt:lpstr>
      <vt:lpstr>Midline «midclavicular»</vt:lpstr>
      <vt:lpstr>CT Catetere tunnellizzato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 VENOSI CENTRALI NEL NEONATO E NEL BAMBINO: INDICAZIONI E APPROCCIO</dc:title>
  <dc:creator>Giulia De Paulis</dc:creator>
  <cp:lastModifiedBy>Giulia De Paulis</cp:lastModifiedBy>
  <cp:revision>289</cp:revision>
  <dcterms:created xsi:type="dcterms:W3CDTF">2018-04-28T13:42:28Z</dcterms:created>
  <dcterms:modified xsi:type="dcterms:W3CDTF">2018-05-23T21:23:08Z</dcterms:modified>
</cp:coreProperties>
</file>