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1" r:id="rId1"/>
  </p:sldMasterIdLst>
  <p:notesMasterIdLst>
    <p:notesMasterId r:id="rId52"/>
  </p:notesMasterIdLst>
  <p:sldIdLst>
    <p:sldId id="449" r:id="rId2"/>
    <p:sldId id="417" r:id="rId3"/>
    <p:sldId id="418" r:id="rId4"/>
    <p:sldId id="419" r:id="rId5"/>
    <p:sldId id="420" r:id="rId6"/>
    <p:sldId id="421" r:id="rId7"/>
    <p:sldId id="424" r:id="rId8"/>
    <p:sldId id="422" r:id="rId9"/>
    <p:sldId id="425" r:id="rId10"/>
    <p:sldId id="447" r:id="rId11"/>
    <p:sldId id="428" r:id="rId12"/>
    <p:sldId id="427" r:id="rId13"/>
    <p:sldId id="433" r:id="rId14"/>
    <p:sldId id="434" r:id="rId15"/>
    <p:sldId id="435" r:id="rId16"/>
    <p:sldId id="436" r:id="rId17"/>
    <p:sldId id="437" r:id="rId18"/>
    <p:sldId id="438" r:id="rId19"/>
    <p:sldId id="439" r:id="rId20"/>
    <p:sldId id="448" r:id="rId21"/>
    <p:sldId id="258" r:id="rId22"/>
    <p:sldId id="259" r:id="rId23"/>
    <p:sldId id="304" r:id="rId24"/>
    <p:sldId id="334" r:id="rId25"/>
    <p:sldId id="322" r:id="rId26"/>
    <p:sldId id="309" r:id="rId27"/>
    <p:sldId id="335" r:id="rId28"/>
    <p:sldId id="267" r:id="rId29"/>
    <p:sldId id="344" r:id="rId30"/>
    <p:sldId id="281" r:id="rId31"/>
    <p:sldId id="336" r:id="rId32"/>
    <p:sldId id="415" r:id="rId33"/>
    <p:sldId id="353" r:id="rId34"/>
    <p:sldId id="342" r:id="rId35"/>
    <p:sldId id="274" r:id="rId36"/>
    <p:sldId id="343" r:id="rId37"/>
    <p:sldId id="354" r:id="rId38"/>
    <p:sldId id="315" r:id="rId39"/>
    <p:sldId id="451" r:id="rId40"/>
    <p:sldId id="452" r:id="rId41"/>
    <p:sldId id="453" r:id="rId42"/>
    <p:sldId id="454" r:id="rId43"/>
    <p:sldId id="455" r:id="rId44"/>
    <p:sldId id="456" r:id="rId45"/>
    <p:sldId id="271" r:id="rId46"/>
    <p:sldId id="260" r:id="rId47"/>
    <p:sldId id="450" r:id="rId48"/>
    <p:sldId id="272" r:id="rId49"/>
    <p:sldId id="350" r:id="rId50"/>
    <p:sldId id="319" r:id="rId51"/>
  </p:sldIdLst>
  <p:sldSz cx="9144000" cy="5143500" type="screen16x9"/>
  <p:notesSz cx="6858000" cy="9144000"/>
  <p:defaultTextStyle>
    <a:lvl1pPr marL="0" algn="l" rtl="0" latinLnBrk="0">
      <a:defRPr lang="it-IT" sz="1800" kern="1200">
        <a:solidFill>
          <a:schemeClr val="tx1"/>
        </a:solidFill>
        <a:latin typeface="+mn-lt"/>
        <a:ea typeface="+mn-ea"/>
        <a:cs typeface="+mn-cs"/>
      </a:defRPr>
    </a:lvl1pPr>
    <a:lvl2pPr marL="457104" algn="l" rtl="0" latinLnBrk="0">
      <a:defRPr lang="it-IT" sz="1800" kern="1200">
        <a:solidFill>
          <a:schemeClr val="tx1"/>
        </a:solidFill>
        <a:latin typeface="+mn-lt"/>
        <a:ea typeface="+mn-ea"/>
        <a:cs typeface="+mn-cs"/>
      </a:defRPr>
    </a:lvl2pPr>
    <a:lvl3pPr marL="914210" algn="l" rtl="0" latinLnBrk="0">
      <a:defRPr lang="it-IT" sz="1800" kern="1200">
        <a:solidFill>
          <a:schemeClr val="tx1"/>
        </a:solidFill>
        <a:latin typeface="+mn-lt"/>
        <a:ea typeface="+mn-ea"/>
        <a:cs typeface="+mn-cs"/>
      </a:defRPr>
    </a:lvl3pPr>
    <a:lvl4pPr marL="1371314" algn="l" rtl="0" latinLnBrk="0">
      <a:defRPr lang="it-IT" sz="1800" kern="1200">
        <a:solidFill>
          <a:schemeClr val="tx1"/>
        </a:solidFill>
        <a:latin typeface="+mn-lt"/>
        <a:ea typeface="+mn-ea"/>
        <a:cs typeface="+mn-cs"/>
      </a:defRPr>
    </a:lvl4pPr>
    <a:lvl5pPr marL="1828418" algn="l" rtl="0" latinLnBrk="0">
      <a:defRPr lang="it-IT" sz="1800" kern="1200">
        <a:solidFill>
          <a:schemeClr val="tx1"/>
        </a:solidFill>
        <a:latin typeface="+mn-lt"/>
        <a:ea typeface="+mn-ea"/>
        <a:cs typeface="+mn-cs"/>
      </a:defRPr>
    </a:lvl5pPr>
    <a:lvl6pPr marL="2285523" algn="l" rtl="0" latinLnBrk="0">
      <a:defRPr lang="it-IT" sz="1800" kern="1200">
        <a:solidFill>
          <a:schemeClr val="tx1"/>
        </a:solidFill>
        <a:latin typeface="+mn-lt"/>
        <a:ea typeface="+mn-ea"/>
        <a:cs typeface="+mn-cs"/>
      </a:defRPr>
    </a:lvl6pPr>
    <a:lvl7pPr marL="2742628" algn="l" rtl="0" latinLnBrk="0">
      <a:defRPr lang="it-IT" sz="1800" kern="1200">
        <a:solidFill>
          <a:schemeClr val="tx1"/>
        </a:solidFill>
        <a:latin typeface="+mn-lt"/>
        <a:ea typeface="+mn-ea"/>
        <a:cs typeface="+mn-cs"/>
      </a:defRPr>
    </a:lvl7pPr>
    <a:lvl8pPr marL="3199732" algn="l" rtl="0" latinLnBrk="0">
      <a:defRPr lang="it-IT" sz="1800" kern="1200">
        <a:solidFill>
          <a:schemeClr val="tx1"/>
        </a:solidFill>
        <a:latin typeface="+mn-lt"/>
        <a:ea typeface="+mn-ea"/>
        <a:cs typeface="+mn-cs"/>
      </a:defRPr>
    </a:lvl8pPr>
    <a:lvl9pPr marL="3656837" algn="l" rtl="0" latinLnBrk="0">
      <a:defRPr lang="it-IT" sz="1800" kern="1200">
        <a:solidFill>
          <a:schemeClr val="tx1"/>
        </a:solidFill>
        <a:latin typeface="+mn-lt"/>
        <a:ea typeface="+mn-ea"/>
        <a:cs typeface="+mn-cs"/>
      </a:defRPr>
    </a:lvl9pPr>
    <a:extLst/>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A7A"/>
    <a:srgbClr val="FF0C8F"/>
    <a:srgbClr val="FF0B77"/>
    <a:srgbClr val="FF66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246A93-B82A-41D7-9F0F-B8734B12ABD0}" v="136" dt="2018-05-24T07:48:48.0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47" autoAdjust="0"/>
    <p:restoredTop sz="94720" autoAdjust="0"/>
  </p:normalViewPr>
  <p:slideViewPr>
    <p:cSldViewPr>
      <p:cViewPr varScale="1">
        <p:scale>
          <a:sx n="93" d="100"/>
          <a:sy n="93" d="100"/>
        </p:scale>
        <p:origin x="552" y="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962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9F9DA2-B3C8-4965-AD63-0B96B94FF107}"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it-IT"/>
        </a:p>
      </dgm:t>
    </dgm:pt>
    <dgm:pt modelId="{EC760C1F-AAC0-45E2-9646-EAA024A0574D}">
      <dgm:prSet phldrT="[Testo]" custT="1"/>
      <dgm:spPr/>
      <dgm:t>
        <a:bodyPr/>
        <a:lstStyle/>
        <a:p>
          <a:r>
            <a:rPr lang="it-IT" sz="1200" dirty="0"/>
            <a:t>Prioritizzazione</a:t>
          </a:r>
          <a:endParaRPr lang="it-IT" sz="2400" dirty="0"/>
        </a:p>
        <a:p>
          <a:r>
            <a:rPr lang="it-IT" sz="1000" dirty="0"/>
            <a:t>tematica</a:t>
          </a:r>
          <a:endParaRPr lang="it-IT" sz="2400" dirty="0"/>
        </a:p>
        <a:p>
          <a:r>
            <a:rPr lang="it-IT" sz="2400" dirty="0"/>
            <a:t>(</a:t>
          </a:r>
          <a:r>
            <a:rPr lang="it-IT" sz="2400" dirty="0" err="1"/>
            <a:t>topic</a:t>
          </a:r>
          <a:r>
            <a:rPr lang="it-IT" sz="2400" dirty="0"/>
            <a:t>) </a:t>
          </a:r>
        </a:p>
      </dgm:t>
    </dgm:pt>
    <dgm:pt modelId="{5552FFD3-0752-4DD0-8C79-077178156924}" type="parTrans" cxnId="{8094C611-090B-4CFA-B49B-680FD1413485}">
      <dgm:prSet/>
      <dgm:spPr/>
      <dgm:t>
        <a:bodyPr/>
        <a:lstStyle/>
        <a:p>
          <a:endParaRPr lang="it-IT"/>
        </a:p>
      </dgm:t>
    </dgm:pt>
    <dgm:pt modelId="{7E58CD5E-0BA8-48B2-803A-C92729EB8556}" type="sibTrans" cxnId="{8094C611-090B-4CFA-B49B-680FD1413485}">
      <dgm:prSet/>
      <dgm:spPr/>
      <dgm:t>
        <a:bodyPr/>
        <a:lstStyle/>
        <a:p>
          <a:endParaRPr lang="it-IT"/>
        </a:p>
      </dgm:t>
    </dgm:pt>
    <dgm:pt modelId="{FB5DADC6-7B90-4921-9808-F81207CE2260}">
      <dgm:prSet phldrT="[Testo]"/>
      <dgm:spPr/>
      <dgm:t>
        <a:bodyPr/>
        <a:lstStyle/>
        <a:p>
          <a:r>
            <a:rPr lang="it-IT" dirty="0" err="1"/>
            <a:t>Disease</a:t>
          </a:r>
          <a:r>
            <a:rPr lang="it-IT" dirty="0"/>
            <a:t> </a:t>
          </a:r>
          <a:r>
            <a:rPr lang="it-IT" dirty="0" err="1"/>
            <a:t>burden</a:t>
          </a:r>
          <a:r>
            <a:rPr lang="it-IT" dirty="0"/>
            <a:t>  (progetto GBD)</a:t>
          </a:r>
        </a:p>
      </dgm:t>
    </dgm:pt>
    <dgm:pt modelId="{04EF0D25-24F9-4BD9-B2C8-4B0C5FD52B02}" type="parTrans" cxnId="{B4F0DBE3-D1A3-4E35-B87B-A3135682D201}">
      <dgm:prSet/>
      <dgm:spPr/>
      <dgm:t>
        <a:bodyPr/>
        <a:lstStyle/>
        <a:p>
          <a:endParaRPr lang="it-IT"/>
        </a:p>
      </dgm:t>
    </dgm:pt>
    <dgm:pt modelId="{2B8513BF-435B-4AE1-ABAB-DB7859F36E16}" type="sibTrans" cxnId="{B4F0DBE3-D1A3-4E35-B87B-A3135682D201}">
      <dgm:prSet/>
      <dgm:spPr/>
      <dgm:t>
        <a:bodyPr/>
        <a:lstStyle/>
        <a:p>
          <a:endParaRPr lang="it-IT"/>
        </a:p>
      </dgm:t>
    </dgm:pt>
    <dgm:pt modelId="{27356BB4-353F-45F3-8D32-794B5D1D7C97}">
      <dgm:prSet phldrT="[Testo]"/>
      <dgm:spPr/>
      <dgm:t>
        <a:bodyPr/>
        <a:lstStyle/>
        <a:p>
          <a:r>
            <a:rPr lang="it-IT" dirty="0"/>
            <a:t>Definizione/posizionamento fabbisogno</a:t>
          </a:r>
        </a:p>
        <a:p>
          <a:r>
            <a:rPr lang="it-IT" dirty="0" err="1">
              <a:solidFill>
                <a:srgbClr val="FFFF00"/>
              </a:solidFill>
            </a:rPr>
            <a:t>Unmet</a:t>
          </a:r>
          <a:r>
            <a:rPr lang="it-IT" dirty="0">
              <a:solidFill>
                <a:srgbClr val="FFFF00"/>
              </a:solidFill>
            </a:rPr>
            <a:t> </a:t>
          </a:r>
          <a:r>
            <a:rPr lang="it-IT" dirty="0" err="1">
              <a:solidFill>
                <a:srgbClr val="FFFF00"/>
              </a:solidFill>
            </a:rPr>
            <a:t>need</a:t>
          </a:r>
          <a:endParaRPr lang="it-IT" dirty="0">
            <a:solidFill>
              <a:srgbClr val="FFFF00"/>
            </a:solidFill>
          </a:endParaRPr>
        </a:p>
      </dgm:t>
    </dgm:pt>
    <dgm:pt modelId="{6DE158F6-15CF-46F1-8FDA-D693886F2613}" type="parTrans" cxnId="{669595FD-1983-4D7A-AAF3-107D2FBFF1B3}">
      <dgm:prSet/>
      <dgm:spPr/>
      <dgm:t>
        <a:bodyPr/>
        <a:lstStyle/>
        <a:p>
          <a:endParaRPr lang="it-IT"/>
        </a:p>
      </dgm:t>
    </dgm:pt>
    <dgm:pt modelId="{8C9525E8-618F-4E92-A885-2959F0C26672}" type="sibTrans" cxnId="{669595FD-1983-4D7A-AAF3-107D2FBFF1B3}">
      <dgm:prSet/>
      <dgm:spPr/>
      <dgm:t>
        <a:bodyPr/>
        <a:lstStyle/>
        <a:p>
          <a:endParaRPr lang="it-IT"/>
        </a:p>
      </dgm:t>
    </dgm:pt>
    <dgm:pt modelId="{37423CEF-43F6-4A22-84F1-4C5AA0B8CA0A}">
      <dgm:prSet phldrT="[Testo]"/>
      <dgm:spPr/>
      <dgm:t>
        <a:bodyPr/>
        <a:lstStyle/>
        <a:p>
          <a:r>
            <a:rPr lang="it-IT" dirty="0"/>
            <a:t>Ricerca ?</a:t>
          </a:r>
        </a:p>
      </dgm:t>
    </dgm:pt>
    <dgm:pt modelId="{82A47706-F0AC-42D6-B3DA-ADD6E8A6018D}" type="parTrans" cxnId="{05E402D8-048F-4339-8D7D-E81C9A9938EA}">
      <dgm:prSet/>
      <dgm:spPr/>
      <dgm:t>
        <a:bodyPr/>
        <a:lstStyle/>
        <a:p>
          <a:endParaRPr lang="it-IT"/>
        </a:p>
      </dgm:t>
    </dgm:pt>
    <dgm:pt modelId="{89BB28C5-A276-4A11-AB9A-DD229FF9CD09}" type="sibTrans" cxnId="{05E402D8-048F-4339-8D7D-E81C9A9938EA}">
      <dgm:prSet/>
      <dgm:spPr/>
      <dgm:t>
        <a:bodyPr/>
        <a:lstStyle/>
        <a:p>
          <a:endParaRPr lang="it-IT"/>
        </a:p>
      </dgm:t>
    </dgm:pt>
    <dgm:pt modelId="{4C4004DD-7202-45FC-BA5E-FE7DC250DAEE}">
      <dgm:prSet phldrT="[Testo]"/>
      <dgm:spPr/>
      <dgm:t>
        <a:bodyPr/>
        <a:lstStyle/>
        <a:p>
          <a:r>
            <a:rPr lang="it-IT" dirty="0" err="1"/>
            <a:t>Committment</a:t>
          </a:r>
          <a:r>
            <a:rPr lang="it-IT" dirty="0"/>
            <a:t>/</a:t>
          </a:r>
        </a:p>
        <a:p>
          <a:r>
            <a:rPr lang="it-IT" dirty="0" err="1"/>
            <a:t>governance</a:t>
          </a:r>
          <a:r>
            <a:rPr lang="it-IT" dirty="0"/>
            <a:t> LG </a:t>
          </a:r>
        </a:p>
      </dgm:t>
    </dgm:pt>
    <dgm:pt modelId="{8C96F759-0763-4779-B5C8-0740724BB8CB}" type="parTrans" cxnId="{C086772F-4953-49C1-8AF4-921195BF72DC}">
      <dgm:prSet/>
      <dgm:spPr/>
      <dgm:t>
        <a:bodyPr/>
        <a:lstStyle/>
        <a:p>
          <a:endParaRPr lang="it-IT"/>
        </a:p>
      </dgm:t>
    </dgm:pt>
    <dgm:pt modelId="{2270E010-D219-4914-8ADC-C2BA3891E621}" type="sibTrans" cxnId="{C086772F-4953-49C1-8AF4-921195BF72DC}">
      <dgm:prSet/>
      <dgm:spPr/>
      <dgm:t>
        <a:bodyPr/>
        <a:lstStyle/>
        <a:p>
          <a:endParaRPr lang="it-IT"/>
        </a:p>
      </dgm:t>
    </dgm:pt>
    <dgm:pt modelId="{A15A3E4E-5EC6-4623-B038-5F29E19B8CCE}">
      <dgm:prSet phldrT="[Testo]"/>
      <dgm:spPr/>
      <dgm:t>
        <a:bodyPr/>
        <a:lstStyle/>
        <a:p>
          <a:r>
            <a:rPr lang="it-IT" dirty="0"/>
            <a:t>Istituzioni (ISS, Regioni)</a:t>
          </a:r>
        </a:p>
      </dgm:t>
    </dgm:pt>
    <dgm:pt modelId="{ACEAABD6-5986-40A7-8D7E-8EE5D034359E}" type="parTrans" cxnId="{8D081981-C638-463E-A0A9-42A307BC087C}">
      <dgm:prSet/>
      <dgm:spPr/>
      <dgm:t>
        <a:bodyPr/>
        <a:lstStyle/>
        <a:p>
          <a:endParaRPr lang="it-IT"/>
        </a:p>
      </dgm:t>
    </dgm:pt>
    <dgm:pt modelId="{90974DB2-0713-4F49-968E-5794AD31126C}" type="sibTrans" cxnId="{8D081981-C638-463E-A0A9-42A307BC087C}">
      <dgm:prSet/>
      <dgm:spPr/>
      <dgm:t>
        <a:bodyPr/>
        <a:lstStyle/>
        <a:p>
          <a:endParaRPr lang="it-IT"/>
        </a:p>
      </dgm:t>
    </dgm:pt>
    <dgm:pt modelId="{89398F81-A041-45AB-AAFC-BC813CBAEAED}">
      <dgm:prSet phldrT="[Testo]"/>
      <dgm:spPr/>
      <dgm:t>
        <a:bodyPr/>
        <a:lstStyle/>
        <a:p>
          <a:r>
            <a:rPr lang="it-IT" dirty="0"/>
            <a:t>PNE</a:t>
          </a:r>
        </a:p>
      </dgm:t>
    </dgm:pt>
    <dgm:pt modelId="{11EE4601-FB72-4EE7-880C-165A2287207B}" type="parTrans" cxnId="{EE4EB09D-368A-4426-9446-31783869915B}">
      <dgm:prSet/>
      <dgm:spPr/>
      <dgm:t>
        <a:bodyPr/>
        <a:lstStyle/>
        <a:p>
          <a:endParaRPr lang="it-IT"/>
        </a:p>
      </dgm:t>
    </dgm:pt>
    <dgm:pt modelId="{66018BB5-20C7-4332-B441-811CC87525D5}" type="sibTrans" cxnId="{EE4EB09D-368A-4426-9446-31783869915B}">
      <dgm:prSet/>
      <dgm:spPr/>
      <dgm:t>
        <a:bodyPr/>
        <a:lstStyle/>
        <a:p>
          <a:endParaRPr lang="it-IT"/>
        </a:p>
      </dgm:t>
    </dgm:pt>
    <dgm:pt modelId="{0F705EEB-ED19-4A0E-AAF9-E63AE4B679AE}">
      <dgm:prSet phldrT="[Testo]"/>
      <dgm:spPr/>
      <dgm:t>
        <a:bodyPr/>
        <a:lstStyle/>
        <a:p>
          <a:r>
            <a:rPr lang="it-IT" dirty="0"/>
            <a:t>Altri input </a:t>
          </a:r>
        </a:p>
      </dgm:t>
    </dgm:pt>
    <dgm:pt modelId="{5871ABDE-C9F0-40C1-82F2-9E223AFEDB42}" type="parTrans" cxnId="{27DDF63D-5A9C-46FB-8BD6-44B1D772C500}">
      <dgm:prSet/>
      <dgm:spPr/>
      <dgm:t>
        <a:bodyPr/>
        <a:lstStyle/>
        <a:p>
          <a:endParaRPr lang="it-IT"/>
        </a:p>
      </dgm:t>
    </dgm:pt>
    <dgm:pt modelId="{BE00264E-4334-47AF-B9BD-D19132C3A47F}" type="sibTrans" cxnId="{27DDF63D-5A9C-46FB-8BD6-44B1D772C500}">
      <dgm:prSet/>
      <dgm:spPr/>
      <dgm:t>
        <a:bodyPr/>
        <a:lstStyle/>
        <a:p>
          <a:endParaRPr lang="it-IT"/>
        </a:p>
      </dgm:t>
    </dgm:pt>
    <dgm:pt modelId="{4B91E08D-9ED4-4FC6-96DC-E6D6E2378644}">
      <dgm:prSet phldrT="[Testo]"/>
      <dgm:spPr/>
      <dgm:t>
        <a:bodyPr/>
        <a:lstStyle/>
        <a:p>
          <a:r>
            <a:rPr lang="it-IT" dirty="0"/>
            <a:t>Sintesi evidenze-</a:t>
          </a:r>
          <a:r>
            <a:rPr lang="it-IT" dirty="0" err="1"/>
            <a:t>guidelines</a:t>
          </a:r>
          <a:r>
            <a:rPr lang="it-IT" dirty="0"/>
            <a:t> ?</a:t>
          </a:r>
        </a:p>
      </dgm:t>
    </dgm:pt>
    <dgm:pt modelId="{FEAE1E9E-A726-4AA3-820A-9BD8BA3EE063}" type="parTrans" cxnId="{692F37DC-EA63-4B7E-840D-0D6FB5B42E72}">
      <dgm:prSet/>
      <dgm:spPr/>
      <dgm:t>
        <a:bodyPr/>
        <a:lstStyle/>
        <a:p>
          <a:endParaRPr lang="it-IT"/>
        </a:p>
      </dgm:t>
    </dgm:pt>
    <dgm:pt modelId="{3C3482F2-F387-41AE-8D90-E50306710E0F}" type="sibTrans" cxnId="{692F37DC-EA63-4B7E-840D-0D6FB5B42E72}">
      <dgm:prSet/>
      <dgm:spPr/>
      <dgm:t>
        <a:bodyPr/>
        <a:lstStyle/>
        <a:p>
          <a:endParaRPr lang="it-IT"/>
        </a:p>
      </dgm:t>
    </dgm:pt>
    <dgm:pt modelId="{4E7A33FD-2F64-4FCD-928E-B620FE669054}">
      <dgm:prSet phldrT="[Testo]"/>
      <dgm:spPr/>
      <dgm:t>
        <a:bodyPr/>
        <a:lstStyle/>
        <a:p>
          <a:r>
            <a:rPr lang="it-IT" dirty="0"/>
            <a:t>Percorsi clinici ?</a:t>
          </a:r>
        </a:p>
      </dgm:t>
    </dgm:pt>
    <dgm:pt modelId="{CDC940C5-0FCA-4C94-AB89-3974FF4C4606}" type="parTrans" cxnId="{79188869-7AFD-4919-BD2A-97509417B0DF}">
      <dgm:prSet/>
      <dgm:spPr/>
      <dgm:t>
        <a:bodyPr/>
        <a:lstStyle/>
        <a:p>
          <a:endParaRPr lang="it-IT"/>
        </a:p>
      </dgm:t>
    </dgm:pt>
    <dgm:pt modelId="{9D4B393B-55DF-4608-9108-BC6051458727}" type="sibTrans" cxnId="{79188869-7AFD-4919-BD2A-97509417B0DF}">
      <dgm:prSet/>
      <dgm:spPr/>
      <dgm:t>
        <a:bodyPr/>
        <a:lstStyle/>
        <a:p>
          <a:endParaRPr lang="it-IT"/>
        </a:p>
      </dgm:t>
    </dgm:pt>
    <dgm:pt modelId="{7E83DBEC-D786-4544-A8B5-389679B3657E}">
      <dgm:prSet phldrT="[Testo]"/>
      <dgm:spPr/>
      <dgm:t>
        <a:bodyPr/>
        <a:lstStyle/>
        <a:p>
          <a:r>
            <a:rPr lang="it-IT" dirty="0"/>
            <a:t>Valutazione </a:t>
          </a:r>
          <a:r>
            <a:rPr lang="it-IT" dirty="0" err="1"/>
            <a:t>outcomes</a:t>
          </a:r>
          <a:r>
            <a:rPr lang="it-IT" dirty="0"/>
            <a:t> ?</a:t>
          </a:r>
        </a:p>
      </dgm:t>
    </dgm:pt>
    <dgm:pt modelId="{C3E71165-3A0B-4AC1-9F4B-B4F77FB3B105}" type="parTrans" cxnId="{D19618E7-E175-48F2-B752-701318807274}">
      <dgm:prSet/>
      <dgm:spPr/>
      <dgm:t>
        <a:bodyPr/>
        <a:lstStyle/>
        <a:p>
          <a:endParaRPr lang="it-IT"/>
        </a:p>
      </dgm:t>
    </dgm:pt>
    <dgm:pt modelId="{4D16C0D8-4BBC-46C4-8FB1-5DE9C45D5246}" type="sibTrans" cxnId="{D19618E7-E175-48F2-B752-701318807274}">
      <dgm:prSet/>
      <dgm:spPr/>
      <dgm:t>
        <a:bodyPr/>
        <a:lstStyle/>
        <a:p>
          <a:endParaRPr lang="it-IT"/>
        </a:p>
      </dgm:t>
    </dgm:pt>
    <dgm:pt modelId="{9C926E76-E5DE-41D0-A56A-43A2FC1C93EE}">
      <dgm:prSet phldrT="[Testo]"/>
      <dgm:spPr/>
      <dgm:t>
        <a:bodyPr/>
        <a:lstStyle/>
        <a:p>
          <a:r>
            <a:rPr lang="it-IT" dirty="0"/>
            <a:t>Società scientifiche</a:t>
          </a:r>
        </a:p>
      </dgm:t>
    </dgm:pt>
    <dgm:pt modelId="{02565BBD-4549-45CF-AE8C-17266F5E86EB}" type="parTrans" cxnId="{B0B80798-908D-4A07-9734-7A0B34DA5259}">
      <dgm:prSet/>
      <dgm:spPr/>
      <dgm:t>
        <a:bodyPr/>
        <a:lstStyle/>
        <a:p>
          <a:endParaRPr lang="it-IT"/>
        </a:p>
      </dgm:t>
    </dgm:pt>
    <dgm:pt modelId="{044BEBB8-9A74-4B77-8DEC-FECFF3C8ED8C}" type="sibTrans" cxnId="{B0B80798-908D-4A07-9734-7A0B34DA5259}">
      <dgm:prSet/>
      <dgm:spPr/>
      <dgm:t>
        <a:bodyPr/>
        <a:lstStyle/>
        <a:p>
          <a:endParaRPr lang="it-IT"/>
        </a:p>
      </dgm:t>
    </dgm:pt>
    <dgm:pt modelId="{7CE45790-E09E-4492-BA7C-110D7012C254}">
      <dgm:prSet phldrT="[Testo]"/>
      <dgm:spPr/>
      <dgm:t>
        <a:bodyPr/>
        <a:lstStyle/>
        <a:p>
          <a:r>
            <a:rPr lang="it-IT" dirty="0"/>
            <a:t>Altri </a:t>
          </a:r>
        </a:p>
      </dgm:t>
    </dgm:pt>
    <dgm:pt modelId="{9FEE807C-0866-433C-BEDB-6C674E4308D3}" type="parTrans" cxnId="{0D039119-49FA-4B23-A2E2-C1C37911D9D5}">
      <dgm:prSet/>
      <dgm:spPr/>
      <dgm:t>
        <a:bodyPr/>
        <a:lstStyle/>
        <a:p>
          <a:endParaRPr lang="it-IT"/>
        </a:p>
      </dgm:t>
    </dgm:pt>
    <dgm:pt modelId="{A158320F-7825-4A25-8D72-45E755B92B5E}" type="sibTrans" cxnId="{0D039119-49FA-4B23-A2E2-C1C37911D9D5}">
      <dgm:prSet/>
      <dgm:spPr/>
      <dgm:t>
        <a:bodyPr/>
        <a:lstStyle/>
        <a:p>
          <a:endParaRPr lang="it-IT"/>
        </a:p>
      </dgm:t>
    </dgm:pt>
    <dgm:pt modelId="{1172D4FE-8880-46AF-8411-B720FBE77E96}" type="pres">
      <dgm:prSet presAssocID="{9E9F9DA2-B3C8-4965-AD63-0B96B94FF107}" presName="rootnode" presStyleCnt="0">
        <dgm:presLayoutVars>
          <dgm:chMax/>
          <dgm:chPref/>
          <dgm:dir/>
          <dgm:animLvl val="lvl"/>
        </dgm:presLayoutVars>
      </dgm:prSet>
      <dgm:spPr/>
    </dgm:pt>
    <dgm:pt modelId="{F2E99778-9C82-42F8-B72E-FF35DDF58AE3}" type="pres">
      <dgm:prSet presAssocID="{EC760C1F-AAC0-45E2-9646-EAA024A0574D}" presName="composite" presStyleCnt="0"/>
      <dgm:spPr/>
    </dgm:pt>
    <dgm:pt modelId="{6C465EDA-40F5-491D-890B-E90FF86275D5}" type="pres">
      <dgm:prSet presAssocID="{EC760C1F-AAC0-45E2-9646-EAA024A0574D}" presName="bentUpArrow1" presStyleLbl="alignImgPlace1" presStyleIdx="0" presStyleCnt="2"/>
      <dgm:spPr/>
    </dgm:pt>
    <dgm:pt modelId="{4E4104DB-9009-45CC-98FB-57FCF9B6BA00}" type="pres">
      <dgm:prSet presAssocID="{EC760C1F-AAC0-45E2-9646-EAA024A0574D}" presName="ParentText" presStyleLbl="node1" presStyleIdx="0" presStyleCnt="3">
        <dgm:presLayoutVars>
          <dgm:chMax val="1"/>
          <dgm:chPref val="1"/>
          <dgm:bulletEnabled val="1"/>
        </dgm:presLayoutVars>
      </dgm:prSet>
      <dgm:spPr/>
    </dgm:pt>
    <dgm:pt modelId="{ED61F41C-49FE-4932-B96A-3A3A33D274FB}" type="pres">
      <dgm:prSet presAssocID="{EC760C1F-AAC0-45E2-9646-EAA024A0574D}" presName="ChildText" presStyleLbl="revTx" presStyleIdx="0" presStyleCnt="3">
        <dgm:presLayoutVars>
          <dgm:chMax val="0"/>
          <dgm:chPref val="0"/>
          <dgm:bulletEnabled val="1"/>
        </dgm:presLayoutVars>
      </dgm:prSet>
      <dgm:spPr/>
    </dgm:pt>
    <dgm:pt modelId="{F27A2353-7CE1-4F0D-8781-9DD3A9C14C40}" type="pres">
      <dgm:prSet presAssocID="{7E58CD5E-0BA8-48B2-803A-C92729EB8556}" presName="sibTrans" presStyleCnt="0"/>
      <dgm:spPr/>
    </dgm:pt>
    <dgm:pt modelId="{CB52F58C-CF86-4E34-AA63-9007652765E1}" type="pres">
      <dgm:prSet presAssocID="{27356BB4-353F-45F3-8D32-794B5D1D7C97}" presName="composite" presStyleCnt="0"/>
      <dgm:spPr/>
    </dgm:pt>
    <dgm:pt modelId="{39953332-4C15-47C8-B7A9-FCA1F767E2E7}" type="pres">
      <dgm:prSet presAssocID="{27356BB4-353F-45F3-8D32-794B5D1D7C97}" presName="bentUpArrow1" presStyleLbl="alignImgPlace1" presStyleIdx="1" presStyleCnt="2"/>
      <dgm:spPr/>
    </dgm:pt>
    <dgm:pt modelId="{C1B09674-710C-4FDD-8A1C-46C1E0A8DC77}" type="pres">
      <dgm:prSet presAssocID="{27356BB4-353F-45F3-8D32-794B5D1D7C97}" presName="ParentText" presStyleLbl="node1" presStyleIdx="1" presStyleCnt="3">
        <dgm:presLayoutVars>
          <dgm:chMax val="1"/>
          <dgm:chPref val="1"/>
          <dgm:bulletEnabled val="1"/>
        </dgm:presLayoutVars>
      </dgm:prSet>
      <dgm:spPr/>
    </dgm:pt>
    <dgm:pt modelId="{5EB2C537-264D-479A-88B2-58FB6EEA1844}" type="pres">
      <dgm:prSet presAssocID="{27356BB4-353F-45F3-8D32-794B5D1D7C97}" presName="ChildText" presStyleLbl="revTx" presStyleIdx="1" presStyleCnt="3" custScaleX="138092" custLinFactNeighborX="33485">
        <dgm:presLayoutVars>
          <dgm:chMax val="0"/>
          <dgm:chPref val="0"/>
          <dgm:bulletEnabled val="1"/>
        </dgm:presLayoutVars>
      </dgm:prSet>
      <dgm:spPr/>
    </dgm:pt>
    <dgm:pt modelId="{A66C64AB-B24C-4CD0-BEC0-DFB3D4D5CA8B}" type="pres">
      <dgm:prSet presAssocID="{8C9525E8-618F-4E92-A885-2959F0C26672}" presName="sibTrans" presStyleCnt="0"/>
      <dgm:spPr/>
    </dgm:pt>
    <dgm:pt modelId="{C8D91372-C308-4C70-8696-215E1FFF83CB}" type="pres">
      <dgm:prSet presAssocID="{4C4004DD-7202-45FC-BA5E-FE7DC250DAEE}" presName="composite" presStyleCnt="0"/>
      <dgm:spPr/>
    </dgm:pt>
    <dgm:pt modelId="{07DC7053-3FCE-44C9-BD6E-1A2C8D84C77D}" type="pres">
      <dgm:prSet presAssocID="{4C4004DD-7202-45FC-BA5E-FE7DC250DAEE}" presName="ParentText" presStyleLbl="node1" presStyleIdx="2" presStyleCnt="3">
        <dgm:presLayoutVars>
          <dgm:chMax val="1"/>
          <dgm:chPref val="1"/>
          <dgm:bulletEnabled val="1"/>
        </dgm:presLayoutVars>
      </dgm:prSet>
      <dgm:spPr/>
    </dgm:pt>
    <dgm:pt modelId="{B1AB9A6A-47FD-4879-9868-7D3B952D19A8}" type="pres">
      <dgm:prSet presAssocID="{4C4004DD-7202-45FC-BA5E-FE7DC250DAEE}" presName="FinalChildText" presStyleLbl="revTx" presStyleIdx="2" presStyleCnt="3">
        <dgm:presLayoutVars>
          <dgm:chMax val="0"/>
          <dgm:chPref val="0"/>
          <dgm:bulletEnabled val="1"/>
        </dgm:presLayoutVars>
      </dgm:prSet>
      <dgm:spPr/>
    </dgm:pt>
  </dgm:ptLst>
  <dgm:cxnLst>
    <dgm:cxn modelId="{82C60D0F-B629-45E7-882A-955BEFE0C608}" type="presOf" srcId="{7CE45790-E09E-4492-BA7C-110D7012C254}" destId="{B1AB9A6A-47FD-4879-9868-7D3B952D19A8}" srcOrd="0" destOrd="2" presId="urn:microsoft.com/office/officeart/2005/8/layout/StepDownProcess"/>
    <dgm:cxn modelId="{8094C611-090B-4CFA-B49B-680FD1413485}" srcId="{9E9F9DA2-B3C8-4965-AD63-0B96B94FF107}" destId="{EC760C1F-AAC0-45E2-9646-EAA024A0574D}" srcOrd="0" destOrd="0" parTransId="{5552FFD3-0752-4DD0-8C79-077178156924}" sibTransId="{7E58CD5E-0BA8-48B2-803A-C92729EB8556}"/>
    <dgm:cxn modelId="{0D039119-49FA-4B23-A2E2-C1C37911D9D5}" srcId="{4C4004DD-7202-45FC-BA5E-FE7DC250DAEE}" destId="{7CE45790-E09E-4492-BA7C-110D7012C254}" srcOrd="2" destOrd="0" parTransId="{9FEE807C-0866-433C-BEDB-6C674E4308D3}" sibTransId="{A158320F-7825-4A25-8D72-45E755B92B5E}"/>
    <dgm:cxn modelId="{23EF0C22-2B32-4ED4-99E2-AFDF879F7F8C}" type="presOf" srcId="{9E9F9DA2-B3C8-4965-AD63-0B96B94FF107}" destId="{1172D4FE-8880-46AF-8411-B720FBE77E96}" srcOrd="0" destOrd="0" presId="urn:microsoft.com/office/officeart/2005/8/layout/StepDownProcess"/>
    <dgm:cxn modelId="{7E81A022-BC90-496D-A6F0-5BD510B9EC41}" type="presOf" srcId="{37423CEF-43F6-4A22-84F1-4C5AA0B8CA0A}" destId="{5EB2C537-264D-479A-88B2-58FB6EEA1844}" srcOrd="0" destOrd="0" presId="urn:microsoft.com/office/officeart/2005/8/layout/StepDownProcess"/>
    <dgm:cxn modelId="{C086772F-4953-49C1-8AF4-921195BF72DC}" srcId="{9E9F9DA2-B3C8-4965-AD63-0B96B94FF107}" destId="{4C4004DD-7202-45FC-BA5E-FE7DC250DAEE}" srcOrd="2" destOrd="0" parTransId="{8C96F759-0763-4779-B5C8-0740724BB8CB}" sibTransId="{2270E010-D219-4914-8ADC-C2BA3891E621}"/>
    <dgm:cxn modelId="{0CB7B537-7B63-4C90-AD3B-ED3B2855E562}" type="presOf" srcId="{0F705EEB-ED19-4A0E-AAF9-E63AE4B679AE}" destId="{ED61F41C-49FE-4932-B96A-3A3A33D274FB}" srcOrd="0" destOrd="2" presId="urn:microsoft.com/office/officeart/2005/8/layout/StepDownProcess"/>
    <dgm:cxn modelId="{27DDF63D-5A9C-46FB-8BD6-44B1D772C500}" srcId="{EC760C1F-AAC0-45E2-9646-EAA024A0574D}" destId="{0F705EEB-ED19-4A0E-AAF9-E63AE4B679AE}" srcOrd="2" destOrd="0" parTransId="{5871ABDE-C9F0-40C1-82F2-9E223AFEDB42}" sibTransId="{BE00264E-4334-47AF-B9BD-D19132C3A47F}"/>
    <dgm:cxn modelId="{F813F843-CEAF-4F01-8FF9-FA0F652E0750}" type="presOf" srcId="{4E7A33FD-2F64-4FCD-928E-B620FE669054}" destId="{5EB2C537-264D-479A-88B2-58FB6EEA1844}" srcOrd="0" destOrd="2" presId="urn:microsoft.com/office/officeart/2005/8/layout/StepDownProcess"/>
    <dgm:cxn modelId="{96E45164-BE5A-4EA5-B1C0-0A1FB571433C}" type="presOf" srcId="{27356BB4-353F-45F3-8D32-794B5D1D7C97}" destId="{C1B09674-710C-4FDD-8A1C-46C1E0A8DC77}" srcOrd="0" destOrd="0" presId="urn:microsoft.com/office/officeart/2005/8/layout/StepDownProcess"/>
    <dgm:cxn modelId="{0E713649-0956-4AD9-B0B8-D167796D20CE}" type="presOf" srcId="{4C4004DD-7202-45FC-BA5E-FE7DC250DAEE}" destId="{07DC7053-3FCE-44C9-BD6E-1A2C8D84C77D}" srcOrd="0" destOrd="0" presId="urn:microsoft.com/office/officeart/2005/8/layout/StepDownProcess"/>
    <dgm:cxn modelId="{79188869-7AFD-4919-BD2A-97509417B0DF}" srcId="{27356BB4-353F-45F3-8D32-794B5D1D7C97}" destId="{4E7A33FD-2F64-4FCD-928E-B620FE669054}" srcOrd="2" destOrd="0" parTransId="{CDC940C5-0FCA-4C94-AB89-3974FF4C4606}" sibTransId="{9D4B393B-55DF-4608-9108-BC6051458727}"/>
    <dgm:cxn modelId="{9B172276-A3EE-41D7-9581-D1A04EF45814}" type="presOf" srcId="{EC760C1F-AAC0-45E2-9646-EAA024A0574D}" destId="{4E4104DB-9009-45CC-98FB-57FCF9B6BA00}" srcOrd="0" destOrd="0" presId="urn:microsoft.com/office/officeart/2005/8/layout/StepDownProcess"/>
    <dgm:cxn modelId="{E135277B-1B7F-4F46-A9EB-C0878A0EB2BC}" type="presOf" srcId="{89398F81-A041-45AB-AAFC-BC813CBAEAED}" destId="{ED61F41C-49FE-4932-B96A-3A3A33D274FB}" srcOrd="0" destOrd="1" presId="urn:microsoft.com/office/officeart/2005/8/layout/StepDownProcess"/>
    <dgm:cxn modelId="{8D081981-C638-463E-A0A9-42A307BC087C}" srcId="{4C4004DD-7202-45FC-BA5E-FE7DC250DAEE}" destId="{A15A3E4E-5EC6-4623-B038-5F29E19B8CCE}" srcOrd="0" destOrd="0" parTransId="{ACEAABD6-5986-40A7-8D7E-8EE5D034359E}" sibTransId="{90974DB2-0713-4F49-968E-5794AD31126C}"/>
    <dgm:cxn modelId="{046C3285-8277-4D86-9693-E4DE68147AA0}" type="presOf" srcId="{FB5DADC6-7B90-4921-9808-F81207CE2260}" destId="{ED61F41C-49FE-4932-B96A-3A3A33D274FB}" srcOrd="0" destOrd="0" presId="urn:microsoft.com/office/officeart/2005/8/layout/StepDownProcess"/>
    <dgm:cxn modelId="{B0B80798-908D-4A07-9734-7A0B34DA5259}" srcId="{4C4004DD-7202-45FC-BA5E-FE7DC250DAEE}" destId="{9C926E76-E5DE-41D0-A56A-43A2FC1C93EE}" srcOrd="1" destOrd="0" parTransId="{02565BBD-4549-45CF-AE8C-17266F5E86EB}" sibTransId="{044BEBB8-9A74-4B77-8DEC-FECFF3C8ED8C}"/>
    <dgm:cxn modelId="{EE4EB09D-368A-4426-9446-31783869915B}" srcId="{EC760C1F-AAC0-45E2-9646-EAA024A0574D}" destId="{89398F81-A041-45AB-AAFC-BC813CBAEAED}" srcOrd="1" destOrd="0" parTransId="{11EE4601-FB72-4EE7-880C-165A2287207B}" sibTransId="{66018BB5-20C7-4332-B441-811CC87525D5}"/>
    <dgm:cxn modelId="{C057F6A3-68E0-4694-9ECD-576DF0F08174}" type="presOf" srcId="{A15A3E4E-5EC6-4623-B038-5F29E19B8CCE}" destId="{B1AB9A6A-47FD-4879-9868-7D3B952D19A8}" srcOrd="0" destOrd="0" presId="urn:microsoft.com/office/officeart/2005/8/layout/StepDownProcess"/>
    <dgm:cxn modelId="{71E882B4-0BBB-452F-9324-BAE4F326EB4B}" type="presOf" srcId="{9C926E76-E5DE-41D0-A56A-43A2FC1C93EE}" destId="{B1AB9A6A-47FD-4879-9868-7D3B952D19A8}" srcOrd="0" destOrd="1" presId="urn:microsoft.com/office/officeart/2005/8/layout/StepDownProcess"/>
    <dgm:cxn modelId="{858639C0-32CC-4D72-8726-58FBC193147F}" type="presOf" srcId="{7E83DBEC-D786-4544-A8B5-389679B3657E}" destId="{5EB2C537-264D-479A-88B2-58FB6EEA1844}" srcOrd="0" destOrd="3" presId="urn:microsoft.com/office/officeart/2005/8/layout/StepDownProcess"/>
    <dgm:cxn modelId="{14F6C5C2-9F5B-4953-9EBE-13111081AEC8}" type="presOf" srcId="{4B91E08D-9ED4-4FC6-96DC-E6D6E2378644}" destId="{5EB2C537-264D-479A-88B2-58FB6EEA1844}" srcOrd="0" destOrd="1" presId="urn:microsoft.com/office/officeart/2005/8/layout/StepDownProcess"/>
    <dgm:cxn modelId="{05E402D8-048F-4339-8D7D-E81C9A9938EA}" srcId="{27356BB4-353F-45F3-8D32-794B5D1D7C97}" destId="{37423CEF-43F6-4A22-84F1-4C5AA0B8CA0A}" srcOrd="0" destOrd="0" parTransId="{82A47706-F0AC-42D6-B3DA-ADD6E8A6018D}" sibTransId="{89BB28C5-A276-4A11-AB9A-DD229FF9CD09}"/>
    <dgm:cxn modelId="{692F37DC-EA63-4B7E-840D-0D6FB5B42E72}" srcId="{27356BB4-353F-45F3-8D32-794B5D1D7C97}" destId="{4B91E08D-9ED4-4FC6-96DC-E6D6E2378644}" srcOrd="1" destOrd="0" parTransId="{FEAE1E9E-A726-4AA3-820A-9BD8BA3EE063}" sibTransId="{3C3482F2-F387-41AE-8D90-E50306710E0F}"/>
    <dgm:cxn modelId="{B4F0DBE3-D1A3-4E35-B87B-A3135682D201}" srcId="{EC760C1F-AAC0-45E2-9646-EAA024A0574D}" destId="{FB5DADC6-7B90-4921-9808-F81207CE2260}" srcOrd="0" destOrd="0" parTransId="{04EF0D25-24F9-4BD9-B2C8-4B0C5FD52B02}" sibTransId="{2B8513BF-435B-4AE1-ABAB-DB7859F36E16}"/>
    <dgm:cxn modelId="{D19618E7-E175-48F2-B752-701318807274}" srcId="{27356BB4-353F-45F3-8D32-794B5D1D7C97}" destId="{7E83DBEC-D786-4544-A8B5-389679B3657E}" srcOrd="3" destOrd="0" parTransId="{C3E71165-3A0B-4AC1-9F4B-B4F77FB3B105}" sibTransId="{4D16C0D8-4BBC-46C4-8FB1-5DE9C45D5246}"/>
    <dgm:cxn modelId="{669595FD-1983-4D7A-AAF3-107D2FBFF1B3}" srcId="{9E9F9DA2-B3C8-4965-AD63-0B96B94FF107}" destId="{27356BB4-353F-45F3-8D32-794B5D1D7C97}" srcOrd="1" destOrd="0" parTransId="{6DE158F6-15CF-46F1-8FDA-D693886F2613}" sibTransId="{8C9525E8-618F-4E92-A885-2959F0C26672}"/>
    <dgm:cxn modelId="{E57CA87C-59F6-4F3B-8AB6-C5F2DDD80356}" type="presParOf" srcId="{1172D4FE-8880-46AF-8411-B720FBE77E96}" destId="{F2E99778-9C82-42F8-B72E-FF35DDF58AE3}" srcOrd="0" destOrd="0" presId="urn:microsoft.com/office/officeart/2005/8/layout/StepDownProcess"/>
    <dgm:cxn modelId="{40DAA99C-9640-4FAB-8C0F-ABE5DF1E0CA3}" type="presParOf" srcId="{F2E99778-9C82-42F8-B72E-FF35DDF58AE3}" destId="{6C465EDA-40F5-491D-890B-E90FF86275D5}" srcOrd="0" destOrd="0" presId="urn:microsoft.com/office/officeart/2005/8/layout/StepDownProcess"/>
    <dgm:cxn modelId="{196C5EC0-C856-4068-8679-9000A32446A4}" type="presParOf" srcId="{F2E99778-9C82-42F8-B72E-FF35DDF58AE3}" destId="{4E4104DB-9009-45CC-98FB-57FCF9B6BA00}" srcOrd="1" destOrd="0" presId="urn:microsoft.com/office/officeart/2005/8/layout/StepDownProcess"/>
    <dgm:cxn modelId="{19F4C537-335A-4989-A120-9F581BED0F0B}" type="presParOf" srcId="{F2E99778-9C82-42F8-B72E-FF35DDF58AE3}" destId="{ED61F41C-49FE-4932-B96A-3A3A33D274FB}" srcOrd="2" destOrd="0" presId="urn:microsoft.com/office/officeart/2005/8/layout/StepDownProcess"/>
    <dgm:cxn modelId="{4E18EF48-5444-448D-ABB5-227889B54D91}" type="presParOf" srcId="{1172D4FE-8880-46AF-8411-B720FBE77E96}" destId="{F27A2353-7CE1-4F0D-8781-9DD3A9C14C40}" srcOrd="1" destOrd="0" presId="urn:microsoft.com/office/officeart/2005/8/layout/StepDownProcess"/>
    <dgm:cxn modelId="{6CC69582-9D4F-4B97-A2E2-3E82CA021528}" type="presParOf" srcId="{1172D4FE-8880-46AF-8411-B720FBE77E96}" destId="{CB52F58C-CF86-4E34-AA63-9007652765E1}" srcOrd="2" destOrd="0" presId="urn:microsoft.com/office/officeart/2005/8/layout/StepDownProcess"/>
    <dgm:cxn modelId="{AA736D49-1184-488C-8189-B0501F7F861B}" type="presParOf" srcId="{CB52F58C-CF86-4E34-AA63-9007652765E1}" destId="{39953332-4C15-47C8-B7A9-FCA1F767E2E7}" srcOrd="0" destOrd="0" presId="urn:microsoft.com/office/officeart/2005/8/layout/StepDownProcess"/>
    <dgm:cxn modelId="{65117882-B24E-4443-AF70-643DA1B68FC2}" type="presParOf" srcId="{CB52F58C-CF86-4E34-AA63-9007652765E1}" destId="{C1B09674-710C-4FDD-8A1C-46C1E0A8DC77}" srcOrd="1" destOrd="0" presId="urn:microsoft.com/office/officeart/2005/8/layout/StepDownProcess"/>
    <dgm:cxn modelId="{28A27212-0C0F-448C-B47A-81DA39BA4D8F}" type="presParOf" srcId="{CB52F58C-CF86-4E34-AA63-9007652765E1}" destId="{5EB2C537-264D-479A-88B2-58FB6EEA1844}" srcOrd="2" destOrd="0" presId="urn:microsoft.com/office/officeart/2005/8/layout/StepDownProcess"/>
    <dgm:cxn modelId="{B3DA3D2B-214E-4AD6-B6DF-746C63A9F6EA}" type="presParOf" srcId="{1172D4FE-8880-46AF-8411-B720FBE77E96}" destId="{A66C64AB-B24C-4CD0-BEC0-DFB3D4D5CA8B}" srcOrd="3" destOrd="0" presId="urn:microsoft.com/office/officeart/2005/8/layout/StepDownProcess"/>
    <dgm:cxn modelId="{EE4A9E2B-EB4D-4EF2-B9A0-B5869EFF5675}" type="presParOf" srcId="{1172D4FE-8880-46AF-8411-B720FBE77E96}" destId="{C8D91372-C308-4C70-8696-215E1FFF83CB}" srcOrd="4" destOrd="0" presId="urn:microsoft.com/office/officeart/2005/8/layout/StepDownProcess"/>
    <dgm:cxn modelId="{5EBD595F-567D-48F0-B21D-380A615F3517}" type="presParOf" srcId="{C8D91372-C308-4C70-8696-215E1FFF83CB}" destId="{07DC7053-3FCE-44C9-BD6E-1A2C8D84C77D}" srcOrd="0" destOrd="0" presId="urn:microsoft.com/office/officeart/2005/8/layout/StepDownProcess"/>
    <dgm:cxn modelId="{67BC2A45-708C-4B87-92DE-E899210F68FE}" type="presParOf" srcId="{C8D91372-C308-4C70-8696-215E1FFF83CB}" destId="{B1AB9A6A-47FD-4879-9868-7D3B952D19A8}"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5EFFAF2-B9EC-4334-8A43-A20E979BE6DA}" type="doc">
      <dgm:prSet loTypeId="urn:microsoft.com/office/officeart/2005/8/layout/arrow2" loCatId="process" qsTypeId="urn:microsoft.com/office/officeart/2005/8/quickstyle/simple1" qsCatId="simple" csTypeId="urn:microsoft.com/office/officeart/2005/8/colors/accent1_2" csCatId="accent1" phldr="1"/>
      <dgm:spPr/>
    </dgm:pt>
    <dgm:pt modelId="{1A88F2B6-B29E-4113-85D0-EDBBADD9FA77}">
      <dgm:prSet phldrT="[Testo]"/>
      <dgm:spPr/>
      <dgm:t>
        <a:bodyPr/>
        <a:lstStyle/>
        <a:p>
          <a:r>
            <a:rPr lang="it-IT" dirty="0" err="1"/>
            <a:t>topic</a:t>
          </a:r>
          <a:endParaRPr lang="it-IT" dirty="0"/>
        </a:p>
      </dgm:t>
    </dgm:pt>
    <dgm:pt modelId="{6B6969EA-6A65-481E-B29A-65007FAC1E92}" type="parTrans" cxnId="{7266ABE1-8361-466C-AAB2-600AC7B82DD3}">
      <dgm:prSet/>
      <dgm:spPr/>
      <dgm:t>
        <a:bodyPr/>
        <a:lstStyle/>
        <a:p>
          <a:endParaRPr lang="it-IT"/>
        </a:p>
      </dgm:t>
    </dgm:pt>
    <dgm:pt modelId="{36E0F95D-5105-4095-86B6-9F2556CF5E89}" type="sibTrans" cxnId="{7266ABE1-8361-466C-AAB2-600AC7B82DD3}">
      <dgm:prSet/>
      <dgm:spPr/>
      <dgm:t>
        <a:bodyPr/>
        <a:lstStyle/>
        <a:p>
          <a:endParaRPr lang="it-IT"/>
        </a:p>
      </dgm:t>
    </dgm:pt>
    <dgm:pt modelId="{11750CB3-C43B-4500-91A0-26FA7C6F2406}">
      <dgm:prSet phldrT="[Testo]" custT="1"/>
      <dgm:spPr/>
      <dgm:t>
        <a:bodyPr/>
        <a:lstStyle/>
        <a:p>
          <a:r>
            <a:rPr lang="it-IT" sz="4000" b="1" dirty="0"/>
            <a:t> </a:t>
          </a:r>
          <a:r>
            <a:rPr lang="it-IT" sz="2800" b="1" dirty="0"/>
            <a:t>ricerca ?</a:t>
          </a:r>
        </a:p>
      </dgm:t>
    </dgm:pt>
    <dgm:pt modelId="{AC035A1B-6966-4AC8-9F92-F14A1C13CE02}" type="parTrans" cxnId="{6D2429A9-B94D-4922-A6B4-AE1CF3E241DC}">
      <dgm:prSet/>
      <dgm:spPr/>
      <dgm:t>
        <a:bodyPr/>
        <a:lstStyle/>
        <a:p>
          <a:endParaRPr lang="it-IT"/>
        </a:p>
      </dgm:t>
    </dgm:pt>
    <dgm:pt modelId="{82EB08C5-1447-4EB1-A00A-93D2C65510E4}" type="sibTrans" cxnId="{6D2429A9-B94D-4922-A6B4-AE1CF3E241DC}">
      <dgm:prSet/>
      <dgm:spPr/>
      <dgm:t>
        <a:bodyPr/>
        <a:lstStyle/>
        <a:p>
          <a:endParaRPr lang="it-IT"/>
        </a:p>
      </dgm:t>
    </dgm:pt>
    <dgm:pt modelId="{3FF10B69-BAC4-47E3-953E-A6C95457F38C}">
      <dgm:prSet phldrT="[Testo]"/>
      <dgm:spPr/>
      <dgm:t>
        <a:bodyPr/>
        <a:lstStyle/>
        <a:p>
          <a:r>
            <a:rPr lang="it-IT" b="1" dirty="0">
              <a:solidFill>
                <a:srgbClr val="FF0000"/>
              </a:solidFill>
            </a:rPr>
            <a:t>  </a:t>
          </a:r>
          <a:r>
            <a:rPr lang="it-IT" b="1" dirty="0" err="1">
              <a:solidFill>
                <a:srgbClr val="FF0000"/>
              </a:solidFill>
            </a:rPr>
            <a:t>guidelines</a:t>
          </a:r>
          <a:r>
            <a:rPr lang="it-IT" b="1" dirty="0">
              <a:solidFill>
                <a:srgbClr val="FF0000"/>
              </a:solidFill>
            </a:rPr>
            <a:t> </a:t>
          </a:r>
          <a:r>
            <a:rPr lang="it-IT" dirty="0"/>
            <a:t> ?</a:t>
          </a:r>
        </a:p>
      </dgm:t>
    </dgm:pt>
    <dgm:pt modelId="{CA8F2B44-FD5D-4DD6-9C30-133AD90FA436}" type="parTrans" cxnId="{9696EC87-CCB4-4093-AB03-343980995641}">
      <dgm:prSet/>
      <dgm:spPr/>
      <dgm:t>
        <a:bodyPr/>
        <a:lstStyle/>
        <a:p>
          <a:endParaRPr lang="it-IT"/>
        </a:p>
      </dgm:t>
    </dgm:pt>
    <dgm:pt modelId="{692C788E-BB49-4213-9B7E-DDB7DF4D04C3}" type="sibTrans" cxnId="{9696EC87-CCB4-4093-AB03-343980995641}">
      <dgm:prSet/>
      <dgm:spPr/>
      <dgm:t>
        <a:bodyPr/>
        <a:lstStyle/>
        <a:p>
          <a:endParaRPr lang="it-IT"/>
        </a:p>
      </dgm:t>
    </dgm:pt>
    <dgm:pt modelId="{45EC0EEF-08E6-465E-9721-2B0464175ABD}">
      <dgm:prSet phldrT="[Testo]" custT="1"/>
      <dgm:spPr/>
      <dgm:t>
        <a:bodyPr/>
        <a:lstStyle/>
        <a:p>
          <a:pPr algn="ctr"/>
          <a:r>
            <a:rPr lang="it-IT" sz="1600" dirty="0"/>
            <a:t> </a:t>
          </a:r>
          <a:r>
            <a:rPr lang="it-IT" sz="2000" b="1" dirty="0" err="1"/>
            <a:t>evidence</a:t>
          </a:r>
          <a:r>
            <a:rPr lang="it-IT" sz="2000" b="1" dirty="0"/>
            <a:t> delivery ? </a:t>
          </a:r>
        </a:p>
        <a:p>
          <a:pPr algn="ctr"/>
          <a:r>
            <a:rPr lang="it-IT" sz="2000" b="1" dirty="0"/>
            <a:t>(PDTA)</a:t>
          </a:r>
        </a:p>
      </dgm:t>
    </dgm:pt>
    <dgm:pt modelId="{5F186FA7-AD04-47B6-9D52-53C7BA640A49}" type="parTrans" cxnId="{9D6CECAB-5F57-4995-8F5F-10E27EBB85A1}">
      <dgm:prSet/>
      <dgm:spPr/>
      <dgm:t>
        <a:bodyPr/>
        <a:lstStyle/>
        <a:p>
          <a:endParaRPr lang="it-IT"/>
        </a:p>
      </dgm:t>
    </dgm:pt>
    <dgm:pt modelId="{7F6125D1-E8E8-4476-8A4A-0058431D9884}" type="sibTrans" cxnId="{9D6CECAB-5F57-4995-8F5F-10E27EBB85A1}">
      <dgm:prSet/>
      <dgm:spPr/>
      <dgm:t>
        <a:bodyPr/>
        <a:lstStyle/>
        <a:p>
          <a:endParaRPr lang="it-IT"/>
        </a:p>
      </dgm:t>
    </dgm:pt>
    <dgm:pt modelId="{4372CCE8-D56C-43DF-A837-AD14987987CC}">
      <dgm:prSet phldrT="[Testo]" custT="1"/>
      <dgm:spPr/>
      <dgm:t>
        <a:bodyPr/>
        <a:lstStyle/>
        <a:p>
          <a:r>
            <a:rPr lang="it-IT" sz="1800" b="1" dirty="0"/>
            <a:t>  valutazione degli esiti</a:t>
          </a:r>
          <a:r>
            <a:rPr lang="it-IT" sz="2800" dirty="0"/>
            <a:t>?</a:t>
          </a:r>
        </a:p>
      </dgm:t>
    </dgm:pt>
    <dgm:pt modelId="{E9D879AA-B405-4362-912E-3CB63FFF9500}" type="parTrans" cxnId="{CDBE6399-083A-4462-BABE-067D00C8BAFD}">
      <dgm:prSet/>
      <dgm:spPr/>
      <dgm:t>
        <a:bodyPr/>
        <a:lstStyle/>
        <a:p>
          <a:endParaRPr lang="it-IT"/>
        </a:p>
      </dgm:t>
    </dgm:pt>
    <dgm:pt modelId="{B988BE5E-8B5B-4FDF-B748-0A05151F6326}" type="sibTrans" cxnId="{CDBE6399-083A-4462-BABE-067D00C8BAFD}">
      <dgm:prSet/>
      <dgm:spPr/>
      <dgm:t>
        <a:bodyPr/>
        <a:lstStyle/>
        <a:p>
          <a:endParaRPr lang="it-IT"/>
        </a:p>
      </dgm:t>
    </dgm:pt>
    <dgm:pt modelId="{55F4AA03-2D9E-4D93-984B-90E4F07CF860}" type="pres">
      <dgm:prSet presAssocID="{55EFFAF2-B9EC-4334-8A43-A20E979BE6DA}" presName="arrowDiagram" presStyleCnt="0">
        <dgm:presLayoutVars>
          <dgm:chMax val="5"/>
          <dgm:dir/>
          <dgm:resizeHandles val="exact"/>
        </dgm:presLayoutVars>
      </dgm:prSet>
      <dgm:spPr/>
    </dgm:pt>
    <dgm:pt modelId="{7D8D3873-78AD-4B9E-A245-EEC43EA1A3D6}" type="pres">
      <dgm:prSet presAssocID="{55EFFAF2-B9EC-4334-8A43-A20E979BE6DA}" presName="arrow" presStyleLbl="bgShp" presStyleIdx="0" presStyleCnt="1" custLinFactNeighborX="-1025" custLinFactNeighborY="784"/>
      <dgm:spPr/>
    </dgm:pt>
    <dgm:pt modelId="{085C12D9-12E6-41C8-89D4-C6793AC95150}" type="pres">
      <dgm:prSet presAssocID="{55EFFAF2-B9EC-4334-8A43-A20E979BE6DA}" presName="arrowDiagram5" presStyleCnt="0"/>
      <dgm:spPr/>
    </dgm:pt>
    <dgm:pt modelId="{93F4F6CE-C42C-4CB8-87E0-6B698EE33B89}" type="pres">
      <dgm:prSet presAssocID="{1A88F2B6-B29E-4113-85D0-EDBBADD9FA77}" presName="bullet5a" presStyleLbl="node1" presStyleIdx="0" presStyleCnt="5"/>
      <dgm:spPr/>
    </dgm:pt>
    <dgm:pt modelId="{F582C3C5-3CC2-4C0D-9C8B-83E52077F472}" type="pres">
      <dgm:prSet presAssocID="{1A88F2B6-B29E-4113-85D0-EDBBADD9FA77}" presName="textBox5a" presStyleLbl="revTx" presStyleIdx="0" presStyleCnt="5">
        <dgm:presLayoutVars>
          <dgm:bulletEnabled val="1"/>
        </dgm:presLayoutVars>
      </dgm:prSet>
      <dgm:spPr/>
    </dgm:pt>
    <dgm:pt modelId="{70433C49-A8CF-4443-AD77-71B1AF8B0F71}" type="pres">
      <dgm:prSet presAssocID="{11750CB3-C43B-4500-91A0-26FA7C6F2406}" presName="bullet5b" presStyleLbl="node1" presStyleIdx="1" presStyleCnt="5"/>
      <dgm:spPr/>
    </dgm:pt>
    <dgm:pt modelId="{EDFF4BBB-F187-4583-8CC7-E30C20CBB4E3}" type="pres">
      <dgm:prSet presAssocID="{11750CB3-C43B-4500-91A0-26FA7C6F2406}" presName="textBox5b" presStyleLbl="revTx" presStyleIdx="1" presStyleCnt="5" custScaleX="154377" custLinFactNeighborX="8664" custLinFactNeighborY="8558">
        <dgm:presLayoutVars>
          <dgm:bulletEnabled val="1"/>
        </dgm:presLayoutVars>
      </dgm:prSet>
      <dgm:spPr/>
    </dgm:pt>
    <dgm:pt modelId="{23F2F6E0-B44F-46DA-9FA6-880634EF7AB3}" type="pres">
      <dgm:prSet presAssocID="{3FF10B69-BAC4-47E3-953E-A6C95457F38C}" presName="bullet5c" presStyleLbl="node1" presStyleIdx="2" presStyleCnt="5"/>
      <dgm:spPr/>
    </dgm:pt>
    <dgm:pt modelId="{2305B0FE-5F17-40D5-AB89-3342D4D0E520}" type="pres">
      <dgm:prSet presAssocID="{3FF10B69-BAC4-47E3-953E-A6C95457F38C}" presName="textBox5c" presStyleLbl="revTx" presStyleIdx="2" presStyleCnt="5" custScaleX="184804">
        <dgm:presLayoutVars>
          <dgm:bulletEnabled val="1"/>
        </dgm:presLayoutVars>
      </dgm:prSet>
      <dgm:spPr/>
    </dgm:pt>
    <dgm:pt modelId="{BEF8B75B-C4D5-4D41-9520-CBCBA2091B5D}" type="pres">
      <dgm:prSet presAssocID="{45EC0EEF-08E6-465E-9721-2B0464175ABD}" presName="bullet5d" presStyleLbl="node1" presStyleIdx="3" presStyleCnt="5"/>
      <dgm:spPr/>
    </dgm:pt>
    <dgm:pt modelId="{96DFECFD-87B9-4DE6-BCBE-92A1783096B6}" type="pres">
      <dgm:prSet presAssocID="{45EC0EEF-08E6-465E-9721-2B0464175ABD}" presName="textBox5d" presStyleLbl="revTx" presStyleIdx="3" presStyleCnt="5" custScaleX="145791">
        <dgm:presLayoutVars>
          <dgm:bulletEnabled val="1"/>
        </dgm:presLayoutVars>
      </dgm:prSet>
      <dgm:spPr/>
    </dgm:pt>
    <dgm:pt modelId="{1D139A4A-A824-4FEA-AA65-DE59ED6C5C5F}" type="pres">
      <dgm:prSet presAssocID="{4372CCE8-D56C-43DF-A837-AD14987987CC}" presName="bullet5e" presStyleLbl="node1" presStyleIdx="4" presStyleCnt="5"/>
      <dgm:spPr/>
    </dgm:pt>
    <dgm:pt modelId="{E4FCEEE6-C859-4E10-8F41-139C7CFBC722}" type="pres">
      <dgm:prSet presAssocID="{4372CCE8-D56C-43DF-A837-AD14987987CC}" presName="textBox5e" presStyleLbl="revTx" presStyleIdx="4" presStyleCnt="5" custScaleX="128870" custLinFactNeighborX="33691" custLinFactNeighborY="-11146">
        <dgm:presLayoutVars>
          <dgm:bulletEnabled val="1"/>
        </dgm:presLayoutVars>
      </dgm:prSet>
      <dgm:spPr/>
    </dgm:pt>
  </dgm:ptLst>
  <dgm:cxnLst>
    <dgm:cxn modelId="{CBC0A900-50B7-447D-BE5C-06E2BFF6BDB4}" type="presOf" srcId="{1A88F2B6-B29E-4113-85D0-EDBBADD9FA77}" destId="{F582C3C5-3CC2-4C0D-9C8B-83E52077F472}" srcOrd="0" destOrd="0" presId="urn:microsoft.com/office/officeart/2005/8/layout/arrow2"/>
    <dgm:cxn modelId="{A441FB6C-0B52-44B6-9CBC-99A31050EF7C}" type="presOf" srcId="{45EC0EEF-08E6-465E-9721-2B0464175ABD}" destId="{96DFECFD-87B9-4DE6-BCBE-92A1783096B6}" srcOrd="0" destOrd="0" presId="urn:microsoft.com/office/officeart/2005/8/layout/arrow2"/>
    <dgm:cxn modelId="{470D437E-0792-4536-85B5-D8E1025FA5F4}" type="presOf" srcId="{4372CCE8-D56C-43DF-A837-AD14987987CC}" destId="{E4FCEEE6-C859-4E10-8F41-139C7CFBC722}" srcOrd="0" destOrd="0" presId="urn:microsoft.com/office/officeart/2005/8/layout/arrow2"/>
    <dgm:cxn modelId="{9696EC87-CCB4-4093-AB03-343980995641}" srcId="{55EFFAF2-B9EC-4334-8A43-A20E979BE6DA}" destId="{3FF10B69-BAC4-47E3-953E-A6C95457F38C}" srcOrd="2" destOrd="0" parTransId="{CA8F2B44-FD5D-4DD6-9C30-133AD90FA436}" sibTransId="{692C788E-BB49-4213-9B7E-DDB7DF4D04C3}"/>
    <dgm:cxn modelId="{CDBE6399-083A-4462-BABE-067D00C8BAFD}" srcId="{55EFFAF2-B9EC-4334-8A43-A20E979BE6DA}" destId="{4372CCE8-D56C-43DF-A837-AD14987987CC}" srcOrd="4" destOrd="0" parTransId="{E9D879AA-B405-4362-912E-3CB63FFF9500}" sibTransId="{B988BE5E-8B5B-4FDF-B748-0A05151F6326}"/>
    <dgm:cxn modelId="{D6D368A7-9B73-4CED-BEBD-79B1C94EBED7}" type="presOf" srcId="{55EFFAF2-B9EC-4334-8A43-A20E979BE6DA}" destId="{55F4AA03-2D9E-4D93-984B-90E4F07CF860}" srcOrd="0" destOrd="0" presId="urn:microsoft.com/office/officeart/2005/8/layout/arrow2"/>
    <dgm:cxn modelId="{6D2429A9-B94D-4922-A6B4-AE1CF3E241DC}" srcId="{55EFFAF2-B9EC-4334-8A43-A20E979BE6DA}" destId="{11750CB3-C43B-4500-91A0-26FA7C6F2406}" srcOrd="1" destOrd="0" parTransId="{AC035A1B-6966-4AC8-9F92-F14A1C13CE02}" sibTransId="{82EB08C5-1447-4EB1-A00A-93D2C65510E4}"/>
    <dgm:cxn modelId="{9D6CECAB-5F57-4995-8F5F-10E27EBB85A1}" srcId="{55EFFAF2-B9EC-4334-8A43-A20E979BE6DA}" destId="{45EC0EEF-08E6-465E-9721-2B0464175ABD}" srcOrd="3" destOrd="0" parTransId="{5F186FA7-AD04-47B6-9D52-53C7BA640A49}" sibTransId="{7F6125D1-E8E8-4476-8A4A-0058431D9884}"/>
    <dgm:cxn modelId="{B77520B3-4FAF-41B8-BD91-79713F5D8383}" type="presOf" srcId="{3FF10B69-BAC4-47E3-953E-A6C95457F38C}" destId="{2305B0FE-5F17-40D5-AB89-3342D4D0E520}" srcOrd="0" destOrd="0" presId="urn:microsoft.com/office/officeart/2005/8/layout/arrow2"/>
    <dgm:cxn modelId="{819197C9-D57B-4852-8CA1-B65106909720}" type="presOf" srcId="{11750CB3-C43B-4500-91A0-26FA7C6F2406}" destId="{EDFF4BBB-F187-4583-8CC7-E30C20CBB4E3}" srcOrd="0" destOrd="0" presId="urn:microsoft.com/office/officeart/2005/8/layout/arrow2"/>
    <dgm:cxn modelId="{7266ABE1-8361-466C-AAB2-600AC7B82DD3}" srcId="{55EFFAF2-B9EC-4334-8A43-A20E979BE6DA}" destId="{1A88F2B6-B29E-4113-85D0-EDBBADD9FA77}" srcOrd="0" destOrd="0" parTransId="{6B6969EA-6A65-481E-B29A-65007FAC1E92}" sibTransId="{36E0F95D-5105-4095-86B6-9F2556CF5E89}"/>
    <dgm:cxn modelId="{0B89917E-AF6E-4626-947E-F369A7BA84B1}" type="presParOf" srcId="{55F4AA03-2D9E-4D93-984B-90E4F07CF860}" destId="{7D8D3873-78AD-4B9E-A245-EEC43EA1A3D6}" srcOrd="0" destOrd="0" presId="urn:microsoft.com/office/officeart/2005/8/layout/arrow2"/>
    <dgm:cxn modelId="{75A629F9-F153-4261-8D68-D8959C874C0E}" type="presParOf" srcId="{55F4AA03-2D9E-4D93-984B-90E4F07CF860}" destId="{085C12D9-12E6-41C8-89D4-C6793AC95150}" srcOrd="1" destOrd="0" presId="urn:microsoft.com/office/officeart/2005/8/layout/arrow2"/>
    <dgm:cxn modelId="{8326655B-86C6-4F9F-8366-02334ED889B1}" type="presParOf" srcId="{085C12D9-12E6-41C8-89D4-C6793AC95150}" destId="{93F4F6CE-C42C-4CB8-87E0-6B698EE33B89}" srcOrd="0" destOrd="0" presId="urn:microsoft.com/office/officeart/2005/8/layout/arrow2"/>
    <dgm:cxn modelId="{5702D0D2-0CDD-4EFD-83AD-880E6F500CF3}" type="presParOf" srcId="{085C12D9-12E6-41C8-89D4-C6793AC95150}" destId="{F582C3C5-3CC2-4C0D-9C8B-83E52077F472}" srcOrd="1" destOrd="0" presId="urn:microsoft.com/office/officeart/2005/8/layout/arrow2"/>
    <dgm:cxn modelId="{491F4CC2-5767-46B0-A4F9-64687EB6EE30}" type="presParOf" srcId="{085C12D9-12E6-41C8-89D4-C6793AC95150}" destId="{70433C49-A8CF-4443-AD77-71B1AF8B0F71}" srcOrd="2" destOrd="0" presId="urn:microsoft.com/office/officeart/2005/8/layout/arrow2"/>
    <dgm:cxn modelId="{27B497E9-65C0-4122-9D9C-A428E2BB398C}" type="presParOf" srcId="{085C12D9-12E6-41C8-89D4-C6793AC95150}" destId="{EDFF4BBB-F187-4583-8CC7-E30C20CBB4E3}" srcOrd="3" destOrd="0" presId="urn:microsoft.com/office/officeart/2005/8/layout/arrow2"/>
    <dgm:cxn modelId="{95819E13-2FC1-4D66-8299-6D148D960BAD}" type="presParOf" srcId="{085C12D9-12E6-41C8-89D4-C6793AC95150}" destId="{23F2F6E0-B44F-46DA-9FA6-880634EF7AB3}" srcOrd="4" destOrd="0" presId="urn:microsoft.com/office/officeart/2005/8/layout/arrow2"/>
    <dgm:cxn modelId="{151BF048-9B5C-4278-BD0C-B2AFEFF37FAD}" type="presParOf" srcId="{085C12D9-12E6-41C8-89D4-C6793AC95150}" destId="{2305B0FE-5F17-40D5-AB89-3342D4D0E520}" srcOrd="5" destOrd="0" presId="urn:microsoft.com/office/officeart/2005/8/layout/arrow2"/>
    <dgm:cxn modelId="{C7B70FEC-7AC7-4068-88FF-4CB830B9EC55}" type="presParOf" srcId="{085C12D9-12E6-41C8-89D4-C6793AC95150}" destId="{BEF8B75B-C4D5-4D41-9520-CBCBA2091B5D}" srcOrd="6" destOrd="0" presId="urn:microsoft.com/office/officeart/2005/8/layout/arrow2"/>
    <dgm:cxn modelId="{ACD73D60-541E-4EFB-AABE-8ED44FFA61E3}" type="presParOf" srcId="{085C12D9-12E6-41C8-89D4-C6793AC95150}" destId="{96DFECFD-87B9-4DE6-BCBE-92A1783096B6}" srcOrd="7" destOrd="0" presId="urn:microsoft.com/office/officeart/2005/8/layout/arrow2"/>
    <dgm:cxn modelId="{63BEB08E-C899-4F21-8EE4-828DB77EA705}" type="presParOf" srcId="{085C12D9-12E6-41C8-89D4-C6793AC95150}" destId="{1D139A4A-A824-4FEA-AA65-DE59ED6C5C5F}" srcOrd="8" destOrd="0" presId="urn:microsoft.com/office/officeart/2005/8/layout/arrow2"/>
    <dgm:cxn modelId="{FDA98BEB-F4B1-43EC-895F-BC4D09ED4A94}" type="presParOf" srcId="{085C12D9-12E6-41C8-89D4-C6793AC95150}" destId="{E4FCEEE6-C859-4E10-8F41-139C7CFBC722}" srcOrd="9" destOrd="0" presId="urn:microsoft.com/office/officeart/2005/8/layout/arrow2"/>
  </dgm:cxnLst>
  <dgm:bg>
    <a:solidFill>
      <a:schemeClr val="bg1"/>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465EDA-40F5-491D-890B-E90FF86275D5}">
      <dsp:nvSpPr>
        <dsp:cNvPr id="0" name=""/>
        <dsp:cNvSpPr/>
      </dsp:nvSpPr>
      <dsp:spPr>
        <a:xfrm rot="5400000">
          <a:off x="333757" y="1187375"/>
          <a:ext cx="1050131" cy="1195537"/>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E4104DB-9009-45CC-98FB-57FCF9B6BA00}">
      <dsp:nvSpPr>
        <dsp:cNvPr id="0" name=""/>
        <dsp:cNvSpPr/>
      </dsp:nvSpPr>
      <dsp:spPr>
        <a:xfrm>
          <a:off x="55536" y="23283"/>
          <a:ext cx="1767802" cy="1237404"/>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it-IT" sz="1200" kern="1200" dirty="0"/>
            <a:t>Prioritizzazione</a:t>
          </a:r>
          <a:endParaRPr lang="it-IT" sz="2400" kern="1200" dirty="0"/>
        </a:p>
        <a:p>
          <a:pPr marL="0" lvl="0" indent="0" algn="ctr" defTabSz="533400">
            <a:lnSpc>
              <a:spcPct val="90000"/>
            </a:lnSpc>
            <a:spcBef>
              <a:spcPct val="0"/>
            </a:spcBef>
            <a:spcAft>
              <a:spcPct val="35000"/>
            </a:spcAft>
            <a:buNone/>
          </a:pPr>
          <a:r>
            <a:rPr lang="it-IT" sz="1000" kern="1200" dirty="0"/>
            <a:t>tematica</a:t>
          </a:r>
          <a:endParaRPr lang="it-IT" sz="2400" kern="1200" dirty="0"/>
        </a:p>
        <a:p>
          <a:pPr marL="0" lvl="0" indent="0" algn="ctr" defTabSz="533400">
            <a:lnSpc>
              <a:spcPct val="90000"/>
            </a:lnSpc>
            <a:spcBef>
              <a:spcPct val="0"/>
            </a:spcBef>
            <a:spcAft>
              <a:spcPct val="35000"/>
            </a:spcAft>
            <a:buNone/>
          </a:pPr>
          <a:r>
            <a:rPr lang="it-IT" sz="2400" kern="1200" dirty="0"/>
            <a:t>(</a:t>
          </a:r>
          <a:r>
            <a:rPr lang="it-IT" sz="2400" kern="1200" dirty="0" err="1"/>
            <a:t>topic</a:t>
          </a:r>
          <a:r>
            <a:rPr lang="it-IT" sz="2400" kern="1200" dirty="0"/>
            <a:t>) </a:t>
          </a:r>
        </a:p>
      </dsp:txBody>
      <dsp:txXfrm>
        <a:off x="115952" y="83699"/>
        <a:ext cx="1646970" cy="1116572"/>
      </dsp:txXfrm>
    </dsp:sp>
    <dsp:sp modelId="{ED61F41C-49FE-4932-B96A-3A3A33D274FB}">
      <dsp:nvSpPr>
        <dsp:cNvPr id="0" name=""/>
        <dsp:cNvSpPr/>
      </dsp:nvSpPr>
      <dsp:spPr>
        <a:xfrm>
          <a:off x="1823339" y="141298"/>
          <a:ext cx="1285731" cy="100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57150" lvl="1" indent="-57150" algn="l" defTabSz="355600">
            <a:lnSpc>
              <a:spcPct val="90000"/>
            </a:lnSpc>
            <a:spcBef>
              <a:spcPct val="0"/>
            </a:spcBef>
            <a:spcAft>
              <a:spcPct val="15000"/>
            </a:spcAft>
            <a:buChar char="•"/>
          </a:pPr>
          <a:r>
            <a:rPr lang="it-IT" sz="800" kern="1200" dirty="0" err="1"/>
            <a:t>Disease</a:t>
          </a:r>
          <a:r>
            <a:rPr lang="it-IT" sz="800" kern="1200" dirty="0"/>
            <a:t> </a:t>
          </a:r>
          <a:r>
            <a:rPr lang="it-IT" sz="800" kern="1200" dirty="0" err="1"/>
            <a:t>burden</a:t>
          </a:r>
          <a:r>
            <a:rPr lang="it-IT" sz="800" kern="1200" dirty="0"/>
            <a:t>  (progetto GBD)</a:t>
          </a:r>
        </a:p>
        <a:p>
          <a:pPr marL="57150" lvl="1" indent="-57150" algn="l" defTabSz="355600">
            <a:lnSpc>
              <a:spcPct val="90000"/>
            </a:lnSpc>
            <a:spcBef>
              <a:spcPct val="0"/>
            </a:spcBef>
            <a:spcAft>
              <a:spcPct val="15000"/>
            </a:spcAft>
            <a:buChar char="•"/>
          </a:pPr>
          <a:r>
            <a:rPr lang="it-IT" sz="800" kern="1200" dirty="0"/>
            <a:t>PNE</a:t>
          </a:r>
        </a:p>
        <a:p>
          <a:pPr marL="57150" lvl="1" indent="-57150" algn="l" defTabSz="355600">
            <a:lnSpc>
              <a:spcPct val="90000"/>
            </a:lnSpc>
            <a:spcBef>
              <a:spcPct val="0"/>
            </a:spcBef>
            <a:spcAft>
              <a:spcPct val="15000"/>
            </a:spcAft>
            <a:buChar char="•"/>
          </a:pPr>
          <a:r>
            <a:rPr lang="it-IT" sz="800" kern="1200" dirty="0"/>
            <a:t>Altri input </a:t>
          </a:r>
        </a:p>
      </dsp:txBody>
      <dsp:txXfrm>
        <a:off x="1823339" y="141298"/>
        <a:ext cx="1285731" cy="1000125"/>
      </dsp:txXfrm>
    </dsp:sp>
    <dsp:sp modelId="{39953332-4C15-47C8-B7A9-FCA1F767E2E7}">
      <dsp:nvSpPr>
        <dsp:cNvPr id="0" name=""/>
        <dsp:cNvSpPr/>
      </dsp:nvSpPr>
      <dsp:spPr>
        <a:xfrm rot="5400000">
          <a:off x="1799453" y="2577389"/>
          <a:ext cx="1050131" cy="1195537"/>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1B09674-710C-4FDD-8A1C-46C1E0A8DC77}">
      <dsp:nvSpPr>
        <dsp:cNvPr id="0" name=""/>
        <dsp:cNvSpPr/>
      </dsp:nvSpPr>
      <dsp:spPr>
        <a:xfrm>
          <a:off x="1521232" y="1413297"/>
          <a:ext cx="1767802" cy="1237404"/>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it-IT" sz="1000" kern="1200" dirty="0"/>
            <a:t>Definizione/posizionamento fabbisogno</a:t>
          </a:r>
        </a:p>
        <a:p>
          <a:pPr marL="0" lvl="0" indent="0" algn="ctr" defTabSz="444500">
            <a:lnSpc>
              <a:spcPct val="90000"/>
            </a:lnSpc>
            <a:spcBef>
              <a:spcPct val="0"/>
            </a:spcBef>
            <a:spcAft>
              <a:spcPct val="35000"/>
            </a:spcAft>
            <a:buNone/>
          </a:pPr>
          <a:r>
            <a:rPr lang="it-IT" sz="1000" kern="1200" dirty="0" err="1">
              <a:solidFill>
                <a:srgbClr val="FFFF00"/>
              </a:solidFill>
            </a:rPr>
            <a:t>Unmet</a:t>
          </a:r>
          <a:r>
            <a:rPr lang="it-IT" sz="1000" kern="1200" dirty="0">
              <a:solidFill>
                <a:srgbClr val="FFFF00"/>
              </a:solidFill>
            </a:rPr>
            <a:t> </a:t>
          </a:r>
          <a:r>
            <a:rPr lang="it-IT" sz="1000" kern="1200" dirty="0" err="1">
              <a:solidFill>
                <a:srgbClr val="FFFF00"/>
              </a:solidFill>
            </a:rPr>
            <a:t>need</a:t>
          </a:r>
          <a:endParaRPr lang="it-IT" sz="1000" kern="1200" dirty="0">
            <a:solidFill>
              <a:srgbClr val="FFFF00"/>
            </a:solidFill>
          </a:endParaRPr>
        </a:p>
      </dsp:txBody>
      <dsp:txXfrm>
        <a:off x="1581648" y="1473713"/>
        <a:ext cx="1646970" cy="1116572"/>
      </dsp:txXfrm>
    </dsp:sp>
    <dsp:sp modelId="{5EB2C537-264D-479A-88B2-58FB6EEA1844}">
      <dsp:nvSpPr>
        <dsp:cNvPr id="0" name=""/>
        <dsp:cNvSpPr/>
      </dsp:nvSpPr>
      <dsp:spPr>
        <a:xfrm>
          <a:off x="3474682" y="1531312"/>
          <a:ext cx="1775492" cy="100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57150" lvl="1" indent="-57150" algn="l" defTabSz="355600">
            <a:lnSpc>
              <a:spcPct val="90000"/>
            </a:lnSpc>
            <a:spcBef>
              <a:spcPct val="0"/>
            </a:spcBef>
            <a:spcAft>
              <a:spcPct val="15000"/>
            </a:spcAft>
            <a:buChar char="•"/>
          </a:pPr>
          <a:r>
            <a:rPr lang="it-IT" sz="800" kern="1200" dirty="0"/>
            <a:t>Ricerca ?</a:t>
          </a:r>
        </a:p>
        <a:p>
          <a:pPr marL="57150" lvl="1" indent="-57150" algn="l" defTabSz="355600">
            <a:lnSpc>
              <a:spcPct val="90000"/>
            </a:lnSpc>
            <a:spcBef>
              <a:spcPct val="0"/>
            </a:spcBef>
            <a:spcAft>
              <a:spcPct val="15000"/>
            </a:spcAft>
            <a:buChar char="•"/>
          </a:pPr>
          <a:r>
            <a:rPr lang="it-IT" sz="800" kern="1200" dirty="0"/>
            <a:t>Sintesi evidenze-</a:t>
          </a:r>
          <a:r>
            <a:rPr lang="it-IT" sz="800" kern="1200" dirty="0" err="1"/>
            <a:t>guidelines</a:t>
          </a:r>
          <a:r>
            <a:rPr lang="it-IT" sz="800" kern="1200" dirty="0"/>
            <a:t> ?</a:t>
          </a:r>
        </a:p>
        <a:p>
          <a:pPr marL="57150" lvl="1" indent="-57150" algn="l" defTabSz="355600">
            <a:lnSpc>
              <a:spcPct val="90000"/>
            </a:lnSpc>
            <a:spcBef>
              <a:spcPct val="0"/>
            </a:spcBef>
            <a:spcAft>
              <a:spcPct val="15000"/>
            </a:spcAft>
            <a:buChar char="•"/>
          </a:pPr>
          <a:r>
            <a:rPr lang="it-IT" sz="800" kern="1200" dirty="0"/>
            <a:t>Percorsi clinici ?</a:t>
          </a:r>
        </a:p>
        <a:p>
          <a:pPr marL="57150" lvl="1" indent="-57150" algn="l" defTabSz="355600">
            <a:lnSpc>
              <a:spcPct val="90000"/>
            </a:lnSpc>
            <a:spcBef>
              <a:spcPct val="0"/>
            </a:spcBef>
            <a:spcAft>
              <a:spcPct val="15000"/>
            </a:spcAft>
            <a:buChar char="•"/>
          </a:pPr>
          <a:r>
            <a:rPr lang="it-IT" sz="800" kern="1200" dirty="0"/>
            <a:t>Valutazione </a:t>
          </a:r>
          <a:r>
            <a:rPr lang="it-IT" sz="800" kern="1200" dirty="0" err="1"/>
            <a:t>outcomes</a:t>
          </a:r>
          <a:r>
            <a:rPr lang="it-IT" sz="800" kern="1200" dirty="0"/>
            <a:t> ?</a:t>
          </a:r>
        </a:p>
      </dsp:txBody>
      <dsp:txXfrm>
        <a:off x="3474682" y="1531312"/>
        <a:ext cx="1775492" cy="1000125"/>
      </dsp:txXfrm>
    </dsp:sp>
    <dsp:sp modelId="{07DC7053-3FCE-44C9-BD6E-1A2C8D84C77D}">
      <dsp:nvSpPr>
        <dsp:cNvPr id="0" name=""/>
        <dsp:cNvSpPr/>
      </dsp:nvSpPr>
      <dsp:spPr>
        <a:xfrm>
          <a:off x="2986929" y="2803311"/>
          <a:ext cx="1767802" cy="1237404"/>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it-IT" sz="1000" kern="1200" dirty="0" err="1"/>
            <a:t>Committment</a:t>
          </a:r>
          <a:r>
            <a:rPr lang="it-IT" sz="1000" kern="1200" dirty="0"/>
            <a:t>/</a:t>
          </a:r>
        </a:p>
        <a:p>
          <a:pPr marL="0" lvl="0" indent="0" algn="ctr" defTabSz="444500">
            <a:lnSpc>
              <a:spcPct val="90000"/>
            </a:lnSpc>
            <a:spcBef>
              <a:spcPct val="0"/>
            </a:spcBef>
            <a:spcAft>
              <a:spcPct val="35000"/>
            </a:spcAft>
            <a:buNone/>
          </a:pPr>
          <a:r>
            <a:rPr lang="it-IT" sz="1000" kern="1200" dirty="0" err="1"/>
            <a:t>governance</a:t>
          </a:r>
          <a:r>
            <a:rPr lang="it-IT" sz="1000" kern="1200" dirty="0"/>
            <a:t> LG </a:t>
          </a:r>
        </a:p>
      </dsp:txBody>
      <dsp:txXfrm>
        <a:off x="3047345" y="2863727"/>
        <a:ext cx="1646970" cy="1116572"/>
      </dsp:txXfrm>
    </dsp:sp>
    <dsp:sp modelId="{B1AB9A6A-47FD-4879-9868-7D3B952D19A8}">
      <dsp:nvSpPr>
        <dsp:cNvPr id="0" name=""/>
        <dsp:cNvSpPr/>
      </dsp:nvSpPr>
      <dsp:spPr>
        <a:xfrm>
          <a:off x="4754732" y="2921326"/>
          <a:ext cx="1285731" cy="100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57150" lvl="1" indent="-57150" algn="l" defTabSz="488950">
            <a:lnSpc>
              <a:spcPct val="90000"/>
            </a:lnSpc>
            <a:spcBef>
              <a:spcPct val="0"/>
            </a:spcBef>
            <a:spcAft>
              <a:spcPct val="15000"/>
            </a:spcAft>
            <a:buChar char="•"/>
          </a:pPr>
          <a:r>
            <a:rPr lang="it-IT" sz="1100" kern="1200" dirty="0"/>
            <a:t>Istituzioni (ISS, Regioni)</a:t>
          </a:r>
        </a:p>
        <a:p>
          <a:pPr marL="57150" lvl="1" indent="-57150" algn="l" defTabSz="488950">
            <a:lnSpc>
              <a:spcPct val="90000"/>
            </a:lnSpc>
            <a:spcBef>
              <a:spcPct val="0"/>
            </a:spcBef>
            <a:spcAft>
              <a:spcPct val="15000"/>
            </a:spcAft>
            <a:buChar char="•"/>
          </a:pPr>
          <a:r>
            <a:rPr lang="it-IT" sz="1100" kern="1200" dirty="0"/>
            <a:t>Società scientifiche</a:t>
          </a:r>
        </a:p>
        <a:p>
          <a:pPr marL="57150" lvl="1" indent="-57150" algn="l" defTabSz="488950">
            <a:lnSpc>
              <a:spcPct val="90000"/>
            </a:lnSpc>
            <a:spcBef>
              <a:spcPct val="0"/>
            </a:spcBef>
            <a:spcAft>
              <a:spcPct val="15000"/>
            </a:spcAft>
            <a:buChar char="•"/>
          </a:pPr>
          <a:r>
            <a:rPr lang="it-IT" sz="1100" kern="1200" dirty="0"/>
            <a:t>Altri </a:t>
          </a:r>
        </a:p>
      </dsp:txBody>
      <dsp:txXfrm>
        <a:off x="4754732" y="2921326"/>
        <a:ext cx="1285731" cy="10001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8D3873-78AD-4B9E-A245-EEC43EA1A3D6}">
      <dsp:nvSpPr>
        <dsp:cNvPr id="0" name=""/>
        <dsp:cNvSpPr/>
      </dsp:nvSpPr>
      <dsp:spPr>
        <a:xfrm>
          <a:off x="488444" y="0"/>
          <a:ext cx="8669867" cy="5418667"/>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3F4F6CE-C42C-4CB8-87E0-6B698EE33B89}">
      <dsp:nvSpPr>
        <dsp:cNvPr id="0" name=""/>
        <dsp:cNvSpPr/>
      </dsp:nvSpPr>
      <dsp:spPr>
        <a:xfrm>
          <a:off x="1431292" y="4029320"/>
          <a:ext cx="199406" cy="19940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82C3C5-3CC2-4C0D-9C8B-83E52077F472}">
      <dsp:nvSpPr>
        <dsp:cNvPr id="0" name=""/>
        <dsp:cNvSpPr/>
      </dsp:nvSpPr>
      <dsp:spPr>
        <a:xfrm>
          <a:off x="1530995" y="4129024"/>
          <a:ext cx="1135752" cy="12896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662" tIns="0" rIns="0" bIns="0" numCol="1" spcCol="1270" anchor="t" anchorCtr="0">
          <a:noAutofit/>
        </a:bodyPr>
        <a:lstStyle/>
        <a:p>
          <a:pPr marL="0" lvl="0" indent="0" algn="l" defTabSz="1689100">
            <a:lnSpc>
              <a:spcPct val="90000"/>
            </a:lnSpc>
            <a:spcBef>
              <a:spcPct val="0"/>
            </a:spcBef>
            <a:spcAft>
              <a:spcPct val="35000"/>
            </a:spcAft>
            <a:buNone/>
          </a:pPr>
          <a:r>
            <a:rPr lang="it-IT" sz="3800" kern="1200" dirty="0" err="1"/>
            <a:t>topic</a:t>
          </a:r>
          <a:endParaRPr lang="it-IT" sz="3800" kern="1200" dirty="0"/>
        </a:p>
      </dsp:txBody>
      <dsp:txXfrm>
        <a:off x="1530995" y="4129024"/>
        <a:ext cx="1135752" cy="1289642"/>
      </dsp:txXfrm>
    </dsp:sp>
    <dsp:sp modelId="{70433C49-A8CF-4443-AD77-71B1AF8B0F71}">
      <dsp:nvSpPr>
        <dsp:cNvPr id="0" name=""/>
        <dsp:cNvSpPr/>
      </dsp:nvSpPr>
      <dsp:spPr>
        <a:xfrm>
          <a:off x="2510690" y="2992187"/>
          <a:ext cx="312115" cy="31211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FF4BBB-F187-4583-8CC7-E30C20CBB4E3}">
      <dsp:nvSpPr>
        <dsp:cNvPr id="0" name=""/>
        <dsp:cNvSpPr/>
      </dsp:nvSpPr>
      <dsp:spPr>
        <a:xfrm>
          <a:off x="2400144" y="3148245"/>
          <a:ext cx="2221790" cy="2270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383" tIns="0" rIns="0" bIns="0" numCol="1" spcCol="1270" anchor="t" anchorCtr="0">
          <a:noAutofit/>
        </a:bodyPr>
        <a:lstStyle/>
        <a:p>
          <a:pPr marL="0" lvl="0" indent="0" algn="l" defTabSz="1778000">
            <a:lnSpc>
              <a:spcPct val="90000"/>
            </a:lnSpc>
            <a:spcBef>
              <a:spcPct val="0"/>
            </a:spcBef>
            <a:spcAft>
              <a:spcPct val="35000"/>
            </a:spcAft>
            <a:buNone/>
          </a:pPr>
          <a:r>
            <a:rPr lang="it-IT" sz="4000" b="1" kern="1200" dirty="0"/>
            <a:t> </a:t>
          </a:r>
          <a:r>
            <a:rPr lang="it-IT" sz="2800" b="1" kern="1200" dirty="0"/>
            <a:t>ricerca ?</a:t>
          </a:r>
        </a:p>
      </dsp:txBody>
      <dsp:txXfrm>
        <a:off x="2400144" y="3148245"/>
        <a:ext cx="2221790" cy="2270421"/>
      </dsp:txXfrm>
    </dsp:sp>
    <dsp:sp modelId="{23F2F6E0-B44F-46DA-9FA6-880634EF7AB3}">
      <dsp:nvSpPr>
        <dsp:cNvPr id="0" name=""/>
        <dsp:cNvSpPr/>
      </dsp:nvSpPr>
      <dsp:spPr>
        <a:xfrm>
          <a:off x="3897869" y="2165299"/>
          <a:ext cx="416153" cy="41615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05B0FE-5F17-40D5-AB89-3342D4D0E520}">
      <dsp:nvSpPr>
        <dsp:cNvPr id="0" name=""/>
        <dsp:cNvSpPr/>
      </dsp:nvSpPr>
      <dsp:spPr>
        <a:xfrm>
          <a:off x="3396440" y="2373376"/>
          <a:ext cx="3092296" cy="30452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511" tIns="0" rIns="0" bIns="0" numCol="1" spcCol="1270" anchor="t" anchorCtr="0">
          <a:noAutofit/>
        </a:bodyPr>
        <a:lstStyle/>
        <a:p>
          <a:pPr marL="0" lvl="0" indent="0" algn="l" defTabSz="1689100">
            <a:lnSpc>
              <a:spcPct val="90000"/>
            </a:lnSpc>
            <a:spcBef>
              <a:spcPct val="0"/>
            </a:spcBef>
            <a:spcAft>
              <a:spcPct val="35000"/>
            </a:spcAft>
            <a:buNone/>
          </a:pPr>
          <a:r>
            <a:rPr lang="it-IT" sz="3800" b="1" kern="1200" dirty="0">
              <a:solidFill>
                <a:srgbClr val="FF0000"/>
              </a:solidFill>
            </a:rPr>
            <a:t>  </a:t>
          </a:r>
          <a:r>
            <a:rPr lang="it-IT" sz="3800" b="1" kern="1200" dirty="0" err="1">
              <a:solidFill>
                <a:srgbClr val="FF0000"/>
              </a:solidFill>
            </a:rPr>
            <a:t>guidelines</a:t>
          </a:r>
          <a:r>
            <a:rPr lang="it-IT" sz="3800" b="1" kern="1200" dirty="0">
              <a:solidFill>
                <a:srgbClr val="FF0000"/>
              </a:solidFill>
            </a:rPr>
            <a:t> </a:t>
          </a:r>
          <a:r>
            <a:rPr lang="it-IT" sz="3800" kern="1200" dirty="0"/>
            <a:t> ?</a:t>
          </a:r>
        </a:p>
      </dsp:txBody>
      <dsp:txXfrm>
        <a:off x="3396440" y="2373376"/>
        <a:ext cx="3092296" cy="3045290"/>
      </dsp:txXfrm>
    </dsp:sp>
    <dsp:sp modelId="{BEF8B75B-C4D5-4D41-9520-CBCBA2091B5D}">
      <dsp:nvSpPr>
        <dsp:cNvPr id="0" name=""/>
        <dsp:cNvSpPr/>
      </dsp:nvSpPr>
      <dsp:spPr>
        <a:xfrm>
          <a:off x="5510464" y="1519394"/>
          <a:ext cx="537531" cy="53753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DFECFD-87B9-4DE6-BCBE-92A1783096B6}">
      <dsp:nvSpPr>
        <dsp:cNvPr id="0" name=""/>
        <dsp:cNvSpPr/>
      </dsp:nvSpPr>
      <dsp:spPr>
        <a:xfrm>
          <a:off x="5382228" y="1788160"/>
          <a:ext cx="2527977" cy="36305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4827" tIns="0" rIns="0" bIns="0" numCol="1" spcCol="1270" anchor="t" anchorCtr="0">
          <a:noAutofit/>
        </a:bodyPr>
        <a:lstStyle/>
        <a:p>
          <a:pPr marL="0" lvl="0" indent="0" algn="ctr" defTabSz="711200">
            <a:lnSpc>
              <a:spcPct val="90000"/>
            </a:lnSpc>
            <a:spcBef>
              <a:spcPct val="0"/>
            </a:spcBef>
            <a:spcAft>
              <a:spcPct val="35000"/>
            </a:spcAft>
            <a:buNone/>
          </a:pPr>
          <a:r>
            <a:rPr lang="it-IT" sz="1600" kern="1200" dirty="0"/>
            <a:t> </a:t>
          </a:r>
          <a:r>
            <a:rPr lang="it-IT" sz="2000" b="1" kern="1200" dirty="0" err="1"/>
            <a:t>evidence</a:t>
          </a:r>
          <a:r>
            <a:rPr lang="it-IT" sz="2000" b="1" kern="1200" dirty="0"/>
            <a:t> delivery ? </a:t>
          </a:r>
        </a:p>
        <a:p>
          <a:pPr marL="0" lvl="0" indent="0" algn="ctr" defTabSz="711200">
            <a:lnSpc>
              <a:spcPct val="90000"/>
            </a:lnSpc>
            <a:spcBef>
              <a:spcPct val="0"/>
            </a:spcBef>
            <a:spcAft>
              <a:spcPct val="35000"/>
            </a:spcAft>
            <a:buNone/>
          </a:pPr>
          <a:r>
            <a:rPr lang="it-IT" sz="2000" b="1" kern="1200" dirty="0"/>
            <a:t>(PDTA)</a:t>
          </a:r>
        </a:p>
      </dsp:txBody>
      <dsp:txXfrm>
        <a:off x="5382228" y="1788160"/>
        <a:ext cx="2527977" cy="3630506"/>
      </dsp:txXfrm>
    </dsp:sp>
    <dsp:sp modelId="{1D139A4A-A824-4FEA-AA65-DE59ED6C5C5F}">
      <dsp:nvSpPr>
        <dsp:cNvPr id="0" name=""/>
        <dsp:cNvSpPr/>
      </dsp:nvSpPr>
      <dsp:spPr>
        <a:xfrm>
          <a:off x="7170744" y="1088068"/>
          <a:ext cx="684919" cy="68491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4FCEEE6-C859-4E10-8F41-139C7CFBC722}">
      <dsp:nvSpPr>
        <dsp:cNvPr id="0" name=""/>
        <dsp:cNvSpPr/>
      </dsp:nvSpPr>
      <dsp:spPr>
        <a:xfrm>
          <a:off x="7840215" y="986010"/>
          <a:ext cx="2234571" cy="3988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2925" tIns="0" rIns="0" bIns="0" numCol="1" spcCol="1270" anchor="t" anchorCtr="0">
          <a:noAutofit/>
        </a:bodyPr>
        <a:lstStyle/>
        <a:p>
          <a:pPr marL="0" lvl="0" indent="0" algn="l" defTabSz="800100">
            <a:lnSpc>
              <a:spcPct val="90000"/>
            </a:lnSpc>
            <a:spcBef>
              <a:spcPct val="0"/>
            </a:spcBef>
            <a:spcAft>
              <a:spcPct val="35000"/>
            </a:spcAft>
            <a:buNone/>
          </a:pPr>
          <a:r>
            <a:rPr lang="it-IT" sz="1800" b="1" kern="1200" dirty="0"/>
            <a:t>  valutazione degli esiti</a:t>
          </a:r>
          <a:r>
            <a:rPr lang="it-IT" sz="2800" kern="1200" dirty="0"/>
            <a:t>?</a:t>
          </a:r>
        </a:p>
      </dsp:txBody>
      <dsp:txXfrm>
        <a:off x="7840215" y="986010"/>
        <a:ext cx="2234571" cy="3988138"/>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latinLnBrk="0">
              <a:defRPr lang="it-IT" sz="1200"/>
            </a:lvl1pPr>
            <a:extLst/>
          </a:lstStyle>
          <a:p>
            <a:endParaRPr lang="it-IT"/>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latinLnBrk="0">
              <a:defRPr lang="it-IT" sz="1200"/>
            </a:lvl1pPr>
            <a:extLst/>
          </a:lstStyle>
          <a:p>
            <a:fld id="{A8ADFD5B-A66C-449C-B6E8-FB716D07777D}" type="datetimeFigureOut">
              <a:rPr lang="en-US"/>
              <a:pPr/>
              <a:t>5/24/2018</a:t>
            </a:fld>
            <a:endParaRPr lang="it-IT"/>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rtlCol="0" anchor="ctr"/>
          <a:lstStyle/>
          <a:p>
            <a:endParaRPr lang="it-IT"/>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latinLnBrk="0">
              <a:defRPr lang="it-IT" sz="1200"/>
            </a:lvl1pPr>
            <a:extLst/>
          </a:lstStyle>
          <a:p>
            <a:endParaRPr lang="it-I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latinLnBrk="0">
              <a:defRPr lang="it-IT" sz="1200"/>
            </a:lvl1pPr>
            <a:extLst/>
          </a:lstStyle>
          <a:p>
            <a:fld id="{CA5D3BF3-D352-46FC-8343-31F56E6730EA}" type="slidenum">
              <a:rPr/>
              <a:pPr/>
              <a:t>‹N›</a:t>
            </a:fld>
            <a:endParaRPr lang="it-IT"/>
          </a:p>
        </p:txBody>
      </p:sp>
    </p:spTree>
    <p:extLst>
      <p:ext uri="{BB962C8B-B14F-4D97-AF65-F5344CB8AC3E}">
        <p14:creationId xmlns:p14="http://schemas.microsoft.com/office/powerpoint/2010/main" val="3222657537"/>
      </p:ext>
    </p:extLst>
  </p:cSld>
  <p:clrMap bg1="lt1" tx1="dk1" bg2="lt2" tx2="dk2" accent1="accent1" accent2="accent2" accent3="accent3" accent4="accent4" accent5="accent5" accent6="accent6" hlink="hlink" folHlink="folHlink"/>
  <p:notesStyle>
    <a:lvl1pPr marL="0" algn="l" rtl="0" latinLnBrk="0">
      <a:defRPr lang="it-IT" sz="1200" kern="1200">
        <a:solidFill>
          <a:schemeClr val="tx1"/>
        </a:solidFill>
        <a:latin typeface="+mn-lt"/>
        <a:ea typeface="+mn-ea"/>
        <a:cs typeface="+mn-cs"/>
      </a:defRPr>
    </a:lvl1pPr>
    <a:lvl2pPr marL="457104" algn="l" rtl="0" latinLnBrk="0">
      <a:defRPr lang="it-IT" sz="1200" kern="1200">
        <a:solidFill>
          <a:schemeClr val="tx1"/>
        </a:solidFill>
        <a:latin typeface="+mn-lt"/>
        <a:ea typeface="+mn-ea"/>
        <a:cs typeface="+mn-cs"/>
      </a:defRPr>
    </a:lvl2pPr>
    <a:lvl3pPr marL="914210" algn="l" rtl="0" latinLnBrk="0">
      <a:defRPr lang="it-IT" sz="1200" kern="1200">
        <a:solidFill>
          <a:schemeClr val="tx1"/>
        </a:solidFill>
        <a:latin typeface="+mn-lt"/>
        <a:ea typeface="+mn-ea"/>
        <a:cs typeface="+mn-cs"/>
      </a:defRPr>
    </a:lvl3pPr>
    <a:lvl4pPr marL="1371314" algn="l" rtl="0" latinLnBrk="0">
      <a:defRPr lang="it-IT" sz="1200" kern="1200">
        <a:solidFill>
          <a:schemeClr val="tx1"/>
        </a:solidFill>
        <a:latin typeface="+mn-lt"/>
        <a:ea typeface="+mn-ea"/>
        <a:cs typeface="+mn-cs"/>
      </a:defRPr>
    </a:lvl4pPr>
    <a:lvl5pPr marL="1828418" algn="l" rtl="0" latinLnBrk="0">
      <a:defRPr lang="it-IT" sz="1200" kern="1200">
        <a:solidFill>
          <a:schemeClr val="tx1"/>
        </a:solidFill>
        <a:latin typeface="+mn-lt"/>
        <a:ea typeface="+mn-ea"/>
        <a:cs typeface="+mn-cs"/>
      </a:defRPr>
    </a:lvl5pPr>
    <a:lvl6pPr marL="2285523" algn="l" rtl="0" latinLnBrk="0">
      <a:defRPr lang="it-IT" sz="1200" kern="1200">
        <a:solidFill>
          <a:schemeClr val="tx1"/>
        </a:solidFill>
        <a:latin typeface="+mn-lt"/>
        <a:ea typeface="+mn-ea"/>
        <a:cs typeface="+mn-cs"/>
      </a:defRPr>
    </a:lvl6pPr>
    <a:lvl7pPr marL="2742628" algn="l" rtl="0" latinLnBrk="0">
      <a:defRPr lang="it-IT" sz="1200" kern="1200">
        <a:solidFill>
          <a:schemeClr val="tx1"/>
        </a:solidFill>
        <a:latin typeface="+mn-lt"/>
        <a:ea typeface="+mn-ea"/>
        <a:cs typeface="+mn-cs"/>
      </a:defRPr>
    </a:lvl7pPr>
    <a:lvl8pPr marL="3199732" algn="l" rtl="0" latinLnBrk="0">
      <a:defRPr lang="it-IT" sz="1200" kern="1200">
        <a:solidFill>
          <a:schemeClr val="tx1"/>
        </a:solidFill>
        <a:latin typeface="+mn-lt"/>
        <a:ea typeface="+mn-ea"/>
        <a:cs typeface="+mn-cs"/>
      </a:defRPr>
    </a:lvl8pPr>
    <a:lvl9pPr marL="3656837" algn="l" rtl="0" latinLnBrk="0">
      <a:defRPr lang="it-IT"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it-IT"/>
          </a:p>
        </p:txBody>
      </p:sp>
    </p:spTree>
    <p:extLst>
      <p:ext uri="{BB962C8B-B14F-4D97-AF65-F5344CB8AC3E}">
        <p14:creationId xmlns:p14="http://schemas.microsoft.com/office/powerpoint/2010/main" val="433214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r>
              <a:rPr lang="it-IT" sz="1200" b="0" i="0" u="none" strike="noStrike" kern="1200" baseline="0" dirty="0">
                <a:solidFill>
                  <a:schemeClr val="tx1"/>
                </a:solidFill>
                <a:latin typeface="+mn-lt"/>
                <a:ea typeface="+mn-ea"/>
                <a:cs typeface="+mn-cs"/>
              </a:rPr>
              <a:t>Le linee-guida sono tornate a essere al centro dell’attenzione dei clinici e dei decisori sanitari dopo l’approvazione della legge 24 dell’8 marzo 2017 sulla responsabilità professionale, in merito alle Disposizioni in materia di sicurezza delle cure e della persona assistita, nonché in materia di responsabilità professionale degli esercenti le professioni sanitarie</a:t>
            </a:r>
          </a:p>
          <a:p>
            <a:endParaRPr lang="it-IT" sz="1200" b="0" i="0" u="none" strike="noStrike" kern="1200" baseline="0" dirty="0">
              <a:solidFill>
                <a:schemeClr val="tx1"/>
              </a:solidFill>
              <a:latin typeface="+mn-lt"/>
              <a:ea typeface="+mn-ea"/>
              <a:cs typeface="+mn-cs"/>
            </a:endParaRPr>
          </a:p>
          <a:p>
            <a:r>
              <a:rPr lang="it-IT" sz="1200" b="0" i="0" u="none" strike="noStrike" kern="1200" baseline="0" dirty="0">
                <a:solidFill>
                  <a:schemeClr val="tx1"/>
                </a:solidFill>
                <a:latin typeface="+mn-lt"/>
                <a:ea typeface="+mn-ea"/>
                <a:cs typeface="+mn-cs"/>
              </a:rPr>
              <a:t>È una disposizione molto rilevante perché rivaluta il ruolo delle evidenze che scaturiscono dalla ricerca clinica e </a:t>
            </a:r>
            <a:r>
              <a:rPr lang="it-IT" sz="1200" b="1" i="0" u="none" strike="noStrike" kern="1200" baseline="0" dirty="0">
                <a:solidFill>
                  <a:schemeClr val="tx1"/>
                </a:solidFill>
                <a:latin typeface="+mn-lt"/>
                <a:ea typeface="+mn-ea"/>
                <a:cs typeface="+mn-cs"/>
              </a:rPr>
              <a:t>sollecita a considerare le linee-guida il riferimento di cui tenere conto nel processo decisionale</a:t>
            </a:r>
            <a:r>
              <a:rPr lang="it-IT" sz="1200" b="0" i="0" u="none" strike="noStrike" kern="1200" baseline="0" dirty="0">
                <a:solidFill>
                  <a:schemeClr val="tx1"/>
                </a:solidFill>
                <a:latin typeface="+mn-lt"/>
                <a:ea typeface="+mn-ea"/>
                <a:cs typeface="+mn-cs"/>
              </a:rPr>
              <a:t>, valutandole comunque alla luce dell’esperienza clinica e delle aspettative e preferenze espresse dal malato.</a:t>
            </a:r>
          </a:p>
          <a:p>
            <a:endParaRPr lang="it-IT" sz="1200" b="0" i="0" u="none" strike="noStrike" kern="1200" baseline="0" dirty="0">
              <a:solidFill>
                <a:schemeClr val="tx1"/>
              </a:solidFill>
              <a:latin typeface="+mn-lt"/>
              <a:ea typeface="+mn-ea"/>
              <a:cs typeface="+mn-cs"/>
            </a:endParaRPr>
          </a:p>
          <a:p>
            <a:r>
              <a:rPr lang="it-IT" sz="1200" b="0" i="0" u="none" strike="noStrike" kern="1200" baseline="0" dirty="0">
                <a:solidFill>
                  <a:schemeClr val="tx1"/>
                </a:solidFill>
                <a:latin typeface="+mn-lt"/>
                <a:ea typeface="+mn-ea"/>
                <a:cs typeface="+mn-cs"/>
              </a:rPr>
              <a:t>La </a:t>
            </a:r>
            <a:r>
              <a:rPr lang="it-IT" sz="1200" b="1" i="0" u="none" strike="noStrike" kern="1200" baseline="0" dirty="0">
                <a:solidFill>
                  <a:schemeClr val="tx1"/>
                </a:solidFill>
                <a:latin typeface="+mn-lt"/>
                <a:ea typeface="+mn-ea"/>
                <a:cs typeface="+mn-cs"/>
              </a:rPr>
              <a:t>qualità delle raccomandazioni </a:t>
            </a:r>
            <a:r>
              <a:rPr lang="it-IT" sz="1200" b="0" i="0" u="none" strike="noStrike" kern="1200" baseline="0" dirty="0">
                <a:solidFill>
                  <a:schemeClr val="tx1"/>
                </a:solidFill>
                <a:latin typeface="+mn-lt"/>
                <a:ea typeface="+mn-ea"/>
                <a:cs typeface="+mn-cs"/>
              </a:rPr>
              <a:t>diventa dunque uno degli elementi fondamentali.</a:t>
            </a:r>
          </a:p>
          <a:p>
            <a:r>
              <a:rPr lang="it-IT" sz="1200" b="0" i="0" u="none" strike="noStrike" kern="1200" baseline="0" dirty="0">
                <a:solidFill>
                  <a:schemeClr val="tx1"/>
                </a:solidFill>
                <a:latin typeface="+mn-lt"/>
                <a:ea typeface="+mn-ea"/>
                <a:cs typeface="+mn-cs"/>
              </a:rPr>
              <a:t>È essenziale infatti che le linee-guida siano prodotte seguendo una metodologia rigorosa e trasparente come quella messa a punto dal GRADE Working Group, una rete internazionale di ricercatori nata nel 2000 proprio con l’obiettivo di rendere più sistematica l’analisi delle prove in medicina.</a:t>
            </a:r>
            <a:endParaRPr lang="it-IT" dirty="0"/>
          </a:p>
          <a:p>
            <a:endParaRPr lang="it-IT" dirty="0"/>
          </a:p>
        </p:txBody>
      </p:sp>
      <p:sp>
        <p:nvSpPr>
          <p:cNvPr id="4" name="Segnaposto numero diapositiva 3"/>
          <p:cNvSpPr>
            <a:spLocks noGrp="1"/>
          </p:cNvSpPr>
          <p:nvPr>
            <p:ph type="sldNum" sz="quarter" idx="10"/>
          </p:nvPr>
        </p:nvSpPr>
        <p:spPr/>
        <p:txBody>
          <a:bodyPr/>
          <a:lstStyle/>
          <a:p>
            <a:fld id="{CA5D3BF3-D352-46FC-8343-31F56E6730EA}" type="slidenum">
              <a:rPr lang="nb-NO" smtClean="0"/>
              <a:pPr/>
              <a:t>21</a:t>
            </a:fld>
            <a:endParaRPr lang="nb-NO"/>
          </a:p>
        </p:txBody>
      </p:sp>
    </p:spTree>
    <p:extLst>
      <p:ext uri="{BB962C8B-B14F-4D97-AF65-F5344CB8AC3E}">
        <p14:creationId xmlns:p14="http://schemas.microsoft.com/office/powerpoint/2010/main" val="1643090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A5D3BF3-D352-46FC-8343-31F56E6730EA}" type="slidenum">
              <a:rPr lang="nb-NO" smtClean="0"/>
              <a:pPr/>
              <a:t>22</a:t>
            </a:fld>
            <a:endParaRPr lang="nb-NO"/>
          </a:p>
        </p:txBody>
      </p:sp>
    </p:spTree>
    <p:extLst>
      <p:ext uri="{BB962C8B-B14F-4D97-AF65-F5344CB8AC3E}">
        <p14:creationId xmlns:p14="http://schemas.microsoft.com/office/powerpoint/2010/main" val="30595111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21216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21216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r>
              <a:rPr lang="it-IT" dirty="0"/>
              <a:t>Qui si parla</a:t>
            </a:r>
            <a:r>
              <a:rPr lang="it-IT" baseline="0" dirty="0"/>
              <a:t> delle tempistiche di funzionamento del processo di approvazione e in modo discorsivo del decreto</a:t>
            </a:r>
            <a:endParaRPr lang="en-US" dirty="0"/>
          </a:p>
        </p:txBody>
      </p:sp>
    </p:spTree>
    <p:extLst>
      <p:ext uri="{BB962C8B-B14F-4D97-AF65-F5344CB8AC3E}">
        <p14:creationId xmlns:p14="http://schemas.microsoft.com/office/powerpoint/2010/main" val="2521216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baseline="0" dirty="0"/>
              <a:t>Definizione delle priorità che devono </a:t>
            </a:r>
            <a:r>
              <a:rPr lang="it-IT" b="1" baseline="0" dirty="0"/>
              <a:t>informare le scelte delle LG </a:t>
            </a:r>
            <a:r>
              <a:rPr lang="it-IT" baseline="0" dirty="0"/>
              <a:t>(ai fini delle discussioni in comitato strategico)</a:t>
            </a:r>
          </a:p>
          <a:p>
            <a:pPr marL="0" marR="0" indent="0" algn="l" defTabSz="914400" rtl="0" eaLnBrk="1" fontAlgn="auto" latinLnBrk="0" hangingPunct="1">
              <a:lnSpc>
                <a:spcPct val="100000"/>
              </a:lnSpc>
              <a:spcBef>
                <a:spcPts val="0"/>
              </a:spcBef>
              <a:spcAft>
                <a:spcPts val="0"/>
              </a:spcAft>
              <a:buClrTx/>
              <a:buSzTx/>
              <a:buFontTx/>
              <a:buNone/>
              <a:tabLst/>
              <a:defRPr/>
            </a:pPr>
            <a:endParaRPr lang="it-IT" dirty="0">
              <a:solidFill>
                <a:srgbClr val="10253F"/>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it-IT" dirty="0">
                <a:solidFill>
                  <a:srgbClr val="10253F"/>
                </a:solidFill>
              </a:rPr>
              <a:t>Entità dell’impatto globale delle patologie (</a:t>
            </a:r>
            <a:r>
              <a:rPr lang="it-IT" b="1" dirty="0">
                <a:solidFill>
                  <a:srgbClr val="10253F"/>
                </a:solidFill>
              </a:rPr>
              <a:t>disease burden</a:t>
            </a:r>
            <a:r>
              <a:rPr lang="it-IT" dirty="0">
                <a:solidFill>
                  <a:srgbClr val="10253F"/>
                </a:solidFill>
              </a:rPr>
              <a:t>) sulla popolazione italiana e sul SSN misurato attraverso criteri oggettivi (prevalenza, mortalità, DALY e costi)</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Tree>
    <p:extLst>
      <p:ext uri="{BB962C8B-B14F-4D97-AF65-F5344CB8AC3E}">
        <p14:creationId xmlns:p14="http://schemas.microsoft.com/office/powerpoint/2010/main" val="25212164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egnaposto immagine diapositiva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2530" name="Segnaposto note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lIns="84390" tIns="42195" rIns="84390" bIns="42195" numCol="1" anchor="t" anchorCtr="0" compatLnSpc="1">
            <a:prstTxWarp prst="textNoShape">
              <a:avLst/>
            </a:prstTxWarp>
          </a:bodyPr>
          <a:lstStyle/>
          <a:p>
            <a:pPr eaLnBrk="1" hangingPunct="1">
              <a:spcBef>
                <a:spcPct val="0"/>
              </a:spcBef>
            </a:pPr>
            <a:endParaRPr>
              <a:latin typeface="Calibri" charset="0"/>
              <a:ea typeface="MS PGothic" charset="0"/>
            </a:endParaRPr>
          </a:p>
        </p:txBody>
      </p:sp>
      <p:sp>
        <p:nvSpPr>
          <p:cNvPr id="22531" name="Segnaposto numero diapositiva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4390" tIns="42195" rIns="84390" bIns="42195"/>
          <a:lstStyle>
            <a:lvl1pPr>
              <a:defRPr sz="2200">
                <a:solidFill>
                  <a:schemeClr val="tx1"/>
                </a:solidFill>
                <a:latin typeface="Tw Cen MT" charset="0"/>
                <a:ea typeface="MS PGothic" charset="0"/>
                <a:cs typeface="MS PGothic" charset="0"/>
              </a:defRPr>
            </a:lvl1pPr>
            <a:lvl2pPr marL="685669" indent="-263719">
              <a:defRPr sz="2200">
                <a:solidFill>
                  <a:schemeClr val="tx1"/>
                </a:solidFill>
                <a:latin typeface="Tw Cen MT" charset="0"/>
                <a:ea typeface="MS PGothic" charset="0"/>
                <a:cs typeface="MS PGothic" charset="0"/>
              </a:defRPr>
            </a:lvl2pPr>
            <a:lvl3pPr marL="1054875" indent="-210975">
              <a:defRPr sz="2200">
                <a:solidFill>
                  <a:schemeClr val="tx1"/>
                </a:solidFill>
                <a:latin typeface="Tw Cen MT" charset="0"/>
                <a:ea typeface="MS PGothic" charset="0"/>
                <a:cs typeface="MS PGothic" charset="0"/>
              </a:defRPr>
            </a:lvl3pPr>
            <a:lvl4pPr marL="1476825" indent="-210975">
              <a:defRPr sz="2200">
                <a:solidFill>
                  <a:schemeClr val="tx1"/>
                </a:solidFill>
                <a:latin typeface="Tw Cen MT" charset="0"/>
                <a:ea typeface="MS PGothic" charset="0"/>
                <a:cs typeface="MS PGothic" charset="0"/>
              </a:defRPr>
            </a:lvl4pPr>
            <a:lvl5pPr marL="1898774" indent="-210975">
              <a:defRPr sz="2200">
                <a:solidFill>
                  <a:schemeClr val="tx1"/>
                </a:solidFill>
                <a:latin typeface="Tw Cen MT" charset="0"/>
                <a:ea typeface="MS PGothic" charset="0"/>
                <a:cs typeface="MS PGothic" charset="0"/>
              </a:defRPr>
            </a:lvl5pPr>
            <a:lvl6pPr marL="2320724" indent="-210975" eaLnBrk="0" fontAlgn="base" hangingPunct="0">
              <a:spcBef>
                <a:spcPct val="0"/>
              </a:spcBef>
              <a:spcAft>
                <a:spcPct val="0"/>
              </a:spcAft>
              <a:defRPr sz="2200">
                <a:solidFill>
                  <a:schemeClr val="tx1"/>
                </a:solidFill>
                <a:latin typeface="Tw Cen MT" charset="0"/>
                <a:ea typeface="MS PGothic" charset="0"/>
                <a:cs typeface="MS PGothic" charset="0"/>
              </a:defRPr>
            </a:lvl6pPr>
            <a:lvl7pPr marL="2742674" indent="-210975" eaLnBrk="0" fontAlgn="base" hangingPunct="0">
              <a:spcBef>
                <a:spcPct val="0"/>
              </a:spcBef>
              <a:spcAft>
                <a:spcPct val="0"/>
              </a:spcAft>
              <a:defRPr sz="2200">
                <a:solidFill>
                  <a:schemeClr val="tx1"/>
                </a:solidFill>
                <a:latin typeface="Tw Cen MT" charset="0"/>
                <a:ea typeface="MS PGothic" charset="0"/>
                <a:cs typeface="MS PGothic" charset="0"/>
              </a:defRPr>
            </a:lvl7pPr>
            <a:lvl8pPr marL="3164624" indent="-210975" eaLnBrk="0" fontAlgn="base" hangingPunct="0">
              <a:spcBef>
                <a:spcPct val="0"/>
              </a:spcBef>
              <a:spcAft>
                <a:spcPct val="0"/>
              </a:spcAft>
              <a:defRPr sz="2200">
                <a:solidFill>
                  <a:schemeClr val="tx1"/>
                </a:solidFill>
                <a:latin typeface="Tw Cen MT" charset="0"/>
                <a:ea typeface="MS PGothic" charset="0"/>
                <a:cs typeface="MS PGothic" charset="0"/>
              </a:defRPr>
            </a:lvl8pPr>
            <a:lvl9pPr marL="3586574" indent="-210975" eaLnBrk="0" fontAlgn="base" hangingPunct="0">
              <a:spcBef>
                <a:spcPct val="0"/>
              </a:spcBef>
              <a:spcAft>
                <a:spcPct val="0"/>
              </a:spcAft>
              <a:defRPr sz="2200">
                <a:solidFill>
                  <a:schemeClr val="tx1"/>
                </a:solidFill>
                <a:latin typeface="Tw Cen MT" charset="0"/>
                <a:ea typeface="MS PGothic" charset="0"/>
                <a:cs typeface="MS PGothic" charset="0"/>
              </a:defRPr>
            </a:lvl9pPr>
          </a:lstStyle>
          <a:p>
            <a:fld id="{DB5642E7-85B3-5248-8151-AF8FE857F609}" type="slidenum">
              <a:rPr lang="nb-NO" sz="1200">
                <a:latin typeface="Calibri" charset="0"/>
              </a:rPr>
              <a:pPr/>
              <a:t>27</a:t>
            </a:fld>
            <a:endParaRPr lang="nb-NO" sz="1200">
              <a:latin typeface="Calibri"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normAutofit/>
          </a:bodyPr>
          <a:lstStyle/>
          <a:p>
            <a:endParaRPr lang="it-IT" sz="1200" b="0" i="0" u="none" strike="noStrike" kern="1200" baseline="0" dirty="0">
              <a:solidFill>
                <a:schemeClr val="tx1"/>
              </a:solidFill>
              <a:latin typeface="+mn-lt"/>
              <a:ea typeface="+mn-ea"/>
              <a:cs typeface="+mn-cs"/>
            </a:endParaRPr>
          </a:p>
          <a:p>
            <a:endParaRPr lang="it-IT"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3757284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egnaposto immagine diapositiva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2530" name="Segnaposto note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lIns="84390" tIns="42195" rIns="84390" bIns="42195" numCol="1" anchor="t" anchorCtr="0" compatLnSpc="1">
            <a:prstTxWarp prst="textNoShape">
              <a:avLst/>
            </a:prstTxWarp>
          </a:bodyPr>
          <a:lstStyle/>
          <a:p>
            <a:pPr eaLnBrk="1" hangingPunct="1">
              <a:spcBef>
                <a:spcPct val="0"/>
              </a:spcBef>
            </a:pPr>
            <a:endParaRPr>
              <a:latin typeface="Calibri" charset="0"/>
              <a:ea typeface="MS PGothic" charset="0"/>
            </a:endParaRPr>
          </a:p>
        </p:txBody>
      </p:sp>
      <p:sp>
        <p:nvSpPr>
          <p:cNvPr id="22531" name="Segnaposto numero diapositiva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4390" tIns="42195" rIns="84390" bIns="42195"/>
          <a:lstStyle>
            <a:lvl1pPr>
              <a:defRPr sz="2200">
                <a:solidFill>
                  <a:schemeClr val="tx1"/>
                </a:solidFill>
                <a:latin typeface="Tw Cen MT" charset="0"/>
                <a:ea typeface="MS PGothic" charset="0"/>
                <a:cs typeface="MS PGothic" charset="0"/>
              </a:defRPr>
            </a:lvl1pPr>
            <a:lvl2pPr marL="685669" indent="-263719">
              <a:defRPr sz="2200">
                <a:solidFill>
                  <a:schemeClr val="tx1"/>
                </a:solidFill>
                <a:latin typeface="Tw Cen MT" charset="0"/>
                <a:ea typeface="MS PGothic" charset="0"/>
                <a:cs typeface="MS PGothic" charset="0"/>
              </a:defRPr>
            </a:lvl2pPr>
            <a:lvl3pPr marL="1054875" indent="-210975">
              <a:defRPr sz="2200">
                <a:solidFill>
                  <a:schemeClr val="tx1"/>
                </a:solidFill>
                <a:latin typeface="Tw Cen MT" charset="0"/>
                <a:ea typeface="MS PGothic" charset="0"/>
                <a:cs typeface="MS PGothic" charset="0"/>
              </a:defRPr>
            </a:lvl3pPr>
            <a:lvl4pPr marL="1476825" indent="-210975">
              <a:defRPr sz="2200">
                <a:solidFill>
                  <a:schemeClr val="tx1"/>
                </a:solidFill>
                <a:latin typeface="Tw Cen MT" charset="0"/>
                <a:ea typeface="MS PGothic" charset="0"/>
                <a:cs typeface="MS PGothic" charset="0"/>
              </a:defRPr>
            </a:lvl4pPr>
            <a:lvl5pPr marL="1898774" indent="-210975">
              <a:defRPr sz="2200">
                <a:solidFill>
                  <a:schemeClr val="tx1"/>
                </a:solidFill>
                <a:latin typeface="Tw Cen MT" charset="0"/>
                <a:ea typeface="MS PGothic" charset="0"/>
                <a:cs typeface="MS PGothic" charset="0"/>
              </a:defRPr>
            </a:lvl5pPr>
            <a:lvl6pPr marL="2320724" indent="-210975" eaLnBrk="0" fontAlgn="base" hangingPunct="0">
              <a:spcBef>
                <a:spcPct val="0"/>
              </a:spcBef>
              <a:spcAft>
                <a:spcPct val="0"/>
              </a:spcAft>
              <a:defRPr sz="2200">
                <a:solidFill>
                  <a:schemeClr val="tx1"/>
                </a:solidFill>
                <a:latin typeface="Tw Cen MT" charset="0"/>
                <a:ea typeface="MS PGothic" charset="0"/>
                <a:cs typeface="MS PGothic" charset="0"/>
              </a:defRPr>
            </a:lvl6pPr>
            <a:lvl7pPr marL="2742674" indent="-210975" eaLnBrk="0" fontAlgn="base" hangingPunct="0">
              <a:spcBef>
                <a:spcPct val="0"/>
              </a:spcBef>
              <a:spcAft>
                <a:spcPct val="0"/>
              </a:spcAft>
              <a:defRPr sz="2200">
                <a:solidFill>
                  <a:schemeClr val="tx1"/>
                </a:solidFill>
                <a:latin typeface="Tw Cen MT" charset="0"/>
                <a:ea typeface="MS PGothic" charset="0"/>
                <a:cs typeface="MS PGothic" charset="0"/>
              </a:defRPr>
            </a:lvl7pPr>
            <a:lvl8pPr marL="3164624" indent="-210975" eaLnBrk="0" fontAlgn="base" hangingPunct="0">
              <a:spcBef>
                <a:spcPct val="0"/>
              </a:spcBef>
              <a:spcAft>
                <a:spcPct val="0"/>
              </a:spcAft>
              <a:defRPr sz="2200">
                <a:solidFill>
                  <a:schemeClr val="tx1"/>
                </a:solidFill>
                <a:latin typeface="Tw Cen MT" charset="0"/>
                <a:ea typeface="MS PGothic" charset="0"/>
                <a:cs typeface="MS PGothic" charset="0"/>
              </a:defRPr>
            </a:lvl8pPr>
            <a:lvl9pPr marL="3586574" indent="-210975" eaLnBrk="0" fontAlgn="base" hangingPunct="0">
              <a:spcBef>
                <a:spcPct val="0"/>
              </a:spcBef>
              <a:spcAft>
                <a:spcPct val="0"/>
              </a:spcAft>
              <a:defRPr sz="2200">
                <a:solidFill>
                  <a:schemeClr val="tx1"/>
                </a:solidFill>
                <a:latin typeface="Tw Cen MT" charset="0"/>
                <a:ea typeface="MS PGothic" charset="0"/>
                <a:cs typeface="MS PGothic" charset="0"/>
              </a:defRPr>
            </a:lvl9pPr>
          </a:lstStyle>
          <a:p>
            <a:fld id="{DB5642E7-85B3-5248-8151-AF8FE857F609}" type="slidenum">
              <a:rPr lang="nb-NO" sz="1200">
                <a:latin typeface="Calibri" charset="0"/>
              </a:rPr>
              <a:pPr/>
              <a:t>29</a:t>
            </a:fld>
            <a:endParaRPr lang="nb-NO" sz="1200">
              <a:latin typeface="Calibri"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r>
              <a:rPr lang="it-IT" dirty="0"/>
              <a:t>Presentazione</a:t>
            </a:r>
            <a:r>
              <a:rPr lang="it-IT" baseline="0" dirty="0"/>
              <a:t> del manuale metodologico di riferimento che sarà messo a disposizione sul sito. Strumento di riferimento anche per le società scientifiche</a:t>
            </a:r>
            <a:endParaRPr lang="it-IT" dirty="0"/>
          </a:p>
        </p:txBody>
      </p:sp>
      <p:sp>
        <p:nvSpPr>
          <p:cNvPr id="4" name="Segnaposto numero diapositiva 3"/>
          <p:cNvSpPr>
            <a:spLocks noGrp="1"/>
          </p:cNvSpPr>
          <p:nvPr>
            <p:ph type="sldNum" sz="quarter" idx="10"/>
          </p:nvPr>
        </p:nvSpPr>
        <p:spPr/>
        <p:txBody>
          <a:bodyPr/>
          <a:lstStyle/>
          <a:p>
            <a:fld id="{CA5D3BF3-D352-46FC-8343-31F56E6730EA}" type="slidenum">
              <a:rPr lang="nb-NO" smtClean="0"/>
              <a:pPr/>
              <a:t>30</a:t>
            </a:fld>
            <a:endParaRPr lang="nb-NO"/>
          </a:p>
        </p:txBody>
      </p:sp>
    </p:spTree>
    <p:extLst>
      <p:ext uri="{BB962C8B-B14F-4D97-AF65-F5344CB8AC3E}">
        <p14:creationId xmlns:p14="http://schemas.microsoft.com/office/powerpoint/2010/main" val="5053337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r>
              <a:rPr lang="it-IT" dirty="0"/>
              <a:t>Presentazione</a:t>
            </a:r>
            <a:r>
              <a:rPr lang="it-IT" baseline="0" dirty="0"/>
              <a:t> del manuale metodologico di riferimento che sarà messo a disposizione sul sito. Strumento di riferimento anche per le società scientifiche</a:t>
            </a:r>
            <a:endParaRPr lang="it-IT" dirty="0"/>
          </a:p>
        </p:txBody>
      </p:sp>
      <p:sp>
        <p:nvSpPr>
          <p:cNvPr id="4" name="Segnaposto numero diapositiva 3"/>
          <p:cNvSpPr>
            <a:spLocks noGrp="1"/>
          </p:cNvSpPr>
          <p:nvPr>
            <p:ph type="sldNum" sz="quarter" idx="10"/>
          </p:nvPr>
        </p:nvSpPr>
        <p:spPr/>
        <p:txBody>
          <a:bodyPr/>
          <a:lstStyle/>
          <a:p>
            <a:fld id="{CA5D3BF3-D352-46FC-8343-31F56E6730EA}" type="slidenum">
              <a:rPr lang="nb-NO" smtClean="0"/>
              <a:pPr/>
              <a:t>31</a:t>
            </a:fld>
            <a:endParaRPr lang="nb-NO"/>
          </a:p>
        </p:txBody>
      </p:sp>
    </p:spTree>
    <p:extLst>
      <p:ext uri="{BB962C8B-B14F-4D97-AF65-F5344CB8AC3E}">
        <p14:creationId xmlns:p14="http://schemas.microsoft.com/office/powerpoint/2010/main" val="5053337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pPr>
              <a:defRPr/>
            </a:pPr>
            <a:r>
              <a:rPr lang="en-US" sz="1200" b="0" kern="1200" dirty="0" err="1">
                <a:solidFill>
                  <a:schemeClr val="tx1"/>
                </a:solidFill>
                <a:effectLst/>
                <a:latin typeface="+mn-lt"/>
                <a:ea typeface="+mn-ea"/>
                <a:cs typeface="+mn-cs"/>
              </a:rPr>
              <a:t>Grado</a:t>
            </a:r>
            <a:r>
              <a:rPr lang="en-US" sz="1200" b="0" kern="1200" dirty="0">
                <a:solidFill>
                  <a:schemeClr val="tx1"/>
                </a:solidFill>
                <a:effectLst/>
                <a:latin typeface="+mn-lt"/>
                <a:ea typeface="+mn-ea"/>
                <a:cs typeface="+mn-cs"/>
              </a:rPr>
              <a:t> di </a:t>
            </a:r>
            <a:r>
              <a:rPr lang="en-US" sz="1200" b="0" kern="1200" dirty="0" err="1">
                <a:solidFill>
                  <a:schemeClr val="tx1"/>
                </a:solidFill>
                <a:effectLst/>
                <a:latin typeface="+mn-lt"/>
                <a:ea typeface="+mn-ea"/>
                <a:cs typeface="+mn-cs"/>
              </a:rPr>
              <a:t>fiducia</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nella</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correttezza</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delle</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stime</a:t>
            </a:r>
            <a:r>
              <a:rPr lang="en-US" sz="1200" b="0" kern="1200" dirty="0">
                <a:solidFill>
                  <a:schemeClr val="tx1"/>
                </a:solidFill>
                <a:effectLst/>
                <a:latin typeface="+mn-lt"/>
                <a:ea typeface="+mn-ea"/>
                <a:cs typeface="+mn-cs"/>
              </a:rPr>
              <a:t> di un </a:t>
            </a:r>
            <a:r>
              <a:rPr lang="en-US" sz="1200" b="0" kern="1200" dirty="0" err="1">
                <a:solidFill>
                  <a:schemeClr val="tx1"/>
                </a:solidFill>
                <a:effectLst/>
                <a:latin typeface="+mn-lt"/>
                <a:ea typeface="+mn-ea"/>
                <a:cs typeface="+mn-cs"/>
              </a:rPr>
              <a:t>effetto</a:t>
            </a:r>
            <a:endParaRPr lang="en-US" sz="1200" b="0" kern="1200" dirty="0">
              <a:solidFill>
                <a:schemeClr val="tx1"/>
              </a:solidFill>
              <a:effectLst/>
              <a:latin typeface="+mn-lt"/>
              <a:ea typeface="+mn-ea"/>
              <a:cs typeface="+mn-cs"/>
            </a:endParaRPr>
          </a:p>
          <a:p>
            <a:pPr>
              <a:defRPr/>
            </a:pPr>
            <a:r>
              <a:rPr lang="en-US" sz="1200" b="0" kern="1200" dirty="0" err="1">
                <a:solidFill>
                  <a:schemeClr val="tx1"/>
                </a:solidFill>
                <a:effectLst/>
                <a:latin typeface="+mn-lt"/>
                <a:ea typeface="+mn-ea"/>
                <a:cs typeface="+mn-cs"/>
              </a:rPr>
              <a:t>Grado</a:t>
            </a:r>
            <a:r>
              <a:rPr lang="en-US" sz="1200" b="0" kern="1200" dirty="0">
                <a:solidFill>
                  <a:schemeClr val="tx1"/>
                </a:solidFill>
                <a:effectLst/>
                <a:latin typeface="+mn-lt"/>
                <a:ea typeface="+mn-ea"/>
                <a:cs typeface="+mn-cs"/>
              </a:rPr>
              <a:t> di </a:t>
            </a:r>
            <a:r>
              <a:rPr lang="en-US" sz="1200" b="0" kern="1200" dirty="0" err="1">
                <a:solidFill>
                  <a:schemeClr val="tx1"/>
                </a:solidFill>
                <a:effectLst/>
                <a:latin typeface="+mn-lt"/>
                <a:ea typeface="+mn-ea"/>
                <a:cs typeface="+mn-cs"/>
              </a:rPr>
              <a:t>fiducia</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che</a:t>
            </a:r>
            <a:r>
              <a:rPr lang="en-US" sz="1200" b="0" kern="1200" dirty="0">
                <a:solidFill>
                  <a:schemeClr val="tx1"/>
                </a:solidFill>
                <a:effectLst/>
                <a:latin typeface="+mn-lt"/>
                <a:ea typeface="+mn-ea"/>
                <a:cs typeface="+mn-cs"/>
              </a:rPr>
              <a:t> le </a:t>
            </a:r>
            <a:r>
              <a:rPr lang="en-US" sz="1200" b="0" kern="1200" dirty="0" err="1">
                <a:solidFill>
                  <a:schemeClr val="tx1"/>
                </a:solidFill>
                <a:effectLst/>
                <a:latin typeface="+mn-lt"/>
                <a:ea typeface="+mn-ea"/>
                <a:cs typeface="+mn-cs"/>
              </a:rPr>
              <a:t>stime</a:t>
            </a:r>
            <a:r>
              <a:rPr lang="en-US" sz="1200" b="0" kern="1200" dirty="0">
                <a:solidFill>
                  <a:schemeClr val="tx1"/>
                </a:solidFill>
                <a:effectLst/>
                <a:latin typeface="+mn-lt"/>
                <a:ea typeface="+mn-ea"/>
                <a:cs typeface="+mn-cs"/>
              </a:rPr>
              <a:t> di un </a:t>
            </a:r>
            <a:r>
              <a:rPr lang="en-US" sz="1200" b="0" kern="1200" dirty="0" err="1">
                <a:solidFill>
                  <a:schemeClr val="tx1"/>
                </a:solidFill>
                <a:effectLst/>
                <a:latin typeface="+mn-lt"/>
                <a:ea typeface="+mn-ea"/>
                <a:cs typeface="+mn-cs"/>
              </a:rPr>
              <a:t>effetto</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siano</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adeguate</a:t>
            </a:r>
            <a:r>
              <a:rPr lang="en-US" sz="1200" b="0" kern="1200" baseline="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a </a:t>
            </a:r>
            <a:r>
              <a:rPr lang="en-US" sz="1200" b="0" kern="1200" dirty="0" err="1">
                <a:solidFill>
                  <a:schemeClr val="tx1"/>
                </a:solidFill>
                <a:effectLst/>
                <a:latin typeface="+mn-lt"/>
                <a:ea typeface="+mn-ea"/>
                <a:cs typeface="+mn-cs"/>
              </a:rPr>
              <a:t>supportare</a:t>
            </a:r>
            <a:r>
              <a:rPr lang="en-US" sz="1200" b="0" kern="1200" baseline="0" dirty="0">
                <a:solidFill>
                  <a:schemeClr val="tx1"/>
                </a:solidFill>
                <a:effectLst/>
                <a:latin typeface="+mn-lt"/>
                <a:ea typeface="+mn-ea"/>
                <a:cs typeface="+mn-cs"/>
              </a:rPr>
              <a:t> </a:t>
            </a:r>
            <a:r>
              <a:rPr lang="en-US" sz="1200" b="0" kern="1200" baseline="0" dirty="0" err="1">
                <a:solidFill>
                  <a:schemeClr val="tx1"/>
                </a:solidFill>
                <a:effectLst/>
                <a:latin typeface="+mn-lt"/>
                <a:ea typeface="+mn-ea"/>
                <a:cs typeface="+mn-cs"/>
              </a:rPr>
              <a:t>una</a:t>
            </a:r>
            <a:r>
              <a:rPr lang="en-US" sz="1200" b="0" kern="1200" baseline="0" dirty="0">
                <a:solidFill>
                  <a:schemeClr val="tx1"/>
                </a:solidFill>
                <a:effectLst/>
                <a:latin typeface="+mn-lt"/>
                <a:ea typeface="+mn-ea"/>
                <a:cs typeface="+mn-cs"/>
              </a:rPr>
              <a:t> </a:t>
            </a:r>
            <a:r>
              <a:rPr lang="en-US" sz="1200" b="0" kern="1200" baseline="0" dirty="0" err="1">
                <a:solidFill>
                  <a:schemeClr val="tx1"/>
                </a:solidFill>
                <a:effectLst/>
                <a:latin typeface="+mn-lt"/>
                <a:ea typeface="+mn-ea"/>
                <a:cs typeface="+mn-cs"/>
              </a:rPr>
              <a:t>decisione</a:t>
            </a:r>
            <a:r>
              <a:rPr lang="en-US" sz="1200" b="0" kern="1200" baseline="0" dirty="0">
                <a:solidFill>
                  <a:schemeClr val="tx1"/>
                </a:solidFill>
                <a:effectLst/>
                <a:latin typeface="+mn-lt"/>
                <a:ea typeface="+mn-ea"/>
                <a:cs typeface="+mn-cs"/>
              </a:rPr>
              <a:t>/</a:t>
            </a:r>
            <a:r>
              <a:rPr lang="en-US" sz="1200" b="0" kern="1200" baseline="0" dirty="0" err="1">
                <a:solidFill>
                  <a:schemeClr val="tx1"/>
                </a:solidFill>
                <a:effectLst/>
                <a:latin typeface="+mn-lt"/>
                <a:ea typeface="+mn-ea"/>
                <a:cs typeface="+mn-cs"/>
              </a:rPr>
              <a:t>raccomandazione</a:t>
            </a:r>
            <a:endParaRPr lang="en-US" sz="1200" b="0" kern="1200" dirty="0">
              <a:solidFill>
                <a:schemeClr val="tx1"/>
              </a:solidFill>
              <a:effectLst/>
              <a:latin typeface="+mn-lt"/>
              <a:ea typeface="+mn-ea"/>
              <a:cs typeface="+mn-cs"/>
            </a:endParaRPr>
          </a:p>
          <a:p>
            <a:pPr>
              <a:defRPr/>
            </a:pPr>
            <a:endParaRPr lang="en-US" sz="1200" b="0" kern="1200" dirty="0">
              <a:solidFill>
                <a:schemeClr val="tx1"/>
              </a:solidFill>
              <a:effectLst/>
              <a:latin typeface="+mn-lt"/>
              <a:ea typeface="+mn-ea"/>
              <a:cs typeface="+mn-cs"/>
            </a:endParaRPr>
          </a:p>
          <a:p>
            <a:pPr>
              <a:defRPr/>
            </a:pPr>
            <a:endParaRPr lang="en-US" sz="1200" b="0" kern="1200" dirty="0">
              <a:solidFill>
                <a:schemeClr val="tx1"/>
              </a:solidFill>
              <a:effectLst/>
              <a:latin typeface="+mn-lt"/>
              <a:ea typeface="+mn-ea"/>
              <a:cs typeface="+mn-cs"/>
            </a:endParaRPr>
          </a:p>
          <a:p>
            <a:pPr>
              <a:defRPr/>
            </a:pPr>
            <a:endParaRPr lang="en-US" sz="1200" b="0" kern="1200" dirty="0">
              <a:solidFill>
                <a:schemeClr val="tx1"/>
              </a:solidFill>
              <a:effectLst/>
              <a:latin typeface="+mn-lt"/>
              <a:ea typeface="+mn-ea"/>
              <a:cs typeface="+mn-cs"/>
            </a:endParaRPr>
          </a:p>
          <a:p>
            <a:pPr>
              <a:defRPr/>
            </a:pPr>
            <a:endParaRPr lang="it-IT" sz="1200" b="0" kern="1200" dirty="0">
              <a:solidFill>
                <a:schemeClr val="tx1"/>
              </a:solidFill>
              <a:effectLst/>
              <a:latin typeface="+mn-lt"/>
              <a:ea typeface="+mn-ea"/>
              <a:cs typeface="+mn-cs"/>
            </a:endParaRPr>
          </a:p>
        </p:txBody>
      </p:sp>
      <p:sp>
        <p:nvSpPr>
          <p:cNvPr id="4" name="Segnaposto numero diapositiva 3"/>
          <p:cNvSpPr>
            <a:spLocks noGrp="1"/>
          </p:cNvSpPr>
          <p:nvPr>
            <p:ph type="sldNum" sz="quarter" idx="10"/>
          </p:nvPr>
        </p:nvSpPr>
        <p:spPr/>
        <p:txBody>
          <a:bodyPr/>
          <a:lstStyle/>
          <a:p>
            <a:fld id="{CA5D3BF3-D352-46FC-8343-31F56E6730EA}" type="slidenum">
              <a:rPr lang="nb-NO" smtClean="0"/>
              <a:pPr/>
              <a:t>32</a:t>
            </a:fld>
            <a:endParaRPr lang="nb-NO"/>
          </a:p>
        </p:txBody>
      </p:sp>
    </p:spTree>
    <p:extLst>
      <p:ext uri="{BB962C8B-B14F-4D97-AF65-F5344CB8AC3E}">
        <p14:creationId xmlns:p14="http://schemas.microsoft.com/office/powerpoint/2010/main" val="5254231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normAutofit fontScale="92500" lnSpcReduction="20000"/>
          </a:bodyPr>
          <a:lstStyle/>
          <a:p>
            <a:r>
              <a:rPr lang="it-IT" sz="1200" kern="1200" dirty="0">
                <a:solidFill>
                  <a:schemeClr val="tx1"/>
                </a:solidFill>
                <a:effectLst/>
                <a:latin typeface="+mn-lt"/>
                <a:ea typeface="+mn-ea"/>
                <a:cs typeface="+mn-cs"/>
              </a:rPr>
              <a:t>Il metodo</a:t>
            </a:r>
            <a:r>
              <a:rPr lang="it-IT" sz="1200" i="1" kern="1200" dirty="0">
                <a:solidFill>
                  <a:schemeClr val="tx1"/>
                </a:solidFill>
                <a:effectLst/>
                <a:latin typeface="+mn-lt"/>
                <a:ea typeface="+mn-ea"/>
                <a:cs typeface="+mn-cs"/>
              </a:rPr>
              <a:t> </a:t>
            </a:r>
            <a:r>
              <a:rPr lang="it-IT" sz="1200" b="1" kern="1200" dirty="0">
                <a:solidFill>
                  <a:schemeClr val="tx1"/>
                </a:solidFill>
                <a:effectLst/>
                <a:latin typeface="+mn-lt"/>
                <a:ea typeface="+mn-ea"/>
                <a:cs typeface="+mn-cs"/>
              </a:rPr>
              <a:t>GRADE-ADOLOPMENT</a:t>
            </a:r>
            <a:r>
              <a:rPr lang="it-IT" sz="1200" i="1" kern="1200" dirty="0">
                <a:solidFill>
                  <a:schemeClr val="tx1"/>
                </a:solidFill>
                <a:effectLst/>
                <a:latin typeface="+mn-lt"/>
                <a:ea typeface="+mn-ea"/>
                <a:cs typeface="+mn-cs"/>
              </a:rPr>
              <a:t> </a:t>
            </a:r>
            <a:r>
              <a:rPr lang="it-IT" sz="1200" kern="1200" dirty="0">
                <a:solidFill>
                  <a:schemeClr val="tx1"/>
                </a:solidFill>
                <a:effectLst/>
                <a:latin typeface="+mn-lt"/>
                <a:ea typeface="+mn-ea"/>
                <a:cs typeface="+mn-cs"/>
              </a:rPr>
              <a:t>(Figura 2)</a:t>
            </a:r>
            <a:r>
              <a:rPr lang="it-IT" sz="1200" i="1" kern="1200" dirty="0">
                <a:solidFill>
                  <a:schemeClr val="tx1"/>
                </a:solidFill>
                <a:effectLst/>
                <a:latin typeface="+mn-lt"/>
                <a:ea typeface="+mn-ea"/>
                <a:cs typeface="+mn-cs"/>
              </a:rPr>
              <a:t> </a:t>
            </a:r>
            <a:r>
              <a:rPr lang="it-IT" sz="1200" kern="1200" dirty="0">
                <a:solidFill>
                  <a:schemeClr val="tx1"/>
                </a:solidFill>
                <a:effectLst/>
                <a:latin typeface="+mn-lt"/>
                <a:ea typeface="+mn-ea"/>
                <a:cs typeface="+mn-cs"/>
              </a:rPr>
              <a:t>è un’evoluzione del metodo GRADE che consente di valutare se è opportuno produrre una LG ex novo ovvero è sufficiente un adattamento al contesto o l’adozione di raccomandazioni esistenti per rispondere a determinati quesiti PICO (Schünemann </a:t>
            </a:r>
            <a:r>
              <a:rPr lang="it-IT" sz="1200" i="1" kern="1200" dirty="0">
                <a:solidFill>
                  <a:schemeClr val="tx1"/>
                </a:solidFill>
                <a:effectLst/>
                <a:latin typeface="+mn-lt"/>
                <a:ea typeface="+mn-ea"/>
                <a:cs typeface="+mn-cs"/>
              </a:rPr>
              <a:t>et al</a:t>
            </a:r>
            <a:r>
              <a:rPr lang="it-IT" sz="1200" kern="1200" dirty="0">
                <a:solidFill>
                  <a:schemeClr val="tx1"/>
                </a:solidFill>
                <a:effectLst/>
                <a:latin typeface="+mn-lt"/>
                <a:ea typeface="+mn-ea"/>
                <a:cs typeface="+mn-cs"/>
              </a:rPr>
              <a:t>, 2017).</a:t>
            </a:r>
            <a:r>
              <a:rPr lang="it-IT" dirty="0">
                <a:effectLst/>
              </a:rPr>
              <a:t> </a:t>
            </a:r>
          </a:p>
          <a:p>
            <a:endParaRPr lang="it-IT" dirty="0">
              <a:effectLst/>
            </a:endParaRPr>
          </a:p>
          <a:p>
            <a:r>
              <a:rPr lang="it-IT" dirty="0">
                <a:effectLst/>
              </a:rPr>
              <a:t>Tale metodo si integra con </a:t>
            </a:r>
            <a:r>
              <a:rPr lang="it-IT" b="1" dirty="0">
                <a:effectLst/>
              </a:rPr>
              <a:t>l’Evidence-to-Decision (EtD) Framework</a:t>
            </a:r>
            <a:r>
              <a:rPr lang="it-IT" dirty="0">
                <a:effectLst/>
              </a:rPr>
              <a:t>,</a:t>
            </a:r>
            <a:r>
              <a:rPr lang="it-IT" b="1" i="1" dirty="0">
                <a:effectLst/>
              </a:rPr>
              <a:t> </a:t>
            </a:r>
            <a:r>
              <a:rPr lang="it-IT" sz="1200" kern="1200" dirty="0">
                <a:solidFill>
                  <a:schemeClr val="tx1"/>
                </a:solidFill>
                <a:effectLst/>
                <a:latin typeface="+mn-lt"/>
                <a:ea typeface="+mn-ea"/>
                <a:cs typeface="+mn-cs"/>
              </a:rPr>
              <a:t>un modello concettuale sviluppato dal GRADE Working Group nell’ambito del progetto DECIDE (Developing and Evaluating Communication Strategies to Support Informed Decisions and Practice Based on Evidence) per supportare il processo che porta dalle evidenze alle decisioni e rende</a:t>
            </a:r>
            <a:r>
              <a:rPr lang="it-IT" dirty="0">
                <a:effectLst/>
              </a:rPr>
              <a:t> espliciti i passaggi e i fattori presi in considerazione nella formulazione delle raccomandazioni a partire dalla qualità delle prove, seguendo strade in parte diverse per raccomandazioni cliniche </a:t>
            </a:r>
            <a:r>
              <a:rPr lang="it-IT" i="1" dirty="0">
                <a:effectLst/>
              </a:rPr>
              <a:t>patient oriented</a:t>
            </a:r>
            <a:r>
              <a:rPr lang="it-IT" dirty="0">
                <a:effectLst/>
              </a:rPr>
              <a:t> rispetto a quelle con un’ottica di popolazione, decisioni di coverage o di salute pubblica, o  </a:t>
            </a:r>
            <a:r>
              <a:rPr lang="it-IT" sz="1200" kern="1200" dirty="0">
                <a:solidFill>
                  <a:schemeClr val="tx1"/>
                </a:solidFill>
                <a:effectLst/>
                <a:latin typeface="+mn-lt"/>
                <a:ea typeface="+mn-ea"/>
                <a:cs typeface="+mn-cs"/>
              </a:rPr>
              <a:t>sull’organizzazione e il funzionamento del sistema sanitario </a:t>
            </a:r>
            <a:r>
              <a:rPr lang="it-IT" dirty="0">
                <a:effectLst/>
              </a:rPr>
              <a:t>(Alonso-Coello </a:t>
            </a:r>
            <a:r>
              <a:rPr lang="it-IT" i="1" dirty="0">
                <a:effectLst/>
              </a:rPr>
              <a:t>et al</a:t>
            </a:r>
            <a:r>
              <a:rPr lang="it-IT" dirty="0">
                <a:effectLst/>
              </a:rPr>
              <a:t>, 2016a,2016b).</a:t>
            </a:r>
          </a:p>
          <a:p>
            <a:endParaRPr lang="it-IT" dirty="0">
              <a:effectLst/>
            </a:endParaRPr>
          </a:p>
          <a:p>
            <a:r>
              <a:rPr lang="it-IT" sz="1200" kern="1200" dirty="0">
                <a:solidFill>
                  <a:schemeClr val="tx1"/>
                </a:solidFill>
                <a:effectLst/>
                <a:latin typeface="+mn-lt"/>
                <a:ea typeface="+mn-ea"/>
                <a:cs typeface="+mn-cs"/>
              </a:rPr>
              <a:t>Come illustrato nella Figura 2, dopo la fase di </a:t>
            </a:r>
            <a:r>
              <a:rPr lang="it-IT" sz="1200" i="1" kern="1200" dirty="0">
                <a:solidFill>
                  <a:schemeClr val="tx1"/>
                </a:solidFill>
                <a:effectLst/>
                <a:latin typeface="+mn-lt"/>
                <a:ea typeface="+mn-ea"/>
                <a:cs typeface="+mn-cs"/>
              </a:rPr>
              <a:t>scoping</a:t>
            </a:r>
            <a:r>
              <a:rPr lang="it-IT" sz="1200" kern="1200" dirty="0">
                <a:solidFill>
                  <a:schemeClr val="tx1"/>
                </a:solidFill>
                <a:effectLst/>
                <a:latin typeface="+mn-lt"/>
                <a:ea typeface="+mn-ea"/>
                <a:cs typeface="+mn-cs"/>
              </a:rPr>
              <a:t> e la formulazione dei quesiti (che avviene consultando gli stakeholder) si verifica se esistono già in letteratura LG o RS di alta qualità rispondenti ai quesiti PICO per decidere se accettare o modificare intere LG o soltanto specifiche raccomandazioni, sulla base di requisiti di </a:t>
            </a:r>
            <a:r>
              <a:rPr lang="it-IT" sz="1200" b="1" kern="1200" dirty="0">
                <a:solidFill>
                  <a:schemeClr val="tx1"/>
                </a:solidFill>
                <a:effectLst/>
                <a:latin typeface="+mn-lt"/>
                <a:ea typeface="+mn-ea"/>
                <a:cs typeface="+mn-cs"/>
              </a:rPr>
              <a:t>credibilità</a:t>
            </a:r>
            <a:r>
              <a:rPr lang="it-IT" sz="1200" kern="1200" dirty="0">
                <a:solidFill>
                  <a:schemeClr val="tx1"/>
                </a:solidFill>
                <a:effectLst/>
                <a:latin typeface="+mn-lt"/>
                <a:ea typeface="+mn-ea"/>
                <a:cs typeface="+mn-cs"/>
              </a:rPr>
              <a:t>, </a:t>
            </a:r>
            <a:r>
              <a:rPr lang="it-IT" sz="1200" b="1" kern="1200" dirty="0">
                <a:solidFill>
                  <a:schemeClr val="tx1"/>
                </a:solidFill>
                <a:effectLst/>
                <a:latin typeface="+mn-lt"/>
                <a:ea typeface="+mn-ea"/>
                <a:cs typeface="+mn-cs"/>
              </a:rPr>
              <a:t>stato di aggiornamento</a:t>
            </a:r>
            <a:r>
              <a:rPr lang="it-IT" sz="1200" kern="1200" dirty="0">
                <a:solidFill>
                  <a:schemeClr val="tx1"/>
                </a:solidFill>
                <a:effectLst/>
                <a:latin typeface="+mn-lt"/>
                <a:ea typeface="+mn-ea"/>
                <a:cs typeface="+mn-cs"/>
              </a:rPr>
              <a:t>, </a:t>
            </a:r>
            <a:r>
              <a:rPr lang="it-IT" sz="1200" b="1" kern="1200" dirty="0">
                <a:solidFill>
                  <a:schemeClr val="tx1"/>
                </a:solidFill>
                <a:effectLst/>
                <a:latin typeface="+mn-lt"/>
                <a:ea typeface="+mn-ea"/>
                <a:cs typeface="+mn-cs"/>
              </a:rPr>
              <a:t>accettabilità</a:t>
            </a:r>
            <a:r>
              <a:rPr lang="it-IT" sz="1200" kern="1200" dirty="0">
                <a:solidFill>
                  <a:schemeClr val="tx1"/>
                </a:solidFill>
                <a:effectLst/>
                <a:latin typeface="+mn-lt"/>
                <a:ea typeface="+mn-ea"/>
                <a:cs typeface="+mn-cs"/>
              </a:rPr>
              <a:t> e </a:t>
            </a:r>
            <a:r>
              <a:rPr lang="it-IT" sz="1200" b="1" kern="1200" dirty="0">
                <a:solidFill>
                  <a:schemeClr val="tx1"/>
                </a:solidFill>
                <a:effectLst/>
                <a:latin typeface="+mn-lt"/>
                <a:ea typeface="+mn-ea"/>
                <a:cs typeface="+mn-cs"/>
              </a:rPr>
              <a:t>applicabilità</a:t>
            </a:r>
            <a:r>
              <a:rPr lang="it-IT" sz="1200" kern="1200" dirty="0">
                <a:solidFill>
                  <a:schemeClr val="tx1"/>
                </a:solidFill>
                <a:effectLst/>
                <a:latin typeface="+mn-lt"/>
                <a:ea typeface="+mn-ea"/>
                <a:cs typeface="+mn-cs"/>
              </a:rPr>
              <a:t> al contesto culturale e organizzativo. </a:t>
            </a:r>
          </a:p>
          <a:p>
            <a:r>
              <a:rPr lang="it-IT" sz="1200" kern="1200" dirty="0">
                <a:solidFill>
                  <a:schemeClr val="tx1"/>
                </a:solidFill>
                <a:effectLst/>
                <a:latin typeface="+mn-lt"/>
                <a:ea typeface="+mn-ea"/>
                <a:cs typeface="+mn-cs"/>
              </a:rPr>
              <a:t>Dopo aver valutato la corrispondenza tra quesiti e raccomandazioni disponibili o evidenze emerse da RS si procede con il completamento o la rivalutazione dei giudizi derivati dall’applicazione del </a:t>
            </a:r>
            <a:r>
              <a:rPr lang="it-IT" sz="1200" i="1" kern="1200" dirty="0">
                <a:solidFill>
                  <a:schemeClr val="tx1"/>
                </a:solidFill>
                <a:effectLst/>
                <a:latin typeface="+mn-lt"/>
                <a:ea typeface="+mn-ea"/>
                <a:cs typeface="+mn-cs"/>
              </a:rPr>
              <a:t>GRADE Evidence-to-Decision (EtD) framework</a:t>
            </a:r>
            <a:r>
              <a:rPr lang="it-IT" sz="1200" kern="1200" dirty="0">
                <a:solidFill>
                  <a:schemeClr val="tx1"/>
                </a:solidFill>
                <a:effectLst/>
                <a:latin typeface="+mn-lt"/>
                <a:ea typeface="+mn-ea"/>
                <a:cs typeface="+mn-cs"/>
              </a:rPr>
              <a:t>. </a:t>
            </a:r>
          </a:p>
          <a:p>
            <a:r>
              <a:rPr lang="it-IT" sz="1200" kern="1200" dirty="0">
                <a:solidFill>
                  <a:schemeClr val="tx1"/>
                </a:solidFill>
                <a:effectLst/>
                <a:latin typeface="+mn-lt"/>
                <a:ea typeface="+mn-ea"/>
                <a:cs typeface="+mn-cs"/>
              </a:rPr>
              <a:t>Se la raccomandazione è simile a quella di riferimento la si adotta, altrimenti la si adatta al contesto. L’adozione o l’adattamento di una raccomandazione richiedono spesso aggiornamenti di RS esistenti. </a:t>
            </a:r>
          </a:p>
          <a:p>
            <a:endParaRPr lang="it-IT"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Se non sono disponibili evidenze o raccomandazioni, viene sviluppata una nuova raccomandazione sempre applicando il </a:t>
            </a:r>
            <a:r>
              <a:rPr lang="it-IT" sz="1200" i="1" kern="1200" dirty="0">
                <a:solidFill>
                  <a:schemeClr val="tx1"/>
                </a:solidFill>
                <a:effectLst/>
                <a:latin typeface="+mn-lt"/>
                <a:ea typeface="+mn-ea"/>
                <a:cs typeface="+mn-cs"/>
              </a:rPr>
              <a:t>GRADE Evidence-to-Decision (EtD) framework.</a:t>
            </a:r>
            <a:r>
              <a:rPr lang="it-IT" sz="1200" kern="1200" dirty="0">
                <a:solidFill>
                  <a:schemeClr val="tx1"/>
                </a:solidFill>
                <a:effectLst/>
                <a:latin typeface="+mn-lt"/>
                <a:ea typeface="+mn-ea"/>
                <a:cs typeface="+mn-cs"/>
              </a:rPr>
              <a:t>  </a:t>
            </a:r>
          </a:p>
          <a:p>
            <a:endParaRPr lang="it-IT" dirty="0"/>
          </a:p>
        </p:txBody>
      </p:sp>
      <p:sp>
        <p:nvSpPr>
          <p:cNvPr id="4" name="Segnaposto numero diapositiva 3"/>
          <p:cNvSpPr>
            <a:spLocks noGrp="1"/>
          </p:cNvSpPr>
          <p:nvPr>
            <p:ph type="sldNum" sz="quarter" idx="10"/>
          </p:nvPr>
        </p:nvSpPr>
        <p:spPr/>
        <p:txBody>
          <a:bodyPr/>
          <a:lstStyle/>
          <a:p>
            <a:fld id="{CA5D3BF3-D352-46FC-8343-31F56E6730EA}" type="slidenum">
              <a:rPr lang="nb-NO" smtClean="0"/>
              <a:pPr/>
              <a:t>33</a:t>
            </a:fld>
            <a:endParaRPr lang="nb-NO"/>
          </a:p>
        </p:txBody>
      </p:sp>
    </p:spTree>
    <p:extLst>
      <p:ext uri="{BB962C8B-B14F-4D97-AF65-F5344CB8AC3E}">
        <p14:creationId xmlns:p14="http://schemas.microsoft.com/office/powerpoint/2010/main" val="11559363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200" kern="1200" dirty="0" err="1">
                <a:solidFill>
                  <a:schemeClr val="tx1"/>
                </a:solidFill>
                <a:effectLst/>
                <a:latin typeface="+mn-lt"/>
                <a:ea typeface="+mn-ea"/>
                <a:cs typeface="+mn-cs"/>
              </a:rPr>
              <a:t>Handbook</a:t>
            </a:r>
            <a:r>
              <a:rPr lang="it-IT" sz="1200" kern="1200" dirty="0">
                <a:solidFill>
                  <a:schemeClr val="tx1"/>
                </a:solidFill>
                <a:effectLst/>
                <a:latin typeface="+mn-lt"/>
                <a:ea typeface="+mn-ea"/>
                <a:cs typeface="+mn-cs"/>
              </a:rPr>
              <a:t> for grading the quality of evidence and the </a:t>
            </a:r>
            <a:r>
              <a:rPr lang="it-IT" sz="1200" kern="1200" dirty="0" err="1">
                <a:solidFill>
                  <a:schemeClr val="tx1"/>
                </a:solidFill>
                <a:effectLst/>
                <a:latin typeface="+mn-lt"/>
                <a:ea typeface="+mn-ea"/>
                <a:cs typeface="+mn-cs"/>
              </a:rPr>
              <a:t>strength</a:t>
            </a:r>
            <a:r>
              <a:rPr lang="it-IT" sz="1200" kern="1200" dirty="0">
                <a:solidFill>
                  <a:schemeClr val="tx1"/>
                </a:solidFill>
                <a:effectLst/>
                <a:latin typeface="+mn-lt"/>
                <a:ea typeface="+mn-ea"/>
                <a:cs typeface="+mn-cs"/>
              </a:rPr>
              <a:t> of </a:t>
            </a:r>
            <a:r>
              <a:rPr lang="it-IT" sz="1200" kern="1200" dirty="0" err="1">
                <a:solidFill>
                  <a:schemeClr val="tx1"/>
                </a:solidFill>
                <a:effectLst/>
                <a:latin typeface="+mn-lt"/>
                <a:ea typeface="+mn-ea"/>
                <a:cs typeface="+mn-cs"/>
              </a:rPr>
              <a:t>recommendations</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using</a:t>
            </a:r>
            <a:r>
              <a:rPr lang="it-IT" sz="1200" kern="1200" dirty="0">
                <a:solidFill>
                  <a:schemeClr val="tx1"/>
                </a:solidFill>
                <a:effectLst/>
                <a:latin typeface="+mn-lt"/>
                <a:ea typeface="+mn-ea"/>
                <a:cs typeface="+mn-cs"/>
              </a:rPr>
              <a:t> the GRADE </a:t>
            </a:r>
            <a:r>
              <a:rPr lang="it-IT" sz="1200" kern="1200" dirty="0" err="1">
                <a:solidFill>
                  <a:schemeClr val="tx1"/>
                </a:solidFill>
                <a:effectLst/>
                <a:latin typeface="+mn-lt"/>
                <a:ea typeface="+mn-ea"/>
                <a:cs typeface="+mn-cs"/>
              </a:rPr>
              <a:t>approach</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Updated</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October</a:t>
            </a:r>
            <a:r>
              <a:rPr lang="it-IT" sz="1200" kern="1200" dirty="0">
                <a:solidFill>
                  <a:schemeClr val="tx1"/>
                </a:solidFill>
                <a:effectLst/>
                <a:latin typeface="+mn-lt"/>
                <a:ea typeface="+mn-ea"/>
                <a:cs typeface="+mn-cs"/>
              </a:rPr>
              <a:t> 2013</a:t>
            </a:r>
          </a:p>
          <a:p>
            <a:endParaRPr lang="en-US" dirty="0"/>
          </a:p>
        </p:txBody>
      </p:sp>
    </p:spTree>
    <p:extLst>
      <p:ext uri="{BB962C8B-B14F-4D97-AF65-F5344CB8AC3E}">
        <p14:creationId xmlns:p14="http://schemas.microsoft.com/office/powerpoint/2010/main" val="25212164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pPr marL="0" marR="0" indent="0" algn="l" defTabSz="914400" eaLnBrk="1" fontAlgn="auto" latinLnBrk="0" hangingPunct="1">
              <a:lnSpc>
                <a:spcPct val="100000"/>
              </a:lnSpc>
              <a:spcBef>
                <a:spcPts val="400"/>
              </a:spcBef>
              <a:spcAft>
                <a:spcPts val="0"/>
              </a:spcAft>
              <a:buClrTx/>
              <a:buSzTx/>
              <a:buFontTx/>
              <a:buNone/>
              <a:tabLst/>
              <a:defRPr/>
            </a:pPr>
            <a:r>
              <a:rPr lang="it-IT" sz="1200" dirty="0"/>
              <a:t>La partecipazione attiva degli utenti alla produzione di LG fa si che l’SNLG non contenga la cristallizzazione di raccomandazioni in perenne ritardo rispetto allo sviluppo – talora tumultuoso – della ricerca biomedica, ma punti di partenza per una riflessione approfondita con i professionisti della salute sulle scelte da compiere con i pazienti, non sui pazienti</a:t>
            </a:r>
            <a:endParaRPr lang="it-IT" sz="1200" dirty="0">
              <a:solidFill>
                <a:prstClr val="black"/>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endParaRPr lang="it-IT" dirty="0"/>
          </a:p>
        </p:txBody>
      </p:sp>
    </p:spTree>
    <p:extLst>
      <p:ext uri="{BB962C8B-B14F-4D97-AF65-F5344CB8AC3E}">
        <p14:creationId xmlns:p14="http://schemas.microsoft.com/office/powerpoint/2010/main" val="36221034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egnaposto immagine diapositiva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2530" name="Segnaposto note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lIns="84390" tIns="42195" rIns="84390" bIns="42195" numCol="1" anchor="t" anchorCtr="0" compatLnSpc="1">
            <a:prstTxWarp prst="textNoShape">
              <a:avLst/>
            </a:prstTxWarp>
          </a:bodyPr>
          <a:lstStyle/>
          <a:p>
            <a:pPr eaLnBrk="1" hangingPunct="1">
              <a:spcBef>
                <a:spcPct val="0"/>
              </a:spcBef>
            </a:pPr>
            <a:endParaRPr>
              <a:latin typeface="Calibri" charset="0"/>
              <a:ea typeface="MS PGothic" charset="0"/>
            </a:endParaRPr>
          </a:p>
        </p:txBody>
      </p:sp>
      <p:sp>
        <p:nvSpPr>
          <p:cNvPr id="22531" name="Segnaposto numero diapositiva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4390" tIns="42195" rIns="84390" bIns="42195"/>
          <a:lstStyle>
            <a:lvl1pPr>
              <a:defRPr sz="2200">
                <a:solidFill>
                  <a:schemeClr val="tx1"/>
                </a:solidFill>
                <a:latin typeface="Tw Cen MT" charset="0"/>
                <a:ea typeface="MS PGothic" charset="0"/>
                <a:cs typeface="MS PGothic" charset="0"/>
              </a:defRPr>
            </a:lvl1pPr>
            <a:lvl2pPr marL="685669" indent="-263719">
              <a:defRPr sz="2200">
                <a:solidFill>
                  <a:schemeClr val="tx1"/>
                </a:solidFill>
                <a:latin typeface="Tw Cen MT" charset="0"/>
                <a:ea typeface="MS PGothic" charset="0"/>
                <a:cs typeface="MS PGothic" charset="0"/>
              </a:defRPr>
            </a:lvl2pPr>
            <a:lvl3pPr marL="1054875" indent="-210975">
              <a:defRPr sz="2200">
                <a:solidFill>
                  <a:schemeClr val="tx1"/>
                </a:solidFill>
                <a:latin typeface="Tw Cen MT" charset="0"/>
                <a:ea typeface="MS PGothic" charset="0"/>
                <a:cs typeface="MS PGothic" charset="0"/>
              </a:defRPr>
            </a:lvl3pPr>
            <a:lvl4pPr marL="1476825" indent="-210975">
              <a:defRPr sz="2200">
                <a:solidFill>
                  <a:schemeClr val="tx1"/>
                </a:solidFill>
                <a:latin typeface="Tw Cen MT" charset="0"/>
                <a:ea typeface="MS PGothic" charset="0"/>
                <a:cs typeface="MS PGothic" charset="0"/>
              </a:defRPr>
            </a:lvl4pPr>
            <a:lvl5pPr marL="1898774" indent="-210975">
              <a:defRPr sz="2200">
                <a:solidFill>
                  <a:schemeClr val="tx1"/>
                </a:solidFill>
                <a:latin typeface="Tw Cen MT" charset="0"/>
                <a:ea typeface="MS PGothic" charset="0"/>
                <a:cs typeface="MS PGothic" charset="0"/>
              </a:defRPr>
            </a:lvl5pPr>
            <a:lvl6pPr marL="2320724" indent="-210975" eaLnBrk="0" fontAlgn="base" hangingPunct="0">
              <a:spcBef>
                <a:spcPct val="0"/>
              </a:spcBef>
              <a:spcAft>
                <a:spcPct val="0"/>
              </a:spcAft>
              <a:defRPr sz="2200">
                <a:solidFill>
                  <a:schemeClr val="tx1"/>
                </a:solidFill>
                <a:latin typeface="Tw Cen MT" charset="0"/>
                <a:ea typeface="MS PGothic" charset="0"/>
                <a:cs typeface="MS PGothic" charset="0"/>
              </a:defRPr>
            </a:lvl6pPr>
            <a:lvl7pPr marL="2742674" indent="-210975" eaLnBrk="0" fontAlgn="base" hangingPunct="0">
              <a:spcBef>
                <a:spcPct val="0"/>
              </a:spcBef>
              <a:spcAft>
                <a:spcPct val="0"/>
              </a:spcAft>
              <a:defRPr sz="2200">
                <a:solidFill>
                  <a:schemeClr val="tx1"/>
                </a:solidFill>
                <a:latin typeface="Tw Cen MT" charset="0"/>
                <a:ea typeface="MS PGothic" charset="0"/>
                <a:cs typeface="MS PGothic" charset="0"/>
              </a:defRPr>
            </a:lvl7pPr>
            <a:lvl8pPr marL="3164624" indent="-210975" eaLnBrk="0" fontAlgn="base" hangingPunct="0">
              <a:spcBef>
                <a:spcPct val="0"/>
              </a:spcBef>
              <a:spcAft>
                <a:spcPct val="0"/>
              </a:spcAft>
              <a:defRPr sz="2200">
                <a:solidFill>
                  <a:schemeClr val="tx1"/>
                </a:solidFill>
                <a:latin typeface="Tw Cen MT" charset="0"/>
                <a:ea typeface="MS PGothic" charset="0"/>
                <a:cs typeface="MS PGothic" charset="0"/>
              </a:defRPr>
            </a:lvl8pPr>
            <a:lvl9pPr marL="3586574" indent="-210975" eaLnBrk="0" fontAlgn="base" hangingPunct="0">
              <a:spcBef>
                <a:spcPct val="0"/>
              </a:spcBef>
              <a:spcAft>
                <a:spcPct val="0"/>
              </a:spcAft>
              <a:defRPr sz="2200">
                <a:solidFill>
                  <a:schemeClr val="tx1"/>
                </a:solidFill>
                <a:latin typeface="Tw Cen MT" charset="0"/>
                <a:ea typeface="MS PGothic" charset="0"/>
                <a:cs typeface="MS PGothic" charset="0"/>
              </a:defRPr>
            </a:lvl9pPr>
          </a:lstStyle>
          <a:p>
            <a:fld id="{DB5642E7-85B3-5248-8151-AF8FE857F609}" type="slidenum">
              <a:rPr lang="nb-NO" sz="1200">
                <a:latin typeface="Calibri" charset="0"/>
              </a:rPr>
              <a:pPr/>
              <a:t>36</a:t>
            </a:fld>
            <a:endParaRPr lang="nb-NO" sz="1200">
              <a:latin typeface="Calibri"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r>
              <a:rPr lang="it-IT" dirty="0"/>
              <a:t>É il</a:t>
            </a:r>
            <a:r>
              <a:rPr lang="it-IT" baseline="0" dirty="0"/>
              <a:t> frontespizio del </a:t>
            </a:r>
            <a:r>
              <a:rPr lang="it-IT" b="1" baseline="0" dirty="0"/>
              <a:t>manuale operativo </a:t>
            </a:r>
            <a:r>
              <a:rPr lang="it-IT" baseline="0" dirty="0"/>
              <a:t>richiesto dal decreto attuativo</a:t>
            </a:r>
          </a:p>
          <a:p>
            <a:endParaRPr lang="it-IT" baseline="0" dirty="0"/>
          </a:p>
          <a:p>
            <a:r>
              <a:rPr lang="it-IT" sz="1200" b="0" i="0" u="none" strike="noStrike" kern="1200" baseline="0" dirty="0">
                <a:solidFill>
                  <a:schemeClr val="tx1"/>
                </a:solidFill>
                <a:latin typeface="+mn-lt"/>
                <a:ea typeface="+mn-ea"/>
                <a:cs typeface="+mn-cs"/>
              </a:rPr>
              <a:t>In questo manuale sono riportate le modalità di invio e la procedura </a:t>
            </a:r>
            <a:r>
              <a:rPr lang="it-IT" sz="1200" b="1" i="0" u="none" strike="noStrike" kern="1200" baseline="0" dirty="0">
                <a:solidFill>
                  <a:schemeClr val="tx1"/>
                </a:solidFill>
                <a:latin typeface="+mn-lt"/>
                <a:ea typeface="+mn-ea"/>
                <a:cs typeface="+mn-cs"/>
              </a:rPr>
              <a:t>di valutazione delle Linee Guida (LG) per la pubblicazione nell’SNLG in linea con la legge 24/2017 e relativi decreti attuati</a:t>
            </a:r>
            <a:r>
              <a:rPr lang="it-IT" sz="1200" b="0" i="0" u="none" strike="noStrike" kern="1200" baseline="0" dirty="0">
                <a:solidFill>
                  <a:schemeClr val="tx1"/>
                </a:solidFill>
                <a:latin typeface="+mn-lt"/>
                <a:ea typeface="+mn-ea"/>
                <a:cs typeface="+mn-cs"/>
              </a:rPr>
              <a:t>vi. </a:t>
            </a:r>
          </a:p>
          <a:p>
            <a:endParaRPr lang="it-IT" sz="1200" b="0" i="0" u="none" strike="noStrike" kern="1200" baseline="0" dirty="0">
              <a:solidFill>
                <a:schemeClr val="tx1"/>
              </a:solidFill>
              <a:latin typeface="+mn-lt"/>
              <a:ea typeface="+mn-ea"/>
              <a:cs typeface="+mn-cs"/>
            </a:endParaRPr>
          </a:p>
          <a:p>
            <a:r>
              <a:rPr lang="it-IT" sz="1200" b="0" i="0" u="none" strike="noStrike" kern="1200" baseline="0" dirty="0">
                <a:solidFill>
                  <a:schemeClr val="tx1"/>
                </a:solidFill>
                <a:latin typeface="+mn-lt"/>
                <a:ea typeface="+mn-ea"/>
                <a:cs typeface="+mn-cs"/>
              </a:rPr>
              <a:t>Gli enti e le istituzioni pubbliche e private, le società scientifiche e le associazioni tecnico-scientifiche delle professioni </a:t>
            </a:r>
            <a:r>
              <a:rPr lang="it-IT" sz="1200" b="1" i="0" u="none" strike="noStrike" kern="1200" baseline="0" dirty="0">
                <a:solidFill>
                  <a:schemeClr val="tx1"/>
                </a:solidFill>
                <a:latin typeface="+mn-lt"/>
                <a:ea typeface="+mn-ea"/>
                <a:cs typeface="+mn-cs"/>
              </a:rPr>
              <a:t>sanitarie iscritte in apposito elenco</a:t>
            </a:r>
            <a:r>
              <a:rPr lang="it-IT" sz="1200" b="0" i="0" u="none" strike="noStrike" kern="1200" baseline="0" dirty="0">
                <a:solidFill>
                  <a:schemeClr val="tx1"/>
                </a:solidFill>
                <a:latin typeface="+mn-lt"/>
                <a:ea typeface="+mn-ea"/>
                <a:cs typeface="+mn-cs"/>
              </a:rPr>
              <a:t> istituito e regolamentato con DM 2 agosto 2017 (GU n.186 del 10-8-2017) propongono al CNEC la LG da pubblicare nell’SNLG. </a:t>
            </a:r>
          </a:p>
          <a:p>
            <a:endParaRPr lang="it-IT" sz="1200" b="0" i="0" u="none" strike="noStrike" kern="1200" baseline="0" dirty="0">
              <a:solidFill>
                <a:schemeClr val="tx1"/>
              </a:solidFill>
              <a:latin typeface="+mn-lt"/>
              <a:ea typeface="+mn-ea"/>
              <a:cs typeface="+mn-cs"/>
            </a:endParaRPr>
          </a:p>
          <a:p>
            <a:r>
              <a:rPr lang="it-IT" sz="1200" b="0" i="0" u="none" strike="noStrike" kern="1200" baseline="0" dirty="0">
                <a:solidFill>
                  <a:schemeClr val="tx1"/>
                </a:solidFill>
                <a:latin typeface="+mn-lt"/>
                <a:ea typeface="+mn-ea"/>
                <a:cs typeface="+mn-cs"/>
              </a:rPr>
              <a:t>Il CNEC </a:t>
            </a:r>
            <a:r>
              <a:rPr lang="it-IT" sz="1200" b="1" i="0" u="none" strike="noStrike" kern="1200" baseline="0" dirty="0">
                <a:solidFill>
                  <a:schemeClr val="tx1"/>
                </a:solidFill>
                <a:latin typeface="+mn-lt"/>
                <a:ea typeface="+mn-ea"/>
                <a:cs typeface="+mn-cs"/>
              </a:rPr>
              <a:t>verifica in primo luogo l’eleggibilità della LG in base a </a:t>
            </a:r>
            <a:r>
              <a:rPr lang="it-IT" sz="1200" b="1" i="0" u="none" strike="noStrike" kern="1200" baseline="0" dirty="0" err="1">
                <a:solidFill>
                  <a:schemeClr val="tx1"/>
                </a:solidFill>
                <a:latin typeface="+mn-lt"/>
                <a:ea typeface="+mn-ea"/>
                <a:cs typeface="+mn-cs"/>
              </a:rPr>
              <a:t>pre</a:t>
            </a:r>
            <a:r>
              <a:rPr lang="it-IT" sz="1200" b="1" i="0" u="none" strike="noStrike" kern="1200" baseline="0" dirty="0">
                <a:solidFill>
                  <a:schemeClr val="tx1"/>
                </a:solidFill>
                <a:latin typeface="+mn-lt"/>
                <a:ea typeface="+mn-ea"/>
                <a:cs typeface="+mn-cs"/>
              </a:rPr>
              <a:t>-requisiti di priorità e non ridondanza e, successivamente, valuta la LG con criteri espliciti in termini di qualità del reporting</a:t>
            </a:r>
            <a:r>
              <a:rPr lang="it-IT" sz="1200" b="0" i="0" u="none" strike="noStrike" kern="1200" baseline="0" dirty="0">
                <a:solidFill>
                  <a:schemeClr val="tx1"/>
                </a:solidFill>
                <a:latin typeface="+mn-lt"/>
                <a:ea typeface="+mn-ea"/>
                <a:cs typeface="+mn-cs"/>
              </a:rPr>
              <a:t>, </a:t>
            </a:r>
            <a:r>
              <a:rPr lang="it-IT" sz="1200" b="1" i="0" u="none" strike="noStrike" kern="1200" baseline="0" dirty="0">
                <a:solidFill>
                  <a:schemeClr val="tx1"/>
                </a:solidFill>
                <a:latin typeface="+mn-lt"/>
                <a:ea typeface="+mn-ea"/>
                <a:cs typeface="+mn-cs"/>
              </a:rPr>
              <a:t>metodologia adottata </a:t>
            </a:r>
            <a:r>
              <a:rPr lang="it-IT" sz="1200" b="0" i="0" u="none" strike="noStrike" kern="1200" baseline="0" dirty="0">
                <a:solidFill>
                  <a:schemeClr val="tx1"/>
                </a:solidFill>
                <a:latin typeface="+mn-lt"/>
                <a:ea typeface="+mn-ea"/>
                <a:cs typeface="+mn-cs"/>
              </a:rPr>
              <a:t>e </a:t>
            </a:r>
            <a:r>
              <a:rPr lang="it-IT" sz="1200" b="1" i="0" u="none" strike="noStrike" kern="1200" baseline="0" dirty="0">
                <a:solidFill>
                  <a:schemeClr val="tx1"/>
                </a:solidFill>
                <a:latin typeface="+mn-lt"/>
                <a:ea typeface="+mn-ea"/>
                <a:cs typeface="+mn-cs"/>
              </a:rPr>
              <a:t>rilevanza delle raccomandazioni rispetto alle evidenze citate</a:t>
            </a:r>
            <a:r>
              <a:rPr lang="it-IT" sz="1200" b="0" i="0" u="none" strike="noStrike" kern="1200" baseline="0" dirty="0">
                <a:solidFill>
                  <a:schemeClr val="tx1"/>
                </a:solidFill>
                <a:latin typeface="+mn-lt"/>
                <a:ea typeface="+mn-ea"/>
                <a:cs typeface="+mn-cs"/>
              </a:rPr>
              <a:t>, offre eventuale </a:t>
            </a:r>
            <a:r>
              <a:rPr lang="it-IT" sz="1200" b="1" i="0" u="none" strike="noStrike" kern="1200" baseline="0" dirty="0">
                <a:solidFill>
                  <a:schemeClr val="tx1"/>
                </a:solidFill>
                <a:latin typeface="+mn-lt"/>
                <a:ea typeface="+mn-ea"/>
                <a:cs typeface="+mn-cs"/>
              </a:rPr>
              <a:t>feedback</a:t>
            </a:r>
            <a:r>
              <a:rPr lang="it-IT" sz="1200" b="0" i="0" u="none" strike="noStrike" kern="1200" baseline="0" dirty="0">
                <a:solidFill>
                  <a:schemeClr val="tx1"/>
                </a:solidFill>
                <a:latin typeface="+mn-lt"/>
                <a:ea typeface="+mn-ea"/>
                <a:cs typeface="+mn-cs"/>
              </a:rPr>
              <a:t> al proponente per correzioni e aggiustamenti e </a:t>
            </a:r>
            <a:r>
              <a:rPr lang="it-IT" sz="1200" b="1" i="0" u="none" strike="noStrike" kern="1200" baseline="0" dirty="0">
                <a:solidFill>
                  <a:schemeClr val="tx1"/>
                </a:solidFill>
                <a:latin typeface="+mn-lt"/>
                <a:ea typeface="+mn-ea"/>
                <a:cs typeface="+mn-cs"/>
              </a:rPr>
              <a:t>pubblica la LG nell’SNLG </a:t>
            </a:r>
            <a:r>
              <a:rPr lang="it-IT" sz="1200" b="0" i="0" u="none" strike="noStrike" kern="1200" baseline="0" dirty="0">
                <a:solidFill>
                  <a:schemeClr val="tx1"/>
                </a:solidFill>
                <a:latin typeface="+mn-lt"/>
                <a:ea typeface="+mn-ea"/>
                <a:cs typeface="+mn-cs"/>
              </a:rPr>
              <a:t>se essa supera la valutazione. </a:t>
            </a:r>
            <a:endParaRPr lang="en-US" dirty="0"/>
          </a:p>
        </p:txBody>
      </p:sp>
    </p:spTree>
    <p:extLst>
      <p:ext uri="{BB962C8B-B14F-4D97-AF65-F5344CB8AC3E}">
        <p14:creationId xmlns:p14="http://schemas.microsoft.com/office/powerpoint/2010/main" val="25212164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normAutofit fontScale="47500" lnSpcReduction="20000"/>
          </a:bodyPr>
          <a:lstStyle/>
          <a:p>
            <a:r>
              <a:rPr lang="it-IT" sz="1200" dirty="0">
                <a:latin typeface="+mn-lt"/>
                <a:cs typeface="Calibri"/>
              </a:rPr>
              <a:t>Processo di valutazione delle LG proposte da soggetti ex art.5 L. n.24/17 per la pubblicazione nell’SNLG.</a:t>
            </a:r>
          </a:p>
          <a:p>
            <a:endParaRPr lang="it-IT" sz="1200" dirty="0">
              <a:latin typeface="+mn-lt"/>
              <a:cs typeface="Calibri"/>
            </a:endParaRPr>
          </a:p>
          <a:p>
            <a:pPr marL="171450" indent="-171450">
              <a:buFont typeface="Arial"/>
              <a:buChar char="•"/>
            </a:pPr>
            <a:r>
              <a:rPr lang="it-IT" dirty="0"/>
              <a:t>Il CNEC verifica in primo luogo l’eleggibilità della LG in base a </a:t>
            </a:r>
            <a:r>
              <a:rPr lang="it-IT" dirty="0" err="1"/>
              <a:t>pre</a:t>
            </a:r>
            <a:r>
              <a:rPr lang="it-IT" dirty="0"/>
              <a:t>-requisiti di priorità e non ridondanza </a:t>
            </a:r>
          </a:p>
          <a:p>
            <a:pPr marL="171450" indent="-171450">
              <a:buFont typeface="Arial"/>
              <a:buChar char="•"/>
            </a:pPr>
            <a:r>
              <a:rPr lang="it-IT" dirty="0"/>
              <a:t>successivamente, valuta la LG con criteri espliciti in termini di qualità del reporting, </a:t>
            </a:r>
          </a:p>
          <a:p>
            <a:pPr marL="171450" indent="-171450">
              <a:buFont typeface="Arial"/>
              <a:buChar char="•"/>
            </a:pPr>
            <a:r>
              <a:rPr lang="it-IT" dirty="0"/>
              <a:t>metodologia adottata e rilevanza delle raccomandazioni rispetto alle evidenze citate, </a:t>
            </a:r>
          </a:p>
          <a:p>
            <a:pPr marL="171450" indent="-171450">
              <a:buFont typeface="Arial"/>
              <a:buChar char="•"/>
            </a:pPr>
            <a:r>
              <a:rPr lang="it-IT" dirty="0"/>
              <a:t>offre eventuale feedback al proponente per correzioni e aggiustamenti </a:t>
            </a:r>
          </a:p>
          <a:p>
            <a:pPr marL="171450" indent="-171450">
              <a:buFont typeface="Arial"/>
              <a:buChar char="•"/>
            </a:pPr>
            <a:r>
              <a:rPr lang="it-IT" dirty="0"/>
              <a:t>pubblica la LG nell’SNLG se essa supera la valutazione.</a:t>
            </a:r>
          </a:p>
          <a:p>
            <a:endParaRPr lang="it-IT" b="1" dirty="0"/>
          </a:p>
          <a:p>
            <a:r>
              <a:rPr lang="it-IT" sz="1200" b="1" kern="1200" dirty="0">
                <a:solidFill>
                  <a:schemeClr val="tx1"/>
                </a:solidFill>
                <a:effectLst/>
                <a:latin typeface="+mn-lt"/>
                <a:ea typeface="+mn-ea"/>
                <a:cs typeface="+mn-cs"/>
              </a:rPr>
              <a:t>Allegato A: Modulo per la richiesta di pubblicazione nell’SNLG di una LG in fase di progettazione-sviluppo </a:t>
            </a:r>
          </a:p>
          <a:p>
            <a:r>
              <a:rPr lang="it-IT" sz="1200" kern="1200" dirty="0">
                <a:solidFill>
                  <a:schemeClr val="tx1"/>
                </a:solidFill>
                <a:effectLst/>
                <a:latin typeface="+mn-lt"/>
                <a:ea typeface="+mn-ea"/>
                <a:cs typeface="+mn-cs"/>
              </a:rPr>
              <a:t>1.Titolo della Linea Guida:      </a:t>
            </a:r>
          </a:p>
          <a:p>
            <a:r>
              <a:rPr lang="it-IT" sz="1200" kern="1200" dirty="0">
                <a:solidFill>
                  <a:schemeClr val="tx1"/>
                </a:solidFill>
                <a:effectLst/>
                <a:latin typeface="+mn-lt"/>
                <a:ea typeface="+mn-ea"/>
                <a:cs typeface="+mn-cs"/>
              </a:rPr>
              <a:t>2.Argomento:      </a:t>
            </a:r>
          </a:p>
          <a:p>
            <a:r>
              <a:rPr lang="it-IT" sz="1200" kern="1200" dirty="0">
                <a:solidFill>
                  <a:schemeClr val="tx1"/>
                </a:solidFill>
                <a:effectLst/>
                <a:latin typeface="+mn-lt"/>
                <a:ea typeface="+mn-ea"/>
                <a:cs typeface="+mn-cs"/>
              </a:rPr>
              <a:t>3.</a:t>
            </a:r>
            <a:r>
              <a:rPr lang="it-IT" sz="1200" kern="1200" baseline="0" dirty="0">
                <a:solidFill>
                  <a:schemeClr val="tx1"/>
                </a:solidFill>
                <a:effectLst/>
                <a:latin typeface="+mn-lt"/>
                <a:ea typeface="+mn-ea"/>
                <a:cs typeface="+mn-cs"/>
              </a:rPr>
              <a:t> </a:t>
            </a:r>
            <a:r>
              <a:rPr lang="it-IT" sz="1200" kern="1200" dirty="0">
                <a:solidFill>
                  <a:schemeClr val="tx1"/>
                </a:solidFill>
                <a:effectLst/>
                <a:latin typeface="+mn-lt"/>
                <a:ea typeface="+mn-ea"/>
                <a:cs typeface="+mn-cs"/>
              </a:rPr>
              <a:t>Ambito (</a:t>
            </a:r>
            <a:r>
              <a:rPr lang="it-IT" sz="1200" kern="1200" dirty="0" err="1">
                <a:solidFill>
                  <a:schemeClr val="tx1"/>
                </a:solidFill>
                <a:effectLst/>
                <a:latin typeface="+mn-lt"/>
                <a:ea typeface="+mn-ea"/>
                <a:cs typeface="+mn-cs"/>
              </a:rPr>
              <a:t>scoping</a:t>
            </a:r>
            <a:r>
              <a:rPr lang="it-IT" sz="1200" kern="1200" dirty="0">
                <a:solidFill>
                  <a:schemeClr val="tx1"/>
                </a:solidFill>
                <a:effectLst/>
                <a:latin typeface="+mn-lt"/>
                <a:ea typeface="+mn-ea"/>
                <a:cs typeface="+mn-cs"/>
              </a:rPr>
              <a:t>) della LG</a:t>
            </a:r>
          </a:p>
          <a:p>
            <a:pPr lvl="1"/>
            <a:r>
              <a:rPr lang="it-IT" sz="1200" kern="1200" dirty="0">
                <a:solidFill>
                  <a:schemeClr val="tx1"/>
                </a:solidFill>
                <a:effectLst/>
                <a:latin typeface="+mn-lt"/>
                <a:ea typeface="+mn-ea"/>
                <a:cs typeface="+mn-cs"/>
              </a:rPr>
              <a:t>a.	fascia d’età considerata:     </a:t>
            </a:r>
          </a:p>
          <a:p>
            <a:pPr lvl="1"/>
            <a:r>
              <a:rPr lang="it-IT" sz="1200" kern="1200" dirty="0">
                <a:solidFill>
                  <a:schemeClr val="tx1"/>
                </a:solidFill>
                <a:effectLst/>
                <a:latin typeface="+mn-lt"/>
                <a:ea typeface="+mn-ea"/>
                <a:cs typeface="+mn-cs"/>
              </a:rPr>
              <a:t>b.	gruppi di popolazione considerati o esclusi (spiegare):     </a:t>
            </a:r>
          </a:p>
          <a:p>
            <a:pPr lvl="1"/>
            <a:r>
              <a:rPr lang="it-IT" sz="1200" kern="1200" dirty="0">
                <a:solidFill>
                  <a:schemeClr val="tx1"/>
                </a:solidFill>
                <a:effectLst/>
                <a:latin typeface="+mn-lt"/>
                <a:ea typeface="+mn-ea"/>
                <a:cs typeface="+mn-cs"/>
              </a:rPr>
              <a:t>c.	motivi per i quali si intende progettare/sviluppare la LG (</a:t>
            </a:r>
            <a:r>
              <a:rPr lang="it-IT" sz="1200" kern="1200" dirty="0" err="1">
                <a:solidFill>
                  <a:schemeClr val="tx1"/>
                </a:solidFill>
                <a:effectLst/>
                <a:latin typeface="+mn-lt"/>
                <a:ea typeface="+mn-ea"/>
                <a:cs typeface="+mn-cs"/>
              </a:rPr>
              <a:t>max</a:t>
            </a:r>
            <a:r>
              <a:rPr lang="it-IT" sz="1200" kern="1200" dirty="0">
                <a:solidFill>
                  <a:schemeClr val="tx1"/>
                </a:solidFill>
                <a:effectLst/>
                <a:latin typeface="+mn-lt"/>
                <a:ea typeface="+mn-ea"/>
                <a:cs typeface="+mn-cs"/>
              </a:rPr>
              <a:t> 300 parole):      </a:t>
            </a:r>
          </a:p>
          <a:p>
            <a:r>
              <a:rPr lang="it-IT" sz="1200" kern="1200" dirty="0">
                <a:solidFill>
                  <a:schemeClr val="tx1"/>
                </a:solidFill>
                <a:effectLst/>
                <a:latin typeface="+mn-lt"/>
                <a:ea typeface="+mn-ea"/>
                <a:cs typeface="+mn-cs"/>
              </a:rPr>
              <a:t>	In particolare, indicare se:</a:t>
            </a:r>
          </a:p>
          <a:p>
            <a:pPr lvl="2"/>
            <a:r>
              <a:rPr lang="it-IT" sz="1200" kern="1200" dirty="0">
                <a:solidFill>
                  <a:schemeClr val="tx1"/>
                </a:solidFill>
                <a:effectLst/>
                <a:latin typeface="+mn-lt"/>
                <a:ea typeface="+mn-ea"/>
                <a:cs typeface="+mn-cs"/>
              </a:rPr>
              <a:t>0 priorità nazionale</a:t>
            </a:r>
          </a:p>
          <a:p>
            <a:pPr lvl="2"/>
            <a:r>
              <a:rPr lang="it-IT" sz="1200" kern="1200" dirty="0">
                <a:solidFill>
                  <a:schemeClr val="tx1"/>
                </a:solidFill>
                <a:effectLst/>
                <a:latin typeface="+mn-lt"/>
                <a:ea typeface="+mn-ea"/>
                <a:cs typeface="+mn-cs"/>
              </a:rPr>
              <a:t>0 mancanza di LG nazionali e internazionali adattabili al contesto italiano (se LG ex novo)</a:t>
            </a:r>
          </a:p>
          <a:p>
            <a:pPr lvl="2"/>
            <a:r>
              <a:rPr lang="it-IT" sz="1200" kern="1200" dirty="0">
                <a:solidFill>
                  <a:schemeClr val="tx1"/>
                </a:solidFill>
                <a:effectLst/>
                <a:latin typeface="+mn-lt"/>
                <a:ea typeface="+mn-ea"/>
                <a:cs typeface="+mn-cs"/>
              </a:rPr>
              <a:t>0 emergenza di nuove evidenze</a:t>
            </a:r>
          </a:p>
          <a:p>
            <a:pPr lvl="2"/>
            <a:r>
              <a:rPr lang="it-IT" sz="1200" kern="1200" dirty="0">
                <a:solidFill>
                  <a:schemeClr val="tx1"/>
                </a:solidFill>
                <a:effectLst/>
                <a:latin typeface="+mn-lt"/>
                <a:ea typeface="+mn-ea"/>
                <a:cs typeface="+mn-cs"/>
              </a:rPr>
              <a:t>0 necessità di sintesi di evidenze / linee guida contrastanti</a:t>
            </a:r>
          </a:p>
          <a:p>
            <a:pPr lvl="2"/>
            <a:r>
              <a:rPr lang="it-IT" sz="1200" kern="1200" dirty="0">
                <a:solidFill>
                  <a:schemeClr val="tx1"/>
                </a:solidFill>
                <a:effectLst/>
                <a:latin typeface="+mn-lt"/>
                <a:ea typeface="+mn-ea"/>
                <a:cs typeface="+mn-cs"/>
              </a:rPr>
              <a:t>0 riscontro di variabilità di pratica professionale</a:t>
            </a:r>
          </a:p>
          <a:p>
            <a:pPr lvl="2"/>
            <a:r>
              <a:rPr lang="it-IT" sz="1200" kern="1200" dirty="0">
                <a:solidFill>
                  <a:schemeClr val="tx1"/>
                </a:solidFill>
                <a:effectLst/>
                <a:latin typeface="+mn-lt"/>
                <a:ea typeface="+mn-ea"/>
                <a:cs typeface="+mn-cs"/>
              </a:rPr>
              <a:t>0 evidenza di sottoutilizzazione di interventi </a:t>
            </a:r>
            <a:r>
              <a:rPr lang="it-IT" sz="1200" kern="1200" dirty="0" err="1">
                <a:solidFill>
                  <a:schemeClr val="tx1"/>
                </a:solidFill>
                <a:effectLst/>
                <a:latin typeface="+mn-lt"/>
                <a:ea typeface="+mn-ea"/>
                <a:cs typeface="+mn-cs"/>
              </a:rPr>
              <a:t>evidence</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based</a:t>
            </a:r>
            <a:r>
              <a:rPr lang="it-IT" sz="1200" kern="1200" dirty="0">
                <a:solidFill>
                  <a:schemeClr val="tx1"/>
                </a:solidFill>
                <a:effectLst/>
                <a:latin typeface="+mn-lt"/>
                <a:ea typeface="+mn-ea"/>
                <a:cs typeface="+mn-cs"/>
              </a:rPr>
              <a:t> </a:t>
            </a:r>
          </a:p>
          <a:p>
            <a:pPr lvl="2"/>
            <a:r>
              <a:rPr lang="it-IT" sz="1200" kern="1200" dirty="0">
                <a:solidFill>
                  <a:schemeClr val="tx1"/>
                </a:solidFill>
                <a:effectLst/>
                <a:latin typeface="+mn-lt"/>
                <a:ea typeface="+mn-ea"/>
                <a:cs typeface="+mn-cs"/>
              </a:rPr>
              <a:t>0 altro (specificare):     </a:t>
            </a:r>
          </a:p>
          <a:p>
            <a:pPr marL="685704" lvl="1" indent="-228600">
              <a:buAutoNum type="alphaLcPeriod" startAt="4"/>
            </a:pPr>
            <a:r>
              <a:rPr lang="it-IT" sz="1200" kern="1200" dirty="0">
                <a:solidFill>
                  <a:schemeClr val="tx1"/>
                </a:solidFill>
                <a:effectLst/>
                <a:latin typeface="+mn-lt"/>
                <a:ea typeface="+mn-ea"/>
                <a:cs typeface="+mn-cs"/>
              </a:rPr>
              <a:t>livello d’uso:   nazional, regionale, locale, internazionale</a:t>
            </a:r>
          </a:p>
          <a:p>
            <a:pPr marL="685704" lvl="1" indent="-228600">
              <a:buAutoNum type="alphaLcPeriod" startAt="4"/>
            </a:pPr>
            <a:r>
              <a:rPr lang="it-IT" sz="1200" kern="1200" dirty="0">
                <a:solidFill>
                  <a:schemeClr val="tx1"/>
                </a:solidFill>
                <a:effectLst/>
                <a:latin typeface="+mn-lt"/>
                <a:ea typeface="+mn-ea"/>
                <a:cs typeface="+mn-cs"/>
              </a:rPr>
              <a:t>indicare se si tratta di: nuova LG, aggiornamento LG esistente, adattamento LG internazionale</a:t>
            </a:r>
          </a:p>
          <a:p>
            <a:pPr marL="685704" lvl="1" indent="-228600">
              <a:buAutoNum type="alphaLcPeriod" startAt="4"/>
            </a:pPr>
            <a:r>
              <a:rPr lang="it-IT" sz="1200" kern="1200" dirty="0">
                <a:solidFill>
                  <a:schemeClr val="tx1"/>
                </a:solidFill>
                <a:effectLst/>
                <a:latin typeface="+mn-lt"/>
                <a:ea typeface="+mn-ea"/>
                <a:cs typeface="+mn-cs"/>
              </a:rPr>
              <a:t>setting: cure primarie, secondarie, terziarie, riabilitazione, cure residenziali</a:t>
            </a:r>
          </a:p>
          <a:p>
            <a:pPr marL="685704" lvl="1" indent="-228600">
              <a:buAutoNum type="alphaLcPeriod" startAt="4"/>
            </a:pPr>
            <a:r>
              <a:rPr lang="it-IT" sz="1200" kern="1200" dirty="0">
                <a:solidFill>
                  <a:schemeClr val="tx1"/>
                </a:solidFill>
                <a:effectLst/>
                <a:latin typeface="+mn-lt"/>
                <a:ea typeface="+mn-ea"/>
                <a:cs typeface="+mn-cs"/>
              </a:rPr>
              <a:t>finalità: </a:t>
            </a:r>
            <a:r>
              <a:rPr lang="it-IT" sz="1200" kern="1200" dirty="0" err="1">
                <a:solidFill>
                  <a:schemeClr val="tx1"/>
                </a:solidFill>
                <a:effectLst/>
                <a:latin typeface="+mn-lt"/>
                <a:ea typeface="+mn-ea"/>
                <a:cs typeface="+mn-cs"/>
              </a:rPr>
              <a:t>patient</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oriented</a:t>
            </a:r>
            <a:r>
              <a:rPr lang="it-IT" sz="1200" kern="1200" dirty="0">
                <a:solidFill>
                  <a:schemeClr val="tx1"/>
                </a:solidFill>
                <a:effectLst/>
                <a:latin typeface="+mn-lt"/>
                <a:ea typeface="+mn-ea"/>
                <a:cs typeface="+mn-cs"/>
              </a:rPr>
              <a:t>, pop </a:t>
            </a:r>
            <a:r>
              <a:rPr lang="it-IT" sz="1200" kern="1200">
                <a:solidFill>
                  <a:schemeClr val="tx1"/>
                </a:solidFill>
                <a:effectLst/>
                <a:latin typeface="+mn-lt"/>
                <a:ea typeface="+mn-ea"/>
                <a:cs typeface="+mn-cs"/>
              </a:rPr>
              <a:t>oriented</a:t>
            </a:r>
            <a:r>
              <a:rPr lang="it-IT" sz="1200" kern="1200" dirty="0">
                <a:solidFill>
                  <a:schemeClr val="tx1"/>
                </a:solidFill>
                <a:effectLst/>
                <a:latin typeface="+mn-lt"/>
                <a:ea typeface="+mn-ea"/>
                <a:cs typeface="+mn-cs"/>
              </a:rPr>
              <a:t>,</a:t>
            </a:r>
            <a:r>
              <a:rPr lang="it-IT" sz="1200" kern="1200" baseline="0" dirty="0">
                <a:solidFill>
                  <a:schemeClr val="tx1"/>
                </a:solidFill>
                <a:effectLst/>
                <a:latin typeface="+mn-lt"/>
                <a:ea typeface="+mn-ea"/>
                <a:cs typeface="+mn-cs"/>
              </a:rPr>
              <a:t> </a:t>
            </a:r>
            <a:r>
              <a:rPr lang="it-IT" sz="1200" kern="1200" baseline="0" dirty="0" err="1">
                <a:solidFill>
                  <a:schemeClr val="tx1"/>
                </a:solidFill>
                <a:effectLst/>
                <a:latin typeface="+mn-lt"/>
                <a:ea typeface="+mn-ea"/>
                <a:cs typeface="+mn-cs"/>
              </a:rPr>
              <a:t>health</a:t>
            </a:r>
            <a:r>
              <a:rPr lang="it-IT" sz="1200" kern="1200" baseline="0" dirty="0">
                <a:solidFill>
                  <a:schemeClr val="tx1"/>
                </a:solidFill>
                <a:effectLst/>
                <a:latin typeface="+mn-lt"/>
                <a:ea typeface="+mn-ea"/>
                <a:cs typeface="+mn-cs"/>
              </a:rPr>
              <a:t> policy</a:t>
            </a:r>
            <a:r>
              <a:rPr lang="it-IT" sz="1200" kern="1200" dirty="0">
                <a:solidFill>
                  <a:schemeClr val="tx1"/>
                </a:solidFill>
                <a:effectLst/>
                <a:latin typeface="+mn-lt"/>
                <a:ea typeface="+mn-ea"/>
                <a:cs typeface="+mn-cs"/>
              </a:rPr>
              <a:t>, </a:t>
            </a:r>
          </a:p>
          <a:p>
            <a:pPr marL="685704" lvl="1" indent="-228600">
              <a:buAutoNum type="alphaLcPeriod" startAt="4"/>
            </a:pPr>
            <a:r>
              <a:rPr lang="it-IT" sz="1200" kern="1200" dirty="0">
                <a:solidFill>
                  <a:schemeClr val="tx1"/>
                </a:solidFill>
                <a:effectLst/>
                <a:latin typeface="+mn-lt"/>
                <a:ea typeface="+mn-ea"/>
                <a:cs typeface="+mn-cs"/>
              </a:rPr>
              <a:t>la LG include considerazioni di costo efficacia o altre analisi economiche? </a:t>
            </a:r>
          </a:p>
          <a:p>
            <a:r>
              <a:rPr lang="it-IT" sz="1200" kern="1200" dirty="0">
                <a:solidFill>
                  <a:schemeClr val="tx1"/>
                </a:solidFill>
                <a:effectLst/>
                <a:latin typeface="+mn-lt"/>
                <a:ea typeface="+mn-ea"/>
                <a:cs typeface="+mn-cs"/>
              </a:rPr>
              <a:t>	0 Si 	0 No</a:t>
            </a:r>
          </a:p>
          <a:p>
            <a:r>
              <a:rPr lang="it-IT" sz="1200" kern="1200" dirty="0">
                <a:solidFill>
                  <a:schemeClr val="tx1"/>
                </a:solidFill>
                <a:effectLst/>
                <a:latin typeface="+mn-lt"/>
                <a:ea typeface="+mn-ea"/>
                <a:cs typeface="+mn-cs"/>
              </a:rPr>
              <a:t>4.Contatti organizzazione proponente:     </a:t>
            </a:r>
          </a:p>
          <a:p>
            <a:r>
              <a:rPr lang="it-IT" sz="1200" kern="1200" dirty="0">
                <a:solidFill>
                  <a:schemeClr val="tx1"/>
                </a:solidFill>
                <a:effectLst/>
                <a:latin typeface="+mn-lt"/>
                <a:ea typeface="+mn-ea"/>
                <a:cs typeface="+mn-cs"/>
              </a:rPr>
              <a:t> </a:t>
            </a:r>
          </a:p>
          <a:p>
            <a:r>
              <a:rPr lang="it-IT" sz="1200" kern="1200" dirty="0">
                <a:solidFill>
                  <a:schemeClr val="tx1"/>
                </a:solidFill>
                <a:effectLst/>
                <a:latin typeface="+mn-lt"/>
                <a:ea typeface="+mn-ea"/>
                <a:cs typeface="+mn-cs"/>
              </a:rPr>
              <a:t>5.Parole chiave (termini MESH):     </a:t>
            </a:r>
          </a:p>
          <a:p>
            <a:r>
              <a:rPr lang="it-IT" sz="1200" kern="1200" dirty="0">
                <a:solidFill>
                  <a:schemeClr val="tx1"/>
                </a:solidFill>
                <a:effectLst/>
                <a:latin typeface="+mn-lt"/>
                <a:ea typeface="+mn-ea"/>
                <a:cs typeface="+mn-cs"/>
              </a:rPr>
              <a:t>6.Esistono LG sullo stesso argomento pubblicate negli ultimi 5 anni? </a:t>
            </a:r>
          </a:p>
          <a:p>
            <a:r>
              <a:rPr lang="it-IT" sz="1200" kern="1200" dirty="0">
                <a:solidFill>
                  <a:schemeClr val="tx1"/>
                </a:solidFill>
                <a:effectLst/>
                <a:latin typeface="+mn-lt"/>
                <a:ea typeface="+mn-ea"/>
                <a:cs typeface="+mn-cs"/>
              </a:rPr>
              <a:t>	0 Si 	0 No</a:t>
            </a:r>
          </a:p>
          <a:p>
            <a:r>
              <a:rPr lang="it-IT" sz="1200" kern="1200" dirty="0">
                <a:solidFill>
                  <a:schemeClr val="tx1"/>
                </a:solidFill>
                <a:effectLst/>
                <a:latin typeface="+mn-lt"/>
                <a:ea typeface="+mn-ea"/>
                <a:cs typeface="+mn-cs"/>
              </a:rPr>
              <a:t>	a. Se si, riportare riferimenti     </a:t>
            </a:r>
          </a:p>
          <a:p>
            <a:r>
              <a:rPr lang="it-IT" sz="1200" kern="1200" dirty="0">
                <a:solidFill>
                  <a:schemeClr val="tx1"/>
                </a:solidFill>
                <a:effectLst/>
                <a:latin typeface="+mn-lt"/>
                <a:ea typeface="+mn-ea"/>
                <a:cs typeface="+mn-cs"/>
              </a:rPr>
              <a:t>7.Partner/enti/società in collaborazione:      </a:t>
            </a:r>
          </a:p>
          <a:p>
            <a:r>
              <a:rPr lang="it-IT" sz="1200" kern="1200" dirty="0">
                <a:solidFill>
                  <a:schemeClr val="tx1"/>
                </a:solidFill>
                <a:effectLst/>
                <a:latin typeface="+mn-lt"/>
                <a:ea typeface="+mn-ea"/>
                <a:cs typeface="+mn-cs"/>
              </a:rPr>
              <a:t>8.Data stimata di inizio lavori (solo per LG in fase di progettazione):       </a:t>
            </a:r>
          </a:p>
          <a:p>
            <a:r>
              <a:rPr lang="it-IT" sz="1200" kern="1200" dirty="0">
                <a:solidFill>
                  <a:schemeClr val="tx1"/>
                </a:solidFill>
                <a:effectLst/>
                <a:latin typeface="+mn-lt"/>
                <a:ea typeface="+mn-ea"/>
                <a:cs typeface="+mn-cs"/>
              </a:rPr>
              <a:t>9.Data stimata completamento LG per la sottomissione per approvazione all’SNLG    (solo per LG in fase di progettazione/sviluppo)      </a:t>
            </a:r>
          </a:p>
          <a:p>
            <a:r>
              <a:rPr lang="it-IT" sz="1200" kern="1200" dirty="0">
                <a:solidFill>
                  <a:schemeClr val="tx1"/>
                </a:solidFill>
                <a:effectLst/>
                <a:latin typeface="+mn-lt"/>
                <a:ea typeface="+mn-ea"/>
                <a:cs typeface="+mn-cs"/>
              </a:rPr>
              <a:t>10.Indicare la fase del processo di produzione della LG: </a:t>
            </a:r>
          </a:p>
          <a:p>
            <a:pPr lvl="2"/>
            <a:r>
              <a:rPr lang="it-IT" sz="1200" kern="1200" dirty="0">
                <a:solidFill>
                  <a:schemeClr val="tx1"/>
                </a:solidFill>
                <a:effectLst/>
                <a:latin typeface="+mn-lt"/>
                <a:ea typeface="+mn-ea"/>
                <a:cs typeface="+mn-cs"/>
              </a:rPr>
              <a:t>a.0 Progettazione</a:t>
            </a:r>
          </a:p>
          <a:p>
            <a:pPr lvl="2"/>
            <a:r>
              <a:rPr lang="it-IT" sz="1200" kern="1200" dirty="0">
                <a:solidFill>
                  <a:schemeClr val="tx1"/>
                </a:solidFill>
                <a:effectLst/>
                <a:latin typeface="+mn-lt"/>
                <a:ea typeface="+mn-ea"/>
                <a:cs typeface="+mn-cs"/>
              </a:rPr>
              <a:t>b.0 Sviluppo:</a:t>
            </a:r>
            <a:r>
              <a:rPr lang="it-IT" sz="1200" kern="1200" baseline="0" dirty="0">
                <a:solidFill>
                  <a:schemeClr val="tx1"/>
                </a:solidFill>
                <a:effectLst/>
                <a:latin typeface="+mn-lt"/>
                <a:ea typeface="+mn-ea"/>
                <a:cs typeface="+mn-cs"/>
              </a:rPr>
              <a:t> costituzione panel, definizione </a:t>
            </a:r>
            <a:r>
              <a:rPr lang="it-IT" sz="1200" kern="1200" baseline="0" dirty="0" err="1">
                <a:solidFill>
                  <a:schemeClr val="tx1"/>
                </a:solidFill>
                <a:effectLst/>
                <a:latin typeface="+mn-lt"/>
                <a:ea typeface="+mn-ea"/>
                <a:cs typeface="+mn-cs"/>
              </a:rPr>
              <a:t>PICOs</a:t>
            </a:r>
            <a:r>
              <a:rPr lang="it-IT" sz="1200" kern="1200" baseline="0" dirty="0">
                <a:solidFill>
                  <a:schemeClr val="tx1"/>
                </a:solidFill>
                <a:effectLst/>
                <a:latin typeface="+mn-lt"/>
                <a:ea typeface="+mn-ea"/>
                <a:cs typeface="+mn-cs"/>
              </a:rPr>
              <a:t>, revisione evidenze in corso, formulazione raccomandazioni, </a:t>
            </a:r>
            <a:r>
              <a:rPr lang="it-IT" sz="1200" kern="1200" baseline="0" dirty="0" err="1">
                <a:solidFill>
                  <a:schemeClr val="tx1"/>
                </a:solidFill>
                <a:effectLst/>
                <a:latin typeface="+mn-lt"/>
                <a:ea typeface="+mn-ea"/>
                <a:cs typeface="+mn-cs"/>
              </a:rPr>
              <a:t>draft</a:t>
            </a:r>
            <a:r>
              <a:rPr lang="it-IT" sz="1200" kern="1200" baseline="0" dirty="0">
                <a:solidFill>
                  <a:schemeClr val="tx1"/>
                </a:solidFill>
                <a:effectLst/>
                <a:latin typeface="+mn-lt"/>
                <a:ea typeface="+mn-ea"/>
                <a:cs typeface="+mn-cs"/>
              </a:rPr>
              <a:t> completato, </a:t>
            </a:r>
            <a:r>
              <a:rPr lang="it-IT" sz="1200" kern="1200" baseline="0" dirty="0" err="1">
                <a:solidFill>
                  <a:schemeClr val="tx1"/>
                </a:solidFill>
                <a:effectLst/>
                <a:latin typeface="+mn-lt"/>
                <a:ea typeface="+mn-ea"/>
                <a:cs typeface="+mn-cs"/>
              </a:rPr>
              <a:t>draft</a:t>
            </a:r>
            <a:r>
              <a:rPr lang="it-IT" sz="1200" kern="1200" baseline="0" dirty="0">
                <a:solidFill>
                  <a:schemeClr val="tx1"/>
                </a:solidFill>
                <a:effectLst/>
                <a:latin typeface="+mn-lt"/>
                <a:ea typeface="+mn-ea"/>
                <a:cs typeface="+mn-cs"/>
              </a:rPr>
              <a:t> in fase di consultazione/revisione interna, in fase di consultazione/revisione  pubblica</a:t>
            </a:r>
            <a:endParaRPr lang="it-IT" sz="1200" kern="1200" dirty="0">
              <a:solidFill>
                <a:schemeClr val="tx1"/>
              </a:solidFill>
              <a:effectLst/>
              <a:latin typeface="+mn-lt"/>
              <a:ea typeface="+mn-ea"/>
              <a:cs typeface="+mn-cs"/>
            </a:endParaRPr>
          </a:p>
          <a:p>
            <a:pPr lvl="2"/>
            <a:r>
              <a:rPr lang="it-IT" sz="1200" kern="1200" dirty="0">
                <a:solidFill>
                  <a:schemeClr val="tx1"/>
                </a:solidFill>
                <a:effectLst/>
                <a:latin typeface="+mn-lt"/>
                <a:ea typeface="+mn-ea"/>
                <a:cs typeface="+mn-cs"/>
              </a:rPr>
              <a:t>c.0 LG pronta per la valutazione </a:t>
            </a:r>
          </a:p>
          <a:p>
            <a:pPr marL="228600" indent="-228600">
              <a:buAutoNum type="arabicPeriod" startAt="11"/>
            </a:pPr>
            <a:r>
              <a:rPr lang="it-IT" sz="1200" kern="1200" dirty="0">
                <a:solidFill>
                  <a:schemeClr val="tx1"/>
                </a:solidFill>
                <a:effectLst/>
                <a:latin typeface="+mn-lt"/>
                <a:ea typeface="+mn-ea"/>
                <a:cs typeface="+mn-cs"/>
              </a:rPr>
              <a:t>Finanziamento: nessuno, da industria, fondi pubblici, </a:t>
            </a:r>
            <a:r>
              <a:rPr lang="it-IT" sz="1200" kern="1200" dirty="0" err="1">
                <a:solidFill>
                  <a:schemeClr val="tx1"/>
                </a:solidFill>
                <a:effectLst/>
                <a:latin typeface="+mn-lt"/>
                <a:ea typeface="+mn-ea"/>
                <a:cs typeface="+mn-cs"/>
              </a:rPr>
              <a:t>grant</a:t>
            </a:r>
            <a:r>
              <a:rPr lang="it-IT" sz="1200" kern="1200" dirty="0">
                <a:solidFill>
                  <a:schemeClr val="tx1"/>
                </a:solidFill>
                <a:effectLst/>
                <a:latin typeface="+mn-lt"/>
                <a:ea typeface="+mn-ea"/>
                <a:cs typeface="+mn-cs"/>
              </a:rPr>
              <a:t>, in cerca di finanziamento </a:t>
            </a:r>
          </a:p>
          <a:p>
            <a:pPr marL="228600" indent="-228600">
              <a:buAutoNum type="arabicPeriod" startAt="11"/>
            </a:pPr>
            <a:endParaRPr lang="it-IT" sz="1200" kern="1200" dirty="0">
              <a:solidFill>
                <a:schemeClr val="tx1"/>
              </a:solidFill>
              <a:effectLst/>
              <a:latin typeface="+mn-lt"/>
              <a:ea typeface="+mn-ea"/>
              <a:cs typeface="+mn-cs"/>
            </a:endParaRPr>
          </a:p>
          <a:p>
            <a:r>
              <a:rPr lang="it-IT" sz="1200" kern="1200" dirty="0">
                <a:solidFill>
                  <a:schemeClr val="tx1"/>
                </a:solidFill>
                <a:effectLst/>
                <a:latin typeface="+mn-lt"/>
                <a:ea typeface="+mn-ea"/>
                <a:cs typeface="+mn-cs"/>
              </a:rPr>
              <a:t>12.Modalità di pubblicazione prevista:</a:t>
            </a:r>
          </a:p>
          <a:p>
            <a:pPr lvl="2"/>
            <a:r>
              <a:rPr lang="it-IT" sz="1200" kern="1200" dirty="0">
                <a:solidFill>
                  <a:schemeClr val="tx1"/>
                </a:solidFill>
                <a:effectLst/>
                <a:latin typeface="+mn-lt"/>
                <a:ea typeface="+mn-ea"/>
                <a:cs typeface="+mn-cs"/>
              </a:rPr>
              <a:t>a.0 Web (specificare formato) specificare</a:t>
            </a:r>
          </a:p>
          <a:p>
            <a:pPr lvl="2"/>
            <a:r>
              <a:rPr lang="it-IT" sz="1200" kern="1200" dirty="0">
                <a:solidFill>
                  <a:schemeClr val="tx1"/>
                </a:solidFill>
                <a:effectLst/>
                <a:latin typeface="+mn-lt"/>
                <a:ea typeface="+mn-ea"/>
                <a:cs typeface="+mn-cs"/>
              </a:rPr>
              <a:t>b.0 Cartacea (specificare rivista)        </a:t>
            </a:r>
          </a:p>
          <a:p>
            <a:pPr marL="0" marR="0" indent="0" algn="l" defTabSz="914400" rtl="0" eaLnBrk="1" fontAlgn="auto" latinLnBrk="0" hangingPunct="1">
              <a:lnSpc>
                <a:spcPct val="100000"/>
              </a:lnSpc>
              <a:spcBef>
                <a:spcPts val="0"/>
              </a:spcBef>
              <a:spcAft>
                <a:spcPts val="0"/>
              </a:spcAft>
              <a:buClrTx/>
              <a:buSzTx/>
              <a:buFontTx/>
              <a:buNone/>
              <a:tabLst/>
              <a:defRPr/>
            </a:pPr>
            <a:endParaRPr lang="it-IT" sz="1200" dirty="0">
              <a:latin typeface="+mn-lt"/>
              <a:cs typeface="Calibri"/>
            </a:endParaRPr>
          </a:p>
        </p:txBody>
      </p:sp>
      <p:sp>
        <p:nvSpPr>
          <p:cNvPr id="4" name="Segnaposto numero diapositiva 3"/>
          <p:cNvSpPr>
            <a:spLocks noGrp="1"/>
          </p:cNvSpPr>
          <p:nvPr>
            <p:ph type="sldNum" sz="quarter" idx="10"/>
          </p:nvPr>
        </p:nvSpPr>
        <p:spPr/>
        <p:txBody>
          <a:bodyPr/>
          <a:lstStyle/>
          <a:p>
            <a:fld id="{CA5D3BF3-D352-46FC-8343-31F56E6730EA}" type="slidenum">
              <a:rPr lang="nb-NO" smtClean="0"/>
              <a:pPr/>
              <a:t>38</a:t>
            </a:fld>
            <a:endParaRPr lang="nb-NO"/>
          </a:p>
        </p:txBody>
      </p:sp>
    </p:spTree>
    <p:extLst>
      <p:ext uri="{BB962C8B-B14F-4D97-AF65-F5344CB8AC3E}">
        <p14:creationId xmlns:p14="http://schemas.microsoft.com/office/powerpoint/2010/main" val="26098845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6221034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3491" name="Segnaposto note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lIns="84390" tIns="42195" rIns="84390" bIns="42195" numCol="1" anchor="t" anchorCtr="0" compatLnSpc="1">
            <a:prstTxWarp prst="textNoShape">
              <a:avLst/>
            </a:prstTxWarp>
          </a:bodyPr>
          <a:lstStyle/>
          <a:p>
            <a:pPr eaLnBrk="1" hangingPunct="1">
              <a:spcBef>
                <a:spcPct val="0"/>
              </a:spcBef>
            </a:pPr>
            <a:endParaRPr>
              <a:latin typeface="Calibri" charset="0"/>
              <a:ea typeface="MS PGothic"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sz="1200" b="1" i="0" u="none" strike="noStrike" kern="1200" baseline="0" dirty="0">
              <a:solidFill>
                <a:schemeClr val="tx1"/>
              </a:solidFill>
              <a:latin typeface="+mn-lt"/>
              <a:ea typeface="+mn-ea"/>
              <a:cs typeface="+mn-cs"/>
            </a:endParaRPr>
          </a:p>
          <a:p>
            <a:endParaRPr lang="it-IT" sz="1200" b="0" i="0" u="none" strike="noStrike" kern="1200" baseline="0" dirty="0">
              <a:solidFill>
                <a:schemeClr val="tx1"/>
              </a:solidFill>
              <a:latin typeface="+mn-lt"/>
              <a:ea typeface="+mn-ea"/>
              <a:cs typeface="+mn-cs"/>
            </a:endParaRPr>
          </a:p>
        </p:txBody>
      </p:sp>
      <p:sp>
        <p:nvSpPr>
          <p:cNvPr id="4" name="Segnaposto numero diapositiva 3"/>
          <p:cNvSpPr>
            <a:spLocks noGrp="1"/>
          </p:cNvSpPr>
          <p:nvPr>
            <p:ph type="sldNum" sz="quarter" idx="10"/>
          </p:nvPr>
        </p:nvSpPr>
        <p:spPr/>
        <p:txBody>
          <a:bodyPr/>
          <a:lstStyle/>
          <a:p>
            <a:fld id="{CA5D3BF3-D352-46FC-8343-31F56E6730EA}" type="slidenum">
              <a:rPr lang="nb-NO" smtClean="0"/>
              <a:pPr/>
              <a:t>50</a:t>
            </a:fld>
            <a:endParaRPr lang="nb-NO"/>
          </a:p>
        </p:txBody>
      </p:sp>
    </p:spTree>
    <p:extLst>
      <p:ext uri="{BB962C8B-B14F-4D97-AF65-F5344CB8AC3E}">
        <p14:creationId xmlns:p14="http://schemas.microsoft.com/office/powerpoint/2010/main" val="19786973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1597827"/>
            <a:ext cx="7772400" cy="1102519"/>
          </a:xfrm>
        </p:spPr>
        <p:txBody>
          <a:bodyPr/>
          <a:lstStyle/>
          <a:p>
            <a:r>
              <a:rPr lang="it-IT"/>
              <a:t>Fare clic per modificare lo stile del titolo</a:t>
            </a:r>
          </a:p>
        </p:txBody>
      </p:sp>
      <p:sp>
        <p:nvSpPr>
          <p:cNvPr id="3" name="Sottotitolo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80985" indent="0" algn="ctr">
              <a:buNone/>
              <a:defRPr>
                <a:solidFill>
                  <a:schemeClr val="tx1">
                    <a:tint val="75000"/>
                  </a:schemeClr>
                </a:solidFill>
              </a:defRPr>
            </a:lvl2pPr>
            <a:lvl3pPr marL="761970" indent="0" algn="ctr">
              <a:buNone/>
              <a:defRPr>
                <a:solidFill>
                  <a:schemeClr val="tx1">
                    <a:tint val="75000"/>
                  </a:schemeClr>
                </a:solidFill>
              </a:defRPr>
            </a:lvl3pPr>
            <a:lvl4pPr marL="1142954" indent="0" algn="ctr">
              <a:buNone/>
              <a:defRPr>
                <a:solidFill>
                  <a:schemeClr val="tx1">
                    <a:tint val="75000"/>
                  </a:schemeClr>
                </a:solidFill>
              </a:defRPr>
            </a:lvl4pPr>
            <a:lvl5pPr marL="1523939" indent="0" algn="ctr">
              <a:buNone/>
              <a:defRPr>
                <a:solidFill>
                  <a:schemeClr val="tx1">
                    <a:tint val="75000"/>
                  </a:schemeClr>
                </a:solidFill>
              </a:defRPr>
            </a:lvl5pPr>
            <a:lvl6pPr marL="1904924" indent="0" algn="ctr">
              <a:buNone/>
              <a:defRPr>
                <a:solidFill>
                  <a:schemeClr val="tx1">
                    <a:tint val="75000"/>
                  </a:schemeClr>
                </a:solidFill>
              </a:defRPr>
            </a:lvl6pPr>
            <a:lvl7pPr marL="2285909" indent="0" algn="ctr">
              <a:buNone/>
              <a:defRPr>
                <a:solidFill>
                  <a:schemeClr val="tx1">
                    <a:tint val="75000"/>
                  </a:schemeClr>
                </a:solidFill>
              </a:defRPr>
            </a:lvl7pPr>
            <a:lvl8pPr marL="2666893" indent="0" algn="ctr">
              <a:buNone/>
              <a:defRPr>
                <a:solidFill>
                  <a:schemeClr val="tx1">
                    <a:tint val="75000"/>
                  </a:schemeClr>
                </a:solidFill>
              </a:defRPr>
            </a:lvl8pPr>
            <a:lvl9pPr marL="3047878"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1390B5F9-7CF0-461E-8BD2-82654F7D23B5}" type="datetimeFigureOut">
              <a:rPr lang="it-IT" smtClean="0">
                <a:solidFill>
                  <a:prstClr val="black">
                    <a:tint val="75000"/>
                  </a:prstClr>
                </a:solidFill>
              </a:rPr>
              <a:pPr/>
              <a:t>24/05/2018</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FFB5F698-4495-4F14-837C-BDE008672EBD}"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803288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1390B5F9-7CF0-461E-8BD2-82654F7D23B5}" type="datetimeFigureOut">
              <a:rPr lang="it-IT" smtClean="0">
                <a:solidFill>
                  <a:prstClr val="black">
                    <a:tint val="75000"/>
                  </a:prstClr>
                </a:solidFill>
              </a:rPr>
              <a:pPr/>
              <a:t>24/05/2018</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FFB5F698-4495-4F14-837C-BDE008672EBD}"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410150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3305184"/>
            <a:ext cx="7772400" cy="1021556"/>
          </a:xfrm>
        </p:spPr>
        <p:txBody>
          <a:bodyPr anchor="t"/>
          <a:lstStyle>
            <a:lvl1pPr algn="l">
              <a:defRPr sz="3300" b="1" cap="all"/>
            </a:lvl1pPr>
          </a:lstStyle>
          <a:p>
            <a:r>
              <a:rPr lang="it-IT"/>
              <a:t>Fare clic per modificare lo stile del titolo</a:t>
            </a:r>
          </a:p>
        </p:txBody>
      </p:sp>
      <p:sp>
        <p:nvSpPr>
          <p:cNvPr id="3" name="Segnaposto testo 2"/>
          <p:cNvSpPr>
            <a:spLocks noGrp="1"/>
          </p:cNvSpPr>
          <p:nvPr>
            <p:ph type="body" idx="1"/>
          </p:nvPr>
        </p:nvSpPr>
        <p:spPr>
          <a:xfrm>
            <a:off x="722313" y="2180035"/>
            <a:ext cx="7772400" cy="1125140"/>
          </a:xfrm>
        </p:spPr>
        <p:txBody>
          <a:bodyPr anchor="b"/>
          <a:lstStyle>
            <a:lvl1pPr marL="0" indent="0">
              <a:buNone/>
              <a:defRPr sz="1700">
                <a:solidFill>
                  <a:schemeClr val="tx1">
                    <a:tint val="75000"/>
                  </a:schemeClr>
                </a:solidFill>
              </a:defRPr>
            </a:lvl1pPr>
            <a:lvl2pPr marL="380985" indent="0">
              <a:buNone/>
              <a:defRPr sz="1500">
                <a:solidFill>
                  <a:schemeClr val="tx1">
                    <a:tint val="75000"/>
                  </a:schemeClr>
                </a:solidFill>
              </a:defRPr>
            </a:lvl2pPr>
            <a:lvl3pPr marL="761970" indent="0">
              <a:buNone/>
              <a:defRPr sz="1300">
                <a:solidFill>
                  <a:schemeClr val="tx1">
                    <a:tint val="75000"/>
                  </a:schemeClr>
                </a:solidFill>
              </a:defRPr>
            </a:lvl3pPr>
            <a:lvl4pPr marL="1142954" indent="0">
              <a:buNone/>
              <a:defRPr sz="1200">
                <a:solidFill>
                  <a:schemeClr val="tx1">
                    <a:tint val="75000"/>
                  </a:schemeClr>
                </a:solidFill>
              </a:defRPr>
            </a:lvl4pPr>
            <a:lvl5pPr marL="1523939" indent="0">
              <a:buNone/>
              <a:defRPr sz="1200">
                <a:solidFill>
                  <a:schemeClr val="tx1">
                    <a:tint val="75000"/>
                  </a:schemeClr>
                </a:solidFill>
              </a:defRPr>
            </a:lvl5pPr>
            <a:lvl6pPr marL="1904924" indent="0">
              <a:buNone/>
              <a:defRPr sz="1200">
                <a:solidFill>
                  <a:schemeClr val="tx1">
                    <a:tint val="75000"/>
                  </a:schemeClr>
                </a:solidFill>
              </a:defRPr>
            </a:lvl6pPr>
            <a:lvl7pPr marL="2285909" indent="0">
              <a:buNone/>
              <a:defRPr sz="1200">
                <a:solidFill>
                  <a:schemeClr val="tx1">
                    <a:tint val="75000"/>
                  </a:schemeClr>
                </a:solidFill>
              </a:defRPr>
            </a:lvl7pPr>
            <a:lvl8pPr marL="2666893" indent="0">
              <a:buNone/>
              <a:defRPr sz="1200">
                <a:solidFill>
                  <a:schemeClr val="tx1">
                    <a:tint val="75000"/>
                  </a:schemeClr>
                </a:solidFill>
              </a:defRPr>
            </a:lvl8pPr>
            <a:lvl9pPr marL="3047878" indent="0">
              <a:buNone/>
              <a:defRPr sz="12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1390B5F9-7CF0-461E-8BD2-82654F7D23B5}" type="datetimeFigureOut">
              <a:rPr lang="it-IT" smtClean="0">
                <a:solidFill>
                  <a:prstClr val="black">
                    <a:tint val="75000"/>
                  </a:prstClr>
                </a:solidFill>
              </a:rPr>
              <a:pPr/>
              <a:t>24/05/2018</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FFB5F698-4495-4F14-837C-BDE008672EBD}"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012791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514353" y="1200155"/>
            <a:ext cx="4552950" cy="3394472"/>
          </a:xfrm>
        </p:spPr>
        <p:txBody>
          <a:bodyPr/>
          <a:lstStyle>
            <a:lvl1pPr>
              <a:defRPr sz="23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5219700" y="1200155"/>
            <a:ext cx="4552950" cy="3394472"/>
          </a:xfrm>
        </p:spPr>
        <p:txBody>
          <a:bodyPr/>
          <a:lstStyle>
            <a:lvl1pPr>
              <a:defRPr sz="23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1390B5F9-7CF0-461E-8BD2-82654F7D23B5}" type="datetimeFigureOut">
              <a:rPr lang="it-IT" smtClean="0">
                <a:solidFill>
                  <a:prstClr val="black">
                    <a:tint val="75000"/>
                  </a:prstClr>
                </a:solidFill>
              </a:rPr>
              <a:pPr/>
              <a:t>24/05/2018</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FFB5F698-4495-4F14-837C-BDE008672EBD}"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758595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05979"/>
            <a:ext cx="8229600" cy="857250"/>
          </a:xfrm>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151335"/>
            <a:ext cx="4040188" cy="479822"/>
          </a:xfrm>
        </p:spPr>
        <p:txBody>
          <a:bodyPr anchor="b"/>
          <a:lstStyle>
            <a:lvl1pPr marL="0" indent="0">
              <a:buNone/>
              <a:defRPr sz="2000" b="1"/>
            </a:lvl1pPr>
            <a:lvl2pPr marL="380985" indent="0">
              <a:buNone/>
              <a:defRPr sz="1700" b="1"/>
            </a:lvl2pPr>
            <a:lvl3pPr marL="761970" indent="0">
              <a:buNone/>
              <a:defRPr sz="1500" b="1"/>
            </a:lvl3pPr>
            <a:lvl4pPr marL="1142954" indent="0">
              <a:buNone/>
              <a:defRPr sz="1300" b="1"/>
            </a:lvl4pPr>
            <a:lvl5pPr marL="1523939" indent="0">
              <a:buNone/>
              <a:defRPr sz="1300" b="1"/>
            </a:lvl5pPr>
            <a:lvl6pPr marL="1904924" indent="0">
              <a:buNone/>
              <a:defRPr sz="1300" b="1"/>
            </a:lvl6pPr>
            <a:lvl7pPr marL="2285909" indent="0">
              <a:buNone/>
              <a:defRPr sz="1300" b="1"/>
            </a:lvl7pPr>
            <a:lvl8pPr marL="2666893" indent="0">
              <a:buNone/>
              <a:defRPr sz="1300" b="1"/>
            </a:lvl8pPr>
            <a:lvl9pPr marL="3047878" indent="0">
              <a:buNone/>
              <a:defRPr sz="1300" b="1"/>
            </a:lvl9pPr>
          </a:lstStyle>
          <a:p>
            <a:pPr lvl="0"/>
            <a:r>
              <a:rPr lang="it-IT"/>
              <a:t>Fare clic per modificare stili del testo dello schema</a:t>
            </a:r>
          </a:p>
        </p:txBody>
      </p:sp>
      <p:sp>
        <p:nvSpPr>
          <p:cNvPr id="4" name="Segnaposto contenuto 3"/>
          <p:cNvSpPr>
            <a:spLocks noGrp="1"/>
          </p:cNvSpPr>
          <p:nvPr>
            <p:ph sz="half" idx="2"/>
          </p:nvPr>
        </p:nvSpPr>
        <p:spPr>
          <a:xfrm>
            <a:off x="457200" y="1631156"/>
            <a:ext cx="4040188" cy="2963466"/>
          </a:xfrm>
        </p:spPr>
        <p:txBody>
          <a:bodyPr/>
          <a:lstStyle>
            <a:lvl1pPr>
              <a:defRPr sz="20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31" y="1151335"/>
            <a:ext cx="4041775" cy="479822"/>
          </a:xfrm>
        </p:spPr>
        <p:txBody>
          <a:bodyPr anchor="b"/>
          <a:lstStyle>
            <a:lvl1pPr marL="0" indent="0">
              <a:buNone/>
              <a:defRPr sz="2000" b="1"/>
            </a:lvl1pPr>
            <a:lvl2pPr marL="380985" indent="0">
              <a:buNone/>
              <a:defRPr sz="1700" b="1"/>
            </a:lvl2pPr>
            <a:lvl3pPr marL="761970" indent="0">
              <a:buNone/>
              <a:defRPr sz="1500" b="1"/>
            </a:lvl3pPr>
            <a:lvl4pPr marL="1142954" indent="0">
              <a:buNone/>
              <a:defRPr sz="1300" b="1"/>
            </a:lvl4pPr>
            <a:lvl5pPr marL="1523939" indent="0">
              <a:buNone/>
              <a:defRPr sz="1300" b="1"/>
            </a:lvl5pPr>
            <a:lvl6pPr marL="1904924" indent="0">
              <a:buNone/>
              <a:defRPr sz="1300" b="1"/>
            </a:lvl6pPr>
            <a:lvl7pPr marL="2285909" indent="0">
              <a:buNone/>
              <a:defRPr sz="1300" b="1"/>
            </a:lvl7pPr>
            <a:lvl8pPr marL="2666893" indent="0">
              <a:buNone/>
              <a:defRPr sz="1300" b="1"/>
            </a:lvl8pPr>
            <a:lvl9pPr marL="3047878" indent="0">
              <a:buNone/>
              <a:defRPr sz="1300" b="1"/>
            </a:lvl9pPr>
          </a:lstStyle>
          <a:p>
            <a:pPr lvl="0"/>
            <a:r>
              <a:rPr lang="it-IT"/>
              <a:t>Fare clic per modificare stili del testo dello schema</a:t>
            </a:r>
          </a:p>
        </p:txBody>
      </p:sp>
      <p:sp>
        <p:nvSpPr>
          <p:cNvPr id="6" name="Segnaposto contenuto 5"/>
          <p:cNvSpPr>
            <a:spLocks noGrp="1"/>
          </p:cNvSpPr>
          <p:nvPr>
            <p:ph sz="quarter" idx="4"/>
          </p:nvPr>
        </p:nvSpPr>
        <p:spPr>
          <a:xfrm>
            <a:off x="4645031" y="1631156"/>
            <a:ext cx="4041775" cy="2963466"/>
          </a:xfrm>
        </p:spPr>
        <p:txBody>
          <a:bodyPr/>
          <a:lstStyle>
            <a:lvl1pPr>
              <a:defRPr sz="20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1390B5F9-7CF0-461E-8BD2-82654F7D23B5}" type="datetimeFigureOut">
              <a:rPr lang="it-IT" smtClean="0">
                <a:solidFill>
                  <a:prstClr val="black">
                    <a:tint val="75000"/>
                  </a:prstClr>
                </a:solidFill>
              </a:rPr>
              <a:pPr/>
              <a:t>24/05/2018</a:t>
            </a:fld>
            <a:endParaRPr lang="it-IT">
              <a:solidFill>
                <a:prstClr val="black">
                  <a:tint val="75000"/>
                </a:prstClr>
              </a:solidFill>
            </a:endParaRPr>
          </a:p>
        </p:txBody>
      </p:sp>
      <p:sp>
        <p:nvSpPr>
          <p:cNvPr id="8" name="Segnaposto piè di pagina 7"/>
          <p:cNvSpPr>
            <a:spLocks noGrp="1"/>
          </p:cNvSpPr>
          <p:nvPr>
            <p:ph type="ftr" sz="quarter" idx="11"/>
          </p:nvPr>
        </p:nvSpPr>
        <p:spPr/>
        <p:txBody>
          <a:bodyPr/>
          <a:lstStyle/>
          <a:p>
            <a:endParaRPr lang="it-IT">
              <a:solidFill>
                <a:prstClr val="black">
                  <a:tint val="75000"/>
                </a:prstClr>
              </a:solidFill>
            </a:endParaRPr>
          </a:p>
        </p:txBody>
      </p:sp>
      <p:sp>
        <p:nvSpPr>
          <p:cNvPr id="9" name="Segnaposto numero diapositiva 8"/>
          <p:cNvSpPr>
            <a:spLocks noGrp="1"/>
          </p:cNvSpPr>
          <p:nvPr>
            <p:ph type="sldNum" sz="quarter" idx="12"/>
          </p:nvPr>
        </p:nvSpPr>
        <p:spPr/>
        <p:txBody>
          <a:bodyPr/>
          <a:lstStyle/>
          <a:p>
            <a:fld id="{FFB5F698-4495-4F14-837C-BDE008672EBD}"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582690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1390B5F9-7CF0-461E-8BD2-82654F7D23B5}" type="datetimeFigureOut">
              <a:rPr lang="it-IT" smtClean="0">
                <a:solidFill>
                  <a:prstClr val="black">
                    <a:tint val="75000"/>
                  </a:prstClr>
                </a:solidFill>
              </a:rPr>
              <a:pPr/>
              <a:t>24/05/2018</a:t>
            </a:fld>
            <a:endParaRPr lang="it-IT">
              <a:solidFill>
                <a:prstClr val="black">
                  <a:tint val="75000"/>
                </a:prstClr>
              </a:solidFill>
            </a:endParaRPr>
          </a:p>
        </p:txBody>
      </p:sp>
      <p:sp>
        <p:nvSpPr>
          <p:cNvPr id="4" name="Segnaposto piè di pagina 3"/>
          <p:cNvSpPr>
            <a:spLocks noGrp="1"/>
          </p:cNvSpPr>
          <p:nvPr>
            <p:ph type="ftr" sz="quarter" idx="11"/>
          </p:nvPr>
        </p:nvSpPr>
        <p:spPr/>
        <p:txBody>
          <a:bodyPr/>
          <a:lstStyle/>
          <a:p>
            <a:endParaRPr lang="it-IT">
              <a:solidFill>
                <a:prstClr val="black">
                  <a:tint val="75000"/>
                </a:prstClr>
              </a:solidFill>
            </a:endParaRPr>
          </a:p>
        </p:txBody>
      </p:sp>
      <p:sp>
        <p:nvSpPr>
          <p:cNvPr id="5" name="Segnaposto numero diapositiva 4"/>
          <p:cNvSpPr>
            <a:spLocks noGrp="1"/>
          </p:cNvSpPr>
          <p:nvPr>
            <p:ph type="sldNum" sz="quarter" idx="12"/>
          </p:nvPr>
        </p:nvSpPr>
        <p:spPr/>
        <p:txBody>
          <a:bodyPr/>
          <a:lstStyle/>
          <a:p>
            <a:fld id="{FFB5F698-4495-4F14-837C-BDE008672EBD}"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877847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1390B5F9-7CF0-461E-8BD2-82654F7D23B5}" type="datetimeFigureOut">
              <a:rPr lang="it-IT" smtClean="0">
                <a:solidFill>
                  <a:prstClr val="black">
                    <a:tint val="75000"/>
                  </a:prstClr>
                </a:solidFill>
              </a:rPr>
              <a:pPr/>
              <a:t>24/05/2018</a:t>
            </a:fld>
            <a:endParaRPr lang="it-IT">
              <a:solidFill>
                <a:prstClr val="black">
                  <a:tint val="75000"/>
                </a:prstClr>
              </a:solidFill>
            </a:endParaRPr>
          </a:p>
        </p:txBody>
      </p:sp>
      <p:sp>
        <p:nvSpPr>
          <p:cNvPr id="3" name="Segnaposto piè di pagina 2"/>
          <p:cNvSpPr>
            <a:spLocks noGrp="1"/>
          </p:cNvSpPr>
          <p:nvPr>
            <p:ph type="ftr" sz="quarter" idx="11"/>
          </p:nvPr>
        </p:nvSpPr>
        <p:spPr/>
        <p:txBody>
          <a:bodyPr/>
          <a:lstStyle/>
          <a:p>
            <a:endParaRPr lang="it-IT">
              <a:solidFill>
                <a:prstClr val="black">
                  <a:tint val="75000"/>
                </a:prstClr>
              </a:solidFill>
            </a:endParaRPr>
          </a:p>
        </p:txBody>
      </p:sp>
      <p:sp>
        <p:nvSpPr>
          <p:cNvPr id="4" name="Segnaposto numero diapositiva 3"/>
          <p:cNvSpPr>
            <a:spLocks noGrp="1"/>
          </p:cNvSpPr>
          <p:nvPr>
            <p:ph type="sldNum" sz="quarter" idx="12"/>
          </p:nvPr>
        </p:nvSpPr>
        <p:spPr/>
        <p:txBody>
          <a:bodyPr/>
          <a:lstStyle/>
          <a:p>
            <a:fld id="{FFB5F698-4495-4F14-837C-BDE008672EBD}"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472878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4" y="204787"/>
            <a:ext cx="3008313" cy="871538"/>
          </a:xfrm>
        </p:spPr>
        <p:txBody>
          <a:bodyPr anchor="b"/>
          <a:lstStyle>
            <a:lvl1pPr algn="l">
              <a:defRPr sz="1700" b="1"/>
            </a:lvl1pPr>
          </a:lstStyle>
          <a:p>
            <a:r>
              <a:rPr lang="it-IT"/>
              <a:t>Fare clic per modificare lo stile del titolo</a:t>
            </a:r>
          </a:p>
        </p:txBody>
      </p:sp>
      <p:sp>
        <p:nvSpPr>
          <p:cNvPr id="3" name="Segnaposto contenuto 2"/>
          <p:cNvSpPr>
            <a:spLocks noGrp="1"/>
          </p:cNvSpPr>
          <p:nvPr>
            <p:ph idx="1"/>
          </p:nvPr>
        </p:nvSpPr>
        <p:spPr>
          <a:xfrm>
            <a:off x="3575050" y="204796"/>
            <a:ext cx="5111750" cy="4389835"/>
          </a:xfrm>
        </p:spPr>
        <p:txBody>
          <a:bodyPr/>
          <a:lstStyle>
            <a:lvl1pPr>
              <a:defRPr sz="2700"/>
            </a:lvl1pPr>
            <a:lvl2pPr>
              <a:defRPr sz="2300"/>
            </a:lvl2pPr>
            <a:lvl3pPr>
              <a:defRPr sz="2000"/>
            </a:lvl3pPr>
            <a:lvl4pPr>
              <a:defRPr sz="1700"/>
            </a:lvl4pPr>
            <a:lvl5pPr>
              <a:defRPr sz="1700"/>
            </a:lvl5pPr>
            <a:lvl6pPr>
              <a:defRPr sz="1700"/>
            </a:lvl6pPr>
            <a:lvl7pPr>
              <a:defRPr sz="1700"/>
            </a:lvl7pPr>
            <a:lvl8pPr>
              <a:defRPr sz="1700"/>
            </a:lvl8pPr>
            <a:lvl9pPr>
              <a:defRPr sz="17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4" y="1076328"/>
            <a:ext cx="3008313" cy="3518297"/>
          </a:xfrm>
        </p:spPr>
        <p:txBody>
          <a:bodyPr/>
          <a:lstStyle>
            <a:lvl1pPr marL="0" indent="0">
              <a:buNone/>
              <a:defRPr sz="1200"/>
            </a:lvl1pPr>
            <a:lvl2pPr marL="380985" indent="0">
              <a:buNone/>
              <a:defRPr sz="1000"/>
            </a:lvl2pPr>
            <a:lvl3pPr marL="761970" indent="0">
              <a:buNone/>
              <a:defRPr sz="800"/>
            </a:lvl3pPr>
            <a:lvl4pPr marL="1142954" indent="0">
              <a:buNone/>
              <a:defRPr sz="700"/>
            </a:lvl4pPr>
            <a:lvl5pPr marL="1523939" indent="0">
              <a:buNone/>
              <a:defRPr sz="700"/>
            </a:lvl5pPr>
            <a:lvl6pPr marL="1904924" indent="0">
              <a:buNone/>
              <a:defRPr sz="700"/>
            </a:lvl6pPr>
            <a:lvl7pPr marL="2285909" indent="0">
              <a:buNone/>
              <a:defRPr sz="700"/>
            </a:lvl7pPr>
            <a:lvl8pPr marL="2666893" indent="0">
              <a:buNone/>
              <a:defRPr sz="700"/>
            </a:lvl8pPr>
            <a:lvl9pPr marL="3047878" indent="0">
              <a:buNone/>
              <a:defRPr sz="7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1390B5F9-7CF0-461E-8BD2-82654F7D23B5}" type="datetimeFigureOut">
              <a:rPr lang="it-IT" smtClean="0">
                <a:solidFill>
                  <a:prstClr val="black">
                    <a:tint val="75000"/>
                  </a:prstClr>
                </a:solidFill>
              </a:rPr>
              <a:pPr/>
              <a:t>24/05/2018</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FFB5F698-4495-4F14-837C-BDE008672EBD}"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673671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3600450"/>
            <a:ext cx="5486400" cy="425054"/>
          </a:xfrm>
        </p:spPr>
        <p:txBody>
          <a:bodyPr anchor="b"/>
          <a:lstStyle>
            <a:lvl1pPr algn="l">
              <a:defRPr sz="1700" b="1"/>
            </a:lvl1pPr>
          </a:lstStyle>
          <a:p>
            <a:r>
              <a:rPr lang="it-IT"/>
              <a:t>Fare clic per modificare lo stile del titolo</a:t>
            </a:r>
          </a:p>
        </p:txBody>
      </p:sp>
      <p:sp>
        <p:nvSpPr>
          <p:cNvPr id="3" name="Segnaposto immagine 2"/>
          <p:cNvSpPr>
            <a:spLocks noGrp="1"/>
          </p:cNvSpPr>
          <p:nvPr>
            <p:ph type="pic" idx="1"/>
          </p:nvPr>
        </p:nvSpPr>
        <p:spPr>
          <a:xfrm>
            <a:off x="1792288" y="459581"/>
            <a:ext cx="5486400" cy="3086100"/>
          </a:xfrm>
        </p:spPr>
        <p:txBody>
          <a:bodyPr/>
          <a:lstStyle>
            <a:lvl1pPr marL="0" indent="0">
              <a:buNone/>
              <a:defRPr sz="2700"/>
            </a:lvl1pPr>
            <a:lvl2pPr marL="380985" indent="0">
              <a:buNone/>
              <a:defRPr sz="2300"/>
            </a:lvl2pPr>
            <a:lvl3pPr marL="761970" indent="0">
              <a:buNone/>
              <a:defRPr sz="2000"/>
            </a:lvl3pPr>
            <a:lvl4pPr marL="1142954" indent="0">
              <a:buNone/>
              <a:defRPr sz="1700"/>
            </a:lvl4pPr>
            <a:lvl5pPr marL="1523939" indent="0">
              <a:buNone/>
              <a:defRPr sz="1700"/>
            </a:lvl5pPr>
            <a:lvl6pPr marL="1904924" indent="0">
              <a:buNone/>
              <a:defRPr sz="1700"/>
            </a:lvl6pPr>
            <a:lvl7pPr marL="2285909" indent="0">
              <a:buNone/>
              <a:defRPr sz="1700"/>
            </a:lvl7pPr>
            <a:lvl8pPr marL="2666893" indent="0">
              <a:buNone/>
              <a:defRPr sz="1700"/>
            </a:lvl8pPr>
            <a:lvl9pPr marL="3047878" indent="0">
              <a:buNone/>
              <a:defRPr sz="1700"/>
            </a:lvl9pPr>
          </a:lstStyle>
          <a:p>
            <a:endParaRPr lang="it-IT"/>
          </a:p>
        </p:txBody>
      </p:sp>
      <p:sp>
        <p:nvSpPr>
          <p:cNvPr id="4" name="Segnaposto testo 3"/>
          <p:cNvSpPr>
            <a:spLocks noGrp="1"/>
          </p:cNvSpPr>
          <p:nvPr>
            <p:ph type="body" sz="half" idx="2"/>
          </p:nvPr>
        </p:nvSpPr>
        <p:spPr>
          <a:xfrm>
            <a:off x="1792288" y="4025503"/>
            <a:ext cx="5486400" cy="603647"/>
          </a:xfrm>
        </p:spPr>
        <p:txBody>
          <a:bodyPr/>
          <a:lstStyle>
            <a:lvl1pPr marL="0" indent="0">
              <a:buNone/>
              <a:defRPr sz="1200"/>
            </a:lvl1pPr>
            <a:lvl2pPr marL="380985" indent="0">
              <a:buNone/>
              <a:defRPr sz="1000"/>
            </a:lvl2pPr>
            <a:lvl3pPr marL="761970" indent="0">
              <a:buNone/>
              <a:defRPr sz="800"/>
            </a:lvl3pPr>
            <a:lvl4pPr marL="1142954" indent="0">
              <a:buNone/>
              <a:defRPr sz="700"/>
            </a:lvl4pPr>
            <a:lvl5pPr marL="1523939" indent="0">
              <a:buNone/>
              <a:defRPr sz="700"/>
            </a:lvl5pPr>
            <a:lvl6pPr marL="1904924" indent="0">
              <a:buNone/>
              <a:defRPr sz="700"/>
            </a:lvl6pPr>
            <a:lvl7pPr marL="2285909" indent="0">
              <a:buNone/>
              <a:defRPr sz="700"/>
            </a:lvl7pPr>
            <a:lvl8pPr marL="2666893" indent="0">
              <a:buNone/>
              <a:defRPr sz="700"/>
            </a:lvl8pPr>
            <a:lvl9pPr marL="3047878" indent="0">
              <a:buNone/>
              <a:defRPr sz="7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1390B5F9-7CF0-461E-8BD2-82654F7D23B5}" type="datetimeFigureOut">
              <a:rPr lang="it-IT" smtClean="0">
                <a:solidFill>
                  <a:prstClr val="black">
                    <a:tint val="75000"/>
                  </a:prstClr>
                </a:solidFill>
              </a:rPr>
              <a:pPr/>
              <a:t>24/05/2018</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FFB5F698-4495-4F14-837C-BDE008672EBD}"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2534474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1390B5F9-7CF0-461E-8BD2-82654F7D23B5}" type="datetimeFigureOut">
              <a:rPr lang="it-IT" smtClean="0">
                <a:solidFill>
                  <a:prstClr val="black">
                    <a:tint val="75000"/>
                  </a:prstClr>
                </a:solidFill>
              </a:rPr>
              <a:pPr/>
              <a:t>24/05/2018</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FFB5F698-4495-4F14-837C-BDE008672EBD}"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981049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7458081" y="205987"/>
            <a:ext cx="2314575" cy="4388644"/>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514356" y="205987"/>
            <a:ext cx="6791325" cy="4388644"/>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1390B5F9-7CF0-461E-8BD2-82654F7D23B5}" type="datetimeFigureOut">
              <a:rPr lang="it-IT" smtClean="0">
                <a:solidFill>
                  <a:prstClr val="black">
                    <a:tint val="75000"/>
                  </a:prstClr>
                </a:solidFill>
              </a:rPr>
              <a:pPr/>
              <a:t>24/05/2018</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FFB5F698-4495-4F14-837C-BDE008672EBD}"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5169978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Numero diapositiva"/>
          <p:cNvSpPr txBox="1">
            <a:spLocks noGrp="1"/>
          </p:cNvSpPr>
          <p:nvPr>
            <p:ph type="sldNum" sz="quarter" idx="2"/>
          </p:nvPr>
        </p:nvSpPr>
        <p:spPr>
          <a:xfrm>
            <a:off x="4419600" y="4629153"/>
            <a:ext cx="2133600" cy="276226"/>
          </a:xfrm>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106773812"/>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iapositiva titolo">
    <p:spTree>
      <p:nvGrpSpPr>
        <p:cNvPr id="1" name=""/>
        <p:cNvGrpSpPr/>
        <p:nvPr/>
      </p:nvGrpSpPr>
      <p:grpSpPr>
        <a:xfrm>
          <a:off x="0" y="0"/>
          <a:ext cx="0" cy="0"/>
          <a:chOff x="0" y="0"/>
          <a:chExt cx="0" cy="0"/>
        </a:xfrm>
      </p:grpSpPr>
      <p:sp>
        <p:nvSpPr>
          <p:cNvPr id="17" name="Footer Placeholder 16"/>
          <p:cNvSpPr>
            <a:spLocks noGrp="1"/>
          </p:cNvSpPr>
          <p:nvPr>
            <p:ph type="ftr" sz="quarter" idx="11"/>
          </p:nvPr>
        </p:nvSpPr>
        <p:spPr>
          <a:xfrm>
            <a:off x="2085393" y="177408"/>
            <a:ext cx="5867400" cy="273844"/>
          </a:xfrm>
        </p:spPr>
        <p:txBody>
          <a:bodyPr/>
          <a:lstStyle>
            <a:lvl1pPr algn="r" eaLnBrk="1" latinLnBrk="0" hangingPunct="1">
              <a:defRPr kumimoji="0" lang="it-IT">
                <a:solidFill>
                  <a:schemeClr val="tx2"/>
                </a:solidFill>
              </a:defRPr>
            </a:lvl1pPr>
            <a:extLst/>
          </a:lstStyle>
          <a:p>
            <a:pPr algn="r"/>
            <a:endParaRPr kumimoji="0" lang="it-IT">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eaLnBrk="1" latinLnBrk="0" hangingPunct="1">
              <a:defRPr kumimoji="0" lang="it-IT">
                <a:solidFill>
                  <a:schemeClr val="tx2"/>
                </a:solidFill>
              </a:defRPr>
            </a:lvl1pPr>
            <a:extLst/>
          </a:lstStyle>
          <a:p>
            <a:fld id="{8F82E0A0-C266-4798-8C8F-B9F91E9DA37E}" type="slidenum">
              <a:rPr kumimoji="0" lang="it-IT">
                <a:solidFill>
                  <a:schemeClr val="tx2"/>
                </a:solidFill>
              </a:rPr>
              <a:pPr/>
              <a:t>‹N›</a:t>
            </a:fld>
            <a:endParaRPr kumimoji="0" lang="it-IT">
              <a:solidFill>
                <a:schemeClr val="tx2"/>
              </a:solidFill>
            </a:endParaRPr>
          </a:p>
        </p:txBody>
      </p:sp>
      <p:sp>
        <p:nvSpPr>
          <p:cNvPr id="12" name="Rectangle 11"/>
          <p:cNvSpPr>
            <a:spLocks noGrp="1"/>
          </p:cNvSpPr>
          <p:nvPr>
            <p:ph type="title"/>
          </p:nvPr>
        </p:nvSpPr>
        <p:spPr>
          <a:xfrm>
            <a:off x="2362200" y="2343150"/>
            <a:ext cx="6477000" cy="2038350"/>
          </a:xfrm>
        </p:spPr>
        <p:txBody>
          <a:bodyPr rtlCol="0" anchor="b"/>
          <a:lstStyle>
            <a:lvl1pPr eaLnBrk="1" latinLnBrk="0" hangingPunct="1">
              <a:defRPr kumimoji="0" lang="it-IT" cap="all" baseline="0"/>
            </a:lvl1pPr>
            <a:extLst/>
          </a:lstStyle>
          <a:p>
            <a:pPr eaLnBrk="1" latinLnBrk="0" hangingPunct="1"/>
            <a:endParaRPr kumimoji="0" dirty="0"/>
          </a:p>
        </p:txBody>
      </p:sp>
    </p:spTree>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3" name="Rectangle 2"/>
          <p:cNvSpPr>
            <a:spLocks noGrp="1"/>
          </p:cNvSpPr>
          <p:nvPr>
            <p:ph type="dt" sz="half" idx="10"/>
          </p:nvPr>
        </p:nvSpPr>
        <p:spPr/>
        <p:txBody>
          <a:bodyPr/>
          <a:lstStyle/>
          <a:p>
            <a:fld id="{E4606EA6-EFEA-4C30-9264-4F9291A5780D}" type="datetime1">
              <a:rPr kumimoji="0" lang="en-US"/>
              <a:pPr/>
              <a:t>5/24/2018</a:t>
            </a:fld>
            <a:endParaRPr kumimoji="0" lang="it-IT"/>
          </a:p>
        </p:txBody>
      </p:sp>
      <p:sp>
        <p:nvSpPr>
          <p:cNvPr id="4" name="Rectangle 3"/>
          <p:cNvSpPr>
            <a:spLocks noGrp="1"/>
          </p:cNvSpPr>
          <p:nvPr>
            <p:ph type="ftr" sz="quarter" idx="11"/>
          </p:nvPr>
        </p:nvSpPr>
        <p:spPr/>
        <p:txBody>
          <a:bodyPr/>
          <a:lstStyle/>
          <a:p>
            <a:endParaRPr kumimoji="0" lang="it-IT"/>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Intestazione sezion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12" y="2057408"/>
            <a:ext cx="7123113" cy="1254919"/>
          </a:xfrm>
        </p:spPr>
        <p:txBody>
          <a:bodyPr anchor="t"/>
          <a:lstStyle>
            <a:lvl1pPr eaLnBrk="1" latinLnBrk="0" hangingPunct="1">
              <a:buNone/>
              <a:defRPr kumimoji="0" lang="it-IT" sz="2800">
                <a:solidFill>
                  <a:schemeClr val="tx2"/>
                </a:solidFill>
              </a:defRPr>
            </a:lvl1pPr>
            <a:lvl2pPr eaLnBrk="1" latinLnBrk="0" hangingPunct="1">
              <a:buNone/>
              <a:defRPr kumimoji="0" lang="it-IT" sz="1800">
                <a:solidFill>
                  <a:schemeClr val="tx1">
                    <a:tint val="75000"/>
                  </a:schemeClr>
                </a:solidFill>
              </a:defRPr>
            </a:lvl2pPr>
            <a:lvl3pPr eaLnBrk="1" latinLnBrk="0" hangingPunct="1">
              <a:buNone/>
              <a:defRPr kumimoji="0" lang="it-IT" sz="1600">
                <a:solidFill>
                  <a:schemeClr val="tx1">
                    <a:tint val="75000"/>
                  </a:schemeClr>
                </a:solidFill>
              </a:defRPr>
            </a:lvl3pPr>
            <a:lvl4pPr eaLnBrk="1" latinLnBrk="0" hangingPunct="1">
              <a:buNone/>
              <a:defRPr kumimoji="0" lang="it-IT" sz="1400">
                <a:solidFill>
                  <a:schemeClr val="tx1">
                    <a:tint val="75000"/>
                  </a:schemeClr>
                </a:solidFill>
              </a:defRPr>
            </a:lvl4pPr>
            <a:lvl5pPr eaLnBrk="1" latinLnBrk="0" hangingPunct="1">
              <a:buNone/>
              <a:defRPr kumimoji="0" lang="it-IT" sz="1400">
                <a:solidFill>
                  <a:schemeClr val="tx1">
                    <a:tint val="75000"/>
                  </a:schemeClr>
                </a:solidFill>
              </a:defRPr>
            </a:lvl5pPr>
            <a:extLst/>
          </a:lstStyle>
          <a:p>
            <a:pPr lvl="0" eaLnBrk="1" latinLnBrk="0" hangingPunct="1"/>
            <a:endParaRPr kumimoji="0"/>
          </a:p>
        </p:txBody>
      </p:sp>
      <p:sp>
        <p:nvSpPr>
          <p:cNvPr id="12" name="Date Placeholder 11"/>
          <p:cNvSpPr>
            <a:spLocks noGrp="1"/>
          </p:cNvSpPr>
          <p:nvPr>
            <p:ph type="dt" sz="half" idx="10"/>
          </p:nvPr>
        </p:nvSpPr>
        <p:spPr/>
        <p:txBody>
          <a:bodyPr/>
          <a:lstStyle/>
          <a:p>
            <a:fld id="{6FCF9F07-3BC7-4570-B054-79111B0A380C}" type="datetime1">
              <a:rPr kumimoji="0" lang="en-US"/>
              <a:pPr/>
              <a:t>5/24/2018</a:t>
            </a:fld>
            <a:endParaRPr kumimoji="0" lang="it-IT"/>
          </a:p>
        </p:txBody>
      </p:sp>
      <p:sp>
        <p:nvSpPr>
          <p:cNvPr id="13" name="Slide Number Placeholder 12"/>
          <p:cNvSpPr>
            <a:spLocks noGrp="1"/>
          </p:cNvSpPr>
          <p:nvPr>
            <p:ph type="sldNum" sz="quarter" idx="11"/>
          </p:nvPr>
        </p:nvSpPr>
        <p:spPr>
          <a:xfrm>
            <a:off x="0" y="1314452"/>
            <a:ext cx="1295400" cy="526257"/>
          </a:xfrm>
        </p:spPr>
        <p:txBody>
          <a:bodyPr>
            <a:noAutofit/>
          </a:bodyPr>
          <a:lstStyle>
            <a:lvl1pPr eaLnBrk="1" latinLnBrk="0" hangingPunct="1">
              <a:defRPr kumimoji="0" lang="it-IT" sz="2400">
                <a:solidFill>
                  <a:srgbClr val="FFFFFF"/>
                </a:solidFill>
              </a:defRPr>
            </a:lvl1pPr>
            <a:extLst/>
          </a:lstStyle>
          <a:p>
            <a:pPr algn="ctr"/>
            <a:fld id="{8F82E0A0-C266-4798-8C8F-B9F91E9DA37E}" type="slidenum">
              <a:rPr kumimoji="0" lang="it-IT" sz="2400" b="1">
                <a:solidFill>
                  <a:srgbClr val="FFFFFF"/>
                </a:solidFill>
              </a:rPr>
              <a:pPr algn="ctr"/>
              <a:t>‹N›</a:t>
            </a:fld>
            <a:endParaRPr kumimoji="0" lang="it-IT" sz="2400">
              <a:solidFill>
                <a:srgbClr val="FFFFFF"/>
              </a:solidFill>
            </a:endParaRPr>
          </a:p>
        </p:txBody>
      </p:sp>
      <p:sp>
        <p:nvSpPr>
          <p:cNvPr id="14" name="Footer Placeholder 13"/>
          <p:cNvSpPr>
            <a:spLocks noGrp="1"/>
          </p:cNvSpPr>
          <p:nvPr>
            <p:ph type="ftr" sz="quarter" idx="12"/>
          </p:nvPr>
        </p:nvSpPr>
        <p:spPr/>
        <p:txBody>
          <a:bodyPr/>
          <a:lstStyle/>
          <a:p>
            <a:endParaRPr kumimoji="0" lang="it-IT"/>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05979"/>
            <a:ext cx="8229600" cy="857250"/>
          </a:xfrm>
          <a:prstGeom prst="rect">
            <a:avLst/>
          </a:prstGeom>
        </p:spPr>
        <p:txBody>
          <a:bodyPr vert="horz" lIns="76197" tIns="38098" rIns="76197" bIns="38098"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200155"/>
            <a:ext cx="8229600" cy="3394472"/>
          </a:xfrm>
          <a:prstGeom prst="rect">
            <a:avLst/>
          </a:prstGeom>
        </p:spPr>
        <p:txBody>
          <a:bodyPr vert="horz" lIns="76197" tIns="38098" rIns="76197" bIns="38098"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4767271"/>
            <a:ext cx="2133600" cy="273844"/>
          </a:xfrm>
          <a:prstGeom prst="rect">
            <a:avLst/>
          </a:prstGeom>
        </p:spPr>
        <p:txBody>
          <a:bodyPr vert="horz" lIns="76197" tIns="38098" rIns="76197" bIns="38098" rtlCol="0" anchor="ctr"/>
          <a:lstStyle>
            <a:lvl1pPr algn="l">
              <a:defRPr sz="1000">
                <a:solidFill>
                  <a:schemeClr val="tx1">
                    <a:tint val="75000"/>
                  </a:schemeClr>
                </a:solidFill>
              </a:defRPr>
            </a:lvl1pPr>
          </a:lstStyle>
          <a:p>
            <a:pPr eaLnBrk="0" fontAlgn="base" hangingPunct="0">
              <a:spcBef>
                <a:spcPct val="0"/>
              </a:spcBef>
              <a:spcAft>
                <a:spcPct val="0"/>
              </a:spcAft>
              <a:buFontTx/>
              <a:buChar char="•"/>
            </a:pPr>
            <a:fld id="{1390B5F9-7CF0-461E-8BD2-82654F7D23B5}" type="datetimeFigureOut">
              <a:rPr lang="it-IT" smtClean="0">
                <a:solidFill>
                  <a:prstClr val="black">
                    <a:tint val="75000"/>
                  </a:prstClr>
                </a:solidFill>
                <a:latin typeface="Arial" charset="0"/>
                <a:cs typeface="Arial" charset="0"/>
              </a:rPr>
              <a:pPr eaLnBrk="0" fontAlgn="base" hangingPunct="0">
                <a:spcBef>
                  <a:spcPct val="0"/>
                </a:spcBef>
                <a:spcAft>
                  <a:spcPct val="0"/>
                </a:spcAft>
                <a:buFontTx/>
                <a:buChar char="•"/>
              </a:pPr>
              <a:t>24/05/2018</a:t>
            </a:fld>
            <a:endParaRPr>
              <a:solidFill>
                <a:prstClr val="black">
                  <a:tint val="75000"/>
                </a:prstClr>
              </a:solidFill>
              <a:latin typeface="Arial" charset="0"/>
              <a:cs typeface="Arial" charset="0"/>
            </a:endParaRPr>
          </a:p>
        </p:txBody>
      </p:sp>
      <p:sp>
        <p:nvSpPr>
          <p:cNvPr id="5" name="Segnaposto piè di pagina 4"/>
          <p:cNvSpPr>
            <a:spLocks noGrp="1"/>
          </p:cNvSpPr>
          <p:nvPr>
            <p:ph type="ftr" sz="quarter" idx="3"/>
          </p:nvPr>
        </p:nvSpPr>
        <p:spPr>
          <a:xfrm>
            <a:off x="3124200" y="4767271"/>
            <a:ext cx="2895600" cy="273844"/>
          </a:xfrm>
          <a:prstGeom prst="rect">
            <a:avLst/>
          </a:prstGeom>
        </p:spPr>
        <p:txBody>
          <a:bodyPr vert="horz" lIns="76197" tIns="38098" rIns="76197" bIns="38098" rtlCol="0" anchor="ctr"/>
          <a:lstStyle>
            <a:lvl1pPr algn="ctr">
              <a:defRPr sz="1000">
                <a:solidFill>
                  <a:schemeClr val="tx1">
                    <a:tint val="75000"/>
                  </a:schemeClr>
                </a:solidFill>
              </a:defRPr>
            </a:lvl1pPr>
          </a:lstStyle>
          <a:p>
            <a:pPr eaLnBrk="0" fontAlgn="base" hangingPunct="0">
              <a:spcBef>
                <a:spcPct val="0"/>
              </a:spcBef>
              <a:spcAft>
                <a:spcPct val="0"/>
              </a:spcAft>
              <a:buFontTx/>
              <a:buChar char="•"/>
            </a:pPr>
            <a:endParaRPr>
              <a:solidFill>
                <a:prstClr val="black">
                  <a:tint val="75000"/>
                </a:prstClr>
              </a:solidFill>
              <a:latin typeface="Arial" charset="0"/>
              <a:cs typeface="Arial" charset="0"/>
            </a:endParaRPr>
          </a:p>
        </p:txBody>
      </p:sp>
      <p:sp>
        <p:nvSpPr>
          <p:cNvPr id="6" name="Segnaposto numero diapositiva 5"/>
          <p:cNvSpPr>
            <a:spLocks noGrp="1"/>
          </p:cNvSpPr>
          <p:nvPr>
            <p:ph type="sldNum" sz="quarter" idx="4"/>
          </p:nvPr>
        </p:nvSpPr>
        <p:spPr>
          <a:xfrm>
            <a:off x="6553200" y="4767271"/>
            <a:ext cx="2133600" cy="273844"/>
          </a:xfrm>
          <a:prstGeom prst="rect">
            <a:avLst/>
          </a:prstGeom>
        </p:spPr>
        <p:txBody>
          <a:bodyPr vert="horz" lIns="76197" tIns="38098" rIns="76197" bIns="38098" rtlCol="0" anchor="ctr"/>
          <a:lstStyle>
            <a:lvl1pPr algn="r">
              <a:defRPr sz="1000">
                <a:solidFill>
                  <a:schemeClr val="tx1">
                    <a:tint val="75000"/>
                  </a:schemeClr>
                </a:solidFill>
              </a:defRPr>
            </a:lvl1pPr>
          </a:lstStyle>
          <a:p>
            <a:pPr eaLnBrk="0" fontAlgn="base" hangingPunct="0">
              <a:spcBef>
                <a:spcPct val="0"/>
              </a:spcBef>
              <a:spcAft>
                <a:spcPct val="0"/>
              </a:spcAft>
              <a:buFontTx/>
              <a:buChar char="•"/>
            </a:pPr>
            <a:fld id="{FFB5F698-4495-4F14-837C-BDE008672EBD}" type="slidenum">
              <a:rPr smtClean="0">
                <a:solidFill>
                  <a:prstClr val="black">
                    <a:tint val="75000"/>
                  </a:prstClr>
                </a:solidFill>
                <a:latin typeface="Arial" charset="0"/>
                <a:cs typeface="Arial" charset="0"/>
              </a:rPr>
              <a:pPr eaLnBrk="0" fontAlgn="base" hangingPunct="0">
                <a:spcBef>
                  <a:spcPct val="0"/>
                </a:spcBef>
                <a:spcAft>
                  <a:spcPct val="0"/>
                </a:spcAft>
                <a:buFontTx/>
                <a:buChar char="•"/>
              </a:pPr>
              <a:t>‹N›</a:t>
            </a:fld>
            <a:endParaRPr>
              <a:solidFill>
                <a:prstClr val="black">
                  <a:tint val="75000"/>
                </a:prstClr>
              </a:solidFill>
              <a:latin typeface="Arial" charset="0"/>
              <a:cs typeface="Arial" charset="0"/>
            </a:endParaRPr>
          </a:p>
        </p:txBody>
      </p:sp>
    </p:spTree>
    <p:extLst>
      <p:ext uri="{BB962C8B-B14F-4D97-AF65-F5344CB8AC3E}">
        <p14:creationId xmlns:p14="http://schemas.microsoft.com/office/powerpoint/2010/main" val="251103630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5" r:id="rId12"/>
    <p:sldLayoutId id="2147483649" r:id="rId13"/>
    <p:sldLayoutId id="2147483658" r:id="rId14"/>
    <p:sldLayoutId id="2147483651" r:id="rId15"/>
  </p:sldLayoutIdLst>
  <p:hf sldNum="0" hdr="0" ftr="0"/>
  <p:txStyles>
    <p:titleStyle>
      <a:lvl1pPr algn="ctr" defTabSz="761970" rtl="0" eaLnBrk="1" latinLnBrk="0" hangingPunct="1">
        <a:spcBef>
          <a:spcPct val="0"/>
        </a:spcBef>
        <a:buNone/>
        <a:defRPr sz="3700" kern="1200">
          <a:solidFill>
            <a:schemeClr val="tx1"/>
          </a:solidFill>
          <a:latin typeface="+mj-lt"/>
          <a:ea typeface="+mj-ea"/>
          <a:cs typeface="+mj-cs"/>
        </a:defRPr>
      </a:lvl1pPr>
    </p:titleStyle>
    <p:bodyStyle>
      <a:lvl1pPr marL="285739" indent="-285739" algn="l" defTabSz="76197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1pPr>
      <a:lvl2pPr marL="619100" indent="-238115" algn="l" defTabSz="761970"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2pPr>
      <a:lvl3pPr marL="952462" indent="-190492" algn="l" defTabSz="76197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333447" indent="-190492" algn="l" defTabSz="761970" rtl="0" eaLnBrk="1" latinLnBrk="0" hangingPunct="1">
        <a:spcBef>
          <a:spcPct val="20000"/>
        </a:spcBef>
        <a:buFont typeface="Arial" panose="020B0604020202020204" pitchFamily="34" charset="0"/>
        <a:buChar char="–"/>
        <a:defRPr sz="1700" kern="1200">
          <a:solidFill>
            <a:schemeClr val="tx1"/>
          </a:solidFill>
          <a:latin typeface="+mn-lt"/>
          <a:ea typeface="+mn-ea"/>
          <a:cs typeface="+mn-cs"/>
        </a:defRPr>
      </a:lvl4pPr>
      <a:lvl5pPr marL="1714431" indent="-190492" algn="l" defTabSz="761970" rtl="0" eaLnBrk="1" latinLnBrk="0" hangingPunct="1">
        <a:spcBef>
          <a:spcPct val="20000"/>
        </a:spcBef>
        <a:buFont typeface="Arial" panose="020B0604020202020204" pitchFamily="34" charset="0"/>
        <a:buChar char="»"/>
        <a:defRPr sz="1700" kern="1200">
          <a:solidFill>
            <a:schemeClr val="tx1"/>
          </a:solidFill>
          <a:latin typeface="+mn-lt"/>
          <a:ea typeface="+mn-ea"/>
          <a:cs typeface="+mn-cs"/>
        </a:defRPr>
      </a:lvl5pPr>
      <a:lvl6pPr marL="2095416" indent="-190492" algn="l" defTabSz="761970" rtl="0" eaLnBrk="1" latinLnBrk="0" hangingPunct="1">
        <a:spcBef>
          <a:spcPct val="20000"/>
        </a:spcBef>
        <a:buFont typeface="Arial" panose="020B0604020202020204" pitchFamily="34" charset="0"/>
        <a:buChar char="•"/>
        <a:defRPr sz="1700" kern="1200">
          <a:solidFill>
            <a:schemeClr val="tx1"/>
          </a:solidFill>
          <a:latin typeface="+mn-lt"/>
          <a:ea typeface="+mn-ea"/>
          <a:cs typeface="+mn-cs"/>
        </a:defRPr>
      </a:lvl6pPr>
      <a:lvl7pPr marL="2476401" indent="-190492" algn="l" defTabSz="761970" rtl="0" eaLnBrk="1" latinLnBrk="0" hangingPunct="1">
        <a:spcBef>
          <a:spcPct val="20000"/>
        </a:spcBef>
        <a:buFont typeface="Arial" panose="020B0604020202020204" pitchFamily="34" charset="0"/>
        <a:buChar char="•"/>
        <a:defRPr sz="1700" kern="1200">
          <a:solidFill>
            <a:schemeClr val="tx1"/>
          </a:solidFill>
          <a:latin typeface="+mn-lt"/>
          <a:ea typeface="+mn-ea"/>
          <a:cs typeface="+mn-cs"/>
        </a:defRPr>
      </a:lvl7pPr>
      <a:lvl8pPr marL="2857386" indent="-190492" algn="l" defTabSz="761970" rtl="0" eaLnBrk="1" latinLnBrk="0" hangingPunct="1">
        <a:spcBef>
          <a:spcPct val="20000"/>
        </a:spcBef>
        <a:buFont typeface="Arial" panose="020B0604020202020204" pitchFamily="34" charset="0"/>
        <a:buChar char="•"/>
        <a:defRPr sz="1700" kern="1200">
          <a:solidFill>
            <a:schemeClr val="tx1"/>
          </a:solidFill>
          <a:latin typeface="+mn-lt"/>
          <a:ea typeface="+mn-ea"/>
          <a:cs typeface="+mn-cs"/>
        </a:defRPr>
      </a:lvl8pPr>
      <a:lvl9pPr marL="3238370" indent="-190492" algn="l" defTabSz="761970" rtl="0" eaLnBrk="1" latinLnBrk="0" hangingPunct="1">
        <a:spcBef>
          <a:spcPct val="20000"/>
        </a:spcBef>
        <a:buFont typeface="Arial" panose="020B0604020202020204" pitchFamily="34" charset="0"/>
        <a:buChar char="•"/>
        <a:defRPr sz="1700" kern="1200">
          <a:solidFill>
            <a:schemeClr val="tx1"/>
          </a:solidFill>
          <a:latin typeface="+mn-lt"/>
          <a:ea typeface="+mn-ea"/>
          <a:cs typeface="+mn-cs"/>
        </a:defRPr>
      </a:lvl9pPr>
    </p:bodyStyle>
    <p:otherStyle>
      <a:defPPr>
        <a:defRPr lang="it-IT"/>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png"/><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8" Type="http://schemas.openxmlformats.org/officeDocument/2006/relationships/hyperlink" Target="https://www.ncbi.nlm.nih.gov/pubmed/?term=Mosteller%20F%5bAuthor%5d&amp;cauthor=true&amp;cauthor_uid=1535110" TargetMode="External"/><Relationship Id="rId3" Type="http://schemas.openxmlformats.org/officeDocument/2006/relationships/image" Target="../media/image4.png"/><Relationship Id="rId7" Type="http://schemas.openxmlformats.org/officeDocument/2006/relationships/hyperlink" Target="https://www.ncbi.nlm.nih.gov/pubmed/?term=Kupelnick%20B%5bAuthor%5d&amp;cauthor=true&amp;cauthor_uid=1535110" TargetMode="Externa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hyperlink" Target="https://www.ncbi.nlm.nih.gov/pubmed/?term=Lau%20J%5bAuthor%5d&amp;cauthor=true&amp;cauthor_uid=1535110" TargetMode="External"/><Relationship Id="rId11" Type="http://schemas.openxmlformats.org/officeDocument/2006/relationships/image" Target="../media/image2.png"/><Relationship Id="rId5" Type="http://schemas.openxmlformats.org/officeDocument/2006/relationships/hyperlink" Target="https://www.ncbi.nlm.nih.gov/pubmed/?term=Antman%20EM%5bAuthor%5d&amp;cauthor=true&amp;cauthor_uid=1535110" TargetMode="External"/><Relationship Id="rId10" Type="http://schemas.openxmlformats.org/officeDocument/2006/relationships/oleObject" Target="../embeddings/oleObject2.bin"/><Relationship Id="rId4" Type="http://schemas.openxmlformats.org/officeDocument/2006/relationships/hyperlink" Target="https://www.ncbi.nlm.nih.gov/pubmed/1535110" TargetMode="External"/><Relationship Id="rId9" Type="http://schemas.openxmlformats.org/officeDocument/2006/relationships/hyperlink" Target="https://www.ncbi.nlm.nih.gov/pubmed/?term=Chalmers%20TC%5bAuthor%5d&amp;cauthor=true&amp;cauthor_uid=1535110"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2.png"/><Relationship Id="rId4" Type="http://schemas.openxmlformats.org/officeDocument/2006/relationships/oleObject" Target="../embeddings/oleObject3.bin"/></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2.png"/><Relationship Id="rId5" Type="http://schemas.openxmlformats.org/officeDocument/2006/relationships/oleObject" Target="../embeddings/oleObject4.bin"/><Relationship Id="rId4" Type="http://schemas.openxmlformats.org/officeDocument/2006/relationships/image" Target="../media/image7.emf"/></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2.png"/><Relationship Id="rId4" Type="http://schemas.openxmlformats.org/officeDocument/2006/relationships/oleObject" Target="../embeddings/oleObject5.bin"/></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2.png"/><Relationship Id="rId4" Type="http://schemas.openxmlformats.org/officeDocument/2006/relationships/oleObject" Target="../embeddings/oleObject6.bin"/></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2.png"/><Relationship Id="rId5" Type="http://schemas.openxmlformats.org/officeDocument/2006/relationships/oleObject" Target="../embeddings/oleObject7.bin"/><Relationship Id="rId4" Type="http://schemas.openxmlformats.org/officeDocument/2006/relationships/image" Target="../media/image11.emf"/></Relationships>
</file>

<file path=ppt/slides/_rels/slide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2.png"/><Relationship Id="rId5" Type="http://schemas.openxmlformats.org/officeDocument/2006/relationships/oleObject" Target="../embeddings/oleObject8.bin"/><Relationship Id="rId4" Type="http://schemas.openxmlformats.org/officeDocument/2006/relationships/image" Target="../media/image13.e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oleObject" Target="../embeddings/oleObject10.bin"/><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image" Target="../media/image2.png"/><Relationship Id="rId5" Type="http://schemas.openxmlformats.org/officeDocument/2006/relationships/oleObject" Target="../embeddings/oleObject11.bin"/><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image" Target="../media/image2.png"/><Relationship Id="rId5" Type="http://schemas.openxmlformats.org/officeDocument/2006/relationships/oleObject" Target="../embeddings/oleObject12.bin"/><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1.xml"/><Relationship Id="rId1" Type="http://schemas.openxmlformats.org/officeDocument/2006/relationships/vmlDrawing" Target="../drawings/vmlDrawing13.vml"/><Relationship Id="rId5" Type="http://schemas.openxmlformats.org/officeDocument/2006/relationships/image" Target="../media/image2.png"/><Relationship Id="rId4" Type="http://schemas.openxmlformats.org/officeDocument/2006/relationships/oleObject" Target="../embeddings/oleObject13.bin"/></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1.xml"/><Relationship Id="rId1" Type="http://schemas.openxmlformats.org/officeDocument/2006/relationships/vmlDrawing" Target="../drawings/vmlDrawing14.vml"/><Relationship Id="rId5" Type="http://schemas.openxmlformats.org/officeDocument/2006/relationships/image" Target="../media/image2.png"/><Relationship Id="rId4" Type="http://schemas.openxmlformats.org/officeDocument/2006/relationships/oleObject" Target="../embeddings/oleObject14.bin"/></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1.xml"/><Relationship Id="rId1" Type="http://schemas.openxmlformats.org/officeDocument/2006/relationships/vmlDrawing" Target="../drawings/vmlDrawing15.vml"/><Relationship Id="rId5" Type="http://schemas.openxmlformats.org/officeDocument/2006/relationships/image" Target="../media/image2.png"/><Relationship Id="rId4" Type="http://schemas.openxmlformats.org/officeDocument/2006/relationships/oleObject" Target="../embeddings/oleObject15.bin"/></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1.xml"/><Relationship Id="rId1" Type="http://schemas.openxmlformats.org/officeDocument/2006/relationships/vmlDrawing" Target="../drawings/vmlDrawing16.vml"/><Relationship Id="rId5" Type="http://schemas.openxmlformats.org/officeDocument/2006/relationships/image" Target="../media/image2.png"/><Relationship Id="rId4" Type="http://schemas.openxmlformats.org/officeDocument/2006/relationships/oleObject" Target="../embeddings/oleObject16.bin"/></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xml"/><Relationship Id="rId1" Type="http://schemas.openxmlformats.org/officeDocument/2006/relationships/vmlDrawing" Target="../drawings/vmlDrawing17.vml"/><Relationship Id="rId5" Type="http://schemas.openxmlformats.org/officeDocument/2006/relationships/image" Target="../media/image2.png"/><Relationship Id="rId4" Type="http://schemas.openxmlformats.org/officeDocument/2006/relationships/oleObject" Target="../embeddings/oleObject17.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18.vml"/><Relationship Id="rId6" Type="http://schemas.openxmlformats.org/officeDocument/2006/relationships/oleObject" Target="../embeddings/oleObject18.bin"/><Relationship Id="rId5" Type="http://schemas.openxmlformats.org/officeDocument/2006/relationships/image" Target="../media/image34.png"/><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19.vml"/><Relationship Id="rId6" Type="http://schemas.openxmlformats.org/officeDocument/2006/relationships/image" Target="../media/image36.png"/><Relationship Id="rId5" Type="http://schemas.openxmlformats.org/officeDocument/2006/relationships/image" Target="../media/image2.png"/><Relationship Id="rId4" Type="http://schemas.openxmlformats.org/officeDocument/2006/relationships/oleObject" Target="../embeddings/oleObject19.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38.png"/><Relationship Id="rId2" Type="http://schemas.openxmlformats.org/officeDocument/2006/relationships/slideLayout" Target="../slideLayouts/slideLayout7.xml"/><Relationship Id="rId1" Type="http://schemas.openxmlformats.org/officeDocument/2006/relationships/vmlDrawing" Target="../drawings/vmlDrawing20.vml"/><Relationship Id="rId6" Type="http://schemas.openxmlformats.org/officeDocument/2006/relationships/image" Target="../media/image2.png"/><Relationship Id="rId5" Type="http://schemas.openxmlformats.org/officeDocument/2006/relationships/oleObject" Target="../embeddings/oleObject20.bin"/><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39.png"/><Relationship Id="rId2" Type="http://schemas.openxmlformats.org/officeDocument/2006/relationships/slideLayout" Target="../slideLayouts/slideLayout7.xml"/><Relationship Id="rId1" Type="http://schemas.openxmlformats.org/officeDocument/2006/relationships/vmlDrawing" Target="../drawings/vmlDrawing21.vml"/><Relationship Id="rId6" Type="http://schemas.openxmlformats.org/officeDocument/2006/relationships/image" Target="../media/image38.png"/><Relationship Id="rId5" Type="http://schemas.openxmlformats.org/officeDocument/2006/relationships/image" Target="../media/image2.png"/><Relationship Id="rId4" Type="http://schemas.openxmlformats.org/officeDocument/2006/relationships/oleObject" Target="../embeddings/oleObject21.bin"/></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22.vml"/><Relationship Id="rId6" Type="http://schemas.openxmlformats.org/officeDocument/2006/relationships/oleObject" Target="../embeddings/oleObject22.bin"/><Relationship Id="rId5" Type="http://schemas.openxmlformats.org/officeDocument/2006/relationships/image" Target="../media/image32.png"/><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file:///C:\Users\Iannone%20Primiano\OneDrive\Main%20Library\EBM\EP%20associaz%20RCTs%20and%20disease%20burden%20BMJ%202015.pdf" TargetMode="External"/><Relationship Id="rId1" Type="http://schemas.openxmlformats.org/officeDocument/2006/relationships/slideLayout" Target="../slideLayouts/slideLayout7.xml"/><Relationship Id="rId4" Type="http://schemas.openxmlformats.org/officeDocument/2006/relationships/image" Target="../media/image51.emf"/></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4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56.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descr="PAG.1_ok.jpg"/>
          <p:cNvPicPr>
            <a:picLocks noChangeAspect="1"/>
          </p:cNvPicPr>
          <p:nvPr/>
        </p:nvPicPr>
        <p:blipFill>
          <a:blip r:embed="rId2" cstate="print"/>
          <a:stretch>
            <a:fillRect/>
          </a:stretch>
        </p:blipFill>
        <p:spPr>
          <a:xfrm>
            <a:off x="1143000" y="0"/>
            <a:ext cx="6858000" cy="5276673"/>
          </a:xfrm>
          <a:prstGeom prst="rect">
            <a:avLst/>
          </a:prstGeom>
        </p:spPr>
      </p:pic>
      <p:sp>
        <p:nvSpPr>
          <p:cNvPr id="4" name="CasellaDiTesto 3"/>
          <p:cNvSpPr txBox="1"/>
          <p:nvPr/>
        </p:nvSpPr>
        <p:spPr>
          <a:xfrm>
            <a:off x="1433526" y="2463738"/>
            <a:ext cx="6432840" cy="2585323"/>
          </a:xfrm>
          <a:prstGeom prst="rect">
            <a:avLst/>
          </a:prstGeom>
          <a:noFill/>
        </p:spPr>
        <p:txBody>
          <a:bodyPr wrap="square" rtlCol="0">
            <a:spAutoFit/>
          </a:bodyPr>
          <a:lstStyle/>
          <a:p>
            <a:r>
              <a:rPr lang="it-IT" sz="2700" b="1" dirty="0">
                <a:solidFill>
                  <a:schemeClr val="bg1"/>
                </a:solidFill>
              </a:rPr>
              <a:t>Il ruolo dell’Istituto Superiore di Sanità e la Legge Gelli</a:t>
            </a:r>
          </a:p>
          <a:p>
            <a:endParaRPr lang="it-IT" sz="2700" dirty="0">
              <a:solidFill>
                <a:schemeClr val="bg1"/>
              </a:solidFill>
              <a:latin typeface="Gotham Medium" pitchFamily="2" charset="0"/>
            </a:endParaRPr>
          </a:p>
          <a:p>
            <a:endParaRPr lang="it-IT" sz="2700" dirty="0">
              <a:solidFill>
                <a:schemeClr val="bg1"/>
              </a:solidFill>
              <a:latin typeface="Gotham Medium" pitchFamily="2" charset="0"/>
            </a:endParaRPr>
          </a:p>
          <a:p>
            <a:r>
              <a:rPr lang="it-IT" sz="2400" b="1" i="1" dirty="0">
                <a:solidFill>
                  <a:srgbClr val="FFFF00"/>
                </a:solidFill>
                <a:latin typeface="Gotham Medium" pitchFamily="2" charset="0"/>
              </a:rPr>
              <a:t>Primiano Iannone</a:t>
            </a:r>
          </a:p>
          <a:p>
            <a:r>
              <a:rPr lang="it-IT" sz="2700" dirty="0">
                <a:solidFill>
                  <a:schemeClr val="bg1"/>
                </a:solidFill>
                <a:latin typeface="Gotham Medium" pitchFamily="2" charset="0"/>
              </a:rPr>
              <a:t>Direttore CNEC Istituto Superiore di Sanità</a:t>
            </a:r>
          </a:p>
        </p:txBody>
      </p:sp>
    </p:spTree>
    <p:extLst>
      <p:ext uri="{BB962C8B-B14F-4D97-AF65-F5344CB8AC3E}">
        <p14:creationId xmlns:p14="http://schemas.microsoft.com/office/powerpoint/2010/main" val="260694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779394"/>
            <a:ext cx="8839200" cy="3465223"/>
          </a:xfrm>
          <a:prstGeom prst="rect">
            <a:avLst/>
          </a:prstGeom>
        </p:spPr>
      </p:pic>
      <p:graphicFrame>
        <p:nvGraphicFramePr>
          <p:cNvPr id="3" name="Oggetto 2">
            <a:extLst>
              <a:ext uri="{FF2B5EF4-FFF2-40B4-BE49-F238E27FC236}">
                <a16:creationId xmlns:a16="http://schemas.microsoft.com/office/drawing/2014/main" id="{C4901F1B-8C8B-4014-8CBE-67BFEE1CB6B3}"/>
              </a:ext>
            </a:extLst>
          </p:cNvPr>
          <p:cNvGraphicFramePr>
            <a:graphicFrameLocks noChangeAspect="1"/>
          </p:cNvGraphicFramePr>
          <p:nvPr>
            <p:extLst/>
          </p:nvPr>
        </p:nvGraphicFramePr>
        <p:xfrm>
          <a:off x="8848260" y="4847760"/>
          <a:ext cx="295740" cy="295740"/>
        </p:xfrm>
        <a:graphic>
          <a:graphicData uri="http://schemas.openxmlformats.org/presentationml/2006/ole">
            <mc:AlternateContent xmlns:mc="http://schemas.openxmlformats.org/markup-compatibility/2006">
              <mc:Choice xmlns:v="urn:schemas-microsoft-com:vml" Requires="v">
                <p:oleObj spid="_x0000_s1026" r:id="rId4" imgW="3809524" imgH="3809524" progId="">
                  <p:embed/>
                </p:oleObj>
              </mc:Choice>
              <mc:Fallback>
                <p:oleObj r:id="rId4" imgW="3809524" imgH="3809524" progId="">
                  <p:embed/>
                  <p:pic>
                    <p:nvPicPr>
                      <p:cNvPr id="3" name="Oggetto 2">
                        <a:extLst>
                          <a:ext uri="{FF2B5EF4-FFF2-40B4-BE49-F238E27FC236}">
                            <a16:creationId xmlns:a16="http://schemas.microsoft.com/office/drawing/2014/main" id="{C4901F1B-8C8B-4014-8CBE-67BFEE1CB6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48260" y="4847760"/>
                        <a:ext cx="295740" cy="295740"/>
                      </a:xfrm>
                      <a:prstGeom prst="rect">
                        <a:avLst/>
                      </a:prstGeom>
                      <a:noFill/>
                    </p:spPr>
                  </p:pic>
                </p:oleObj>
              </mc:Fallback>
            </mc:AlternateContent>
          </a:graphicData>
        </a:graphic>
      </p:graphicFrame>
    </p:spTree>
    <p:extLst>
      <p:ext uri="{BB962C8B-B14F-4D97-AF65-F5344CB8AC3E}">
        <p14:creationId xmlns:p14="http://schemas.microsoft.com/office/powerpoint/2010/main" val="78290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09687" y="180372"/>
            <a:ext cx="4864282" cy="4753578"/>
          </a:xfrm>
          <a:prstGeom prst="rect">
            <a:avLst/>
          </a:prstGeom>
        </p:spPr>
      </p:pic>
      <p:sp>
        <p:nvSpPr>
          <p:cNvPr id="2" name="Rettangolo 1"/>
          <p:cNvSpPr/>
          <p:nvPr/>
        </p:nvSpPr>
        <p:spPr>
          <a:xfrm>
            <a:off x="466824" y="1365486"/>
            <a:ext cx="2376209" cy="2377574"/>
          </a:xfrm>
          <a:prstGeom prst="rect">
            <a:avLst/>
          </a:prstGeom>
        </p:spPr>
        <p:txBody>
          <a:bodyPr wrap="square">
            <a:spAutoFit/>
          </a:bodyPr>
          <a:lstStyle/>
          <a:p>
            <a:r>
              <a:rPr lang="it-IT" sz="1350" dirty="0">
                <a:hlinkClick r:id="rId4" tooltip="JAMA."/>
              </a:rPr>
              <a:t>JAMA.</a:t>
            </a:r>
            <a:r>
              <a:rPr lang="it-IT" sz="1350" dirty="0"/>
              <a:t> 1992 </a:t>
            </a:r>
            <a:r>
              <a:rPr lang="it-IT" sz="1350" dirty="0" err="1"/>
              <a:t>Jul</a:t>
            </a:r>
            <a:r>
              <a:rPr lang="it-IT" sz="1350" dirty="0"/>
              <a:t> 8;268(2):240-8.</a:t>
            </a:r>
          </a:p>
          <a:p>
            <a:r>
              <a:rPr lang="it-IT" sz="1350" b="1" dirty="0"/>
              <a:t>A </a:t>
            </a:r>
            <a:r>
              <a:rPr lang="it-IT" sz="1350" b="1" dirty="0" err="1"/>
              <a:t>comparison</a:t>
            </a:r>
            <a:r>
              <a:rPr lang="it-IT" sz="1350" b="1" dirty="0"/>
              <a:t> of </a:t>
            </a:r>
            <a:r>
              <a:rPr lang="it-IT" sz="1350" b="1" dirty="0" err="1"/>
              <a:t>results</a:t>
            </a:r>
            <a:r>
              <a:rPr lang="it-IT" sz="1350" b="1" dirty="0"/>
              <a:t> of meta-</a:t>
            </a:r>
            <a:r>
              <a:rPr lang="it-IT" sz="1350" b="1" dirty="0" err="1"/>
              <a:t>analyses</a:t>
            </a:r>
            <a:r>
              <a:rPr lang="it-IT" sz="1350" b="1" dirty="0"/>
              <a:t> of </a:t>
            </a:r>
            <a:r>
              <a:rPr lang="it-IT" sz="1350" b="1" dirty="0" err="1"/>
              <a:t>randomized</a:t>
            </a:r>
            <a:r>
              <a:rPr lang="it-IT" sz="1350" b="1" dirty="0"/>
              <a:t> control trials and </a:t>
            </a:r>
            <a:r>
              <a:rPr lang="it-IT" sz="1350" b="1" dirty="0" err="1"/>
              <a:t>recommendations</a:t>
            </a:r>
            <a:r>
              <a:rPr lang="it-IT" sz="1350" b="1" dirty="0"/>
              <a:t> of </a:t>
            </a:r>
            <a:r>
              <a:rPr lang="it-IT" sz="1350" b="1" dirty="0" err="1"/>
              <a:t>clinical</a:t>
            </a:r>
            <a:r>
              <a:rPr lang="it-IT" sz="1350" b="1" dirty="0"/>
              <a:t> </a:t>
            </a:r>
            <a:r>
              <a:rPr lang="it-IT" sz="1350" b="1" dirty="0" err="1"/>
              <a:t>experts</a:t>
            </a:r>
            <a:r>
              <a:rPr lang="it-IT" sz="1350" b="1" dirty="0"/>
              <a:t>. </a:t>
            </a:r>
            <a:r>
              <a:rPr lang="it-IT" sz="1350" b="1" dirty="0" err="1"/>
              <a:t>Treatments</a:t>
            </a:r>
            <a:r>
              <a:rPr lang="it-IT" sz="1350" b="1" dirty="0"/>
              <a:t> for </a:t>
            </a:r>
            <a:r>
              <a:rPr lang="it-IT" sz="1350" b="1" dirty="0" err="1"/>
              <a:t>myocardial</a:t>
            </a:r>
            <a:r>
              <a:rPr lang="it-IT" sz="1350" b="1" dirty="0"/>
              <a:t> </a:t>
            </a:r>
            <a:r>
              <a:rPr lang="it-IT" sz="1350" b="1" dirty="0" err="1"/>
              <a:t>infarction</a:t>
            </a:r>
            <a:r>
              <a:rPr lang="it-IT" sz="1350" b="1" dirty="0"/>
              <a:t>.</a:t>
            </a:r>
          </a:p>
          <a:p>
            <a:r>
              <a:rPr lang="it-IT" sz="1350" dirty="0" err="1">
                <a:hlinkClick r:id="rId5"/>
              </a:rPr>
              <a:t>Antman</a:t>
            </a:r>
            <a:r>
              <a:rPr lang="it-IT" sz="1350" dirty="0">
                <a:hlinkClick r:id="rId5"/>
              </a:rPr>
              <a:t> EM</a:t>
            </a:r>
            <a:r>
              <a:rPr lang="it-IT" sz="1350" baseline="30000" dirty="0"/>
              <a:t>1</a:t>
            </a:r>
            <a:r>
              <a:rPr lang="it-IT" sz="1350" dirty="0"/>
              <a:t>, </a:t>
            </a:r>
            <a:r>
              <a:rPr lang="it-IT" sz="1350" dirty="0" err="1">
                <a:hlinkClick r:id="rId6"/>
              </a:rPr>
              <a:t>Lau</a:t>
            </a:r>
            <a:r>
              <a:rPr lang="it-IT" sz="1350" dirty="0">
                <a:hlinkClick r:id="rId6"/>
              </a:rPr>
              <a:t> J</a:t>
            </a:r>
            <a:r>
              <a:rPr lang="it-IT" sz="1350" dirty="0"/>
              <a:t>, </a:t>
            </a:r>
            <a:r>
              <a:rPr lang="it-IT" sz="1350" dirty="0" err="1">
                <a:hlinkClick r:id="rId7"/>
              </a:rPr>
              <a:t>Kupelnick</a:t>
            </a:r>
            <a:r>
              <a:rPr lang="it-IT" sz="1350" dirty="0">
                <a:hlinkClick r:id="rId7"/>
              </a:rPr>
              <a:t> B</a:t>
            </a:r>
            <a:r>
              <a:rPr lang="it-IT" sz="1350" dirty="0"/>
              <a:t>, </a:t>
            </a:r>
            <a:r>
              <a:rPr lang="it-IT" sz="1350" dirty="0" err="1">
                <a:hlinkClick r:id="rId8"/>
              </a:rPr>
              <a:t>Mosteller</a:t>
            </a:r>
            <a:r>
              <a:rPr lang="it-IT" sz="1350" dirty="0">
                <a:hlinkClick r:id="rId8"/>
              </a:rPr>
              <a:t> F</a:t>
            </a:r>
            <a:r>
              <a:rPr lang="it-IT" sz="1350" dirty="0"/>
              <a:t>, </a:t>
            </a:r>
            <a:r>
              <a:rPr lang="it-IT" sz="1350" dirty="0" err="1">
                <a:hlinkClick r:id="rId9"/>
              </a:rPr>
              <a:t>Chalmers</a:t>
            </a:r>
            <a:r>
              <a:rPr lang="it-IT" sz="1350" dirty="0">
                <a:hlinkClick r:id="rId9"/>
              </a:rPr>
              <a:t> TC</a:t>
            </a:r>
            <a:r>
              <a:rPr lang="it-IT" sz="1350" dirty="0"/>
              <a:t>.</a:t>
            </a:r>
          </a:p>
          <a:p>
            <a:endParaRPr lang="it-IT" sz="1350" dirty="0"/>
          </a:p>
        </p:txBody>
      </p:sp>
      <p:graphicFrame>
        <p:nvGraphicFramePr>
          <p:cNvPr id="4" name="Oggetto 3">
            <a:extLst>
              <a:ext uri="{FF2B5EF4-FFF2-40B4-BE49-F238E27FC236}">
                <a16:creationId xmlns:a16="http://schemas.microsoft.com/office/drawing/2014/main" id="{C4901F1B-8C8B-4014-8CBE-67BFEE1CB6B3}"/>
              </a:ext>
            </a:extLst>
          </p:cNvPr>
          <p:cNvGraphicFramePr>
            <a:graphicFrameLocks noChangeAspect="1"/>
          </p:cNvGraphicFramePr>
          <p:nvPr>
            <p:extLst/>
          </p:nvPr>
        </p:nvGraphicFramePr>
        <p:xfrm>
          <a:off x="8848260" y="4847760"/>
          <a:ext cx="295740" cy="295740"/>
        </p:xfrm>
        <a:graphic>
          <a:graphicData uri="http://schemas.openxmlformats.org/presentationml/2006/ole">
            <mc:AlternateContent xmlns:mc="http://schemas.openxmlformats.org/markup-compatibility/2006">
              <mc:Choice xmlns:v="urn:schemas-microsoft-com:vml" Requires="v">
                <p:oleObj spid="_x0000_s2050" r:id="rId10" imgW="3809524" imgH="3809524" progId="">
                  <p:embed/>
                </p:oleObj>
              </mc:Choice>
              <mc:Fallback>
                <p:oleObj r:id="rId10" imgW="3809524" imgH="3809524" progId="">
                  <p:embed/>
                  <p:pic>
                    <p:nvPicPr>
                      <p:cNvPr id="4" name="Oggetto 3">
                        <a:extLst>
                          <a:ext uri="{FF2B5EF4-FFF2-40B4-BE49-F238E27FC236}">
                            <a16:creationId xmlns:a16="http://schemas.microsoft.com/office/drawing/2014/main" id="{C4901F1B-8C8B-4014-8CBE-67BFEE1CB6B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848260" y="4847760"/>
                        <a:ext cx="295740" cy="295740"/>
                      </a:xfrm>
                      <a:prstGeom prst="rect">
                        <a:avLst/>
                      </a:prstGeom>
                      <a:noFill/>
                    </p:spPr>
                  </p:pic>
                </p:oleObj>
              </mc:Fallback>
            </mc:AlternateContent>
          </a:graphicData>
        </a:graphic>
      </p:graphicFrame>
    </p:spTree>
    <p:extLst>
      <p:ext uri="{BB962C8B-B14F-4D97-AF65-F5344CB8AC3E}">
        <p14:creationId xmlns:p14="http://schemas.microsoft.com/office/powerpoint/2010/main" val="2748163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DD8EF25B-C7E9-437C-AD15-2F94AF36BCC1}"/>
              </a:ext>
            </a:extLst>
          </p:cNvPr>
          <p:cNvPicPr>
            <a:picLocks noChangeAspect="1"/>
          </p:cNvPicPr>
          <p:nvPr/>
        </p:nvPicPr>
        <p:blipFill>
          <a:blip r:embed="rId3"/>
          <a:stretch>
            <a:fillRect/>
          </a:stretch>
        </p:blipFill>
        <p:spPr>
          <a:xfrm>
            <a:off x="1868062" y="718763"/>
            <a:ext cx="5407876" cy="3705975"/>
          </a:xfrm>
          <a:prstGeom prst="rect">
            <a:avLst/>
          </a:prstGeom>
        </p:spPr>
      </p:pic>
      <p:sp>
        <p:nvSpPr>
          <p:cNvPr id="3" name="CasellaDiTesto 2">
            <a:extLst>
              <a:ext uri="{FF2B5EF4-FFF2-40B4-BE49-F238E27FC236}">
                <a16:creationId xmlns:a16="http://schemas.microsoft.com/office/drawing/2014/main" id="{66C136CC-3489-48D7-A7AA-21F7088875B3}"/>
              </a:ext>
            </a:extLst>
          </p:cNvPr>
          <p:cNvSpPr txBox="1"/>
          <p:nvPr/>
        </p:nvSpPr>
        <p:spPr>
          <a:xfrm>
            <a:off x="6360795" y="1108710"/>
            <a:ext cx="2282997" cy="300082"/>
          </a:xfrm>
          <a:prstGeom prst="rect">
            <a:avLst/>
          </a:prstGeom>
          <a:solidFill>
            <a:srgbClr val="FFFF00"/>
          </a:solidFill>
        </p:spPr>
        <p:txBody>
          <a:bodyPr wrap="none" rtlCol="0">
            <a:spAutoFit/>
          </a:bodyPr>
          <a:lstStyle/>
          <a:p>
            <a:r>
              <a:rPr lang="it-IT" sz="1350" dirty="0"/>
              <a:t>2017: 24586 RCT on </a:t>
            </a:r>
            <a:r>
              <a:rPr lang="it-IT" sz="1350" dirty="0" err="1"/>
              <a:t>PubMed</a:t>
            </a:r>
            <a:endParaRPr lang="it-IT" sz="1350" dirty="0"/>
          </a:p>
        </p:txBody>
      </p:sp>
      <p:cxnSp>
        <p:nvCxnSpPr>
          <p:cNvPr id="5" name="Connettore 2 4">
            <a:extLst>
              <a:ext uri="{FF2B5EF4-FFF2-40B4-BE49-F238E27FC236}">
                <a16:creationId xmlns:a16="http://schemas.microsoft.com/office/drawing/2014/main" id="{BC5B2F88-ABFE-4C06-9CA2-2439E55DE9AA}"/>
              </a:ext>
            </a:extLst>
          </p:cNvPr>
          <p:cNvCxnSpPr>
            <a:cxnSpLocks/>
          </p:cNvCxnSpPr>
          <p:nvPr/>
        </p:nvCxnSpPr>
        <p:spPr>
          <a:xfrm flipV="1">
            <a:off x="5955030" y="1321594"/>
            <a:ext cx="405765" cy="34718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6" name="Oggetto 5">
            <a:extLst>
              <a:ext uri="{FF2B5EF4-FFF2-40B4-BE49-F238E27FC236}">
                <a16:creationId xmlns:a16="http://schemas.microsoft.com/office/drawing/2014/main" id="{C4901F1B-8C8B-4014-8CBE-67BFEE1CB6B3}"/>
              </a:ext>
            </a:extLst>
          </p:cNvPr>
          <p:cNvGraphicFramePr>
            <a:graphicFrameLocks noChangeAspect="1"/>
          </p:cNvGraphicFramePr>
          <p:nvPr>
            <p:extLst/>
          </p:nvPr>
        </p:nvGraphicFramePr>
        <p:xfrm>
          <a:off x="8848260" y="4847760"/>
          <a:ext cx="295740" cy="295740"/>
        </p:xfrm>
        <a:graphic>
          <a:graphicData uri="http://schemas.openxmlformats.org/presentationml/2006/ole">
            <mc:AlternateContent xmlns:mc="http://schemas.openxmlformats.org/markup-compatibility/2006">
              <mc:Choice xmlns:v="urn:schemas-microsoft-com:vml" Requires="v">
                <p:oleObj spid="_x0000_s3074" r:id="rId4" imgW="3809524" imgH="3809524" progId="">
                  <p:embed/>
                </p:oleObj>
              </mc:Choice>
              <mc:Fallback>
                <p:oleObj r:id="rId4" imgW="3809524" imgH="3809524" progId="">
                  <p:embed/>
                  <p:pic>
                    <p:nvPicPr>
                      <p:cNvPr id="6" name="Oggetto 5">
                        <a:extLst>
                          <a:ext uri="{FF2B5EF4-FFF2-40B4-BE49-F238E27FC236}">
                            <a16:creationId xmlns:a16="http://schemas.microsoft.com/office/drawing/2014/main" id="{C4901F1B-8C8B-4014-8CBE-67BFEE1CB6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48260" y="4847760"/>
                        <a:ext cx="295740" cy="295740"/>
                      </a:xfrm>
                      <a:prstGeom prst="rect">
                        <a:avLst/>
                      </a:prstGeom>
                      <a:noFill/>
                    </p:spPr>
                  </p:pic>
                </p:oleObj>
              </mc:Fallback>
            </mc:AlternateContent>
          </a:graphicData>
        </a:graphic>
      </p:graphicFrame>
    </p:spTree>
    <p:extLst>
      <p:ext uri="{BB962C8B-B14F-4D97-AF65-F5344CB8AC3E}">
        <p14:creationId xmlns:p14="http://schemas.microsoft.com/office/powerpoint/2010/main" val="1262689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26CBB3E3-271B-4AEC-8794-936BB0E1FE8A}"/>
              </a:ext>
            </a:extLst>
          </p:cNvPr>
          <p:cNvPicPr>
            <a:picLocks noChangeAspect="1"/>
          </p:cNvPicPr>
          <p:nvPr/>
        </p:nvPicPr>
        <p:blipFill>
          <a:blip r:embed="rId3"/>
          <a:stretch>
            <a:fillRect/>
          </a:stretch>
        </p:blipFill>
        <p:spPr>
          <a:xfrm>
            <a:off x="434945" y="1623921"/>
            <a:ext cx="8274111" cy="2389579"/>
          </a:xfrm>
          <a:prstGeom prst="rect">
            <a:avLst/>
          </a:prstGeom>
        </p:spPr>
      </p:pic>
      <p:pic>
        <p:nvPicPr>
          <p:cNvPr id="4" name="Immagine 3">
            <a:extLst>
              <a:ext uri="{FF2B5EF4-FFF2-40B4-BE49-F238E27FC236}">
                <a16:creationId xmlns:a16="http://schemas.microsoft.com/office/drawing/2014/main" id="{9D85169A-5FBB-4256-947F-AF0F24861FC6}"/>
              </a:ext>
            </a:extLst>
          </p:cNvPr>
          <p:cNvPicPr>
            <a:picLocks noChangeAspect="1"/>
          </p:cNvPicPr>
          <p:nvPr/>
        </p:nvPicPr>
        <p:blipFill>
          <a:blip r:embed="rId4"/>
          <a:stretch>
            <a:fillRect/>
          </a:stretch>
        </p:blipFill>
        <p:spPr>
          <a:xfrm>
            <a:off x="524144" y="819150"/>
            <a:ext cx="6745914" cy="594025"/>
          </a:xfrm>
          <a:prstGeom prst="rect">
            <a:avLst/>
          </a:prstGeom>
        </p:spPr>
      </p:pic>
      <p:graphicFrame>
        <p:nvGraphicFramePr>
          <p:cNvPr id="5" name="Oggetto 4">
            <a:extLst>
              <a:ext uri="{FF2B5EF4-FFF2-40B4-BE49-F238E27FC236}">
                <a16:creationId xmlns:a16="http://schemas.microsoft.com/office/drawing/2014/main" id="{C4901F1B-8C8B-4014-8CBE-67BFEE1CB6B3}"/>
              </a:ext>
            </a:extLst>
          </p:cNvPr>
          <p:cNvGraphicFramePr>
            <a:graphicFrameLocks noChangeAspect="1"/>
          </p:cNvGraphicFramePr>
          <p:nvPr>
            <p:extLst/>
          </p:nvPr>
        </p:nvGraphicFramePr>
        <p:xfrm>
          <a:off x="8848260" y="4847760"/>
          <a:ext cx="295740" cy="295740"/>
        </p:xfrm>
        <a:graphic>
          <a:graphicData uri="http://schemas.openxmlformats.org/presentationml/2006/ole">
            <mc:AlternateContent xmlns:mc="http://schemas.openxmlformats.org/markup-compatibility/2006">
              <mc:Choice xmlns:v="urn:schemas-microsoft-com:vml" Requires="v">
                <p:oleObj spid="_x0000_s4098" r:id="rId5" imgW="3809524" imgH="3809524" progId="">
                  <p:embed/>
                </p:oleObj>
              </mc:Choice>
              <mc:Fallback>
                <p:oleObj r:id="rId5" imgW="3809524" imgH="3809524" progId="">
                  <p:embed/>
                  <p:pic>
                    <p:nvPicPr>
                      <p:cNvPr id="5" name="Oggetto 4">
                        <a:extLst>
                          <a:ext uri="{FF2B5EF4-FFF2-40B4-BE49-F238E27FC236}">
                            <a16:creationId xmlns:a16="http://schemas.microsoft.com/office/drawing/2014/main" id="{C4901F1B-8C8B-4014-8CBE-67BFEE1CB6B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48260" y="4847760"/>
                        <a:ext cx="295740" cy="295740"/>
                      </a:xfrm>
                      <a:prstGeom prst="rect">
                        <a:avLst/>
                      </a:prstGeom>
                      <a:noFill/>
                    </p:spPr>
                  </p:pic>
                </p:oleObj>
              </mc:Fallback>
            </mc:AlternateContent>
          </a:graphicData>
        </a:graphic>
      </p:graphicFrame>
    </p:spTree>
    <p:extLst>
      <p:ext uri="{BB962C8B-B14F-4D97-AF65-F5344CB8AC3E}">
        <p14:creationId xmlns:p14="http://schemas.microsoft.com/office/powerpoint/2010/main" val="916698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354793" y="1582843"/>
            <a:ext cx="7950747" cy="1303232"/>
          </a:xfrm>
          <a:prstGeom prst="rect">
            <a:avLst/>
          </a:prstGeom>
        </p:spPr>
      </p:pic>
      <p:sp>
        <p:nvSpPr>
          <p:cNvPr id="3" name="Rettangolo 2"/>
          <p:cNvSpPr/>
          <p:nvPr/>
        </p:nvSpPr>
        <p:spPr>
          <a:xfrm>
            <a:off x="3090183" y="3954943"/>
            <a:ext cx="5633357" cy="830997"/>
          </a:xfrm>
          <a:prstGeom prst="rect">
            <a:avLst/>
          </a:prstGeom>
        </p:spPr>
        <p:txBody>
          <a:bodyPr wrap="square">
            <a:spAutoFit/>
          </a:bodyPr>
          <a:lstStyle/>
          <a:p>
            <a:r>
              <a:rPr lang="en-US" sz="1200" b="1" dirty="0" err="1">
                <a:solidFill>
                  <a:srgbClr val="292526"/>
                </a:solidFill>
                <a:latin typeface="Syntax-Roman"/>
              </a:rPr>
              <a:t>Balas</a:t>
            </a:r>
            <a:r>
              <a:rPr lang="en-US" sz="1200" b="1" dirty="0">
                <a:solidFill>
                  <a:srgbClr val="292526"/>
                </a:solidFill>
                <a:latin typeface="Syntax-Roman"/>
              </a:rPr>
              <a:t> EA, Boren SA. </a:t>
            </a:r>
            <a:r>
              <a:rPr lang="en-US" sz="1200" b="1" i="1" dirty="0">
                <a:solidFill>
                  <a:srgbClr val="292526"/>
                </a:solidFill>
                <a:latin typeface="Syntax-Italic"/>
              </a:rPr>
              <a:t>Yearbook of Medical Informatics: Managing Clinical Knowledge </a:t>
            </a:r>
            <a:r>
              <a:rPr lang="de-DE" sz="1200" b="1" i="1" dirty="0" err="1">
                <a:solidFill>
                  <a:srgbClr val="292526"/>
                </a:solidFill>
                <a:latin typeface="Syntax-Italic"/>
              </a:rPr>
              <a:t>for</a:t>
            </a:r>
            <a:r>
              <a:rPr lang="de-DE" sz="1200" b="1" i="1" dirty="0">
                <a:solidFill>
                  <a:srgbClr val="292526"/>
                </a:solidFill>
                <a:latin typeface="Syntax-Italic"/>
              </a:rPr>
              <a:t> Health Care </a:t>
            </a:r>
            <a:r>
              <a:rPr lang="de-DE" sz="1200" b="1" i="1" dirty="0" err="1">
                <a:solidFill>
                  <a:srgbClr val="292526"/>
                </a:solidFill>
                <a:latin typeface="Syntax-Italic"/>
              </a:rPr>
              <a:t>Improvement</a:t>
            </a:r>
            <a:r>
              <a:rPr lang="de-DE" sz="1200" b="1" dirty="0">
                <a:solidFill>
                  <a:srgbClr val="292526"/>
                </a:solidFill>
                <a:latin typeface="Syntax-Roman"/>
              </a:rPr>
              <a:t>. Stuttgart, Germany: Schattauer Verlagsgesellschaft</a:t>
            </a:r>
          </a:p>
          <a:p>
            <a:r>
              <a:rPr lang="it-IT" sz="1200" b="1" dirty="0">
                <a:solidFill>
                  <a:srgbClr val="292526"/>
                </a:solidFill>
                <a:latin typeface="Syntax-Roman"/>
              </a:rPr>
              <a:t>GmbH; 2000.</a:t>
            </a:r>
            <a:endParaRPr lang="it-IT" sz="3300" b="1" dirty="0"/>
          </a:p>
        </p:txBody>
      </p:sp>
      <p:graphicFrame>
        <p:nvGraphicFramePr>
          <p:cNvPr id="4" name="Oggetto 3">
            <a:extLst>
              <a:ext uri="{FF2B5EF4-FFF2-40B4-BE49-F238E27FC236}">
                <a16:creationId xmlns:a16="http://schemas.microsoft.com/office/drawing/2014/main" id="{C4901F1B-8C8B-4014-8CBE-67BFEE1CB6B3}"/>
              </a:ext>
            </a:extLst>
          </p:cNvPr>
          <p:cNvGraphicFramePr>
            <a:graphicFrameLocks noChangeAspect="1"/>
          </p:cNvGraphicFramePr>
          <p:nvPr>
            <p:extLst/>
          </p:nvPr>
        </p:nvGraphicFramePr>
        <p:xfrm>
          <a:off x="8848260" y="4847760"/>
          <a:ext cx="295740" cy="295740"/>
        </p:xfrm>
        <a:graphic>
          <a:graphicData uri="http://schemas.openxmlformats.org/presentationml/2006/ole">
            <mc:AlternateContent xmlns:mc="http://schemas.openxmlformats.org/markup-compatibility/2006">
              <mc:Choice xmlns:v="urn:schemas-microsoft-com:vml" Requires="v">
                <p:oleObj spid="_x0000_s5122" r:id="rId4" imgW="3809524" imgH="3809524" progId="">
                  <p:embed/>
                </p:oleObj>
              </mc:Choice>
              <mc:Fallback>
                <p:oleObj r:id="rId4" imgW="3809524" imgH="3809524" progId="">
                  <p:embed/>
                  <p:pic>
                    <p:nvPicPr>
                      <p:cNvPr id="4" name="Oggetto 3">
                        <a:extLst>
                          <a:ext uri="{FF2B5EF4-FFF2-40B4-BE49-F238E27FC236}">
                            <a16:creationId xmlns:a16="http://schemas.microsoft.com/office/drawing/2014/main" id="{C4901F1B-8C8B-4014-8CBE-67BFEE1CB6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48260" y="4847760"/>
                        <a:ext cx="295740" cy="295740"/>
                      </a:xfrm>
                      <a:prstGeom prst="rect">
                        <a:avLst/>
                      </a:prstGeom>
                      <a:noFill/>
                    </p:spPr>
                  </p:pic>
                </p:oleObj>
              </mc:Fallback>
            </mc:AlternateContent>
          </a:graphicData>
        </a:graphic>
      </p:graphicFrame>
    </p:spTree>
    <p:extLst>
      <p:ext uri="{BB962C8B-B14F-4D97-AF65-F5344CB8AC3E}">
        <p14:creationId xmlns:p14="http://schemas.microsoft.com/office/powerpoint/2010/main" val="2671149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360" y="535781"/>
            <a:ext cx="6680120" cy="45444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Ovale 2"/>
          <p:cNvSpPr/>
          <p:nvPr/>
        </p:nvSpPr>
        <p:spPr>
          <a:xfrm>
            <a:off x="2600325" y="2914650"/>
            <a:ext cx="4326255" cy="189738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p>
        </p:txBody>
      </p:sp>
      <p:graphicFrame>
        <p:nvGraphicFramePr>
          <p:cNvPr id="6" name="Oggetto 5">
            <a:extLst>
              <a:ext uri="{FF2B5EF4-FFF2-40B4-BE49-F238E27FC236}">
                <a16:creationId xmlns:a16="http://schemas.microsoft.com/office/drawing/2014/main" id="{C4901F1B-8C8B-4014-8CBE-67BFEE1CB6B3}"/>
              </a:ext>
            </a:extLst>
          </p:cNvPr>
          <p:cNvGraphicFramePr>
            <a:graphicFrameLocks noChangeAspect="1"/>
          </p:cNvGraphicFramePr>
          <p:nvPr>
            <p:extLst/>
          </p:nvPr>
        </p:nvGraphicFramePr>
        <p:xfrm>
          <a:off x="8848260" y="4847760"/>
          <a:ext cx="295740" cy="295740"/>
        </p:xfrm>
        <a:graphic>
          <a:graphicData uri="http://schemas.openxmlformats.org/presentationml/2006/ole">
            <mc:AlternateContent xmlns:mc="http://schemas.openxmlformats.org/markup-compatibility/2006">
              <mc:Choice xmlns:v="urn:schemas-microsoft-com:vml" Requires="v">
                <p:oleObj spid="_x0000_s6146" r:id="rId4" imgW="3809524" imgH="3809524" progId="">
                  <p:embed/>
                </p:oleObj>
              </mc:Choice>
              <mc:Fallback>
                <p:oleObj r:id="rId4" imgW="3809524" imgH="3809524" progId="">
                  <p:embed/>
                  <p:pic>
                    <p:nvPicPr>
                      <p:cNvPr id="6" name="Oggetto 5">
                        <a:extLst>
                          <a:ext uri="{FF2B5EF4-FFF2-40B4-BE49-F238E27FC236}">
                            <a16:creationId xmlns:a16="http://schemas.microsoft.com/office/drawing/2014/main" id="{C4901F1B-8C8B-4014-8CBE-67BFEE1CB6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48260" y="4847760"/>
                        <a:ext cx="295740" cy="295740"/>
                      </a:xfrm>
                      <a:prstGeom prst="rect">
                        <a:avLst/>
                      </a:prstGeom>
                      <a:noFill/>
                    </p:spPr>
                  </p:pic>
                </p:oleObj>
              </mc:Fallback>
            </mc:AlternateContent>
          </a:graphicData>
        </a:graphic>
      </p:graphicFrame>
    </p:spTree>
    <p:extLst>
      <p:ext uri="{BB962C8B-B14F-4D97-AF65-F5344CB8AC3E}">
        <p14:creationId xmlns:p14="http://schemas.microsoft.com/office/powerpoint/2010/main" val="2658656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7" name="Picture 1" descr="Estimated Avoidable Costs by Lever (US$Bn, 201 2) &#10;105.4 &#10;Nonadherence &#10;39.5 &#10;Delayed &#10;evidence-based &#10;treatment practice &#10;35.1 &#10;Antibiotic &#10;misuse &#10;Source: &#10;20.0 &#10;Medication &#10;errors &#10;11.9 &#10;Suboptimal &#10;generics use &#10;1.3 &#10;Mismanaged &#10;polypharmacy &#10;in the elderly &#10;213.2 &#10;Total avoidable &#10;costs &#10;Avoidable costs in healthcare study ">
            <a:extLst>
              <a:ext uri="{FF2B5EF4-FFF2-40B4-BE49-F238E27FC236}">
                <a16:creationId xmlns:a16="http://schemas.microsoft.com/office/drawing/2014/main" id="{CF060CD3-0C0F-42C4-9179-8ADF52C403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850" y="723900"/>
            <a:ext cx="8051347" cy="3695700"/>
          </a:xfrm>
          <a:prstGeom prst="rect">
            <a:avLst/>
          </a:prstGeom>
          <a:noFill/>
          <a:extLst>
            <a:ext uri="{909E8E84-426E-40dd-AFC4-6F175D3DCCD1}">
              <a14:hiddenFill xmlns="" xmlns:a14="http://schemas.microsoft.com/office/drawing/2010/main">
                <a:solidFill>
                  <a:srgbClr val="FFFFFF"/>
                </a:solidFill>
              </a14:hiddenFill>
            </a:ext>
          </a:extLst>
        </p:spPr>
      </p:pic>
      <p:pic>
        <p:nvPicPr>
          <p:cNvPr id="2" name="Immagine 1">
            <a:extLst>
              <a:ext uri="{FF2B5EF4-FFF2-40B4-BE49-F238E27FC236}">
                <a16:creationId xmlns:a16="http://schemas.microsoft.com/office/drawing/2014/main" id="{CF043AAC-D26B-404C-9600-BB956B2312C8}"/>
              </a:ext>
            </a:extLst>
          </p:cNvPr>
          <p:cNvPicPr>
            <a:picLocks noChangeAspect="1"/>
          </p:cNvPicPr>
          <p:nvPr/>
        </p:nvPicPr>
        <p:blipFill>
          <a:blip r:embed="rId4"/>
          <a:stretch>
            <a:fillRect/>
          </a:stretch>
        </p:blipFill>
        <p:spPr>
          <a:xfrm>
            <a:off x="980000" y="4502756"/>
            <a:ext cx="7184000" cy="340706"/>
          </a:xfrm>
          <a:prstGeom prst="rect">
            <a:avLst/>
          </a:prstGeom>
        </p:spPr>
      </p:pic>
      <p:cxnSp>
        <p:nvCxnSpPr>
          <p:cNvPr id="4" name="Connettore 2 3">
            <a:extLst>
              <a:ext uri="{FF2B5EF4-FFF2-40B4-BE49-F238E27FC236}">
                <a16:creationId xmlns:a16="http://schemas.microsoft.com/office/drawing/2014/main" id="{E7690560-24ED-4BF2-BB45-715924458B1C}"/>
              </a:ext>
            </a:extLst>
          </p:cNvPr>
          <p:cNvCxnSpPr/>
          <p:nvPr/>
        </p:nvCxnSpPr>
        <p:spPr>
          <a:xfrm flipV="1">
            <a:off x="2142649" y="4015610"/>
            <a:ext cx="571500" cy="321469"/>
          </a:xfrm>
          <a:prstGeom prst="straightConnector1">
            <a:avLst/>
          </a:prstGeom>
          <a:ln w="76200">
            <a:tailEnd type="triangle"/>
          </a:ln>
        </p:spPr>
        <p:style>
          <a:lnRef idx="3">
            <a:schemeClr val="accent2"/>
          </a:lnRef>
          <a:fillRef idx="0">
            <a:schemeClr val="accent2"/>
          </a:fillRef>
          <a:effectRef idx="2">
            <a:schemeClr val="accent2"/>
          </a:effectRef>
          <a:fontRef idx="minor">
            <a:schemeClr val="tx1"/>
          </a:fontRef>
        </p:style>
      </p:cxnSp>
      <p:graphicFrame>
        <p:nvGraphicFramePr>
          <p:cNvPr id="5" name="Oggetto 4">
            <a:extLst>
              <a:ext uri="{FF2B5EF4-FFF2-40B4-BE49-F238E27FC236}">
                <a16:creationId xmlns:a16="http://schemas.microsoft.com/office/drawing/2014/main" id="{C4901F1B-8C8B-4014-8CBE-67BFEE1CB6B3}"/>
              </a:ext>
            </a:extLst>
          </p:cNvPr>
          <p:cNvGraphicFramePr>
            <a:graphicFrameLocks noChangeAspect="1"/>
          </p:cNvGraphicFramePr>
          <p:nvPr>
            <p:extLst/>
          </p:nvPr>
        </p:nvGraphicFramePr>
        <p:xfrm>
          <a:off x="8848260" y="4847760"/>
          <a:ext cx="295740" cy="295740"/>
        </p:xfrm>
        <a:graphic>
          <a:graphicData uri="http://schemas.openxmlformats.org/presentationml/2006/ole">
            <mc:AlternateContent xmlns:mc="http://schemas.openxmlformats.org/markup-compatibility/2006">
              <mc:Choice xmlns:v="urn:schemas-microsoft-com:vml" Requires="v">
                <p:oleObj spid="_x0000_s7170" r:id="rId5" imgW="3809524" imgH="3809524" progId="">
                  <p:embed/>
                </p:oleObj>
              </mc:Choice>
              <mc:Fallback>
                <p:oleObj r:id="rId5" imgW="3809524" imgH="3809524" progId="">
                  <p:embed/>
                  <p:pic>
                    <p:nvPicPr>
                      <p:cNvPr id="5" name="Oggetto 4">
                        <a:extLst>
                          <a:ext uri="{FF2B5EF4-FFF2-40B4-BE49-F238E27FC236}">
                            <a16:creationId xmlns:a16="http://schemas.microsoft.com/office/drawing/2014/main" id="{C4901F1B-8C8B-4014-8CBE-67BFEE1CB6B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48260" y="4847760"/>
                        <a:ext cx="295740" cy="295740"/>
                      </a:xfrm>
                      <a:prstGeom prst="rect">
                        <a:avLst/>
                      </a:prstGeom>
                      <a:noFill/>
                    </p:spPr>
                  </p:pic>
                </p:oleObj>
              </mc:Fallback>
            </mc:AlternateContent>
          </a:graphicData>
        </a:graphic>
      </p:graphicFrame>
    </p:spTree>
    <p:extLst>
      <p:ext uri="{BB962C8B-B14F-4D97-AF65-F5344CB8AC3E}">
        <p14:creationId xmlns:p14="http://schemas.microsoft.com/office/powerpoint/2010/main" val="1139590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62000" y="438150"/>
            <a:ext cx="5927041" cy="3705900"/>
          </a:xfrm>
          <a:prstGeom prst="rect">
            <a:avLst/>
          </a:prstGeom>
        </p:spPr>
      </p:pic>
      <p:pic>
        <p:nvPicPr>
          <p:cNvPr id="3" name="Immagine 2"/>
          <p:cNvPicPr>
            <a:picLocks noChangeAspect="1"/>
          </p:cNvPicPr>
          <p:nvPr/>
        </p:nvPicPr>
        <p:blipFill>
          <a:blip r:embed="rId4"/>
          <a:stretch>
            <a:fillRect/>
          </a:stretch>
        </p:blipFill>
        <p:spPr>
          <a:xfrm>
            <a:off x="914400" y="4324350"/>
            <a:ext cx="1931580" cy="224400"/>
          </a:xfrm>
          <a:prstGeom prst="rect">
            <a:avLst/>
          </a:prstGeom>
        </p:spPr>
      </p:pic>
      <p:sp>
        <p:nvSpPr>
          <p:cNvPr id="5" name="Freccia a destra 4"/>
          <p:cNvSpPr/>
          <p:nvPr/>
        </p:nvSpPr>
        <p:spPr>
          <a:xfrm rot="10800000">
            <a:off x="6477000" y="1581150"/>
            <a:ext cx="762000" cy="228600"/>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Ovale 5"/>
          <p:cNvSpPr/>
          <p:nvPr/>
        </p:nvSpPr>
        <p:spPr>
          <a:xfrm>
            <a:off x="4267200" y="1200150"/>
            <a:ext cx="1981200" cy="1066800"/>
          </a:xfrm>
          <a:prstGeom prst="ellipse">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CasellaDiTesto 6"/>
          <p:cNvSpPr txBox="1"/>
          <p:nvPr/>
        </p:nvSpPr>
        <p:spPr>
          <a:xfrm>
            <a:off x="7422054" y="1256496"/>
            <a:ext cx="1721946" cy="954107"/>
          </a:xfrm>
          <a:prstGeom prst="rect">
            <a:avLst/>
          </a:prstGeom>
          <a:noFill/>
        </p:spPr>
        <p:txBody>
          <a:bodyPr wrap="none" rtlCol="0">
            <a:spAutoFit/>
          </a:bodyPr>
          <a:lstStyle/>
          <a:p>
            <a:r>
              <a:rPr lang="it-IT" sz="2800" b="1" dirty="0"/>
              <a:t>SNLG</a:t>
            </a:r>
          </a:p>
          <a:p>
            <a:r>
              <a:rPr lang="it-IT" sz="2800" b="1" dirty="0" err="1"/>
              <a:t>guidelines</a:t>
            </a:r>
            <a:endParaRPr lang="it-IT" sz="2800" b="1" dirty="0"/>
          </a:p>
        </p:txBody>
      </p:sp>
      <p:graphicFrame>
        <p:nvGraphicFramePr>
          <p:cNvPr id="8" name="Oggetto 7">
            <a:extLst>
              <a:ext uri="{FF2B5EF4-FFF2-40B4-BE49-F238E27FC236}">
                <a16:creationId xmlns:a16="http://schemas.microsoft.com/office/drawing/2014/main" id="{C4901F1B-8C8B-4014-8CBE-67BFEE1CB6B3}"/>
              </a:ext>
            </a:extLst>
          </p:cNvPr>
          <p:cNvGraphicFramePr>
            <a:graphicFrameLocks noChangeAspect="1"/>
          </p:cNvGraphicFramePr>
          <p:nvPr>
            <p:extLst/>
          </p:nvPr>
        </p:nvGraphicFramePr>
        <p:xfrm>
          <a:off x="8848260" y="4847760"/>
          <a:ext cx="295740" cy="295740"/>
        </p:xfrm>
        <a:graphic>
          <a:graphicData uri="http://schemas.openxmlformats.org/presentationml/2006/ole">
            <mc:AlternateContent xmlns:mc="http://schemas.openxmlformats.org/markup-compatibility/2006">
              <mc:Choice xmlns:v="urn:schemas-microsoft-com:vml" Requires="v">
                <p:oleObj spid="_x0000_s8194" r:id="rId5" imgW="3809524" imgH="3809524" progId="">
                  <p:embed/>
                </p:oleObj>
              </mc:Choice>
              <mc:Fallback>
                <p:oleObj r:id="rId5" imgW="3809524" imgH="3809524" progId="">
                  <p:embed/>
                  <p:pic>
                    <p:nvPicPr>
                      <p:cNvPr id="8" name="Oggetto 7">
                        <a:extLst>
                          <a:ext uri="{FF2B5EF4-FFF2-40B4-BE49-F238E27FC236}">
                            <a16:creationId xmlns:a16="http://schemas.microsoft.com/office/drawing/2014/main" id="{C4901F1B-8C8B-4014-8CBE-67BFEE1CB6B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48260" y="4847760"/>
                        <a:ext cx="295740" cy="295740"/>
                      </a:xfrm>
                      <a:prstGeom prst="rect">
                        <a:avLst/>
                      </a:prstGeom>
                      <a:noFill/>
                    </p:spPr>
                  </p:pic>
                </p:oleObj>
              </mc:Fallback>
            </mc:AlternateContent>
          </a:graphicData>
        </a:graphic>
      </p:graphicFrame>
    </p:spTree>
    <p:extLst>
      <p:ext uri="{BB962C8B-B14F-4D97-AF65-F5344CB8AC3E}">
        <p14:creationId xmlns:p14="http://schemas.microsoft.com/office/powerpoint/2010/main" val="1204888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ggetto 7">
            <a:extLst>
              <a:ext uri="{FF2B5EF4-FFF2-40B4-BE49-F238E27FC236}">
                <a16:creationId xmlns:a16="http://schemas.microsoft.com/office/drawing/2014/main" id="{C4901F1B-8C8B-4014-8CBE-67BFEE1CB6B3}"/>
              </a:ext>
            </a:extLst>
          </p:cNvPr>
          <p:cNvGraphicFramePr>
            <a:graphicFrameLocks noChangeAspect="1"/>
          </p:cNvGraphicFramePr>
          <p:nvPr>
            <p:extLst/>
          </p:nvPr>
        </p:nvGraphicFramePr>
        <p:xfrm>
          <a:off x="8848260" y="4847760"/>
          <a:ext cx="295740" cy="295740"/>
        </p:xfrm>
        <a:graphic>
          <a:graphicData uri="http://schemas.openxmlformats.org/presentationml/2006/ole">
            <mc:AlternateContent xmlns:mc="http://schemas.openxmlformats.org/markup-compatibility/2006">
              <mc:Choice xmlns:v="urn:schemas-microsoft-com:vml" Requires="v">
                <p:oleObj spid="_x0000_s9218" r:id="rId3" imgW="3809524" imgH="3809524" progId="">
                  <p:embed/>
                </p:oleObj>
              </mc:Choice>
              <mc:Fallback>
                <p:oleObj r:id="rId3" imgW="3809524" imgH="3809524" progId="">
                  <p:embed/>
                  <p:pic>
                    <p:nvPicPr>
                      <p:cNvPr id="8" name="Oggetto 7">
                        <a:extLst>
                          <a:ext uri="{FF2B5EF4-FFF2-40B4-BE49-F238E27FC236}">
                            <a16:creationId xmlns:a16="http://schemas.microsoft.com/office/drawing/2014/main" id="{C4901F1B-8C8B-4014-8CBE-67BFEE1CB6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48260" y="4847760"/>
                        <a:ext cx="295740" cy="295740"/>
                      </a:xfrm>
                      <a:prstGeom prst="rect">
                        <a:avLst/>
                      </a:prstGeom>
                      <a:noFill/>
                    </p:spPr>
                  </p:pic>
                </p:oleObj>
              </mc:Fallback>
            </mc:AlternateContent>
          </a:graphicData>
        </a:graphic>
      </p:graphicFrame>
    </p:spTree>
    <p:extLst>
      <p:ext uri="{BB962C8B-B14F-4D97-AF65-F5344CB8AC3E}">
        <p14:creationId xmlns:p14="http://schemas.microsoft.com/office/powerpoint/2010/main" val="36154965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4906" y="550069"/>
            <a:ext cx="3968354" cy="13299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355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4301" y="1214439"/>
            <a:ext cx="3780235" cy="33039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355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39516" y="4900612"/>
            <a:ext cx="5086350" cy="242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Ovale 5"/>
          <p:cNvSpPr/>
          <p:nvPr/>
        </p:nvSpPr>
        <p:spPr>
          <a:xfrm>
            <a:off x="1164432" y="1329928"/>
            <a:ext cx="2759869" cy="43219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sz="1350"/>
          </a:p>
        </p:txBody>
      </p:sp>
      <p:graphicFrame>
        <p:nvGraphicFramePr>
          <p:cNvPr id="7" name="Oggetto 6">
            <a:extLst>
              <a:ext uri="{FF2B5EF4-FFF2-40B4-BE49-F238E27FC236}">
                <a16:creationId xmlns:a16="http://schemas.microsoft.com/office/drawing/2014/main" id="{C4901F1B-8C8B-4014-8CBE-67BFEE1CB6B3}"/>
              </a:ext>
            </a:extLst>
          </p:cNvPr>
          <p:cNvGraphicFramePr>
            <a:graphicFrameLocks noChangeAspect="1"/>
          </p:cNvGraphicFramePr>
          <p:nvPr>
            <p:extLst/>
          </p:nvPr>
        </p:nvGraphicFramePr>
        <p:xfrm>
          <a:off x="8848260" y="4847760"/>
          <a:ext cx="295740" cy="295740"/>
        </p:xfrm>
        <a:graphic>
          <a:graphicData uri="http://schemas.openxmlformats.org/presentationml/2006/ole">
            <mc:AlternateContent xmlns:mc="http://schemas.openxmlformats.org/markup-compatibility/2006">
              <mc:Choice xmlns:v="urn:schemas-microsoft-com:vml" Requires="v">
                <p:oleObj spid="_x0000_s10242" r:id="rId6" imgW="3809524" imgH="3809524" progId="">
                  <p:embed/>
                </p:oleObj>
              </mc:Choice>
              <mc:Fallback>
                <p:oleObj r:id="rId6" imgW="3809524" imgH="3809524" progId="">
                  <p:embed/>
                  <p:pic>
                    <p:nvPicPr>
                      <p:cNvPr id="7" name="Oggetto 6">
                        <a:extLst>
                          <a:ext uri="{FF2B5EF4-FFF2-40B4-BE49-F238E27FC236}">
                            <a16:creationId xmlns:a16="http://schemas.microsoft.com/office/drawing/2014/main" id="{C4901F1B-8C8B-4014-8CBE-67BFEE1CB6B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48260" y="4847760"/>
                        <a:ext cx="295740" cy="295740"/>
                      </a:xfrm>
                      <a:prstGeom prst="rect">
                        <a:avLst/>
                      </a:prstGeom>
                      <a:noFill/>
                    </p:spPr>
                  </p:pic>
                </p:oleObj>
              </mc:Fallback>
            </mc:AlternateContent>
          </a:graphicData>
        </a:graphic>
      </p:graphicFrame>
    </p:spTree>
    <p:extLst>
      <p:ext uri="{BB962C8B-B14F-4D97-AF65-F5344CB8AC3E}">
        <p14:creationId xmlns:p14="http://schemas.microsoft.com/office/powerpoint/2010/main" val="27988130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5811" y="111621"/>
            <a:ext cx="5704438" cy="42889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50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594" y="92869"/>
            <a:ext cx="1928813" cy="536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3" name="Connettore 1 2"/>
          <p:cNvCxnSpPr>
            <a:cxnSpLocks/>
          </p:cNvCxnSpPr>
          <p:nvPr/>
        </p:nvCxnSpPr>
        <p:spPr>
          <a:xfrm>
            <a:off x="3200400" y="666750"/>
            <a:ext cx="1171575" cy="0"/>
          </a:xfrm>
          <a:prstGeom prst="line">
            <a:avLst/>
          </a:prstGeom>
          <a:ln w="47625">
            <a:solidFill>
              <a:schemeClr val="accent6">
                <a:lumMod val="50000"/>
              </a:schemeClr>
            </a:solidFill>
          </a:ln>
        </p:spPr>
        <p:style>
          <a:lnRef idx="3">
            <a:schemeClr val="accent3"/>
          </a:lnRef>
          <a:fillRef idx="0">
            <a:schemeClr val="accent3"/>
          </a:fillRef>
          <a:effectRef idx="2">
            <a:schemeClr val="accent3"/>
          </a:effectRef>
          <a:fontRef idx="minor">
            <a:schemeClr val="tx1"/>
          </a:fontRef>
        </p:style>
      </p:cxnSp>
      <p:cxnSp>
        <p:nvCxnSpPr>
          <p:cNvPr id="12" name="Connettore 1 2"/>
          <p:cNvCxnSpPr/>
          <p:nvPr/>
        </p:nvCxnSpPr>
        <p:spPr>
          <a:xfrm>
            <a:off x="3206262" y="2419350"/>
            <a:ext cx="933153" cy="5358"/>
          </a:xfrm>
          <a:prstGeom prst="line">
            <a:avLst/>
          </a:prstGeom>
          <a:ln w="47625">
            <a:solidFill>
              <a:schemeClr val="accent6">
                <a:lumMod val="75000"/>
              </a:schemeClr>
            </a:solidFill>
          </a:ln>
        </p:spPr>
        <p:style>
          <a:lnRef idx="3">
            <a:schemeClr val="accent3"/>
          </a:lnRef>
          <a:fillRef idx="0">
            <a:schemeClr val="accent3"/>
          </a:fillRef>
          <a:effectRef idx="2">
            <a:schemeClr val="accent3"/>
          </a:effectRef>
          <a:fontRef idx="minor">
            <a:schemeClr val="tx1"/>
          </a:fontRef>
        </p:style>
      </p:cxnSp>
      <p:cxnSp>
        <p:nvCxnSpPr>
          <p:cNvPr id="13" name="Connettore 1 2"/>
          <p:cNvCxnSpPr>
            <a:cxnSpLocks/>
          </p:cNvCxnSpPr>
          <p:nvPr/>
        </p:nvCxnSpPr>
        <p:spPr>
          <a:xfrm>
            <a:off x="3242712" y="3257550"/>
            <a:ext cx="1264444" cy="0"/>
          </a:xfrm>
          <a:prstGeom prst="line">
            <a:avLst/>
          </a:prstGeom>
          <a:ln w="47625">
            <a:solidFill>
              <a:srgbClr val="FFFF00"/>
            </a:solidFill>
          </a:ln>
        </p:spPr>
        <p:style>
          <a:lnRef idx="3">
            <a:schemeClr val="accent3"/>
          </a:lnRef>
          <a:fillRef idx="0">
            <a:schemeClr val="accent3"/>
          </a:fillRef>
          <a:effectRef idx="2">
            <a:schemeClr val="accent3"/>
          </a:effectRef>
          <a:fontRef idx="minor">
            <a:schemeClr val="tx1"/>
          </a:fontRef>
        </p:style>
      </p:cxnSp>
      <p:cxnSp>
        <p:nvCxnSpPr>
          <p:cNvPr id="14" name="Connettore 1 2"/>
          <p:cNvCxnSpPr/>
          <p:nvPr/>
        </p:nvCxnSpPr>
        <p:spPr>
          <a:xfrm>
            <a:off x="3874934" y="3638550"/>
            <a:ext cx="2998589" cy="14288"/>
          </a:xfrm>
          <a:prstGeom prst="line">
            <a:avLst/>
          </a:prstGeom>
          <a:ln w="47625">
            <a:solidFill>
              <a:srgbClr val="FF0000"/>
            </a:solidFill>
          </a:ln>
        </p:spPr>
        <p:style>
          <a:lnRef idx="3">
            <a:schemeClr val="accent3"/>
          </a:lnRef>
          <a:fillRef idx="0">
            <a:schemeClr val="accent3"/>
          </a:fillRef>
          <a:effectRef idx="2">
            <a:schemeClr val="accent3"/>
          </a:effectRef>
          <a:fontRef idx="minor">
            <a:schemeClr val="tx1"/>
          </a:fontRef>
        </p:style>
      </p:cxnSp>
      <p:graphicFrame>
        <p:nvGraphicFramePr>
          <p:cNvPr id="9" name="Oggetto 8"/>
          <p:cNvGraphicFramePr>
            <a:graphicFrameLocks noChangeAspect="1"/>
          </p:cNvGraphicFramePr>
          <p:nvPr>
            <p:extLst>
              <p:ext uri="{D42A27DB-BD31-4B8C-83A1-F6EECF244321}">
                <p14:modId xmlns:p14="http://schemas.microsoft.com/office/powerpoint/2010/main" val="3391367828"/>
              </p:ext>
            </p:extLst>
          </p:nvPr>
        </p:nvGraphicFramePr>
        <p:xfrm>
          <a:off x="8726094" y="4749180"/>
          <a:ext cx="394320" cy="394320"/>
        </p:xfrm>
        <a:graphic>
          <a:graphicData uri="http://schemas.openxmlformats.org/presentationml/2006/ole">
            <mc:AlternateContent xmlns:mc="http://schemas.openxmlformats.org/markup-compatibility/2006">
              <mc:Choice xmlns:v="urn:schemas-microsoft-com:vml" Requires="v">
                <p:oleObj spid="_x0000_s11266" r:id="rId5" imgW="3809524" imgH="3809524" progId="">
                  <p:embed/>
                </p:oleObj>
              </mc:Choice>
              <mc:Fallback>
                <p:oleObj r:id="rId5" imgW="3809524" imgH="3809524" progId="">
                  <p:embed/>
                  <p:pic>
                    <p:nvPicPr>
                      <p:cNvPr id="9" name="Oggetto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26094" y="4749180"/>
                        <a:ext cx="394320" cy="394320"/>
                      </a:xfrm>
                      <a:prstGeom prst="rect">
                        <a:avLst/>
                      </a:prstGeom>
                      <a:noFill/>
                    </p:spPr>
                  </p:pic>
                </p:oleObj>
              </mc:Fallback>
            </mc:AlternateContent>
          </a:graphicData>
        </a:graphic>
      </p:graphicFrame>
    </p:spTree>
    <p:extLst>
      <p:ext uri="{BB962C8B-B14F-4D97-AF65-F5344CB8AC3E}">
        <p14:creationId xmlns:p14="http://schemas.microsoft.com/office/powerpoint/2010/main" val="13712277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69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3909"/>
          <a:stretch/>
        </p:blipFill>
        <p:spPr bwMode="auto">
          <a:xfrm>
            <a:off x="466725" y="3"/>
            <a:ext cx="7992000" cy="514349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graphicFrame>
        <p:nvGraphicFramePr>
          <p:cNvPr id="3" name="Oggetto 2">
            <a:extLst>
              <a:ext uri="{FF2B5EF4-FFF2-40B4-BE49-F238E27FC236}">
                <a16:creationId xmlns:a16="http://schemas.microsoft.com/office/drawing/2014/main" id="{C4901F1B-8C8B-4014-8CBE-67BFEE1CB6B3}"/>
              </a:ext>
            </a:extLst>
          </p:cNvPr>
          <p:cNvGraphicFramePr>
            <a:graphicFrameLocks noChangeAspect="1"/>
          </p:cNvGraphicFramePr>
          <p:nvPr>
            <p:extLst/>
          </p:nvPr>
        </p:nvGraphicFramePr>
        <p:xfrm>
          <a:off x="8848260" y="4847760"/>
          <a:ext cx="295740" cy="295740"/>
        </p:xfrm>
        <a:graphic>
          <a:graphicData uri="http://schemas.openxmlformats.org/presentationml/2006/ole">
            <mc:AlternateContent xmlns:mc="http://schemas.openxmlformats.org/markup-compatibility/2006">
              <mc:Choice xmlns:v="urn:schemas-microsoft-com:vml" Requires="v">
                <p:oleObj spid="_x0000_s12290" r:id="rId5" imgW="3809524" imgH="3809524" progId="">
                  <p:embed/>
                </p:oleObj>
              </mc:Choice>
              <mc:Fallback>
                <p:oleObj r:id="rId5" imgW="3809524" imgH="3809524" progId="">
                  <p:embed/>
                  <p:pic>
                    <p:nvPicPr>
                      <p:cNvPr id="3" name="Oggetto 2">
                        <a:extLst>
                          <a:ext uri="{FF2B5EF4-FFF2-40B4-BE49-F238E27FC236}">
                            <a16:creationId xmlns:a16="http://schemas.microsoft.com/office/drawing/2014/main" id="{C4901F1B-8C8B-4014-8CBE-67BFEE1CB6B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48260" y="4847760"/>
                        <a:ext cx="295740" cy="295740"/>
                      </a:xfrm>
                      <a:prstGeom prst="rect">
                        <a:avLst/>
                      </a:prstGeom>
                      <a:noFill/>
                    </p:spPr>
                  </p:pic>
                </p:oleObj>
              </mc:Fallback>
            </mc:AlternateContent>
          </a:graphicData>
        </a:graphic>
      </p:graphicFrame>
    </p:spTree>
    <p:extLst>
      <p:ext uri="{BB962C8B-B14F-4D97-AF65-F5344CB8AC3E}">
        <p14:creationId xmlns:p14="http://schemas.microsoft.com/office/powerpoint/2010/main" val="4776698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8984546" y="0"/>
            <a:ext cx="159455" cy="5143500"/>
          </a:xfrm>
          <a:prstGeom prst="rect">
            <a:avLst/>
          </a:prstGeom>
          <a:solidFill>
            <a:srgbClr val="00457D"/>
          </a:solidFill>
          <a:ln w="9525">
            <a:solidFill>
              <a:srgbClr val="00457D"/>
            </a:solidFill>
            <a:miter lim="800000"/>
            <a:headEnd/>
            <a:tailEnd/>
          </a:ln>
        </p:spPr>
        <p:txBody>
          <a:bodyPr lIns="76194" tIns="38097" rIns="76194" bIns="38097"/>
          <a:lstStyle/>
          <a:p>
            <a:pPr fontAlgn="base">
              <a:spcBef>
                <a:spcPct val="0"/>
              </a:spcBef>
              <a:spcAft>
                <a:spcPct val="0"/>
              </a:spcAft>
            </a:pPr>
            <a:endParaRPr sz="2300" dirty="0">
              <a:solidFill>
                <a:srgbClr val="FFFF99"/>
              </a:solidFill>
              <a:latin typeface="Arial" charset="0"/>
              <a:cs typeface="Arial" charset="0"/>
            </a:endParaRPr>
          </a:p>
        </p:txBody>
      </p:sp>
      <p:sp>
        <p:nvSpPr>
          <p:cNvPr id="6" name="Rectangle 2"/>
          <p:cNvSpPr>
            <a:spLocks noGrp="1" noChangeArrowheads="1"/>
          </p:cNvSpPr>
          <p:nvPr>
            <p:ph type="ctrTitle"/>
          </p:nvPr>
        </p:nvSpPr>
        <p:spPr>
          <a:xfrm>
            <a:off x="44404" y="2160416"/>
            <a:ext cx="8880080" cy="1512280"/>
          </a:xfrm>
        </p:spPr>
        <p:txBody>
          <a:bodyPr>
            <a:noAutofit/>
          </a:bodyPr>
          <a:lstStyle/>
          <a:p>
            <a:pPr algn="r">
              <a:lnSpc>
                <a:spcPct val="110000"/>
              </a:lnSpc>
            </a:pPr>
            <a:r>
              <a:rPr lang="en-US" sz="3200" b="1" dirty="0">
                <a:solidFill>
                  <a:srgbClr val="C00000"/>
                </a:solidFill>
                <a:latin typeface="Calibri" pitchFamily="34" charset="0"/>
                <a:ea typeface="Calibri" pitchFamily="34" charset="0"/>
                <a:cs typeface="Calibri" pitchFamily="34" charset="0"/>
              </a:rPr>
              <a:t>Quality and trustworthiness of clinical practice guidelines developed by Italian medical specialty societies: a cross sectional study</a:t>
            </a:r>
            <a:endParaRPr lang="en-US" sz="3200" dirty="0">
              <a:solidFill>
                <a:srgbClr val="C00000"/>
              </a:solidFill>
              <a:latin typeface="Calibri" pitchFamily="34" charset="0"/>
              <a:ea typeface="Calibri" pitchFamily="34" charset="0"/>
              <a:cs typeface="Calibri" pitchFamily="34" charset="0"/>
            </a:endParaRPr>
          </a:p>
        </p:txBody>
      </p:sp>
      <p:sp>
        <p:nvSpPr>
          <p:cNvPr id="7" name="Rettangolo 6"/>
          <p:cNvSpPr/>
          <p:nvPr/>
        </p:nvSpPr>
        <p:spPr>
          <a:xfrm>
            <a:off x="3200400" y="3651870"/>
            <a:ext cx="5584294" cy="1431155"/>
          </a:xfrm>
          <a:prstGeom prst="rect">
            <a:avLst/>
          </a:prstGeom>
        </p:spPr>
        <p:txBody>
          <a:bodyPr wrap="square" lIns="76194" tIns="38097" rIns="76194" bIns="38097">
            <a:spAutoFit/>
          </a:bodyPr>
          <a:lstStyle/>
          <a:p>
            <a:pPr algn="r" eaLnBrk="0" fontAlgn="base" hangingPunct="0">
              <a:spcBef>
                <a:spcPct val="0"/>
              </a:spcBef>
              <a:spcAft>
                <a:spcPct val="0"/>
              </a:spcAft>
              <a:defRPr/>
            </a:pPr>
            <a:r>
              <a:rPr lang="en-US" sz="2200" b="1" kern="0" dirty="0">
                <a:solidFill>
                  <a:srgbClr val="00457D"/>
                </a:solidFill>
                <a:cs typeface="Calibri" pitchFamily="34" charset="0"/>
              </a:rPr>
              <a:t>Nino Cartabellotta</a:t>
            </a:r>
            <a:r>
              <a:rPr lang="en-US" sz="2200" kern="0" dirty="0">
                <a:solidFill>
                  <a:srgbClr val="00457D"/>
                </a:solidFill>
                <a:cs typeface="Calibri" pitchFamily="34" charset="0"/>
              </a:rPr>
              <a:t>,</a:t>
            </a:r>
            <a:r>
              <a:rPr lang="en-US" sz="2200" b="1" kern="0" dirty="0">
                <a:solidFill>
                  <a:srgbClr val="00457D"/>
                </a:solidFill>
                <a:cs typeface="Calibri" pitchFamily="34" charset="0"/>
              </a:rPr>
              <a:t> </a:t>
            </a:r>
            <a:r>
              <a:rPr lang="en-US" sz="2200" kern="0" dirty="0">
                <a:solidFill>
                  <a:srgbClr val="00457D"/>
                </a:solidFill>
                <a:cs typeface="Calibri" pitchFamily="34" charset="0"/>
              </a:rPr>
              <a:t>GIMBE Foundation</a:t>
            </a:r>
          </a:p>
          <a:p>
            <a:pPr algn="r" eaLnBrk="0" fontAlgn="base" hangingPunct="0">
              <a:spcBef>
                <a:spcPct val="0"/>
              </a:spcBef>
              <a:spcAft>
                <a:spcPct val="0"/>
              </a:spcAft>
              <a:defRPr/>
            </a:pPr>
            <a:r>
              <a:rPr lang="en-US" sz="2200" b="1" kern="0" dirty="0">
                <a:solidFill>
                  <a:srgbClr val="00457D"/>
                </a:solidFill>
                <a:cs typeface="Calibri" pitchFamily="34" charset="0"/>
              </a:rPr>
              <a:t>Antonio Simone Laganà</a:t>
            </a:r>
            <a:r>
              <a:rPr lang="en-US" sz="2200" kern="0" dirty="0">
                <a:solidFill>
                  <a:srgbClr val="00457D"/>
                </a:solidFill>
                <a:cs typeface="Calibri" pitchFamily="34" charset="0"/>
              </a:rPr>
              <a:t>, University of Messina</a:t>
            </a:r>
          </a:p>
          <a:p>
            <a:pPr algn="r" eaLnBrk="0" fontAlgn="base" hangingPunct="0">
              <a:spcBef>
                <a:spcPct val="0"/>
              </a:spcBef>
              <a:spcAft>
                <a:spcPct val="0"/>
              </a:spcAft>
              <a:defRPr/>
            </a:pPr>
            <a:r>
              <a:rPr lang="en-US" sz="2200" b="1" kern="0" dirty="0">
                <a:solidFill>
                  <a:srgbClr val="00457D"/>
                </a:solidFill>
                <a:cs typeface="Calibri" pitchFamily="34" charset="0"/>
              </a:rPr>
              <a:t>Primiano Iannone</a:t>
            </a:r>
            <a:r>
              <a:rPr lang="en-US" sz="2200" kern="0" dirty="0">
                <a:solidFill>
                  <a:srgbClr val="00457D"/>
                </a:solidFill>
                <a:cs typeface="Calibri" pitchFamily="34" charset="0"/>
              </a:rPr>
              <a:t>, National Institute of Health</a:t>
            </a:r>
          </a:p>
          <a:p>
            <a:pPr algn="r" eaLnBrk="0" fontAlgn="base" hangingPunct="0">
              <a:spcBef>
                <a:spcPct val="0"/>
              </a:spcBef>
              <a:spcAft>
                <a:spcPct val="0"/>
              </a:spcAft>
              <a:defRPr/>
            </a:pPr>
            <a:r>
              <a:rPr lang="en-US" sz="2200" b="1" kern="0" dirty="0">
                <a:solidFill>
                  <a:srgbClr val="00457D"/>
                </a:solidFill>
                <a:cs typeface="Calibri" pitchFamily="34" charset="0"/>
              </a:rPr>
              <a:t>Walter Ricciardi</a:t>
            </a:r>
            <a:r>
              <a:rPr lang="en-US" sz="2200" kern="0" dirty="0">
                <a:solidFill>
                  <a:srgbClr val="00457D"/>
                </a:solidFill>
                <a:cs typeface="Calibri" pitchFamily="34" charset="0"/>
              </a:rPr>
              <a:t>, National Institute of Health </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061"/>
            <a:ext cx="8984545" cy="208864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64341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7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335"/>
            <a:ext cx="7704000" cy="514395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graphicFrame>
        <p:nvGraphicFramePr>
          <p:cNvPr id="3" name="Oggetto 2">
            <a:extLst>
              <a:ext uri="{FF2B5EF4-FFF2-40B4-BE49-F238E27FC236}">
                <a16:creationId xmlns:a16="http://schemas.microsoft.com/office/drawing/2014/main" id="{C4901F1B-8C8B-4014-8CBE-67BFEE1CB6B3}"/>
              </a:ext>
            </a:extLst>
          </p:cNvPr>
          <p:cNvGraphicFramePr>
            <a:graphicFrameLocks noChangeAspect="1"/>
          </p:cNvGraphicFramePr>
          <p:nvPr>
            <p:extLst/>
          </p:nvPr>
        </p:nvGraphicFramePr>
        <p:xfrm>
          <a:off x="8848260" y="4847760"/>
          <a:ext cx="295740" cy="295740"/>
        </p:xfrm>
        <a:graphic>
          <a:graphicData uri="http://schemas.openxmlformats.org/presentationml/2006/ole">
            <mc:AlternateContent xmlns:mc="http://schemas.openxmlformats.org/markup-compatibility/2006">
              <mc:Choice xmlns:v="urn:schemas-microsoft-com:vml" Requires="v">
                <p:oleObj spid="_x0000_s13314" r:id="rId4" imgW="3809524" imgH="3809524" progId="">
                  <p:embed/>
                </p:oleObj>
              </mc:Choice>
              <mc:Fallback>
                <p:oleObj r:id="rId4" imgW="3809524" imgH="3809524" progId="">
                  <p:embed/>
                  <p:pic>
                    <p:nvPicPr>
                      <p:cNvPr id="3" name="Oggetto 2">
                        <a:extLst>
                          <a:ext uri="{FF2B5EF4-FFF2-40B4-BE49-F238E27FC236}">
                            <a16:creationId xmlns:a16="http://schemas.microsoft.com/office/drawing/2014/main" id="{C4901F1B-8C8B-4014-8CBE-67BFEE1CB6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48260" y="4847760"/>
                        <a:ext cx="295740" cy="295740"/>
                      </a:xfrm>
                      <a:prstGeom prst="rect">
                        <a:avLst/>
                      </a:prstGeom>
                      <a:noFill/>
                    </p:spPr>
                  </p:pic>
                </p:oleObj>
              </mc:Fallback>
            </mc:AlternateContent>
          </a:graphicData>
        </a:graphic>
      </p:graphicFrame>
    </p:spTree>
    <p:extLst>
      <p:ext uri="{BB962C8B-B14F-4D97-AF65-F5344CB8AC3E}">
        <p14:creationId xmlns:p14="http://schemas.microsoft.com/office/powerpoint/2010/main" val="17938448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47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
            <a:ext cx="7704000" cy="514393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graphicFrame>
        <p:nvGraphicFramePr>
          <p:cNvPr id="3" name="Oggetto 2">
            <a:extLst>
              <a:ext uri="{FF2B5EF4-FFF2-40B4-BE49-F238E27FC236}">
                <a16:creationId xmlns:a16="http://schemas.microsoft.com/office/drawing/2014/main" id="{C4901F1B-8C8B-4014-8CBE-67BFEE1CB6B3}"/>
              </a:ext>
            </a:extLst>
          </p:cNvPr>
          <p:cNvGraphicFramePr>
            <a:graphicFrameLocks noChangeAspect="1"/>
          </p:cNvGraphicFramePr>
          <p:nvPr>
            <p:extLst/>
          </p:nvPr>
        </p:nvGraphicFramePr>
        <p:xfrm>
          <a:off x="8848260" y="4847760"/>
          <a:ext cx="295740" cy="295740"/>
        </p:xfrm>
        <a:graphic>
          <a:graphicData uri="http://schemas.openxmlformats.org/presentationml/2006/ole">
            <mc:AlternateContent xmlns:mc="http://schemas.openxmlformats.org/markup-compatibility/2006">
              <mc:Choice xmlns:v="urn:schemas-microsoft-com:vml" Requires="v">
                <p:oleObj spid="_x0000_s14338" r:id="rId4" imgW="3809524" imgH="3809524" progId="">
                  <p:embed/>
                </p:oleObj>
              </mc:Choice>
              <mc:Fallback>
                <p:oleObj r:id="rId4" imgW="3809524" imgH="3809524" progId="">
                  <p:embed/>
                  <p:pic>
                    <p:nvPicPr>
                      <p:cNvPr id="3" name="Oggetto 2">
                        <a:extLst>
                          <a:ext uri="{FF2B5EF4-FFF2-40B4-BE49-F238E27FC236}">
                            <a16:creationId xmlns:a16="http://schemas.microsoft.com/office/drawing/2014/main" id="{C4901F1B-8C8B-4014-8CBE-67BFEE1CB6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48260" y="4847760"/>
                        <a:ext cx="295740" cy="295740"/>
                      </a:xfrm>
                      <a:prstGeom prst="rect">
                        <a:avLst/>
                      </a:prstGeom>
                      <a:noFill/>
                    </p:spPr>
                  </p:pic>
                </p:oleObj>
              </mc:Fallback>
            </mc:AlternateContent>
          </a:graphicData>
        </a:graphic>
      </p:graphicFrame>
    </p:spTree>
    <p:extLst>
      <p:ext uri="{BB962C8B-B14F-4D97-AF65-F5344CB8AC3E}">
        <p14:creationId xmlns:p14="http://schemas.microsoft.com/office/powerpoint/2010/main" val="13193271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
            <a:ext cx="7740000" cy="515601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graphicFrame>
        <p:nvGraphicFramePr>
          <p:cNvPr id="3" name="Oggetto 2">
            <a:extLst>
              <a:ext uri="{FF2B5EF4-FFF2-40B4-BE49-F238E27FC236}">
                <a16:creationId xmlns:a16="http://schemas.microsoft.com/office/drawing/2014/main" id="{C4901F1B-8C8B-4014-8CBE-67BFEE1CB6B3}"/>
              </a:ext>
            </a:extLst>
          </p:cNvPr>
          <p:cNvGraphicFramePr>
            <a:graphicFrameLocks noChangeAspect="1"/>
          </p:cNvGraphicFramePr>
          <p:nvPr>
            <p:extLst/>
          </p:nvPr>
        </p:nvGraphicFramePr>
        <p:xfrm>
          <a:off x="8848260" y="4847760"/>
          <a:ext cx="295740" cy="295740"/>
        </p:xfrm>
        <a:graphic>
          <a:graphicData uri="http://schemas.openxmlformats.org/presentationml/2006/ole">
            <mc:AlternateContent xmlns:mc="http://schemas.openxmlformats.org/markup-compatibility/2006">
              <mc:Choice xmlns:v="urn:schemas-microsoft-com:vml" Requires="v">
                <p:oleObj spid="_x0000_s15362" r:id="rId4" imgW="3809524" imgH="3809524" progId="">
                  <p:embed/>
                </p:oleObj>
              </mc:Choice>
              <mc:Fallback>
                <p:oleObj r:id="rId4" imgW="3809524" imgH="3809524" progId="">
                  <p:embed/>
                  <p:pic>
                    <p:nvPicPr>
                      <p:cNvPr id="3" name="Oggetto 2">
                        <a:extLst>
                          <a:ext uri="{FF2B5EF4-FFF2-40B4-BE49-F238E27FC236}">
                            <a16:creationId xmlns:a16="http://schemas.microsoft.com/office/drawing/2014/main" id="{C4901F1B-8C8B-4014-8CBE-67BFEE1CB6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48260" y="4847760"/>
                        <a:ext cx="295740" cy="295740"/>
                      </a:xfrm>
                      <a:prstGeom prst="rect">
                        <a:avLst/>
                      </a:prstGeom>
                      <a:noFill/>
                    </p:spPr>
                  </p:pic>
                </p:oleObj>
              </mc:Fallback>
            </mc:AlternateContent>
          </a:graphicData>
        </a:graphic>
      </p:graphicFrame>
    </p:spTree>
    <p:extLst>
      <p:ext uri="{BB962C8B-B14F-4D97-AF65-F5344CB8AC3E}">
        <p14:creationId xmlns:p14="http://schemas.microsoft.com/office/powerpoint/2010/main" val="2804815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67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
            <a:ext cx="7596000" cy="515784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graphicFrame>
        <p:nvGraphicFramePr>
          <p:cNvPr id="3" name="Oggetto 2">
            <a:extLst>
              <a:ext uri="{FF2B5EF4-FFF2-40B4-BE49-F238E27FC236}">
                <a16:creationId xmlns:a16="http://schemas.microsoft.com/office/drawing/2014/main" id="{C4901F1B-8C8B-4014-8CBE-67BFEE1CB6B3}"/>
              </a:ext>
            </a:extLst>
          </p:cNvPr>
          <p:cNvGraphicFramePr>
            <a:graphicFrameLocks noChangeAspect="1"/>
          </p:cNvGraphicFramePr>
          <p:nvPr>
            <p:extLst/>
          </p:nvPr>
        </p:nvGraphicFramePr>
        <p:xfrm>
          <a:off x="8848260" y="4847760"/>
          <a:ext cx="295740" cy="295740"/>
        </p:xfrm>
        <a:graphic>
          <a:graphicData uri="http://schemas.openxmlformats.org/presentationml/2006/ole">
            <mc:AlternateContent xmlns:mc="http://schemas.openxmlformats.org/markup-compatibility/2006">
              <mc:Choice xmlns:v="urn:schemas-microsoft-com:vml" Requires="v">
                <p:oleObj spid="_x0000_s16386" r:id="rId4" imgW="3809524" imgH="3809524" progId="">
                  <p:embed/>
                </p:oleObj>
              </mc:Choice>
              <mc:Fallback>
                <p:oleObj r:id="rId4" imgW="3809524" imgH="3809524" progId="">
                  <p:embed/>
                  <p:pic>
                    <p:nvPicPr>
                      <p:cNvPr id="3" name="Oggetto 2">
                        <a:extLst>
                          <a:ext uri="{FF2B5EF4-FFF2-40B4-BE49-F238E27FC236}">
                            <a16:creationId xmlns:a16="http://schemas.microsoft.com/office/drawing/2014/main" id="{C4901F1B-8C8B-4014-8CBE-67BFEE1CB6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48260" y="4847760"/>
                        <a:ext cx="295740" cy="295740"/>
                      </a:xfrm>
                      <a:prstGeom prst="rect">
                        <a:avLst/>
                      </a:prstGeom>
                      <a:noFill/>
                    </p:spPr>
                  </p:pic>
                </p:oleObj>
              </mc:Fallback>
            </mc:AlternateContent>
          </a:graphicData>
        </a:graphic>
      </p:graphicFrame>
    </p:spTree>
    <p:extLst>
      <p:ext uri="{BB962C8B-B14F-4D97-AF65-F5344CB8AC3E}">
        <p14:creationId xmlns:p14="http://schemas.microsoft.com/office/powerpoint/2010/main" val="33343584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67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969"/>
            <a:ext cx="7596000" cy="5202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graphicFrame>
        <p:nvGraphicFramePr>
          <p:cNvPr id="3" name="Oggetto 2">
            <a:extLst>
              <a:ext uri="{FF2B5EF4-FFF2-40B4-BE49-F238E27FC236}">
                <a16:creationId xmlns:a16="http://schemas.microsoft.com/office/drawing/2014/main" id="{C4901F1B-8C8B-4014-8CBE-67BFEE1CB6B3}"/>
              </a:ext>
            </a:extLst>
          </p:cNvPr>
          <p:cNvGraphicFramePr>
            <a:graphicFrameLocks noChangeAspect="1"/>
          </p:cNvGraphicFramePr>
          <p:nvPr>
            <p:extLst/>
          </p:nvPr>
        </p:nvGraphicFramePr>
        <p:xfrm>
          <a:off x="8848260" y="4847760"/>
          <a:ext cx="295740" cy="295740"/>
        </p:xfrm>
        <a:graphic>
          <a:graphicData uri="http://schemas.openxmlformats.org/presentationml/2006/ole">
            <mc:AlternateContent xmlns:mc="http://schemas.openxmlformats.org/markup-compatibility/2006">
              <mc:Choice xmlns:v="urn:schemas-microsoft-com:vml" Requires="v">
                <p:oleObj spid="_x0000_s17410" r:id="rId4" imgW="3809524" imgH="3809524" progId="">
                  <p:embed/>
                </p:oleObj>
              </mc:Choice>
              <mc:Fallback>
                <p:oleObj r:id="rId4" imgW="3809524" imgH="3809524" progId="">
                  <p:embed/>
                  <p:pic>
                    <p:nvPicPr>
                      <p:cNvPr id="3" name="Oggetto 2">
                        <a:extLst>
                          <a:ext uri="{FF2B5EF4-FFF2-40B4-BE49-F238E27FC236}">
                            <a16:creationId xmlns:a16="http://schemas.microsoft.com/office/drawing/2014/main" id="{C4901F1B-8C8B-4014-8CBE-67BFEE1CB6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48260" y="4847760"/>
                        <a:ext cx="295740" cy="295740"/>
                      </a:xfrm>
                      <a:prstGeom prst="rect">
                        <a:avLst/>
                      </a:prstGeom>
                      <a:noFill/>
                    </p:spPr>
                  </p:pic>
                </p:oleObj>
              </mc:Fallback>
            </mc:AlternateContent>
          </a:graphicData>
        </a:graphic>
      </p:graphicFrame>
    </p:spTree>
    <p:extLst>
      <p:ext uri="{BB962C8B-B14F-4D97-AF65-F5344CB8AC3E}">
        <p14:creationId xmlns:p14="http://schemas.microsoft.com/office/powerpoint/2010/main" val="19465903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57380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a:blip r:embed="rId3"/>
          <a:stretch>
            <a:fillRect/>
          </a:stretch>
        </p:blipFill>
        <p:spPr>
          <a:xfrm>
            <a:off x="613380" y="1343960"/>
            <a:ext cx="7921020" cy="3513795"/>
          </a:xfrm>
          <a:prstGeom prst="rect">
            <a:avLst/>
          </a:prstGeom>
        </p:spPr>
      </p:pic>
      <p:sp>
        <p:nvSpPr>
          <p:cNvPr id="20" name="Titolo"/>
          <p:cNvSpPr txBox="1">
            <a:spLocks noGrp="1"/>
          </p:cNvSpPr>
          <p:nvPr>
            <p:ph type="title" idx="4294967295"/>
          </p:nvPr>
        </p:nvSpPr>
        <p:spPr>
          <a:xfrm>
            <a:off x="609600" y="57150"/>
            <a:ext cx="8534400" cy="1052513"/>
          </a:xfrm>
          <a:prstGeom prst="rect">
            <a:avLst/>
          </a:prstGeom>
        </p:spPr>
        <p:txBody>
          <a:bodyPr vert="horz" anchor="b">
            <a:normAutofit/>
          </a:bodyPr>
          <a:lstStyle/>
          <a:p>
            <a:r>
              <a:rPr lang="it-IT" sz="3600" dirty="0">
                <a:solidFill>
                  <a:srgbClr val="FF0000"/>
                </a:solidFill>
              </a:rPr>
              <a:t>Art. 5. L. 8 marzo 2017, n. 24 “Legge Gelli”  </a:t>
            </a:r>
            <a:br>
              <a:rPr lang="it-IT" sz="3600" dirty="0">
                <a:solidFill>
                  <a:srgbClr val="FF0000"/>
                </a:solidFill>
              </a:rPr>
            </a:br>
            <a:r>
              <a:rPr lang="it-IT" sz="1800" dirty="0">
                <a:solidFill>
                  <a:srgbClr val="FF0000"/>
                </a:solidFill>
              </a:rPr>
              <a:t>Buone pratiche clinico-assistenziali e raccomandazioni previste dalle linee guida</a:t>
            </a:r>
            <a:endParaRPr lang="it-IT" sz="3600" dirty="0">
              <a:solidFill>
                <a:srgbClr val="FF0000"/>
              </a:solidFill>
            </a:endParaRPr>
          </a:p>
        </p:txBody>
      </p:sp>
      <p:sp>
        <p:nvSpPr>
          <p:cNvPr id="2" name="CasellaDiTesto 1"/>
          <p:cNvSpPr txBox="1"/>
          <p:nvPr/>
        </p:nvSpPr>
        <p:spPr>
          <a:xfrm>
            <a:off x="2913540" y="773209"/>
            <a:ext cx="92313" cy="3693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0" tIns="45710" rIns="45710" bIns="45710" numCol="1" spcCol="38092" rtlCol="0" anchor="t">
            <a:spAutoFit/>
          </a:bodyPr>
          <a:lstStyle/>
          <a:p>
            <a:pPr defTabSz="914210" hangingPunct="0"/>
            <a:endParaRPr lang="it-IT" dirty="0">
              <a:solidFill>
                <a:srgbClr val="000000"/>
              </a:solidFill>
              <a:latin typeface="Arial"/>
              <a:ea typeface="Arial"/>
              <a:cs typeface="Arial"/>
              <a:sym typeface="Arial"/>
            </a:endParaRPr>
          </a:p>
        </p:txBody>
      </p:sp>
      <p:sp>
        <p:nvSpPr>
          <p:cNvPr id="6" name="Rettangolo 5"/>
          <p:cNvSpPr/>
          <p:nvPr/>
        </p:nvSpPr>
        <p:spPr>
          <a:xfrm flipV="1">
            <a:off x="1981200" y="2410763"/>
            <a:ext cx="5638800" cy="45719"/>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lIns="91421" tIns="45711" rIns="91421" bIns="45711" rtlCol="0" anchor="ctr"/>
          <a:lstStyle/>
          <a:p>
            <a:pPr algn="ctr"/>
            <a:endParaRPr lang="it-IT"/>
          </a:p>
        </p:txBody>
      </p:sp>
      <p:sp>
        <p:nvSpPr>
          <p:cNvPr id="7" name="Rettangolo 6"/>
          <p:cNvSpPr/>
          <p:nvPr/>
        </p:nvSpPr>
        <p:spPr>
          <a:xfrm flipV="1">
            <a:off x="685800" y="2410763"/>
            <a:ext cx="1066800" cy="45719"/>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lIns="91421" tIns="45711" rIns="91421" bIns="45711" rtlCol="0" anchor="ctr"/>
          <a:lstStyle/>
          <a:p>
            <a:pPr algn="ctr"/>
            <a:endParaRPr lang="it-IT"/>
          </a:p>
        </p:txBody>
      </p:sp>
      <p:sp>
        <p:nvSpPr>
          <p:cNvPr id="8" name="Rettangolo 7"/>
          <p:cNvSpPr/>
          <p:nvPr/>
        </p:nvSpPr>
        <p:spPr>
          <a:xfrm>
            <a:off x="685800" y="2669842"/>
            <a:ext cx="7696200" cy="45719"/>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lIns="91421" tIns="45711" rIns="91421" bIns="45711" rtlCol="0" anchor="ctr"/>
          <a:lstStyle/>
          <a:p>
            <a:pPr algn="ctr"/>
            <a:endParaRPr lang="it-IT"/>
          </a:p>
        </p:txBody>
      </p:sp>
      <p:sp>
        <p:nvSpPr>
          <p:cNvPr id="9" name="Rettangolo 8"/>
          <p:cNvSpPr/>
          <p:nvPr/>
        </p:nvSpPr>
        <p:spPr>
          <a:xfrm>
            <a:off x="8001000" y="2410763"/>
            <a:ext cx="457200" cy="45719"/>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lIns="91421" tIns="45711" rIns="91421" bIns="45711" rtlCol="0" anchor="ctr"/>
          <a:lstStyle/>
          <a:p>
            <a:pPr algn="ctr"/>
            <a:endParaRPr lang="it-IT"/>
          </a:p>
        </p:txBody>
      </p:sp>
      <p:sp>
        <p:nvSpPr>
          <p:cNvPr id="10" name="Rettangolo 9"/>
          <p:cNvSpPr/>
          <p:nvPr/>
        </p:nvSpPr>
        <p:spPr>
          <a:xfrm flipV="1">
            <a:off x="685800" y="2944158"/>
            <a:ext cx="762000" cy="45719"/>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lIns="91421" tIns="45711" rIns="91421" bIns="45711" rtlCol="0" anchor="ctr"/>
          <a:lstStyle/>
          <a:p>
            <a:pPr algn="ctr"/>
            <a:endParaRPr lang="it-IT"/>
          </a:p>
        </p:txBody>
      </p:sp>
      <p:sp>
        <p:nvSpPr>
          <p:cNvPr id="11" name="Rettangolo 10"/>
          <p:cNvSpPr/>
          <p:nvPr/>
        </p:nvSpPr>
        <p:spPr>
          <a:xfrm>
            <a:off x="8229600" y="2136439"/>
            <a:ext cx="228600" cy="54314"/>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lIns="91421" tIns="45711" rIns="91421" bIns="45711" rtlCol="0" anchor="ctr"/>
          <a:lstStyle/>
          <a:p>
            <a:pPr algn="ctr"/>
            <a:endParaRPr lang="it-IT"/>
          </a:p>
        </p:txBody>
      </p:sp>
      <p:sp>
        <p:nvSpPr>
          <p:cNvPr id="12" name="Rettangolo 11"/>
          <p:cNvSpPr/>
          <p:nvPr/>
        </p:nvSpPr>
        <p:spPr>
          <a:xfrm flipV="1">
            <a:off x="1219201" y="1611640"/>
            <a:ext cx="4343400" cy="45719"/>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lIns="91421" tIns="45711" rIns="91421" bIns="45711" rtlCol="0" anchor="ctr"/>
          <a:lstStyle/>
          <a:p>
            <a:pPr algn="ctr"/>
            <a:endParaRPr lang="it-IT"/>
          </a:p>
        </p:txBody>
      </p:sp>
    </p:spTree>
    <p:extLst>
      <p:ext uri="{BB962C8B-B14F-4D97-AF65-F5344CB8AC3E}">
        <p14:creationId xmlns:p14="http://schemas.microsoft.com/office/powerpoint/2010/main" val="891683020"/>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3"/>
          <a:stretch>
            <a:fillRect/>
          </a:stretch>
        </p:blipFill>
        <p:spPr>
          <a:xfrm>
            <a:off x="685800" y="1352550"/>
            <a:ext cx="7924800" cy="3657600"/>
          </a:xfrm>
          <a:prstGeom prst="rect">
            <a:avLst/>
          </a:prstGeom>
        </p:spPr>
      </p:pic>
      <p:sp>
        <p:nvSpPr>
          <p:cNvPr id="2" name="CasellaDiTesto 1"/>
          <p:cNvSpPr txBox="1"/>
          <p:nvPr/>
        </p:nvSpPr>
        <p:spPr>
          <a:xfrm>
            <a:off x="2913540" y="773209"/>
            <a:ext cx="92313" cy="3693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0" tIns="45710" rIns="45710" bIns="45710" numCol="1" spcCol="38092" rtlCol="0" anchor="t">
            <a:spAutoFit/>
          </a:bodyPr>
          <a:lstStyle/>
          <a:p>
            <a:pPr defTabSz="914210" hangingPunct="0"/>
            <a:endParaRPr lang="it-IT" dirty="0">
              <a:solidFill>
                <a:srgbClr val="000000"/>
              </a:solidFill>
              <a:latin typeface="Arial"/>
              <a:ea typeface="Arial"/>
              <a:cs typeface="Arial"/>
              <a:sym typeface="Arial"/>
            </a:endParaRPr>
          </a:p>
        </p:txBody>
      </p:sp>
      <p:sp>
        <p:nvSpPr>
          <p:cNvPr id="6" name="Titolo"/>
          <p:cNvSpPr txBox="1">
            <a:spLocks/>
          </p:cNvSpPr>
          <p:nvPr/>
        </p:nvSpPr>
        <p:spPr>
          <a:xfrm>
            <a:off x="609600" y="57158"/>
            <a:ext cx="8534400" cy="1052513"/>
          </a:xfrm>
          <a:prstGeom prst="rect">
            <a:avLst/>
          </a:prstGeom>
        </p:spPr>
        <p:txBody>
          <a:bodyPr vert="horz" lIns="91421" tIns="45711" rIns="91421" bIns="45711" anchor="b">
            <a:normAutofit fontScale="85000" lnSpcReduction="10000"/>
          </a:bodyPr>
          <a:lstStyle>
            <a:lvl1pPr algn="l" rtl="0" eaLnBrk="1" latinLnBrk="0" hangingPunct="1">
              <a:spcBef>
                <a:spcPct val="0"/>
              </a:spcBef>
              <a:buNone/>
              <a:defRPr kumimoji="0" lang="it-IT" sz="4200" kern="1200">
                <a:solidFill>
                  <a:schemeClr val="tx2"/>
                </a:solidFill>
                <a:latin typeface="+mj-lt"/>
                <a:ea typeface="+mj-ea"/>
                <a:cs typeface="+mj-cs"/>
              </a:defRPr>
            </a:lvl1pPr>
            <a:extLst/>
          </a:lstStyle>
          <a:p>
            <a:r>
              <a:rPr lang="it-IT" dirty="0">
                <a:solidFill>
                  <a:srgbClr val="FF0000"/>
                </a:solidFill>
              </a:rPr>
              <a:t>Art. 5. L. 8 marzo 2017, n. 24 “Legge Gelli”  </a:t>
            </a:r>
            <a:br>
              <a:rPr lang="it-IT" dirty="0">
                <a:solidFill>
                  <a:srgbClr val="FF0000"/>
                </a:solidFill>
              </a:rPr>
            </a:br>
            <a:r>
              <a:rPr lang="it-IT" sz="1800" dirty="0">
                <a:solidFill>
                  <a:srgbClr val="FF0000"/>
                </a:solidFill>
              </a:rPr>
              <a:t>Buone pratiche clinico-assistenziali e raccomandazioni previste dalle linee guida</a:t>
            </a:r>
            <a:endParaRPr lang="it-IT" dirty="0">
              <a:solidFill>
                <a:srgbClr val="FF0000"/>
              </a:solidFill>
            </a:endParaRPr>
          </a:p>
        </p:txBody>
      </p:sp>
      <p:sp>
        <p:nvSpPr>
          <p:cNvPr id="5" name="Rettangolo 4"/>
          <p:cNvSpPr/>
          <p:nvPr/>
        </p:nvSpPr>
        <p:spPr>
          <a:xfrm flipV="1">
            <a:off x="5943601" y="1809757"/>
            <a:ext cx="2590800" cy="45719"/>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lIns="91421" tIns="45711" rIns="91421" bIns="45711" rtlCol="0" anchor="ctr"/>
          <a:lstStyle/>
          <a:p>
            <a:pPr algn="ctr"/>
            <a:endParaRPr lang="it-IT"/>
          </a:p>
        </p:txBody>
      </p:sp>
      <p:sp>
        <p:nvSpPr>
          <p:cNvPr id="7" name="Rettangolo 6"/>
          <p:cNvSpPr/>
          <p:nvPr/>
        </p:nvSpPr>
        <p:spPr>
          <a:xfrm flipV="1">
            <a:off x="762000" y="2068840"/>
            <a:ext cx="2286000" cy="45719"/>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lIns="91421" tIns="45711" rIns="91421" bIns="45711" rtlCol="0" anchor="ctr"/>
          <a:lstStyle/>
          <a:p>
            <a:pPr algn="ctr"/>
            <a:endParaRPr lang="it-IT"/>
          </a:p>
        </p:txBody>
      </p:sp>
      <p:sp>
        <p:nvSpPr>
          <p:cNvPr id="8" name="Rettangolo 7"/>
          <p:cNvSpPr/>
          <p:nvPr/>
        </p:nvSpPr>
        <p:spPr>
          <a:xfrm flipV="1">
            <a:off x="1600201" y="3764289"/>
            <a:ext cx="3429000" cy="45719"/>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lIns="91421" tIns="45711" rIns="91421" bIns="45711" rtlCol="0" anchor="ctr"/>
          <a:lstStyle/>
          <a:p>
            <a:pPr algn="ctr"/>
            <a:endParaRPr lang="it-IT"/>
          </a:p>
        </p:txBody>
      </p:sp>
      <p:sp>
        <p:nvSpPr>
          <p:cNvPr id="9" name="Rettangolo 8"/>
          <p:cNvSpPr/>
          <p:nvPr/>
        </p:nvSpPr>
        <p:spPr>
          <a:xfrm>
            <a:off x="1371600" y="4236727"/>
            <a:ext cx="7239000" cy="45719"/>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lIns="91421" tIns="45711" rIns="91421" bIns="45711" rtlCol="0" anchor="ctr"/>
          <a:lstStyle/>
          <a:p>
            <a:pPr algn="ctr"/>
            <a:endParaRPr lang="it-IT"/>
          </a:p>
        </p:txBody>
      </p:sp>
      <p:sp>
        <p:nvSpPr>
          <p:cNvPr id="10" name="Rettangolo 9"/>
          <p:cNvSpPr/>
          <p:nvPr/>
        </p:nvSpPr>
        <p:spPr>
          <a:xfrm>
            <a:off x="762000" y="4526289"/>
            <a:ext cx="3810000" cy="45719"/>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lIns="91421" tIns="45711" rIns="91421" bIns="45711" rtlCol="0" anchor="ctr"/>
          <a:lstStyle/>
          <a:p>
            <a:pPr algn="ctr"/>
            <a:endParaRPr lang="it-IT"/>
          </a:p>
        </p:txBody>
      </p:sp>
      <p:sp>
        <p:nvSpPr>
          <p:cNvPr id="11" name="Rettangolo 10"/>
          <p:cNvSpPr/>
          <p:nvPr/>
        </p:nvSpPr>
        <p:spPr>
          <a:xfrm flipV="1">
            <a:off x="5334001" y="3790958"/>
            <a:ext cx="3200400" cy="45719"/>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lIns="91421" tIns="45711" rIns="91421" bIns="45711" rtlCol="0" anchor="ctr"/>
          <a:lstStyle/>
          <a:p>
            <a:pPr algn="ctr"/>
            <a:endParaRPr lang="it-IT"/>
          </a:p>
        </p:txBody>
      </p:sp>
      <p:sp>
        <p:nvSpPr>
          <p:cNvPr id="12" name="Rettangolo 11"/>
          <p:cNvSpPr/>
          <p:nvPr/>
        </p:nvSpPr>
        <p:spPr>
          <a:xfrm flipV="1">
            <a:off x="1828800" y="4019557"/>
            <a:ext cx="1524000" cy="45719"/>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lIns="91421" tIns="45711" rIns="91421" bIns="45711" rtlCol="0" anchor="ctr"/>
          <a:lstStyle/>
          <a:p>
            <a:pPr algn="ctr"/>
            <a:endParaRPr lang="it-IT"/>
          </a:p>
        </p:txBody>
      </p:sp>
    </p:spTree>
    <p:extLst>
      <p:ext uri="{BB962C8B-B14F-4D97-AF65-F5344CB8AC3E}">
        <p14:creationId xmlns:p14="http://schemas.microsoft.com/office/powerpoint/2010/main" val="2533282324"/>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1" y="0"/>
            <a:ext cx="9144000" cy="5141938"/>
          </a:xfrm>
          <a:prstGeom prst="rect">
            <a:avLst/>
          </a:prstGeom>
        </p:spPr>
      </p:pic>
    </p:spTree>
    <p:extLst>
      <p:ext uri="{BB962C8B-B14F-4D97-AF65-F5344CB8AC3E}">
        <p14:creationId xmlns:p14="http://schemas.microsoft.com/office/powerpoint/2010/main" val="3705670951"/>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a:blip r:embed="rId3"/>
          <a:stretch>
            <a:fillRect/>
          </a:stretch>
        </p:blipFill>
        <p:spPr>
          <a:xfrm>
            <a:off x="1143000" y="1352552"/>
            <a:ext cx="6934200" cy="3796851"/>
          </a:xfrm>
          <a:prstGeom prst="rect">
            <a:avLst/>
          </a:prstGeom>
        </p:spPr>
      </p:pic>
      <p:sp>
        <p:nvSpPr>
          <p:cNvPr id="6" name="Titolo"/>
          <p:cNvSpPr txBox="1">
            <a:spLocks/>
          </p:cNvSpPr>
          <p:nvPr/>
        </p:nvSpPr>
        <p:spPr>
          <a:xfrm>
            <a:off x="609600" y="438147"/>
            <a:ext cx="8458200" cy="685805"/>
          </a:xfrm>
          <a:prstGeom prst="rect">
            <a:avLst/>
          </a:prstGeom>
        </p:spPr>
        <p:txBody>
          <a:bodyPr vert="horz" lIns="91421" tIns="45711" rIns="91421" bIns="45711" anchor="b">
            <a:noAutofit/>
          </a:bodyPr>
          <a:lstStyle>
            <a:lvl1pPr eaLnBrk="1" hangingPunct="1">
              <a:lnSpc>
                <a:spcPct val="80000"/>
              </a:lnSpc>
              <a:spcBef>
                <a:spcPct val="0"/>
              </a:spcBef>
              <a:buNone/>
              <a:defRPr kumimoji="0" sz="3600">
                <a:solidFill>
                  <a:schemeClr val="tx2"/>
                </a:solidFill>
                <a:latin typeface="+mj-lt"/>
                <a:ea typeface="+mj-ea"/>
                <a:cs typeface="+mj-cs"/>
              </a:defRPr>
            </a:lvl1pPr>
            <a:extLst/>
          </a:lstStyle>
          <a:p>
            <a:r>
              <a:rPr lang="it-IT" sz="3200" dirty="0">
                <a:solidFill>
                  <a:srgbClr val="FF0000"/>
                </a:solidFill>
              </a:rPr>
              <a:t>DM 27 febbraio 2018 (GU n.66 del 20-3-2018) </a:t>
            </a:r>
          </a:p>
        </p:txBody>
      </p:sp>
    </p:spTree>
    <p:extLst>
      <p:ext uri="{BB962C8B-B14F-4D97-AF65-F5344CB8AC3E}">
        <p14:creationId xmlns:p14="http://schemas.microsoft.com/office/powerpoint/2010/main" val="4025976181"/>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p:cNvSpPr txBox="1">
            <a:spLocks/>
          </p:cNvSpPr>
          <p:nvPr/>
        </p:nvSpPr>
        <p:spPr>
          <a:xfrm>
            <a:off x="609600" y="71446"/>
            <a:ext cx="8458200" cy="1052513"/>
          </a:xfrm>
          <a:prstGeom prst="rect">
            <a:avLst/>
          </a:prstGeom>
        </p:spPr>
        <p:txBody>
          <a:bodyPr vert="horz" lIns="91421" tIns="45711" rIns="91421" bIns="45711" anchor="b">
            <a:noAutofit/>
          </a:bodyPr>
          <a:lstStyle>
            <a:lvl1pPr eaLnBrk="1" hangingPunct="1">
              <a:lnSpc>
                <a:spcPct val="80000"/>
              </a:lnSpc>
              <a:spcBef>
                <a:spcPct val="0"/>
              </a:spcBef>
              <a:buNone/>
              <a:defRPr kumimoji="0" sz="3600">
                <a:solidFill>
                  <a:schemeClr val="tx2"/>
                </a:solidFill>
                <a:latin typeface="+mj-lt"/>
                <a:ea typeface="+mj-ea"/>
                <a:cs typeface="+mj-cs"/>
              </a:defRPr>
            </a:lvl1pPr>
            <a:extLst/>
          </a:lstStyle>
          <a:p>
            <a:r>
              <a:rPr lang="it-IT" dirty="0">
                <a:solidFill>
                  <a:srgbClr val="FF0000"/>
                </a:solidFill>
              </a:rPr>
              <a:t>Aspetti rilevanti del decreto attuativo</a:t>
            </a:r>
          </a:p>
        </p:txBody>
      </p:sp>
      <p:sp>
        <p:nvSpPr>
          <p:cNvPr id="9" name="Segnaposto contenuto 4"/>
          <p:cNvSpPr txBox="1">
            <a:spLocks/>
          </p:cNvSpPr>
          <p:nvPr/>
        </p:nvSpPr>
        <p:spPr>
          <a:xfrm>
            <a:off x="533400" y="1352552"/>
            <a:ext cx="8077200" cy="3666819"/>
          </a:xfrm>
          <a:prstGeom prst="rect">
            <a:avLst/>
          </a:prstGeom>
        </p:spPr>
        <p:txBody>
          <a:bodyPr wrap="square" lIns="91421" tIns="45711" rIns="91421" bIns="45711">
            <a:spAutoFit/>
          </a:bodyPr>
          <a:lstStyle>
            <a:lvl1pPr marL="342900" indent="-342900" algn="just">
              <a:buClr>
                <a:schemeClr val="bg2">
                  <a:lumMod val="50000"/>
                </a:schemeClr>
              </a:buClr>
              <a:buFont typeface="Wingdings" charset="2"/>
              <a:buChar char="§"/>
              <a:defRPr sz="2400" b="1">
                <a:solidFill>
                  <a:schemeClr val="accent1">
                    <a:lumMod val="50000"/>
                  </a:schemeClr>
                </a:solidFill>
              </a:defRPr>
            </a:lvl1pPr>
            <a:extLst/>
          </a:lstStyle>
          <a:p>
            <a:pPr>
              <a:lnSpc>
                <a:spcPct val="80000"/>
              </a:lnSpc>
              <a:spcBef>
                <a:spcPts val="800"/>
              </a:spcBef>
              <a:spcAft>
                <a:spcPts val="800"/>
              </a:spcAft>
              <a:buClr>
                <a:srgbClr val="FF6600"/>
              </a:buClr>
            </a:pPr>
            <a:r>
              <a:rPr lang="it-IT" sz="2000" spc="140" dirty="0">
                <a:solidFill>
                  <a:srgbClr val="10253F"/>
                </a:solidFill>
              </a:rPr>
              <a:t>Comitato strategico </a:t>
            </a:r>
            <a:r>
              <a:rPr lang="it-IT" sz="2000" b="0" spc="140" dirty="0">
                <a:solidFill>
                  <a:srgbClr val="10253F"/>
                </a:solidFill>
              </a:rPr>
              <a:t>(CS) con possibilità di avvalersi di esperti esterni, anche per la </a:t>
            </a:r>
            <a:r>
              <a:rPr lang="it-IT" sz="2000" spc="140" dirty="0">
                <a:solidFill>
                  <a:srgbClr val="10253F"/>
                </a:solidFill>
              </a:rPr>
              <a:t>definizione delle priorità </a:t>
            </a:r>
            <a:r>
              <a:rPr lang="it-IT" sz="2000" b="0" spc="140" dirty="0">
                <a:solidFill>
                  <a:srgbClr val="10253F"/>
                </a:solidFill>
              </a:rPr>
              <a:t>e con il compito di </a:t>
            </a:r>
            <a:r>
              <a:rPr lang="it-IT" sz="2000" spc="140" dirty="0">
                <a:solidFill>
                  <a:srgbClr val="10253F"/>
                </a:solidFill>
              </a:rPr>
              <a:t>rilevare il recepimento e l’impatto delle LG</a:t>
            </a:r>
          </a:p>
          <a:p>
            <a:pPr>
              <a:lnSpc>
                <a:spcPct val="80000"/>
              </a:lnSpc>
              <a:spcBef>
                <a:spcPts val="800"/>
              </a:spcBef>
              <a:spcAft>
                <a:spcPts val="800"/>
              </a:spcAft>
              <a:buClr>
                <a:srgbClr val="FF6600"/>
              </a:buClr>
            </a:pPr>
            <a:r>
              <a:rPr lang="it-IT" sz="2000" b="0" dirty="0">
                <a:solidFill>
                  <a:srgbClr val="10253F"/>
                </a:solidFill>
              </a:rPr>
              <a:t>Pubblicazione dei </a:t>
            </a:r>
            <a:r>
              <a:rPr lang="it-IT" sz="2000" dirty="0">
                <a:solidFill>
                  <a:srgbClr val="10253F"/>
                </a:solidFill>
              </a:rPr>
              <a:t>criteri di valutazione delle LG </a:t>
            </a:r>
            <a:r>
              <a:rPr lang="it-IT" sz="2000" b="0" dirty="0">
                <a:solidFill>
                  <a:srgbClr val="10253F"/>
                </a:solidFill>
              </a:rPr>
              <a:t>e </a:t>
            </a:r>
            <a:r>
              <a:rPr lang="it-IT" sz="2000" dirty="0">
                <a:solidFill>
                  <a:srgbClr val="10253F"/>
                </a:solidFill>
              </a:rPr>
              <a:t>standard metodologici</a:t>
            </a:r>
            <a:r>
              <a:rPr lang="it-IT" sz="2000" b="0" dirty="0">
                <a:solidFill>
                  <a:srgbClr val="10253F"/>
                </a:solidFill>
              </a:rPr>
              <a:t> sul sito </a:t>
            </a:r>
            <a:r>
              <a:rPr lang="it-IT" sz="2000" dirty="0">
                <a:solidFill>
                  <a:srgbClr val="D60A7A"/>
                </a:solidFill>
              </a:rPr>
              <a:t>snlg.iss.it</a:t>
            </a:r>
            <a:r>
              <a:rPr lang="it-IT" sz="2000" dirty="0">
                <a:solidFill>
                  <a:srgbClr val="10253F"/>
                </a:solidFill>
              </a:rPr>
              <a:t> </a:t>
            </a:r>
            <a:r>
              <a:rPr lang="it-IT" sz="2000" b="0" dirty="0">
                <a:solidFill>
                  <a:srgbClr val="10253F"/>
                </a:solidFill>
              </a:rPr>
              <a:t>entro 30gg dalla pubblicazione  del decreto sulla GU</a:t>
            </a:r>
          </a:p>
          <a:p>
            <a:pPr>
              <a:lnSpc>
                <a:spcPct val="80000"/>
              </a:lnSpc>
              <a:spcBef>
                <a:spcPts val="800"/>
              </a:spcBef>
              <a:spcAft>
                <a:spcPts val="800"/>
              </a:spcAft>
              <a:buClr>
                <a:srgbClr val="FF6600"/>
              </a:buClr>
            </a:pPr>
            <a:r>
              <a:rPr lang="it-IT" sz="2000" b="0" spc="140" dirty="0">
                <a:solidFill>
                  <a:srgbClr val="10253F"/>
                </a:solidFill>
              </a:rPr>
              <a:t>Entro 30gg dalla registrazione sul sito, l’ISS-CNEC si esprime sulla </a:t>
            </a:r>
            <a:r>
              <a:rPr lang="it-IT" sz="2000" spc="140" dirty="0">
                <a:solidFill>
                  <a:srgbClr val="10253F"/>
                </a:solidFill>
              </a:rPr>
              <a:t>ammissibilità al processo di valutazione della LG</a:t>
            </a:r>
          </a:p>
          <a:p>
            <a:pPr>
              <a:lnSpc>
                <a:spcPct val="80000"/>
              </a:lnSpc>
              <a:spcBef>
                <a:spcPts val="800"/>
              </a:spcBef>
              <a:spcAft>
                <a:spcPts val="800"/>
              </a:spcAft>
              <a:buClr>
                <a:srgbClr val="FF6600"/>
              </a:buClr>
            </a:pPr>
            <a:r>
              <a:rPr lang="it-IT" sz="2000" b="0" spc="50" dirty="0">
                <a:solidFill>
                  <a:srgbClr val="10253F"/>
                </a:solidFill>
              </a:rPr>
              <a:t>Per LG registrate in fase iniziale </a:t>
            </a:r>
            <a:r>
              <a:rPr lang="it-IT" sz="2000" spc="50" dirty="0">
                <a:solidFill>
                  <a:srgbClr val="10253F"/>
                </a:solidFill>
              </a:rPr>
              <a:t>tempi</a:t>
            </a:r>
            <a:r>
              <a:rPr lang="it-IT" sz="2000" b="0" spc="50" dirty="0">
                <a:solidFill>
                  <a:srgbClr val="10253F"/>
                </a:solidFill>
              </a:rPr>
              <a:t> minimi 6 mesi – massimi 2 anni </a:t>
            </a:r>
            <a:r>
              <a:rPr lang="it-IT" sz="2000" spc="50" dirty="0">
                <a:solidFill>
                  <a:srgbClr val="10253F"/>
                </a:solidFill>
              </a:rPr>
              <a:t>per la presentazione della </a:t>
            </a:r>
            <a:r>
              <a:rPr lang="it-IT" sz="2000" spc="50">
                <a:solidFill>
                  <a:srgbClr val="10253F"/>
                </a:solidFill>
              </a:rPr>
              <a:t>versione definitiva </a:t>
            </a:r>
            <a:r>
              <a:rPr lang="it-IT" sz="2000" b="0" spc="50" dirty="0">
                <a:solidFill>
                  <a:srgbClr val="10253F"/>
                </a:solidFill>
              </a:rPr>
              <a:t>(ultima ricerca bibliografica &lt;1 anno dalla data di presentazione della versione approvata per la pubblicazione)</a:t>
            </a:r>
          </a:p>
        </p:txBody>
      </p:sp>
    </p:spTree>
    <p:extLst>
      <p:ext uri="{BB962C8B-B14F-4D97-AF65-F5344CB8AC3E}">
        <p14:creationId xmlns:p14="http://schemas.microsoft.com/office/powerpoint/2010/main" val="156842368"/>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685800" y="1352550"/>
            <a:ext cx="7010400" cy="3638670"/>
          </a:xfrm>
          <a:prstGeom prst="rect">
            <a:avLst/>
          </a:prstGeom>
        </p:spPr>
        <p:txBody>
          <a:bodyPr wrap="square" lIns="91421" tIns="45711" rIns="91421" bIns="45711">
            <a:spAutoFit/>
          </a:bodyPr>
          <a:lstStyle/>
          <a:p>
            <a:pPr marL="342828" indent="-342828" algn="just">
              <a:lnSpc>
                <a:spcPct val="90000"/>
              </a:lnSpc>
              <a:spcBef>
                <a:spcPts val="600"/>
              </a:spcBef>
              <a:spcAft>
                <a:spcPts val="600"/>
              </a:spcAft>
              <a:buClr>
                <a:srgbClr val="FF6600"/>
              </a:buClr>
              <a:buFont typeface="Wingdings" charset="2"/>
              <a:buChar char="§"/>
            </a:pPr>
            <a:r>
              <a:rPr lang="it-IT" sz="2100" b="1" dirty="0">
                <a:solidFill>
                  <a:srgbClr val="10253F"/>
                </a:solidFill>
              </a:rPr>
              <a:t>Burden</a:t>
            </a:r>
            <a:r>
              <a:rPr lang="it-IT" sz="2100" dirty="0">
                <a:solidFill>
                  <a:srgbClr val="10253F"/>
                </a:solidFill>
              </a:rPr>
              <a:t> </a:t>
            </a:r>
            <a:r>
              <a:rPr lang="it-IT" sz="2100" b="1" dirty="0">
                <a:solidFill>
                  <a:srgbClr val="10253F"/>
                </a:solidFill>
              </a:rPr>
              <a:t>of</a:t>
            </a:r>
            <a:r>
              <a:rPr lang="it-IT" sz="2100" dirty="0">
                <a:solidFill>
                  <a:srgbClr val="10253F"/>
                </a:solidFill>
              </a:rPr>
              <a:t> </a:t>
            </a:r>
            <a:r>
              <a:rPr lang="it-IT" sz="2100" b="1" dirty="0" err="1">
                <a:solidFill>
                  <a:srgbClr val="10253F"/>
                </a:solidFill>
              </a:rPr>
              <a:t>disease</a:t>
            </a:r>
            <a:r>
              <a:rPr lang="it-IT" sz="2100" b="1" dirty="0">
                <a:solidFill>
                  <a:srgbClr val="10253F"/>
                </a:solidFill>
              </a:rPr>
              <a:t> </a:t>
            </a:r>
            <a:r>
              <a:rPr lang="it-IT" sz="2100" dirty="0">
                <a:solidFill>
                  <a:srgbClr val="10253F"/>
                </a:solidFill>
              </a:rPr>
              <a:t>(mortalità, DALY, …)</a:t>
            </a:r>
          </a:p>
          <a:p>
            <a:pPr marL="342828" indent="-342828" algn="just">
              <a:lnSpc>
                <a:spcPct val="90000"/>
              </a:lnSpc>
              <a:spcBef>
                <a:spcPts val="600"/>
              </a:spcBef>
              <a:spcAft>
                <a:spcPts val="600"/>
              </a:spcAft>
              <a:buClr>
                <a:srgbClr val="FF6600"/>
              </a:buClr>
              <a:buFont typeface="Wingdings" charset="2"/>
              <a:buChar char="§"/>
            </a:pPr>
            <a:r>
              <a:rPr lang="it-IT" sz="2100" b="1" dirty="0">
                <a:solidFill>
                  <a:srgbClr val="10253F"/>
                </a:solidFill>
              </a:rPr>
              <a:t>Variabilità delle pratiche professionali </a:t>
            </a:r>
            <a:r>
              <a:rPr lang="it-IT" sz="2100" dirty="0">
                <a:solidFill>
                  <a:srgbClr val="10253F"/>
                </a:solidFill>
              </a:rPr>
              <a:t>in Italia non giustificate dalle evidenze disponibili</a:t>
            </a:r>
          </a:p>
          <a:p>
            <a:pPr marL="342828" indent="-342828" algn="just">
              <a:lnSpc>
                <a:spcPct val="90000"/>
              </a:lnSpc>
              <a:spcBef>
                <a:spcPts val="600"/>
              </a:spcBef>
              <a:spcAft>
                <a:spcPts val="600"/>
              </a:spcAft>
              <a:buClr>
                <a:srgbClr val="FF6600"/>
              </a:buClr>
              <a:buFont typeface="Wingdings" charset="2"/>
              <a:buChar char="§"/>
            </a:pPr>
            <a:r>
              <a:rPr lang="it-IT" sz="2100" b="1" dirty="0">
                <a:solidFill>
                  <a:srgbClr val="10253F"/>
                </a:solidFill>
              </a:rPr>
              <a:t>Diseguaglianze</a:t>
            </a:r>
            <a:r>
              <a:rPr lang="it-IT" sz="2100" dirty="0">
                <a:solidFill>
                  <a:srgbClr val="10253F"/>
                </a:solidFill>
              </a:rPr>
              <a:t> di processi ed esiti assistenziali</a:t>
            </a:r>
          </a:p>
          <a:p>
            <a:pPr marL="342828" indent="-342828" algn="just">
              <a:lnSpc>
                <a:spcPct val="90000"/>
              </a:lnSpc>
              <a:spcBef>
                <a:spcPts val="600"/>
              </a:spcBef>
              <a:spcAft>
                <a:spcPts val="600"/>
              </a:spcAft>
              <a:buClr>
                <a:srgbClr val="FF6600"/>
              </a:buClr>
              <a:buFont typeface="Wingdings" charset="2"/>
              <a:buChar char="§"/>
            </a:pPr>
            <a:r>
              <a:rPr lang="it-IT" sz="2100" dirty="0">
                <a:solidFill>
                  <a:srgbClr val="10253F"/>
                </a:solidFill>
              </a:rPr>
              <a:t>Tipo e qualità delle </a:t>
            </a:r>
            <a:r>
              <a:rPr lang="it-IT" sz="2100" b="1" dirty="0">
                <a:solidFill>
                  <a:srgbClr val="10253F"/>
                </a:solidFill>
              </a:rPr>
              <a:t>evidenze disponibili</a:t>
            </a:r>
          </a:p>
          <a:p>
            <a:pPr marL="342828" indent="-342828" algn="just">
              <a:lnSpc>
                <a:spcPct val="90000"/>
              </a:lnSpc>
              <a:spcBef>
                <a:spcPts val="600"/>
              </a:spcBef>
              <a:spcAft>
                <a:spcPts val="600"/>
              </a:spcAft>
              <a:buClr>
                <a:srgbClr val="FF6600"/>
              </a:buClr>
              <a:buFont typeface="Wingdings" charset="2"/>
              <a:buChar char="§"/>
            </a:pPr>
            <a:r>
              <a:rPr lang="it-IT" sz="2100" b="1" dirty="0">
                <a:solidFill>
                  <a:srgbClr val="10253F"/>
                </a:solidFill>
              </a:rPr>
              <a:t>Costi elevati </a:t>
            </a:r>
            <a:r>
              <a:rPr lang="it-IT" sz="2100" dirty="0">
                <a:solidFill>
                  <a:srgbClr val="10253F"/>
                </a:solidFill>
              </a:rPr>
              <a:t>per il SSN di pratiche sanitarie ad alto impatto organizzativo o tecnologico</a:t>
            </a:r>
          </a:p>
          <a:p>
            <a:pPr marL="342828" indent="-342828" algn="just">
              <a:lnSpc>
                <a:spcPct val="90000"/>
              </a:lnSpc>
              <a:spcBef>
                <a:spcPts val="600"/>
              </a:spcBef>
              <a:spcAft>
                <a:spcPts val="600"/>
              </a:spcAft>
              <a:buClr>
                <a:srgbClr val="FF6600"/>
              </a:buClr>
              <a:buFont typeface="Wingdings" charset="2"/>
              <a:buChar char="§"/>
            </a:pPr>
            <a:r>
              <a:rPr lang="it-IT" sz="2100" b="1" dirty="0">
                <a:solidFill>
                  <a:srgbClr val="10253F"/>
                </a:solidFill>
              </a:rPr>
              <a:t>Rischio clinico elevato</a:t>
            </a:r>
          </a:p>
          <a:p>
            <a:pPr marL="342828" indent="-342828" algn="just">
              <a:lnSpc>
                <a:spcPct val="90000"/>
              </a:lnSpc>
              <a:spcBef>
                <a:spcPts val="600"/>
              </a:spcBef>
              <a:spcAft>
                <a:spcPts val="600"/>
              </a:spcAft>
              <a:buClr>
                <a:srgbClr val="FF6600"/>
              </a:buClr>
              <a:buFont typeface="Wingdings" charset="2"/>
              <a:buChar char="§"/>
            </a:pPr>
            <a:r>
              <a:rPr lang="it-IT" sz="2100" b="1" dirty="0">
                <a:solidFill>
                  <a:srgbClr val="10253F"/>
                </a:solidFill>
              </a:rPr>
              <a:t>Istanze sociali </a:t>
            </a:r>
            <a:r>
              <a:rPr lang="it-IT" sz="2100" dirty="0">
                <a:solidFill>
                  <a:srgbClr val="10253F"/>
                </a:solidFill>
              </a:rPr>
              <a:t>e </a:t>
            </a:r>
            <a:r>
              <a:rPr lang="it-IT" sz="2100" b="1" dirty="0">
                <a:solidFill>
                  <a:srgbClr val="10253F"/>
                </a:solidFill>
              </a:rPr>
              <a:t>bisogni percepiti </a:t>
            </a:r>
            <a:r>
              <a:rPr lang="it-IT" sz="2100" dirty="0">
                <a:solidFill>
                  <a:srgbClr val="10253F"/>
                </a:solidFill>
              </a:rPr>
              <a:t>dalla popolazione.</a:t>
            </a:r>
          </a:p>
        </p:txBody>
      </p:sp>
      <p:sp>
        <p:nvSpPr>
          <p:cNvPr id="4" name="Titolo"/>
          <p:cNvSpPr txBox="1">
            <a:spLocks/>
          </p:cNvSpPr>
          <p:nvPr/>
        </p:nvSpPr>
        <p:spPr>
          <a:xfrm>
            <a:off x="609600" y="71446"/>
            <a:ext cx="8458200" cy="1052513"/>
          </a:xfrm>
          <a:prstGeom prst="rect">
            <a:avLst/>
          </a:prstGeom>
        </p:spPr>
        <p:txBody>
          <a:bodyPr vert="horz" lIns="91421" tIns="45711" rIns="91421" bIns="45711" anchor="b">
            <a:noAutofit/>
          </a:bodyPr>
          <a:lstStyle>
            <a:lvl1pPr eaLnBrk="1" hangingPunct="1">
              <a:lnSpc>
                <a:spcPct val="80000"/>
              </a:lnSpc>
              <a:spcBef>
                <a:spcPct val="0"/>
              </a:spcBef>
              <a:buNone/>
              <a:defRPr kumimoji="0" sz="3600">
                <a:solidFill>
                  <a:schemeClr val="tx2"/>
                </a:solidFill>
                <a:latin typeface="+mj-lt"/>
                <a:ea typeface="+mj-ea"/>
                <a:cs typeface="+mj-cs"/>
              </a:defRPr>
            </a:lvl1pPr>
            <a:extLst/>
          </a:lstStyle>
          <a:p>
            <a:r>
              <a:rPr lang="it-IT" sz="3200" dirty="0">
                <a:solidFill>
                  <a:srgbClr val="FF0000"/>
                </a:solidFill>
              </a:rPr>
              <a:t>Criteri di </a:t>
            </a:r>
            <a:r>
              <a:rPr lang="it-IT" sz="3200" dirty="0" err="1">
                <a:solidFill>
                  <a:srgbClr val="FF0000"/>
                </a:solidFill>
              </a:rPr>
              <a:t>prioritizzazione</a:t>
            </a:r>
            <a:r>
              <a:rPr lang="it-IT" sz="3200" dirty="0">
                <a:solidFill>
                  <a:srgbClr val="FF0000"/>
                </a:solidFill>
              </a:rPr>
              <a:t> delle tematiche di salute che dovrebbero essere oggetto di LG</a:t>
            </a:r>
          </a:p>
        </p:txBody>
      </p:sp>
      <p:pic>
        <p:nvPicPr>
          <p:cNvPr id="2" name="Immagine 1"/>
          <p:cNvPicPr>
            <a:picLocks noChangeAspect="1"/>
          </p:cNvPicPr>
          <p:nvPr/>
        </p:nvPicPr>
        <p:blipFill>
          <a:blip r:embed="rId3"/>
          <a:stretch>
            <a:fillRect/>
          </a:stretch>
        </p:blipFill>
        <p:spPr>
          <a:xfrm>
            <a:off x="7696200" y="2105165"/>
            <a:ext cx="1219200" cy="1380989"/>
          </a:xfrm>
          <a:prstGeom prst="rect">
            <a:avLst/>
          </a:prstGeom>
        </p:spPr>
      </p:pic>
    </p:spTree>
    <p:extLst>
      <p:ext uri="{BB962C8B-B14F-4D97-AF65-F5344CB8AC3E}">
        <p14:creationId xmlns:p14="http://schemas.microsoft.com/office/powerpoint/2010/main" val="2820294074"/>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p:cNvPicPr>
            <a:picLocks noChangeAspect="1"/>
          </p:cNvPicPr>
          <p:nvPr/>
        </p:nvPicPr>
        <p:blipFill>
          <a:blip r:embed="rId3"/>
          <a:stretch>
            <a:fillRect/>
          </a:stretch>
        </p:blipFill>
        <p:spPr>
          <a:xfrm>
            <a:off x="304800" y="0"/>
            <a:ext cx="8534400" cy="5143500"/>
          </a:xfrm>
          <a:prstGeom prst="rect">
            <a:avLst/>
          </a:prstGeom>
        </p:spPr>
      </p:pic>
      <p:sp>
        <p:nvSpPr>
          <p:cNvPr id="2" name="CasellaDiTesto 1"/>
          <p:cNvSpPr txBox="1"/>
          <p:nvPr/>
        </p:nvSpPr>
        <p:spPr>
          <a:xfrm>
            <a:off x="381000" y="1809750"/>
            <a:ext cx="1573793" cy="523220"/>
          </a:xfrm>
          <a:prstGeom prst="rect">
            <a:avLst/>
          </a:prstGeom>
          <a:noFill/>
        </p:spPr>
        <p:txBody>
          <a:bodyPr wrap="none" rtlCol="0">
            <a:spAutoFit/>
          </a:bodyPr>
          <a:lstStyle/>
          <a:p>
            <a:r>
              <a:rPr lang="it-IT" sz="2800" b="1" dirty="0">
                <a:solidFill>
                  <a:srgbClr val="D60A7A"/>
                </a:solidFill>
              </a:rPr>
              <a:t>snlg.iss.it</a:t>
            </a:r>
          </a:p>
        </p:txBody>
      </p:sp>
    </p:spTree>
    <p:extLst>
      <p:ext uri="{BB962C8B-B14F-4D97-AF65-F5344CB8AC3E}">
        <p14:creationId xmlns:p14="http://schemas.microsoft.com/office/powerpoint/2010/main" val="8398275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olo"/>
          <p:cNvSpPr txBox="1">
            <a:spLocks noGrp="1"/>
          </p:cNvSpPr>
          <p:nvPr>
            <p:ph type="title" idx="4294967295"/>
          </p:nvPr>
        </p:nvSpPr>
        <p:spPr>
          <a:xfrm>
            <a:off x="503238" y="133350"/>
            <a:ext cx="8640762" cy="977900"/>
          </a:xfrm>
          <a:prstGeom prst="rect">
            <a:avLst/>
          </a:prstGeom>
        </p:spPr>
        <p:txBody>
          <a:bodyPr vert="horz" anchor="b">
            <a:noAutofit/>
          </a:bodyPr>
          <a:lstStyle/>
          <a:p>
            <a:pPr>
              <a:lnSpc>
                <a:spcPct val="80000"/>
              </a:lnSpc>
            </a:pPr>
            <a:r>
              <a:rPr lang="it-IT" sz="3600" dirty="0">
                <a:solidFill>
                  <a:srgbClr val="FF0000"/>
                </a:solidFill>
              </a:rPr>
              <a:t>Linee guida per la pratica clinica: </a:t>
            </a:r>
            <a:br>
              <a:rPr lang="it-IT" sz="3600" dirty="0">
                <a:solidFill>
                  <a:srgbClr val="FF0000"/>
                </a:solidFill>
              </a:rPr>
            </a:br>
            <a:r>
              <a:rPr lang="it-IT" sz="3600" dirty="0">
                <a:solidFill>
                  <a:srgbClr val="FF0000"/>
                </a:solidFill>
              </a:rPr>
              <a:t>la definizione dell’SNLG-ISS</a:t>
            </a:r>
          </a:p>
        </p:txBody>
      </p:sp>
      <p:sp>
        <p:nvSpPr>
          <p:cNvPr id="4" name="Rettangolo 3"/>
          <p:cNvSpPr/>
          <p:nvPr/>
        </p:nvSpPr>
        <p:spPr>
          <a:xfrm>
            <a:off x="990600" y="1352550"/>
            <a:ext cx="7391400" cy="3182410"/>
          </a:xfrm>
          <a:prstGeom prst="rect">
            <a:avLst/>
          </a:prstGeom>
        </p:spPr>
        <p:txBody>
          <a:bodyPr wrap="square">
            <a:spAutoFit/>
          </a:bodyPr>
          <a:lstStyle/>
          <a:p>
            <a:pPr algn="ctr">
              <a:lnSpc>
                <a:spcPct val="120000"/>
              </a:lnSpc>
            </a:pPr>
            <a:r>
              <a:rPr lang="it-IT" sz="2400" dirty="0"/>
              <a:t>“</a:t>
            </a:r>
            <a:r>
              <a:rPr lang="it-IT" sz="2400" b="1" dirty="0"/>
              <a:t>strumento di supporto decisionale</a:t>
            </a:r>
            <a:r>
              <a:rPr lang="it-IT" sz="2400" dirty="0"/>
              <a:t> finalizzato a consentire che, fra opzioni alternative, sia adottata quella che offre un </a:t>
            </a:r>
            <a:r>
              <a:rPr lang="it-IT" sz="2400" b="1" dirty="0"/>
              <a:t>migliore bilancio fra benefici ed effetti indesiderati</a:t>
            </a:r>
            <a:r>
              <a:rPr lang="it-IT" sz="2400" dirty="0"/>
              <a:t>, tenendo conto della </a:t>
            </a:r>
            <a:r>
              <a:rPr lang="it-IT" sz="2400" b="1" dirty="0"/>
              <a:t>esplicita e sistematica valutazione delle prove disponibili</a:t>
            </a:r>
            <a:r>
              <a:rPr lang="it-IT" sz="2400" dirty="0"/>
              <a:t>, commisurandola alle </a:t>
            </a:r>
            <a:r>
              <a:rPr lang="it-IT" sz="2400" b="1" dirty="0"/>
              <a:t>circostanze peculiari del caso concreto </a:t>
            </a:r>
            <a:r>
              <a:rPr lang="it-IT" sz="2400" dirty="0"/>
              <a:t>e condividendola-laddove possibile-con il </a:t>
            </a:r>
            <a:r>
              <a:rPr lang="it-IT" sz="2400" b="1" dirty="0"/>
              <a:t>paziente</a:t>
            </a:r>
            <a:r>
              <a:rPr lang="it-IT" sz="2400" dirty="0"/>
              <a:t> o i </a:t>
            </a:r>
            <a:r>
              <a:rPr lang="it-IT" sz="2400" i="1" dirty="0" err="1"/>
              <a:t>caregivers</a:t>
            </a:r>
            <a:r>
              <a:rPr lang="it-IT" sz="2400" dirty="0"/>
              <a:t>”</a:t>
            </a:r>
          </a:p>
        </p:txBody>
      </p:sp>
      <p:pic>
        <p:nvPicPr>
          <p:cNvPr id="5" name="Immagine 4"/>
          <p:cNvPicPr>
            <a:picLocks noChangeAspect="1"/>
          </p:cNvPicPr>
          <p:nvPr/>
        </p:nvPicPr>
        <p:blipFill>
          <a:blip r:embed="rId3"/>
          <a:stretch>
            <a:fillRect/>
          </a:stretch>
        </p:blipFill>
        <p:spPr>
          <a:xfrm>
            <a:off x="8074318" y="133350"/>
            <a:ext cx="917282" cy="883840"/>
          </a:xfrm>
          <a:prstGeom prst="rect">
            <a:avLst/>
          </a:prstGeom>
        </p:spPr>
      </p:pic>
    </p:spTree>
    <p:extLst>
      <p:ext uri="{BB962C8B-B14F-4D97-AF65-F5344CB8AC3E}">
        <p14:creationId xmlns:p14="http://schemas.microsoft.com/office/powerpoint/2010/main" val="389237998"/>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Immagin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1000" y="4914900"/>
            <a:ext cx="7924800"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506" name="Rettangolo 2"/>
          <p:cNvSpPr>
            <a:spLocks noChangeArrowheads="1"/>
          </p:cNvSpPr>
          <p:nvPr/>
        </p:nvSpPr>
        <p:spPr bwMode="auto">
          <a:xfrm>
            <a:off x="76200" y="57150"/>
            <a:ext cx="9067800" cy="342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1" tIns="45711" rIns="91421" bIns="45711" anchor="b"/>
          <a:lstStyle/>
          <a:p>
            <a:pPr eaLnBrk="1" hangingPunct="1">
              <a:lnSpc>
                <a:spcPct val="80000"/>
              </a:lnSpc>
            </a:pPr>
            <a:r>
              <a:rPr lang="it-IT" sz="2500" dirty="0">
                <a:solidFill>
                  <a:srgbClr val="FF0000"/>
                </a:solidFill>
                <a:latin typeface="Tw Cen MT"/>
                <a:cs typeface="Tw Cen MT"/>
              </a:rPr>
              <a:t>G-I-N: Requisiti fondamentali di una LG affidabile di elevata qualità </a:t>
            </a:r>
          </a:p>
        </p:txBody>
      </p:sp>
      <p:pic>
        <p:nvPicPr>
          <p:cNvPr id="21507" name="Immagin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388144"/>
            <a:ext cx="9144000" cy="45267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21508" name="Oggetto 3"/>
          <p:cNvGraphicFramePr>
            <a:graphicFrameLocks noChangeAspect="1"/>
          </p:cNvGraphicFramePr>
          <p:nvPr>
            <p:extLst>
              <p:ext uri="{D42A27DB-BD31-4B8C-83A1-F6EECF244321}">
                <p14:modId xmlns:p14="http://schemas.microsoft.com/office/powerpoint/2010/main" val="3420234609"/>
              </p:ext>
            </p:extLst>
          </p:nvPr>
        </p:nvGraphicFramePr>
        <p:xfrm>
          <a:off x="8610600" y="4743450"/>
          <a:ext cx="457200" cy="400050"/>
        </p:xfrm>
        <a:graphic>
          <a:graphicData uri="http://schemas.openxmlformats.org/presentationml/2006/ole">
            <mc:AlternateContent xmlns:mc="http://schemas.openxmlformats.org/markup-compatibility/2006">
              <mc:Choice xmlns:v="urn:schemas-microsoft-com:vml" Requires="v">
                <p:oleObj spid="_x0000_s18434" r:id="rId6" imgW="3809524" imgH="3809524" progId="">
                  <p:embed/>
                </p:oleObj>
              </mc:Choice>
              <mc:Fallback>
                <p:oleObj r:id="rId6" imgW="3809524" imgH="3809524" progId="">
                  <p:embed/>
                  <p:pic>
                    <p:nvPicPr>
                      <p:cNvPr id="21508" name="Oggetto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10600" y="4743450"/>
                        <a:ext cx="457200" cy="40005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7750120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a:blip r:embed="rId3"/>
          <a:stretch>
            <a:fillRect/>
          </a:stretch>
        </p:blipFill>
        <p:spPr>
          <a:xfrm>
            <a:off x="381000" y="57150"/>
            <a:ext cx="8382000" cy="4933950"/>
          </a:xfrm>
          <a:prstGeom prst="rect">
            <a:avLst/>
          </a:prstGeom>
        </p:spPr>
      </p:pic>
      <p:sp>
        <p:nvSpPr>
          <p:cNvPr id="11" name="Freccia destra 10"/>
          <p:cNvSpPr/>
          <p:nvPr/>
        </p:nvSpPr>
        <p:spPr>
          <a:xfrm rot="18393318">
            <a:off x="2746058" y="2498384"/>
            <a:ext cx="545720" cy="220261"/>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7222139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ggetto 6"/>
          <p:cNvGraphicFramePr>
            <a:graphicFrameLocks noChangeAspect="1"/>
          </p:cNvGraphicFramePr>
          <p:nvPr>
            <p:extLst>
              <p:ext uri="{D42A27DB-BD31-4B8C-83A1-F6EECF244321}">
                <p14:modId xmlns:p14="http://schemas.microsoft.com/office/powerpoint/2010/main" val="794065455"/>
              </p:ext>
            </p:extLst>
          </p:nvPr>
        </p:nvGraphicFramePr>
        <p:xfrm>
          <a:off x="8534400" y="4534303"/>
          <a:ext cx="590372" cy="590372"/>
        </p:xfrm>
        <a:graphic>
          <a:graphicData uri="http://schemas.openxmlformats.org/presentationml/2006/ole">
            <mc:AlternateContent xmlns:mc="http://schemas.openxmlformats.org/markup-compatibility/2006">
              <mc:Choice xmlns:v="urn:schemas-microsoft-com:vml" Requires="v">
                <p:oleObj spid="_x0000_s19458" r:id="rId4" imgW="3809524" imgH="3809524" progId="">
                  <p:embed/>
                </p:oleObj>
              </mc:Choice>
              <mc:Fallback>
                <p:oleObj r:id="rId4" imgW="3809524" imgH="3809524" progId="">
                  <p:embed/>
                  <p:pic>
                    <p:nvPicPr>
                      <p:cNvPr id="7" name="Oggetto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34400" y="4534303"/>
                        <a:ext cx="590372" cy="590372"/>
                      </a:xfrm>
                      <a:prstGeom prst="rect">
                        <a:avLst/>
                      </a:prstGeom>
                      <a:noFill/>
                    </p:spPr>
                  </p:pic>
                </p:oleObj>
              </mc:Fallback>
            </mc:AlternateContent>
          </a:graphicData>
        </a:graphic>
      </p:graphicFrame>
      <p:sp>
        <p:nvSpPr>
          <p:cNvPr id="32" name="CasellaDiTesto 31"/>
          <p:cNvSpPr txBox="1"/>
          <p:nvPr/>
        </p:nvSpPr>
        <p:spPr>
          <a:xfrm>
            <a:off x="4876808" y="1581150"/>
            <a:ext cx="4050686" cy="1015644"/>
          </a:xfrm>
          <a:prstGeom prst="rect">
            <a:avLst/>
          </a:prstGeom>
          <a:noFill/>
        </p:spPr>
        <p:txBody>
          <a:bodyPr wrap="none" lIns="91421" tIns="45711" rIns="91421" bIns="45711" rtlCol="0">
            <a:spAutoFit/>
          </a:bodyPr>
          <a:lstStyle/>
          <a:p>
            <a:r>
              <a:rPr lang="it-IT" sz="2000" dirty="0"/>
              <a:t>Sviluppato da ISS-CNEC</a:t>
            </a:r>
          </a:p>
          <a:p>
            <a:r>
              <a:rPr lang="it-IT" sz="2000" dirty="0"/>
              <a:t>Revisione esterna da parte del</a:t>
            </a:r>
          </a:p>
          <a:p>
            <a:r>
              <a:rPr lang="it-IT" sz="2000" b="1" dirty="0">
                <a:solidFill>
                  <a:srgbClr val="FF0000"/>
                </a:solidFill>
              </a:rPr>
              <a:t>GRADE </a:t>
            </a:r>
            <a:r>
              <a:rPr lang="it-IT" sz="2000" b="1" dirty="0" err="1">
                <a:solidFill>
                  <a:srgbClr val="FF0000"/>
                </a:solidFill>
              </a:rPr>
              <a:t>working</a:t>
            </a:r>
            <a:r>
              <a:rPr lang="it-IT" sz="2000" b="1" dirty="0">
                <a:solidFill>
                  <a:srgbClr val="FF0000"/>
                </a:solidFill>
              </a:rPr>
              <a:t> </a:t>
            </a:r>
            <a:r>
              <a:rPr lang="it-IT" sz="2000" b="1" dirty="0" err="1">
                <a:solidFill>
                  <a:srgbClr val="FF0000"/>
                </a:solidFill>
              </a:rPr>
              <a:t>group</a:t>
            </a:r>
            <a:r>
              <a:rPr lang="it-IT" sz="2000" b="1" dirty="0">
                <a:solidFill>
                  <a:srgbClr val="FF0000"/>
                </a:solidFill>
              </a:rPr>
              <a:t> </a:t>
            </a:r>
            <a:r>
              <a:rPr lang="it-IT" sz="2000" b="1" dirty="0" err="1">
                <a:solidFill>
                  <a:srgbClr val="FF0000"/>
                </a:solidFill>
              </a:rPr>
              <a:t>international</a:t>
            </a:r>
            <a:endParaRPr lang="en-US" sz="2000" b="1" dirty="0">
              <a:solidFill>
                <a:srgbClr val="FF0000"/>
              </a:solidFill>
            </a:endParaRPr>
          </a:p>
        </p:txBody>
      </p:sp>
      <p:sp>
        <p:nvSpPr>
          <p:cNvPr id="33" name="CasellaDiTesto 32"/>
          <p:cNvSpPr txBox="1"/>
          <p:nvPr/>
        </p:nvSpPr>
        <p:spPr>
          <a:xfrm>
            <a:off x="4876804" y="819153"/>
            <a:ext cx="1719127" cy="400091"/>
          </a:xfrm>
          <a:prstGeom prst="rect">
            <a:avLst/>
          </a:prstGeom>
          <a:noFill/>
        </p:spPr>
        <p:txBody>
          <a:bodyPr wrap="none" lIns="91421" tIns="45711" rIns="91421" bIns="45711" rtlCol="0">
            <a:spAutoFit/>
          </a:bodyPr>
          <a:lstStyle/>
          <a:p>
            <a:r>
              <a:rPr lang="it-IT" sz="2000" b="1" dirty="0">
                <a:solidFill>
                  <a:srgbClr val="FF0000"/>
                </a:solidFill>
              </a:rPr>
              <a:t>Versione 2018</a:t>
            </a:r>
            <a:endParaRPr lang="en-US" sz="2000" b="1" dirty="0">
              <a:solidFill>
                <a:srgbClr val="FF0000"/>
              </a:solidFill>
            </a:endParaRPr>
          </a:p>
        </p:txBody>
      </p:sp>
      <p:pic>
        <p:nvPicPr>
          <p:cNvPr id="2" name="Immagine 1"/>
          <p:cNvPicPr>
            <a:picLocks noChangeAspect="1"/>
          </p:cNvPicPr>
          <p:nvPr/>
        </p:nvPicPr>
        <p:blipFill>
          <a:blip r:embed="rId6"/>
          <a:stretch>
            <a:fillRect/>
          </a:stretch>
        </p:blipFill>
        <p:spPr>
          <a:xfrm>
            <a:off x="685800" y="-3233"/>
            <a:ext cx="3581400" cy="5143500"/>
          </a:xfrm>
          <a:prstGeom prst="rect">
            <a:avLst/>
          </a:prstGeom>
        </p:spPr>
      </p:pic>
    </p:spTree>
    <p:extLst>
      <p:ext uri="{BB962C8B-B14F-4D97-AF65-F5344CB8AC3E}">
        <p14:creationId xmlns:p14="http://schemas.microsoft.com/office/powerpoint/2010/main" val="38677036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6704" y="368763"/>
            <a:ext cx="6173896" cy="47175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0722" name="CasellaDiTesto 3"/>
          <p:cNvSpPr txBox="1">
            <a:spLocks noChangeArrowheads="1"/>
          </p:cNvSpPr>
          <p:nvPr/>
        </p:nvSpPr>
        <p:spPr bwMode="auto">
          <a:xfrm>
            <a:off x="3798982" y="61138"/>
            <a:ext cx="3287618" cy="377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68565" tIns="34283" rIns="68565" bIns="34283">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r>
              <a:rPr lang="it-IT" altLang="it-IT" sz="2000" b="1" dirty="0" err="1">
                <a:latin typeface="Calibri" pitchFamily="34" charset="0"/>
              </a:rPr>
              <a:t>Synthesis</a:t>
            </a:r>
            <a:r>
              <a:rPr lang="it-IT" altLang="it-IT" sz="2000" b="1" dirty="0">
                <a:latin typeface="Calibri" pitchFamily="34" charset="0"/>
              </a:rPr>
              <a:t> of GRADE </a:t>
            </a:r>
            <a:r>
              <a:rPr lang="it-IT" altLang="it-IT" sz="2000" b="1" dirty="0" err="1">
                <a:latin typeface="Calibri" pitchFamily="34" charset="0"/>
              </a:rPr>
              <a:t>approach</a:t>
            </a:r>
            <a:endParaRPr lang="it-IT" altLang="it-IT" sz="2000" b="1" dirty="0">
              <a:latin typeface="Calibri" pitchFamily="34" charset="0"/>
            </a:endParaRPr>
          </a:p>
        </p:txBody>
      </p:sp>
      <p:graphicFrame>
        <p:nvGraphicFramePr>
          <p:cNvPr id="4" name="Oggetto 3"/>
          <p:cNvGraphicFramePr>
            <a:graphicFrameLocks noChangeAspect="1"/>
          </p:cNvGraphicFramePr>
          <p:nvPr>
            <p:extLst>
              <p:ext uri="{D42A27DB-BD31-4B8C-83A1-F6EECF244321}">
                <p14:modId xmlns:p14="http://schemas.microsoft.com/office/powerpoint/2010/main" val="3945224419"/>
              </p:ext>
            </p:extLst>
          </p:nvPr>
        </p:nvGraphicFramePr>
        <p:xfrm>
          <a:off x="8458200" y="4474917"/>
          <a:ext cx="609600" cy="609600"/>
        </p:xfrm>
        <a:graphic>
          <a:graphicData uri="http://schemas.openxmlformats.org/presentationml/2006/ole">
            <mc:AlternateContent xmlns:mc="http://schemas.openxmlformats.org/markup-compatibility/2006">
              <mc:Choice xmlns:v="urn:schemas-microsoft-com:vml" Requires="v">
                <p:oleObj spid="_x0000_s20482" r:id="rId5" imgW="3809524" imgH="3809524" progId="">
                  <p:embed/>
                </p:oleObj>
              </mc:Choice>
              <mc:Fallback>
                <p:oleObj r:id="rId5" imgW="3809524" imgH="3809524" progId="">
                  <p:embed/>
                  <p:pic>
                    <p:nvPicPr>
                      <p:cNvPr id="4" name="Oggetto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58200" y="4474917"/>
                        <a:ext cx="609600" cy="609600"/>
                      </a:xfrm>
                      <a:prstGeom prst="rect">
                        <a:avLst/>
                      </a:prstGeom>
                      <a:noFill/>
                    </p:spPr>
                  </p:pic>
                </p:oleObj>
              </mc:Fallback>
            </mc:AlternateContent>
          </a:graphicData>
        </a:graphic>
      </p:graphicFrame>
      <p:pic>
        <p:nvPicPr>
          <p:cNvPr id="5" name="Immagine 4"/>
          <p:cNvPicPr>
            <a:picLocks noChangeAspect="1"/>
          </p:cNvPicPr>
          <p:nvPr/>
        </p:nvPicPr>
        <p:blipFill>
          <a:blip r:embed="rId7"/>
          <a:stretch>
            <a:fillRect/>
          </a:stretch>
        </p:blipFill>
        <p:spPr>
          <a:xfrm rot="19274930">
            <a:off x="7388190" y="1353171"/>
            <a:ext cx="1598815" cy="1063895"/>
          </a:xfrm>
          <a:prstGeom prst="rect">
            <a:avLst/>
          </a:prstGeom>
        </p:spPr>
      </p:pic>
      <p:sp>
        <p:nvSpPr>
          <p:cNvPr id="3" name="Rettangolo 2"/>
          <p:cNvSpPr/>
          <p:nvPr/>
        </p:nvSpPr>
        <p:spPr>
          <a:xfrm>
            <a:off x="76200" y="941784"/>
            <a:ext cx="3733800" cy="3077766"/>
          </a:xfrm>
          <a:prstGeom prst="rect">
            <a:avLst/>
          </a:prstGeom>
        </p:spPr>
        <p:txBody>
          <a:bodyPr wrap="square">
            <a:spAutoFit/>
          </a:bodyPr>
          <a:lstStyle/>
          <a:p>
            <a:pPr>
              <a:defRPr/>
            </a:pPr>
            <a:r>
              <a:rPr lang="it-IT" sz="2200" b="1" dirty="0">
                <a:solidFill>
                  <a:srgbClr val="FF0000"/>
                </a:solidFill>
              </a:rPr>
              <a:t>Quality of </a:t>
            </a:r>
            <a:r>
              <a:rPr lang="it-IT" sz="2200" b="1" dirty="0" err="1">
                <a:solidFill>
                  <a:srgbClr val="FF0000"/>
                </a:solidFill>
              </a:rPr>
              <a:t>evidence</a:t>
            </a:r>
            <a:endParaRPr lang="it-IT" sz="2200" b="1" dirty="0">
              <a:solidFill>
                <a:srgbClr val="FF0000"/>
              </a:solidFill>
            </a:endParaRPr>
          </a:p>
          <a:p>
            <a:pPr>
              <a:defRPr/>
            </a:pPr>
            <a:endParaRPr lang="it-IT" sz="1200" b="1" dirty="0">
              <a:solidFill>
                <a:srgbClr val="D60A7A"/>
              </a:solidFill>
            </a:endParaRPr>
          </a:p>
          <a:p>
            <a:pPr>
              <a:defRPr/>
            </a:pPr>
            <a:r>
              <a:rPr lang="it-IT" b="1" dirty="0"/>
              <a:t>For a </a:t>
            </a:r>
            <a:r>
              <a:rPr lang="it-IT" b="1" dirty="0" err="1"/>
              <a:t>Systematic</a:t>
            </a:r>
            <a:r>
              <a:rPr lang="it-IT" b="1" dirty="0"/>
              <a:t> </a:t>
            </a:r>
            <a:r>
              <a:rPr lang="it-IT" b="1" dirty="0" err="1"/>
              <a:t>review</a:t>
            </a:r>
            <a:r>
              <a:rPr lang="it-IT" b="1" dirty="0"/>
              <a:t>-meta-</a:t>
            </a:r>
            <a:r>
              <a:rPr lang="it-IT" b="1" dirty="0" err="1"/>
              <a:t>analysis</a:t>
            </a:r>
            <a:r>
              <a:rPr lang="it-IT" b="1" dirty="0"/>
              <a:t>: </a:t>
            </a:r>
            <a:r>
              <a:rPr lang="en-US" dirty="0"/>
              <a:t>the extent of our confidence that the estimates of the effect </a:t>
            </a:r>
            <a:r>
              <a:rPr lang="en-US" b="1" dirty="0"/>
              <a:t>are correct</a:t>
            </a:r>
            <a:r>
              <a:rPr lang="en-US" dirty="0"/>
              <a:t>.</a:t>
            </a:r>
          </a:p>
          <a:p>
            <a:pPr>
              <a:defRPr/>
            </a:pPr>
            <a:endParaRPr lang="en-US" sz="1400" dirty="0"/>
          </a:p>
          <a:p>
            <a:pPr>
              <a:defRPr/>
            </a:pPr>
            <a:r>
              <a:rPr lang="en-US" b="1" dirty="0">
                <a:solidFill>
                  <a:srgbClr val="000000"/>
                </a:solidFill>
              </a:rPr>
              <a:t>GRADE</a:t>
            </a:r>
            <a:r>
              <a:rPr lang="en-US" b="1" dirty="0"/>
              <a:t>: </a:t>
            </a:r>
            <a:r>
              <a:rPr lang="it-IT" dirty="0"/>
              <a:t>the </a:t>
            </a:r>
            <a:r>
              <a:rPr lang="it-IT" dirty="0" err="1"/>
              <a:t>extent</a:t>
            </a:r>
            <a:r>
              <a:rPr lang="it-IT" dirty="0"/>
              <a:t> of </a:t>
            </a:r>
            <a:r>
              <a:rPr lang="en-US" dirty="0"/>
              <a:t>our confidence that the estimates of an effect </a:t>
            </a:r>
            <a:r>
              <a:rPr lang="en-US" b="1" dirty="0"/>
              <a:t>are adequate to support a particular decision or recommendation</a:t>
            </a:r>
            <a:endParaRPr lang="it-IT" b="1" dirty="0"/>
          </a:p>
        </p:txBody>
      </p:sp>
    </p:spTree>
    <p:extLst>
      <p:ext uri="{BB962C8B-B14F-4D97-AF65-F5344CB8AC3E}">
        <p14:creationId xmlns:p14="http://schemas.microsoft.com/office/powerpoint/2010/main" val="1436103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asellaDiTesto 3"/>
          <p:cNvSpPr txBox="1">
            <a:spLocks noChangeArrowheads="1"/>
          </p:cNvSpPr>
          <p:nvPr/>
        </p:nvSpPr>
        <p:spPr bwMode="auto">
          <a:xfrm>
            <a:off x="304803" y="2952756"/>
            <a:ext cx="2921282" cy="3154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68565" tIns="34283" rIns="68565" bIns="34283">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r>
              <a:rPr lang="it-IT" altLang="it-IT" sz="1600" b="1" dirty="0">
                <a:latin typeface="Calibri" pitchFamily="34" charset="0"/>
              </a:rPr>
              <a:t>Il metodo GRADE-ADOLOPMENT </a:t>
            </a:r>
          </a:p>
        </p:txBody>
      </p:sp>
      <p:graphicFrame>
        <p:nvGraphicFramePr>
          <p:cNvPr id="4" name="Oggetto 3"/>
          <p:cNvGraphicFramePr>
            <a:graphicFrameLocks noChangeAspect="1"/>
          </p:cNvGraphicFramePr>
          <p:nvPr>
            <p:extLst>
              <p:ext uri="{D42A27DB-BD31-4B8C-83A1-F6EECF244321}">
                <p14:modId xmlns:p14="http://schemas.microsoft.com/office/powerpoint/2010/main" val="761140934"/>
              </p:ext>
            </p:extLst>
          </p:nvPr>
        </p:nvGraphicFramePr>
        <p:xfrm>
          <a:off x="8458200" y="4474917"/>
          <a:ext cx="609600" cy="609600"/>
        </p:xfrm>
        <a:graphic>
          <a:graphicData uri="http://schemas.openxmlformats.org/presentationml/2006/ole">
            <mc:AlternateContent xmlns:mc="http://schemas.openxmlformats.org/markup-compatibility/2006">
              <mc:Choice xmlns:v="urn:schemas-microsoft-com:vml" Requires="v">
                <p:oleObj spid="_x0000_s21506" r:id="rId4" imgW="3809524" imgH="3809524" progId="">
                  <p:embed/>
                </p:oleObj>
              </mc:Choice>
              <mc:Fallback>
                <p:oleObj r:id="rId4" imgW="3809524" imgH="3809524" progId="">
                  <p:embed/>
                  <p:pic>
                    <p:nvPicPr>
                      <p:cNvPr id="4" name="Oggetto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58200" y="4474917"/>
                        <a:ext cx="609600" cy="609600"/>
                      </a:xfrm>
                      <a:prstGeom prst="rect">
                        <a:avLst/>
                      </a:prstGeom>
                      <a:noFill/>
                    </p:spPr>
                  </p:pic>
                </p:oleObj>
              </mc:Fallback>
            </mc:AlternateContent>
          </a:graphicData>
        </a:graphic>
      </p:graphicFrame>
      <p:pic>
        <p:nvPicPr>
          <p:cNvPr id="5" name="Immagine 4"/>
          <p:cNvPicPr>
            <a:picLocks noChangeAspect="1"/>
          </p:cNvPicPr>
          <p:nvPr/>
        </p:nvPicPr>
        <p:blipFill>
          <a:blip r:embed="rId6"/>
          <a:stretch>
            <a:fillRect/>
          </a:stretch>
        </p:blipFill>
        <p:spPr>
          <a:xfrm rot="21059337">
            <a:off x="347570" y="401721"/>
            <a:ext cx="2589656" cy="1723228"/>
          </a:xfrm>
          <a:prstGeom prst="rect">
            <a:avLst/>
          </a:prstGeom>
        </p:spPr>
      </p:pic>
      <p:sp>
        <p:nvSpPr>
          <p:cNvPr id="3" name="Rettangolo 2"/>
          <p:cNvSpPr/>
          <p:nvPr/>
        </p:nvSpPr>
        <p:spPr>
          <a:xfrm>
            <a:off x="304800" y="3257555"/>
            <a:ext cx="3886200" cy="646313"/>
          </a:xfrm>
          <a:prstGeom prst="rect">
            <a:avLst/>
          </a:prstGeom>
        </p:spPr>
        <p:txBody>
          <a:bodyPr wrap="square" lIns="91421" tIns="45711" rIns="91421" bIns="45711">
            <a:spAutoFit/>
          </a:bodyPr>
          <a:lstStyle/>
          <a:p>
            <a:r>
              <a:rPr lang="en-US" sz="1200" dirty="0"/>
              <a:t>Tradotto da: </a:t>
            </a:r>
            <a:r>
              <a:rPr lang="en-US" sz="1200" dirty="0" err="1"/>
              <a:t>Schünemann</a:t>
            </a:r>
            <a:r>
              <a:rPr lang="en-US" sz="1200" dirty="0"/>
              <a:t> et al. </a:t>
            </a:r>
            <a:r>
              <a:rPr lang="en-US" sz="1200" i="1" dirty="0"/>
              <a:t>Journal of Clinical Epidemiology</a:t>
            </a:r>
            <a:r>
              <a:rPr lang="en-US" sz="1200" dirty="0"/>
              <a:t> 2017 81, 101-110DOI (10.1016/j.jclinepi.2016.09.009)</a:t>
            </a:r>
            <a:r>
              <a:rPr lang="it-IT" sz="1200" dirty="0"/>
              <a:t>  </a:t>
            </a:r>
          </a:p>
        </p:txBody>
      </p:sp>
      <p:pic>
        <p:nvPicPr>
          <p:cNvPr id="27882" name="Picture 23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58490" y="22807"/>
            <a:ext cx="3671121" cy="50780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90245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p:cNvSpPr txBox="1">
            <a:spLocks/>
          </p:cNvSpPr>
          <p:nvPr/>
        </p:nvSpPr>
        <p:spPr>
          <a:xfrm>
            <a:off x="609600" y="285749"/>
            <a:ext cx="8458200" cy="685805"/>
          </a:xfrm>
          <a:prstGeom prst="rect">
            <a:avLst/>
          </a:prstGeom>
        </p:spPr>
        <p:txBody>
          <a:bodyPr vert="horz" lIns="91421" tIns="45711" rIns="91421" bIns="45711" anchor="b">
            <a:noAutofit/>
          </a:bodyPr>
          <a:lstStyle>
            <a:lvl1pPr eaLnBrk="1" hangingPunct="1">
              <a:lnSpc>
                <a:spcPct val="80000"/>
              </a:lnSpc>
              <a:spcBef>
                <a:spcPct val="0"/>
              </a:spcBef>
              <a:buNone/>
              <a:defRPr kumimoji="0" sz="3600">
                <a:solidFill>
                  <a:schemeClr val="tx2"/>
                </a:solidFill>
                <a:latin typeface="+mj-lt"/>
                <a:ea typeface="+mj-ea"/>
                <a:cs typeface="+mj-cs"/>
              </a:defRPr>
            </a:lvl1pPr>
            <a:extLst/>
          </a:lstStyle>
          <a:p>
            <a:r>
              <a:rPr lang="it-IT" sz="3200" dirty="0">
                <a:solidFill>
                  <a:srgbClr val="FF0000"/>
                </a:solidFill>
              </a:rPr>
              <a:t>Perché il metodo GRADE</a:t>
            </a:r>
            <a:r>
              <a:rPr lang="it-IT" sz="3200" dirty="0">
                <a:solidFill>
                  <a:srgbClr val="FF0000"/>
                </a:solidFill>
                <a:latin typeface="Calibri"/>
                <a:cs typeface="Calibri"/>
              </a:rPr>
              <a:t>?</a:t>
            </a:r>
            <a:endParaRPr lang="it-IT" sz="3200" dirty="0">
              <a:solidFill>
                <a:srgbClr val="FF0000"/>
              </a:solidFill>
            </a:endParaRPr>
          </a:p>
        </p:txBody>
      </p:sp>
      <p:sp>
        <p:nvSpPr>
          <p:cNvPr id="9" name="Rettangolo 8"/>
          <p:cNvSpPr/>
          <p:nvPr/>
        </p:nvSpPr>
        <p:spPr>
          <a:xfrm>
            <a:off x="838200" y="1425145"/>
            <a:ext cx="7620000" cy="3205493"/>
          </a:xfrm>
          <a:prstGeom prst="rect">
            <a:avLst/>
          </a:prstGeom>
        </p:spPr>
        <p:txBody>
          <a:bodyPr wrap="square">
            <a:spAutoFit/>
          </a:bodyPr>
          <a:lstStyle/>
          <a:p>
            <a:pPr>
              <a:lnSpc>
                <a:spcPct val="90000"/>
              </a:lnSpc>
              <a:spcBef>
                <a:spcPts val="400"/>
              </a:spcBef>
              <a:spcAft>
                <a:spcPts val="400"/>
              </a:spcAft>
            </a:pPr>
            <a:r>
              <a:rPr lang="it-IT" dirty="0"/>
              <a:t>Vantaggi del GRADE rispetto precedenti sistemi di grading:</a:t>
            </a:r>
          </a:p>
          <a:p>
            <a:pPr marL="285750" indent="-285750">
              <a:lnSpc>
                <a:spcPct val="90000"/>
              </a:lnSpc>
              <a:spcBef>
                <a:spcPts val="400"/>
              </a:spcBef>
              <a:spcAft>
                <a:spcPts val="400"/>
              </a:spcAft>
              <a:buClr>
                <a:srgbClr val="FF6600"/>
              </a:buClr>
              <a:buFont typeface="Wingdings" charset="2"/>
              <a:buChar char="§"/>
            </a:pPr>
            <a:r>
              <a:rPr lang="it-IT" dirty="0"/>
              <a:t>netta separazione tra valutazione della qualità delle evidenze e forza delle raccomandazioni</a:t>
            </a:r>
          </a:p>
          <a:p>
            <a:pPr marL="285750" indent="-285750">
              <a:lnSpc>
                <a:spcPct val="90000"/>
              </a:lnSpc>
              <a:spcBef>
                <a:spcPts val="400"/>
              </a:spcBef>
              <a:spcAft>
                <a:spcPts val="400"/>
              </a:spcAft>
              <a:buClr>
                <a:srgbClr val="FF6600"/>
              </a:buClr>
              <a:buFont typeface="Wingdings" charset="2"/>
              <a:buChar char="§"/>
            </a:pPr>
            <a:r>
              <a:rPr lang="it-IT" dirty="0"/>
              <a:t>valutazione esplicita dell’importanza degli outcome di strategie alternative</a:t>
            </a:r>
          </a:p>
          <a:p>
            <a:pPr marL="285750" indent="-285750">
              <a:lnSpc>
                <a:spcPct val="90000"/>
              </a:lnSpc>
              <a:spcBef>
                <a:spcPts val="400"/>
              </a:spcBef>
              <a:spcAft>
                <a:spcPts val="400"/>
              </a:spcAft>
              <a:buClr>
                <a:srgbClr val="FF6600"/>
              </a:buClr>
              <a:buFont typeface="Wingdings" charset="2"/>
              <a:buChar char="§"/>
            </a:pPr>
            <a:r>
              <a:rPr lang="it-IT" dirty="0"/>
              <a:t>criteri espliciti per aumentare e ridurre il rating della qualità delle evidenze</a:t>
            </a:r>
          </a:p>
          <a:p>
            <a:pPr marL="285750" indent="-285750">
              <a:lnSpc>
                <a:spcPct val="90000"/>
              </a:lnSpc>
              <a:spcBef>
                <a:spcPts val="400"/>
              </a:spcBef>
              <a:spcAft>
                <a:spcPts val="400"/>
              </a:spcAft>
              <a:buClr>
                <a:srgbClr val="FF6600"/>
              </a:buClr>
              <a:buFont typeface="Wingdings" charset="2"/>
              <a:buChar char="§"/>
            </a:pPr>
            <a:r>
              <a:rPr lang="it-IT" dirty="0"/>
              <a:t>processo sistematico e trasparente che porta dalle evidenze alle raccomandazioni</a:t>
            </a:r>
          </a:p>
          <a:p>
            <a:pPr marL="285750" indent="-285750">
              <a:lnSpc>
                <a:spcPct val="90000"/>
              </a:lnSpc>
              <a:spcBef>
                <a:spcPts val="400"/>
              </a:spcBef>
              <a:spcAft>
                <a:spcPts val="400"/>
              </a:spcAft>
              <a:buClr>
                <a:srgbClr val="FF6600"/>
              </a:buClr>
              <a:buFont typeface="Wingdings" charset="2"/>
              <a:buChar char="§"/>
            </a:pPr>
            <a:r>
              <a:rPr lang="it-IT" dirty="0"/>
              <a:t>considerazione dei valori e delle preferenze dei pazienti e dei professionisti</a:t>
            </a:r>
          </a:p>
          <a:p>
            <a:pPr marL="285750" indent="-285750">
              <a:lnSpc>
                <a:spcPct val="90000"/>
              </a:lnSpc>
              <a:spcBef>
                <a:spcPts val="400"/>
              </a:spcBef>
              <a:spcAft>
                <a:spcPts val="400"/>
              </a:spcAft>
              <a:buClr>
                <a:srgbClr val="FF6600"/>
              </a:buClr>
              <a:buFont typeface="Wingdings" charset="2"/>
              <a:buChar char="§"/>
            </a:pPr>
            <a:r>
              <a:rPr lang="it-IT" dirty="0"/>
              <a:t>interpretazione chiara delle raccomandazioni forti e deboli per medici, pazienti e </a:t>
            </a:r>
            <a:r>
              <a:rPr lang="it-IT" i="1" dirty="0"/>
              <a:t>policy maker</a:t>
            </a:r>
          </a:p>
        </p:txBody>
      </p:sp>
    </p:spTree>
    <p:extLst>
      <p:ext uri="{BB962C8B-B14F-4D97-AF65-F5344CB8AC3E}">
        <p14:creationId xmlns:p14="http://schemas.microsoft.com/office/powerpoint/2010/main" val="2752505300"/>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1396036" y="1200150"/>
            <a:ext cx="7595577" cy="3772810"/>
          </a:xfrm>
          <a:prstGeom prst="rect">
            <a:avLst/>
          </a:prstGeom>
          <a:noFill/>
        </p:spPr>
        <p:txBody>
          <a:bodyPr wrap="square" lIns="91421" tIns="45711" rIns="91421" bIns="45711" rtlCol="0">
            <a:spAutoFit/>
          </a:bodyPr>
          <a:lstStyle/>
          <a:p>
            <a:pPr marL="342828" indent="-342828">
              <a:lnSpc>
                <a:spcPct val="120000"/>
              </a:lnSpc>
              <a:buClr>
                <a:srgbClr val="FF6600"/>
              </a:buClr>
              <a:buFont typeface="Wingdings" charset="2"/>
              <a:buChar char="§"/>
            </a:pPr>
            <a:r>
              <a:rPr lang="it-IT" sz="2500" dirty="0">
                <a:solidFill>
                  <a:srgbClr val="10253F"/>
                </a:solidFill>
              </a:rPr>
              <a:t>Prioritizzazione</a:t>
            </a:r>
          </a:p>
          <a:p>
            <a:pPr marL="342828" indent="-342828">
              <a:lnSpc>
                <a:spcPct val="120000"/>
              </a:lnSpc>
              <a:buClr>
                <a:srgbClr val="FF6600"/>
              </a:buClr>
              <a:buFont typeface="Wingdings" charset="2"/>
              <a:buChar char="§"/>
            </a:pPr>
            <a:r>
              <a:rPr lang="it-IT" sz="2500" dirty="0">
                <a:solidFill>
                  <a:srgbClr val="10253F"/>
                </a:solidFill>
              </a:rPr>
              <a:t>Scoping</a:t>
            </a:r>
          </a:p>
          <a:p>
            <a:pPr marL="342828" indent="-342828">
              <a:lnSpc>
                <a:spcPct val="120000"/>
              </a:lnSpc>
              <a:buClr>
                <a:srgbClr val="FF6600"/>
              </a:buClr>
              <a:buFont typeface="Wingdings" charset="2"/>
              <a:buChar char="§"/>
            </a:pPr>
            <a:r>
              <a:rPr lang="it-IT" sz="2500" dirty="0">
                <a:solidFill>
                  <a:srgbClr val="10253F"/>
                </a:solidFill>
              </a:rPr>
              <a:t>Formulazione quesiti</a:t>
            </a:r>
          </a:p>
          <a:p>
            <a:pPr marL="342828" indent="-342828">
              <a:lnSpc>
                <a:spcPct val="120000"/>
              </a:lnSpc>
              <a:buClr>
                <a:srgbClr val="FF6600"/>
              </a:buClr>
              <a:buFont typeface="Wingdings" charset="2"/>
              <a:buChar char="§"/>
            </a:pPr>
            <a:r>
              <a:rPr lang="it-IT" sz="2500" dirty="0">
                <a:solidFill>
                  <a:srgbClr val="10253F"/>
                </a:solidFill>
              </a:rPr>
              <a:t>Valutazione evidenze</a:t>
            </a:r>
          </a:p>
          <a:p>
            <a:pPr marL="342828" indent="-342828">
              <a:lnSpc>
                <a:spcPct val="120000"/>
              </a:lnSpc>
              <a:buClr>
                <a:srgbClr val="FF6600"/>
              </a:buClr>
              <a:buFont typeface="Wingdings" charset="2"/>
              <a:buChar char="§"/>
            </a:pPr>
            <a:r>
              <a:rPr lang="it-IT" sz="2500" dirty="0">
                <a:solidFill>
                  <a:srgbClr val="10253F"/>
                </a:solidFill>
              </a:rPr>
              <a:t>Bilancio dei rischi e benefici</a:t>
            </a:r>
          </a:p>
          <a:p>
            <a:pPr marL="342828" indent="-342828">
              <a:lnSpc>
                <a:spcPct val="120000"/>
              </a:lnSpc>
              <a:buClr>
                <a:srgbClr val="FF6600"/>
              </a:buClr>
              <a:buFont typeface="Wingdings" charset="2"/>
              <a:buChar char="§"/>
            </a:pPr>
            <a:r>
              <a:rPr lang="it-IT" sz="2500" dirty="0">
                <a:solidFill>
                  <a:srgbClr val="10253F"/>
                </a:solidFill>
              </a:rPr>
              <a:t>Accettabilità – fattibilità delle raccomandazioni</a:t>
            </a:r>
          </a:p>
          <a:p>
            <a:pPr marL="342828" indent="-342828">
              <a:lnSpc>
                <a:spcPct val="120000"/>
              </a:lnSpc>
              <a:buClr>
                <a:srgbClr val="FF6600"/>
              </a:buClr>
              <a:buFont typeface="Wingdings" charset="2"/>
              <a:buChar char="§"/>
            </a:pPr>
            <a:r>
              <a:rPr lang="it-IT" sz="2500" dirty="0">
                <a:solidFill>
                  <a:srgbClr val="10253F"/>
                </a:solidFill>
              </a:rPr>
              <a:t>Equità</a:t>
            </a:r>
          </a:p>
          <a:p>
            <a:pPr marL="342828" indent="-342828">
              <a:lnSpc>
                <a:spcPct val="120000"/>
              </a:lnSpc>
              <a:buClr>
                <a:srgbClr val="FF6600"/>
              </a:buClr>
              <a:buFont typeface="Wingdings" charset="2"/>
              <a:buChar char="§"/>
            </a:pPr>
            <a:r>
              <a:rPr lang="it-IT" sz="2500" dirty="0">
                <a:solidFill>
                  <a:srgbClr val="10253F"/>
                </a:solidFill>
              </a:rPr>
              <a:t>Indicatori (</a:t>
            </a:r>
            <a:r>
              <a:rPr lang="it-IT" sz="2500" i="1" dirty="0" err="1">
                <a:solidFill>
                  <a:srgbClr val="10253F"/>
                </a:solidFill>
              </a:rPr>
              <a:t>patient</a:t>
            </a:r>
            <a:r>
              <a:rPr lang="it-IT" sz="2500" i="1" dirty="0">
                <a:solidFill>
                  <a:srgbClr val="10253F"/>
                </a:solidFill>
              </a:rPr>
              <a:t> </a:t>
            </a:r>
            <a:r>
              <a:rPr lang="it-IT" sz="2500" i="1" dirty="0" err="1">
                <a:solidFill>
                  <a:srgbClr val="10253F"/>
                </a:solidFill>
              </a:rPr>
              <a:t>oriented</a:t>
            </a:r>
            <a:r>
              <a:rPr lang="it-IT" sz="2500" dirty="0">
                <a:solidFill>
                  <a:srgbClr val="10253F"/>
                </a:solidFill>
              </a:rPr>
              <a:t>)</a:t>
            </a:r>
          </a:p>
        </p:txBody>
      </p:sp>
      <p:sp>
        <p:nvSpPr>
          <p:cNvPr id="6" name="CasellaDiTesto 5"/>
          <p:cNvSpPr txBox="1"/>
          <p:nvPr/>
        </p:nvSpPr>
        <p:spPr>
          <a:xfrm>
            <a:off x="609600" y="361957"/>
            <a:ext cx="8153400" cy="646331"/>
          </a:xfrm>
          <a:prstGeom prst="rect">
            <a:avLst/>
          </a:prstGeom>
        </p:spPr>
        <p:txBody>
          <a:bodyPr vert="horz" lIns="91421" tIns="45711" rIns="91421" bIns="45711" anchor="b">
            <a:noAutofit/>
          </a:bodyPr>
          <a:lstStyle>
            <a:lvl1pPr>
              <a:spcBef>
                <a:spcPct val="0"/>
              </a:spcBef>
              <a:defRPr sz="3600">
                <a:solidFill>
                  <a:schemeClr val="tx2"/>
                </a:solidFill>
                <a:latin typeface="+mj-lt"/>
                <a:ea typeface="+mj-ea"/>
                <a:cs typeface="+mj-cs"/>
              </a:defRPr>
            </a:lvl1pPr>
            <a:extLst/>
          </a:lstStyle>
          <a:p>
            <a:r>
              <a:rPr lang="it-IT" dirty="0">
                <a:solidFill>
                  <a:srgbClr val="FF0000"/>
                </a:solidFill>
              </a:rPr>
              <a:t>E i pazienti</a:t>
            </a:r>
            <a:r>
              <a:rPr lang="it-IT" dirty="0">
                <a:solidFill>
                  <a:srgbClr val="FF0000"/>
                </a:solidFill>
                <a:latin typeface="Calibri"/>
                <a:cs typeface="Calibri"/>
              </a:rPr>
              <a:t>?</a:t>
            </a:r>
            <a:r>
              <a:rPr lang="it-IT" dirty="0">
                <a:solidFill>
                  <a:srgbClr val="FF0000"/>
                </a:solidFill>
              </a:rPr>
              <a:t> </a:t>
            </a:r>
          </a:p>
        </p:txBody>
      </p:sp>
      <p:pic>
        <p:nvPicPr>
          <p:cNvPr id="7" name="Immagine 6"/>
          <p:cNvPicPr>
            <a:picLocks noChangeAspect="1"/>
          </p:cNvPicPr>
          <p:nvPr/>
        </p:nvPicPr>
        <p:blipFill>
          <a:blip r:embed="rId3"/>
          <a:stretch>
            <a:fillRect/>
          </a:stretch>
        </p:blipFill>
        <p:spPr>
          <a:xfrm>
            <a:off x="5376338" y="1581151"/>
            <a:ext cx="3386667" cy="1981200"/>
          </a:xfrm>
          <a:prstGeom prst="rect">
            <a:avLst/>
          </a:prstGeom>
        </p:spPr>
      </p:pic>
      <p:sp>
        <p:nvSpPr>
          <p:cNvPr id="2" name="Rettangolo 1"/>
          <p:cNvSpPr/>
          <p:nvPr/>
        </p:nvSpPr>
        <p:spPr>
          <a:xfrm>
            <a:off x="5684179" y="1352561"/>
            <a:ext cx="2697786" cy="461647"/>
          </a:xfrm>
          <a:prstGeom prst="rect">
            <a:avLst/>
          </a:prstGeom>
        </p:spPr>
        <p:txBody>
          <a:bodyPr wrap="none" lIns="91421" tIns="45711" rIns="91421" bIns="45711">
            <a:spAutoFit/>
          </a:bodyPr>
          <a:lstStyle/>
          <a:p>
            <a:r>
              <a:rPr lang="en-CA" sz="2400" b="1" dirty="0">
                <a:solidFill>
                  <a:srgbClr val="FF0000"/>
                </a:solidFill>
              </a:rPr>
              <a:t>Patients are experts</a:t>
            </a:r>
          </a:p>
        </p:txBody>
      </p:sp>
    </p:spTree>
    <p:extLst>
      <p:ext uri="{BB962C8B-B14F-4D97-AF65-F5344CB8AC3E}">
        <p14:creationId xmlns:p14="http://schemas.microsoft.com/office/powerpoint/2010/main" val="80177120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fade">
                                      <p:cBhvr>
                                        <p:cTn id="16" dur="5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fade">
                                      <p:cBhvr>
                                        <p:cTn id="21" dur="500"/>
                                        <p:tgtEl>
                                          <p:spTgt spid="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
                                            <p:txEl>
                                              <p:pRg st="2" end="2"/>
                                            </p:txEl>
                                          </p:spTgt>
                                        </p:tgtEl>
                                        <p:attrNameLst>
                                          <p:attrName>style.visibility</p:attrName>
                                        </p:attrNameLst>
                                      </p:cBhvr>
                                      <p:to>
                                        <p:strVal val="visible"/>
                                      </p:to>
                                    </p:set>
                                    <p:animEffect transition="in" filter="fade">
                                      <p:cBhvr>
                                        <p:cTn id="26" dur="500"/>
                                        <p:tgtEl>
                                          <p:spTgt spid="5">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Effect transition="in" filter="fade">
                                      <p:cBhvr>
                                        <p:cTn id="31" dur="500"/>
                                        <p:tgtEl>
                                          <p:spTgt spid="5">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5">
                                            <p:txEl>
                                              <p:pRg st="4" end="4"/>
                                            </p:txEl>
                                          </p:spTgt>
                                        </p:tgtEl>
                                        <p:attrNameLst>
                                          <p:attrName>style.visibility</p:attrName>
                                        </p:attrNameLst>
                                      </p:cBhvr>
                                      <p:to>
                                        <p:strVal val="visible"/>
                                      </p:to>
                                    </p:set>
                                    <p:animEffect transition="in" filter="fade">
                                      <p:cBhvr>
                                        <p:cTn id="36" dur="500"/>
                                        <p:tgtEl>
                                          <p:spTgt spid="5">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5">
                                            <p:txEl>
                                              <p:pRg st="5" end="5"/>
                                            </p:txEl>
                                          </p:spTgt>
                                        </p:tgtEl>
                                        <p:attrNameLst>
                                          <p:attrName>style.visibility</p:attrName>
                                        </p:attrNameLst>
                                      </p:cBhvr>
                                      <p:to>
                                        <p:strVal val="visible"/>
                                      </p:to>
                                    </p:set>
                                    <p:animEffect transition="in" filter="fade">
                                      <p:cBhvr>
                                        <p:cTn id="41" dur="500"/>
                                        <p:tgtEl>
                                          <p:spTgt spid="5">
                                            <p:txEl>
                                              <p:pRg st="5" end="5"/>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5">
                                            <p:txEl>
                                              <p:pRg st="6" end="6"/>
                                            </p:txEl>
                                          </p:spTgt>
                                        </p:tgtEl>
                                        <p:attrNameLst>
                                          <p:attrName>style.visibility</p:attrName>
                                        </p:attrNameLst>
                                      </p:cBhvr>
                                      <p:to>
                                        <p:strVal val="visible"/>
                                      </p:to>
                                    </p:set>
                                    <p:animEffect transition="in" filter="fade">
                                      <p:cBhvr>
                                        <p:cTn id="46" dur="500"/>
                                        <p:tgtEl>
                                          <p:spTgt spid="5">
                                            <p:txEl>
                                              <p:pRg st="6" end="6"/>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5">
                                            <p:txEl>
                                              <p:pRg st="7" end="7"/>
                                            </p:txEl>
                                          </p:spTgt>
                                        </p:tgtEl>
                                        <p:attrNameLst>
                                          <p:attrName>style.visibility</p:attrName>
                                        </p:attrNameLst>
                                      </p:cBhvr>
                                      <p:to>
                                        <p:strVal val="visible"/>
                                      </p:to>
                                    </p:set>
                                    <p:animEffect transition="in" filter="fade">
                                      <p:cBhvr>
                                        <p:cTn id="51"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p:cNvPicPr>
            <a:picLocks noChangeAspect="1"/>
          </p:cNvPicPr>
          <p:nvPr/>
        </p:nvPicPr>
        <p:blipFill>
          <a:blip r:embed="rId3"/>
          <a:stretch>
            <a:fillRect/>
          </a:stretch>
        </p:blipFill>
        <p:spPr>
          <a:xfrm>
            <a:off x="304800" y="0"/>
            <a:ext cx="8382000" cy="5143500"/>
          </a:xfrm>
          <a:prstGeom prst="rect">
            <a:avLst/>
          </a:prstGeom>
        </p:spPr>
      </p:pic>
      <p:sp>
        <p:nvSpPr>
          <p:cNvPr id="7" name="Freccia destra 6"/>
          <p:cNvSpPr/>
          <p:nvPr/>
        </p:nvSpPr>
        <p:spPr>
          <a:xfrm rot="11338067">
            <a:off x="2909432" y="1850937"/>
            <a:ext cx="545720" cy="220261"/>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1819152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p:cNvSpPr txBox="1">
            <a:spLocks/>
          </p:cNvSpPr>
          <p:nvPr/>
        </p:nvSpPr>
        <p:spPr>
          <a:xfrm>
            <a:off x="609600" y="285749"/>
            <a:ext cx="8458200" cy="685805"/>
          </a:xfrm>
          <a:prstGeom prst="rect">
            <a:avLst/>
          </a:prstGeom>
        </p:spPr>
        <p:txBody>
          <a:bodyPr vert="horz" lIns="91421" tIns="45711" rIns="91421" bIns="45711" anchor="b">
            <a:noAutofit/>
          </a:bodyPr>
          <a:lstStyle>
            <a:lvl1pPr eaLnBrk="1" hangingPunct="1">
              <a:lnSpc>
                <a:spcPct val="80000"/>
              </a:lnSpc>
              <a:spcBef>
                <a:spcPct val="0"/>
              </a:spcBef>
              <a:buNone/>
              <a:defRPr kumimoji="0" sz="3600">
                <a:solidFill>
                  <a:schemeClr val="tx2"/>
                </a:solidFill>
                <a:latin typeface="+mj-lt"/>
                <a:ea typeface="+mj-ea"/>
                <a:cs typeface="+mj-cs"/>
              </a:defRPr>
            </a:lvl1pPr>
            <a:extLst/>
          </a:lstStyle>
          <a:p>
            <a:r>
              <a:rPr lang="it-IT" sz="3200" dirty="0">
                <a:solidFill>
                  <a:srgbClr val="FF0000"/>
                </a:solidFill>
              </a:rPr>
              <a:t>Manuale operativo richiesto dal DM 27 febbraio 2018 (GU n.66 del 20-3-2018) </a:t>
            </a:r>
          </a:p>
        </p:txBody>
      </p:sp>
      <p:pic>
        <p:nvPicPr>
          <p:cNvPr id="4" name="Immagine 3"/>
          <p:cNvPicPr>
            <a:picLocks noChangeAspect="1"/>
          </p:cNvPicPr>
          <p:nvPr/>
        </p:nvPicPr>
        <p:blipFill>
          <a:blip r:embed="rId3"/>
          <a:stretch>
            <a:fillRect/>
          </a:stretch>
        </p:blipFill>
        <p:spPr>
          <a:xfrm>
            <a:off x="0" y="3486154"/>
            <a:ext cx="1981200" cy="1630027"/>
          </a:xfrm>
          <a:prstGeom prst="rect">
            <a:avLst/>
          </a:prstGeom>
        </p:spPr>
      </p:pic>
      <p:pic>
        <p:nvPicPr>
          <p:cNvPr id="7" name="Immagine 6"/>
          <p:cNvPicPr>
            <a:picLocks noChangeAspect="1"/>
          </p:cNvPicPr>
          <p:nvPr/>
        </p:nvPicPr>
        <p:blipFill>
          <a:blip r:embed="rId4"/>
          <a:stretch>
            <a:fillRect/>
          </a:stretch>
        </p:blipFill>
        <p:spPr>
          <a:xfrm rot="20811508">
            <a:off x="5655654" y="934641"/>
            <a:ext cx="2796806" cy="3821970"/>
          </a:xfrm>
          <a:prstGeom prst="rect">
            <a:avLst/>
          </a:prstGeom>
          <a:ln>
            <a:solidFill>
              <a:schemeClr val="tx1"/>
            </a:solidFill>
          </a:ln>
        </p:spPr>
      </p:pic>
      <p:sp>
        <p:nvSpPr>
          <p:cNvPr id="8" name="Rettangolo 1"/>
          <p:cNvSpPr>
            <a:spLocks noChangeArrowheads="1"/>
          </p:cNvSpPr>
          <p:nvPr/>
        </p:nvSpPr>
        <p:spPr bwMode="auto">
          <a:xfrm>
            <a:off x="533400" y="1465828"/>
            <a:ext cx="4800600" cy="1944122"/>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342900" indent="-342900">
              <a:lnSpc>
                <a:spcPct val="90000"/>
              </a:lnSpc>
              <a:spcBef>
                <a:spcPts val="900"/>
              </a:spcBef>
              <a:spcAft>
                <a:spcPts val="900"/>
              </a:spcAft>
              <a:buClr>
                <a:srgbClr val="FF6600"/>
              </a:buClr>
              <a:buFont typeface="Wingdings" charset="2"/>
              <a:buChar char="§"/>
            </a:pPr>
            <a:r>
              <a:rPr lang="it-IT" sz="2000" dirty="0"/>
              <a:t>Requisiti e modalità di invio</a:t>
            </a:r>
          </a:p>
          <a:p>
            <a:pPr marL="342900" indent="-342900">
              <a:lnSpc>
                <a:spcPct val="90000"/>
              </a:lnSpc>
              <a:spcBef>
                <a:spcPts val="900"/>
              </a:spcBef>
              <a:spcAft>
                <a:spcPts val="900"/>
              </a:spcAft>
              <a:buClr>
                <a:srgbClr val="FF6600"/>
              </a:buClr>
              <a:buFont typeface="Wingdings" charset="2"/>
              <a:buChar char="§"/>
            </a:pPr>
            <a:r>
              <a:rPr lang="it-IT" sz="2000" dirty="0"/>
              <a:t>Procedura e strumenti di valutazione delle LG per la pubblicazione nell’SNLG</a:t>
            </a:r>
          </a:p>
          <a:p>
            <a:pPr marL="342900" indent="-342900">
              <a:lnSpc>
                <a:spcPct val="90000"/>
              </a:lnSpc>
              <a:spcBef>
                <a:spcPts val="900"/>
              </a:spcBef>
              <a:spcAft>
                <a:spcPts val="900"/>
              </a:spcAft>
              <a:buClr>
                <a:srgbClr val="FF6600"/>
              </a:buClr>
              <a:buFont typeface="Wingdings" charset="2"/>
              <a:buChar char="§"/>
            </a:pPr>
            <a:r>
              <a:rPr lang="it-IT" sz="2000" dirty="0"/>
              <a:t>Adempimenti per i proponenti di LG pubblicate nell’SNLG</a:t>
            </a:r>
          </a:p>
        </p:txBody>
      </p:sp>
    </p:spTree>
    <p:extLst>
      <p:ext uri="{BB962C8B-B14F-4D97-AF65-F5344CB8AC3E}">
        <p14:creationId xmlns:p14="http://schemas.microsoft.com/office/powerpoint/2010/main" val="2262250803"/>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4"/>
          <a:stretch>
            <a:fillRect/>
          </a:stretch>
        </p:blipFill>
        <p:spPr>
          <a:xfrm>
            <a:off x="0" y="133350"/>
            <a:ext cx="4114800" cy="5029200"/>
          </a:xfrm>
          <a:prstGeom prst="rect">
            <a:avLst/>
          </a:prstGeom>
        </p:spPr>
      </p:pic>
      <p:pic>
        <p:nvPicPr>
          <p:cNvPr id="37" name="Immagine 36"/>
          <p:cNvPicPr>
            <a:picLocks noChangeAspect="1"/>
          </p:cNvPicPr>
          <p:nvPr/>
        </p:nvPicPr>
        <p:blipFill>
          <a:blip r:embed="rId5"/>
          <a:stretch>
            <a:fillRect/>
          </a:stretch>
        </p:blipFill>
        <p:spPr>
          <a:xfrm>
            <a:off x="8596184" y="4095750"/>
            <a:ext cx="395416" cy="381000"/>
          </a:xfrm>
          <a:prstGeom prst="rect">
            <a:avLst/>
          </a:prstGeom>
        </p:spPr>
      </p:pic>
      <p:graphicFrame>
        <p:nvGraphicFramePr>
          <p:cNvPr id="4" name="Oggetto 3"/>
          <p:cNvGraphicFramePr>
            <a:graphicFrameLocks noChangeAspect="1"/>
          </p:cNvGraphicFramePr>
          <p:nvPr>
            <p:extLst>
              <p:ext uri="{D42A27DB-BD31-4B8C-83A1-F6EECF244321}">
                <p14:modId xmlns:p14="http://schemas.microsoft.com/office/powerpoint/2010/main" val="3809226945"/>
              </p:ext>
            </p:extLst>
          </p:nvPr>
        </p:nvGraphicFramePr>
        <p:xfrm>
          <a:off x="8553450" y="4552950"/>
          <a:ext cx="590550" cy="590550"/>
        </p:xfrm>
        <a:graphic>
          <a:graphicData uri="http://schemas.openxmlformats.org/presentationml/2006/ole">
            <mc:AlternateContent xmlns:mc="http://schemas.openxmlformats.org/markup-compatibility/2006">
              <mc:Choice xmlns:v="urn:schemas-microsoft-com:vml" Requires="v">
                <p:oleObj spid="_x0000_s22530" r:id="rId6" imgW="3809524" imgH="3809524" progId="">
                  <p:embed/>
                </p:oleObj>
              </mc:Choice>
              <mc:Fallback>
                <p:oleObj r:id="rId6" imgW="3809524" imgH="3809524" progId="">
                  <p:embed/>
                  <p:pic>
                    <p:nvPicPr>
                      <p:cNvPr id="4" name="Oggetto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53450" y="4552950"/>
                        <a:ext cx="590550" cy="590550"/>
                      </a:xfrm>
                      <a:prstGeom prst="rect">
                        <a:avLst/>
                      </a:prstGeom>
                      <a:noFill/>
                    </p:spPr>
                  </p:pic>
                </p:oleObj>
              </mc:Fallback>
            </mc:AlternateContent>
          </a:graphicData>
        </a:graphic>
      </p:graphicFrame>
      <p:sp>
        <p:nvSpPr>
          <p:cNvPr id="30740" name="Rettangolo 30739"/>
          <p:cNvSpPr/>
          <p:nvPr/>
        </p:nvSpPr>
        <p:spPr>
          <a:xfrm>
            <a:off x="0" y="-323850"/>
            <a:ext cx="9144000" cy="609600"/>
          </a:xfrm>
          <a:prstGeom prst="rect">
            <a:avLst/>
          </a:prstGeom>
        </p:spPr>
        <p:txBody>
          <a:bodyPr vert="horz" lIns="91421" tIns="45711" rIns="91421" bIns="45711" anchor="b">
            <a:noAutofit/>
          </a:bodyPr>
          <a:lstStyle/>
          <a:p>
            <a:pPr>
              <a:lnSpc>
                <a:spcPct val="80000"/>
              </a:lnSpc>
              <a:spcBef>
                <a:spcPct val="0"/>
              </a:spcBef>
            </a:pPr>
            <a:r>
              <a:rPr lang="it-IT" sz="1650" dirty="0">
                <a:solidFill>
                  <a:srgbClr val="FF0000"/>
                </a:solidFill>
                <a:latin typeface="+mj-lt"/>
                <a:ea typeface="+mj-ea"/>
                <a:cs typeface="+mj-cs"/>
              </a:rPr>
              <a:t>Processo di valutazione delle LG proposte da soggetti ex art.5 L. n.24/17 per la pubblicazione nell’SNLG</a:t>
            </a:r>
          </a:p>
        </p:txBody>
      </p:sp>
      <p:sp>
        <p:nvSpPr>
          <p:cNvPr id="7" name="CasellaDiTesto 6"/>
          <p:cNvSpPr txBox="1"/>
          <p:nvPr/>
        </p:nvSpPr>
        <p:spPr>
          <a:xfrm>
            <a:off x="5308356" y="1511408"/>
            <a:ext cx="2743200" cy="830997"/>
          </a:xfrm>
          <a:prstGeom prst="rect">
            <a:avLst/>
          </a:prstGeom>
          <a:solidFill>
            <a:schemeClr val="bg1">
              <a:lumMod val="85000"/>
            </a:schemeClr>
          </a:solidFill>
        </p:spPr>
        <p:txBody>
          <a:bodyPr wrap="square" rtlCol="0">
            <a:spAutoFit/>
          </a:bodyPr>
          <a:lstStyle/>
          <a:p>
            <a:pPr algn="just"/>
            <a:r>
              <a:rPr lang="it-IT" sz="1600" dirty="0"/>
              <a:t>Le richieste di valutazione vanno inviate online attraverso la </a:t>
            </a:r>
            <a:r>
              <a:rPr lang="it-IT" sz="1600" b="1" dirty="0">
                <a:solidFill>
                  <a:srgbClr val="D60A7A"/>
                </a:solidFill>
              </a:rPr>
              <a:t>piattaforma SNLG</a:t>
            </a:r>
          </a:p>
        </p:txBody>
      </p:sp>
      <p:sp>
        <p:nvSpPr>
          <p:cNvPr id="38" name="CasellaDiTesto 37"/>
          <p:cNvSpPr txBox="1"/>
          <p:nvPr/>
        </p:nvSpPr>
        <p:spPr>
          <a:xfrm>
            <a:off x="7204502" y="4552950"/>
            <a:ext cx="415498" cy="369332"/>
          </a:xfrm>
          <a:prstGeom prst="rect">
            <a:avLst/>
          </a:prstGeom>
          <a:noFill/>
        </p:spPr>
        <p:txBody>
          <a:bodyPr wrap="none" rtlCol="0">
            <a:spAutoFit/>
          </a:bodyPr>
          <a:lstStyle/>
          <a:p>
            <a:r>
              <a:rPr lang="is-IS" dirty="0"/>
              <a:t>…</a:t>
            </a:r>
            <a:endParaRPr lang="it-IT" dirty="0"/>
          </a:p>
        </p:txBody>
      </p:sp>
      <p:sp>
        <p:nvSpPr>
          <p:cNvPr id="8" name="CasellaDiTesto 7">
            <a:extLst>
              <a:ext uri="{FF2B5EF4-FFF2-40B4-BE49-F238E27FC236}">
                <a16:creationId xmlns:a16="http://schemas.microsoft.com/office/drawing/2014/main" id="{09F49E33-8644-4AA1-8565-564572774FD1}"/>
              </a:ext>
            </a:extLst>
          </p:cNvPr>
          <p:cNvSpPr txBox="1"/>
          <p:nvPr/>
        </p:nvSpPr>
        <p:spPr>
          <a:xfrm>
            <a:off x="5343525" y="4248150"/>
            <a:ext cx="2743200" cy="738664"/>
          </a:xfrm>
          <a:prstGeom prst="rect">
            <a:avLst/>
          </a:prstGeom>
          <a:solidFill>
            <a:schemeClr val="bg1">
              <a:lumMod val="85000"/>
            </a:schemeClr>
          </a:solidFill>
        </p:spPr>
        <p:txBody>
          <a:bodyPr wrap="square" rtlCol="0">
            <a:spAutoFit/>
          </a:bodyPr>
          <a:lstStyle/>
          <a:p>
            <a:pPr algn="ctr"/>
            <a:r>
              <a:rPr lang="it-IT" sz="1400" dirty="0"/>
              <a:t>Workflow sviluppato dal CNEC con il supporto del centro collaboratore</a:t>
            </a:r>
          </a:p>
          <a:p>
            <a:pPr algn="ctr"/>
            <a:r>
              <a:rPr lang="it-IT" sz="1400" b="1" dirty="0">
                <a:solidFill>
                  <a:srgbClr val="FF0000"/>
                </a:solidFill>
              </a:rPr>
              <a:t>GIMBE</a:t>
            </a:r>
          </a:p>
        </p:txBody>
      </p:sp>
    </p:spTree>
    <p:extLst>
      <p:ext uri="{BB962C8B-B14F-4D97-AF65-F5344CB8AC3E}">
        <p14:creationId xmlns:p14="http://schemas.microsoft.com/office/powerpoint/2010/main" val="21273147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987878" y="121444"/>
            <a:ext cx="7886700" cy="99417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300" dirty="0"/>
              <a:t>Adempimenti x SNLG secondo DM 27 febbraio 2018 GU n 66 20.3.2018</a:t>
            </a:r>
          </a:p>
        </p:txBody>
      </p:sp>
      <p:pic>
        <p:nvPicPr>
          <p:cNvPr id="5" name="Immagine 4"/>
          <p:cNvPicPr>
            <a:picLocks noChangeAspect="1"/>
          </p:cNvPicPr>
          <p:nvPr/>
        </p:nvPicPr>
        <p:blipFill>
          <a:blip r:embed="rId2"/>
          <a:stretch>
            <a:fillRect/>
          </a:stretch>
        </p:blipFill>
        <p:spPr>
          <a:xfrm>
            <a:off x="2417881" y="1225623"/>
            <a:ext cx="3670862" cy="3716399"/>
          </a:xfrm>
          <a:prstGeom prst="rect">
            <a:avLst/>
          </a:prstGeom>
        </p:spPr>
      </p:pic>
      <p:sp>
        <p:nvSpPr>
          <p:cNvPr id="3" name="Freccia a destra 2">
            <a:extLst>
              <a:ext uri="{FF2B5EF4-FFF2-40B4-BE49-F238E27FC236}">
                <a16:creationId xmlns:a16="http://schemas.microsoft.com/office/drawing/2014/main" id="{78E9B33B-6719-405E-9EAE-B112073AC826}"/>
              </a:ext>
            </a:extLst>
          </p:cNvPr>
          <p:cNvSpPr/>
          <p:nvPr/>
        </p:nvSpPr>
        <p:spPr>
          <a:xfrm>
            <a:off x="1211726" y="1985436"/>
            <a:ext cx="1148316" cy="31366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p>
        </p:txBody>
      </p:sp>
    </p:spTree>
    <p:extLst>
      <p:ext uri="{BB962C8B-B14F-4D97-AF65-F5344CB8AC3E}">
        <p14:creationId xmlns:p14="http://schemas.microsoft.com/office/powerpoint/2010/main" val="42176461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4365" y="-186984"/>
            <a:ext cx="7886700" cy="994172"/>
          </a:xfrm>
        </p:spPr>
        <p:txBody>
          <a:bodyPr/>
          <a:lstStyle/>
          <a:p>
            <a:r>
              <a:rPr lang="it-IT" dirty="0"/>
              <a:t>Flusso di lavoro SNLG </a:t>
            </a:r>
          </a:p>
        </p:txBody>
      </p:sp>
      <p:graphicFrame>
        <p:nvGraphicFramePr>
          <p:cNvPr id="4" name="Diagramma 3"/>
          <p:cNvGraphicFramePr/>
          <p:nvPr>
            <p:extLst>
              <p:ext uri="{D42A27DB-BD31-4B8C-83A1-F6EECF244321}">
                <p14:modId xmlns:p14="http://schemas.microsoft.com/office/powerpoint/2010/main" val="935664301"/>
              </p:ext>
            </p:extLst>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319824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descr="CAUSES OF PREMATURE DEATH &#10;Years of life lost (YLLs) quantify premature mortality by weighting younger deaths more than older deaths. &#10;Ranks for top 25 causes of YLLs 1990-2010, Italy &#10;646 6.9% &#10;245 3.1% &#10;267 2.9% &#10;225 2.8% &#10;253 2.7% &#10;213 2.7% &#10;213 2.3% &#10;# YLLs in thousands &#10;# YLLs in thousands &#10;(% of total) &#10;1,568 16.8% &#10;1,009 10.8% &#10;Rank and disorder 1990 &#10;1 Ischemic heart disease &#10;2 Stroke &#10;3 Lun cancer &#10;4 Road in•ur &#10;5 Cirrhosis &#10;6 Colorectal cancer &#10;7 Stomach cancer &#10;8 Diabetes &#10;9 Breast cancer &#10;10 COPD &#10;11 H ertensive heart disease &#10;12 Self-harm &#10;13 Liver cancer &#10;14 Con enital anomalies &#10;15 Preterm birth com lications &#10;16 Lower res irator infections &#10;17 Pancreatic cancer &#10;18 Leukemia &#10;19 Other cardio &amp; circulator &#10;20 Falls &#10;21 Brain cancer &#10;22 Chronic kidne disease &#10;23 Bladder cancer &#10;24 HIV/AIDS &#10;25 Cardiom o ath &#10;26 Non-Hodgkin lymphoma &#10;27 Prostate cancer &#10;31 Kidney cancers &#10;32 Alzheimers disease &#10;Rank and disorder 2010 &#10;1 Ischemic heart disease &#10;2 Stroke &#10;3 Lun cancer &#10;4 Colorectal cancer &#10;5 Diabetes &#10;6 Breast cancer &#10;7 COPD &#10;8 Cirrhosis &#10;9 Road in•u &#10;10 H ertensive heart disease &#10;11 Stomach cancer &#10;12 Pancreatic cancer &#10;13 Liver cancer &#10;14 Alzheimers disease &#10;15 Other cardio &amp; circulator &#10;16 Self-harm &#10;17 Leukemia &#10;18 Lower res irator infections &#10;19 Chronic kidne disease &#10;20 Brain cancer &#10;21 Prostate cancer &#10;22 Falls &#10;23 Cardiom o ath &#10;24 Non-Hod kin I m homa &#10;25 Kidne cancers &#10;26 Bladder cancer &#10;'27 Congenital anomalies &#10;'29 Preterm birth complications &#10;34 HIV/AIDS &#10;( % of total) &#10;1,174 14.8% &#10;450 &#10;365 &#10;288 &#10;279 &#10;261 &#10;173 &#10;153 &#10;149 &#10;146 &#10;133 &#10;134 &#10;122 &#10;119 &#10;105 &#10;103 &#10;103 &#10;4.8% &#10;3.9% &#10;3.1% &#10;3.0% &#10;2.8% &#10;1.9% &#10;1 .60/0 &#10;1 .60/0 &#10;1.1% &#10;1.1% &#10;1.1% &#10;96 1.0% &#10;94 1.0% &#10;87 0.9% &#10;708 &#10;9.0% &#10;553 7.0% &#10;339 &#10;4.3% &#10;237 &#10;3.0% &#10;228 &#10;2.9% &#10;231 &#10;2.9% &#10;182 &#10;2.3% &#10;168 &#10;2.1% &#10;162 &#10;2.0% &#10;160 &#10;2.0% &#10;142 &#10;1.8% &#10;141 &#10;1.8% &#10;120 &#10;1.5% &#10;115 &#10;1.5% &#10;109 &#10;1.40/0 &#10;105 &#10;1.3% &#10;105 &#10;1.3% &#10;1.20/0 &#10;1.20/0 &#10;1.1% &#10;1.1% &#10;% change &#10;-26 &#10;-32 &#10;-13 &#10;18 &#10;-9 &#10;-9 &#10;-10 &#10;-39 &#10;-51 &#10;-35 &#10;27 &#10;5 &#10;207 &#10;20 &#10;-18 &#10;7 &#10;3 &#10;28 &#10;-5 &#10;10 &#10;11 &#10;41 &#10;This chart shows the &#10;change in the top 25 &#10;causes of YLLs due to &#10;premature mortality &#10;from 1990 to 2010. &#10;Solid lines indicate a &#10;cause has moved up in &#10;rank or stayed the &#10;same. Broken lines &#10;indicate a cause has &#10;moved down in rank. &#10;The causes are color &#10;coded by blue for &#10;non-communicable &#10;diseases, green for &#10;injuries, and red for &#10;communicable, &#10;maternal, neonatal, and &#10;nutritional causes of &#10;death.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0126" y="723900"/>
            <a:ext cx="6961943" cy="3971925"/>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p:cNvSpPr txBox="1"/>
          <p:nvPr/>
        </p:nvSpPr>
        <p:spPr>
          <a:xfrm>
            <a:off x="1905001" y="257175"/>
            <a:ext cx="5093895" cy="300082"/>
          </a:xfrm>
          <a:prstGeom prst="rect">
            <a:avLst/>
          </a:prstGeom>
          <a:noFill/>
        </p:spPr>
        <p:txBody>
          <a:bodyPr wrap="none" rtlCol="0">
            <a:spAutoFit/>
          </a:bodyPr>
          <a:lstStyle/>
          <a:p>
            <a:r>
              <a:rPr lang="it-IT" sz="1350" dirty="0"/>
              <a:t>Rilevanza epidemiologica della condizione / </a:t>
            </a:r>
            <a:r>
              <a:rPr lang="it-IT" sz="1350" dirty="0" err="1"/>
              <a:t>burden</a:t>
            </a:r>
            <a:r>
              <a:rPr lang="it-IT" sz="1350" dirty="0"/>
              <a:t> of </a:t>
            </a:r>
            <a:r>
              <a:rPr lang="it-IT" sz="1350" dirty="0" err="1"/>
              <a:t>disease</a:t>
            </a:r>
            <a:r>
              <a:rPr lang="it-IT" sz="1350" dirty="0"/>
              <a:t> in Italia</a:t>
            </a:r>
          </a:p>
        </p:txBody>
      </p:sp>
    </p:spTree>
    <p:extLst>
      <p:ext uri="{BB962C8B-B14F-4D97-AF65-F5344CB8AC3E}">
        <p14:creationId xmlns:p14="http://schemas.microsoft.com/office/powerpoint/2010/main" val="18927173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663655" y="104299"/>
            <a:ext cx="7396971" cy="4616291"/>
          </a:xfrm>
          <a:prstGeom prst="rect">
            <a:avLst/>
          </a:prstGeom>
        </p:spPr>
      </p:pic>
    </p:spTree>
    <p:extLst>
      <p:ext uri="{BB962C8B-B14F-4D97-AF65-F5344CB8AC3E}">
        <p14:creationId xmlns:p14="http://schemas.microsoft.com/office/powerpoint/2010/main" val="36227455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732234" y="0"/>
            <a:ext cx="7826050" cy="4543425"/>
          </a:xfrm>
          <a:prstGeom prst="rect">
            <a:avLst/>
          </a:prstGeom>
        </p:spPr>
      </p:pic>
    </p:spTree>
    <p:extLst>
      <p:ext uri="{BB962C8B-B14F-4D97-AF65-F5344CB8AC3E}">
        <p14:creationId xmlns:p14="http://schemas.microsoft.com/office/powerpoint/2010/main" val="18655413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Picture 1" descr="What risk factors drive the most death and disability combined? &#10;Metabolic risks &#10;Environmental/occupational risks &#10;Behavioral risks &#10;2005 ranking &#10;High blood pressure &#10;Tobacco &#10;Dietary risks &#10;Alcohol &amp; drug use &#10;High body-mass index &#10;High fasting plasma glucose &#10;High total cholesterol &#10;Occupational risks &#10;Air pollution &#10;Impaired kidney function &#10;O &#10;2016 ranking &#10;Tobacco &#10;High blood pressure &#10;Dietary risks &#10;High body-mass index &#10;O &#10;Alcohol &amp; drug use &#10;High fasting plasma glucose &#10;Occupational risks &#10;High total cholesterol &#10;Air pollution &#10;Impaired kidney function &#10;0/0 change 2005-2016 &#10;-3.3% &#10;-3.8% &#10;-1.7% &#10;3.6% &#10;-12.1% &#10;6.5% &#10;5.1% &#10;-7.2% &#10;-0.9% &#10;8.8% &#10;Top 10 risks contributing to DALYs in 2016 and percent change, 2005-2016, all ages, number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7175" y="1"/>
            <a:ext cx="8686800" cy="4956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35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184349" y="210279"/>
            <a:ext cx="3593081" cy="738664"/>
          </a:xfrm>
          <a:prstGeom prst="rect">
            <a:avLst/>
          </a:prstGeom>
        </p:spPr>
        <p:txBody>
          <a:bodyPr wrap="square">
            <a:spAutoFit/>
          </a:bodyPr>
          <a:lstStyle/>
          <a:p>
            <a:r>
              <a:rPr lang="it-IT" sz="2100" b="1" dirty="0">
                <a:latin typeface="Calibri" panose="020F0502020204030204" pitchFamily="34" charset="0"/>
              </a:rPr>
              <a:t>Sbilanciamento Ricerca prodotta/</a:t>
            </a:r>
            <a:r>
              <a:rPr lang="it-IT" sz="2100" b="1" dirty="0" err="1">
                <a:latin typeface="Calibri" panose="020F0502020204030204" pitchFamily="34" charset="0"/>
              </a:rPr>
              <a:t>Burden</a:t>
            </a:r>
            <a:r>
              <a:rPr lang="it-IT" sz="2100" b="1" dirty="0">
                <a:latin typeface="Calibri" panose="020F0502020204030204" pitchFamily="34" charset="0"/>
              </a:rPr>
              <a:t> of </a:t>
            </a:r>
            <a:r>
              <a:rPr lang="it-IT" sz="2100" b="1" dirty="0" err="1">
                <a:latin typeface="Calibri" panose="020F0502020204030204" pitchFamily="34" charset="0"/>
              </a:rPr>
              <a:t>disease</a:t>
            </a:r>
            <a:endParaRPr lang="it-IT" sz="2100" b="1" dirty="0">
              <a:latin typeface="Calibri" panose="020F0502020204030204" pitchFamily="34" charset="0"/>
            </a:endParaRPr>
          </a:p>
        </p:txBody>
      </p:sp>
      <p:pic>
        <p:nvPicPr>
          <p:cNvPr id="3076" name="Picture 4" descr="CrossMark &#10;RESEARCH &#10;Association between randomised trial evidence and global &#10;burden of disease: cross sectional study (Epidemiological &#10;study of Randomized Trials—ESORT) &#10;Connor A Emdin,l Ayodele Odutayo,2'3 Allan J Hsiao,4 Mubeen Shakir,4 Sally Hopewell,2'5 &#10;Kazem Rahimi,l Douglas G Altman2 ">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8102" y="2649871"/>
            <a:ext cx="1970343" cy="563165"/>
          </a:xfrm>
          <a:prstGeom prst="rect">
            <a:avLst/>
          </a:prstGeom>
          <a:noFill/>
          <a:extLst>
            <a:ext uri="{909E8E84-426E-40DD-AFC4-6F175D3DCCD1}">
              <a14:hiddenFill xmlns:a14="http://schemas.microsoft.com/office/drawing/2010/main">
                <a:solidFill>
                  <a:srgbClr val="FFFFFF"/>
                </a:solidFill>
              </a14:hiddenFill>
            </a:ext>
          </a:extLst>
        </p:spPr>
      </p:pic>
      <p:pic>
        <p:nvPicPr>
          <p:cNvPr id="4" name="Immagine 3"/>
          <p:cNvPicPr>
            <a:picLocks noChangeAspect="1"/>
          </p:cNvPicPr>
          <p:nvPr/>
        </p:nvPicPr>
        <p:blipFill>
          <a:blip r:embed="rId4"/>
          <a:stretch>
            <a:fillRect/>
          </a:stretch>
        </p:blipFill>
        <p:spPr>
          <a:xfrm>
            <a:off x="2387997" y="1117401"/>
            <a:ext cx="6496360" cy="3789338"/>
          </a:xfrm>
          <a:prstGeom prst="rect">
            <a:avLst/>
          </a:prstGeom>
        </p:spPr>
      </p:pic>
    </p:spTree>
    <p:extLst>
      <p:ext uri="{BB962C8B-B14F-4D97-AF65-F5344CB8AC3E}">
        <p14:creationId xmlns:p14="http://schemas.microsoft.com/office/powerpoint/2010/main" val="9826212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881359" y="888355"/>
            <a:ext cx="2063021" cy="300082"/>
          </a:xfrm>
          <a:prstGeom prst="rect">
            <a:avLst/>
          </a:prstGeom>
          <a:noFill/>
        </p:spPr>
        <p:txBody>
          <a:bodyPr wrap="square" rtlCol="0">
            <a:spAutoFit/>
          </a:bodyPr>
          <a:lstStyle/>
          <a:p>
            <a:r>
              <a:rPr lang="it-IT" sz="1350" dirty="0"/>
              <a:t>Più ricerca ?</a:t>
            </a:r>
          </a:p>
        </p:txBody>
      </p:sp>
      <p:sp>
        <p:nvSpPr>
          <p:cNvPr id="4" name="CasellaDiTesto 3"/>
          <p:cNvSpPr txBox="1"/>
          <p:nvPr/>
        </p:nvSpPr>
        <p:spPr>
          <a:xfrm>
            <a:off x="2800348" y="1729828"/>
            <a:ext cx="3651980" cy="507831"/>
          </a:xfrm>
          <a:prstGeom prst="rect">
            <a:avLst/>
          </a:prstGeom>
          <a:noFill/>
        </p:spPr>
        <p:txBody>
          <a:bodyPr wrap="square" rtlCol="0">
            <a:spAutoFit/>
          </a:bodyPr>
          <a:lstStyle/>
          <a:p>
            <a:r>
              <a:rPr lang="it-IT" sz="1350" dirty="0"/>
              <a:t>Più sintesi di evidenze (LG) ? : adattamento o ex novo ?</a:t>
            </a:r>
          </a:p>
        </p:txBody>
      </p:sp>
      <p:sp>
        <p:nvSpPr>
          <p:cNvPr id="5" name="CasellaDiTesto 4"/>
          <p:cNvSpPr txBox="1"/>
          <p:nvPr/>
        </p:nvSpPr>
        <p:spPr>
          <a:xfrm>
            <a:off x="4452079" y="2673115"/>
            <a:ext cx="2063021" cy="507831"/>
          </a:xfrm>
          <a:prstGeom prst="rect">
            <a:avLst/>
          </a:prstGeom>
          <a:noFill/>
        </p:spPr>
        <p:txBody>
          <a:bodyPr wrap="square" rtlCol="0">
            <a:spAutoFit/>
          </a:bodyPr>
          <a:lstStyle/>
          <a:p>
            <a:r>
              <a:rPr lang="it-IT" sz="1350" dirty="0"/>
              <a:t>Più delivery of </a:t>
            </a:r>
            <a:r>
              <a:rPr lang="it-IT" sz="1350" dirty="0" err="1"/>
              <a:t>evidence</a:t>
            </a:r>
            <a:r>
              <a:rPr lang="it-IT" sz="1350" dirty="0"/>
              <a:t> (care </a:t>
            </a:r>
            <a:r>
              <a:rPr lang="it-IT" sz="1350" dirty="0" err="1"/>
              <a:t>pathways</a:t>
            </a:r>
            <a:r>
              <a:rPr lang="it-IT" sz="1350" dirty="0"/>
              <a:t>)  ?</a:t>
            </a:r>
          </a:p>
        </p:txBody>
      </p:sp>
      <p:sp>
        <p:nvSpPr>
          <p:cNvPr id="6" name="CasellaDiTesto 5"/>
          <p:cNvSpPr txBox="1"/>
          <p:nvPr/>
        </p:nvSpPr>
        <p:spPr>
          <a:xfrm>
            <a:off x="5420818" y="3936792"/>
            <a:ext cx="2063021" cy="507831"/>
          </a:xfrm>
          <a:prstGeom prst="rect">
            <a:avLst/>
          </a:prstGeom>
          <a:noFill/>
        </p:spPr>
        <p:txBody>
          <a:bodyPr wrap="square" rtlCol="0">
            <a:spAutoFit/>
          </a:bodyPr>
          <a:lstStyle/>
          <a:p>
            <a:r>
              <a:rPr lang="it-IT" sz="1350" dirty="0"/>
              <a:t>Più </a:t>
            </a:r>
            <a:r>
              <a:rPr lang="it-IT" sz="1350" dirty="0" err="1"/>
              <a:t>outcome</a:t>
            </a:r>
            <a:r>
              <a:rPr lang="it-IT" sz="1350" dirty="0"/>
              <a:t> </a:t>
            </a:r>
            <a:r>
              <a:rPr lang="it-IT" sz="1350" dirty="0" err="1"/>
              <a:t>assessments</a:t>
            </a:r>
            <a:r>
              <a:rPr lang="it-IT" sz="1350" dirty="0"/>
              <a:t> ?</a:t>
            </a:r>
          </a:p>
        </p:txBody>
      </p:sp>
      <p:graphicFrame>
        <p:nvGraphicFramePr>
          <p:cNvPr id="7" name="Diagramma 6"/>
          <p:cNvGraphicFramePr/>
          <p:nvPr>
            <p:extLst/>
          </p:nvPr>
        </p:nvGraphicFramePr>
        <p:xfrm>
          <a:off x="1349785" y="498891"/>
          <a:ext cx="755609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ttangolo 1"/>
          <p:cNvSpPr/>
          <p:nvPr/>
        </p:nvSpPr>
        <p:spPr>
          <a:xfrm>
            <a:off x="2217726" y="400756"/>
            <a:ext cx="4793363" cy="300082"/>
          </a:xfrm>
          <a:prstGeom prst="rect">
            <a:avLst/>
          </a:prstGeom>
        </p:spPr>
        <p:txBody>
          <a:bodyPr wrap="none">
            <a:spAutoFit/>
          </a:bodyPr>
          <a:lstStyle/>
          <a:p>
            <a:pPr lvl="0"/>
            <a:r>
              <a:rPr lang="it-IT" sz="1350" b="1" dirty="0"/>
              <a:t>Definizione/posizionamento maggiore fabbisogno per ogni </a:t>
            </a:r>
            <a:r>
              <a:rPr lang="it-IT" sz="1350" b="1" dirty="0" err="1"/>
              <a:t>topic</a:t>
            </a:r>
            <a:endParaRPr lang="it-IT" sz="1350" b="1" dirty="0"/>
          </a:p>
        </p:txBody>
      </p:sp>
    </p:spTree>
    <p:extLst>
      <p:ext uri="{BB962C8B-B14F-4D97-AF65-F5344CB8AC3E}">
        <p14:creationId xmlns:p14="http://schemas.microsoft.com/office/powerpoint/2010/main" val="10513942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274752" y="2698603"/>
            <a:ext cx="7438044" cy="2139554"/>
          </a:xfrm>
          <a:prstGeom prst="rect">
            <a:avLst/>
          </a:prstGeom>
        </p:spPr>
      </p:pic>
      <p:pic>
        <p:nvPicPr>
          <p:cNvPr id="3" name="Immagine 2"/>
          <p:cNvPicPr>
            <a:picLocks noChangeAspect="1"/>
          </p:cNvPicPr>
          <p:nvPr/>
        </p:nvPicPr>
        <p:blipFill>
          <a:blip r:embed="rId3"/>
          <a:stretch>
            <a:fillRect/>
          </a:stretch>
        </p:blipFill>
        <p:spPr>
          <a:xfrm>
            <a:off x="365760" y="943553"/>
            <a:ext cx="3154680" cy="1407557"/>
          </a:xfrm>
          <a:prstGeom prst="rect">
            <a:avLst/>
          </a:prstGeom>
        </p:spPr>
      </p:pic>
      <p:pic>
        <p:nvPicPr>
          <p:cNvPr id="4" name="Immagine 3"/>
          <p:cNvPicPr>
            <a:picLocks noChangeAspect="1"/>
          </p:cNvPicPr>
          <p:nvPr/>
        </p:nvPicPr>
        <p:blipFill>
          <a:blip r:embed="rId4"/>
          <a:stretch>
            <a:fillRect/>
          </a:stretch>
        </p:blipFill>
        <p:spPr>
          <a:xfrm>
            <a:off x="5704308" y="825799"/>
            <a:ext cx="2228850" cy="1643063"/>
          </a:xfrm>
          <a:prstGeom prst="rect">
            <a:avLst/>
          </a:prstGeom>
        </p:spPr>
      </p:pic>
    </p:spTree>
    <p:extLst>
      <p:ext uri="{BB962C8B-B14F-4D97-AF65-F5344CB8AC3E}">
        <p14:creationId xmlns:p14="http://schemas.microsoft.com/office/powerpoint/2010/main" val="12768049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119244"/>
            <a:ext cx="8442783" cy="471306"/>
          </a:xfrm>
          <a:prstGeom prst="rect">
            <a:avLst/>
          </a:prstGeom>
        </p:spPr>
        <p:txBody>
          <a:bodyPr vert="horz" lIns="91421" tIns="45711" rIns="91421" bIns="45711" anchor="b">
            <a:noAutofit/>
          </a:bodyPr>
          <a:lstStyle/>
          <a:p>
            <a:pPr>
              <a:spcBef>
                <a:spcPct val="0"/>
              </a:spcBef>
            </a:pPr>
            <a:r>
              <a:rPr lang="it-IT" sz="3600" dirty="0">
                <a:solidFill>
                  <a:srgbClr val="FF6600"/>
                </a:solidFill>
                <a:latin typeface="+mj-lt"/>
                <a:ea typeface="+mj-ea"/>
                <a:cs typeface="+mj-cs"/>
              </a:rPr>
              <a:t>E quando le LG non sono disponibili? </a:t>
            </a:r>
          </a:p>
        </p:txBody>
      </p:sp>
      <p:pic>
        <p:nvPicPr>
          <p:cNvPr id="3" name="Immagine 2"/>
          <p:cNvPicPr>
            <a:picLocks noChangeAspect="1"/>
          </p:cNvPicPr>
          <p:nvPr/>
        </p:nvPicPr>
        <p:blipFill>
          <a:blip r:embed="rId3"/>
          <a:stretch>
            <a:fillRect/>
          </a:stretch>
        </p:blipFill>
        <p:spPr>
          <a:xfrm>
            <a:off x="0" y="666750"/>
            <a:ext cx="9144000" cy="2581929"/>
          </a:xfrm>
          <a:prstGeom prst="rect">
            <a:avLst/>
          </a:prstGeom>
        </p:spPr>
      </p:pic>
      <p:pic>
        <p:nvPicPr>
          <p:cNvPr id="5" name="Immagine 4"/>
          <p:cNvPicPr>
            <a:picLocks noChangeAspect="1"/>
          </p:cNvPicPr>
          <p:nvPr/>
        </p:nvPicPr>
        <p:blipFill>
          <a:blip r:embed="rId4"/>
          <a:stretch>
            <a:fillRect/>
          </a:stretch>
        </p:blipFill>
        <p:spPr>
          <a:xfrm>
            <a:off x="0" y="2647950"/>
            <a:ext cx="9144000" cy="2495550"/>
          </a:xfrm>
          <a:prstGeom prst="rect">
            <a:avLst/>
          </a:prstGeom>
        </p:spPr>
      </p:pic>
      <p:sp>
        <p:nvSpPr>
          <p:cNvPr id="7" name="Freccia destra 6"/>
          <p:cNvSpPr/>
          <p:nvPr/>
        </p:nvSpPr>
        <p:spPr>
          <a:xfrm rot="19054710">
            <a:off x="1526857" y="2117385"/>
            <a:ext cx="545720" cy="220261"/>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563703114"/>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a:spLocks noChangeArrowheads="1"/>
          </p:cNvSpPr>
          <p:nvPr/>
        </p:nvSpPr>
        <p:spPr bwMode="auto">
          <a:xfrm>
            <a:off x="617538" y="1428750"/>
            <a:ext cx="8450262" cy="16311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1" tIns="45711" rIns="91421" bIns="45711">
            <a:spAutoFit/>
          </a:bodyPr>
          <a:lstStyle/>
          <a:p>
            <a:pPr marL="341313" indent="-341313" eaLnBrk="1" hangingPunct="1">
              <a:spcBef>
                <a:spcPts val="600"/>
              </a:spcBef>
              <a:spcAft>
                <a:spcPts val="600"/>
              </a:spcAft>
              <a:buClr>
                <a:srgbClr val="FF6600"/>
              </a:buClr>
              <a:buFont typeface="Wingdings" charset="0"/>
              <a:buChar char="§"/>
            </a:pPr>
            <a:r>
              <a:rPr lang="it-IT" sz="2000" b="1" dirty="0">
                <a:solidFill>
                  <a:srgbClr val="10253F"/>
                </a:solidFill>
                <a:latin typeface="Tw Cen MT"/>
                <a:cs typeface="Tw Cen MT"/>
              </a:rPr>
              <a:t>Rilevanza</a:t>
            </a:r>
            <a:r>
              <a:rPr lang="it-IT" sz="2000" dirty="0">
                <a:solidFill>
                  <a:srgbClr val="10253F"/>
                </a:solidFill>
                <a:latin typeface="Tw Cen MT"/>
                <a:cs typeface="Tw Cen MT"/>
              </a:rPr>
              <a:t> dell’argomento</a:t>
            </a:r>
          </a:p>
          <a:p>
            <a:pPr marL="341313" indent="-341313" eaLnBrk="1" hangingPunct="1">
              <a:spcBef>
                <a:spcPts val="600"/>
              </a:spcBef>
              <a:spcAft>
                <a:spcPts val="600"/>
              </a:spcAft>
              <a:buClr>
                <a:srgbClr val="FF6600"/>
              </a:buClr>
              <a:buFont typeface="Wingdings" charset="0"/>
              <a:buChar char="§"/>
            </a:pPr>
            <a:r>
              <a:rPr lang="it-IT" sz="2000" b="1" dirty="0">
                <a:solidFill>
                  <a:srgbClr val="10253F"/>
                </a:solidFill>
                <a:latin typeface="Tw Cen MT"/>
                <a:cs typeface="Tw Cen MT"/>
              </a:rPr>
              <a:t>Panel multidisciplinare e multiprofessionale</a:t>
            </a:r>
          </a:p>
          <a:p>
            <a:pPr marL="341313" indent="-341313" eaLnBrk="1" hangingPunct="1">
              <a:spcBef>
                <a:spcPts val="600"/>
              </a:spcBef>
              <a:spcAft>
                <a:spcPts val="600"/>
              </a:spcAft>
              <a:buClr>
                <a:srgbClr val="FF6600"/>
              </a:buClr>
              <a:buFont typeface="Wingdings" charset="0"/>
              <a:buChar char="§"/>
            </a:pPr>
            <a:r>
              <a:rPr lang="it-IT" sz="2000" dirty="0">
                <a:solidFill>
                  <a:srgbClr val="10253F"/>
                </a:solidFill>
                <a:latin typeface="Tw Cen MT"/>
                <a:cs typeface="Tw Cen MT"/>
              </a:rPr>
              <a:t>Descrizione </a:t>
            </a:r>
            <a:r>
              <a:rPr lang="it-IT" sz="2000" b="1" dirty="0">
                <a:solidFill>
                  <a:srgbClr val="10253F"/>
                </a:solidFill>
                <a:latin typeface="Tw Cen MT"/>
                <a:cs typeface="Tw Cen MT"/>
              </a:rPr>
              <a:t>chiara e dettagliata </a:t>
            </a:r>
            <a:r>
              <a:rPr lang="it-IT" sz="2000" dirty="0">
                <a:solidFill>
                  <a:srgbClr val="10253F"/>
                </a:solidFill>
                <a:latin typeface="Tw Cen MT"/>
                <a:cs typeface="Tw Cen MT"/>
              </a:rPr>
              <a:t>della </a:t>
            </a:r>
            <a:r>
              <a:rPr lang="it-IT" sz="2000" b="1" dirty="0">
                <a:solidFill>
                  <a:srgbClr val="10253F"/>
                </a:solidFill>
                <a:latin typeface="Tw Cen MT"/>
                <a:cs typeface="Tw Cen MT"/>
              </a:rPr>
              <a:t>metodologia</a:t>
            </a:r>
            <a:r>
              <a:rPr lang="it-IT" sz="2000" dirty="0">
                <a:solidFill>
                  <a:srgbClr val="10253F"/>
                </a:solidFill>
                <a:latin typeface="Tw Cen MT"/>
                <a:cs typeface="Tw Cen MT"/>
              </a:rPr>
              <a:t> adottata e</a:t>
            </a:r>
            <a:r>
              <a:rPr lang="it-IT" sz="2000" b="1" dirty="0">
                <a:solidFill>
                  <a:srgbClr val="10253F"/>
                </a:solidFill>
                <a:latin typeface="Tw Cen MT"/>
                <a:cs typeface="Tw Cen MT"/>
              </a:rPr>
              <a:t> in linea con gli standard </a:t>
            </a:r>
            <a:r>
              <a:rPr lang="it-IT" sz="2000" dirty="0">
                <a:solidFill>
                  <a:srgbClr val="10253F"/>
                </a:solidFill>
                <a:latin typeface="Tw Cen MT"/>
                <a:cs typeface="Tw Cen MT"/>
              </a:rPr>
              <a:t>qualitativi adottati dal </a:t>
            </a:r>
            <a:r>
              <a:rPr lang="it-IT" sz="2000" b="1" dirty="0">
                <a:solidFill>
                  <a:srgbClr val="10253F"/>
                </a:solidFill>
                <a:latin typeface="Tw Cen MT"/>
                <a:cs typeface="Tw Cen MT"/>
              </a:rPr>
              <a:t>CNEC</a:t>
            </a:r>
          </a:p>
        </p:txBody>
      </p:sp>
      <p:sp>
        <p:nvSpPr>
          <p:cNvPr id="2" name="Rettangolo 1"/>
          <p:cNvSpPr/>
          <p:nvPr/>
        </p:nvSpPr>
        <p:spPr>
          <a:xfrm>
            <a:off x="625476" y="114300"/>
            <a:ext cx="8442325" cy="971550"/>
          </a:xfrm>
          <a:prstGeom prst="rect">
            <a:avLst/>
          </a:prstGeom>
        </p:spPr>
        <p:txBody>
          <a:bodyPr vert="horz" lIns="91421" tIns="45711" rIns="91421" bIns="45711" anchor="b">
            <a:noAutofit/>
          </a:bodyPr>
          <a:lstStyle/>
          <a:p>
            <a:pPr>
              <a:spcBef>
                <a:spcPct val="0"/>
              </a:spcBef>
            </a:pPr>
            <a:r>
              <a:rPr lang="it-IT" sz="3600" dirty="0">
                <a:solidFill>
                  <a:srgbClr val="FF0000"/>
                </a:solidFill>
                <a:latin typeface="+mj-lt"/>
                <a:ea typeface="+mj-ea"/>
                <a:cs typeface="+mj-cs"/>
              </a:rPr>
              <a:t>Criteri di selezione delle buone pratiche </a:t>
            </a:r>
          </a:p>
        </p:txBody>
      </p:sp>
      <p:sp>
        <p:nvSpPr>
          <p:cNvPr id="3" name="Rettangolo 2"/>
          <p:cNvSpPr>
            <a:spLocks noChangeArrowheads="1"/>
          </p:cNvSpPr>
          <p:nvPr/>
        </p:nvSpPr>
        <p:spPr bwMode="auto">
          <a:xfrm>
            <a:off x="914400" y="3257550"/>
            <a:ext cx="7620000" cy="16466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just" eaLnBrk="1" hangingPunct="1">
              <a:spcAft>
                <a:spcPts val="600"/>
              </a:spcAft>
            </a:pPr>
            <a:r>
              <a:rPr lang="it-IT" sz="1600" b="1" dirty="0">
                <a:latin typeface="Tw Cen MT"/>
                <a:cs typeface="Tw Cen MT"/>
              </a:rPr>
              <a:t>Avvertenze</a:t>
            </a:r>
            <a:r>
              <a:rPr lang="it-IT" sz="1600" dirty="0">
                <a:latin typeface="Tw Cen MT"/>
                <a:cs typeface="Tw Cen MT"/>
              </a:rPr>
              <a:t>. I documenti sulle buone pratiche, provenendo da fonti di alto valore scientifico ma non sempre nazionali, possono contenere raccomandazioni e consigli clinici non direttamente applicabili al contesto sanitario italiano e/o non compatibili con disposizioni di legge, regolamenti degli ordini professionali o provvedimenti delle agenzie </a:t>
            </a:r>
            <a:r>
              <a:rPr lang="it-IT" sz="1600" dirty="0" err="1">
                <a:latin typeface="Tw Cen MT"/>
                <a:cs typeface="Tw Cen MT"/>
              </a:rPr>
              <a:t>regolatorie</a:t>
            </a:r>
            <a:r>
              <a:rPr lang="it-IT" sz="1600" dirty="0">
                <a:latin typeface="Tw Cen MT"/>
                <a:cs typeface="Tw Cen MT"/>
              </a:rPr>
              <a:t> italiane.</a:t>
            </a:r>
          </a:p>
          <a:p>
            <a:pPr algn="just" eaLnBrk="1" hangingPunct="1"/>
            <a:r>
              <a:rPr lang="it-IT" sz="1600" b="1" dirty="0">
                <a:solidFill>
                  <a:srgbClr val="D60A7A"/>
                </a:solidFill>
                <a:latin typeface="Tw Cen MT"/>
                <a:cs typeface="Tw Cen MT"/>
              </a:rPr>
              <a:t>Controllare sempre l’applicabilità al contesto nazionale dei contenuti riportati</a:t>
            </a:r>
          </a:p>
        </p:txBody>
      </p:sp>
    </p:spTree>
    <p:extLst>
      <p:ext uri="{BB962C8B-B14F-4D97-AF65-F5344CB8AC3E}">
        <p14:creationId xmlns:p14="http://schemas.microsoft.com/office/powerpoint/2010/main" val="3677666203"/>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1000" fill="hold"/>
                                        <p:tgtEl>
                                          <p:spTgt spid="3"/>
                                        </p:tgtEl>
                                        <p:attrNameLst>
                                          <p:attrName>ppt_w</p:attrName>
                                        </p:attrNameLst>
                                      </p:cBhvr>
                                      <p:tavLst>
                                        <p:tav tm="0">
                                          <p:val>
                                            <p:fltVal val="0"/>
                                          </p:val>
                                        </p:tav>
                                        <p:tav tm="100000">
                                          <p:val>
                                            <p:strVal val="#ppt_w"/>
                                          </p:val>
                                        </p:tav>
                                      </p:tavLst>
                                    </p:anim>
                                    <p:anim calcmode="lin" valueType="num">
                                      <p:cBhvr>
                                        <p:cTn id="29" dur="1000" fill="hold"/>
                                        <p:tgtEl>
                                          <p:spTgt spid="3"/>
                                        </p:tgtEl>
                                        <p:attrNameLst>
                                          <p:attrName>ppt_h</p:attrName>
                                        </p:attrNameLst>
                                      </p:cBhvr>
                                      <p:tavLst>
                                        <p:tav tm="0">
                                          <p:val>
                                            <p:fltVal val="0"/>
                                          </p:val>
                                        </p:tav>
                                        <p:tav tm="100000">
                                          <p:val>
                                            <p:strVal val="#ppt_h"/>
                                          </p:val>
                                        </p:tav>
                                      </p:tavLst>
                                    </p:anim>
                                    <p:anim calcmode="lin" valueType="num">
                                      <p:cBhvr>
                                        <p:cTn id="30" dur="1000" fill="hold"/>
                                        <p:tgtEl>
                                          <p:spTgt spid="3"/>
                                        </p:tgtEl>
                                        <p:attrNameLst>
                                          <p:attrName>style.rotation</p:attrName>
                                        </p:attrNameLst>
                                      </p:cBhvr>
                                      <p:tavLst>
                                        <p:tav tm="0">
                                          <p:val>
                                            <p:fltVal val="90"/>
                                          </p:val>
                                        </p:tav>
                                        <p:tav tm="100000">
                                          <p:val>
                                            <p:fltVal val="0"/>
                                          </p:val>
                                        </p:tav>
                                      </p:tavLst>
                                    </p:anim>
                                    <p:animEffect transition="in" filter="fade">
                                      <p:cBhvr>
                                        <p:cTn id="31"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magine 9"/>
          <p:cNvPicPr>
            <a:picLocks noChangeAspect="1"/>
          </p:cNvPicPr>
          <p:nvPr/>
        </p:nvPicPr>
        <p:blipFill>
          <a:blip r:embed="rId3"/>
          <a:stretch>
            <a:fillRect/>
          </a:stretch>
        </p:blipFill>
        <p:spPr>
          <a:xfrm>
            <a:off x="304800" y="0"/>
            <a:ext cx="8534400" cy="5143500"/>
          </a:xfrm>
          <a:prstGeom prst="rect">
            <a:avLst/>
          </a:prstGeom>
        </p:spPr>
      </p:pic>
      <p:sp>
        <p:nvSpPr>
          <p:cNvPr id="11" name="Freccia destra 10"/>
          <p:cNvSpPr/>
          <p:nvPr/>
        </p:nvSpPr>
        <p:spPr>
          <a:xfrm rot="19054710">
            <a:off x="3203258" y="1355384"/>
            <a:ext cx="545720" cy="220261"/>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869337742"/>
      </p:ext>
    </p:extLst>
  </p:cSld>
  <p:clrMapOvr>
    <a:masterClrMapping/>
  </p:clrMapOvr>
</p:sld>
</file>

<file path=ppt/theme/theme1.xml><?xml version="1.0" encoding="utf-8"?>
<a:theme xmlns:a="http://schemas.openxmlformats.org/drawingml/2006/main" name="4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1914</Words>
  <Application>Microsoft Office PowerPoint</Application>
  <PresentationFormat>Presentazione su schermo (16:9)</PresentationFormat>
  <Paragraphs>208</Paragraphs>
  <Slides>50</Slides>
  <Notes>22</Notes>
  <HiddenSlides>0</HiddenSlides>
  <MMClips>0</MMClips>
  <ScaleCrop>false</ScaleCrop>
  <HeadingPairs>
    <vt:vector size="8" baseType="variant">
      <vt:variant>
        <vt:lpstr>Caratteri utilizzati</vt:lpstr>
      </vt:variant>
      <vt:variant>
        <vt:i4>8</vt:i4>
      </vt:variant>
      <vt:variant>
        <vt:lpstr>Tema</vt:lpstr>
      </vt:variant>
      <vt:variant>
        <vt:i4>1</vt:i4>
      </vt:variant>
      <vt:variant>
        <vt:lpstr>Server OLE incorporati</vt:lpstr>
      </vt:variant>
      <vt:variant>
        <vt:i4>0</vt:i4>
      </vt:variant>
      <vt:variant>
        <vt:lpstr>Titoli diapositive</vt:lpstr>
      </vt:variant>
      <vt:variant>
        <vt:i4>50</vt:i4>
      </vt:variant>
    </vt:vector>
  </HeadingPairs>
  <TitlesOfParts>
    <vt:vector size="59" baseType="lpstr">
      <vt:lpstr>MS PGothic</vt:lpstr>
      <vt:lpstr>Arial</vt:lpstr>
      <vt:lpstr>Calibri</vt:lpstr>
      <vt:lpstr>Gotham Medium</vt:lpstr>
      <vt:lpstr>Syntax-Italic</vt:lpstr>
      <vt:lpstr>Syntax-Roman</vt:lpstr>
      <vt:lpstr>Tw Cen MT</vt:lpstr>
      <vt:lpstr>Wingdings</vt:lpstr>
      <vt:lpstr>4_Tema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Quality and trustworthiness of clinical practice guidelines developed by Italian medical specialty societies: a cross sectional study</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Art. 5. L. 8 marzo 2017, n. 24 “Legge Gelli”   Buone pratiche clinico-assistenziali e raccomandazioni previste dalle linee guida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Linee guida per la pratica clinica:  la definizione dell’SNLG-ISS</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Flusso di lavoro SNLG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modified xsi:type="dcterms:W3CDTF">2018-05-24T07:48:50Z</dcterms:modified>
  <cp:category/>
</cp:coreProperties>
</file>