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0" r:id="rId3"/>
    <p:sldId id="261" r:id="rId4"/>
    <p:sldId id="263" r:id="rId5"/>
    <p:sldId id="264" r:id="rId6"/>
    <p:sldId id="265" r:id="rId7"/>
    <p:sldId id="267" r:id="rId8"/>
    <p:sldId id="280" r:id="rId9"/>
    <p:sldId id="271" r:id="rId10"/>
    <p:sldId id="273" r:id="rId11"/>
    <p:sldId id="296" r:id="rId12"/>
    <p:sldId id="297" r:id="rId13"/>
    <p:sldId id="298" r:id="rId14"/>
    <p:sldId id="281" r:id="rId15"/>
    <p:sldId id="282" r:id="rId16"/>
    <p:sldId id="284" r:id="rId17"/>
    <p:sldId id="292" r:id="rId18"/>
    <p:sldId id="299" r:id="rId19"/>
    <p:sldId id="275" r:id="rId20"/>
    <p:sldId id="277" r:id="rId21"/>
    <p:sldId id="286" r:id="rId22"/>
    <p:sldId id="287" r:id="rId23"/>
    <p:sldId id="285" r:id="rId24"/>
    <p:sldId id="291" r:id="rId25"/>
    <p:sldId id="288" r:id="rId26"/>
    <p:sldId id="289" r:id="rId27"/>
    <p:sldId id="278" r:id="rId28"/>
    <p:sldId id="302" r:id="rId29"/>
    <p:sldId id="303" r:id="rId30"/>
    <p:sldId id="304" r:id="rId31"/>
    <p:sldId id="290" r:id="rId32"/>
    <p:sldId id="293" r:id="rId33"/>
    <p:sldId id="294" r:id="rId34"/>
    <p:sldId id="301" r:id="rId3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D96B0-BCF2-47EC-A64A-60FB358C481F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67ED2-64D9-4238-9927-258FA446E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072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05026-2A54-1A48-A938-3B91D30A5865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402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05026-2A54-1A48-A938-3B91D30A5865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268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05026-2A54-1A48-A938-3B91D30A5865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135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61649" y="6498240"/>
            <a:ext cx="630621" cy="359760"/>
          </a:xfrm>
          <a:prstGeom prst="rect">
            <a:avLst/>
          </a:prstGeom>
        </p:spPr>
        <p:txBody>
          <a:bodyPr/>
          <a:lstStyle/>
          <a:p>
            <a:fld id="{5FD889E0-CAB2-4699-909D-B9A88D47ACB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7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284984"/>
            <a:ext cx="83610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600" dirty="0" smtClean="0">
              <a:solidFill>
                <a:schemeClr val="bg1"/>
              </a:solidFill>
              <a:latin typeface="Gotham Medium" pitchFamily="2" charset="0"/>
            </a:endParaRPr>
          </a:p>
          <a:p>
            <a:r>
              <a:rPr lang="it-IT" sz="3600" dirty="0" smtClean="0">
                <a:solidFill>
                  <a:schemeClr val="bg1"/>
                </a:solidFill>
                <a:latin typeface="Gotham Medium" pitchFamily="2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Un’arma vincente nel nursing degli Accessi Venosi: il kit </a:t>
            </a:r>
            <a:r>
              <a:rPr lang="it-I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procedurale</a:t>
            </a:r>
          </a:p>
          <a:p>
            <a:endParaRPr lang="it-I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Carmela Trezza</a:t>
            </a:r>
            <a:endParaRPr lang="it-I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3600" dirty="0">
              <a:solidFill>
                <a:schemeClr val="bg1"/>
              </a:solidFill>
              <a:latin typeface="Gotham Mediu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ttangolo 1"/>
          <p:cNvSpPr>
            <a:spLocks noChangeArrowheads="1"/>
          </p:cNvSpPr>
          <p:nvPr/>
        </p:nvSpPr>
        <p:spPr bwMode="auto">
          <a:xfrm>
            <a:off x="457200" y="762000"/>
            <a:ext cx="4800600" cy="1047750"/>
          </a:xfrm>
          <a:prstGeom prst="rect">
            <a:avLst/>
          </a:prstGeom>
          <a:solidFill>
            <a:schemeClr val="accent4">
              <a:lumMod val="25000"/>
              <a:alpha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dirty="0" smtClean="0">
                <a:solidFill>
                  <a:schemeClr val="folHlink"/>
                </a:solidFill>
                <a:cs typeface="+mn-cs"/>
              </a:rPr>
              <a:t>Siamo veramente nell’età post –antibiotico?</a:t>
            </a:r>
          </a:p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endParaRPr lang="it-IT" altLang="it-IT" dirty="0" smtClean="0">
              <a:solidFill>
                <a:schemeClr val="folHlink"/>
              </a:solidFill>
              <a:cs typeface="+mn-cs"/>
            </a:endParaRPr>
          </a:p>
        </p:txBody>
      </p:sp>
      <p:sp>
        <p:nvSpPr>
          <p:cNvPr id="22531" name="Rettangolo 2"/>
          <p:cNvSpPr>
            <a:spLocks noChangeArrowheads="1"/>
          </p:cNvSpPr>
          <p:nvPr/>
        </p:nvSpPr>
        <p:spPr bwMode="auto">
          <a:xfrm>
            <a:off x="457200" y="3124200"/>
            <a:ext cx="5638800" cy="1042988"/>
          </a:xfrm>
          <a:prstGeom prst="rect">
            <a:avLst/>
          </a:prstGeom>
          <a:solidFill>
            <a:schemeClr val="accent4">
              <a:lumMod val="25000"/>
              <a:alpha val="49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2800" dirty="0" smtClean="0">
                <a:solidFill>
                  <a:schemeClr val="folHlink"/>
                </a:solidFill>
                <a:cs typeface="+mn-cs"/>
              </a:rPr>
              <a:t>le infezioni batteriche non saranno </a:t>
            </a:r>
            <a:r>
              <a:rPr lang="it-IT" altLang="it-IT" sz="2800" dirty="0" err="1" smtClean="0">
                <a:solidFill>
                  <a:schemeClr val="folHlink"/>
                </a:solidFill>
                <a:cs typeface="+mn-cs"/>
              </a:rPr>
              <a:t>piu</a:t>
            </a:r>
            <a:r>
              <a:rPr lang="it-IT" altLang="it-IT" sz="2800" dirty="0" smtClean="0">
                <a:solidFill>
                  <a:schemeClr val="folHlink"/>
                </a:solidFill>
                <a:cs typeface="+mn-cs"/>
              </a:rPr>
              <a:t> curabili?</a:t>
            </a: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endParaRPr lang="it-IT" altLang="it-IT" sz="1600" dirty="0" smtClean="0">
              <a:solidFill>
                <a:schemeClr val="folHlink"/>
              </a:solidFill>
              <a:cs typeface="+mn-cs"/>
            </a:endParaRP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Davies, 2013 </a:t>
            </a:r>
            <a:r>
              <a:rPr lang="it-IT" altLang="it-IT" sz="1600" dirty="0" err="1" smtClean="0">
                <a:solidFill>
                  <a:schemeClr val="folHlink"/>
                </a:solidFill>
                <a:cs typeface="+mn-cs"/>
              </a:rPr>
              <a:t>Cars</a:t>
            </a: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 et Nathan 2014</a:t>
            </a:r>
          </a:p>
        </p:txBody>
      </p:sp>
      <p:sp>
        <p:nvSpPr>
          <p:cNvPr id="22532" name="Rettangolo 1"/>
          <p:cNvSpPr>
            <a:spLocks noChangeArrowheads="1"/>
          </p:cNvSpPr>
          <p:nvPr/>
        </p:nvSpPr>
        <p:spPr bwMode="auto">
          <a:xfrm>
            <a:off x="838200" y="5257800"/>
            <a:ext cx="5105400" cy="1143000"/>
          </a:xfrm>
          <a:prstGeom prst="rect">
            <a:avLst/>
          </a:prstGeom>
          <a:solidFill>
            <a:schemeClr val="accent4">
              <a:lumMod val="25000"/>
              <a:alpha val="48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2800" dirty="0" smtClean="0">
                <a:solidFill>
                  <a:schemeClr val="folHlink"/>
                </a:solidFill>
                <a:cs typeface="+mn-cs"/>
              </a:rPr>
              <a:t>Emergenza Sanitaria del terzo millennio??</a:t>
            </a: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endParaRPr lang="it-IT" altLang="it-IT" sz="1600" dirty="0" smtClean="0">
              <a:solidFill>
                <a:schemeClr val="folHlink"/>
              </a:solidFill>
              <a:cs typeface="+mn-cs"/>
            </a:endParaRPr>
          </a:p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Holmes AH 2015</a:t>
            </a:r>
          </a:p>
        </p:txBody>
      </p:sp>
      <p:pic>
        <p:nvPicPr>
          <p:cNvPr id="16389" name="Picture 5" descr="C:\Users\carmela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381000"/>
            <a:ext cx="29432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C:\Users\carmela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77336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52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>
                <a:solidFill>
                  <a:schemeClr val="tx2">
                    <a:lumMod val="75000"/>
                  </a:schemeClr>
                </a:solidFill>
              </a:rPr>
              <a:t>Con quale conseguenze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5181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it-IT" dirty="0" smtClean="0"/>
              <a:t>Pressione selettiva</a:t>
            </a:r>
          </a:p>
          <a:p>
            <a:pPr marL="0" indent="0">
              <a:buFontTx/>
              <a:buNone/>
              <a:defRPr/>
            </a:pPr>
            <a:r>
              <a:rPr lang="it-IT" dirty="0" smtClean="0"/>
              <a:t>Bambini e anziani </a:t>
            </a:r>
            <a:r>
              <a:rPr lang="it-IT" dirty="0" err="1" smtClean="0"/>
              <a:t>piu</a:t>
            </a:r>
            <a:r>
              <a:rPr lang="it-IT" dirty="0" smtClean="0"/>
              <a:t> esposti a rischio</a:t>
            </a:r>
            <a:endParaRPr lang="it-IT" sz="1800" dirty="0" smtClean="0"/>
          </a:p>
          <a:p>
            <a:pPr>
              <a:defRPr/>
            </a:pPr>
            <a:r>
              <a:rPr lang="it-IT" dirty="0" smtClean="0"/>
              <a:t>&gt; morbilità</a:t>
            </a:r>
          </a:p>
          <a:p>
            <a:pPr>
              <a:defRPr/>
            </a:pPr>
            <a:r>
              <a:rPr lang="it-IT" dirty="0" smtClean="0"/>
              <a:t>&gt; infezioni crociate</a:t>
            </a:r>
          </a:p>
          <a:p>
            <a:pPr>
              <a:defRPr/>
            </a:pPr>
            <a:r>
              <a:rPr lang="it-IT" dirty="0" smtClean="0"/>
              <a:t>&gt; costi</a:t>
            </a:r>
          </a:p>
          <a:p>
            <a:pPr>
              <a:defRPr/>
            </a:pPr>
            <a:r>
              <a:rPr lang="it-IT" dirty="0" smtClean="0"/>
              <a:t>&gt; mortalità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</p:txBody>
      </p:sp>
      <p:sp>
        <p:nvSpPr>
          <p:cNvPr id="2" name="Rettangolo 1"/>
          <p:cNvSpPr/>
          <p:nvPr/>
        </p:nvSpPr>
        <p:spPr bwMode="auto">
          <a:xfrm>
            <a:off x="533400" y="5562600"/>
            <a:ext cx="8458200" cy="1143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r>
              <a:rPr lang="it-IT" dirty="0">
                <a:cs typeface="+mn-cs"/>
              </a:rPr>
              <a:t>Santiago </a:t>
            </a:r>
            <a:r>
              <a:rPr lang="it-IT" dirty="0" err="1">
                <a:cs typeface="+mn-cs"/>
              </a:rPr>
              <a:t>Graua</a:t>
            </a:r>
            <a:r>
              <a:rPr lang="it-IT" dirty="0">
                <a:cs typeface="+mn-cs"/>
              </a:rPr>
              <a:t> et </a:t>
            </a:r>
            <a:r>
              <a:rPr lang="it-IT" dirty="0" err="1">
                <a:cs typeface="+mn-cs"/>
              </a:rPr>
              <a:t>all</a:t>
            </a:r>
            <a:r>
              <a:rPr lang="it-IT" dirty="0">
                <a:cs typeface="+mn-cs"/>
              </a:rPr>
              <a:t>: How to </a:t>
            </a:r>
            <a:r>
              <a:rPr lang="it-IT" dirty="0" err="1">
                <a:cs typeface="+mn-cs"/>
              </a:rPr>
              <a:t>measure</a:t>
            </a:r>
            <a:r>
              <a:rPr lang="it-IT" dirty="0">
                <a:cs typeface="+mn-cs"/>
              </a:rPr>
              <a:t> and monitor </a:t>
            </a:r>
            <a:r>
              <a:rPr lang="it-IT" dirty="0" err="1">
                <a:cs typeface="+mn-cs"/>
              </a:rPr>
              <a:t>antimicrobial</a:t>
            </a:r>
            <a:r>
              <a:rPr lang="it-IT" dirty="0">
                <a:cs typeface="+mn-cs"/>
              </a:rPr>
              <a:t> </a:t>
            </a:r>
            <a:r>
              <a:rPr lang="it-IT" dirty="0" err="1">
                <a:cs typeface="+mn-cs"/>
              </a:rPr>
              <a:t>consumption</a:t>
            </a:r>
            <a:r>
              <a:rPr lang="it-IT" dirty="0">
                <a:cs typeface="+mn-cs"/>
              </a:rPr>
              <a:t> and </a:t>
            </a:r>
            <a:r>
              <a:rPr lang="it-IT" dirty="0" err="1">
                <a:cs typeface="+mn-cs"/>
              </a:rPr>
              <a:t>resistance</a:t>
            </a:r>
            <a:r>
              <a:rPr lang="it-IT" dirty="0">
                <a:cs typeface="+mn-cs"/>
              </a:rPr>
              <a:t> 2013</a:t>
            </a:r>
          </a:p>
          <a:p>
            <a:pPr eaLnBrk="0" hangingPunct="0">
              <a:defRPr/>
            </a:pPr>
            <a:r>
              <a:rPr lang="it-IT" dirty="0">
                <a:cs typeface="+mn-cs"/>
              </a:rPr>
              <a:t>Malo S. et </a:t>
            </a:r>
            <a:r>
              <a:rPr lang="it-IT" dirty="0" err="1">
                <a:cs typeface="+mn-cs"/>
              </a:rPr>
              <a:t>all</a:t>
            </a:r>
            <a:r>
              <a:rPr lang="it-IT" dirty="0">
                <a:cs typeface="+mn-cs"/>
              </a:rPr>
              <a:t>:  High </a:t>
            </a:r>
            <a:r>
              <a:rPr lang="it-IT" dirty="0" err="1">
                <a:cs typeface="+mn-cs"/>
              </a:rPr>
              <a:t>antibiotic</a:t>
            </a:r>
            <a:r>
              <a:rPr lang="it-IT" dirty="0">
                <a:cs typeface="+mn-cs"/>
              </a:rPr>
              <a:t> </a:t>
            </a:r>
            <a:r>
              <a:rPr lang="it-IT" dirty="0" err="1">
                <a:cs typeface="+mn-cs"/>
              </a:rPr>
              <a:t>consumption</a:t>
            </a:r>
            <a:r>
              <a:rPr lang="it-IT" dirty="0">
                <a:cs typeface="+mn-cs"/>
              </a:rPr>
              <a:t>: a </a:t>
            </a:r>
            <a:r>
              <a:rPr lang="it-IT" dirty="0" err="1">
                <a:cs typeface="+mn-cs"/>
              </a:rPr>
              <a:t>characteriziation</a:t>
            </a:r>
            <a:r>
              <a:rPr lang="it-IT" dirty="0">
                <a:cs typeface="+mn-cs"/>
              </a:rPr>
              <a:t> of </a:t>
            </a:r>
            <a:r>
              <a:rPr lang="it-IT" dirty="0" err="1">
                <a:cs typeface="+mn-cs"/>
              </a:rPr>
              <a:t>heavy</a:t>
            </a:r>
            <a:r>
              <a:rPr lang="it-IT" dirty="0">
                <a:cs typeface="+mn-cs"/>
              </a:rPr>
              <a:t> </a:t>
            </a:r>
            <a:r>
              <a:rPr lang="it-IT" dirty="0" err="1">
                <a:cs typeface="+mn-cs"/>
              </a:rPr>
              <a:t>user</a:t>
            </a:r>
            <a:r>
              <a:rPr lang="it-IT" dirty="0">
                <a:cs typeface="+mn-cs"/>
              </a:rPr>
              <a:t> in </a:t>
            </a:r>
            <a:r>
              <a:rPr lang="it-IT" dirty="0" err="1">
                <a:cs typeface="+mn-cs"/>
              </a:rPr>
              <a:t>Spain</a:t>
            </a:r>
            <a:r>
              <a:rPr lang="it-IT" dirty="0">
                <a:cs typeface="+mn-cs"/>
              </a:rPr>
              <a:t> 2010 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667000"/>
            <a:ext cx="35020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7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mtClean="0"/>
              <a:t>I nostri pazienti.. Complessi..</a:t>
            </a:r>
          </a:p>
        </p:txBody>
      </p:sp>
      <p:pic>
        <p:nvPicPr>
          <p:cNvPr id="20483" name="Picture 2" descr="C:\Users\carmela\Desktop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850" y="4603750"/>
            <a:ext cx="2438400" cy="187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3" descr="C:\Users\carmela\Desktop\images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27051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4506913"/>
            <a:ext cx="2457450" cy="207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Rettangolo 3"/>
          <p:cNvSpPr>
            <a:spLocks noChangeArrowheads="1"/>
          </p:cNvSpPr>
          <p:nvPr/>
        </p:nvSpPr>
        <p:spPr bwMode="auto">
          <a:xfrm>
            <a:off x="152400" y="2500313"/>
            <a:ext cx="3034506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2400" dirty="0" err="1" smtClean="0">
                <a:solidFill>
                  <a:schemeClr val="folHlink"/>
                </a:solidFill>
                <a:cs typeface="+mn-cs"/>
              </a:rPr>
              <a:t>Immunocompromessi</a:t>
            </a:r>
            <a:endParaRPr lang="it-IT" altLang="it-IT" sz="2400" dirty="0" smtClean="0">
              <a:solidFill>
                <a:schemeClr val="folHlink"/>
              </a:solidFill>
              <a:cs typeface="+mn-cs"/>
            </a:endParaRPr>
          </a:p>
        </p:txBody>
      </p:sp>
      <p:sp>
        <p:nvSpPr>
          <p:cNvPr id="16391" name="Rettangolo 4"/>
          <p:cNvSpPr>
            <a:spLocks noChangeArrowheads="1"/>
          </p:cNvSpPr>
          <p:nvPr/>
        </p:nvSpPr>
        <p:spPr bwMode="auto">
          <a:xfrm>
            <a:off x="3186906" y="1371600"/>
            <a:ext cx="2770188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2400" dirty="0" smtClean="0">
                <a:solidFill>
                  <a:schemeClr val="folHlink"/>
                </a:solidFill>
                <a:cs typeface="+mn-cs"/>
              </a:rPr>
              <a:t>Portatori di dispositivi</a:t>
            </a:r>
          </a:p>
        </p:txBody>
      </p:sp>
      <p:sp>
        <p:nvSpPr>
          <p:cNvPr id="16392" name="Rettangolo 5"/>
          <p:cNvSpPr>
            <a:spLocks noChangeArrowheads="1"/>
          </p:cNvSpPr>
          <p:nvPr/>
        </p:nvSpPr>
        <p:spPr bwMode="auto">
          <a:xfrm>
            <a:off x="6781800" y="2500313"/>
            <a:ext cx="2057400" cy="811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2800" dirty="0" smtClean="0">
                <a:solidFill>
                  <a:schemeClr val="folHlink"/>
                </a:solidFill>
                <a:cs typeface="+mn-cs"/>
              </a:rPr>
              <a:t>Allettati</a:t>
            </a:r>
          </a:p>
        </p:txBody>
      </p:sp>
      <p:pic>
        <p:nvPicPr>
          <p:cNvPr id="20495" name="Picture 15" descr="C:\Users\Carmela 2\Desktop\downlo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500313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58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>
                <a:solidFill>
                  <a:schemeClr val="tx2">
                    <a:lumMod val="75000"/>
                  </a:schemeClr>
                </a:solidFill>
              </a:rPr>
              <a:t>Le ICA</a:t>
            </a:r>
          </a:p>
        </p:txBody>
      </p:sp>
      <p:sp>
        <p:nvSpPr>
          <p:cNvPr id="21507" name="Segnaposto contenuto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3733800"/>
          </a:xfrm>
        </p:spPr>
        <p:txBody>
          <a:bodyPr/>
          <a:lstStyle/>
          <a:p>
            <a:r>
              <a:rPr lang="it-IT" altLang="it-IT" smtClean="0"/>
              <a:t>Contratte in ospedale</a:t>
            </a:r>
          </a:p>
          <a:p>
            <a:r>
              <a:rPr lang="it-IT" altLang="it-IT" smtClean="0"/>
              <a:t>Assente all’ammissione</a:t>
            </a:r>
          </a:p>
          <a:p>
            <a:r>
              <a:rPr lang="it-IT" altLang="it-IT" smtClean="0"/>
              <a:t>Contratte durante la degenza </a:t>
            </a:r>
          </a:p>
          <a:p>
            <a:r>
              <a:rPr lang="it-IT" altLang="it-IT" smtClean="0"/>
              <a:t>In ogni ambito assistenziale</a:t>
            </a:r>
          </a:p>
          <a:p>
            <a:r>
              <a:rPr lang="it-IT" altLang="it-IT" smtClean="0"/>
              <a:t>Ad insorgenza anche dopo la dimissione</a:t>
            </a:r>
          </a:p>
        </p:txBody>
      </p:sp>
      <p:sp>
        <p:nvSpPr>
          <p:cNvPr id="17412" name="Rettangolo 1"/>
          <p:cNvSpPr>
            <a:spLocks noChangeArrowheads="1"/>
          </p:cNvSpPr>
          <p:nvPr/>
        </p:nvSpPr>
        <p:spPr bwMode="auto">
          <a:xfrm>
            <a:off x="723900" y="6172200"/>
            <a:ext cx="2057400" cy="533400"/>
          </a:xfrm>
          <a:prstGeom prst="rect">
            <a:avLst/>
          </a:prstGeom>
          <a:solidFill>
            <a:schemeClr val="accent4">
              <a:lumMod val="25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Bianco Ines 2014</a:t>
            </a:r>
          </a:p>
        </p:txBody>
      </p:sp>
      <p:pic>
        <p:nvPicPr>
          <p:cNvPr id="21509" name="Picture 5" descr="C:\Users\carmel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27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000" smtClean="0"/>
              <a:t>27/10/2016 - L’impatto delle infezioni nosocomiali è superiore a quello dell’insieme di altre malattie infettive</a:t>
            </a:r>
          </a:p>
        </p:txBody>
      </p:sp>
      <p:sp>
        <p:nvSpPr>
          <p:cNvPr id="23555" name="Segnaposto contenuto 2"/>
          <p:cNvSpPr>
            <a:spLocks noGrp="1"/>
          </p:cNvSpPr>
          <p:nvPr>
            <p:ph idx="1"/>
          </p:nvPr>
        </p:nvSpPr>
        <p:spPr>
          <a:xfrm>
            <a:off x="685800" y="1219200"/>
            <a:ext cx="3733800" cy="4343400"/>
          </a:xfrm>
        </p:spPr>
        <p:txBody>
          <a:bodyPr/>
          <a:lstStyle/>
          <a:p>
            <a:r>
              <a:rPr lang="it-IT" altLang="it-IT" sz="2800" smtClean="0"/>
              <a:t>Polmonite,</a:t>
            </a:r>
          </a:p>
          <a:p>
            <a:r>
              <a:rPr lang="it-IT" altLang="it-IT" sz="2800" smtClean="0"/>
              <a:t> ICA del tratto urinario, </a:t>
            </a:r>
          </a:p>
          <a:p>
            <a:r>
              <a:rPr lang="it-IT" altLang="it-IT" sz="2800" smtClean="0"/>
              <a:t>ICA del sito chirurgico, </a:t>
            </a:r>
          </a:p>
          <a:p>
            <a:r>
              <a:rPr lang="it-IT" altLang="it-IT" sz="2800" smtClean="0"/>
              <a:t>ICA da Clostridium difficile, </a:t>
            </a:r>
          </a:p>
          <a:p>
            <a:r>
              <a:rPr lang="it-IT" altLang="it-IT" sz="2800" smtClean="0"/>
              <a:t>Sepsi neonatale e BSI</a:t>
            </a:r>
          </a:p>
        </p:txBody>
      </p:sp>
      <p:sp>
        <p:nvSpPr>
          <p:cNvPr id="23556" name="Rettangolo 3"/>
          <p:cNvSpPr>
            <a:spLocks noChangeArrowheads="1"/>
          </p:cNvSpPr>
          <p:nvPr/>
        </p:nvSpPr>
        <p:spPr bwMode="auto">
          <a:xfrm>
            <a:off x="584200" y="5791200"/>
            <a:ext cx="8305800" cy="838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600">
                <a:solidFill>
                  <a:schemeClr val="bg2"/>
                </a:solidFill>
              </a:rPr>
              <a:t>Burden of Six Healthcare-Associated Infections on European Population Health: Estimating Incidence-Based Disability-Adjusted Life Years through a Population Prevalence-Based Modelling Study A. Cassini et All PLOS Medicine October 18, 2016</a:t>
            </a:r>
            <a:endParaRPr lang="it-IT" altLang="it-IT" sz="1600">
              <a:solidFill>
                <a:schemeClr val="bg2"/>
              </a:solidFill>
            </a:endParaRPr>
          </a:p>
        </p:txBody>
      </p:sp>
      <p:sp>
        <p:nvSpPr>
          <p:cNvPr id="23557" name="Rettangolo 7"/>
          <p:cNvSpPr>
            <a:spLocks noChangeArrowheads="1"/>
          </p:cNvSpPr>
          <p:nvPr/>
        </p:nvSpPr>
        <p:spPr bwMode="auto">
          <a:xfrm>
            <a:off x="4572000" y="1981200"/>
            <a:ext cx="4038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 b="0">
                <a:solidFill>
                  <a:schemeClr val="tx1"/>
                </a:solidFill>
                <a:latin typeface="Verdana" pitchFamily="34" charset="0"/>
              </a:rPr>
              <a:t>Influenza, </a:t>
            </a:r>
          </a:p>
          <a:p>
            <a:pPr>
              <a:spcBef>
                <a:spcPct val="0"/>
              </a:spcBef>
            </a:pPr>
            <a:r>
              <a:rPr lang="it-IT" altLang="it-IT" b="0">
                <a:solidFill>
                  <a:schemeClr val="tx1"/>
                </a:solidFill>
                <a:latin typeface="Verdana" pitchFamily="34" charset="0"/>
              </a:rPr>
              <a:t>Hiv/Aids  </a:t>
            </a:r>
          </a:p>
          <a:p>
            <a:pPr>
              <a:spcBef>
                <a:spcPct val="0"/>
              </a:spcBef>
            </a:pPr>
            <a:r>
              <a:rPr lang="it-IT" altLang="it-IT" b="0">
                <a:solidFill>
                  <a:schemeClr val="tx1"/>
                </a:solidFill>
                <a:latin typeface="Verdana" pitchFamily="34" charset="0"/>
              </a:rPr>
              <a:t>Tubercolosi</a:t>
            </a:r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" name="Freccia a destra con strisce 8"/>
          <p:cNvSpPr/>
          <p:nvPr/>
        </p:nvSpPr>
        <p:spPr bwMode="auto">
          <a:xfrm>
            <a:off x="228600" y="2133600"/>
            <a:ext cx="355600" cy="8382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mtClean="0"/>
              <a:t>In Italia..</a:t>
            </a:r>
          </a:p>
        </p:txBody>
      </p:sp>
      <p:sp>
        <p:nvSpPr>
          <p:cNvPr id="24579" name="Segnaposto contenuto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191000"/>
          </a:xfrm>
        </p:spPr>
        <p:txBody>
          <a:bodyPr/>
          <a:lstStyle/>
          <a:p>
            <a:r>
              <a:rPr lang="it-IT" altLang="it-IT" smtClean="0"/>
              <a:t>450-700 mila infezioni in pazienti ricoverati</a:t>
            </a:r>
          </a:p>
          <a:p>
            <a:endParaRPr lang="it-IT" altLang="it-IT" smtClean="0"/>
          </a:p>
          <a:p>
            <a:r>
              <a:rPr lang="it-IT" altLang="it-IT" smtClean="0"/>
              <a:t>Urinarie</a:t>
            </a:r>
          </a:p>
          <a:p>
            <a:r>
              <a:rPr lang="it-IT" altLang="it-IT" smtClean="0"/>
              <a:t>Ferita chirurgica</a:t>
            </a:r>
          </a:p>
          <a:p>
            <a:r>
              <a:rPr lang="it-IT" altLang="it-IT" smtClean="0"/>
              <a:t>Polmoniti</a:t>
            </a:r>
          </a:p>
          <a:p>
            <a:r>
              <a:rPr lang="it-IT" altLang="it-IT" smtClean="0"/>
              <a:t>Sepsi</a:t>
            </a:r>
          </a:p>
        </p:txBody>
      </p:sp>
      <p:sp>
        <p:nvSpPr>
          <p:cNvPr id="24580" name="Rettangolo 3"/>
          <p:cNvSpPr>
            <a:spLocks noChangeArrowheads="1"/>
          </p:cNvSpPr>
          <p:nvPr/>
        </p:nvSpPr>
        <p:spPr bwMode="auto">
          <a:xfrm>
            <a:off x="838200" y="6172200"/>
            <a:ext cx="7772400" cy="6096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600">
                <a:solidFill>
                  <a:schemeClr val="bg2"/>
                </a:solidFill>
              </a:rPr>
              <a:t>Da: Il portale dell'epidemiologia per la sanità pubblica a cura del Centro Nazionale di Epidemiologia, Sorveglianza e Promozione della Salute</a:t>
            </a:r>
          </a:p>
        </p:txBody>
      </p:sp>
    </p:spTree>
    <p:extLst>
      <p:ext uri="{BB962C8B-B14F-4D97-AF65-F5344CB8AC3E}">
        <p14:creationId xmlns:p14="http://schemas.microsoft.com/office/powerpoint/2010/main" val="345123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153400" cy="914400"/>
          </a:xfrm>
        </p:spPr>
        <p:txBody>
          <a:bodyPr/>
          <a:lstStyle/>
          <a:p>
            <a:r>
              <a:rPr lang="it-IT" altLang="it-IT" sz="2800" dirty="0" smtClean="0"/>
              <a:t>Infezioni correlate all’assistenza sui CVC</a:t>
            </a:r>
          </a:p>
        </p:txBody>
      </p:sp>
      <p:sp>
        <p:nvSpPr>
          <p:cNvPr id="4" name="Rettangolo 3"/>
          <p:cNvSpPr/>
          <p:nvPr/>
        </p:nvSpPr>
        <p:spPr>
          <a:xfrm>
            <a:off x="3276600" y="838200"/>
            <a:ext cx="5867400" cy="12573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la percentuale di infezione  correlate a CVC è di 6,6% per ogni 1000/gg </a:t>
            </a:r>
            <a:r>
              <a:rPr lang="it-IT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catetere¹ </a:t>
            </a:r>
            <a:endParaRPr lang="it-IT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4" name="Picture 2" descr="C:\Users\carmela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838200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2533446" y="2759824"/>
            <a:ext cx="6400800" cy="1395413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In Italia </a:t>
            </a:r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8.500 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(CRBSI) </a:t>
            </a:r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82 milioni di </a:t>
            </a:r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euro degenza &gt; 12,7 g 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1 infezione </a:t>
            </a:r>
            <a:r>
              <a:rPr lang="it-IT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13,000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euro 1.500 decessi/anno²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6" name="Picture 3" descr="C:\Users\carmela\Desktop\download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2716215"/>
            <a:ext cx="1701900" cy="175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ttangolo 7"/>
          <p:cNvSpPr>
            <a:spLocks noChangeArrowheads="1"/>
          </p:cNvSpPr>
          <p:nvPr/>
        </p:nvSpPr>
        <p:spPr bwMode="auto">
          <a:xfrm>
            <a:off x="190500" y="5715000"/>
            <a:ext cx="86106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1 Studio </a:t>
            </a:r>
            <a:r>
              <a:rPr lang="it-IT" altLang="it-IT" sz="1200" dirty="0">
                <a:solidFill>
                  <a:schemeClr val="tx1"/>
                </a:solidFill>
                <a:latin typeface="Arial" charset="0"/>
              </a:rPr>
              <a:t>di prevalenza	 europeo	su infezioni correlate	 all’assistenza e uso	di antibiotici	 negli  ospedali  per	acuti-     Rapporto	nazionale;	 </a:t>
            </a:r>
            <a:r>
              <a:rPr lang="it-IT" altLang="it-IT" sz="1200" dirty="0" err="1">
                <a:solidFill>
                  <a:schemeClr val="tx1"/>
                </a:solidFill>
                <a:latin typeface="Arial" charset="0"/>
              </a:rPr>
              <a:t>Oct</a:t>
            </a:r>
            <a:r>
              <a:rPr lang="it-IT" altLang="it-IT" sz="1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20133.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2 Tacconelli E et al.,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Epidemiology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medical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outcomes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and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costs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of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catheter-related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bloodstream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infections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in intensive care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units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of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four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European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countries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literature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- and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registry-based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estimates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, J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Hosp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Infect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(2009), doi:10.1016/j.jhin.2008.12.012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>
                <a:solidFill>
                  <a:schemeClr val="tx1"/>
                </a:solidFill>
                <a:latin typeface="Arial" charset="0"/>
              </a:rPr>
              <a:t>3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Halton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K.A. et al.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Cost.Effectiveness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of a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central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Venous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catheter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care Bundle </a:t>
            </a:r>
            <a:r>
              <a:rPr lang="it-IT" altLang="it-IT" sz="1200" dirty="0" err="1" smtClean="0">
                <a:solidFill>
                  <a:schemeClr val="tx1"/>
                </a:solidFill>
                <a:latin typeface="Arial" charset="0"/>
              </a:rPr>
              <a:t>PLoS</a:t>
            </a:r>
            <a:r>
              <a:rPr lang="it-IT" altLang="it-IT" sz="1200" dirty="0" smtClean="0">
                <a:solidFill>
                  <a:schemeClr val="tx1"/>
                </a:solidFill>
                <a:latin typeface="Arial" charset="0"/>
              </a:rPr>
              <a:t> ONE 5(9): e12815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1100" dirty="0" smtClean="0">
              <a:solidFill>
                <a:schemeClr val="folHlink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it-IT" altLang="it-IT" sz="1100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" name="Rettangolo 1"/>
          <p:cNvSpPr/>
          <p:nvPr/>
        </p:nvSpPr>
        <p:spPr bwMode="auto">
          <a:xfrm>
            <a:off x="3279065" y="4510881"/>
            <a:ext cx="3965351" cy="495300"/>
          </a:xfrm>
          <a:prstGeom prst="rect">
            <a:avLst/>
          </a:prstGeom>
          <a:solidFill>
            <a:schemeClr val="bg2">
              <a:lumMod val="95000"/>
              <a:lumOff val="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Il 50% prevenibili³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906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>
                <a:solidFill>
                  <a:schemeClr val="tx2">
                    <a:lumMod val="75000"/>
                  </a:schemeClr>
                </a:solidFill>
              </a:rPr>
              <a:t>Resistenze</a:t>
            </a:r>
          </a:p>
        </p:txBody>
      </p:sp>
      <p:pic>
        <p:nvPicPr>
          <p:cNvPr id="26627" name="Picture 2" descr="C:\Users\carmela\Downloads\IMG_23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1371600"/>
            <a:ext cx="5835650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Rettangolo 3"/>
          <p:cNvSpPr>
            <a:spLocks noChangeArrowheads="1"/>
          </p:cNvSpPr>
          <p:nvPr/>
        </p:nvSpPr>
        <p:spPr bwMode="auto">
          <a:xfrm>
            <a:off x="609600" y="6477000"/>
            <a:ext cx="7848600" cy="304800"/>
          </a:xfrm>
          <a:prstGeom prst="rect">
            <a:avLst/>
          </a:prstGeom>
          <a:solidFill>
            <a:schemeClr val="accent4">
              <a:lumMod val="25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it-IT" altLang="it-IT" sz="1600" dirty="0" err="1" smtClean="0">
                <a:solidFill>
                  <a:schemeClr val="folHlink"/>
                </a:solidFill>
                <a:cs typeface="+mn-cs"/>
              </a:rPr>
              <a:t>Lepper</a:t>
            </a: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  PM et  al. </a:t>
            </a:r>
            <a:r>
              <a:rPr lang="it-IT" altLang="it-IT" sz="1600" dirty="0" err="1" smtClean="0">
                <a:solidFill>
                  <a:schemeClr val="folHlink"/>
                </a:solidFill>
                <a:cs typeface="+mn-cs"/>
              </a:rPr>
              <a:t>Antimicrob</a:t>
            </a: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 Agents </a:t>
            </a:r>
            <a:r>
              <a:rPr lang="it-IT" altLang="it-IT" sz="1600" dirty="0" err="1" smtClean="0">
                <a:solidFill>
                  <a:schemeClr val="folHlink"/>
                </a:solidFill>
                <a:cs typeface="+mn-cs"/>
              </a:rPr>
              <a:t>Chemother</a:t>
            </a: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 . 2002 </a:t>
            </a:r>
            <a:r>
              <a:rPr lang="it-IT" altLang="it-IT" sz="1600" dirty="0" err="1" smtClean="0">
                <a:solidFill>
                  <a:schemeClr val="folHlink"/>
                </a:solidFill>
                <a:cs typeface="+mn-cs"/>
              </a:rPr>
              <a:t>Sep</a:t>
            </a:r>
            <a:r>
              <a:rPr lang="it-IT" altLang="it-IT" sz="1600" dirty="0" smtClean="0">
                <a:solidFill>
                  <a:schemeClr val="folHlink"/>
                </a:solidFill>
                <a:cs typeface="+mn-cs"/>
              </a:rPr>
              <a:t>.; 46 (9):2920-5</a:t>
            </a:r>
          </a:p>
        </p:txBody>
      </p:sp>
    </p:spTree>
    <p:extLst>
      <p:ext uri="{BB962C8B-B14F-4D97-AF65-F5344CB8AC3E}">
        <p14:creationId xmlns:p14="http://schemas.microsoft.com/office/powerpoint/2010/main" val="424355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>
                <a:solidFill>
                  <a:schemeClr val="tx2">
                    <a:lumMod val="75000"/>
                  </a:schemeClr>
                </a:solidFill>
              </a:rPr>
              <a:t>Produzione di nuovi antibiotici</a:t>
            </a:r>
          </a:p>
        </p:txBody>
      </p:sp>
      <p:sp>
        <p:nvSpPr>
          <p:cNvPr id="3" name="Rettangolo 2"/>
          <p:cNvSpPr/>
          <p:nvPr/>
        </p:nvSpPr>
        <p:spPr bwMode="auto">
          <a:xfrm>
            <a:off x="1219200" y="5918200"/>
            <a:ext cx="64008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defRPr/>
            </a:pPr>
            <a:r>
              <a:rPr lang="it-IT" dirty="0">
                <a:solidFill>
                  <a:schemeClr val="bg1">
                    <a:lumMod val="75000"/>
                  </a:schemeClr>
                </a:solidFill>
                <a:cs typeface="+mn-cs"/>
              </a:rPr>
              <a:t>Center for  </a:t>
            </a:r>
            <a:r>
              <a:rPr lang="it-IT" dirty="0" err="1">
                <a:solidFill>
                  <a:schemeClr val="bg1">
                    <a:lumMod val="75000"/>
                  </a:schemeClr>
                </a:solidFill>
                <a:cs typeface="+mn-cs"/>
              </a:rPr>
              <a:t>Drug</a:t>
            </a:r>
            <a:r>
              <a:rPr lang="it-IT" dirty="0">
                <a:solidFill>
                  <a:schemeClr val="bg1">
                    <a:lumMod val="75000"/>
                  </a:schemeClr>
                </a:solidFill>
                <a:cs typeface="+mn-cs"/>
              </a:rPr>
              <a:t> Evaluation and </a:t>
            </a:r>
            <a:r>
              <a:rPr lang="it-IT" dirty="0" err="1">
                <a:solidFill>
                  <a:schemeClr val="bg1">
                    <a:lumMod val="75000"/>
                  </a:schemeClr>
                </a:solidFill>
                <a:cs typeface="+mn-cs"/>
              </a:rPr>
              <a:t>Research</a:t>
            </a:r>
            <a:r>
              <a:rPr lang="it-IT" dirty="0">
                <a:solidFill>
                  <a:schemeClr val="bg1">
                    <a:lumMod val="75000"/>
                  </a:schemeClr>
                </a:solidFill>
                <a:cs typeface="+mn-cs"/>
              </a:rPr>
              <a:t> (CDER)</a:t>
            </a:r>
          </a:p>
        </p:txBody>
      </p:sp>
      <p:pic>
        <p:nvPicPr>
          <p:cNvPr id="2765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340768"/>
            <a:ext cx="7543800" cy="4367213"/>
          </a:xfrm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0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C:\Users\Carmela 2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959"/>
            <a:ext cx="8229600" cy="233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780628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128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Strategie multimodali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4525963"/>
          </a:xfrm>
        </p:spPr>
        <p:txBody>
          <a:bodyPr/>
          <a:lstStyle/>
          <a:p>
            <a:r>
              <a:rPr lang="it-IT" dirty="0" smtClean="0"/>
              <a:t>Bundle per inserzione</a:t>
            </a:r>
          </a:p>
          <a:p>
            <a:r>
              <a:rPr lang="it-IT" dirty="0" smtClean="0"/>
              <a:t>Bundle per la gestione </a:t>
            </a:r>
          </a:p>
          <a:p>
            <a:r>
              <a:rPr lang="it-IT" dirty="0" smtClean="0"/>
              <a:t>Bundle per CRBSI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4447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Strategie per prevenire CRBSI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•	Educazione</a:t>
            </a:r>
          </a:p>
          <a:p>
            <a:pPr marL="0" indent="0">
              <a:buNone/>
            </a:pPr>
            <a:r>
              <a:rPr lang="it-IT" dirty="0"/>
              <a:t>•	Training</a:t>
            </a:r>
          </a:p>
          <a:p>
            <a:pPr marL="0" indent="0">
              <a:buNone/>
            </a:pPr>
            <a:r>
              <a:rPr lang="it-IT" dirty="0"/>
              <a:t>•	Personale</a:t>
            </a:r>
          </a:p>
          <a:p>
            <a:pPr marL="0" indent="0">
              <a:buNone/>
            </a:pPr>
            <a:r>
              <a:rPr lang="it-IT" dirty="0"/>
              <a:t>•	Raccomandazioni sull’Impianto</a:t>
            </a:r>
          </a:p>
          <a:p>
            <a:pPr marL="0" indent="0">
              <a:buNone/>
            </a:pPr>
            <a:r>
              <a:rPr lang="it-IT" dirty="0"/>
              <a:t>•	Raccomandazioni sulla </a:t>
            </a:r>
            <a:r>
              <a:rPr lang="it-IT" dirty="0" smtClean="0"/>
              <a:t>Gestione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•	Formazione </a:t>
            </a:r>
            <a:r>
              <a:rPr lang="it-IT" dirty="0" smtClean="0"/>
              <a:t>operatori sanitari/pazienti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7218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Targheting</a:t>
            </a:r>
            <a:r>
              <a:rPr lang="it-IT" dirty="0" smtClean="0"/>
              <a:t> zero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60832" y="1556792"/>
            <a:ext cx="3394720" cy="820688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 smtClean="0"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C:\Users\Carmela 2\Desktop\downloa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48" y="3621031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6132" y="4221746"/>
            <a:ext cx="201622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solidFill>
                  <a:schemeClr val="tx1"/>
                </a:solidFill>
              </a:rPr>
              <a:t>ICA</a:t>
            </a:r>
            <a:endParaRPr lang="it-IT" sz="4000" b="1" dirty="0">
              <a:solidFill>
                <a:schemeClr val="tx1"/>
              </a:solidFill>
            </a:endParaRPr>
          </a:p>
        </p:txBody>
      </p:sp>
      <p:pic>
        <p:nvPicPr>
          <p:cNvPr id="14339" name="Picture 3" descr="C:\Users\Carmela 2\Desktop\imag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447" y="3568367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Carmela 2\Desktop\download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52358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ccia in giù 4"/>
          <p:cNvSpPr/>
          <p:nvPr/>
        </p:nvSpPr>
        <p:spPr>
          <a:xfrm>
            <a:off x="4355976" y="2492896"/>
            <a:ext cx="432048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 flipH="1">
            <a:off x="2032356" y="2492896"/>
            <a:ext cx="811452" cy="86409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6300192" y="2492896"/>
            <a:ext cx="720080" cy="86409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1" name="Picture 5" descr="C:\Users\Carmela 2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178700"/>
            <a:ext cx="2088232" cy="149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85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mtClean="0"/>
              <a:t>Gestire con cio che si ha..</a:t>
            </a:r>
          </a:p>
        </p:txBody>
      </p:sp>
      <p:pic>
        <p:nvPicPr>
          <p:cNvPr id="5017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412776"/>
            <a:ext cx="2839418" cy="2129862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armela 2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930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rmela 2\Desktop\downlo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4897"/>
            <a:ext cx="173355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rmela 2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19268"/>
            <a:ext cx="3528392" cy="276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armela 2\Desktop\images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40" y="1268760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4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37" y="1447800"/>
            <a:ext cx="8213125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e 3"/>
          <p:cNvSpPr/>
          <p:nvPr/>
        </p:nvSpPr>
        <p:spPr>
          <a:xfrm>
            <a:off x="4094328" y="2333767"/>
            <a:ext cx="1050878" cy="341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4107976" y="3575713"/>
            <a:ext cx="1105469" cy="313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4107976" y="4885899"/>
            <a:ext cx="1037230" cy="2593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68992" y="300250"/>
            <a:ext cx="6701050" cy="818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</a:rPr>
              <a:t>SENZA BUNDLE, SENZA KIT</a:t>
            </a:r>
            <a:endParaRPr lang="it-IT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88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42 pazienti trattati per CRBSI</a:t>
            </a:r>
          </a:p>
          <a:p>
            <a:r>
              <a:rPr lang="it-IT" dirty="0" smtClean="0"/>
              <a:t>42 rimozioni</a:t>
            </a:r>
          </a:p>
          <a:p>
            <a:r>
              <a:rPr lang="it-IT" dirty="0" smtClean="0"/>
              <a:t>42 terapie antibiotiche empiriche       mirate</a:t>
            </a:r>
          </a:p>
          <a:p>
            <a:r>
              <a:rPr lang="it-IT" dirty="0" smtClean="0"/>
              <a:t>60 emocolture</a:t>
            </a:r>
          </a:p>
          <a:p>
            <a:r>
              <a:rPr lang="it-IT" dirty="0" smtClean="0"/>
              <a:t>42 nuovi impianti </a:t>
            </a:r>
          </a:p>
          <a:p>
            <a:r>
              <a:rPr lang="it-IT" dirty="0" smtClean="0"/>
              <a:t>42 pazienti che hanno sospeso trattamento chemioterapico</a:t>
            </a:r>
            <a:endParaRPr lang="it-IT" dirty="0"/>
          </a:p>
        </p:txBody>
      </p:sp>
      <p:sp>
        <p:nvSpPr>
          <p:cNvPr id="3" name="Freccia a destra 2"/>
          <p:cNvSpPr/>
          <p:nvPr/>
        </p:nvSpPr>
        <p:spPr>
          <a:xfrm>
            <a:off x="6516216" y="2996952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1619672" y="620688"/>
            <a:ext cx="56886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Nella pratica clinica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018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400" smtClean="0"/>
              <a:t>Stima dell’incremento di costi sostenuti da ogni settore ospedaliero in presenza di una CRBSI</a:t>
            </a:r>
          </a:p>
        </p:txBody>
      </p:sp>
      <p:pic>
        <p:nvPicPr>
          <p:cNvPr id="28675" name="Segnaposto contenuto 3" descr="Macintosh HD:private:var:folders:c3:tjn1c4tx0b955253rcbw7tj40000gn:T:TemporaryItems:Senza titolo-1 (trascinato).tif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6600" y="1892300"/>
            <a:ext cx="5130800" cy="3530600"/>
          </a:xfrm>
        </p:spPr>
      </p:pic>
      <p:sp>
        <p:nvSpPr>
          <p:cNvPr id="28676" name="Rettangolo 4"/>
          <p:cNvSpPr>
            <a:spLocks noChangeArrowheads="1"/>
          </p:cNvSpPr>
          <p:nvPr/>
        </p:nvSpPr>
        <p:spPr bwMode="auto">
          <a:xfrm>
            <a:off x="609600" y="6019800"/>
            <a:ext cx="8153400" cy="6858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600">
                <a:solidFill>
                  <a:schemeClr val="folHlink"/>
                </a:solidFill>
              </a:rPr>
              <a:t>	</a:t>
            </a:r>
            <a:r>
              <a:rPr lang="en-US" altLang="it-IT" sz="1600">
                <a:solidFill>
                  <a:schemeClr val="bg1"/>
                </a:solidFill>
              </a:rPr>
              <a:t>Dimick J.B. et al. Increased Resource Use associated With Catheter-Related Bloodstream Infection in the Surgical Intensive Care Unit Arch Surg 2001;136:229-234</a:t>
            </a:r>
            <a:endParaRPr lang="it-IT" altLang="it-IT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4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altLang="it-IT" sz="2000" dirty="0" smtClean="0"/>
              <a:t>Stima del costo per il trattamento antibiotico con relativa posologia per diversi tipi di CRBSI</a:t>
            </a:r>
          </a:p>
        </p:txBody>
      </p:sp>
      <p:pic>
        <p:nvPicPr>
          <p:cNvPr id="29699" name="Segnaposto contenut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340768"/>
            <a:ext cx="8001000" cy="4374232"/>
          </a:xfrm>
          <a:solidFill>
            <a:schemeClr val="bg1"/>
          </a:solidFill>
        </p:spPr>
      </p:pic>
      <p:sp>
        <p:nvSpPr>
          <p:cNvPr id="29700" name="Rettangolo 4"/>
          <p:cNvSpPr>
            <a:spLocks noChangeArrowheads="1"/>
          </p:cNvSpPr>
          <p:nvPr/>
        </p:nvSpPr>
        <p:spPr bwMode="auto">
          <a:xfrm>
            <a:off x="457200" y="6019800"/>
            <a:ext cx="8305800" cy="6858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>
                <a:solidFill>
                  <a:schemeClr val="folHlink"/>
                </a:solidFill>
              </a:rPr>
              <a:t>James S. Kim, MD Et al. Reduction of catheter-related bloodstream infections through the use of a central venous line bundle : Epidemiologic and economic consequences, American Journal of Infection Control, October 2011</a:t>
            </a:r>
            <a:endParaRPr lang="it-IT" altLang="it-IT" sz="1400">
              <a:solidFill>
                <a:schemeClr val="folHlink"/>
              </a:solidFill>
            </a:endParaRPr>
          </a:p>
        </p:txBody>
      </p:sp>
      <p:cxnSp>
        <p:nvCxnSpPr>
          <p:cNvPr id="3" name="Connettore 1 2"/>
          <p:cNvCxnSpPr/>
          <p:nvPr/>
        </p:nvCxnSpPr>
        <p:spPr>
          <a:xfrm>
            <a:off x="2884358" y="5085184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9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/>
        </p:nvCxnSpPr>
        <p:spPr>
          <a:xfrm>
            <a:off x="443269" y="1508748"/>
            <a:ext cx="8257463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700731" y="6468719"/>
            <a:ext cx="443269" cy="389282"/>
          </a:xfrm>
          <a:noFill/>
        </p:spPr>
        <p:txBody>
          <a:bodyPr/>
          <a:lstStyle/>
          <a:p>
            <a:pPr algn="ctr"/>
            <a:fld id="{ACC812D3-6E28-423F-88E0-60544742EAD0}" type="slidenum">
              <a:rPr lang="it-IT" sz="10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pPr algn="ctr"/>
              <a:t>21</a:t>
            </a:fld>
            <a:endParaRPr lang="it-IT" sz="1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29302" y="6495791"/>
            <a:ext cx="1871430" cy="276295"/>
          </a:xfrm>
          <a:prstGeom prst="rect">
            <a:avLst/>
          </a:prstGeom>
          <a:noFill/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1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Roma, 04.02.2017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43269" y="622469"/>
            <a:ext cx="8576287" cy="583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3200" b="1" dirty="0"/>
              <a:t>CICLO PLAN-DO-CHECK-ACT</a:t>
            </a:r>
            <a:endPara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644" y="2036664"/>
            <a:ext cx="5354722" cy="44320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69" y="2724823"/>
            <a:ext cx="3117841" cy="305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2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carmela\Downloads\IMG_05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0" y="260648"/>
            <a:ext cx="4337504" cy="2609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ttangolo 1"/>
          <p:cNvSpPr>
            <a:spLocks noChangeArrowheads="1"/>
          </p:cNvSpPr>
          <p:nvPr/>
        </p:nvSpPr>
        <p:spPr bwMode="auto">
          <a:xfrm>
            <a:off x="2483768" y="3208152"/>
            <a:ext cx="3240360" cy="762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000">
                <a:solidFill>
                  <a:srgbClr val="C00000"/>
                </a:solidFill>
              </a:rPr>
              <a:t>KIT</a:t>
            </a:r>
            <a:r>
              <a:rPr lang="it-IT" altLang="it-IT" sz="4000">
                <a:solidFill>
                  <a:schemeClr val="folHlink"/>
                </a:solidFill>
              </a:rPr>
              <a:t>  </a:t>
            </a:r>
          </a:p>
        </p:txBody>
      </p:sp>
      <p:pic>
        <p:nvPicPr>
          <p:cNvPr id="15362" name="Picture 2" descr="C:\Users\Carmela 2\Desktop\download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5104"/>
            <a:ext cx="388843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Carmela 2\Desktop\download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3187055" cy="264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Carmela 2\Desktop\download (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09120"/>
            <a:ext cx="3523878" cy="213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06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/>
        </p:nvCxnSpPr>
        <p:spPr>
          <a:xfrm>
            <a:off x="443269" y="1508748"/>
            <a:ext cx="8257463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700731" y="6468719"/>
            <a:ext cx="443269" cy="389282"/>
          </a:xfrm>
          <a:noFill/>
        </p:spPr>
        <p:txBody>
          <a:bodyPr/>
          <a:lstStyle/>
          <a:p>
            <a:pPr algn="ctr"/>
            <a:fld id="{ACC812D3-6E28-423F-88E0-60544742EAD0}" type="slidenum">
              <a:rPr lang="it-IT" sz="10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pPr algn="ctr"/>
              <a:t>23</a:t>
            </a:fld>
            <a:endParaRPr lang="it-IT" sz="1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4445" y="272037"/>
            <a:ext cx="8576287" cy="521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it-IT" sz="28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check</a:t>
            </a:r>
            <a:r>
              <a:rPr lang="it-IT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list di gestione</a:t>
            </a:r>
          </a:p>
        </p:txBody>
      </p:sp>
      <p:sp>
        <p:nvSpPr>
          <p:cNvPr id="5" name="Rettangolo 4"/>
          <p:cNvSpPr/>
          <p:nvPr/>
        </p:nvSpPr>
        <p:spPr>
          <a:xfrm>
            <a:off x="548810" y="1739760"/>
            <a:ext cx="8151923" cy="767487"/>
          </a:xfrm>
          <a:prstGeom prst="rect">
            <a:avLst/>
          </a:prstGeom>
        </p:spPr>
        <p:txBody>
          <a:bodyPr wrap="square" lIns="91193" tIns="45597" rIns="91193" bIns="45597">
            <a:spAutoFit/>
          </a:bodyPr>
          <a:lstStyle/>
          <a:p>
            <a:pPr marL="341974" indent="-341974" algn="just"/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5966" indent="-455966" algn="just">
              <a:buFont typeface="+mj-lt"/>
              <a:buAutoNum type="alphaLcPeriod"/>
            </a:pP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29302" y="6495791"/>
            <a:ext cx="1871430" cy="276295"/>
          </a:xfrm>
          <a:prstGeom prst="rect">
            <a:avLst/>
          </a:prstGeom>
          <a:noFill/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1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Roma, 04.02.2017</a:t>
            </a:r>
          </a:p>
        </p:txBody>
      </p:sp>
      <p:sp>
        <p:nvSpPr>
          <p:cNvPr id="8" name="Segnaposto contenuto 7"/>
          <p:cNvSpPr txBox="1">
            <a:spLocks/>
          </p:cNvSpPr>
          <p:nvPr/>
        </p:nvSpPr>
        <p:spPr>
          <a:xfrm>
            <a:off x="443269" y="1904384"/>
            <a:ext cx="4945241" cy="435133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193" tIns="45597" rIns="91193" bIns="45597" rtlCol="0">
            <a:normAutofit fontScale="85000" lnSpcReduction="10000"/>
          </a:bodyPr>
          <a:lstStyle>
            <a:lvl1pPr marL="0" indent="0" algn="ctr" defTabSz="916686" rtl="0" eaLnBrk="1" latinLnBrk="0" hangingPunct="1">
              <a:lnSpc>
                <a:spcPct val="90000"/>
              </a:lnSpc>
              <a:spcBef>
                <a:spcPts val="1003"/>
              </a:spcBef>
              <a:buFont typeface="Arial" panose="020B0604020202020204" pitchFamily="34" charset="0"/>
              <a:buNone/>
              <a:defRPr sz="24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8343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6686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8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5029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3372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1715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0058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8401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66744" indent="0" algn="ctr" defTabSz="916686" rtl="0" eaLnBrk="1" latinLnBrk="0" hangingPunct="1">
              <a:lnSpc>
                <a:spcPct val="90000"/>
              </a:lnSpc>
              <a:spcBef>
                <a:spcPts val="501"/>
              </a:spcBef>
              <a:buFont typeface="Arial" panose="020B0604020202020204" pitchFamily="34" charset="0"/>
              <a:buNone/>
              <a:defRPr sz="1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sz="3200" b="1" dirty="0"/>
              <a:t>Standardizza i comportamenti</a:t>
            </a:r>
          </a:p>
          <a:p>
            <a:pPr algn="just"/>
            <a:r>
              <a:rPr lang="it-IT" altLang="it-IT" sz="3200" b="1" dirty="0"/>
              <a:t>Consente valutazione e controllo ad ogni fase</a:t>
            </a:r>
          </a:p>
          <a:p>
            <a:pPr algn="just"/>
            <a:r>
              <a:rPr lang="it-IT" altLang="it-IT" sz="3200" b="1" dirty="0"/>
              <a:t>Evita «</a:t>
            </a:r>
            <a:r>
              <a:rPr lang="it-IT" altLang="it-IT" sz="3200" b="1" i="1" dirty="0"/>
              <a:t>scorciatoie</a:t>
            </a:r>
            <a:r>
              <a:rPr lang="it-IT" altLang="it-IT" sz="3200" b="1" dirty="0"/>
              <a:t>» rischiose</a:t>
            </a:r>
          </a:p>
          <a:p>
            <a:pPr algn="just"/>
            <a:r>
              <a:rPr lang="it-IT" altLang="it-IT" sz="3200" b="1" dirty="0"/>
              <a:t>Garantisce efficacia nella prevenzione delle infezioni </a:t>
            </a:r>
            <a:r>
              <a:rPr lang="it-IT" altLang="it-IT" sz="3200" b="1" dirty="0" err="1"/>
              <a:t>extraluminali</a:t>
            </a:r>
            <a:r>
              <a:rPr lang="it-IT" altLang="it-IT" sz="3200" b="1" dirty="0"/>
              <a:t>  e </a:t>
            </a:r>
            <a:r>
              <a:rPr lang="it-IT" altLang="it-IT" sz="3200" b="1" dirty="0" err="1"/>
              <a:t>intraluminali</a:t>
            </a:r>
            <a:r>
              <a:rPr lang="it-IT" altLang="it-IT" sz="3200" b="1" dirty="0"/>
              <a:t> (CRBSI)</a:t>
            </a:r>
          </a:p>
          <a:p>
            <a:pPr algn="just"/>
            <a:r>
              <a:rPr lang="it-IT" altLang="it-IT" sz="3200" b="1" dirty="0"/>
              <a:t>Assicura una a</a:t>
            </a:r>
            <a:r>
              <a:rPr lang="it-IT" sz="3200" b="1" dirty="0"/>
              <a:t>ccurata gestione del sito di emergenza e della linea infusionale</a:t>
            </a:r>
          </a:p>
          <a:p>
            <a:pPr algn="just"/>
            <a:endParaRPr lang="it-IT" altLang="it-IT" sz="3200" b="1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672" y="1904384"/>
            <a:ext cx="3058059" cy="435133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58080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933368"/>
            <a:ext cx="7886700" cy="58110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Sei interventi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Relativi al momento dell’impianto</a:t>
            </a:r>
            <a:endParaRPr lang="it-IT" dirty="0"/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481236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it-IT" altLang="it-IT" dirty="0"/>
              <a:t>Impianto con tecnica </a:t>
            </a:r>
            <a:r>
              <a:rPr lang="it-IT" altLang="it-IT" dirty="0" smtClean="0"/>
              <a:t>appropriata</a:t>
            </a:r>
            <a:endParaRPr lang="it-IT" altLang="it-IT" dirty="0"/>
          </a:p>
          <a:p>
            <a:r>
              <a:rPr lang="it-IT" altLang="it-IT" dirty="0"/>
              <a:t>Scelta </a:t>
            </a:r>
            <a:r>
              <a:rPr lang="it-IT" altLang="it-IT" dirty="0" smtClean="0"/>
              <a:t>corretta </a:t>
            </a:r>
            <a:r>
              <a:rPr lang="it-IT" altLang="it-IT" dirty="0"/>
              <a:t>del dispositivo</a:t>
            </a:r>
          </a:p>
          <a:p>
            <a:r>
              <a:rPr lang="it-IT" altLang="it-IT" dirty="0"/>
              <a:t>Antisepsi cutanea efficace</a:t>
            </a:r>
          </a:p>
          <a:p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3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32500" lnSpcReduction="20000"/>
          </a:bodyPr>
          <a:lstStyle/>
          <a:p>
            <a:endParaRPr lang="it-IT" dirty="0" smtClean="0"/>
          </a:p>
          <a:p>
            <a:endParaRPr lang="it-IT" dirty="0" smtClean="0"/>
          </a:p>
          <a:p>
            <a:r>
              <a:rPr lang="it-IT" sz="6000" dirty="0"/>
              <a:t>Relativi alla gestione</a:t>
            </a:r>
          </a:p>
          <a:p>
            <a:endParaRPr lang="it-IT" dirty="0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481235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it-IT" dirty="0" smtClean="0"/>
              <a:t>Decontaminazione delle mani e asepsi per ogni contatto con il dispositivo</a:t>
            </a:r>
          </a:p>
          <a:p>
            <a:r>
              <a:rPr lang="it-IT" dirty="0" smtClean="0"/>
              <a:t>Ispezione quotidiana del sito di impianto</a:t>
            </a:r>
          </a:p>
          <a:p>
            <a:r>
              <a:rPr lang="it-IT" dirty="0" smtClean="0"/>
              <a:t>Mantenimento della integrità e pulizia della medicazione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algn="ctr"/>
            <a:fld id="{ACC812D3-6E28-423F-88E0-60544742EAD0}" type="slidenum">
              <a:rPr lang="it-IT" sz="10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pPr algn="ctr"/>
              <a:t>24</a:t>
            </a:fld>
            <a:endParaRPr lang="it-IT" sz="1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4445" y="272037"/>
            <a:ext cx="8576287" cy="521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Bundle assistenziale</a:t>
            </a:r>
          </a:p>
        </p:txBody>
      </p:sp>
      <p:sp>
        <p:nvSpPr>
          <p:cNvPr id="5" name="Rettangolo 4"/>
          <p:cNvSpPr/>
          <p:nvPr/>
        </p:nvSpPr>
        <p:spPr>
          <a:xfrm>
            <a:off x="548810" y="1739760"/>
            <a:ext cx="8151923" cy="767487"/>
          </a:xfrm>
          <a:prstGeom prst="rect">
            <a:avLst/>
          </a:prstGeom>
        </p:spPr>
        <p:txBody>
          <a:bodyPr wrap="square" lIns="91193" tIns="45597" rIns="91193" bIns="45597">
            <a:spAutoFit/>
          </a:bodyPr>
          <a:lstStyle/>
          <a:p>
            <a:pPr marL="341974" indent="-341974" algn="just"/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5966" indent="-455966" algn="just">
              <a:buFont typeface="+mj-lt"/>
              <a:buAutoNum type="alphaLcPeriod"/>
            </a:pP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29302" y="6495791"/>
            <a:ext cx="1871430" cy="276295"/>
          </a:xfrm>
          <a:prstGeom prst="rect">
            <a:avLst/>
          </a:prstGeom>
          <a:noFill/>
        </p:spPr>
        <p:txBody>
          <a:bodyPr wrap="square" lIns="91193" tIns="45597" rIns="91193" bIns="45597" rtlCol="0">
            <a:spAutoFit/>
          </a:bodyPr>
          <a:lstStyle/>
          <a:p>
            <a:pPr algn="ctr"/>
            <a:r>
              <a:rPr lang="it-IT" sz="1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Roma, 04.02.2017</a:t>
            </a:r>
          </a:p>
        </p:txBody>
      </p:sp>
    </p:spTree>
    <p:extLst>
      <p:ext uri="{BB962C8B-B14F-4D97-AF65-F5344CB8AC3E}">
        <p14:creationId xmlns:p14="http://schemas.microsoft.com/office/powerpoint/2010/main" val="392329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2438400" y="764704"/>
            <a:ext cx="5029200" cy="586506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Telino sterile</a:t>
            </a:r>
          </a:p>
          <a:p>
            <a:pPr>
              <a:defRPr/>
            </a:pP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Sistema di fissaggio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Siringhe </a:t>
            </a:r>
            <a:r>
              <a:rPr lang="it-IT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-riempite</a:t>
            </a:r>
          </a:p>
          <a:p>
            <a:pPr>
              <a:defRPr/>
            </a:pP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Port </a:t>
            </a:r>
            <a:r>
              <a:rPr lang="it-IT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protectors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Feltrini di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it-IT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lorexidina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Clave C</a:t>
            </a: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onnector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Dressing</a:t>
            </a: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&gt;MVTR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Garzina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imbevuta di CHG 2%</a:t>
            </a:r>
          </a:p>
          <a:p>
            <a:pPr>
              <a:defRPr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Siringa </a:t>
            </a: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sterile</a:t>
            </a:r>
          </a:p>
          <a:p>
            <a:pPr>
              <a:defRPr/>
            </a:pP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Guanti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Garze 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sterili</a:t>
            </a:r>
          </a:p>
        </p:txBody>
      </p:sp>
      <p:sp>
        <p:nvSpPr>
          <p:cNvPr id="3" name="Rettangolo 2"/>
          <p:cNvSpPr/>
          <p:nvPr/>
        </p:nvSpPr>
        <p:spPr bwMode="auto">
          <a:xfrm>
            <a:off x="2968942" y="116632"/>
            <a:ext cx="4114800" cy="45720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COSA CONTIENE IL KIT</a:t>
            </a:r>
          </a:p>
        </p:txBody>
      </p:sp>
    </p:spTree>
    <p:extLst>
      <p:ext uri="{BB962C8B-B14F-4D97-AF65-F5344CB8AC3E}">
        <p14:creationId xmlns:p14="http://schemas.microsoft.com/office/powerpoint/2010/main" val="272788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mtClean="0"/>
              <a:t>Vantaggi</a:t>
            </a:r>
          </a:p>
        </p:txBody>
      </p:sp>
      <p:sp>
        <p:nvSpPr>
          <p:cNvPr id="54275" name="Segnaposto contenuto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648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it-IT" altLang="it-IT" dirty="0" smtClean="0"/>
              <a:t>PROCEDURE STANDARDIZZATE</a:t>
            </a:r>
          </a:p>
          <a:p>
            <a:pPr marL="0" indent="0">
              <a:buFontTx/>
              <a:buNone/>
            </a:pPr>
            <a:r>
              <a:rPr lang="it-IT" altLang="it-IT" dirty="0" smtClean="0"/>
              <a:t>Assemblato di dispositivi tutti previsti dalle </a:t>
            </a:r>
            <a:r>
              <a:rPr lang="it-IT" altLang="it-IT" u="sng" dirty="0" smtClean="0">
                <a:solidFill>
                  <a:srgbClr val="FF0000"/>
                </a:solidFill>
              </a:rPr>
              <a:t>recenti linee guida (INS 2016)</a:t>
            </a:r>
          </a:p>
          <a:p>
            <a:pPr marL="0" indent="0">
              <a:buFontTx/>
              <a:buNone/>
            </a:pPr>
            <a:r>
              <a:rPr lang="it-IT" altLang="it-IT" dirty="0" smtClean="0"/>
              <a:t>Garanzia di sicurezza e tecnologia</a:t>
            </a:r>
          </a:p>
          <a:p>
            <a:pPr marL="0" indent="0">
              <a:buFontTx/>
              <a:buNone/>
            </a:pPr>
            <a:r>
              <a:rPr lang="it-IT" altLang="it-IT" dirty="0" smtClean="0"/>
              <a:t>Riduzione delle manipolazioni </a:t>
            </a:r>
          </a:p>
          <a:p>
            <a:pPr marL="0" indent="0">
              <a:buFontTx/>
              <a:buNone/>
            </a:pPr>
            <a:r>
              <a:rPr lang="it-IT" altLang="it-IT" dirty="0" smtClean="0"/>
              <a:t>Riduzione di complicanze correlate alla gestione</a:t>
            </a:r>
          </a:p>
          <a:p>
            <a:pPr marL="0" indent="0">
              <a:buFontTx/>
              <a:buNone/>
            </a:pPr>
            <a:r>
              <a:rPr lang="it-IT" altLang="it-IT" dirty="0" smtClean="0"/>
              <a:t>Riduzione dei costi </a:t>
            </a:r>
          </a:p>
        </p:txBody>
      </p:sp>
    </p:spTree>
    <p:extLst>
      <p:ext uri="{BB962C8B-B14F-4D97-AF65-F5344CB8AC3E}">
        <p14:creationId xmlns:p14="http://schemas.microsoft.com/office/powerpoint/2010/main" val="375447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Analisi costo-beneficio dei kit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509296"/>
              </p:ext>
            </p:extLst>
          </p:nvPr>
        </p:nvGraphicFramePr>
        <p:xfrm>
          <a:off x="755576" y="1124747"/>
          <a:ext cx="7704856" cy="446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78838"/>
                <a:gridCol w="3026018"/>
              </a:tblGrid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N.ro di cateteri PICC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100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Tempo di impianto di ogni PICC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365 giorni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Totale giorni/catetere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36.500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Incidenza infezioni nell’anno precedente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1,3/1000 giorni catetere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Totale CRBSI nell’anno precedente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47,45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86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Costo trattamento di ogni singolo episodio di CRBSI</a:t>
                      </a:r>
                      <a:endParaRPr lang="it-IT" sz="16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10.000€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Spesa per trattamento infezioni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470.450€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Totale medicazioni/catetere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52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Totale kit necessari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52 kit per ogni catetere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Spesa da sostenere per i kit per ogni catetere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1.300€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Spesa complessiva per i kit per i 100 PICC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130.000€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Risparmio complessivo per l’ospedale</a:t>
                      </a:r>
                      <a:endParaRPr lang="it-IT" sz="16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344.450€</a:t>
                      </a:r>
                      <a:endParaRPr lang="it-IT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251520" y="5877272"/>
            <a:ext cx="864096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chemeClr val="tx1"/>
              </a:solidFill>
            </a:endParaRPr>
          </a:p>
          <a:p>
            <a:pPr algn="ctr"/>
            <a:endParaRPr lang="it-IT" sz="1600" dirty="0" smtClean="0">
              <a:solidFill>
                <a:schemeClr val="tx1"/>
              </a:solidFill>
            </a:endParaRPr>
          </a:p>
          <a:p>
            <a:pPr algn="ctr"/>
            <a:r>
              <a:rPr lang="it-IT" sz="1600" dirty="0" err="1" smtClean="0">
                <a:solidFill>
                  <a:schemeClr val="tx1"/>
                </a:solidFill>
              </a:rPr>
              <a:t>Marschall</a:t>
            </a:r>
            <a:r>
              <a:rPr lang="it-IT" sz="1600" dirty="0" smtClean="0">
                <a:solidFill>
                  <a:schemeClr val="tx1"/>
                </a:solidFill>
              </a:rPr>
              <a:t> </a:t>
            </a:r>
            <a:r>
              <a:rPr lang="it-IT" sz="1600" dirty="0">
                <a:solidFill>
                  <a:schemeClr val="tx1"/>
                </a:solidFill>
              </a:rPr>
              <a:t>J. Et al. Strategie per Prevenire le Infezioni Ematiche Associate alle Linee Centrali negli Ospedali per Pazienti Acuti:  Aggiornamento 2014 </a:t>
            </a:r>
            <a:r>
              <a:rPr lang="it-IT" sz="1600" dirty="0" err="1">
                <a:solidFill>
                  <a:schemeClr val="tx1"/>
                </a:solidFill>
              </a:rPr>
              <a:t>Infection</a:t>
            </a:r>
            <a:r>
              <a:rPr lang="it-IT" sz="1600" dirty="0">
                <a:solidFill>
                  <a:schemeClr val="tx1"/>
                </a:solidFill>
              </a:rPr>
              <a:t> Control And Hospital </a:t>
            </a:r>
            <a:r>
              <a:rPr lang="it-IT" sz="1600" dirty="0" err="1">
                <a:solidFill>
                  <a:schemeClr val="tx1"/>
                </a:solidFill>
              </a:rPr>
              <a:t>Epidemiology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July</a:t>
            </a:r>
            <a:r>
              <a:rPr lang="it-IT" sz="1600" dirty="0">
                <a:solidFill>
                  <a:schemeClr val="tx1"/>
                </a:solidFill>
              </a:rPr>
              <a:t> 2014</a:t>
            </a:r>
            <a:r>
              <a:rPr lang="it-IT" sz="1400" dirty="0"/>
              <a:t>, Vol. 35, No. 7</a:t>
            </a:r>
          </a:p>
          <a:p>
            <a:pPr algn="ctr"/>
            <a:r>
              <a:rPr lang="it-IT" sz="1400" dirty="0"/>
              <a:t> 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484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Perché standardizzare la manovra?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Previsto dalle linee guida internazionali</a:t>
            </a:r>
          </a:p>
          <a:p>
            <a:r>
              <a:rPr lang="it-IT" dirty="0" smtClean="0"/>
              <a:t>Perché il processo deve garantire sicurezza al paziente</a:t>
            </a:r>
          </a:p>
          <a:p>
            <a:r>
              <a:rPr lang="it-IT" dirty="0" smtClean="0"/>
              <a:t>Perché tutti i pazienti devono ricevere le medesime cure orientate alla qualità</a:t>
            </a:r>
          </a:p>
          <a:p>
            <a:r>
              <a:rPr lang="it-IT" dirty="0" smtClean="0"/>
              <a:t>Perché il centro che offre il servizio deve poter dimostrare di operare secondo le indicazioni delle società scientifiche (legge </a:t>
            </a:r>
            <a:r>
              <a:rPr lang="it-IT" dirty="0" err="1" smtClean="0"/>
              <a:t>gelli</a:t>
            </a:r>
            <a:r>
              <a:rPr lang="it-IT" dirty="0" smtClean="0"/>
              <a:t>)</a:t>
            </a:r>
          </a:p>
          <a:p>
            <a:r>
              <a:rPr lang="it-IT" dirty="0" smtClean="0"/>
              <a:t>Esporre agli operatori coinvolti il successo della procedura (nr emocolture)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9484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guidare al cambiamento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mia esperienza con l ‘incontro con il kit</a:t>
            </a:r>
          </a:p>
          <a:p>
            <a:r>
              <a:rPr lang="it-IT" dirty="0" smtClean="0"/>
              <a:t>L’esperienza come evento per conoscere ed utilizzare in maniera informale il prodotto..</a:t>
            </a:r>
          </a:p>
          <a:p>
            <a:r>
              <a:rPr lang="it-IT" dirty="0" smtClean="0"/>
              <a:t>Al meglio  ci si abitua subito…impossibile retrocedere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0852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473" y="231775"/>
            <a:ext cx="481012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73" y="1271589"/>
            <a:ext cx="46958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23" y="2282826"/>
            <a:ext cx="45815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5254626"/>
            <a:ext cx="485179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eccia in giù 3"/>
          <p:cNvSpPr/>
          <p:nvPr/>
        </p:nvSpPr>
        <p:spPr>
          <a:xfrm>
            <a:off x="3973711" y="3968751"/>
            <a:ext cx="828675" cy="10779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3390900" y="3302000"/>
            <a:ext cx="1990725" cy="444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2">
                    <a:lumMod val="50000"/>
                  </a:schemeClr>
                </a:solidFill>
              </a:rPr>
              <a:t>TUTTI</a:t>
            </a:r>
            <a:endParaRPr lang="it-IT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2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smtClean="0"/>
              <a:t>Perché un Kit? </a:t>
            </a:r>
          </a:p>
        </p:txBody>
      </p:sp>
      <p:sp>
        <p:nvSpPr>
          <p:cNvPr id="55299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altLang="it-IT" dirty="0" smtClean="0"/>
              <a:t>Oggi non ci chiediamo più cosa si deve fare ma come farlo viste le numerose e chiare raccomandazioni emesse dalle linee-guida.</a:t>
            </a:r>
          </a:p>
          <a:p>
            <a:endParaRPr lang="it-IT" altLang="it-IT" dirty="0" smtClean="0"/>
          </a:p>
          <a:p>
            <a:r>
              <a:rPr lang="it-IT" altLang="it-IT" dirty="0" smtClean="0"/>
              <a:t>Questi kit procedurali aiutano a dare una risposta a questa domanda offrendo tutto quelle che serve per la medicazione dell’exit site e la gestione della linea </a:t>
            </a:r>
            <a:r>
              <a:rPr lang="it-IT" altLang="it-IT" dirty="0" err="1" smtClean="0"/>
              <a:t>infusionale</a:t>
            </a:r>
            <a:r>
              <a:rPr lang="it-IT" altLang="it-IT" dirty="0" smtClean="0"/>
              <a:t> allineate allo stato dell’arte.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560" y="6165304"/>
            <a:ext cx="81369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INS2016, EPIC3 2014,CDC 2011, SHEA/IDSA 2014, AVA 2015, RCN 2017,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433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3" y="1504109"/>
            <a:ext cx="7615449" cy="445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968992" y="300250"/>
            <a:ext cx="6701050" cy="818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</a:rPr>
              <a:t>CON  BUNDLE, CON  KIT</a:t>
            </a:r>
            <a:endParaRPr lang="it-IT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234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/>
              <a:t>Tutte le evidenze scientifiche fino ad oggi prodotte promuovono l’utilizzo di un kit </a:t>
            </a:r>
            <a:r>
              <a:rPr lang="it-IT" dirty="0" err="1" smtClean="0"/>
              <a:t>pre</a:t>
            </a:r>
            <a:r>
              <a:rPr lang="it-IT" dirty="0" smtClean="0"/>
              <a:t>-costituito perché rappresenta una vera  </a:t>
            </a:r>
            <a:r>
              <a:rPr lang="it-IT" dirty="0"/>
              <a:t> </a:t>
            </a:r>
            <a:r>
              <a:rPr lang="it-IT" dirty="0" smtClean="0"/>
              <a:t>e propria arma in termini di sicurezza efficacia e costo-efficacia.</a:t>
            </a:r>
          </a:p>
        </p:txBody>
      </p:sp>
      <p:sp>
        <p:nvSpPr>
          <p:cNvPr id="3" name="Rettangolo 2"/>
          <p:cNvSpPr/>
          <p:nvPr/>
        </p:nvSpPr>
        <p:spPr>
          <a:xfrm>
            <a:off x="467544" y="260648"/>
            <a:ext cx="835292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CONCLUSIONI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67544" y="4293096"/>
            <a:ext cx="8352928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L’unico risparmio  consapevole non è solo sull’appropriatezza della terapia antibiotica, ma piuttosto sull’ambizioso processo </a:t>
            </a:r>
            <a:r>
              <a:rPr lang="it-IT" dirty="0" smtClean="0"/>
              <a:t>del TARGHETING </a:t>
            </a:r>
            <a:r>
              <a:rPr lang="it-IT" dirty="0" smtClean="0"/>
              <a:t>ZERO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9267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La spinta utopista non è mai ancorata a un piangente, la spinta utopistica non ha memoria e non si cura di dolorose attese, la spinta utopistica è 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subito.. qui 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ed ora!</a:t>
            </a:r>
          </a:p>
          <a:p>
            <a:pPr marL="0" indent="0">
              <a:buNone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                                               Giorgio Gaber</a:t>
            </a:r>
            <a:endParaRPr lang="it-IT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68688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1014</Words>
  <Application>Microsoft Office PowerPoint</Application>
  <PresentationFormat>Presentazione su schermo (4:3)</PresentationFormat>
  <Paragraphs>191</Paragraphs>
  <Slides>34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Tema di Office</vt:lpstr>
      <vt:lpstr>Presentazione standard di PowerPoint</vt:lpstr>
      <vt:lpstr>Presentazione standard di PowerPoint</vt:lpstr>
      <vt:lpstr>Con quale conseguenze</vt:lpstr>
      <vt:lpstr>I nostri pazienti.. Complessi..</vt:lpstr>
      <vt:lpstr>Le ICA</vt:lpstr>
      <vt:lpstr>27/10/2016 - L’impatto delle infezioni nosocomiali è superiore a quello dell’insieme di altre malattie infettive</vt:lpstr>
      <vt:lpstr>In Italia..</vt:lpstr>
      <vt:lpstr>Infezioni correlate all’assistenza sui CVC</vt:lpstr>
      <vt:lpstr>Resistenze</vt:lpstr>
      <vt:lpstr>Produzione di nuovi antibiotici</vt:lpstr>
      <vt:lpstr>Presentazione standard di PowerPoint</vt:lpstr>
      <vt:lpstr>Presentazione standard di PowerPoint</vt:lpstr>
      <vt:lpstr>Strategie multimodali</vt:lpstr>
      <vt:lpstr>Strategie per prevenire CRBSI</vt:lpstr>
      <vt:lpstr>Targheting zero</vt:lpstr>
      <vt:lpstr>Gestire con cio che si ha..</vt:lpstr>
      <vt:lpstr>Presentazione standard di PowerPoint</vt:lpstr>
      <vt:lpstr>Presentazione standard di PowerPoint</vt:lpstr>
      <vt:lpstr>Stima dell’incremento di costi sostenuti da ogni settore ospedaliero in presenza di una CRBSI</vt:lpstr>
      <vt:lpstr>Stima del costo per il trattamento antibiotico con relativa posologia per diversi tipi di CRBSI</vt:lpstr>
      <vt:lpstr>Presentazione standard di PowerPoint</vt:lpstr>
      <vt:lpstr>Presentazione standard di PowerPoint</vt:lpstr>
      <vt:lpstr>Presentazione standard di PowerPoint</vt:lpstr>
      <vt:lpstr>Sei interventi</vt:lpstr>
      <vt:lpstr>Presentazione standard di PowerPoint</vt:lpstr>
      <vt:lpstr>Vantaggi</vt:lpstr>
      <vt:lpstr>Analisi costo-beneficio dei kit</vt:lpstr>
      <vt:lpstr>Perché standardizzare la manovra?</vt:lpstr>
      <vt:lpstr>Come guidare al cambiamento</vt:lpstr>
      <vt:lpstr>Presentazione standard di PowerPoint</vt:lpstr>
      <vt:lpstr>Perché un Kit?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Carmela 2</cp:lastModifiedBy>
  <cp:revision>35</cp:revision>
  <dcterms:created xsi:type="dcterms:W3CDTF">2018-04-12T14:27:13Z</dcterms:created>
  <dcterms:modified xsi:type="dcterms:W3CDTF">2018-05-23T19:54:38Z</dcterms:modified>
</cp:coreProperties>
</file>