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310" r:id="rId3"/>
    <p:sldId id="307" r:id="rId4"/>
    <p:sldId id="257" r:id="rId5"/>
    <p:sldId id="258" r:id="rId6"/>
    <p:sldId id="288" r:id="rId7"/>
    <p:sldId id="289" r:id="rId8"/>
    <p:sldId id="290" r:id="rId9"/>
    <p:sldId id="291" r:id="rId10"/>
    <p:sldId id="292" r:id="rId11"/>
    <p:sldId id="293" r:id="rId12"/>
    <p:sldId id="259" r:id="rId13"/>
    <p:sldId id="294" r:id="rId14"/>
    <p:sldId id="295" r:id="rId15"/>
    <p:sldId id="296" r:id="rId16"/>
    <p:sldId id="298" r:id="rId17"/>
    <p:sldId id="309" r:id="rId18"/>
    <p:sldId id="299" r:id="rId19"/>
    <p:sldId id="306" r:id="rId20"/>
    <p:sldId id="300" r:id="rId21"/>
    <p:sldId id="303" r:id="rId22"/>
    <p:sldId id="305" r:id="rId23"/>
    <p:sldId id="308" r:id="rId24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70" d="100"/>
          <a:sy n="70" d="100"/>
        </p:scale>
        <p:origin x="-1374" y="-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402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76DE09-6349-408D-942C-BE1B109C6DF2}" type="datetimeFigureOut">
              <a:rPr lang="it-IT" smtClean="0"/>
              <a:pPr/>
              <a:t>23/05/2018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92512C-E4C8-43A5-A89F-08C7F0A2CE52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10387093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92512C-E4C8-43A5-A89F-08C7F0A2CE52}" type="slidenum">
              <a:rPr lang="it-IT" smtClean="0"/>
              <a:pPr/>
              <a:t>2</a:t>
            </a:fld>
            <a:endParaRPr lang="it-I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92512C-E4C8-43A5-A89F-08C7F0A2CE52}" type="slidenum">
              <a:rPr lang="it-IT" smtClean="0"/>
              <a:pPr/>
              <a:t>3</a:t>
            </a:fld>
            <a:endParaRPr lang="it-IT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b="1" dirty="0" smtClean="0"/>
              <a:t>Analogia e teologia negativa in Tommaso d'Aquino</a:t>
            </a:r>
          </a:p>
          <a:p>
            <a:r>
              <a:rPr lang="it-IT" dirty="0" err="1" smtClean="0"/>
              <a:t>S.Tommaso</a:t>
            </a:r>
            <a:r>
              <a:rPr lang="it-IT" dirty="0" smtClean="0"/>
              <a:t> d’</a:t>
            </a:r>
            <a:r>
              <a:rPr lang="it-IT" dirty="0" err="1" smtClean="0"/>
              <a:t>Aquino…….siamo</a:t>
            </a:r>
            <a:r>
              <a:rPr lang="it-IT" dirty="0" smtClean="0"/>
              <a:t> simili a DIO perché creati da lui ma completamente dissimili</a:t>
            </a:r>
          </a:p>
          <a:p>
            <a:r>
              <a:rPr lang="it-IT" dirty="0" smtClean="0"/>
              <a:t>Questa contemporanea somiglianza e dissomiglianza del mondo con Dio costituisce il rapporto di analogia.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92512C-E4C8-43A5-A89F-08C7F0A2CE52}" type="slidenum">
              <a:rPr lang="it-IT" smtClean="0"/>
              <a:pPr/>
              <a:t>14</a:t>
            </a:fld>
            <a:endParaRPr lang="it-IT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dirty="0" smtClean="0"/>
              <a:t>Epistemologico : ha alla base conoscenze</a:t>
            </a:r>
            <a:r>
              <a:rPr lang="it-IT" baseline="0" dirty="0" smtClean="0"/>
              <a:t> certe o scientifiche</a:t>
            </a:r>
            <a:endParaRPr lang="it-IT" dirty="0" smtClean="0"/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92512C-E4C8-43A5-A89F-08C7F0A2CE52}" type="slidenum">
              <a:rPr lang="it-IT" smtClean="0"/>
              <a:pPr/>
              <a:t>15</a:t>
            </a:fld>
            <a:endParaRPr 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F69F9-C3CE-4EE8-9A33-708DCA8FB7B8}" type="datetimeFigureOut">
              <a:rPr lang="it-IT" smtClean="0"/>
              <a:pPr/>
              <a:t>23/05/2018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84F36-2EE5-4775-9C71-BE105F39396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F69F9-C3CE-4EE8-9A33-708DCA8FB7B8}" type="datetimeFigureOut">
              <a:rPr lang="it-IT" smtClean="0"/>
              <a:pPr/>
              <a:t>23/05/2018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84F36-2EE5-4775-9C71-BE105F39396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F69F9-C3CE-4EE8-9A33-708DCA8FB7B8}" type="datetimeFigureOut">
              <a:rPr lang="it-IT" smtClean="0"/>
              <a:pPr/>
              <a:t>23/05/2018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84F36-2EE5-4775-9C71-BE105F39396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F69F9-C3CE-4EE8-9A33-708DCA8FB7B8}" type="datetimeFigureOut">
              <a:rPr lang="it-IT" smtClean="0"/>
              <a:pPr/>
              <a:t>23/05/2018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84F36-2EE5-4775-9C71-BE105F39396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F69F9-C3CE-4EE8-9A33-708DCA8FB7B8}" type="datetimeFigureOut">
              <a:rPr lang="it-IT" smtClean="0"/>
              <a:pPr/>
              <a:t>23/05/2018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84F36-2EE5-4775-9C71-BE105F39396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F69F9-C3CE-4EE8-9A33-708DCA8FB7B8}" type="datetimeFigureOut">
              <a:rPr lang="it-IT" smtClean="0"/>
              <a:pPr/>
              <a:t>23/05/2018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84F36-2EE5-4775-9C71-BE105F39396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F69F9-C3CE-4EE8-9A33-708DCA8FB7B8}" type="datetimeFigureOut">
              <a:rPr lang="it-IT" smtClean="0"/>
              <a:pPr/>
              <a:t>23/05/2018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84F36-2EE5-4775-9C71-BE105F39396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F69F9-C3CE-4EE8-9A33-708DCA8FB7B8}" type="datetimeFigureOut">
              <a:rPr lang="it-IT" smtClean="0"/>
              <a:pPr/>
              <a:t>23/05/2018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84F36-2EE5-4775-9C71-BE105F39396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F69F9-C3CE-4EE8-9A33-708DCA8FB7B8}" type="datetimeFigureOut">
              <a:rPr lang="it-IT" smtClean="0"/>
              <a:pPr/>
              <a:t>23/05/2018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84F36-2EE5-4775-9C71-BE105F39396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F69F9-C3CE-4EE8-9A33-708DCA8FB7B8}" type="datetimeFigureOut">
              <a:rPr lang="it-IT" smtClean="0"/>
              <a:pPr/>
              <a:t>23/05/2018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84F36-2EE5-4775-9C71-BE105F39396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F69F9-C3CE-4EE8-9A33-708DCA8FB7B8}" type="datetimeFigureOut">
              <a:rPr lang="it-IT" smtClean="0"/>
              <a:pPr/>
              <a:t>23/05/2018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84F36-2EE5-4775-9C71-BE105F39396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AF69F9-C3CE-4EE8-9A33-708DCA8FB7B8}" type="datetimeFigureOut">
              <a:rPr lang="it-IT" smtClean="0"/>
              <a:pPr/>
              <a:t>23/05/2018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684F36-2EE5-4775-9C71-BE105F393967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 descr="PAG.1_ok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7035564"/>
          </a:xfrm>
          <a:prstGeom prst="rect">
            <a:avLst/>
          </a:prstGeom>
        </p:spPr>
      </p:pic>
      <p:sp>
        <p:nvSpPr>
          <p:cNvPr id="4" name="CasellaDiTesto 3"/>
          <p:cNvSpPr txBox="1"/>
          <p:nvPr/>
        </p:nvSpPr>
        <p:spPr>
          <a:xfrm>
            <a:off x="387368" y="3284984"/>
            <a:ext cx="8361096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3600" dirty="0" smtClean="0">
                <a:solidFill>
                  <a:schemeClr val="bg1"/>
                </a:solidFill>
                <a:cs typeface="Arial" pitchFamily="34" charset="0"/>
              </a:rPr>
              <a:t>Analisi critica e valutazione del recepimento delle nuove raccomandazioni nel settore degli accessi vascolari</a:t>
            </a:r>
          </a:p>
          <a:p>
            <a:pPr algn="just"/>
            <a:endParaRPr lang="it-IT" sz="3200" dirty="0" smtClean="0">
              <a:solidFill>
                <a:schemeClr val="bg1"/>
              </a:solidFill>
              <a:latin typeface="Gotham Medium" pitchFamily="2" charset="0"/>
            </a:endParaRPr>
          </a:p>
          <a:p>
            <a:r>
              <a:rPr lang="it-IT" sz="3200" dirty="0" smtClean="0">
                <a:solidFill>
                  <a:schemeClr val="bg1"/>
                </a:solidFill>
              </a:rPr>
              <a:t>Pasquale APREA</a:t>
            </a:r>
            <a:endParaRPr lang="it-IT" sz="3200" dirty="0">
              <a:solidFill>
                <a:schemeClr val="bg1"/>
              </a:solidFill>
            </a:endParaRPr>
          </a:p>
        </p:txBody>
      </p:sp>
      <p:pic>
        <p:nvPicPr>
          <p:cNvPr id="5" name="Immagine 4" descr="logo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18640" y="5805312"/>
            <a:ext cx="2301832" cy="432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ttangolo 2"/>
          <p:cNvSpPr>
            <a:spLocks noChangeArrowheads="1"/>
          </p:cNvSpPr>
          <p:nvPr/>
        </p:nvSpPr>
        <p:spPr bwMode="auto">
          <a:xfrm>
            <a:off x="5796210" y="6218148"/>
            <a:ext cx="381635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it-IT" altLang="it-IT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UOSD </a:t>
            </a:r>
            <a:r>
              <a:rPr lang="it-IT" altLang="it-IT" sz="14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Vascular</a:t>
            </a:r>
            <a:r>
              <a:rPr lang="it-IT" altLang="it-IT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Access Team</a:t>
            </a:r>
          </a:p>
          <a:p>
            <a:pPr algn="ctr" eaLnBrk="1" hangingPunct="1"/>
            <a:r>
              <a:rPr lang="it-IT" altLang="it-IT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 Gestione </a:t>
            </a:r>
            <a:r>
              <a:rPr lang="it-IT" altLang="it-IT" sz="14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Day</a:t>
            </a:r>
            <a:r>
              <a:rPr lang="it-IT" altLang="it-IT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it-IT" altLang="it-IT" sz="14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Surgery</a:t>
            </a:r>
            <a:r>
              <a:rPr lang="it-IT" altLang="it-IT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endParaRPr lang="it-IT" altLang="it-IT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.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-88782"/>
            <a:ext cx="9144000" cy="7035564"/>
          </a:xfrm>
          <a:prstGeom prst="rect">
            <a:avLst/>
          </a:prstGeom>
        </p:spPr>
      </p:pic>
      <p:pic>
        <p:nvPicPr>
          <p:cNvPr id="1026" name="Picture 2" descr="C:\Users\APREA\Desktop\untitled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4" y="1916832"/>
            <a:ext cx="3844952" cy="28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APREA\Desktop\speranza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34280" y="764704"/>
            <a:ext cx="3138120" cy="28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APREA\Desktop\Psicologia-positiva-il-ruolo-della-speranza-e-dellottimismo-nelle-malattie-croniche-3-680x365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97080" y="4077072"/>
            <a:ext cx="4024110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039453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.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-88782"/>
            <a:ext cx="9144000" cy="7035564"/>
          </a:xfrm>
          <a:prstGeom prst="rect">
            <a:avLst/>
          </a:prstGeom>
        </p:spPr>
      </p:pic>
      <p:sp>
        <p:nvSpPr>
          <p:cNvPr id="3" name="Rettangolo 2"/>
          <p:cNvSpPr/>
          <p:nvPr/>
        </p:nvSpPr>
        <p:spPr>
          <a:xfrm>
            <a:off x="179512" y="214290"/>
            <a:ext cx="878497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smtClean="0"/>
              <a:t>   </a:t>
            </a:r>
            <a:r>
              <a:rPr lang="it-IT" sz="2800" dirty="0" smtClean="0"/>
              <a:t> </a:t>
            </a:r>
            <a:r>
              <a:rPr lang="it-IT" sz="3600" dirty="0" smtClean="0">
                <a:latin typeface="Gotham Medium"/>
              </a:rPr>
              <a:t>   	 </a:t>
            </a:r>
          </a:p>
          <a:p>
            <a:pPr lvl="1">
              <a:buFont typeface="Wingdings" pitchFamily="2" charset="2"/>
              <a:buChar char="ü"/>
            </a:pPr>
            <a:r>
              <a:rPr lang="it-IT" sz="3600" dirty="0" smtClean="0"/>
              <a:t>  </a:t>
            </a:r>
            <a:r>
              <a:rPr lang="it-IT" sz="3200" dirty="0" smtClean="0"/>
              <a:t>Linee Guida: stato dell’arte ed applicabilità 	 	nel contesto italiano</a:t>
            </a:r>
          </a:p>
          <a:p>
            <a:pPr lvl="1">
              <a:buFont typeface="Wingdings" pitchFamily="2" charset="2"/>
              <a:buChar char="ü"/>
            </a:pPr>
            <a:r>
              <a:rPr lang="it-IT" sz="3200" dirty="0" smtClean="0"/>
              <a:t>  Nell’era della Medicina Basata sull’Evidenza</a:t>
            </a:r>
          </a:p>
          <a:p>
            <a:pPr lvl="1">
              <a:buFont typeface="Wingdings" pitchFamily="2" charset="2"/>
              <a:buChar char="ü"/>
            </a:pPr>
            <a:r>
              <a:rPr lang="it-IT" sz="3200" dirty="0" smtClean="0"/>
              <a:t>  Linee Guida nella Pratica Clinica</a:t>
            </a:r>
          </a:p>
          <a:p>
            <a:pPr lvl="1">
              <a:buFont typeface="Wingdings" pitchFamily="2" charset="2"/>
              <a:buChar char="ü"/>
            </a:pPr>
            <a:r>
              <a:rPr lang="it-IT" sz="3200" dirty="0" smtClean="0"/>
              <a:t>  Linee Guida : Obiettivi Generali</a:t>
            </a:r>
          </a:p>
          <a:p>
            <a:pPr lvl="1">
              <a:buFont typeface="Wingdings" pitchFamily="2" charset="2"/>
              <a:buChar char="ü"/>
            </a:pPr>
            <a:r>
              <a:rPr lang="it-IT" sz="3200" dirty="0" smtClean="0"/>
              <a:t>  </a:t>
            </a:r>
            <a:r>
              <a:rPr lang="it-IT" sz="3200" dirty="0" err="1" smtClean="0"/>
              <a:t>Evidence</a:t>
            </a:r>
            <a:r>
              <a:rPr lang="it-IT" sz="3200" dirty="0" smtClean="0"/>
              <a:t> </a:t>
            </a:r>
            <a:r>
              <a:rPr lang="it-IT" sz="3200" dirty="0" err="1" smtClean="0"/>
              <a:t>Based</a:t>
            </a:r>
            <a:r>
              <a:rPr lang="it-IT" sz="3200" dirty="0" smtClean="0"/>
              <a:t> </a:t>
            </a:r>
            <a:r>
              <a:rPr lang="it-IT" sz="3200" dirty="0" err="1" smtClean="0"/>
              <a:t>Guideline</a:t>
            </a:r>
            <a:endParaRPr lang="it-IT" sz="3200" dirty="0" smtClean="0"/>
          </a:p>
          <a:p>
            <a:pPr lvl="1">
              <a:buFont typeface="Wingdings" pitchFamily="2" charset="2"/>
              <a:buChar char="ü"/>
            </a:pPr>
            <a:r>
              <a:rPr lang="it-IT" sz="3200" dirty="0" smtClean="0"/>
              <a:t>  Quali Linee Guida abbiamo in ambito 	internazionale</a:t>
            </a:r>
          </a:p>
          <a:p>
            <a:pPr lvl="1">
              <a:buFont typeface="Wingdings" pitchFamily="2" charset="2"/>
              <a:buChar char="ü"/>
            </a:pPr>
            <a:r>
              <a:rPr lang="it-IT" sz="3200" dirty="0" smtClean="0"/>
              <a:t>  L’importanza di un documento Italiano</a:t>
            </a:r>
          </a:p>
          <a:p>
            <a:pPr lvl="1">
              <a:buFont typeface="Wingdings" pitchFamily="2" charset="2"/>
              <a:buChar char="ü"/>
            </a:pPr>
            <a:r>
              <a:rPr lang="it-IT" sz="3200" dirty="0" smtClean="0"/>
              <a:t>  Considerazioni e analisi critica</a:t>
            </a:r>
            <a:endParaRPr lang="it-IT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.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88782"/>
            <a:ext cx="9144000" cy="703556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86644" y="5072074"/>
            <a:ext cx="1555964" cy="172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4"/>
          <p:cNvSpPr/>
          <p:nvPr/>
        </p:nvSpPr>
        <p:spPr>
          <a:xfrm>
            <a:off x="-71470" y="332656"/>
            <a:ext cx="9161803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t-IT" sz="2800" b="1" dirty="0" smtClean="0">
                <a:cs typeface="Times New Roman" panose="02020603050405020304" pitchFamily="18" charset="0"/>
              </a:rPr>
              <a:t>LINEE GUIDA </a:t>
            </a:r>
          </a:p>
          <a:p>
            <a:pPr algn="ctr"/>
            <a:r>
              <a:rPr lang="it-IT" sz="2800" b="1" dirty="0" smtClean="0">
                <a:cs typeface="Times New Roman" panose="02020603050405020304" pitchFamily="18" charset="0"/>
              </a:rPr>
              <a:t> STATO DELL’ARTE E APPLICABILITA’ NEL CONTESTO ITALIANO</a:t>
            </a:r>
            <a:endParaRPr lang="it-IT" sz="2800" b="1" dirty="0">
              <a:cs typeface="Times New Roman" panose="02020603050405020304" pitchFamily="18" charset="0"/>
            </a:endParaRPr>
          </a:p>
        </p:txBody>
      </p:sp>
      <p:sp>
        <p:nvSpPr>
          <p:cNvPr id="5" name="Rectangle 3"/>
          <p:cNvSpPr/>
          <p:nvPr/>
        </p:nvSpPr>
        <p:spPr>
          <a:xfrm>
            <a:off x="285720" y="1365484"/>
            <a:ext cx="8640960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2000" dirty="0">
                <a:cs typeface="Times New Roman" panose="02020603050405020304" pitchFamily="18" charset="0"/>
              </a:rPr>
              <a:t>L’esperienza quotidiana di quanti operano nel settore </a:t>
            </a:r>
            <a:r>
              <a:rPr lang="it-IT" sz="2000" dirty="0" smtClean="0">
                <a:cs typeface="Times New Roman" panose="02020603050405020304" pitchFamily="18" charset="0"/>
              </a:rPr>
              <a:t>Accessi </a:t>
            </a:r>
            <a:r>
              <a:rPr lang="it-IT" sz="2000" dirty="0">
                <a:cs typeface="Times New Roman" panose="02020603050405020304" pitchFamily="18" charset="0"/>
              </a:rPr>
              <a:t>Vascolari ci riferisce di un panorama italiano complesso e diversificato tra le </a:t>
            </a:r>
            <a:r>
              <a:rPr lang="it-IT" sz="2000" dirty="0" smtClean="0">
                <a:cs typeface="Times New Roman" panose="02020603050405020304" pitchFamily="18" charset="0"/>
              </a:rPr>
              <a:t>Regioni</a:t>
            </a:r>
            <a:r>
              <a:rPr lang="it-IT" sz="2000" dirty="0">
                <a:cs typeface="Times New Roman" panose="02020603050405020304" pitchFamily="18" charset="0"/>
              </a:rPr>
              <a:t>. Inoltre il miglioramento della qualità nella pratica clinica e la necessità di contenere i costi concorrono a condizionare gli orientamenti attuali e le tendenze future dei Professionisti della </a:t>
            </a:r>
            <a:r>
              <a:rPr lang="it-IT" sz="2000" dirty="0" smtClean="0">
                <a:cs typeface="Times New Roman" panose="02020603050405020304" pitchFamily="18" charset="0"/>
              </a:rPr>
              <a:t>Salute.</a:t>
            </a:r>
          </a:p>
          <a:p>
            <a:pPr algn="just"/>
            <a:r>
              <a:rPr lang="it-IT" sz="2000" dirty="0" smtClean="0">
                <a:cs typeface="Times New Roman" panose="02020603050405020304" pitchFamily="18" charset="0"/>
              </a:rPr>
              <a:t>Accade spesso che documenti maturati in contesti diversi, </a:t>
            </a:r>
            <a:r>
              <a:rPr lang="it-IT" sz="2000" dirty="0" err="1" smtClean="0">
                <a:cs typeface="Times New Roman" panose="02020603050405020304" pitchFamily="18" charset="0"/>
              </a:rPr>
              <a:t>ancorchè</a:t>
            </a:r>
            <a:r>
              <a:rPr lang="it-IT" sz="2000" dirty="0" smtClean="0">
                <a:cs typeface="Times New Roman" panose="02020603050405020304" pitchFamily="18" charset="0"/>
              </a:rPr>
              <a:t> straordinariamente efficaci ed esaurienti, risultino di difficile applicazione in contesti in cui l’organizzazione sanitaria, le figure professionali, le dinamiche comunicazionali e le normative siano diverse.</a:t>
            </a:r>
          </a:p>
          <a:p>
            <a:pPr algn="just"/>
            <a:endParaRPr lang="it-IT" sz="2000" dirty="0" smtClean="0">
              <a:cs typeface="Times New Roman" panose="02020603050405020304" pitchFamily="18" charset="0"/>
            </a:endParaRPr>
          </a:p>
          <a:p>
            <a:pPr algn="just"/>
            <a:r>
              <a:rPr lang="it-IT" sz="2400" b="1" dirty="0" smtClean="0">
                <a:cs typeface="Times New Roman" panose="02020603050405020304" pitchFamily="18" charset="0"/>
              </a:rPr>
              <a:t>La conseguenza è un progressivo allontanamento dagli standard internazionali e dalla medicina basata sull’evidenza</a:t>
            </a:r>
          </a:p>
          <a:p>
            <a:pPr algn="just"/>
            <a:endParaRPr lang="it-IT" sz="2400" b="1" dirty="0">
              <a:latin typeface="Gotham Medium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.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88782"/>
            <a:ext cx="9144000" cy="703556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17279" y="5582191"/>
            <a:ext cx="1303193" cy="13031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1214414" y="285728"/>
            <a:ext cx="820891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b="1" dirty="0" smtClean="0">
                <a:cs typeface="Times New Roman" panose="02020603050405020304" pitchFamily="18" charset="0"/>
              </a:rPr>
              <a:t>NELL’ERA DELLA MEDICINA BASATA SULL’EVIDENZA</a:t>
            </a:r>
            <a:endParaRPr lang="it-IT" sz="2800" b="1" dirty="0">
              <a:cs typeface="Times New Roman" panose="02020603050405020304" pitchFamily="18" charset="0"/>
            </a:endParaRPr>
          </a:p>
        </p:txBody>
      </p:sp>
      <p:sp>
        <p:nvSpPr>
          <p:cNvPr id="5" name="Rectangle 5"/>
          <p:cNvSpPr/>
          <p:nvPr/>
        </p:nvSpPr>
        <p:spPr>
          <a:xfrm>
            <a:off x="251520" y="908720"/>
            <a:ext cx="864096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2000" dirty="0" smtClean="0">
                <a:cs typeface="Times New Roman" panose="02020603050405020304" pitchFamily="18" charset="0"/>
              </a:rPr>
              <a:t>Negli ultimi decenni si è progressivamente assistito ad un cambiamento dei criteri utilizzati nel processo decisionale in campo medico. In un passato, più o meno remoto, esso si svolgeva in un ambiente sociale e culturale ampiamente dominato dall’opinione di esperti. Il pensiero medico, l’insegnamento e la pratica clinica derivavano in massima parte da conoscenze trasmesse da esperti, in un contesto definito da alcuni di </a:t>
            </a:r>
            <a:r>
              <a:rPr lang="it-IT" sz="2000" b="1" u="sng" dirty="0" smtClean="0">
                <a:cs typeface="Times New Roman" panose="02020603050405020304" pitchFamily="18" charset="0"/>
              </a:rPr>
              <a:t>“medicina autoritaria”. </a:t>
            </a:r>
            <a:r>
              <a:rPr lang="it-IT" sz="2000" dirty="0" smtClean="0">
                <a:cs typeface="Times New Roman" panose="02020603050405020304" pitchFamily="18" charset="0"/>
              </a:rPr>
              <a:t>Il livello di evidenza clinica si limitava in genere alla descrizione del caso, o di una serie di casi, sulla base di informazioni retrospettive o osservazionali. Pur riconoscendo che le osservazioni valide sono basilari in tutti i campi scientifici, è anche vero che le stesse sono sostanzialmente volte a generare ipotesi, piuttosto che a confermarle</a:t>
            </a:r>
            <a:r>
              <a:rPr lang="it-IT" sz="2400" dirty="0" smtClean="0"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it-IT" sz="2000" b="1" u="sng" dirty="0" smtClean="0">
                <a:cs typeface="Times New Roman" panose="02020603050405020304" pitchFamily="18" charset="0"/>
              </a:rPr>
              <a:t>Il primo studio clinico randomizzato, sull’efficacia della streptomicina nella terapia della tubercolosi, risale al 1948……</a:t>
            </a:r>
            <a:r>
              <a:rPr lang="it-IT" sz="2000" dirty="0" smtClean="0">
                <a:cs typeface="Times New Roman" panose="02020603050405020304" pitchFamily="18" charset="0"/>
              </a:rPr>
              <a:t>da allora la qualità dell’evidenza, sempre di più basata su osservazioni raccolte in maniera sistematica e quantitativa, è andata gradualmente migliorando, in un contesto questa volta definibile di </a:t>
            </a:r>
            <a:r>
              <a:rPr lang="it-IT" sz="2000" b="1" u="sng" dirty="0" smtClean="0">
                <a:cs typeface="Times New Roman" panose="02020603050405020304" pitchFamily="18" charset="0"/>
              </a:rPr>
              <a:t>“medicina autorevole”, </a:t>
            </a:r>
            <a:r>
              <a:rPr lang="it-IT" sz="2000" dirty="0" smtClean="0">
                <a:cs typeface="Times New Roman" panose="02020603050405020304" pitchFamily="18" charset="0"/>
              </a:rPr>
              <a:t>come per l’appunto quella basata sull’evidenza</a:t>
            </a:r>
            <a:r>
              <a:rPr lang="it-IT" sz="2000" dirty="0" smtClean="0">
                <a:latin typeface="Gotham Medium"/>
                <a:cs typeface="Times New Roman" panose="02020603050405020304" pitchFamily="18" charset="0"/>
              </a:rPr>
              <a:t>.</a:t>
            </a:r>
            <a:endParaRPr lang="it-IT" sz="2000" b="1" u="sng" dirty="0">
              <a:latin typeface="Gotham Medium"/>
              <a:cs typeface="Times New Roman" panose="02020603050405020304" pitchFamily="18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32040" y="5574900"/>
            <a:ext cx="1904999" cy="138249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Freccia a destra 6"/>
          <p:cNvSpPr/>
          <p:nvPr/>
        </p:nvSpPr>
        <p:spPr>
          <a:xfrm>
            <a:off x="6876256" y="6309320"/>
            <a:ext cx="504056" cy="45719"/>
          </a:xfrm>
          <a:prstGeom prst="rightArrow">
            <a:avLst/>
          </a:prstGeom>
          <a:solidFill>
            <a:schemeClr val="tx1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.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88782"/>
            <a:ext cx="9144000" cy="703556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16216" y="5445224"/>
            <a:ext cx="2240320" cy="12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1928794" y="142852"/>
            <a:ext cx="696857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3200" b="1" dirty="0" smtClean="0"/>
              <a:t>LE LINEE GUIDA NELLA PRATICA CLINICA</a:t>
            </a:r>
            <a:endParaRPr lang="it-IT" sz="3200" b="1" dirty="0"/>
          </a:p>
        </p:txBody>
      </p:sp>
      <p:sp>
        <p:nvSpPr>
          <p:cNvPr id="5" name="Rectangle 4"/>
          <p:cNvSpPr/>
          <p:nvPr/>
        </p:nvSpPr>
        <p:spPr>
          <a:xfrm>
            <a:off x="323528" y="1214422"/>
            <a:ext cx="8568952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2400" dirty="0" smtClean="0">
                <a:cs typeface="Times New Roman" panose="02020603050405020304" pitchFamily="18" charset="0"/>
              </a:rPr>
              <a:t>È difficile stabilire chi abbia prodotto le prime linee-guida. Secondo alcuni </a:t>
            </a:r>
            <a:r>
              <a:rPr lang="it-IT" sz="2400" b="1" i="1" dirty="0" smtClean="0">
                <a:cs typeface="Times New Roman" panose="02020603050405020304" pitchFamily="18" charset="0"/>
              </a:rPr>
              <a:t>Mosè con le tavole dei 10 comandamenti (Esodo 20: 1-17)</a:t>
            </a:r>
            <a:r>
              <a:rPr lang="it-IT" sz="2400" dirty="0" smtClean="0">
                <a:cs typeface="Times New Roman" panose="02020603050405020304" pitchFamily="18" charset="0"/>
              </a:rPr>
              <a:t>, secondo altri il </a:t>
            </a:r>
            <a:r>
              <a:rPr lang="it-IT" sz="2400" b="1" i="1" dirty="0" smtClean="0">
                <a:cs typeface="Times New Roman" panose="02020603050405020304" pitchFamily="18" charset="0"/>
              </a:rPr>
              <a:t>Re di Babilonia Hammurabi, con il famoso codice del 2500 AC (16). </a:t>
            </a:r>
            <a:r>
              <a:rPr lang="it-IT" sz="2400" dirty="0" smtClean="0">
                <a:cs typeface="Times New Roman" panose="02020603050405020304" pitchFamily="18" charset="0"/>
              </a:rPr>
              <a:t>Di fatto, in campo sanitario si assiste ad un’esplosione di interesse per le linee-guida, al punto che qualcuno ha coniato l’espressione </a:t>
            </a:r>
            <a:r>
              <a:rPr lang="it-IT" sz="2400" i="1" dirty="0" smtClean="0">
                <a:cs typeface="Times New Roman" panose="02020603050405020304" pitchFamily="18" charset="0"/>
              </a:rPr>
              <a:t>“industria delle linee-guida” ; </a:t>
            </a:r>
          </a:p>
          <a:p>
            <a:pPr algn="just"/>
            <a:endParaRPr lang="it-IT" sz="2400" i="1" dirty="0" smtClean="0">
              <a:cs typeface="Times New Roman" panose="02020603050405020304" pitchFamily="18" charset="0"/>
            </a:endParaRPr>
          </a:p>
          <a:p>
            <a:pPr algn="just"/>
            <a:r>
              <a:rPr lang="it-IT" sz="2400" dirty="0">
                <a:cs typeface="Times New Roman" panose="02020603050405020304" pitchFamily="18" charset="0"/>
              </a:rPr>
              <a:t>Le linee guida dovrebbero essere </a:t>
            </a:r>
            <a:r>
              <a:rPr lang="it-IT" sz="2400" b="1" dirty="0">
                <a:cs typeface="Times New Roman" panose="02020603050405020304" pitchFamily="18" charset="0"/>
              </a:rPr>
              <a:t>efficaci, attendibili, riproducibili, </a:t>
            </a:r>
            <a:r>
              <a:rPr lang="it-IT" sz="2400" b="1" i="1" dirty="0">
                <a:cs typeface="Times New Roman" panose="02020603050405020304" pitchFamily="18" charset="0"/>
              </a:rPr>
              <a:t>applicabili </a:t>
            </a:r>
            <a:r>
              <a:rPr lang="it-IT" sz="2400" dirty="0">
                <a:cs typeface="Times New Roman" panose="02020603050405020304" pitchFamily="18" charset="0"/>
              </a:rPr>
              <a:t>dal punto di vista clinico e flessibili; dovrebbero inoltre essere scritte in maniera comprensibile ed accessibile ad operatori sanitari di vario </a:t>
            </a:r>
            <a:r>
              <a:rPr lang="it-IT" sz="2400" dirty="0" smtClean="0">
                <a:cs typeface="Times New Roman" panose="02020603050405020304" pitchFamily="18" charset="0"/>
              </a:rPr>
              <a:t>tipo </a:t>
            </a:r>
            <a:r>
              <a:rPr lang="it-IT" sz="2400" dirty="0">
                <a:cs typeface="Times New Roman" panose="02020603050405020304" pitchFamily="18" charset="0"/>
              </a:rPr>
              <a:t>ed essere revisionate ed aggiornate </a:t>
            </a:r>
            <a:r>
              <a:rPr lang="it-IT" sz="2400" dirty="0" smtClean="0">
                <a:cs typeface="Times New Roman" panose="02020603050405020304" pitchFamily="18" charset="0"/>
              </a:rPr>
              <a:t>periodicamente ; </a:t>
            </a:r>
            <a:endParaRPr lang="it-IT" sz="2400" dirty="0">
              <a:cs typeface="Times New Roman" panose="02020603050405020304" pitchFamily="18" charset="0"/>
            </a:endParaRPr>
          </a:p>
          <a:p>
            <a:pPr algn="just"/>
            <a:endParaRPr lang="it-IT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.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88782"/>
            <a:ext cx="9144000" cy="703556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rightnessContrast bright="47000" contras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48264" y="406290"/>
            <a:ext cx="2133600" cy="1203113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7615" y="5513671"/>
            <a:ext cx="1984910" cy="1190058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1"/>
          <p:cNvSpPr txBox="1"/>
          <p:nvPr/>
        </p:nvSpPr>
        <p:spPr>
          <a:xfrm>
            <a:off x="2422525" y="1186934"/>
            <a:ext cx="43878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b="1" dirty="0" smtClean="0"/>
              <a:t>LINEE GUIDA </a:t>
            </a:r>
            <a:endParaRPr lang="it-IT" sz="4000" b="1" dirty="0"/>
          </a:p>
        </p:txBody>
      </p:sp>
      <p:sp>
        <p:nvSpPr>
          <p:cNvPr id="6" name="Text Box 1027"/>
          <p:cNvSpPr txBox="1">
            <a:spLocks noChangeArrowheads="1"/>
          </p:cNvSpPr>
          <p:nvPr/>
        </p:nvSpPr>
        <p:spPr bwMode="auto">
          <a:xfrm>
            <a:off x="899592" y="2420938"/>
            <a:ext cx="7272808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gradFill rotWithShape="0">
                  <a:gsLst>
                    <a:gs pos="0">
                      <a:srgbClr val="FFFF66"/>
                    </a:gs>
                    <a:gs pos="100000">
                      <a:srgbClr val="FFFFCC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it-IT" altLang="it-IT" sz="3200" dirty="0"/>
              <a:t>Asserto, o serie di asserti, svolti in modo sistematico, allo scopo di </a:t>
            </a:r>
            <a:r>
              <a:rPr lang="it-IT" altLang="it-IT" sz="3200" i="1" dirty="0"/>
              <a:t>aiutare le decisioni del medico e/o del paziente </a:t>
            </a:r>
            <a:r>
              <a:rPr lang="it-IT" altLang="it-IT" sz="3200" dirty="0"/>
              <a:t>sulle cure più adatte in determinate </a:t>
            </a:r>
            <a:r>
              <a:rPr lang="it-IT" altLang="it-IT" sz="3200" dirty="0" smtClean="0"/>
              <a:t>circostanze</a:t>
            </a:r>
            <a:endParaRPr lang="it-IT" altLang="it-IT" sz="3200" dirty="0"/>
          </a:p>
        </p:txBody>
      </p:sp>
      <p:sp>
        <p:nvSpPr>
          <p:cNvPr id="7" name="Rectangle 1033"/>
          <p:cNvSpPr>
            <a:spLocks noChangeArrowheads="1"/>
          </p:cNvSpPr>
          <p:nvPr/>
        </p:nvSpPr>
        <p:spPr bwMode="auto">
          <a:xfrm>
            <a:off x="3708400" y="5214950"/>
            <a:ext cx="496887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gradFill rotWithShape="0">
                  <a:gsLst>
                    <a:gs pos="0">
                      <a:srgbClr val="FFFF66"/>
                    </a:gs>
                    <a:gs pos="100000">
                      <a:srgbClr val="FFFFCC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it-IT" altLang="it-IT" sz="2400" dirty="0"/>
              <a:t>[ Institute of Medicine – U.S. ]</a:t>
            </a:r>
          </a:p>
        </p:txBody>
      </p:sp>
      <p:sp>
        <p:nvSpPr>
          <p:cNvPr id="8" name="Line 1028"/>
          <p:cNvSpPr>
            <a:spLocks noChangeShapeType="1"/>
          </p:cNvSpPr>
          <p:nvPr/>
        </p:nvSpPr>
        <p:spPr bwMode="auto">
          <a:xfrm>
            <a:off x="683568" y="2573338"/>
            <a:ext cx="0" cy="2590800"/>
          </a:xfrm>
          <a:prstGeom prst="line">
            <a:avLst/>
          </a:prstGeom>
          <a:noFill/>
          <a:ln w="63500">
            <a:solidFill>
              <a:srgbClr val="FFFF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it-IT"/>
          </a:p>
        </p:txBody>
      </p:sp>
      <p:sp>
        <p:nvSpPr>
          <p:cNvPr id="9" name="Line 1029"/>
          <p:cNvSpPr>
            <a:spLocks noChangeShapeType="1"/>
          </p:cNvSpPr>
          <p:nvPr/>
        </p:nvSpPr>
        <p:spPr bwMode="auto">
          <a:xfrm>
            <a:off x="8426450" y="2573338"/>
            <a:ext cx="0" cy="2590800"/>
          </a:xfrm>
          <a:prstGeom prst="line">
            <a:avLst/>
          </a:prstGeom>
          <a:noFill/>
          <a:ln w="63500">
            <a:solidFill>
              <a:srgbClr val="FFFF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.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88782"/>
            <a:ext cx="9144000" cy="7035564"/>
          </a:xfrm>
          <a:prstGeom prst="rect">
            <a:avLst/>
          </a:prstGeom>
        </p:spPr>
      </p:pic>
      <p:sp>
        <p:nvSpPr>
          <p:cNvPr id="3" name="TextBox 1"/>
          <p:cNvSpPr txBox="1"/>
          <p:nvPr/>
        </p:nvSpPr>
        <p:spPr>
          <a:xfrm>
            <a:off x="2422268" y="142852"/>
            <a:ext cx="516583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4400" b="1" dirty="0" smtClean="0">
                <a:cs typeface="Times New Roman" panose="02020603050405020304" pitchFamily="18" charset="0"/>
              </a:rPr>
              <a:t>LIVELLO DI EVIDENZA</a:t>
            </a:r>
            <a:endParaRPr lang="it-IT" sz="4400" b="1" dirty="0">
              <a:cs typeface="Times New Roman" panose="02020603050405020304" pitchFamily="18" charset="0"/>
            </a:endParaRPr>
          </a:p>
        </p:txBody>
      </p:sp>
      <p:graphicFrame>
        <p:nvGraphicFramePr>
          <p:cNvPr id="4" name="Group 4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509195860"/>
              </p:ext>
            </p:extLst>
          </p:nvPr>
        </p:nvGraphicFramePr>
        <p:xfrm>
          <a:off x="395536" y="1000108"/>
          <a:ext cx="8351837" cy="5760720"/>
        </p:xfrm>
        <a:graphic>
          <a:graphicData uri="http://schemas.openxmlformats.org/drawingml/2006/table">
            <a:tbl>
              <a:tblPr/>
              <a:tblGrid>
                <a:gridCol w="1316037"/>
                <a:gridCol w="7035800"/>
              </a:tblGrid>
              <a:tr h="4318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buSzPct val="80000"/>
                        <a:defRPr sz="24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buSzPct val="80000"/>
                        <a:defRPr sz="20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LIVELLO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lg"/>
                    </a:lnR>
                    <a:lnT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lg"/>
                    </a:lnT>
                    <a:lnB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buSzPct val="80000"/>
                        <a:defRPr sz="24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buSzPct val="80000"/>
                        <a:defRPr sz="20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EVIDENZA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lg"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lg"/>
                    </a:lnT>
                    <a:lnB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620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buSzPct val="80000"/>
                        <a:defRPr sz="24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buSzPct val="80000"/>
                        <a:defRPr sz="20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Ia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lg"/>
                    </a:lnR>
                    <a:lnT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lg"/>
                    </a:lnT>
                    <a:lnB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buSzPct val="80000"/>
                        <a:defRPr sz="24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buSzPct val="80000"/>
                        <a:defRPr sz="20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Evidenza ottenuta dalla revisione sistematica della meta-analisi di studi randomizzati e controllati.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lg"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lg"/>
                    </a:lnT>
                    <a:lnB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43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buSzPct val="80000"/>
                        <a:defRPr sz="24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buSzPct val="80000"/>
                        <a:defRPr sz="20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Ib</a:t>
                      </a:r>
                      <a:endParaRPr kumimoji="0" lang="it-IT" altLang="it-IT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lg"/>
                    </a:lnR>
                    <a:lnT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lg"/>
                    </a:lnT>
                    <a:lnB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buSzPct val="80000"/>
                        <a:defRPr sz="24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buSzPct val="80000"/>
                        <a:defRPr sz="20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Evidenza ottenuta da almeno uno studio randomizzato e controllato.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lg"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lg"/>
                    </a:lnT>
                    <a:lnB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572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buSzPct val="80000"/>
                        <a:defRPr sz="24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buSzPct val="80000"/>
                        <a:defRPr sz="20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IIa</a:t>
                      </a:r>
                      <a:endParaRPr kumimoji="0" lang="it-IT" altLang="it-IT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lg"/>
                    </a:lnR>
                    <a:lnT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lg"/>
                    </a:lnT>
                    <a:lnB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buSzPct val="80000"/>
                        <a:defRPr sz="24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buSzPct val="80000"/>
                        <a:defRPr sz="20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Evidenza ottenuta da almeno uno studio controllato, non randomizzato.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lg"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lg"/>
                    </a:lnT>
                    <a:lnB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556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buSzPct val="80000"/>
                        <a:defRPr sz="24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buSzPct val="80000"/>
                        <a:defRPr sz="20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IIb</a:t>
                      </a:r>
                      <a:endParaRPr kumimoji="0" lang="it-IT" altLang="it-IT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lg"/>
                    </a:lnR>
                    <a:lnT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lg"/>
                    </a:lnT>
                    <a:lnB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buSzPct val="80000"/>
                        <a:defRPr sz="24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buSzPct val="80000"/>
                        <a:defRPr sz="20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Evidenza ottenuta da almeno un tipo di studio ben progettato e “quasi sperimentale”.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lg"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lg"/>
                    </a:lnT>
                    <a:lnB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556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buSzPct val="80000"/>
                        <a:defRPr sz="24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buSzPct val="80000"/>
                        <a:defRPr sz="20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III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lg"/>
                    </a:lnR>
                    <a:lnT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lg"/>
                    </a:lnT>
                    <a:lnB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buSzPct val="80000"/>
                        <a:defRPr sz="24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buSzPct val="80000"/>
                        <a:defRPr sz="20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Evidenza ottenuta da studi non sperimentali, descrittivi, ben progettati.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lg"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lg"/>
                    </a:lnT>
                    <a:lnB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556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buSzPct val="80000"/>
                        <a:defRPr sz="24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buSzPct val="80000"/>
                        <a:defRPr sz="20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otham Medium"/>
                        </a:rPr>
                        <a:t>IV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lg"/>
                    </a:lnR>
                    <a:lnT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lg"/>
                    </a:lnT>
                    <a:lnB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buSzPct val="80000"/>
                        <a:defRPr sz="24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buSzPct val="80000"/>
                        <a:defRPr sz="20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Evidenza ottenuta da report, oppure opinioni, di un gruppo di esperti e/o da autorità cliniche qualificate e di esperienza.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lg"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lg"/>
                    </a:lnT>
                    <a:lnB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.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88782"/>
            <a:ext cx="9144000" cy="7035564"/>
          </a:xfrm>
          <a:prstGeom prst="rect">
            <a:avLst/>
          </a:prstGeom>
        </p:spPr>
      </p:pic>
      <p:sp>
        <p:nvSpPr>
          <p:cNvPr id="3" name="TextBox 1"/>
          <p:cNvSpPr txBox="1"/>
          <p:nvPr/>
        </p:nvSpPr>
        <p:spPr>
          <a:xfrm>
            <a:off x="714348" y="692696"/>
            <a:ext cx="766921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4400" b="1" dirty="0" smtClean="0">
                <a:cs typeface="Times New Roman" panose="02020603050405020304" pitchFamily="18" charset="0"/>
              </a:rPr>
              <a:t>GRADO DI RACCOMANDAZIONE</a:t>
            </a:r>
            <a:endParaRPr lang="it-IT" sz="4400" b="1" dirty="0">
              <a:cs typeface="Times New Roman" panose="02020603050405020304" pitchFamily="18" charset="0"/>
            </a:endParaRPr>
          </a:p>
        </p:txBody>
      </p:sp>
      <p:graphicFrame>
        <p:nvGraphicFramePr>
          <p:cNvPr id="4" name="Group 4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275940592"/>
              </p:ext>
            </p:extLst>
          </p:nvPr>
        </p:nvGraphicFramePr>
        <p:xfrm>
          <a:off x="395288" y="2078058"/>
          <a:ext cx="8367712" cy="4422776"/>
        </p:xfrm>
        <a:graphic>
          <a:graphicData uri="http://schemas.openxmlformats.org/drawingml/2006/table">
            <a:tbl>
              <a:tblPr/>
              <a:tblGrid>
                <a:gridCol w="1120775"/>
                <a:gridCol w="7246937"/>
              </a:tblGrid>
              <a:tr h="4333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buSzPct val="80000"/>
                        <a:defRPr sz="24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buSzPct val="80000"/>
                        <a:defRPr sz="20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GRADO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lg"/>
                    </a:lnR>
                    <a:lnT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lg"/>
                    </a:lnT>
                    <a:lnB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buSzPct val="80000"/>
                        <a:defRPr sz="24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buSzPct val="80000"/>
                        <a:defRPr sz="20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REQUISITI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lg"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lg"/>
                    </a:lnT>
                    <a:lnB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556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buSzPct val="80000"/>
                        <a:defRPr sz="24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buSzPct val="80000"/>
                        <a:defRPr sz="20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lg"/>
                    </a:lnR>
                    <a:lnT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lg"/>
                    </a:lnT>
                    <a:lnB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buSzPct val="80000"/>
                        <a:defRPr sz="24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buSzPct val="80000"/>
                        <a:defRPr sz="20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Almeno uno studio randomizzato e controllato, parte integrante di un corpo letterario di rilevante qualità e consistenza, finalizzato a indicare specifiche raccomandazioni (livelli di evidenza Ia – Ib).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lg"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lg"/>
                    </a:lnT>
                    <a:lnB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556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buSzPct val="80000"/>
                        <a:defRPr sz="24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buSzPct val="80000"/>
                        <a:defRPr sz="20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B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lg"/>
                    </a:lnR>
                    <a:lnT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lg"/>
                    </a:lnT>
                    <a:lnB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buSzPct val="80000"/>
                        <a:defRPr sz="24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buSzPct val="80000"/>
                        <a:defRPr sz="20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9pPr>
                    </a:lstStyle>
                    <a:p>
                      <a:pPr marL="0" marR="0" lvl="0" indent="0" algn="just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Disponibilità di studi clinici opportunamente condotti, ancorché non randomizzati, circa la specificità delle raccomandazioni (livelli di evidenza IIa – IIb – III).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lg"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lg"/>
                    </a:lnT>
                    <a:lnB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572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buSzPct val="80000"/>
                        <a:defRPr sz="24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buSzPct val="80000"/>
                        <a:defRPr sz="20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lg"/>
                    </a:lnR>
                    <a:lnT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lg"/>
                    </a:lnT>
                    <a:lnB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buSzPct val="80000"/>
                        <a:defRPr sz="24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buSzPct val="80000"/>
                        <a:defRPr sz="20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9pPr>
                    </a:lstStyle>
                    <a:p>
                      <a:pPr marL="0" marR="0" lvl="0" indent="0" algn="just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Evidenza ottenuta da report oppure opinioni di gruppi esperti, e/o esperienza clinica di autorità riconosciute; indica l’assenza di studi clinici direttamente applicabili di buona qualità (livello di evidenza IV).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lg"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lg"/>
                    </a:lnT>
                    <a:lnB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0538"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buSzPct val="80000"/>
                        <a:defRPr sz="24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buSzPct val="80000"/>
                        <a:defRPr sz="20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  </a:t>
                      </a:r>
                      <a:r>
                        <a:rPr kumimoji="0" lang="it-IT" altLang="it-IT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Good practice points</a:t>
                      </a: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lg"/>
                    </a:lnT>
                    <a:lnB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7556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buSzPct val="80000"/>
                        <a:defRPr sz="24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buSzPct val="80000"/>
                        <a:defRPr sz="20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GP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lg"/>
                    </a:lnR>
                    <a:lnT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lg"/>
                    </a:lnT>
                    <a:lnB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buSzPct val="80000"/>
                        <a:defRPr sz="24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buSzPct val="80000"/>
                        <a:defRPr sz="20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9pPr>
                    </a:lstStyle>
                    <a:p>
                      <a:pPr marL="0" marR="0" lvl="0" indent="0" algn="just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Regole di “buona pratica” basate sull’esperienza clinica di un “Guideline Development Group”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lg"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lg"/>
                    </a:lnT>
                    <a:lnB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.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88782"/>
            <a:ext cx="9144000" cy="7035564"/>
          </a:xfrm>
          <a:prstGeom prst="rect">
            <a:avLst/>
          </a:prstGeom>
        </p:spPr>
      </p:pic>
      <p:sp>
        <p:nvSpPr>
          <p:cNvPr id="3" name="TextBox 1"/>
          <p:cNvSpPr txBox="1"/>
          <p:nvPr/>
        </p:nvSpPr>
        <p:spPr>
          <a:xfrm>
            <a:off x="1649147" y="142852"/>
            <a:ext cx="716535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4400" b="1" dirty="0" smtClean="0"/>
              <a:t>REQUISITI DELLE LINEE GUIDA</a:t>
            </a:r>
            <a:endParaRPr lang="it-IT" sz="4400" b="1" dirty="0"/>
          </a:p>
        </p:txBody>
      </p:sp>
      <p:graphicFrame>
        <p:nvGraphicFramePr>
          <p:cNvPr id="4" name="Group 5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65527347"/>
              </p:ext>
            </p:extLst>
          </p:nvPr>
        </p:nvGraphicFramePr>
        <p:xfrm>
          <a:off x="323850" y="1124744"/>
          <a:ext cx="8534400" cy="5409819"/>
        </p:xfrm>
        <a:graphic>
          <a:graphicData uri="http://schemas.openxmlformats.org/drawingml/2006/table">
            <a:tbl>
              <a:tblPr/>
              <a:tblGrid>
                <a:gridCol w="2105010"/>
                <a:gridCol w="6429390"/>
              </a:tblGrid>
              <a:tr h="369888"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buSzPct val="80000"/>
                        <a:defRPr sz="24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buSzPct val="80000"/>
                        <a:defRPr sz="20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[ Liberati et al., Centro Cochrane – Istituto M. Negri, Milano ]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altLang="it-IT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6000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buSzPct val="80000"/>
                        <a:defRPr sz="24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buSzPct val="80000"/>
                        <a:defRPr sz="20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REQUISITO</a:t>
                      </a:r>
                      <a:r>
                        <a:rPr kumimoji="0" lang="it-IT" altLang="it-IT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buSzPct val="80000"/>
                        <a:defRPr sz="24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buSzPct val="80000"/>
                        <a:defRPr sz="20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MOTIVAZIONE</a:t>
                      </a:r>
                      <a:r>
                        <a:rPr kumimoji="0" lang="it-IT" altLang="it-IT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98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buSzPct val="80000"/>
                        <a:defRPr sz="24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buSzPct val="80000"/>
                        <a:defRPr sz="20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Validità</a:t>
                      </a:r>
                      <a:r>
                        <a:rPr kumimoji="0" lang="it-IT" altLang="it-IT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buSzPct val="80000"/>
                        <a:defRPr sz="24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buSzPct val="80000"/>
                        <a:defRPr sz="20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Una linea-guida è valida quando, una volta applicata, porta al beneficio atteso (in temini di salute dei pazienti e/o economico)</a:t>
                      </a:r>
                      <a:r>
                        <a:rPr kumimoji="0" lang="it-IT" alt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98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buSzPct val="80000"/>
                        <a:defRPr sz="24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buSzPct val="80000"/>
                        <a:defRPr sz="20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Riproducibilità</a:t>
                      </a:r>
                      <a:r>
                        <a:rPr kumimoji="0" lang="it-IT" altLang="it-IT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buSzPct val="80000"/>
                        <a:defRPr sz="24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buSzPct val="80000"/>
                        <a:defRPr sz="20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Una linea-guida è riproducibile quando, a partire dalle medesime evidenze scientifiche ed utilizzando lo stesso metodo, esperti diversi arrivano alle medesime conclusioni</a:t>
                      </a:r>
                      <a:r>
                        <a:rPr kumimoji="0" lang="it-IT" alt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98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buSzPct val="80000"/>
                        <a:defRPr sz="24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buSzPct val="80000"/>
                        <a:defRPr sz="20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Rappresentatività</a:t>
                      </a:r>
                      <a:r>
                        <a:rPr kumimoji="0" lang="it-IT" altLang="it-IT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buSzPct val="80000"/>
                        <a:defRPr sz="24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buSzPct val="80000"/>
                        <a:defRPr sz="20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Una linea-guida dovrebbe essere prodotta attraverso un processo che consenta il coinvolgimento delle diverse figure, professionali e non, interessate al problema</a:t>
                      </a:r>
                      <a:r>
                        <a:rPr kumimoji="0" lang="it-IT" alt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83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buSzPct val="80000"/>
                        <a:defRPr sz="24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buSzPct val="80000"/>
                        <a:defRPr sz="20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Applicabilità</a:t>
                      </a:r>
                      <a:r>
                        <a:rPr kumimoji="0" lang="it-IT" altLang="it-IT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buSzPct val="80000"/>
                        <a:defRPr sz="24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buSzPct val="80000"/>
                        <a:defRPr sz="20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Una linea-guida dovrebbe essere applicabile a popolazioni di pazienti definite in accordo con le evidenze scientifiche e/o l’esperienza clinica</a:t>
                      </a:r>
                      <a:r>
                        <a:rPr kumimoji="0" lang="it-IT" alt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.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88782"/>
            <a:ext cx="9144000" cy="7035564"/>
          </a:xfrm>
          <a:prstGeom prst="rect">
            <a:avLst/>
          </a:prstGeom>
        </p:spPr>
      </p:pic>
      <p:graphicFrame>
        <p:nvGraphicFramePr>
          <p:cNvPr id="3" name="Group 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504602730"/>
              </p:ext>
            </p:extLst>
          </p:nvPr>
        </p:nvGraphicFramePr>
        <p:xfrm>
          <a:off x="250825" y="1052513"/>
          <a:ext cx="8610600" cy="5432108"/>
        </p:xfrm>
        <a:graphic>
          <a:graphicData uri="http://schemas.openxmlformats.org/drawingml/2006/table">
            <a:tbl>
              <a:tblPr/>
              <a:tblGrid>
                <a:gridCol w="2035159"/>
                <a:gridCol w="6575441"/>
              </a:tblGrid>
              <a:tr h="6477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buSzPct val="80000"/>
                        <a:defRPr sz="24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buSzPct val="80000"/>
                        <a:defRPr sz="20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REQUISITO</a:t>
                      </a:r>
                      <a:r>
                        <a:rPr kumimoji="0" lang="it-IT" alt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 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buSzPct val="80000"/>
                        <a:defRPr sz="24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buSzPct val="80000"/>
                        <a:defRPr sz="20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MOTIVAZIONE</a:t>
                      </a:r>
                      <a:r>
                        <a:rPr kumimoji="0" lang="it-IT" altLang="it-IT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98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buSzPct val="80000"/>
                        <a:defRPr sz="24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buSzPct val="80000"/>
                        <a:defRPr sz="20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Flessibilità</a:t>
                      </a:r>
                      <a:r>
                        <a:rPr kumimoji="0" lang="it-IT" altLang="it-IT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buSzPct val="80000"/>
                        <a:defRPr sz="24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buSzPct val="80000"/>
                        <a:defRPr sz="20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Una linea-guida dovrebbe esplicitare quali situazioni cliniche facciano eccezione rispetto alle raccomandazioni ed indicare in quali circostanze le preferenze dei pazienti debbano essere prese in considerazione</a:t>
                      </a:r>
                      <a:endParaRPr kumimoji="0" lang="it-IT" altLang="it-IT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98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buSzPct val="80000"/>
                        <a:defRPr sz="24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buSzPct val="80000"/>
                        <a:defRPr sz="20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Chiarezza</a:t>
                      </a:r>
                      <a:r>
                        <a:rPr kumimoji="0" lang="it-IT" altLang="it-IT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buSzPct val="80000"/>
                        <a:defRPr sz="24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buSzPct val="80000"/>
                        <a:defRPr sz="20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Una linea-guida dovrebbe essere scritta con un linguaggio chiaro e presentata in un formato che ne faciliti l’uso nella pratica clinica </a:t>
                      </a:r>
                      <a:endParaRPr kumimoji="0" lang="it-IT" altLang="it-IT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937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buSzPct val="80000"/>
                        <a:defRPr sz="24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buSzPct val="80000"/>
                        <a:defRPr sz="20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Documentazione</a:t>
                      </a:r>
                      <a:r>
                        <a:rPr kumimoji="0" lang="it-IT" altLang="it-IT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buSzPct val="80000"/>
                        <a:defRPr sz="24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buSzPct val="80000"/>
                        <a:defRPr sz="20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Una linea-guida dovrebbe indicare chiaramente coloro che hanno partecipato alla sua produzione, la metodologia utilizzata e le evidenze scientifiche prese in considerazione</a:t>
                      </a:r>
                      <a:endParaRPr kumimoji="0" lang="it-IT" altLang="it-IT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270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buSzPct val="80000"/>
                        <a:defRPr sz="24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buSzPct val="80000"/>
                        <a:defRPr sz="20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Forza delle raccomandazioni</a:t>
                      </a:r>
                      <a:r>
                        <a:rPr kumimoji="0" lang="it-IT" altLang="it-IT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buSzPct val="80000"/>
                        <a:defRPr sz="24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buSzPct val="80000"/>
                        <a:defRPr sz="20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Una linea-guida dovrebbe segnalare la qualità delle evidenze scientifiche sulle quali si basano le sue raccomandazioni</a:t>
                      </a:r>
                      <a:r>
                        <a:rPr kumimoji="0" lang="it-IT" alt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350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buSzPct val="80000"/>
                        <a:defRPr sz="24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buSzPct val="80000"/>
                        <a:defRPr sz="20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Aggiornamento 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buSzPct val="80000"/>
                        <a:defRPr sz="24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buSzPct val="80000"/>
                        <a:defRPr sz="20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0000"/>
                        <a:defRPr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Una linea-guida dovrebbe prevedere in quali circostanze si renderà necessario il suo aggiornamento</a:t>
                      </a:r>
                      <a:r>
                        <a:rPr kumimoji="0" lang="it-IT" alt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.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88782"/>
            <a:ext cx="9144000" cy="7035564"/>
          </a:xfrm>
          <a:prstGeom prst="rect">
            <a:avLst/>
          </a:prstGeom>
        </p:spPr>
      </p:pic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395318" y="572542"/>
            <a:ext cx="8534400" cy="98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defTabSz="457200">
              <a:defRPr/>
            </a:pPr>
            <a:r>
              <a:rPr lang="en-US" sz="3600" b="1" spc="-100" dirty="0" smtClean="0">
                <a:cs typeface="Times New Roman" panose="02020603050405020304" pitchFamily="18" charset="0"/>
              </a:rPr>
              <a:t>« Evidence-Based </a:t>
            </a:r>
            <a:r>
              <a:rPr lang="en-US" sz="3600" b="1" spc="-100" dirty="0">
                <a:cs typeface="Times New Roman" panose="02020603050405020304" pitchFamily="18" charset="0"/>
              </a:rPr>
              <a:t>G</a:t>
            </a:r>
            <a:r>
              <a:rPr lang="en-US" sz="3600" b="1" spc="-100" dirty="0" smtClean="0">
                <a:cs typeface="Times New Roman" panose="02020603050405020304" pitchFamily="18" charset="0"/>
              </a:rPr>
              <a:t>uidelines</a:t>
            </a:r>
            <a:r>
              <a:rPr lang="en-US" sz="3600" b="1" spc="-100" dirty="0">
                <a:cs typeface="Times New Roman" panose="02020603050405020304" pitchFamily="18" charset="0"/>
              </a:rPr>
              <a:t>» (EBG</a:t>
            </a:r>
            <a:r>
              <a:rPr lang="en-US" sz="3600" b="1" spc="-100" dirty="0" smtClean="0">
                <a:cs typeface="Times New Roman" panose="02020603050405020304" pitchFamily="18" charset="0"/>
              </a:rPr>
              <a:t>) </a:t>
            </a:r>
            <a:r>
              <a:rPr lang="it-IT" altLang="it-IT" sz="3600" b="1" dirty="0" smtClean="0">
                <a:cs typeface="Times New Roman" panose="02020603050405020304" pitchFamily="18" charset="0"/>
              </a:rPr>
              <a:t>»</a:t>
            </a:r>
            <a:endParaRPr lang="en-US" altLang="it-IT" sz="3600" b="1" spc="-100" dirty="0" smtClean="0">
              <a:cs typeface="Times New Roman" panose="02020603050405020304" pitchFamily="18" charset="0"/>
            </a:endParaRPr>
          </a:p>
          <a:p>
            <a:pPr algn="ctr" defTabSz="457200">
              <a:defRPr/>
            </a:pPr>
            <a:r>
              <a:rPr lang="en-US" sz="3600" b="1" spc="-100" dirty="0" err="1" smtClean="0">
                <a:cs typeface="Times New Roman" panose="02020603050405020304" pitchFamily="18" charset="0"/>
              </a:rPr>
              <a:t>vs</a:t>
            </a:r>
            <a:endParaRPr lang="en-US" sz="3600" b="1" spc="-100" dirty="0" smtClean="0">
              <a:cs typeface="Times New Roman" panose="02020603050405020304" pitchFamily="18" charset="0"/>
            </a:endParaRPr>
          </a:p>
          <a:p>
            <a:pPr algn="ctr" defTabSz="457200">
              <a:defRPr/>
            </a:pPr>
            <a:r>
              <a:rPr lang="en-US" sz="3600" b="1" spc="-100" dirty="0" smtClean="0">
                <a:cs typeface="Times New Roman" panose="02020603050405020304" pitchFamily="18" charset="0"/>
              </a:rPr>
              <a:t> « not </a:t>
            </a:r>
            <a:r>
              <a:rPr lang="en-US" sz="3600" b="1" spc="-100" dirty="0">
                <a:cs typeface="Times New Roman" panose="02020603050405020304" pitchFamily="18" charset="0"/>
              </a:rPr>
              <a:t>E</a:t>
            </a:r>
            <a:r>
              <a:rPr lang="en-US" sz="3600" b="1" spc="-100" dirty="0" smtClean="0">
                <a:cs typeface="Times New Roman" panose="02020603050405020304" pitchFamily="18" charset="0"/>
              </a:rPr>
              <a:t>vidence-Based </a:t>
            </a:r>
            <a:r>
              <a:rPr lang="en-US" sz="3600" b="1" spc="-100" dirty="0">
                <a:cs typeface="Times New Roman" panose="02020603050405020304" pitchFamily="18" charset="0"/>
              </a:rPr>
              <a:t>G</a:t>
            </a:r>
            <a:r>
              <a:rPr lang="en-US" sz="3600" b="1" spc="-100" dirty="0" smtClean="0">
                <a:cs typeface="Times New Roman" panose="02020603050405020304" pitchFamily="18" charset="0"/>
              </a:rPr>
              <a:t>uidelines</a:t>
            </a:r>
            <a:r>
              <a:rPr lang="en-US" sz="3600" b="1" spc="-100" dirty="0">
                <a:cs typeface="Times New Roman" panose="02020603050405020304" pitchFamily="18" charset="0"/>
              </a:rPr>
              <a:t>» (NEBG</a:t>
            </a:r>
            <a:r>
              <a:rPr lang="en-US" sz="3600" b="1" spc="-100" dirty="0" smtClean="0">
                <a:cs typeface="Times New Roman" panose="02020603050405020304" pitchFamily="18" charset="0"/>
              </a:rPr>
              <a:t>) </a:t>
            </a:r>
            <a:r>
              <a:rPr lang="it-IT" altLang="it-IT" sz="3600" b="1" dirty="0" smtClean="0">
                <a:cs typeface="Times New Roman" panose="02020603050405020304" pitchFamily="18" charset="0"/>
              </a:rPr>
              <a:t>»</a:t>
            </a:r>
            <a:r>
              <a:rPr lang="en-US" sz="3600" b="1" spc="-100" dirty="0" smtClean="0">
                <a:cs typeface="Times New Roman" panose="02020603050405020304" pitchFamily="18" charset="0"/>
              </a:rPr>
              <a:t> </a:t>
            </a:r>
            <a:endParaRPr lang="it-IT" sz="3600" b="1" spc="-100" dirty="0">
              <a:cs typeface="Times New Roman" panose="02020603050405020304" pitchFamily="18" charset="0"/>
            </a:endParaRP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323528" y="2132856"/>
            <a:ext cx="8568952" cy="3908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574675" indent="-38417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457200">
              <a:spcBef>
                <a:spcPct val="50000"/>
              </a:spcBef>
            </a:pPr>
            <a:r>
              <a:rPr lang="it-IT" altLang="it-IT" sz="2400" dirty="0">
                <a:latin typeface="+mn-lt"/>
                <a:cs typeface="Times New Roman" panose="02020603050405020304" pitchFamily="18" charset="0"/>
              </a:rPr>
              <a:t>È utile distinguere tra </a:t>
            </a:r>
            <a:r>
              <a:rPr lang="it-IT" altLang="it-IT" sz="2400" dirty="0" smtClean="0">
                <a:latin typeface="+mn-lt"/>
                <a:cs typeface="Times New Roman" panose="02020603050405020304" pitchFamily="18" charset="0"/>
              </a:rPr>
              <a:t>« </a:t>
            </a:r>
            <a:r>
              <a:rPr lang="it-IT" altLang="it-IT" sz="2400" b="1" i="1" dirty="0" err="1" smtClean="0">
                <a:latin typeface="+mn-lt"/>
                <a:cs typeface="Times New Roman" panose="02020603050405020304" pitchFamily="18" charset="0"/>
              </a:rPr>
              <a:t>evidence-based</a:t>
            </a:r>
            <a:r>
              <a:rPr lang="it-IT" altLang="it-IT" sz="2400" b="1" i="1" dirty="0" smtClean="0">
                <a:latin typeface="+mn-lt"/>
                <a:cs typeface="Times New Roman" panose="02020603050405020304" pitchFamily="18" charset="0"/>
              </a:rPr>
              <a:t> </a:t>
            </a:r>
            <a:r>
              <a:rPr lang="it-IT" altLang="it-IT" sz="2400" b="1" i="1" dirty="0" err="1" smtClean="0">
                <a:latin typeface="+mn-lt"/>
                <a:cs typeface="Times New Roman" panose="02020603050405020304" pitchFamily="18" charset="0"/>
              </a:rPr>
              <a:t>guidelines</a:t>
            </a:r>
            <a:r>
              <a:rPr lang="it-IT" altLang="it-IT" sz="2400" b="1" i="1" dirty="0" smtClean="0">
                <a:latin typeface="+mn-lt"/>
                <a:cs typeface="Times New Roman" panose="02020603050405020304" pitchFamily="18" charset="0"/>
              </a:rPr>
              <a:t> </a:t>
            </a:r>
            <a:r>
              <a:rPr lang="it-IT" altLang="it-IT" sz="2400" dirty="0" smtClean="0">
                <a:latin typeface="+mn-lt"/>
                <a:cs typeface="Times New Roman" panose="02020603050405020304" pitchFamily="18" charset="0"/>
              </a:rPr>
              <a:t>» </a:t>
            </a:r>
            <a:r>
              <a:rPr lang="it-IT" altLang="it-IT" sz="2400" dirty="0">
                <a:latin typeface="+mn-lt"/>
                <a:cs typeface="Times New Roman" panose="02020603050405020304" pitchFamily="18" charset="0"/>
              </a:rPr>
              <a:t>(EBG) e </a:t>
            </a:r>
            <a:r>
              <a:rPr lang="it-IT" altLang="it-IT" sz="2400" dirty="0" smtClean="0">
                <a:latin typeface="+mn-lt"/>
                <a:cs typeface="Times New Roman" panose="02020603050405020304" pitchFamily="18" charset="0"/>
              </a:rPr>
              <a:t>           « </a:t>
            </a:r>
            <a:r>
              <a:rPr lang="it-IT" altLang="it-IT" sz="2400" b="1" i="1" dirty="0" err="1" smtClean="0">
                <a:latin typeface="+mn-lt"/>
                <a:cs typeface="Times New Roman" panose="02020603050405020304" pitchFamily="18" charset="0"/>
              </a:rPr>
              <a:t>not</a:t>
            </a:r>
            <a:r>
              <a:rPr lang="it-IT" altLang="it-IT" sz="2400" i="1" dirty="0" smtClean="0">
                <a:latin typeface="+mn-lt"/>
                <a:cs typeface="Times New Roman" panose="02020603050405020304" pitchFamily="18" charset="0"/>
              </a:rPr>
              <a:t> </a:t>
            </a:r>
            <a:r>
              <a:rPr lang="it-IT" altLang="it-IT" sz="2400" b="1" i="1" dirty="0" err="1">
                <a:latin typeface="+mn-lt"/>
                <a:cs typeface="Times New Roman" panose="02020603050405020304" pitchFamily="18" charset="0"/>
              </a:rPr>
              <a:t>evidence-based</a:t>
            </a:r>
            <a:r>
              <a:rPr lang="it-IT" altLang="it-IT" sz="2400" b="1" i="1" dirty="0">
                <a:latin typeface="+mn-lt"/>
                <a:cs typeface="Times New Roman" panose="02020603050405020304" pitchFamily="18" charset="0"/>
              </a:rPr>
              <a:t> </a:t>
            </a:r>
            <a:r>
              <a:rPr lang="it-IT" altLang="it-IT" sz="2400" b="1" i="1" dirty="0" err="1" smtClean="0">
                <a:latin typeface="+mn-lt"/>
                <a:cs typeface="Times New Roman" panose="02020603050405020304" pitchFamily="18" charset="0"/>
              </a:rPr>
              <a:t>guidelines</a:t>
            </a:r>
            <a:r>
              <a:rPr lang="it-IT" altLang="it-IT" sz="2400" b="1" i="1" dirty="0" smtClean="0">
                <a:latin typeface="+mn-lt"/>
                <a:cs typeface="Times New Roman" panose="02020603050405020304" pitchFamily="18" charset="0"/>
              </a:rPr>
              <a:t> </a:t>
            </a:r>
            <a:r>
              <a:rPr lang="it-IT" altLang="it-IT" sz="2400" dirty="0" smtClean="0">
                <a:latin typeface="+mn-lt"/>
                <a:cs typeface="Times New Roman" panose="02020603050405020304" pitchFamily="18" charset="0"/>
              </a:rPr>
              <a:t>» </a:t>
            </a:r>
            <a:r>
              <a:rPr lang="it-IT" altLang="it-IT" sz="2400" dirty="0">
                <a:latin typeface="+mn-lt"/>
                <a:cs typeface="Times New Roman" panose="02020603050405020304" pitchFamily="18" charset="0"/>
              </a:rPr>
              <a:t>(NEBG</a:t>
            </a:r>
            <a:r>
              <a:rPr lang="it-IT" altLang="it-IT" sz="2400" dirty="0" smtClean="0">
                <a:latin typeface="+mn-lt"/>
                <a:cs typeface="Times New Roman" panose="02020603050405020304" pitchFamily="18" charset="0"/>
              </a:rPr>
              <a:t>) </a:t>
            </a:r>
            <a:endParaRPr lang="it-IT" altLang="it-IT" sz="2400" dirty="0">
              <a:latin typeface="+mn-lt"/>
              <a:cs typeface="Times New Roman" panose="02020603050405020304" pitchFamily="18" charset="0"/>
            </a:endParaRPr>
          </a:p>
          <a:p>
            <a:pPr algn="just" defTabSz="457200">
              <a:spcBef>
                <a:spcPct val="50000"/>
              </a:spcBef>
            </a:pPr>
            <a:r>
              <a:rPr lang="it-IT" altLang="it-IT" sz="2000" dirty="0">
                <a:latin typeface="+mn-lt"/>
                <a:cs typeface="Times New Roman" panose="02020603050405020304" pitchFamily="18" charset="0"/>
              </a:rPr>
              <a:t>La differenza fondamentale tra EBG e NEBG riguarda l’importanza attribuita dagli estensori della linea guida a tre questioni epistemologiche:</a:t>
            </a:r>
          </a:p>
          <a:p>
            <a:pPr lvl="1" algn="just" defTabSz="457200">
              <a:spcBef>
                <a:spcPct val="50000"/>
              </a:spcBef>
              <a:buFontTx/>
              <a:buChar char="•"/>
            </a:pPr>
            <a:r>
              <a:rPr lang="it-IT" altLang="it-IT" sz="2000" dirty="0">
                <a:latin typeface="+mn-lt"/>
                <a:cs typeface="Times New Roman" panose="02020603050405020304" pitchFamily="18" charset="0"/>
              </a:rPr>
              <a:t>la </a:t>
            </a:r>
            <a:r>
              <a:rPr lang="it-IT" altLang="it-IT" sz="2000" u="sng" dirty="0">
                <a:latin typeface="+mn-lt"/>
                <a:cs typeface="Times New Roman" panose="02020603050405020304" pitchFamily="18" charset="0"/>
              </a:rPr>
              <a:t>multidisciplinarietà</a:t>
            </a:r>
            <a:r>
              <a:rPr lang="it-IT" altLang="it-IT" sz="2000" dirty="0">
                <a:latin typeface="+mn-lt"/>
                <a:cs typeface="Times New Roman" panose="02020603050405020304" pitchFamily="18" charset="0"/>
              </a:rPr>
              <a:t> del gruppo responsabile della produzione della linea guida</a:t>
            </a:r>
          </a:p>
          <a:p>
            <a:pPr lvl="1" algn="just" defTabSz="457200">
              <a:spcBef>
                <a:spcPct val="50000"/>
              </a:spcBef>
              <a:buFontTx/>
              <a:buChar char="•"/>
            </a:pPr>
            <a:r>
              <a:rPr lang="it-IT" altLang="it-IT" sz="2000" dirty="0">
                <a:latin typeface="+mn-lt"/>
                <a:cs typeface="Times New Roman" panose="02020603050405020304" pitchFamily="18" charset="0"/>
              </a:rPr>
              <a:t>la </a:t>
            </a:r>
            <a:r>
              <a:rPr lang="it-IT" altLang="it-IT" sz="2000" u="sng" dirty="0">
                <a:latin typeface="+mn-lt"/>
                <a:cs typeface="Times New Roman" panose="02020603050405020304" pitchFamily="18" charset="0"/>
              </a:rPr>
              <a:t>valutazione sistematica delle prove scientifiche</a:t>
            </a:r>
            <a:r>
              <a:rPr lang="it-IT" altLang="it-IT" sz="2000" dirty="0">
                <a:latin typeface="+mn-lt"/>
                <a:cs typeface="Times New Roman" panose="02020603050405020304" pitchFamily="18" charset="0"/>
              </a:rPr>
              <a:t> disponibili quale base per le raccomandazioni formulate</a:t>
            </a:r>
          </a:p>
          <a:p>
            <a:pPr lvl="1" algn="just" defTabSz="457200">
              <a:spcBef>
                <a:spcPct val="50000"/>
              </a:spcBef>
              <a:buFontTx/>
              <a:buChar char="•"/>
            </a:pPr>
            <a:r>
              <a:rPr lang="it-IT" altLang="it-IT" sz="2000" dirty="0">
                <a:latin typeface="+mn-lt"/>
                <a:cs typeface="Times New Roman" panose="02020603050405020304" pitchFamily="18" charset="0"/>
              </a:rPr>
              <a:t>la </a:t>
            </a:r>
            <a:r>
              <a:rPr lang="it-IT" altLang="it-IT" sz="2000" u="sng" dirty="0">
                <a:latin typeface="+mn-lt"/>
                <a:cs typeface="Times New Roman" panose="02020603050405020304" pitchFamily="18" charset="0"/>
              </a:rPr>
              <a:t>classificazione delle raccomandazioni</a:t>
            </a:r>
            <a:r>
              <a:rPr lang="it-IT" altLang="it-IT" sz="2000" dirty="0">
                <a:latin typeface="+mn-lt"/>
                <a:cs typeface="Times New Roman" panose="02020603050405020304" pitchFamily="18" charset="0"/>
              </a:rPr>
              <a:t> in base alla qualità delle prove scientifiche che le sostengono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003" y="5877392"/>
            <a:ext cx="1194639" cy="108000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.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88782"/>
            <a:ext cx="9144000" cy="7035564"/>
          </a:xfrm>
          <a:prstGeom prst="rect">
            <a:avLst/>
          </a:prstGeom>
        </p:spPr>
      </p:pic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468313" y="794792"/>
            <a:ext cx="3200400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altLang="it-IT" sz="6000" b="1" dirty="0"/>
              <a:t>Efficacia</a:t>
            </a: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6107113" y="829161"/>
            <a:ext cx="1981200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altLang="it-IT" sz="6000" b="1" dirty="0"/>
              <a:t>Costi</a:t>
            </a:r>
          </a:p>
        </p:txBody>
      </p:sp>
      <p:sp>
        <p:nvSpPr>
          <p:cNvPr id="5" name="Line 6"/>
          <p:cNvSpPr>
            <a:spLocks noChangeShapeType="1"/>
          </p:cNvSpPr>
          <p:nvPr/>
        </p:nvSpPr>
        <p:spPr bwMode="auto">
          <a:xfrm>
            <a:off x="3390912" y="1357298"/>
            <a:ext cx="28956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 type="triangle" w="med" len="lg"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it-IT"/>
          </a:p>
        </p:txBody>
      </p:sp>
      <p:sp>
        <p:nvSpPr>
          <p:cNvPr id="6" name="AutoShape 17"/>
          <p:cNvSpPr>
            <a:spLocks noChangeArrowheads="1"/>
          </p:cNvSpPr>
          <p:nvPr/>
        </p:nvSpPr>
        <p:spPr bwMode="auto">
          <a:xfrm>
            <a:off x="4583113" y="1595264"/>
            <a:ext cx="304800" cy="684000"/>
          </a:xfrm>
          <a:prstGeom prst="upArrow">
            <a:avLst>
              <a:gd name="adj1" fmla="val 58333"/>
              <a:gd name="adj2" fmla="val 91667"/>
            </a:avLst>
          </a:prstGeom>
          <a:solidFill>
            <a:srgbClr val="00B05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7" name="TextBox 1"/>
          <p:cNvSpPr txBox="1"/>
          <p:nvPr/>
        </p:nvSpPr>
        <p:spPr>
          <a:xfrm>
            <a:off x="2926364" y="2348880"/>
            <a:ext cx="386977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5400" b="1" dirty="0" smtClean="0">
                <a:cs typeface="Times New Roman" panose="02020603050405020304" pitchFamily="18" charset="0"/>
              </a:rPr>
              <a:t>LINEE GUIDA</a:t>
            </a:r>
            <a:endParaRPr lang="it-IT" sz="5400" b="1" dirty="0">
              <a:cs typeface="Times New Roman" panose="02020603050405020304" pitchFamily="18" charset="0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3071802" y="4069521"/>
            <a:ext cx="37147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6000" b="1" dirty="0" smtClean="0"/>
              <a:t>Equilibrio</a:t>
            </a:r>
            <a:endParaRPr lang="it-IT" sz="6000" b="1" dirty="0"/>
          </a:p>
        </p:txBody>
      </p:sp>
      <p:cxnSp>
        <p:nvCxnSpPr>
          <p:cNvPr id="11" name="AutoShape 9"/>
          <p:cNvCxnSpPr>
            <a:cxnSpLocks noChangeShapeType="1"/>
          </p:cNvCxnSpPr>
          <p:nvPr/>
        </p:nvCxnSpPr>
        <p:spPr bwMode="auto">
          <a:xfrm rot="16200000" flipH="1">
            <a:off x="998175" y="2726108"/>
            <a:ext cx="2971800" cy="720000"/>
          </a:xfrm>
          <a:prstGeom prst="bentConnector3">
            <a:avLst>
              <a:gd name="adj1" fmla="val 99995"/>
            </a:avLst>
          </a:prstGeom>
          <a:noFill/>
          <a:ln w="57150">
            <a:solidFill>
              <a:schemeClr val="tx1"/>
            </a:solidFill>
            <a:miter lim="800000"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" name="AutoShape 10"/>
          <p:cNvCxnSpPr>
            <a:cxnSpLocks noChangeShapeType="1"/>
          </p:cNvCxnSpPr>
          <p:nvPr/>
        </p:nvCxnSpPr>
        <p:spPr bwMode="auto">
          <a:xfrm rot="5400000">
            <a:off x="5337563" y="2851546"/>
            <a:ext cx="2971800" cy="612000"/>
          </a:xfrm>
          <a:prstGeom prst="bentConnector3">
            <a:avLst>
              <a:gd name="adj1" fmla="val 99519"/>
            </a:avLst>
          </a:prstGeom>
          <a:noFill/>
          <a:ln w="57150">
            <a:solidFill>
              <a:schemeClr val="tx1"/>
            </a:solidFill>
            <a:miter lim="800000"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3" name="Text Box 3"/>
          <p:cNvSpPr txBox="1">
            <a:spLocks noChangeArrowheads="1"/>
          </p:cNvSpPr>
          <p:nvPr/>
        </p:nvSpPr>
        <p:spPr bwMode="auto">
          <a:xfrm>
            <a:off x="1907704" y="5581689"/>
            <a:ext cx="5593254" cy="9191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altLang="it-IT" sz="54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Gotham Medium"/>
              </a:rPr>
              <a:t>APPLICABILITA’</a:t>
            </a:r>
            <a:endParaRPr lang="it-IT" altLang="it-IT" sz="5400" b="1" dirty="0">
              <a:effectLst>
                <a:outerShdw blurRad="38100" dist="38100" dir="2700000" algn="tl">
                  <a:srgbClr val="000000"/>
                </a:outerShdw>
              </a:effectLst>
              <a:latin typeface="Gotham Medium"/>
            </a:endParaRPr>
          </a:p>
        </p:txBody>
      </p:sp>
      <p:sp>
        <p:nvSpPr>
          <p:cNvPr id="16" name="AutoShape 19"/>
          <p:cNvSpPr>
            <a:spLocks noChangeArrowheads="1"/>
          </p:cNvSpPr>
          <p:nvPr/>
        </p:nvSpPr>
        <p:spPr bwMode="auto">
          <a:xfrm flipV="1">
            <a:off x="4583113" y="4953016"/>
            <a:ext cx="304800" cy="762000"/>
          </a:xfrm>
          <a:prstGeom prst="upArrow">
            <a:avLst>
              <a:gd name="adj1" fmla="val 58333"/>
              <a:gd name="adj2" fmla="val 114583"/>
            </a:avLst>
          </a:prstGeom>
          <a:solidFill>
            <a:srgbClr val="00B05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0"/>
      <p:bldP spid="1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.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-88782"/>
            <a:ext cx="9144000" cy="7035564"/>
          </a:xfrm>
          <a:prstGeom prst="rect">
            <a:avLst/>
          </a:prstGeom>
        </p:spPr>
      </p:pic>
      <p:sp>
        <p:nvSpPr>
          <p:cNvPr id="3" name="Rectangle 19"/>
          <p:cNvSpPr>
            <a:spLocks noChangeArrowheads="1"/>
          </p:cNvSpPr>
          <p:nvPr/>
        </p:nvSpPr>
        <p:spPr bwMode="auto">
          <a:xfrm>
            <a:off x="539750" y="714356"/>
            <a:ext cx="8064500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1031875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679575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2327275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974975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3432175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889375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4346575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4803775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/>
            <a:r>
              <a:rPr lang="it-IT" altLang="it-IT" sz="2800" b="1" dirty="0">
                <a:latin typeface="+mn-lt"/>
                <a:cs typeface="Arial" charset="0"/>
              </a:rPr>
              <a:t>Negli U.S. numerose linee guida sono state allestite sulla base di esigenze contrattuali </a:t>
            </a:r>
            <a:r>
              <a:rPr lang="it-IT" altLang="it-IT" sz="2800" b="1" dirty="0" smtClean="0">
                <a:latin typeface="+mn-lt"/>
                <a:cs typeface="Arial" charset="0"/>
              </a:rPr>
              <a:t> (</a:t>
            </a:r>
            <a:r>
              <a:rPr lang="it-IT" altLang="it-IT" sz="2800" b="1" dirty="0">
                <a:latin typeface="+mn-lt"/>
                <a:cs typeface="Arial" charset="0"/>
              </a:rPr>
              <a:t>e – dunque – economiche) delle Compagnie di Assicurazione</a:t>
            </a:r>
          </a:p>
        </p:txBody>
      </p:sp>
      <p:sp>
        <p:nvSpPr>
          <p:cNvPr id="4" name="Line 25"/>
          <p:cNvSpPr>
            <a:spLocks noChangeShapeType="1"/>
          </p:cNvSpPr>
          <p:nvPr/>
        </p:nvSpPr>
        <p:spPr bwMode="auto">
          <a:xfrm>
            <a:off x="755650" y="2500306"/>
            <a:ext cx="76327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it-IT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539750" y="3000372"/>
            <a:ext cx="8064500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1031875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679575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2327275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974975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3432175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889375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4346575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4803775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it-IT" altLang="it-IT" sz="44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Arial" charset="0"/>
              </a:rPr>
              <a:t>Analogia teleologica</a:t>
            </a:r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556842" y="4936232"/>
            <a:ext cx="4229472" cy="144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gradFill rotWithShape="0">
                  <a:gsLst>
                    <a:gs pos="0">
                      <a:srgbClr val="FFFF66"/>
                    </a:gs>
                    <a:gs pos="100000">
                      <a:srgbClr val="FFFFCC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it-IT" altLang="it-IT" sz="2800" dirty="0" smtClean="0">
                <a:cs typeface="Arial" charset="0"/>
              </a:rPr>
              <a:t>Esigenze contrattuali </a:t>
            </a:r>
          </a:p>
          <a:p>
            <a:r>
              <a:rPr lang="it-IT" altLang="it-IT" sz="2800" dirty="0" smtClean="0">
                <a:cs typeface="Arial" charset="0"/>
              </a:rPr>
              <a:t>delle Compagnie di </a:t>
            </a:r>
          </a:p>
          <a:p>
            <a:r>
              <a:rPr lang="it-IT" altLang="it-IT" sz="2800" dirty="0" smtClean="0">
                <a:cs typeface="Arial" charset="0"/>
              </a:rPr>
              <a:t>Assicurazione </a:t>
            </a:r>
            <a:r>
              <a:rPr lang="it-IT" altLang="it-IT" sz="2800" dirty="0">
                <a:cs typeface="Arial" charset="0"/>
              </a:rPr>
              <a:t>U.S</a:t>
            </a:r>
            <a:r>
              <a:rPr lang="it-IT" altLang="it-IT" sz="3200" dirty="0">
                <a:cs typeface="Arial" charset="0"/>
              </a:rPr>
              <a:t>.</a:t>
            </a:r>
          </a:p>
        </p:txBody>
      </p:sp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5327038" y="5137864"/>
            <a:ext cx="3888432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gradFill rotWithShape="0">
                  <a:gsLst>
                    <a:gs pos="0">
                      <a:srgbClr val="FFFF66"/>
                    </a:gs>
                    <a:gs pos="100000">
                      <a:srgbClr val="FFFFCC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it-IT" altLang="it-IT" sz="2800" dirty="0">
                <a:cs typeface="Arial" charset="0"/>
              </a:rPr>
              <a:t>Esigenze economiche </a:t>
            </a:r>
            <a:endParaRPr lang="it-IT" altLang="it-IT" sz="2800" dirty="0" smtClean="0">
              <a:cs typeface="Arial" charset="0"/>
            </a:endParaRPr>
          </a:p>
          <a:p>
            <a:r>
              <a:rPr lang="it-IT" altLang="it-IT" sz="2800" dirty="0" smtClean="0">
                <a:cs typeface="Arial" charset="0"/>
              </a:rPr>
              <a:t>del SSN </a:t>
            </a:r>
            <a:r>
              <a:rPr lang="it-IT" altLang="it-IT" sz="2800" dirty="0">
                <a:cs typeface="Arial" charset="0"/>
              </a:rPr>
              <a:t>I</a:t>
            </a:r>
            <a:r>
              <a:rPr lang="it-IT" altLang="it-IT" sz="2800" dirty="0" smtClean="0">
                <a:cs typeface="Arial" charset="0"/>
              </a:rPr>
              <a:t>taliano</a:t>
            </a:r>
            <a:endParaRPr lang="it-IT" altLang="it-IT" sz="2800" dirty="0">
              <a:cs typeface="Arial" charset="0"/>
            </a:endParaRPr>
          </a:p>
        </p:txBody>
      </p:sp>
      <p:sp>
        <p:nvSpPr>
          <p:cNvPr id="8" name="AutoShape 11"/>
          <p:cNvSpPr>
            <a:spLocks noChangeArrowheads="1"/>
          </p:cNvSpPr>
          <p:nvPr/>
        </p:nvSpPr>
        <p:spPr bwMode="auto">
          <a:xfrm>
            <a:off x="3924304" y="5553092"/>
            <a:ext cx="1219200" cy="180000"/>
          </a:xfrm>
          <a:prstGeom prst="leftRightArrow">
            <a:avLst>
              <a:gd name="adj1" fmla="val 50000"/>
              <a:gd name="adj2" fmla="val 109611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9" name="Freeform 12"/>
          <p:cNvSpPr>
            <a:spLocks/>
          </p:cNvSpPr>
          <p:nvPr/>
        </p:nvSpPr>
        <p:spPr bwMode="auto">
          <a:xfrm flipH="1">
            <a:off x="4500563" y="3933825"/>
            <a:ext cx="71437" cy="1152000"/>
          </a:xfrm>
          <a:custGeom>
            <a:avLst/>
            <a:gdLst>
              <a:gd name="T0" fmla="*/ 0 w 1"/>
              <a:gd name="T1" fmla="*/ 0 h 507"/>
              <a:gd name="T2" fmla="*/ 0 w 1"/>
              <a:gd name="T3" fmla="*/ 507 h 507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507">
                <a:moveTo>
                  <a:pt x="0" y="0"/>
                </a:moveTo>
                <a:lnTo>
                  <a:pt x="0" y="507"/>
                </a:lnTo>
              </a:path>
            </a:pathLst>
          </a:custGeom>
          <a:noFill/>
          <a:ln w="57150" cap="flat" cmpd="sng">
            <a:solidFill>
              <a:schemeClr val="tx1"/>
            </a:solidFill>
            <a:prstDash val="sysDot"/>
            <a:round/>
            <a:headEnd type="triangle" w="sm" len="lg"/>
            <a:tailEnd type="none" w="med" len="lg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.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-88782"/>
            <a:ext cx="9144000" cy="7035564"/>
          </a:xfrm>
          <a:prstGeom prst="rect">
            <a:avLst/>
          </a:prstGeom>
        </p:spPr>
      </p:pic>
      <p:sp>
        <p:nvSpPr>
          <p:cNvPr id="3" name="Rectangle 1032"/>
          <p:cNvSpPr>
            <a:spLocks noChangeArrowheads="1"/>
          </p:cNvSpPr>
          <p:nvPr/>
        </p:nvSpPr>
        <p:spPr bwMode="auto">
          <a:xfrm>
            <a:off x="0" y="214290"/>
            <a:ext cx="9144000" cy="1366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1031875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679575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2327275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974975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3432175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889375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4346575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4803775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Aft>
                <a:spcPct val="30000"/>
              </a:spcAft>
            </a:pPr>
            <a:r>
              <a:rPr lang="it-IT" altLang="it-IT" sz="3600" b="1" dirty="0" smtClean="0">
                <a:latin typeface="+mn-lt"/>
                <a:cs typeface="Arial" charset="0"/>
              </a:rPr>
              <a:t>Linee guida, applicabilità </a:t>
            </a:r>
          </a:p>
          <a:p>
            <a:pPr algn="ctr">
              <a:spcAft>
                <a:spcPct val="30000"/>
              </a:spcAft>
            </a:pPr>
            <a:r>
              <a:rPr lang="it-IT" altLang="it-IT" sz="3600" b="1" dirty="0" smtClean="0">
                <a:latin typeface="+mn-lt"/>
                <a:cs typeface="Arial" charset="0"/>
              </a:rPr>
              <a:t>e responsabilità professionale :</a:t>
            </a:r>
            <a:endParaRPr lang="it-IT" altLang="it-IT" sz="3600" b="1" dirty="0">
              <a:latin typeface="+mn-lt"/>
              <a:cs typeface="Arial" charset="0"/>
            </a:endParaRPr>
          </a:p>
        </p:txBody>
      </p:sp>
      <p:sp>
        <p:nvSpPr>
          <p:cNvPr id="4" name="Rectangle 1050"/>
          <p:cNvSpPr>
            <a:spLocks noChangeArrowheads="1"/>
          </p:cNvSpPr>
          <p:nvPr/>
        </p:nvSpPr>
        <p:spPr bwMode="auto">
          <a:xfrm>
            <a:off x="899592" y="1780278"/>
            <a:ext cx="7272337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gradFill rotWithShape="0">
                  <a:gsLst>
                    <a:gs pos="0">
                      <a:srgbClr val="FFFF66"/>
                    </a:gs>
                    <a:gs pos="100000">
                      <a:srgbClr val="FFFFCC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Aft>
                <a:spcPct val="30000"/>
              </a:spcAft>
            </a:pPr>
            <a:r>
              <a:rPr lang="it-IT" altLang="it-IT" sz="3200" dirty="0"/>
              <a:t>U.S. </a:t>
            </a:r>
            <a:r>
              <a:rPr lang="it-IT" altLang="it-IT" sz="3200" dirty="0">
                <a:sym typeface="Symbol" pitchFamily="18" charset="2"/>
              </a:rPr>
              <a:t> </a:t>
            </a:r>
            <a:r>
              <a:rPr lang="it-IT" altLang="it-IT" sz="3200" dirty="0"/>
              <a:t>basi epistemologiche ed economiche</a:t>
            </a:r>
          </a:p>
        </p:txBody>
      </p:sp>
      <p:sp>
        <p:nvSpPr>
          <p:cNvPr id="5" name="TextBox 1"/>
          <p:cNvSpPr txBox="1"/>
          <p:nvPr/>
        </p:nvSpPr>
        <p:spPr>
          <a:xfrm>
            <a:off x="250825" y="3124200"/>
            <a:ext cx="55765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4000" b="1" dirty="0">
                <a:cs typeface="Times New Roman" panose="02020603050405020304" pitchFamily="18" charset="0"/>
              </a:rPr>
              <a:t>d</a:t>
            </a:r>
            <a:r>
              <a:rPr lang="it-IT" sz="4000" b="1" dirty="0" smtClean="0">
                <a:cs typeface="Times New Roman" panose="02020603050405020304" pitchFamily="18" charset="0"/>
              </a:rPr>
              <a:t>all’esperienza degli  U.S.</a:t>
            </a:r>
            <a:endParaRPr lang="it-IT" sz="4000" b="1" dirty="0">
              <a:cs typeface="Times New Roman" panose="02020603050405020304" pitchFamily="18" charset="0"/>
            </a:endParaRPr>
          </a:p>
        </p:txBody>
      </p:sp>
      <p:sp>
        <p:nvSpPr>
          <p:cNvPr id="6" name="AutoShape 1052"/>
          <p:cNvSpPr>
            <a:spLocks noChangeArrowheads="1"/>
          </p:cNvSpPr>
          <p:nvPr/>
        </p:nvSpPr>
        <p:spPr bwMode="auto">
          <a:xfrm rot="5400000">
            <a:off x="3440683" y="4226509"/>
            <a:ext cx="1500196" cy="1191066"/>
          </a:xfrm>
          <a:custGeom>
            <a:avLst/>
            <a:gdLst>
              <a:gd name="G0" fmla="+- 13341 0 0"/>
              <a:gd name="G1" fmla="+- 18455 0 0"/>
              <a:gd name="G2" fmla="+- 7329 0 0"/>
              <a:gd name="G3" fmla="*/ 13341 1 2"/>
              <a:gd name="G4" fmla="+- G3 10800 0"/>
              <a:gd name="G5" fmla="+- 21600 13341 18455"/>
              <a:gd name="G6" fmla="+- 18455 7329 0"/>
              <a:gd name="G7" fmla="*/ G6 1 2"/>
              <a:gd name="G8" fmla="*/ 18455 2 1"/>
              <a:gd name="G9" fmla="+- G8 0 21600"/>
              <a:gd name="G10" fmla="*/ 21600 G0 G1"/>
              <a:gd name="G11" fmla="*/ 21600 G4 G1"/>
              <a:gd name="G12" fmla="*/ 21600 G5 G1"/>
              <a:gd name="G13" fmla="*/ 21600 G7 G1"/>
              <a:gd name="G14" fmla="*/ 18455 1 2"/>
              <a:gd name="G15" fmla="+- G5 0 G4"/>
              <a:gd name="G16" fmla="+- G0 0 G4"/>
              <a:gd name="G17" fmla="*/ G2 G15 G16"/>
              <a:gd name="T0" fmla="*/ 17471 w 21600"/>
              <a:gd name="T1" fmla="*/ 0 h 21600"/>
              <a:gd name="T2" fmla="*/ 13341 w 21600"/>
              <a:gd name="T3" fmla="*/ 7329 h 21600"/>
              <a:gd name="T4" fmla="*/ 0 w 21600"/>
              <a:gd name="T5" fmla="*/ 20448 h 21600"/>
              <a:gd name="T6" fmla="*/ 9228 w 21600"/>
              <a:gd name="T7" fmla="*/ 21600 h 21600"/>
              <a:gd name="T8" fmla="*/ 18455 w 21600"/>
              <a:gd name="T9" fmla="*/ 15089 h 21600"/>
              <a:gd name="T10" fmla="*/ 21600 w 21600"/>
              <a:gd name="T11" fmla="*/ 7329 h 21600"/>
              <a:gd name="T12" fmla="*/ 17694720 60000 65536"/>
              <a:gd name="T13" fmla="*/ 11796480 60000 65536"/>
              <a:gd name="T14" fmla="*/ 11796480 60000 65536"/>
              <a:gd name="T15" fmla="*/ 5898240 60000 65536"/>
              <a:gd name="T16" fmla="*/ 0 60000 65536"/>
              <a:gd name="T17" fmla="*/ 0 60000 65536"/>
              <a:gd name="T18" fmla="*/ 0 w 21600"/>
              <a:gd name="T19" fmla="*/ G12 h 21600"/>
              <a:gd name="T20" fmla="*/ G1 w 21600"/>
              <a:gd name="T21" fmla="*/ 21600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7471" y="0"/>
                </a:moveTo>
                <a:lnTo>
                  <a:pt x="13341" y="7329"/>
                </a:lnTo>
                <a:lnTo>
                  <a:pt x="16486" y="7329"/>
                </a:lnTo>
                <a:lnTo>
                  <a:pt x="16486" y="19295"/>
                </a:lnTo>
                <a:lnTo>
                  <a:pt x="0" y="19295"/>
                </a:lnTo>
                <a:lnTo>
                  <a:pt x="0" y="21600"/>
                </a:lnTo>
                <a:lnTo>
                  <a:pt x="18455" y="21600"/>
                </a:lnTo>
                <a:lnTo>
                  <a:pt x="18455" y="7329"/>
                </a:lnTo>
                <a:lnTo>
                  <a:pt x="21600" y="7329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7" name="TextBox 2"/>
          <p:cNvSpPr txBox="1"/>
          <p:nvPr/>
        </p:nvSpPr>
        <p:spPr>
          <a:xfrm>
            <a:off x="5356257" y="4699085"/>
            <a:ext cx="378777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000" b="1" dirty="0">
                <a:cs typeface="Arial" pitchFamily="34" charset="0"/>
              </a:rPr>
              <a:t>a</a:t>
            </a:r>
            <a:r>
              <a:rPr lang="it-IT" sz="4000" b="1" dirty="0" smtClean="0">
                <a:cs typeface="Arial" pitchFamily="34" charset="0"/>
              </a:rPr>
              <a:t>i modelli italiani</a:t>
            </a:r>
            <a:endParaRPr lang="it-IT" sz="4000" b="1" dirty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.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88782"/>
            <a:ext cx="9144000" cy="7035564"/>
          </a:xfrm>
          <a:prstGeom prst="rect">
            <a:avLst/>
          </a:prstGeom>
        </p:spPr>
      </p:pic>
      <p:sp>
        <p:nvSpPr>
          <p:cNvPr id="3" name="WordArt 4"/>
          <p:cNvSpPr>
            <a:spLocks noChangeArrowheads="1" noChangeShapeType="1" noTextEdit="1"/>
          </p:cNvSpPr>
          <p:nvPr/>
        </p:nvSpPr>
        <p:spPr bwMode="auto">
          <a:xfrm>
            <a:off x="1791891" y="285728"/>
            <a:ext cx="5631656" cy="1080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it-IT" sz="3600" kern="10" dirty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cs typeface="Times New Roman"/>
              </a:rPr>
              <a:t>Problemi inerenti la</a:t>
            </a:r>
          </a:p>
          <a:p>
            <a:pPr algn="ctr"/>
            <a:r>
              <a:rPr lang="it-IT" sz="3600" kern="10" dirty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cs typeface="Times New Roman"/>
              </a:rPr>
              <a:t>generalizzazione delle evidenze</a:t>
            </a: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395536" y="2071678"/>
            <a:ext cx="8352928" cy="37548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it-IT" altLang="it-IT" sz="3200" dirty="0">
                <a:cs typeface="Arial" charset="0"/>
              </a:rPr>
              <a:t>&lt; Tutti gli standard di cura, compresi quelli basati su una rigorosa evidenza scientifica, implicitamente o esplicitamente utilizzano gli </a:t>
            </a:r>
            <a:r>
              <a:rPr lang="it-IT" altLang="it-IT" sz="3200" b="1" i="1" dirty="0">
                <a:cs typeface="Arial" charset="0"/>
              </a:rPr>
              <a:t>outcome</a:t>
            </a:r>
            <a:r>
              <a:rPr lang="it-IT" altLang="it-IT" sz="3200" b="1" dirty="0">
                <a:cs typeface="Arial" charset="0"/>
              </a:rPr>
              <a:t> come </a:t>
            </a:r>
            <a:r>
              <a:rPr lang="it-IT" altLang="it-IT" sz="3200" b="1" i="1" dirty="0">
                <a:cs typeface="Arial" charset="0"/>
              </a:rPr>
              <a:t>benchmark</a:t>
            </a:r>
            <a:r>
              <a:rPr lang="it-IT" altLang="it-IT" sz="3200" b="1" dirty="0">
                <a:cs typeface="Arial" charset="0"/>
              </a:rPr>
              <a:t> </a:t>
            </a:r>
            <a:r>
              <a:rPr lang="it-IT" altLang="it-IT" sz="3200" dirty="0" err="1" smtClean="0">
                <a:cs typeface="Arial" charset="0"/>
              </a:rPr>
              <a:t>……</a:t>
            </a:r>
            <a:r>
              <a:rPr lang="it-IT" altLang="it-IT" sz="3200" dirty="0" smtClean="0">
                <a:cs typeface="Arial" charset="0"/>
              </a:rPr>
              <a:t> </a:t>
            </a:r>
            <a:r>
              <a:rPr lang="it-IT" altLang="it-IT" sz="3200" dirty="0">
                <a:cs typeface="Arial" charset="0"/>
              </a:rPr>
              <a:t>e la scelta di un </a:t>
            </a:r>
            <a:r>
              <a:rPr lang="it-IT" altLang="it-IT" sz="3200" i="1" dirty="0">
                <a:cs typeface="Arial" charset="0"/>
              </a:rPr>
              <a:t>outcome</a:t>
            </a:r>
            <a:r>
              <a:rPr lang="it-IT" altLang="it-IT" sz="3200" dirty="0">
                <a:cs typeface="Arial" charset="0"/>
              </a:rPr>
              <a:t> è intrinsecamente carica di un valore aggiunto </a:t>
            </a:r>
            <a:r>
              <a:rPr lang="it-IT" altLang="it-IT" sz="3200" dirty="0" smtClean="0">
                <a:cs typeface="Arial" charset="0"/>
              </a:rPr>
              <a:t>&gt;</a:t>
            </a:r>
            <a:endParaRPr lang="it-IT" altLang="it-IT" sz="3200" dirty="0">
              <a:cs typeface="Arial" charset="0"/>
            </a:endParaRPr>
          </a:p>
          <a:p>
            <a:endParaRPr lang="it-IT" altLang="it-IT" sz="2800" dirty="0">
              <a:solidFill>
                <a:srgbClr val="FFFF9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otham Medium"/>
              <a:cs typeface="Arial" charset="0"/>
            </a:endParaRPr>
          </a:p>
          <a:p>
            <a:pPr algn="r"/>
            <a:r>
              <a:rPr lang="it-IT" altLang="it-IT" dirty="0">
                <a:cs typeface="Arial" charset="0"/>
              </a:rPr>
              <a:t>[ NEJM, 340: 229-232, 1999 (Sounding Board) ]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.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88782"/>
            <a:ext cx="9144000" cy="7035564"/>
          </a:xfrm>
          <a:prstGeom prst="rect">
            <a:avLst/>
          </a:prstGeom>
        </p:spPr>
      </p:pic>
      <p:sp>
        <p:nvSpPr>
          <p:cNvPr id="3" name="TextBox 1"/>
          <p:cNvSpPr txBox="1"/>
          <p:nvPr/>
        </p:nvSpPr>
        <p:spPr>
          <a:xfrm flipH="1">
            <a:off x="431634" y="116632"/>
            <a:ext cx="86409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b="1" dirty="0" smtClean="0">
                <a:cs typeface="Times New Roman" panose="02020603050405020304" pitchFamily="18" charset="0"/>
              </a:rPr>
              <a:t>Generalizzazione delle evidenze </a:t>
            </a:r>
          </a:p>
          <a:p>
            <a:pPr algn="ctr"/>
            <a:r>
              <a:rPr lang="it-IT" sz="4000" b="1" dirty="0" smtClean="0">
                <a:cs typeface="Times New Roman" panose="02020603050405020304" pitchFamily="18" charset="0"/>
              </a:rPr>
              <a:t>e campo di applicazione </a:t>
            </a:r>
            <a:endParaRPr lang="it-IT" sz="4000" b="1" dirty="0">
              <a:cs typeface="Times New Roman" panose="02020603050405020304" pitchFamily="18" charset="0"/>
            </a:endParaRP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539874" y="1700213"/>
            <a:ext cx="4248150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it-IT" altLang="it-IT" sz="3200" dirty="0">
                <a:cs typeface="Arial" charset="0"/>
              </a:rPr>
              <a:t>Decisioni che implicano una scelta economica</a:t>
            </a: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828104" y="3214686"/>
            <a:ext cx="3671888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it-IT" altLang="it-IT" sz="3200" dirty="0">
                <a:cs typeface="Arial" charset="0"/>
              </a:rPr>
              <a:t>“Formalizzazione” delle generalizzazioni</a:t>
            </a:r>
          </a:p>
        </p:txBody>
      </p:sp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364802" y="5084763"/>
            <a:ext cx="4567238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it-IT" altLang="it-IT" sz="3200" dirty="0">
                <a:cs typeface="Arial" charset="0"/>
              </a:rPr>
              <a:t>Irrilevanza della conoscenza del singolo </a:t>
            </a:r>
            <a:r>
              <a:rPr lang="it-IT" altLang="it-IT" sz="3200" dirty="0" smtClean="0">
                <a:cs typeface="Arial" charset="0"/>
              </a:rPr>
              <a:t>paziente e del contesto</a:t>
            </a:r>
            <a:endParaRPr lang="it-IT" altLang="it-IT" sz="3200" dirty="0">
              <a:cs typeface="Arial" charset="0"/>
            </a:endParaRP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5508624" y="1700212"/>
            <a:ext cx="3278217" cy="10858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it-IT" altLang="it-IT" sz="3200" b="1" dirty="0">
                <a:cs typeface="Arial" charset="0"/>
              </a:rPr>
              <a:t>“Generalizzazione </a:t>
            </a:r>
            <a:r>
              <a:rPr lang="it-IT" altLang="it-IT" sz="3200" b="1" dirty="0" smtClean="0">
                <a:cs typeface="Arial" charset="0"/>
              </a:rPr>
              <a:t>  delle </a:t>
            </a:r>
            <a:r>
              <a:rPr lang="it-IT" altLang="it-IT" sz="3200" b="1" dirty="0">
                <a:cs typeface="Arial" charset="0"/>
              </a:rPr>
              <a:t>evidenze”</a:t>
            </a:r>
          </a:p>
        </p:txBody>
      </p:sp>
      <p:sp>
        <p:nvSpPr>
          <p:cNvPr id="9" name="Rectangle 13"/>
          <p:cNvSpPr>
            <a:spLocks noChangeArrowheads="1"/>
          </p:cNvSpPr>
          <p:nvPr/>
        </p:nvSpPr>
        <p:spPr bwMode="auto">
          <a:xfrm>
            <a:off x="5651500" y="4725144"/>
            <a:ext cx="2881313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it-IT" altLang="it-IT" sz="3200" b="1" i="1" u="sng" dirty="0">
                <a:cs typeface="Arial" charset="0"/>
              </a:rPr>
              <a:t>Rischio di comportamenti inadeguati</a:t>
            </a:r>
          </a:p>
        </p:txBody>
      </p:sp>
      <p:sp>
        <p:nvSpPr>
          <p:cNvPr id="10" name="AutoShape 22"/>
          <p:cNvSpPr>
            <a:spLocks noChangeArrowheads="1"/>
          </p:cNvSpPr>
          <p:nvPr/>
        </p:nvSpPr>
        <p:spPr bwMode="auto">
          <a:xfrm flipH="1">
            <a:off x="4787900" y="2051043"/>
            <a:ext cx="720725" cy="306387"/>
          </a:xfrm>
          <a:prstGeom prst="rightArrow">
            <a:avLst>
              <a:gd name="adj1" fmla="val 50259"/>
              <a:gd name="adj2" fmla="val 101956"/>
            </a:avLst>
          </a:prstGeom>
          <a:solidFill>
            <a:schemeClr val="tx1"/>
          </a:solidFill>
          <a:ln w="9525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12" name="Line 18"/>
          <p:cNvSpPr>
            <a:spLocks noChangeShapeType="1"/>
          </p:cNvSpPr>
          <p:nvPr/>
        </p:nvSpPr>
        <p:spPr bwMode="auto">
          <a:xfrm flipH="1">
            <a:off x="7092950" y="2708275"/>
            <a:ext cx="0" cy="2000250"/>
          </a:xfrm>
          <a:prstGeom prst="line">
            <a:avLst/>
          </a:prstGeom>
          <a:noFill/>
          <a:ln w="44450">
            <a:solidFill>
              <a:schemeClr val="tx1"/>
            </a:solidFill>
            <a:prstDash val="dash"/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it-IT"/>
          </a:p>
        </p:txBody>
      </p:sp>
      <p:sp>
        <p:nvSpPr>
          <p:cNvPr id="13" name="AutoShape 11"/>
          <p:cNvSpPr>
            <a:spLocks noChangeArrowheads="1"/>
          </p:cNvSpPr>
          <p:nvPr/>
        </p:nvSpPr>
        <p:spPr bwMode="auto">
          <a:xfrm>
            <a:off x="2411413" y="2781300"/>
            <a:ext cx="381000" cy="533400"/>
          </a:xfrm>
          <a:prstGeom prst="downArrow">
            <a:avLst>
              <a:gd name="adj1" fmla="val 45000"/>
              <a:gd name="adj2" fmla="val 68749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14" name="AutoShape 12"/>
          <p:cNvSpPr>
            <a:spLocks noChangeArrowheads="1"/>
          </p:cNvSpPr>
          <p:nvPr/>
        </p:nvSpPr>
        <p:spPr bwMode="auto">
          <a:xfrm>
            <a:off x="2411413" y="4752988"/>
            <a:ext cx="381000" cy="533400"/>
          </a:xfrm>
          <a:prstGeom prst="downArrow">
            <a:avLst>
              <a:gd name="adj1" fmla="val 45000"/>
              <a:gd name="adj2" fmla="val 68749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15" name="AutoShape 15"/>
          <p:cNvSpPr>
            <a:spLocks noChangeArrowheads="1"/>
          </p:cNvSpPr>
          <p:nvPr/>
        </p:nvSpPr>
        <p:spPr bwMode="auto">
          <a:xfrm rot="20472551">
            <a:off x="4816496" y="5586723"/>
            <a:ext cx="719137" cy="306388"/>
          </a:xfrm>
          <a:prstGeom prst="rightArrow">
            <a:avLst>
              <a:gd name="adj1" fmla="val 50259"/>
              <a:gd name="adj2" fmla="val 101731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.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88782"/>
            <a:ext cx="9144000" cy="7035564"/>
          </a:xfrm>
          <a:prstGeom prst="rect">
            <a:avLst/>
          </a:prstGeom>
        </p:spPr>
      </p:pic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357158" y="785795"/>
            <a:ext cx="8429684" cy="45720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1031875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679575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2327275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974975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3432175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889375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4346575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4803775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/>
            <a:r>
              <a:rPr lang="it-IT" altLang="it-IT" sz="3200" dirty="0">
                <a:latin typeface="+mn-lt"/>
                <a:cs typeface="Arial" charset="0"/>
              </a:rPr>
              <a:t>&lt; </a:t>
            </a:r>
            <a:r>
              <a:rPr lang="it-IT" altLang="it-IT" sz="3200" dirty="0" err="1" smtClean="0">
                <a:latin typeface="+mn-lt"/>
                <a:cs typeface="Arial" charset="0"/>
              </a:rPr>
              <a:t>……è</a:t>
            </a:r>
            <a:r>
              <a:rPr lang="it-IT" altLang="it-IT" sz="3200" dirty="0" smtClean="0">
                <a:latin typeface="+mn-lt"/>
                <a:cs typeface="Arial" charset="0"/>
              </a:rPr>
              <a:t> necessario valutare il contesto e </a:t>
            </a:r>
            <a:r>
              <a:rPr lang="it-IT" altLang="it-IT" sz="3200" dirty="0">
                <a:latin typeface="+mn-lt"/>
                <a:cs typeface="Arial" charset="0"/>
              </a:rPr>
              <a:t>potenziare la ricerca sulle strategie di implementazione </a:t>
            </a:r>
            <a:r>
              <a:rPr lang="it-IT" altLang="it-IT" sz="3200" dirty="0" err="1" smtClean="0">
                <a:latin typeface="+mn-lt"/>
                <a:cs typeface="Arial" charset="0"/>
              </a:rPr>
              <a:t>……</a:t>
            </a:r>
            <a:r>
              <a:rPr lang="it-IT" altLang="it-IT" sz="3200" dirty="0" smtClean="0">
                <a:latin typeface="+mn-lt"/>
                <a:cs typeface="Arial" charset="0"/>
              </a:rPr>
              <a:t> </a:t>
            </a:r>
            <a:endParaRPr lang="it-IT" altLang="it-IT" sz="3200" dirty="0">
              <a:latin typeface="+mn-lt"/>
              <a:cs typeface="Arial" charset="0"/>
            </a:endParaRPr>
          </a:p>
          <a:p>
            <a:pPr algn="just"/>
            <a:endParaRPr lang="it-IT" altLang="it-IT" sz="3600" dirty="0">
              <a:latin typeface="Gotham Medium"/>
              <a:cs typeface="Arial" charset="0"/>
            </a:endParaRPr>
          </a:p>
          <a:p>
            <a:pPr algn="just"/>
            <a:r>
              <a:rPr lang="it-IT" altLang="it-IT" sz="3200" dirty="0" err="1" smtClean="0">
                <a:latin typeface="+mn-lt"/>
                <a:cs typeface="Arial" charset="0"/>
              </a:rPr>
              <a:t>……in</a:t>
            </a:r>
            <a:r>
              <a:rPr lang="it-IT" altLang="it-IT" sz="3200" dirty="0" smtClean="0">
                <a:latin typeface="+mn-lt"/>
                <a:cs typeface="Arial" charset="0"/>
              </a:rPr>
              <a:t> </a:t>
            </a:r>
            <a:r>
              <a:rPr lang="it-IT" altLang="it-IT" sz="3200" dirty="0">
                <a:latin typeface="+mn-lt"/>
                <a:cs typeface="Arial" charset="0"/>
              </a:rPr>
              <a:t>Italia questo risulta fortemente ostacolato sia dallo scarso sviluppo di sistemi informativi adeguati per la misurazione degli esiti, sia dal fatto che la ricerca sui </a:t>
            </a:r>
            <a:r>
              <a:rPr lang="it-IT" altLang="it-IT" sz="3200" dirty="0" smtClean="0">
                <a:latin typeface="+mn-lt"/>
                <a:cs typeface="Arial" charset="0"/>
              </a:rPr>
              <a:t>Servizi </a:t>
            </a:r>
            <a:r>
              <a:rPr lang="it-IT" altLang="it-IT" sz="3200" dirty="0">
                <a:latin typeface="+mn-lt"/>
                <a:cs typeface="Arial" charset="0"/>
              </a:rPr>
              <a:t>S</a:t>
            </a:r>
            <a:r>
              <a:rPr lang="it-IT" altLang="it-IT" sz="3200" dirty="0" smtClean="0">
                <a:latin typeface="+mn-lt"/>
                <a:cs typeface="Arial" charset="0"/>
              </a:rPr>
              <a:t>anitari </a:t>
            </a:r>
            <a:r>
              <a:rPr lang="it-IT" altLang="it-IT" sz="3200" dirty="0">
                <a:latin typeface="+mn-lt"/>
                <a:cs typeface="Arial" charset="0"/>
              </a:rPr>
              <a:t>viene ancora considerata “di serie B” </a:t>
            </a:r>
            <a:r>
              <a:rPr lang="it-IT" altLang="it-IT" sz="3200" dirty="0" err="1" smtClean="0">
                <a:latin typeface="+mn-lt"/>
                <a:cs typeface="Arial" charset="0"/>
              </a:rPr>
              <a:t>……</a:t>
            </a:r>
            <a:r>
              <a:rPr lang="it-IT" altLang="it-IT" sz="3200" dirty="0" smtClean="0">
                <a:latin typeface="+mn-lt"/>
                <a:cs typeface="Arial" charset="0"/>
              </a:rPr>
              <a:t> </a:t>
            </a:r>
            <a:r>
              <a:rPr lang="it-IT" altLang="it-IT" sz="3200" dirty="0">
                <a:latin typeface="+mn-lt"/>
                <a:cs typeface="Arial" charset="0"/>
              </a:rPr>
              <a:t>&gt;</a:t>
            </a:r>
          </a:p>
        </p:txBody>
      </p:sp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3357554" y="5923701"/>
            <a:ext cx="535478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it-IT" altLang="it-IT" sz="2000" dirty="0">
                <a:cs typeface="Arial" charset="0"/>
              </a:rPr>
              <a:t>[ Cartabellotta, Ricerca </a:t>
            </a:r>
            <a:r>
              <a:rPr lang="it-IT" altLang="it-IT" sz="2000" dirty="0" smtClean="0">
                <a:cs typeface="Arial" charset="0"/>
              </a:rPr>
              <a:t>e Sanità, vol.1, n.2, 2000 ]</a:t>
            </a:r>
            <a:endParaRPr lang="it-IT" altLang="it-IT" sz="2000" dirty="0"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.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88782"/>
            <a:ext cx="9144000" cy="7035564"/>
          </a:xfrm>
          <a:prstGeom prst="rect">
            <a:avLst/>
          </a:prstGeom>
        </p:spPr>
      </p:pic>
      <p:sp>
        <p:nvSpPr>
          <p:cNvPr id="3" name="Rectangle 1"/>
          <p:cNvSpPr/>
          <p:nvPr/>
        </p:nvSpPr>
        <p:spPr>
          <a:xfrm>
            <a:off x="323528" y="214290"/>
            <a:ext cx="849694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it-IT" sz="3600" b="1" dirty="0"/>
              <a:t>Quali Linee Guida </a:t>
            </a:r>
            <a:endParaRPr lang="it-IT" sz="3600" b="1" dirty="0" smtClean="0"/>
          </a:p>
          <a:p>
            <a:pPr lvl="0" algn="ctr"/>
            <a:r>
              <a:rPr lang="it-IT" sz="3600" b="1" dirty="0" smtClean="0"/>
              <a:t>abbiamo </a:t>
            </a:r>
            <a:r>
              <a:rPr lang="it-IT" sz="3600" b="1" dirty="0"/>
              <a:t>in ambito Internazionale</a:t>
            </a:r>
            <a:endParaRPr lang="it-IT" sz="3600" dirty="0"/>
          </a:p>
        </p:txBody>
      </p:sp>
      <p:sp>
        <p:nvSpPr>
          <p:cNvPr id="4" name="Rectangle 2"/>
          <p:cNvSpPr/>
          <p:nvPr/>
        </p:nvSpPr>
        <p:spPr>
          <a:xfrm>
            <a:off x="611560" y="1785005"/>
            <a:ext cx="784664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en-GB" sz="2000" b="1" i="1" dirty="0"/>
              <a:t>Infusion Therapy Standards of Practice</a:t>
            </a:r>
            <a:r>
              <a:rPr lang="en-GB" sz="2000" i="1" dirty="0"/>
              <a:t>. J </a:t>
            </a:r>
            <a:r>
              <a:rPr lang="en-GB" sz="2000" i="1" dirty="0" err="1"/>
              <a:t>Infus</a:t>
            </a:r>
            <a:r>
              <a:rPr lang="en-GB" sz="2000" i="1" dirty="0"/>
              <a:t> </a:t>
            </a:r>
            <a:r>
              <a:rPr lang="en-GB" sz="2000" i="1" dirty="0" err="1"/>
              <a:t>Nurs</a:t>
            </a:r>
            <a:r>
              <a:rPr lang="en-GB" sz="2000" i="1" dirty="0"/>
              <a:t>. 2016;39(1S). </a:t>
            </a:r>
            <a:r>
              <a:rPr lang="en-GB" sz="2000" i="1" dirty="0" smtClean="0"/>
              <a:t>Royal </a:t>
            </a:r>
            <a:r>
              <a:rPr lang="en-GB" sz="2000" i="1" dirty="0"/>
              <a:t>College of Nursing. </a:t>
            </a:r>
            <a:r>
              <a:rPr lang="en-GB" sz="2000" b="1" i="1" dirty="0"/>
              <a:t>Standards for infusion therapy</a:t>
            </a:r>
            <a:r>
              <a:rPr lang="en-GB" sz="2000" i="1" dirty="0"/>
              <a:t>. 4th ed. RCN, editor. LONDON; 2016. </a:t>
            </a:r>
            <a:endParaRPr lang="it-IT" sz="2000" dirty="0"/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en-GB" sz="2000" i="1" dirty="0"/>
              <a:t>Chopra V, Flanders SA, Saint S, </a:t>
            </a:r>
            <a:r>
              <a:rPr lang="en-GB" sz="2000" i="1" dirty="0" err="1"/>
              <a:t>Woller</a:t>
            </a:r>
            <a:r>
              <a:rPr lang="en-GB" sz="2000" i="1" dirty="0"/>
              <a:t> SC, O’Grady NP, </a:t>
            </a:r>
            <a:r>
              <a:rPr lang="en-GB" sz="2000" i="1" dirty="0" err="1"/>
              <a:t>Safdar</a:t>
            </a:r>
            <a:r>
              <a:rPr lang="en-GB" sz="2000" i="1" dirty="0"/>
              <a:t> N, et al. </a:t>
            </a:r>
            <a:r>
              <a:rPr lang="en-GB" sz="2000" b="1" i="1" dirty="0"/>
              <a:t>The Michigan Appropriateness Guide for Intravenous Catheters (MAGIC): Results From a Multispecialty Panel Using the RAND/UCLA Appropriateness Metho</a:t>
            </a:r>
            <a:r>
              <a:rPr lang="en-GB" sz="2000" i="1" dirty="0"/>
              <a:t>d. </a:t>
            </a:r>
            <a:r>
              <a:rPr lang="it-IT" sz="2000" i="1" dirty="0"/>
              <a:t>Ann Intern Med. 2015 Sep 15;163(6_Supplement):S1. </a:t>
            </a:r>
            <a:endParaRPr lang="it-IT" sz="2000" dirty="0"/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en-GB" sz="2000" i="1" dirty="0"/>
              <a:t>O’Grady NP, Alexander M, Burns LA, Dellinger EP, Garland J, Heard SO, et al. </a:t>
            </a:r>
            <a:r>
              <a:rPr lang="en-GB" sz="2000" b="1" i="1" dirty="0"/>
              <a:t>Summary of recommendations: Guidelines for the Prevention of Intravascular Catheter-related Infections</a:t>
            </a:r>
            <a:r>
              <a:rPr lang="en-GB" sz="2000" i="1" dirty="0"/>
              <a:t>. </a:t>
            </a:r>
            <a:r>
              <a:rPr lang="en-GB" sz="2000" i="1" dirty="0" err="1"/>
              <a:t>Clin</a:t>
            </a:r>
            <a:r>
              <a:rPr lang="en-GB" sz="2000" i="1" dirty="0"/>
              <a:t> Infect Dis. 2011 May;52(9):1087–99. </a:t>
            </a:r>
            <a:endParaRPr lang="it-IT" sz="2000" dirty="0"/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en-GB" sz="2000" i="1" dirty="0" err="1"/>
              <a:t>Bodenham</a:t>
            </a:r>
            <a:r>
              <a:rPr lang="en-GB" sz="2000" i="1" dirty="0"/>
              <a:t> Chair A, </a:t>
            </a:r>
            <a:r>
              <a:rPr lang="en-GB" sz="2000" i="1" dirty="0" err="1"/>
              <a:t>Babu</a:t>
            </a:r>
            <a:r>
              <a:rPr lang="en-GB" sz="2000" i="1" dirty="0"/>
              <a:t> S, Bennett J, Binks R, Fee P, Fox B, et al. </a:t>
            </a:r>
            <a:r>
              <a:rPr lang="en-GB" sz="2000" b="1" i="1" dirty="0"/>
              <a:t>Association of Anaesthetists of Great Britain and Ireland: Safe vascular access 2016</a:t>
            </a:r>
            <a:r>
              <a:rPr lang="en-GB" sz="2000" i="1" dirty="0"/>
              <a:t>. Anaesthesia. 2016 May;71(5):573–85. </a:t>
            </a:r>
            <a:endParaRPr lang="it-IT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.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88782"/>
            <a:ext cx="9144000" cy="7035564"/>
          </a:xfrm>
          <a:prstGeom prst="rect">
            <a:avLst/>
          </a:prstGeom>
        </p:spPr>
      </p:pic>
      <p:sp>
        <p:nvSpPr>
          <p:cNvPr id="4" name="Rectangle 1"/>
          <p:cNvSpPr/>
          <p:nvPr/>
        </p:nvSpPr>
        <p:spPr>
          <a:xfrm>
            <a:off x="467544" y="142852"/>
            <a:ext cx="820891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4000" b="1" dirty="0">
                <a:cs typeface="Times New Roman" panose="02020603050405020304" pitchFamily="18" charset="0"/>
              </a:rPr>
              <a:t>L’importanza di un </a:t>
            </a:r>
            <a:endParaRPr lang="it-IT" sz="4000" b="1" dirty="0" smtClean="0">
              <a:cs typeface="Times New Roman" panose="02020603050405020304" pitchFamily="18" charset="0"/>
            </a:endParaRPr>
          </a:p>
          <a:p>
            <a:pPr algn="ctr"/>
            <a:r>
              <a:rPr lang="it-IT" sz="4000" b="1" dirty="0" smtClean="0">
                <a:cs typeface="Times New Roman" panose="02020603050405020304" pitchFamily="18" charset="0"/>
              </a:rPr>
              <a:t>documento </a:t>
            </a:r>
            <a:r>
              <a:rPr lang="it-IT" sz="4000" b="1" dirty="0">
                <a:cs typeface="Times New Roman" panose="02020603050405020304" pitchFamily="18" charset="0"/>
              </a:rPr>
              <a:t>Italiano </a:t>
            </a:r>
            <a:endParaRPr lang="it-IT" sz="4000" dirty="0">
              <a:cs typeface="Times New Roman" panose="02020603050405020304" pitchFamily="18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423464"/>
            <a:ext cx="3918971" cy="5173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9600" y="1423464"/>
            <a:ext cx="3657600" cy="517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.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88782"/>
            <a:ext cx="9144000" cy="703556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552" y="155137"/>
            <a:ext cx="751715" cy="1063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4"/>
          <p:cNvSpPr txBox="1"/>
          <p:nvPr/>
        </p:nvSpPr>
        <p:spPr>
          <a:xfrm>
            <a:off x="2285984" y="142852"/>
            <a:ext cx="46667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4000" b="1" dirty="0" smtClean="0">
                <a:cs typeface="Times New Roman" panose="02020603050405020304" pitchFamily="18" charset="0"/>
              </a:rPr>
              <a:t>Documento in sintesi</a:t>
            </a:r>
            <a:endParaRPr lang="it-IT" sz="4000" b="1" dirty="0">
              <a:cs typeface="Times New Roman" panose="02020603050405020304" pitchFamily="18" charset="0"/>
            </a:endParaRPr>
          </a:p>
        </p:txBody>
      </p:sp>
      <p:sp>
        <p:nvSpPr>
          <p:cNvPr id="5" name="Rectangle 2"/>
          <p:cNvSpPr/>
          <p:nvPr/>
        </p:nvSpPr>
        <p:spPr>
          <a:xfrm>
            <a:off x="467544" y="1218762"/>
            <a:ext cx="8280920" cy="56015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2000" i="1" dirty="0">
                <a:cs typeface="Times New Roman" panose="02020603050405020304" pitchFamily="18" charset="0"/>
              </a:rPr>
              <a:t>Il </a:t>
            </a:r>
            <a:r>
              <a:rPr lang="it-IT" sz="2000" i="1" dirty="0" smtClean="0">
                <a:cs typeface="Times New Roman" panose="02020603050405020304" pitchFamily="18" charset="0"/>
              </a:rPr>
              <a:t>documento </a:t>
            </a:r>
            <a:r>
              <a:rPr lang="it-IT" sz="2000" i="1" dirty="0">
                <a:cs typeface="Times New Roman" panose="02020603050405020304" pitchFamily="18" charset="0"/>
              </a:rPr>
              <a:t>nasce dall’idea di un gruppo multidisciplinare di esperti di analizzare le più recenti e principali linee guida e raccomandazioni internazionali sugli accessi vascolari e di valutarne l’implementazione nella realtà italiana. La motivazione al lavoro del gruppo di autori, che vede la sua risultanza finale negli standard assistenziali e criteri di appropriatezza contenuti in questo documento, risiede nel particolare scenario epidemiologico italiano attuale e futuro e nelle valutazioni di economia sanitaria che impongono scelte consapevoli ed appropriate nell’interesse del cittadino e del Sistema Sanitario</a:t>
            </a:r>
            <a:r>
              <a:rPr lang="it-IT" sz="2000" i="1" dirty="0"/>
              <a:t>. </a:t>
            </a:r>
            <a:endParaRPr lang="it-IT" sz="2000" i="1" dirty="0" smtClean="0"/>
          </a:p>
          <a:p>
            <a:pPr algn="just"/>
            <a:r>
              <a:rPr lang="it-IT" sz="2000" i="1" dirty="0" smtClean="0"/>
              <a:t>All’interno del documento vengono trattati argomenti di primaria importanza:</a:t>
            </a:r>
          </a:p>
          <a:p>
            <a:pPr algn="just"/>
            <a:endParaRPr lang="it-IT" sz="2000" i="1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2000" i="1" dirty="0" smtClean="0"/>
              <a:t>Access Team per la prevenzione delle complicanze e l’implementazione della cultura negli accessi venosi.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2000" i="1" dirty="0" smtClean="0"/>
              <a:t>L’utilizzo delle tecnologie per l’ottimizzazione delle procedure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2000" i="1" dirty="0" smtClean="0"/>
              <a:t>L’importanza dell’approccio proattivo per salvaguardare il patrimonio venoso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2000" i="1" dirty="0" smtClean="0"/>
              <a:t>Costo efficacia e appropriatezza dei dispositivi venosi</a:t>
            </a:r>
          </a:p>
          <a:p>
            <a:pPr algn="just"/>
            <a:endParaRPr lang="it-IT" i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.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88782"/>
            <a:ext cx="9144000" cy="703556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66068" y="71414"/>
            <a:ext cx="7680436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3600" b="1" dirty="0" smtClean="0"/>
              <a:t>LINEE GUIDA : </a:t>
            </a:r>
          </a:p>
          <a:p>
            <a:pPr algn="ctr"/>
            <a:r>
              <a:rPr lang="it-IT" sz="3600" b="1" dirty="0" smtClean="0"/>
              <a:t>IL RUOLO DELLE SOCIETA’ SCIENTIFICHE</a:t>
            </a:r>
          </a:p>
          <a:p>
            <a:pPr algn="ctr"/>
            <a:r>
              <a:rPr lang="it-IT" dirty="0" smtClean="0"/>
              <a:t> </a:t>
            </a:r>
            <a:endParaRPr lang="it-IT" dirty="0"/>
          </a:p>
        </p:txBody>
      </p:sp>
      <p:sp>
        <p:nvSpPr>
          <p:cNvPr id="4" name="Rectangle 1"/>
          <p:cNvSpPr/>
          <p:nvPr/>
        </p:nvSpPr>
        <p:spPr>
          <a:xfrm>
            <a:off x="395536" y="1285860"/>
            <a:ext cx="8352928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2400" dirty="0">
                <a:cs typeface="Times New Roman" panose="02020603050405020304" pitchFamily="18" charset="0"/>
              </a:rPr>
              <a:t>Le </a:t>
            </a:r>
            <a:r>
              <a:rPr lang="it-IT" sz="2400" dirty="0" smtClean="0">
                <a:cs typeface="Times New Roman" panose="02020603050405020304" pitchFamily="18" charset="0"/>
              </a:rPr>
              <a:t>Linee Guida (LG) nell’ambito </a:t>
            </a:r>
            <a:r>
              <a:rPr lang="it-IT" sz="2400" dirty="0">
                <a:cs typeface="Times New Roman" panose="02020603050405020304" pitchFamily="18" charset="0"/>
              </a:rPr>
              <a:t>degli Accessi Vascolari  se recepite dalle Società Scientifiche, hanno lo scopo di fornire un quadro di riferimento  relativo agli strumenti disponibili per assicurare </a:t>
            </a:r>
            <a:r>
              <a:rPr lang="it-IT" sz="2400" b="1" dirty="0">
                <a:cs typeface="Times New Roman" panose="02020603050405020304" pitchFamily="18" charset="0"/>
              </a:rPr>
              <a:t>l’appropriatezza nelle scelte di intervento</a:t>
            </a:r>
            <a:r>
              <a:rPr lang="it-IT" sz="2400" dirty="0">
                <a:cs typeface="Times New Roman" panose="02020603050405020304" pitchFamily="18" charset="0"/>
              </a:rPr>
              <a:t> garantendo </a:t>
            </a:r>
            <a:r>
              <a:rPr lang="it-IT" sz="2400" b="1" dirty="0">
                <a:cs typeface="Times New Roman" panose="02020603050405020304" pitchFamily="18" charset="0"/>
              </a:rPr>
              <a:t>elevati standard qualitativi </a:t>
            </a:r>
            <a:r>
              <a:rPr lang="it-IT" sz="2400" dirty="0">
                <a:cs typeface="Times New Roman" panose="02020603050405020304" pitchFamily="18" charset="0"/>
              </a:rPr>
              <a:t>e ponendo al centro la </a:t>
            </a:r>
            <a:r>
              <a:rPr lang="it-IT" sz="2400" b="1" dirty="0">
                <a:cs typeface="Times New Roman" panose="02020603050405020304" pitchFamily="18" charset="0"/>
              </a:rPr>
              <a:t>sicurezza </a:t>
            </a:r>
            <a:r>
              <a:rPr lang="it-IT" sz="2400" b="1" dirty="0" smtClean="0">
                <a:cs typeface="Times New Roman" panose="02020603050405020304" pitchFamily="18" charset="0"/>
              </a:rPr>
              <a:t>dei </a:t>
            </a:r>
            <a:r>
              <a:rPr lang="it-IT" sz="2400" b="1" dirty="0">
                <a:cs typeface="Times New Roman" panose="02020603050405020304" pitchFamily="18" charset="0"/>
              </a:rPr>
              <a:t>pazienti e degli operatori </a:t>
            </a:r>
            <a:r>
              <a:rPr lang="it-IT" sz="2400" dirty="0" smtClean="0">
                <a:cs typeface="Times New Roman" panose="02020603050405020304" pitchFamily="18" charset="0"/>
              </a:rPr>
              <a:t>“</a:t>
            </a:r>
            <a:r>
              <a:rPr lang="it-IT" sz="2400" i="1" dirty="0" smtClean="0">
                <a:cs typeface="Times New Roman" panose="02020603050405020304" pitchFamily="18" charset="0"/>
              </a:rPr>
              <a:t>Legge </a:t>
            </a:r>
            <a:r>
              <a:rPr lang="it-IT" sz="2400" i="1" dirty="0" err="1" smtClean="0">
                <a:cs typeface="Times New Roman" panose="02020603050405020304" pitchFamily="18" charset="0"/>
              </a:rPr>
              <a:t>Gelli-Bianco</a:t>
            </a:r>
            <a:r>
              <a:rPr lang="it-IT" sz="2400" dirty="0" smtClean="0">
                <a:cs typeface="Times New Roman" panose="02020603050405020304" pitchFamily="18" charset="0"/>
              </a:rPr>
              <a:t>” </a:t>
            </a:r>
            <a:r>
              <a:rPr lang="it-IT" sz="2400" dirty="0">
                <a:cs typeface="Times New Roman" panose="02020603050405020304" pitchFamily="18" charset="0"/>
              </a:rPr>
              <a:t>(ossia un intervento basato su prove di effficacia, erogato in modo efficiente, aderente ai principi etici e alle aspettative di individui, comunità e società) e, più in generale il </a:t>
            </a:r>
            <a:r>
              <a:rPr lang="it-IT" sz="2400" b="1" dirty="0">
                <a:cs typeface="Times New Roman" panose="02020603050405020304" pitchFamily="18" charset="0"/>
              </a:rPr>
              <a:t>miglioramento della pratica professionale.</a:t>
            </a:r>
          </a:p>
          <a:p>
            <a:pPr algn="just"/>
            <a:r>
              <a:rPr lang="it-IT" sz="2800" b="1" dirty="0" smtClean="0">
                <a:cs typeface="Times New Roman" panose="02020603050405020304" pitchFamily="18" charset="0"/>
              </a:rPr>
              <a:t>Le </a:t>
            </a:r>
            <a:r>
              <a:rPr lang="it-IT" sz="2800" b="1" dirty="0">
                <a:cs typeface="Times New Roman" panose="02020603050405020304" pitchFamily="18" charset="0"/>
              </a:rPr>
              <a:t>società </a:t>
            </a:r>
            <a:r>
              <a:rPr lang="it-IT" sz="2800" b="1" dirty="0" smtClean="0">
                <a:cs typeface="Times New Roman" panose="02020603050405020304" pitchFamily="18" charset="0"/>
              </a:rPr>
              <a:t>scientifiche, </a:t>
            </a:r>
            <a:r>
              <a:rPr lang="it-IT" sz="2800" b="1" dirty="0">
                <a:cs typeface="Times New Roman" panose="02020603050405020304" pitchFamily="18" charset="0"/>
              </a:rPr>
              <a:t>per le competenze e le esperienze cliniche maturate nel contesto </a:t>
            </a:r>
            <a:r>
              <a:rPr lang="it-IT" sz="2800" b="1" dirty="0" smtClean="0">
                <a:cs typeface="Times New Roman" panose="02020603050405020304" pitchFamily="18" charset="0"/>
              </a:rPr>
              <a:t>italiano,  </a:t>
            </a:r>
            <a:r>
              <a:rPr lang="it-IT" sz="2800" b="1" dirty="0">
                <a:cs typeface="Times New Roman" panose="02020603050405020304" pitchFamily="18" charset="0"/>
              </a:rPr>
              <a:t>devono certamente avere un ruolo primario nel processo di sviluppo, aggiornamento e </a:t>
            </a:r>
            <a:r>
              <a:rPr lang="it-IT" sz="2800" b="1" dirty="0" smtClean="0">
                <a:cs typeface="Times New Roman" panose="02020603050405020304" pitchFamily="18" charset="0"/>
              </a:rPr>
              <a:t>divulgazione </a:t>
            </a:r>
            <a:r>
              <a:rPr lang="it-IT" sz="2800" b="1" dirty="0">
                <a:cs typeface="Times New Roman" panose="02020603050405020304" pitchFamily="18" charset="0"/>
              </a:rPr>
              <a:t>delle linee guida.</a:t>
            </a:r>
          </a:p>
          <a:p>
            <a:pPr algn="just"/>
            <a:endParaRPr lang="it-IT" sz="2400" i="1" dirty="0"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.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88782"/>
            <a:ext cx="9144000" cy="7035564"/>
          </a:xfrm>
          <a:prstGeom prst="rect">
            <a:avLst/>
          </a:prstGeom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467544" y="785794"/>
            <a:ext cx="8208912" cy="59708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sz="4400" b="1" dirty="0" smtClean="0">
                <a:cs typeface="Arial" pitchFamily="34" charset="0"/>
              </a:rPr>
              <a:t>IVAS</a:t>
            </a:r>
            <a:endParaRPr kumimoji="0" lang="it-IT" sz="4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it-IT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tham Medium"/>
                <a:ea typeface="Calibri" pitchFamily="34" charset="0"/>
                <a:cs typeface="Arial" pitchFamily="34" charset="0"/>
              </a:rPr>
              <a:t> </a:t>
            </a:r>
            <a:r>
              <a:rPr lang="it-IT" sz="3200" dirty="0" smtClean="0">
                <a:ea typeface="Calibri" pitchFamily="34" charset="0"/>
                <a:cs typeface="Arial" pitchFamily="34" charset="0"/>
              </a:rPr>
              <a:t>R</a:t>
            </a:r>
            <a:r>
              <a:rPr kumimoji="0" lang="it-IT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ecepirà il documento che esplicita nelle sue pagine i modi migliori per garantire elevati standard qualitativi nei molteplici percorsi di cura</a:t>
            </a:r>
            <a:endParaRPr kumimoji="0" lang="it-IT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it-IT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 Considera tale documento </a:t>
            </a:r>
            <a:r>
              <a:rPr kumimoji="0" lang="it-IT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“italiano” </a:t>
            </a:r>
            <a:r>
              <a:rPr kumimoji="0" lang="it-IT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come </a:t>
            </a:r>
            <a:r>
              <a:rPr kumimoji="0" lang="it-IT" sz="32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il primo nel settore degli Accessi Vascolari</a:t>
            </a:r>
            <a:r>
              <a:rPr kumimoji="0" lang="it-IT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 a rispondere in materia di sicurezza delle cure e della persona assistita, nonché in materia di responsabilità professionale degli esercenti le professioni sanitarie (Legge Gelli-Bianco)</a:t>
            </a:r>
            <a:endParaRPr kumimoji="0" lang="it-IT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356</TotalTime>
  <Words>1841</Words>
  <Application>Microsoft Office PowerPoint</Application>
  <PresentationFormat>Presentazione su schermo (4:3)</PresentationFormat>
  <Paragraphs>154</Paragraphs>
  <Slides>23</Slides>
  <Notes>4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23</vt:i4>
      </vt:variant>
    </vt:vector>
  </HeadingPairs>
  <TitlesOfParts>
    <vt:vector size="24" baseType="lpstr">
      <vt:lpstr>Tema di Office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Diapositiva 18</vt:lpstr>
      <vt:lpstr>Diapositiva 19</vt:lpstr>
      <vt:lpstr>Diapositiva 20</vt:lpstr>
      <vt:lpstr>Diapositiva 21</vt:lpstr>
      <vt:lpstr>Diapositiva 22</vt:lpstr>
      <vt:lpstr>Diapositiva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PC</dc:creator>
  <cp:lastModifiedBy>xxxx</cp:lastModifiedBy>
  <cp:revision>54</cp:revision>
  <dcterms:created xsi:type="dcterms:W3CDTF">2018-04-12T14:27:13Z</dcterms:created>
  <dcterms:modified xsi:type="dcterms:W3CDTF">2018-05-23T16:42:37Z</dcterms:modified>
</cp:coreProperties>
</file>