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63" r:id="rId4"/>
    <p:sldId id="264" r:id="rId5"/>
    <p:sldId id="265" r:id="rId6"/>
    <p:sldId id="268" r:id="rId7"/>
    <p:sldId id="269" r:id="rId8"/>
    <p:sldId id="273" r:id="rId9"/>
    <p:sldId id="275" r:id="rId10"/>
    <p:sldId id="274" r:id="rId11"/>
    <p:sldId id="276" r:id="rId12"/>
    <p:sldId id="277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0163E-9D0F-440B-99C8-B73453DAEF1C}" type="datetimeFigureOut">
              <a:rPr lang="it-IT" smtClean="0"/>
              <a:pPr/>
              <a:t>25/05/2018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9399B-B1FD-4E19-A32F-E0698D96190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DC652-A53D-461D-B109-1B899102B5FA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1EA0E-4BF6-4302-8CE7-8C5E1F698CD0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F5732-0BB0-4839-ADB7-2CEE9C753270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CE991-F51D-45B1-B1D1-560B06DDD2E2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DD9C6-EDD5-46BA-882A-EEE9868AAA37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0384-FFDD-4D35-808D-121F2587A146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069C-4981-4B01-88B6-BCD33822A314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A1598-E425-4BC6-B672-EF93B01616DD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968D-6B54-4DCA-B603-6EF4E8350AF4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385A-6F60-4A87-BC46-793E4590A695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3F38-14BB-48EE-B446-5A76104F63EF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5FC5-DE81-47C7-AF8C-16EDAA247822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54CC2-8416-4EAB-936D-D5195F001EA3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8D14D-51CF-496E-A30A-66C76D3F1BAE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C15EA-9BFA-4154-B495-C6C643AA3A8A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80639-BAC5-45D6-99F0-4585E147E333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8591B-3361-410F-BB5C-7D901946BEC7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85053-7961-49EE-A94E-87A1E657BF8C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EE1E5-D2B5-4BC2-B2BD-85EDD430AE8D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AEFDC-102D-4A5D-9482-E0D4BE6276CE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4D469-03A3-4F71-851F-307B129F1C17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193FE-EF3D-4D7D-8B99-D24359766DBC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2B706-3B24-4EF2-9F91-2B16C13A7DFE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F47A0C2-7914-4B06-B035-4F1829A5BFA8}" type="datetime1">
              <a:rPr lang="it-IT" smtClean="0"/>
              <a:pPr/>
              <a:t>25/05/2018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PAG.1_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355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87368" y="3284984"/>
            <a:ext cx="5408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>
                <a:solidFill>
                  <a:schemeClr val="bg1"/>
                </a:solidFill>
              </a:rPr>
              <a:t>L’abdicazione del punto di sutura: stato dell’arte</a:t>
            </a:r>
            <a:endParaRPr lang="it-IT" sz="3600" dirty="0" smtClean="0">
              <a:solidFill>
                <a:schemeClr val="bg1"/>
              </a:solidFill>
              <a:latin typeface="Gotham Medium" pitchFamily="2" charset="0"/>
            </a:endParaRPr>
          </a:p>
          <a:p>
            <a:r>
              <a:rPr lang="it-IT" sz="3600" dirty="0" smtClean="0">
                <a:solidFill>
                  <a:schemeClr val="bg1"/>
                </a:solidFill>
                <a:latin typeface="Gotham Medium" pitchFamily="2" charset="0"/>
              </a:rPr>
              <a:t>Enrico </a:t>
            </a:r>
            <a:r>
              <a:rPr lang="it-IT" sz="3600" dirty="0" err="1" smtClean="0">
                <a:solidFill>
                  <a:schemeClr val="bg1"/>
                </a:solidFill>
                <a:latin typeface="Gotham Medium" pitchFamily="2" charset="0"/>
              </a:rPr>
              <a:t>Malinverno</a:t>
            </a:r>
            <a:endParaRPr lang="it-IT" sz="3600" dirty="0">
              <a:solidFill>
                <a:schemeClr val="bg1"/>
              </a:solidFill>
              <a:latin typeface="Gotham Medium" pitchFamily="2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242048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it-IT" sz="2400" b="1" cap="none" dirty="0" smtClean="0">
                <a:solidFill>
                  <a:srgbClr val="C00000"/>
                </a:solidFill>
                <a:effectLst/>
                <a:latin typeface="Arial" charset="0"/>
              </a:rPr>
              <a:t>MODELLO </a:t>
            </a:r>
            <a:r>
              <a:rPr lang="it-IT" sz="2400" b="1" cap="none" dirty="0" err="1" smtClean="0">
                <a:solidFill>
                  <a:srgbClr val="C00000"/>
                </a:solidFill>
                <a:effectLst/>
                <a:latin typeface="Arial" charset="0"/>
              </a:rPr>
              <a:t>DI</a:t>
            </a:r>
            <a:r>
              <a:rPr lang="it-IT" sz="2400" b="1" cap="none" dirty="0" smtClean="0">
                <a:solidFill>
                  <a:srgbClr val="C00000"/>
                </a:solidFill>
                <a:effectLst/>
                <a:latin typeface="Arial" charset="0"/>
              </a:rPr>
              <a:t> J. REASON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A7601F-3F5D-4124-A7D7-F9750288E721}" type="slidenum">
              <a:rPr lang="it-IT" altLang="en-US" smtClean="0"/>
              <a:pPr>
                <a:defRPr/>
              </a:pPr>
              <a:t>2</a:t>
            </a:fld>
            <a:endParaRPr lang="it-IT" altLang="en-US"/>
          </a:p>
        </p:txBody>
      </p:sp>
      <p:pic>
        <p:nvPicPr>
          <p:cNvPr id="10246" name="Picture 3" descr="Immagin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295400"/>
            <a:ext cx="7315200" cy="4995863"/>
          </a:xfrm>
          <a:prstGeom prst="rect">
            <a:avLst/>
          </a:prstGeom>
          <a:ln>
            <a:noFill/>
          </a:ln>
          <a:effectLst>
            <a:softEdge rad="12700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/>
        </p:spPr>
      </p:pic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cap="all" dirty="0" smtClean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</a:rPr>
              <a:t>Errore </a:t>
            </a:r>
            <a:r>
              <a:rPr lang="it-IT" sz="1200" cap="all" dirty="0" smtClean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</a:rPr>
              <a:t>(fonte: GLOSSARIO Ministero della salute)</a:t>
            </a: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smtClean="0"/>
              <a:t>E. Malinverno 2018</a:t>
            </a:r>
            <a:endParaRPr lang="it-IT" alt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34C0A2-1C64-4421-96B3-0FE3C6308370}" type="slidenum">
              <a:rPr lang="it-IT" altLang="en-US" smtClean="0"/>
              <a:pPr>
                <a:defRPr/>
              </a:pPr>
              <a:t>3</a:t>
            </a:fld>
            <a:endParaRPr lang="it-IT" altLang="en-US"/>
          </a:p>
        </p:txBody>
      </p:sp>
      <p:sp>
        <p:nvSpPr>
          <p:cNvPr id="5" name="Rettangolo 4"/>
          <p:cNvSpPr/>
          <p:nvPr/>
        </p:nvSpPr>
        <p:spPr>
          <a:xfrm>
            <a:off x="1295400" y="2690336"/>
            <a:ext cx="6553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buFont typeface="Arial" pitchFamily="34" charset="0"/>
              <a:buNone/>
            </a:pPr>
            <a:r>
              <a:rPr lang="it-IT" altLang="it-IT" sz="2400" dirty="0" smtClean="0">
                <a:solidFill>
                  <a:srgbClr val="993300"/>
                </a:solidFill>
              </a:rPr>
              <a:t>Fallimento nella pianificazione e/o </a:t>
            </a:r>
            <a:r>
              <a:rPr lang="it-IT" altLang="it-IT" sz="2400" dirty="0" err="1" smtClean="0">
                <a:solidFill>
                  <a:srgbClr val="993300"/>
                </a:solidFill>
              </a:rPr>
              <a:t>nell</a:t>
            </a:r>
            <a:r>
              <a:rPr lang="ja-JP" altLang="it-IT" sz="2400" dirty="0" smtClean="0">
                <a:solidFill>
                  <a:srgbClr val="993300"/>
                </a:solidFill>
              </a:rPr>
              <a:t>’</a:t>
            </a:r>
            <a:r>
              <a:rPr lang="it-IT" altLang="ja-JP" sz="2400" dirty="0" smtClean="0">
                <a:solidFill>
                  <a:srgbClr val="993300"/>
                </a:solidFill>
              </a:rPr>
              <a:t>esecuzione di una sequenza di azioni che determina il mancato raggiungimento, non attribuibile al caso, </a:t>
            </a:r>
            <a:r>
              <a:rPr lang="it-IT" altLang="ja-JP" sz="2400" dirty="0" err="1" smtClean="0">
                <a:solidFill>
                  <a:srgbClr val="993300"/>
                </a:solidFill>
              </a:rPr>
              <a:t>dell</a:t>
            </a:r>
            <a:r>
              <a:rPr lang="ja-JP" altLang="it-IT" sz="2400" dirty="0" smtClean="0">
                <a:solidFill>
                  <a:srgbClr val="993300"/>
                </a:solidFill>
              </a:rPr>
              <a:t>’</a:t>
            </a:r>
            <a:r>
              <a:rPr lang="it-IT" altLang="ja-JP" sz="2400" dirty="0" smtClean="0">
                <a:solidFill>
                  <a:srgbClr val="993300"/>
                </a:solidFill>
              </a:rPr>
              <a:t>obiettivo desiderato</a:t>
            </a:r>
            <a:endParaRPr lang="it-IT" altLang="it-IT" sz="2400" dirty="0" smtClean="0">
              <a:solidFill>
                <a:srgbClr val="99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dirty="0" smtClean="0"/>
              <a:t>E. </a:t>
            </a:r>
            <a:r>
              <a:rPr lang="it-IT" altLang="en-US" dirty="0" err="1" smtClean="0"/>
              <a:t>Malinverno</a:t>
            </a:r>
            <a:r>
              <a:rPr lang="it-IT" altLang="en-US" dirty="0" smtClean="0"/>
              <a:t> 2018</a:t>
            </a:r>
            <a:endParaRPr lang="it-IT" altLang="en-US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2ED4E0-6D36-4B3E-860C-7A4FEA23587A}" type="slidenum">
              <a:rPr lang="it-IT" altLang="en-US" smtClean="0"/>
              <a:pPr>
                <a:defRPr/>
              </a:pPr>
              <a:t>4</a:t>
            </a:fld>
            <a:endParaRPr lang="it-IT" altLang="en-US"/>
          </a:p>
        </p:txBody>
      </p:sp>
      <p:sp>
        <p:nvSpPr>
          <p:cNvPr id="4" name="Rettangolo 3"/>
          <p:cNvSpPr/>
          <p:nvPr/>
        </p:nvSpPr>
        <p:spPr>
          <a:xfrm>
            <a:off x="1428728" y="1857364"/>
            <a:ext cx="607223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2400" dirty="0" smtClean="0">
                <a:solidFill>
                  <a:srgbClr val="993300"/>
                </a:solidFill>
              </a:rPr>
              <a:t>“Evento </a:t>
            </a:r>
            <a:r>
              <a:rPr lang="it-IT" altLang="it-IT" sz="2400" dirty="0">
                <a:solidFill>
                  <a:srgbClr val="993300"/>
                </a:solidFill>
              </a:rPr>
              <a:t>inatteso correlato al processo assistenziale e che comporta un danno al paziente, non intenzionale e indesiderabile. Gli eventi avversi possono essere prevenibili o non prevenibili. Un evento avverso attribuibile ad errore è </a:t>
            </a:r>
            <a:r>
              <a:rPr lang="ja-JP" altLang="it-IT" sz="2400" dirty="0">
                <a:solidFill>
                  <a:srgbClr val="993300"/>
                </a:solidFill>
              </a:rPr>
              <a:t>“</a:t>
            </a:r>
            <a:r>
              <a:rPr lang="it-IT" altLang="ja-JP" sz="2400" dirty="0">
                <a:solidFill>
                  <a:srgbClr val="993300"/>
                </a:solidFill>
              </a:rPr>
              <a:t>un evento avverso prevenibile</a:t>
            </a:r>
            <a:r>
              <a:rPr lang="ja-JP" altLang="it-IT" sz="2400" dirty="0">
                <a:solidFill>
                  <a:srgbClr val="993300"/>
                </a:solidFill>
              </a:rPr>
              <a:t>”</a:t>
            </a:r>
            <a:endParaRPr lang="it-IT" altLang="ja-JP" sz="2400" dirty="0">
              <a:solidFill>
                <a:srgbClr val="993300"/>
              </a:solidFill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395536" y="0"/>
            <a:ext cx="7543800" cy="12954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EVENTO AVVERSO </a:t>
            </a:r>
            <a:r>
              <a:rPr kumimoji="0" lang="it-IT" sz="1200" b="0" i="0" u="none" strike="noStrike" kern="1200" cap="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(fonte: GLOSSARIO</a:t>
            </a:r>
            <a:r>
              <a:rPr kumimoji="0" lang="it-IT" sz="1200" b="0" i="0" u="none" strike="noStrike" kern="1200" cap="all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Ministero della salute)</a:t>
            </a:r>
            <a:endParaRPr kumimoji="0" lang="it-IT" sz="1200" b="0" i="0" u="none" strike="noStrike" kern="1200" cap="all" spc="0" normalizeH="0" baseline="0" noProof="0" dirty="0" smtClean="0">
              <a:ln>
                <a:noFill/>
              </a:ln>
              <a:solidFill>
                <a:srgbClr val="C0000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Gestione CVC: quale tipologia di DANNO?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00200" y="1935480"/>
            <a:ext cx="7086600" cy="438912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Infezione/Sepsi</a:t>
            </a:r>
          </a:p>
          <a:p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PNX</a:t>
            </a:r>
          </a:p>
          <a:p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Ostruzione</a:t>
            </a:r>
          </a:p>
          <a:p>
            <a:r>
              <a:rPr lang="it-IT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Sposizionamento</a:t>
            </a:r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/dislocazione</a:t>
            </a:r>
          </a:p>
          <a:p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Trombosi</a:t>
            </a:r>
          </a:p>
          <a:p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Embolia</a:t>
            </a:r>
          </a:p>
          <a:p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…</a:t>
            </a:r>
          </a:p>
          <a:p>
            <a:endParaRPr lang="it-IT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dirty="0" smtClean="0"/>
              <a:t>E. </a:t>
            </a:r>
            <a:r>
              <a:rPr lang="it-IT" altLang="en-US" dirty="0" err="1" smtClean="0"/>
              <a:t>Malinverno</a:t>
            </a:r>
            <a:r>
              <a:rPr lang="it-IT" altLang="en-US" dirty="0" smtClean="0"/>
              <a:t> 2018</a:t>
            </a:r>
            <a:endParaRPr lang="it-IT" alt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34C0A2-1C64-4421-96B3-0FE3C6308370}" type="slidenum">
              <a:rPr lang="it-IT" altLang="en-US" smtClean="0"/>
              <a:pPr>
                <a:defRPr/>
              </a:pPr>
              <a:t>5</a:t>
            </a:fld>
            <a:endParaRPr lang="it-IT" altLang="en-US"/>
          </a:p>
        </p:txBody>
      </p:sp>
      <p:sp>
        <p:nvSpPr>
          <p:cNvPr id="6" name="Rettangolo 5"/>
          <p:cNvSpPr/>
          <p:nvPr/>
        </p:nvSpPr>
        <p:spPr>
          <a:xfrm>
            <a:off x="1219200" y="5486400"/>
            <a:ext cx="75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i="1" dirty="0" smtClean="0"/>
              <a:t>Intensive Care </a:t>
            </a:r>
            <a:r>
              <a:rPr lang="it-IT" sz="1200" i="1" dirty="0" err="1" smtClean="0"/>
              <a:t>Med</a:t>
            </a:r>
            <a:r>
              <a:rPr lang="it-IT" sz="1200" i="1" dirty="0" smtClean="0"/>
              <a:t> (2016) 42:1753–1765</a:t>
            </a:r>
          </a:p>
          <a:p>
            <a:r>
              <a:rPr lang="it-IT" sz="1200" dirty="0" smtClean="0"/>
              <a:t>“</a:t>
            </a:r>
            <a:r>
              <a:rPr lang="it-IT" sz="1200" dirty="0" err="1" smtClean="0"/>
              <a:t>Complications</a:t>
            </a:r>
            <a:r>
              <a:rPr lang="it-IT" sz="1200" dirty="0" smtClean="0"/>
              <a:t> </a:t>
            </a:r>
            <a:r>
              <a:rPr lang="it-IT" sz="1200" dirty="0" err="1" smtClean="0"/>
              <a:t>of</a:t>
            </a:r>
            <a:r>
              <a:rPr lang="it-IT" sz="1200" dirty="0" smtClean="0"/>
              <a:t> </a:t>
            </a:r>
            <a:r>
              <a:rPr lang="it-IT" sz="1200" dirty="0" err="1" smtClean="0"/>
              <a:t>intravascular</a:t>
            </a:r>
            <a:r>
              <a:rPr lang="it-IT" sz="1200" dirty="0" smtClean="0"/>
              <a:t> </a:t>
            </a:r>
            <a:r>
              <a:rPr lang="it-IT" sz="1200" dirty="0" err="1" smtClean="0"/>
              <a:t>catheters</a:t>
            </a:r>
            <a:r>
              <a:rPr lang="it-IT" sz="1200" dirty="0" smtClean="0"/>
              <a:t> </a:t>
            </a:r>
            <a:r>
              <a:rPr lang="en-US" sz="1200" dirty="0" smtClean="0"/>
              <a:t>in ICU: definitions, incidence </a:t>
            </a:r>
          </a:p>
          <a:p>
            <a:r>
              <a:rPr lang="en-US" sz="1200" dirty="0" smtClean="0"/>
              <a:t>and severity. A randomized controlled trial comparing usual </a:t>
            </a:r>
            <a:r>
              <a:rPr lang="it-IT" sz="1200" dirty="0" err="1" smtClean="0"/>
              <a:t>transparent</a:t>
            </a:r>
            <a:r>
              <a:rPr lang="it-IT" sz="1200" dirty="0" smtClean="0"/>
              <a:t> </a:t>
            </a:r>
            <a:r>
              <a:rPr lang="it-IT" sz="1200" dirty="0" err="1" smtClean="0"/>
              <a:t>dressings</a:t>
            </a:r>
            <a:r>
              <a:rPr lang="it-IT" sz="1200" dirty="0" smtClean="0"/>
              <a:t> versus </a:t>
            </a:r>
            <a:r>
              <a:rPr lang="it-IT" sz="1200" dirty="0" err="1" smtClean="0"/>
              <a:t>new‑generation</a:t>
            </a:r>
            <a:endParaRPr lang="it-IT" sz="1200" dirty="0" smtClean="0"/>
          </a:p>
          <a:p>
            <a:r>
              <a:rPr lang="it-IT" sz="1200" dirty="0" err="1" smtClean="0"/>
              <a:t>dressings</a:t>
            </a:r>
            <a:r>
              <a:rPr lang="it-IT" sz="1200" dirty="0" smtClean="0"/>
              <a:t> (the ADVANCED </a:t>
            </a:r>
            <a:r>
              <a:rPr lang="it-IT" sz="1200" dirty="0" err="1" smtClean="0"/>
              <a:t>study</a:t>
            </a:r>
            <a:r>
              <a:rPr lang="it-IT" sz="1200" dirty="0" smtClean="0"/>
              <a:t>)”</a:t>
            </a:r>
            <a:endParaRPr lang="it-IT" sz="1200" dirty="0"/>
          </a:p>
        </p:txBody>
      </p:sp>
      <p:sp>
        <p:nvSpPr>
          <p:cNvPr id="7" name="Ovale 6"/>
          <p:cNvSpPr/>
          <p:nvPr/>
        </p:nvSpPr>
        <p:spPr>
          <a:xfrm>
            <a:off x="1571604" y="3143248"/>
            <a:ext cx="5572164" cy="10001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Gestione CVC: quale classificazione del DANNO?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r>
              <a:rPr lang="it-IT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C’È UN ERRORE, HA GENERATO DANNO?</a:t>
            </a:r>
          </a:p>
          <a:p>
            <a:endParaRPr lang="it-IT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it-IT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E’ UN EVENTO AVVERSO?</a:t>
            </a:r>
          </a:p>
          <a:p>
            <a:endParaRPr lang="it-IT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it-IT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E’ UN EVENTO SENTINELLA?</a:t>
            </a:r>
            <a:endParaRPr lang="it-IT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smtClean="0"/>
              <a:t>E. Malinverno 2018</a:t>
            </a:r>
            <a:endParaRPr lang="it-IT" alt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34C0A2-1C64-4421-96B3-0FE3C6308370}" type="slidenum">
              <a:rPr lang="it-IT" altLang="en-US" smtClean="0"/>
              <a:pPr>
                <a:defRPr/>
              </a:pPr>
              <a:t>6</a:t>
            </a:fld>
            <a:endParaRPr lang="it-IT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7</a:t>
            </a:fld>
            <a:endParaRPr lang="it-IT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8556" y="2357430"/>
            <a:ext cx="5255444" cy="274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asellaDiTesto 6"/>
          <p:cNvSpPr txBox="1"/>
          <p:nvPr/>
        </p:nvSpPr>
        <p:spPr>
          <a:xfrm>
            <a:off x="642910" y="1500174"/>
            <a:ext cx="3071834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ANALISI DELLO SCENARIO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071538" y="3143248"/>
            <a:ext cx="1977016" cy="12003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METODOLOGIA:</a:t>
            </a:r>
          </a:p>
          <a:p>
            <a:pPr>
              <a:buFontTx/>
              <a:buChar char="-"/>
            </a:pPr>
            <a:r>
              <a:rPr lang="it-IT" dirty="0" smtClean="0"/>
              <a:t> RCA</a:t>
            </a:r>
          </a:p>
          <a:p>
            <a:pPr>
              <a:buFontTx/>
              <a:buChar char="-"/>
            </a:pPr>
            <a:r>
              <a:rPr lang="it-IT" dirty="0" smtClean="0"/>
              <a:t> AUDIT</a:t>
            </a:r>
          </a:p>
          <a:p>
            <a:pPr>
              <a:buFontTx/>
              <a:buChar char="-"/>
            </a:pPr>
            <a:r>
              <a:rPr lang="it-IT" dirty="0" smtClean="0"/>
              <a:t> ALTRO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642910" y="5429264"/>
            <a:ext cx="333918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AZIONI </a:t>
            </a:r>
            <a:r>
              <a:rPr lang="it-IT" dirty="0" err="1" smtClean="0"/>
              <a:t>DI</a:t>
            </a:r>
            <a:r>
              <a:rPr lang="it-IT" dirty="0" smtClean="0"/>
              <a:t> MIGLIORAMENTO</a:t>
            </a:r>
            <a:endParaRPr lang="it-IT" dirty="0"/>
          </a:p>
        </p:txBody>
      </p:sp>
      <p:cxnSp>
        <p:nvCxnSpPr>
          <p:cNvPr id="11" name="Connettore 2 10"/>
          <p:cNvCxnSpPr/>
          <p:nvPr/>
        </p:nvCxnSpPr>
        <p:spPr>
          <a:xfrm rot="5400000">
            <a:off x="1714480" y="2571744"/>
            <a:ext cx="71438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/>
          <p:nvPr/>
        </p:nvCxnSpPr>
        <p:spPr>
          <a:xfrm rot="5400000">
            <a:off x="1678761" y="4893479"/>
            <a:ext cx="642942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/>
          <p:nvPr/>
        </p:nvCxnSpPr>
        <p:spPr>
          <a:xfrm>
            <a:off x="3214678" y="3714752"/>
            <a:ext cx="714380" cy="1588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egnaposto piè di pagina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it-IT" altLang="it-IT" smtClean="0">
                <a:solidFill>
                  <a:schemeClr val="tx2"/>
                </a:solidFill>
              </a:rPr>
              <a:t>E. MALINVERNO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444906-9011-4B1B-AB9E-A6429D41AA42}" type="slidenum">
              <a:rPr lang="it-IT"/>
              <a:pPr>
                <a:defRPr/>
              </a:pPr>
              <a:t>8</a:t>
            </a:fld>
            <a:endParaRPr lang="it-IT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47716" y="2114560"/>
            <a:ext cx="1701800" cy="1485900"/>
            <a:chOff x="144" y="1884"/>
            <a:chExt cx="1072" cy="936"/>
          </a:xfrm>
        </p:grpSpPr>
        <p:sp>
          <p:nvSpPr>
            <p:cNvPr id="33845" name="Oval 3"/>
            <p:cNvSpPr>
              <a:spLocks noChangeArrowheads="1"/>
            </p:cNvSpPr>
            <p:nvPr/>
          </p:nvSpPr>
          <p:spPr bwMode="blackWhite">
            <a:xfrm>
              <a:off x="176" y="1896"/>
              <a:ext cx="1008" cy="912"/>
            </a:xfrm>
            <a:prstGeom prst="ellipse">
              <a:avLst/>
            </a:prstGeom>
            <a:gradFill rotWithShape="0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rect">
                <a:fillToRect r="100000" b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33846" name="Rectangle 4"/>
            <p:cNvSpPr>
              <a:spLocks noChangeArrowheads="1"/>
            </p:cNvSpPr>
            <p:nvPr/>
          </p:nvSpPr>
          <p:spPr bwMode="blackWhite">
            <a:xfrm>
              <a:off x="144" y="1884"/>
              <a:ext cx="1072" cy="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US" altLang="it-IT" sz="1700" b="1">
                  <a:solidFill>
                    <a:srgbClr val="FAFD00"/>
                  </a:solidFill>
                </a:rPr>
                <a:t>QUESITO</a:t>
              </a:r>
            </a:p>
            <a:p>
              <a:pPr algn="ctr"/>
              <a:r>
                <a:rPr lang="en-US" altLang="it-IT" sz="1700" b="1">
                  <a:solidFill>
                    <a:srgbClr val="FAFD00"/>
                  </a:solidFill>
                </a:rPr>
                <a:t>by patient </a:t>
              </a:r>
            </a:p>
          </p:txBody>
        </p:sp>
      </p:grp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5611804" y="4889510"/>
            <a:ext cx="2262187" cy="1047750"/>
            <a:chOff x="3231" y="2893"/>
            <a:chExt cx="1248" cy="660"/>
          </a:xfrm>
        </p:grpSpPr>
        <p:sp>
          <p:nvSpPr>
            <p:cNvPr id="33841" name="Rectangle 6"/>
            <p:cNvSpPr>
              <a:spLocks noChangeArrowheads="1"/>
            </p:cNvSpPr>
            <p:nvPr/>
          </p:nvSpPr>
          <p:spPr bwMode="blackWhite">
            <a:xfrm>
              <a:off x="3231" y="3365"/>
              <a:ext cx="1248" cy="188"/>
            </a:xfrm>
            <a:prstGeom prst="rect">
              <a:avLst/>
            </a:prstGeom>
            <a:gradFill rotWithShape="0">
              <a:gsLst>
                <a:gs pos="0">
                  <a:srgbClr val="FF33CC"/>
                </a:gs>
                <a:gs pos="100000">
                  <a:srgbClr val="76185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33842" name="Rectangle 7"/>
            <p:cNvSpPr>
              <a:spLocks noChangeArrowheads="1"/>
            </p:cNvSpPr>
            <p:nvPr/>
          </p:nvSpPr>
          <p:spPr bwMode="blackWhite">
            <a:xfrm>
              <a:off x="3231" y="3223"/>
              <a:ext cx="1248" cy="189"/>
            </a:xfrm>
            <a:prstGeom prst="rect">
              <a:avLst/>
            </a:prstGeom>
            <a:gradFill rotWithShape="0">
              <a:gsLst>
                <a:gs pos="0">
                  <a:srgbClr val="FF33CC"/>
                </a:gs>
                <a:gs pos="100000">
                  <a:srgbClr val="76185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33843" name="Rectangle 8"/>
            <p:cNvSpPr>
              <a:spLocks noChangeArrowheads="1"/>
            </p:cNvSpPr>
            <p:nvPr/>
          </p:nvSpPr>
          <p:spPr bwMode="blackWhite">
            <a:xfrm>
              <a:off x="3231" y="3034"/>
              <a:ext cx="1248" cy="189"/>
            </a:xfrm>
            <a:prstGeom prst="rect">
              <a:avLst/>
            </a:prstGeom>
            <a:gradFill rotWithShape="0">
              <a:gsLst>
                <a:gs pos="0">
                  <a:srgbClr val="FF33CC"/>
                </a:gs>
                <a:gs pos="100000">
                  <a:srgbClr val="76185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33844" name="Rectangle 9"/>
            <p:cNvSpPr>
              <a:spLocks noChangeArrowheads="1"/>
            </p:cNvSpPr>
            <p:nvPr/>
          </p:nvSpPr>
          <p:spPr bwMode="blackWhite">
            <a:xfrm>
              <a:off x="3231" y="2893"/>
              <a:ext cx="1248" cy="189"/>
            </a:xfrm>
            <a:prstGeom prst="rect">
              <a:avLst/>
            </a:prstGeom>
            <a:gradFill rotWithShape="0">
              <a:gsLst>
                <a:gs pos="0">
                  <a:srgbClr val="FF33CC"/>
                </a:gs>
                <a:gs pos="100000">
                  <a:srgbClr val="76185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sp>
        <p:nvSpPr>
          <p:cNvPr id="33798" name="Rectangle 10"/>
          <p:cNvSpPr>
            <a:spLocks noChangeArrowheads="1"/>
          </p:cNvSpPr>
          <p:nvPr/>
        </p:nvSpPr>
        <p:spPr bwMode="blackWhite">
          <a:xfrm>
            <a:off x="5587991" y="4816485"/>
            <a:ext cx="2449513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it-IT" sz="1600" b="1">
                <a:solidFill>
                  <a:srgbClr val="FFFF66"/>
                </a:solidFill>
              </a:rPr>
              <a:t>Matrici di analisi di:</a:t>
            </a:r>
          </a:p>
          <a:p>
            <a:r>
              <a:rPr lang="en-US" altLang="it-IT" sz="1600" b="1">
                <a:solidFill>
                  <a:srgbClr val="FFFF66"/>
                </a:solidFill>
              </a:rPr>
              <a:t>Letteratura primaria</a:t>
            </a:r>
          </a:p>
          <a:p>
            <a:r>
              <a:rPr lang="en-US" altLang="it-IT" sz="1600" b="1">
                <a:solidFill>
                  <a:srgbClr val="FFFF66"/>
                </a:solidFill>
              </a:rPr>
              <a:t>Letteratura secondaria</a:t>
            </a:r>
          </a:p>
          <a:p>
            <a:r>
              <a:rPr lang="en-US" altLang="it-IT" sz="1600" b="1">
                <a:solidFill>
                  <a:srgbClr val="FFFF66"/>
                </a:solidFill>
              </a:rPr>
              <a:t>Letteratura terziaria</a:t>
            </a:r>
          </a:p>
        </p:txBody>
      </p: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5587991" y="1720860"/>
            <a:ext cx="2449513" cy="749300"/>
            <a:chOff x="3903" y="864"/>
            <a:chExt cx="960" cy="472"/>
          </a:xfrm>
        </p:grpSpPr>
        <p:sp>
          <p:nvSpPr>
            <p:cNvPr id="33837" name="Rectangle 12"/>
            <p:cNvSpPr>
              <a:spLocks noChangeArrowheads="1"/>
            </p:cNvSpPr>
            <p:nvPr/>
          </p:nvSpPr>
          <p:spPr bwMode="blackWhite">
            <a:xfrm>
              <a:off x="3903" y="1006"/>
              <a:ext cx="960" cy="141"/>
            </a:xfrm>
            <a:prstGeom prst="rect">
              <a:avLst/>
            </a:prstGeom>
            <a:gradFill rotWithShape="0">
              <a:gsLst>
                <a:gs pos="0">
                  <a:srgbClr val="FF33CC"/>
                </a:gs>
                <a:gs pos="100000">
                  <a:srgbClr val="76185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33838" name="Rectangle 13"/>
            <p:cNvSpPr>
              <a:spLocks noChangeArrowheads="1"/>
            </p:cNvSpPr>
            <p:nvPr/>
          </p:nvSpPr>
          <p:spPr bwMode="blackWhite">
            <a:xfrm>
              <a:off x="3903" y="1147"/>
              <a:ext cx="960" cy="189"/>
            </a:xfrm>
            <a:prstGeom prst="rect">
              <a:avLst/>
            </a:prstGeom>
            <a:gradFill rotWithShape="0">
              <a:gsLst>
                <a:gs pos="0">
                  <a:srgbClr val="FF33CC"/>
                </a:gs>
                <a:gs pos="100000">
                  <a:srgbClr val="76185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33839" name="Rectangle 14"/>
            <p:cNvSpPr>
              <a:spLocks noChangeArrowheads="1"/>
            </p:cNvSpPr>
            <p:nvPr/>
          </p:nvSpPr>
          <p:spPr bwMode="blackWhite">
            <a:xfrm>
              <a:off x="3903" y="864"/>
              <a:ext cx="960" cy="142"/>
            </a:xfrm>
            <a:prstGeom prst="rect">
              <a:avLst/>
            </a:prstGeom>
            <a:gradFill rotWithShape="0">
              <a:gsLst>
                <a:gs pos="0">
                  <a:srgbClr val="FF33CC"/>
                </a:gs>
                <a:gs pos="100000">
                  <a:srgbClr val="76185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33840" name="Rectangle 15"/>
            <p:cNvSpPr>
              <a:spLocks noChangeArrowheads="1"/>
            </p:cNvSpPr>
            <p:nvPr/>
          </p:nvSpPr>
          <p:spPr bwMode="blackWhite">
            <a:xfrm>
              <a:off x="3918" y="911"/>
              <a:ext cx="905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it-IT" sz="1600" b="1" dirty="0" err="1">
                  <a:solidFill>
                    <a:srgbClr val="FFFF66"/>
                  </a:solidFill>
                </a:rPr>
                <a:t>Presa</a:t>
              </a:r>
              <a:r>
                <a:rPr lang="en-US" altLang="it-IT" sz="1600" b="1" dirty="0">
                  <a:solidFill>
                    <a:srgbClr val="FFFF66"/>
                  </a:solidFill>
                </a:rPr>
                <a:t> in </a:t>
              </a:r>
              <a:r>
                <a:rPr lang="en-US" altLang="it-IT" sz="1600" b="1" dirty="0" err="1">
                  <a:solidFill>
                    <a:srgbClr val="FFFF66"/>
                  </a:solidFill>
                </a:rPr>
                <a:t>carico</a:t>
              </a:r>
              <a:endParaRPr lang="en-US" altLang="it-IT" sz="1600" b="1" dirty="0">
                <a:solidFill>
                  <a:srgbClr val="FFFF66"/>
                </a:solidFill>
              </a:endParaRPr>
            </a:p>
            <a:p>
              <a:r>
                <a:rPr lang="en-US" altLang="it-IT" sz="1600" b="1" dirty="0" err="1">
                  <a:solidFill>
                    <a:srgbClr val="FFFF66"/>
                  </a:solidFill>
                </a:rPr>
                <a:t>Processo</a:t>
              </a:r>
              <a:r>
                <a:rPr lang="en-US" altLang="it-IT" sz="1600" b="1" dirty="0">
                  <a:solidFill>
                    <a:srgbClr val="FFFF66"/>
                  </a:solidFill>
                </a:rPr>
                <a:t> </a:t>
              </a:r>
              <a:r>
                <a:rPr lang="en-US" altLang="it-IT" sz="1600" b="1" dirty="0" err="1">
                  <a:solidFill>
                    <a:srgbClr val="FFFF66"/>
                  </a:solidFill>
                </a:rPr>
                <a:t>di</a:t>
              </a:r>
              <a:r>
                <a:rPr lang="en-US" altLang="it-IT" sz="1600" b="1" dirty="0">
                  <a:solidFill>
                    <a:srgbClr val="FFFF66"/>
                  </a:solidFill>
                </a:rPr>
                <a:t> AI</a:t>
              </a:r>
            </a:p>
            <a:p>
              <a:r>
                <a:rPr lang="en-US" altLang="it-IT" sz="1600" b="1" dirty="0" err="1">
                  <a:solidFill>
                    <a:srgbClr val="FFFF66"/>
                  </a:solidFill>
                </a:rPr>
                <a:t>Attività</a:t>
              </a:r>
              <a:r>
                <a:rPr lang="en-US" altLang="it-IT" sz="1600" b="1" dirty="0">
                  <a:solidFill>
                    <a:srgbClr val="FFFF66"/>
                  </a:solidFill>
                </a:rPr>
                <a:t> </a:t>
              </a:r>
              <a:r>
                <a:rPr lang="en-US" altLang="it-IT" sz="1600" b="1" dirty="0" err="1">
                  <a:solidFill>
                    <a:srgbClr val="FFFF66"/>
                  </a:solidFill>
                </a:rPr>
                <a:t>assistenziali</a:t>
              </a:r>
              <a:endParaRPr lang="en-US" altLang="it-IT" sz="1600" b="1" dirty="0">
                <a:solidFill>
                  <a:srgbClr val="FFFF66"/>
                </a:solidFill>
              </a:endParaRPr>
            </a:p>
          </p:txBody>
        </p:sp>
      </p:grpSp>
      <p:sp>
        <p:nvSpPr>
          <p:cNvPr id="33800" name="Rectangle 16"/>
          <p:cNvSpPr>
            <a:spLocks noChangeArrowheads="1"/>
          </p:cNvSpPr>
          <p:nvPr/>
        </p:nvSpPr>
        <p:spPr bwMode="blackWhite">
          <a:xfrm>
            <a:off x="5589579" y="3292485"/>
            <a:ext cx="2209800" cy="298450"/>
          </a:xfrm>
          <a:prstGeom prst="rect">
            <a:avLst/>
          </a:prstGeom>
          <a:gradFill rotWithShape="0">
            <a:gsLst>
              <a:gs pos="0">
                <a:srgbClr val="FF33CC"/>
              </a:gs>
              <a:gs pos="100000">
                <a:srgbClr val="76185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3801" name="Rectangle 17"/>
          <p:cNvSpPr>
            <a:spLocks noChangeArrowheads="1"/>
          </p:cNvSpPr>
          <p:nvPr/>
        </p:nvSpPr>
        <p:spPr bwMode="blackWhite">
          <a:xfrm>
            <a:off x="5589579" y="3516323"/>
            <a:ext cx="2209800" cy="300037"/>
          </a:xfrm>
          <a:prstGeom prst="rect">
            <a:avLst/>
          </a:prstGeom>
          <a:gradFill rotWithShape="0">
            <a:gsLst>
              <a:gs pos="0">
                <a:srgbClr val="FF33CC"/>
              </a:gs>
              <a:gs pos="100000">
                <a:srgbClr val="76185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3802" name="Rectangle 18"/>
          <p:cNvSpPr>
            <a:spLocks noChangeArrowheads="1"/>
          </p:cNvSpPr>
          <p:nvPr/>
        </p:nvSpPr>
        <p:spPr bwMode="blackWhite">
          <a:xfrm>
            <a:off x="5589579" y="2992448"/>
            <a:ext cx="2209800" cy="300037"/>
          </a:xfrm>
          <a:prstGeom prst="rect">
            <a:avLst/>
          </a:prstGeom>
          <a:gradFill rotWithShape="0">
            <a:gsLst>
              <a:gs pos="0">
                <a:srgbClr val="FF33CC"/>
              </a:gs>
              <a:gs pos="100000">
                <a:srgbClr val="76185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3803" name="Rectangle 19"/>
          <p:cNvSpPr>
            <a:spLocks noChangeArrowheads="1"/>
          </p:cNvSpPr>
          <p:nvPr/>
        </p:nvSpPr>
        <p:spPr bwMode="blackWhite">
          <a:xfrm>
            <a:off x="5589579" y="2984510"/>
            <a:ext cx="2233612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it-IT" sz="1600" b="1">
                <a:solidFill>
                  <a:srgbClr val="FFFF66"/>
                </a:solidFill>
              </a:rPr>
              <a:t>Tipo di letteratura</a:t>
            </a:r>
          </a:p>
          <a:p>
            <a:r>
              <a:rPr lang="en-US" altLang="it-IT" sz="1600" b="1">
                <a:solidFill>
                  <a:srgbClr val="FFFF66"/>
                </a:solidFill>
              </a:rPr>
              <a:t>Banche dati</a:t>
            </a:r>
          </a:p>
          <a:p>
            <a:r>
              <a:rPr lang="en-US" altLang="it-IT" sz="1600" b="1">
                <a:solidFill>
                  <a:srgbClr val="FFFF66"/>
                </a:solidFill>
              </a:rPr>
              <a:t>Siti di interesse</a:t>
            </a:r>
          </a:p>
          <a:p>
            <a:endParaRPr lang="en-US" altLang="it-IT" sz="1600" b="1">
              <a:solidFill>
                <a:srgbClr val="FFFF66"/>
              </a:solidFill>
            </a:endParaRPr>
          </a:p>
        </p:txBody>
      </p:sp>
      <p:sp>
        <p:nvSpPr>
          <p:cNvPr id="33804" name="Rectangle 20"/>
          <p:cNvSpPr>
            <a:spLocks noChangeArrowheads="1"/>
          </p:cNvSpPr>
          <p:nvPr/>
        </p:nvSpPr>
        <p:spPr bwMode="blackWhite">
          <a:xfrm>
            <a:off x="3516304" y="2454285"/>
            <a:ext cx="1600200" cy="381000"/>
          </a:xfrm>
          <a:prstGeom prst="rect">
            <a:avLst/>
          </a:prstGeom>
          <a:gradFill rotWithShape="0">
            <a:gsLst>
              <a:gs pos="0">
                <a:srgbClr val="B74FF1"/>
              </a:gs>
              <a:gs pos="100000">
                <a:srgbClr val="55257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it-IT" altLang="it-IT" b="1"/>
          </a:p>
        </p:txBody>
      </p:sp>
      <p:sp>
        <p:nvSpPr>
          <p:cNvPr id="33805" name="Rectangle 21"/>
          <p:cNvSpPr>
            <a:spLocks noChangeArrowheads="1"/>
          </p:cNvSpPr>
          <p:nvPr/>
        </p:nvSpPr>
        <p:spPr bwMode="blackWhite">
          <a:xfrm>
            <a:off x="3541704" y="5654685"/>
            <a:ext cx="1600200" cy="609600"/>
          </a:xfrm>
          <a:prstGeom prst="rect">
            <a:avLst/>
          </a:prstGeom>
          <a:gradFill rotWithShape="0">
            <a:gsLst>
              <a:gs pos="0">
                <a:srgbClr val="B74FF1"/>
              </a:gs>
              <a:gs pos="100000">
                <a:srgbClr val="55257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3806" name="Rectangle 22"/>
          <p:cNvSpPr>
            <a:spLocks noChangeArrowheads="1"/>
          </p:cNvSpPr>
          <p:nvPr/>
        </p:nvSpPr>
        <p:spPr bwMode="blackWhite">
          <a:xfrm>
            <a:off x="3516304" y="4981585"/>
            <a:ext cx="1600200" cy="381000"/>
          </a:xfrm>
          <a:prstGeom prst="rect">
            <a:avLst/>
          </a:prstGeom>
          <a:gradFill rotWithShape="0">
            <a:gsLst>
              <a:gs pos="0">
                <a:srgbClr val="B74FF1"/>
              </a:gs>
              <a:gs pos="100000">
                <a:srgbClr val="55257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3807" name="Rectangle 23"/>
          <p:cNvSpPr>
            <a:spLocks noChangeArrowheads="1"/>
          </p:cNvSpPr>
          <p:nvPr/>
        </p:nvSpPr>
        <p:spPr bwMode="blackWhite">
          <a:xfrm>
            <a:off x="3516304" y="4032260"/>
            <a:ext cx="1600200" cy="568325"/>
          </a:xfrm>
          <a:prstGeom prst="rect">
            <a:avLst/>
          </a:prstGeom>
          <a:gradFill rotWithShape="0">
            <a:gsLst>
              <a:gs pos="0">
                <a:srgbClr val="B74FF1"/>
              </a:gs>
              <a:gs pos="100000">
                <a:srgbClr val="55257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3808" name="Rectangle 24"/>
          <p:cNvSpPr>
            <a:spLocks noChangeArrowheads="1"/>
          </p:cNvSpPr>
          <p:nvPr/>
        </p:nvSpPr>
        <p:spPr bwMode="blackWhite">
          <a:xfrm>
            <a:off x="3500429" y="1504960"/>
            <a:ext cx="1600200" cy="669925"/>
          </a:xfrm>
          <a:prstGeom prst="rect">
            <a:avLst/>
          </a:prstGeom>
          <a:gradFill rotWithShape="0">
            <a:gsLst>
              <a:gs pos="0">
                <a:srgbClr val="B74FF1"/>
              </a:gs>
              <a:gs pos="100000">
                <a:srgbClr val="55257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3809" name="Rectangle 25"/>
          <p:cNvSpPr>
            <a:spLocks noChangeArrowheads="1"/>
          </p:cNvSpPr>
          <p:nvPr/>
        </p:nvSpPr>
        <p:spPr bwMode="blackWhite">
          <a:xfrm>
            <a:off x="3514716" y="1619260"/>
            <a:ext cx="15525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it-IT" sz="1600" b="1">
                <a:solidFill>
                  <a:srgbClr val="FFFF00"/>
                </a:solidFill>
                <a:latin typeface="Trebuchet MS" pitchFamily="34" charset="0"/>
              </a:rPr>
              <a:t>Analisi </a:t>
            </a:r>
          </a:p>
          <a:p>
            <a:pPr algn="ctr"/>
            <a:r>
              <a:rPr lang="en-US" altLang="it-IT" sz="1600" b="1">
                <a:solidFill>
                  <a:srgbClr val="FFFF00"/>
                </a:solidFill>
                <a:latin typeface="Trebuchet MS" pitchFamily="34" charset="0"/>
              </a:rPr>
              <a:t>del quesito</a:t>
            </a:r>
            <a:endParaRPr lang="en-US" altLang="it-IT" sz="2000" b="1">
              <a:solidFill>
                <a:srgbClr val="FFFF00"/>
              </a:solidFill>
              <a:latin typeface="Trebuchet MS" pitchFamily="34" charset="0"/>
            </a:endParaRPr>
          </a:p>
        </p:txBody>
      </p:sp>
      <p:sp>
        <p:nvSpPr>
          <p:cNvPr id="33810" name="Rectangle 26"/>
          <p:cNvSpPr>
            <a:spLocks noChangeArrowheads="1"/>
          </p:cNvSpPr>
          <p:nvPr/>
        </p:nvSpPr>
        <p:spPr bwMode="blackWhite">
          <a:xfrm>
            <a:off x="3516304" y="3111510"/>
            <a:ext cx="1600200" cy="625475"/>
          </a:xfrm>
          <a:prstGeom prst="rect">
            <a:avLst/>
          </a:prstGeom>
          <a:gradFill rotWithShape="0">
            <a:gsLst>
              <a:gs pos="0">
                <a:srgbClr val="B74FF1"/>
              </a:gs>
              <a:gs pos="100000">
                <a:srgbClr val="55257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3811" name="Rectangle 27"/>
          <p:cNvSpPr>
            <a:spLocks noChangeArrowheads="1"/>
          </p:cNvSpPr>
          <p:nvPr/>
        </p:nvSpPr>
        <p:spPr bwMode="blackWhite">
          <a:xfrm>
            <a:off x="3500429" y="3089285"/>
            <a:ext cx="163988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it-IT" sz="1600" b="1">
                <a:solidFill>
                  <a:srgbClr val="FFFF00"/>
                </a:solidFill>
              </a:rPr>
              <a:t>Ricerca bibliografica</a:t>
            </a:r>
          </a:p>
        </p:txBody>
      </p:sp>
      <p:sp>
        <p:nvSpPr>
          <p:cNvPr id="33812" name="Rectangle 28"/>
          <p:cNvSpPr>
            <a:spLocks noChangeArrowheads="1"/>
          </p:cNvSpPr>
          <p:nvPr/>
        </p:nvSpPr>
        <p:spPr bwMode="blackWhite">
          <a:xfrm>
            <a:off x="3516304" y="3970348"/>
            <a:ext cx="156845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it-IT" sz="1600" b="1">
                <a:solidFill>
                  <a:srgbClr val="FFFF00"/>
                </a:solidFill>
              </a:rPr>
              <a:t>Reperimento letteratura</a:t>
            </a:r>
          </a:p>
        </p:txBody>
      </p:sp>
      <p:sp>
        <p:nvSpPr>
          <p:cNvPr id="33813" name="Rectangle 29"/>
          <p:cNvSpPr>
            <a:spLocks noChangeArrowheads="1"/>
          </p:cNvSpPr>
          <p:nvPr/>
        </p:nvSpPr>
        <p:spPr bwMode="blackWhite">
          <a:xfrm>
            <a:off x="3516304" y="4816485"/>
            <a:ext cx="15684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it-IT" sz="1600" b="1" dirty="0" err="1">
                <a:solidFill>
                  <a:srgbClr val="FFFF00"/>
                </a:solidFill>
              </a:rPr>
              <a:t>Analisi</a:t>
            </a:r>
            <a:r>
              <a:rPr lang="en-US" altLang="it-IT" sz="1600" b="1" dirty="0">
                <a:solidFill>
                  <a:srgbClr val="FFFF00"/>
                </a:solidFill>
              </a:rPr>
              <a:t> </a:t>
            </a:r>
            <a:r>
              <a:rPr lang="en-US" altLang="it-IT" sz="1600" b="1" dirty="0" err="1">
                <a:solidFill>
                  <a:srgbClr val="FFFF00"/>
                </a:solidFill>
              </a:rPr>
              <a:t>critica</a:t>
            </a:r>
            <a:endParaRPr lang="en-US" altLang="it-IT" sz="1600" b="1" dirty="0">
              <a:solidFill>
                <a:srgbClr val="FFFF00"/>
              </a:solidFill>
            </a:endParaRPr>
          </a:p>
        </p:txBody>
      </p:sp>
      <p:sp>
        <p:nvSpPr>
          <p:cNvPr id="33814" name="Rectangle 30"/>
          <p:cNvSpPr>
            <a:spLocks noChangeArrowheads="1"/>
          </p:cNvSpPr>
          <p:nvPr/>
        </p:nvSpPr>
        <p:spPr bwMode="blackWhite">
          <a:xfrm>
            <a:off x="3516304" y="5673735"/>
            <a:ext cx="1639887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it-IT" sz="1600" b="1">
                <a:solidFill>
                  <a:srgbClr val="FFFF00"/>
                </a:solidFill>
              </a:rPr>
              <a:t>Aggregazione</a:t>
            </a:r>
            <a:r>
              <a:rPr lang="en-US" altLang="it-IT" sz="1600" b="1"/>
              <a:t> </a:t>
            </a:r>
          </a:p>
        </p:txBody>
      </p: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3516304" y="2032010"/>
            <a:ext cx="25400" cy="3876675"/>
            <a:chOff x="1756" y="1078"/>
            <a:chExt cx="16" cy="2442"/>
          </a:xfrm>
        </p:grpSpPr>
        <p:cxnSp>
          <p:nvCxnSpPr>
            <p:cNvPr id="33832" name="AutoShape 32"/>
            <p:cNvCxnSpPr>
              <a:cxnSpLocks noChangeShapeType="1"/>
            </p:cNvCxnSpPr>
            <p:nvPr/>
          </p:nvCxnSpPr>
          <p:spPr bwMode="auto">
            <a:xfrm rot="10800000" flipH="1" flipV="1">
              <a:off x="1756" y="1078"/>
              <a:ext cx="1" cy="386"/>
            </a:xfrm>
            <a:prstGeom prst="bentConnector3">
              <a:avLst>
                <a:gd name="adj1" fmla="val -14400005"/>
              </a:avLst>
            </a:prstGeom>
            <a:noFill/>
            <a:ln w="38100">
              <a:solidFill>
                <a:srgbClr val="CC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33" name="AutoShape 33"/>
            <p:cNvCxnSpPr>
              <a:cxnSpLocks noChangeShapeType="1"/>
            </p:cNvCxnSpPr>
            <p:nvPr/>
          </p:nvCxnSpPr>
          <p:spPr bwMode="auto">
            <a:xfrm rot="10800000" flipH="1" flipV="1">
              <a:off x="1756" y="1464"/>
              <a:ext cx="1" cy="414"/>
            </a:xfrm>
            <a:prstGeom prst="bentConnector3">
              <a:avLst>
                <a:gd name="adj1" fmla="val -14400005"/>
              </a:avLst>
            </a:prstGeom>
            <a:noFill/>
            <a:ln w="38100">
              <a:solidFill>
                <a:srgbClr val="CC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34" name="AutoShape 34"/>
            <p:cNvCxnSpPr>
              <a:cxnSpLocks noChangeShapeType="1"/>
            </p:cNvCxnSpPr>
            <p:nvPr/>
          </p:nvCxnSpPr>
          <p:spPr bwMode="auto">
            <a:xfrm rot="10800000" flipH="1" flipV="1">
              <a:off x="1756" y="1878"/>
              <a:ext cx="1" cy="568"/>
            </a:xfrm>
            <a:prstGeom prst="bentConnector3">
              <a:avLst>
                <a:gd name="adj1" fmla="val -14400005"/>
              </a:avLst>
            </a:prstGeom>
            <a:noFill/>
            <a:ln w="38100">
              <a:solidFill>
                <a:srgbClr val="CC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35" name="AutoShape 35"/>
            <p:cNvCxnSpPr>
              <a:cxnSpLocks noChangeShapeType="1"/>
            </p:cNvCxnSpPr>
            <p:nvPr/>
          </p:nvCxnSpPr>
          <p:spPr bwMode="auto">
            <a:xfrm rot="10800000" flipH="1" flipV="1">
              <a:off x="1756" y="3072"/>
              <a:ext cx="16" cy="448"/>
            </a:xfrm>
            <a:prstGeom prst="bentConnector3">
              <a:avLst>
                <a:gd name="adj1" fmla="val -900000"/>
              </a:avLst>
            </a:prstGeom>
            <a:noFill/>
            <a:ln w="38100">
              <a:solidFill>
                <a:srgbClr val="CC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36" name="AutoShape 36"/>
            <p:cNvCxnSpPr>
              <a:cxnSpLocks noChangeShapeType="1"/>
              <a:stCxn id="33812" idx="1"/>
              <a:endCxn id="33806" idx="1"/>
            </p:cNvCxnSpPr>
            <p:nvPr/>
          </p:nvCxnSpPr>
          <p:spPr bwMode="auto">
            <a:xfrm rot="10800000" flipV="1">
              <a:off x="1762" y="2870"/>
              <a:ext cx="1" cy="558"/>
            </a:xfrm>
            <a:prstGeom prst="bentConnector3">
              <a:avLst>
                <a:gd name="adj1" fmla="val 14395466"/>
              </a:avLst>
            </a:prstGeom>
            <a:noFill/>
            <a:ln w="38100">
              <a:solidFill>
                <a:srgbClr val="CC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5116504" y="2060585"/>
            <a:ext cx="460375" cy="3302000"/>
            <a:chOff x="2847" y="1104"/>
            <a:chExt cx="299" cy="2080"/>
          </a:xfrm>
        </p:grpSpPr>
        <p:cxnSp>
          <p:nvCxnSpPr>
            <p:cNvPr id="33828" name="AutoShape 38"/>
            <p:cNvCxnSpPr>
              <a:cxnSpLocks noChangeShapeType="1"/>
            </p:cNvCxnSpPr>
            <p:nvPr/>
          </p:nvCxnSpPr>
          <p:spPr bwMode="auto">
            <a:xfrm>
              <a:off x="2847" y="3081"/>
              <a:ext cx="299" cy="103"/>
            </a:xfrm>
            <a:prstGeom prst="bentConnector3">
              <a:avLst>
                <a:gd name="adj1" fmla="val 50000"/>
              </a:avLst>
            </a:prstGeom>
            <a:noFill/>
            <a:ln w="38100">
              <a:solidFill>
                <a:srgbClr val="CC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29" name="AutoShape 39"/>
            <p:cNvCxnSpPr>
              <a:cxnSpLocks noChangeShapeType="1"/>
            </p:cNvCxnSpPr>
            <p:nvPr/>
          </p:nvCxnSpPr>
          <p:spPr bwMode="auto">
            <a:xfrm>
              <a:off x="2847" y="1898"/>
              <a:ext cx="299" cy="0"/>
            </a:xfrm>
            <a:prstGeom prst="straightConnector1">
              <a:avLst/>
            </a:prstGeom>
            <a:noFill/>
            <a:ln w="38100">
              <a:solidFill>
                <a:srgbClr val="CC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30" name="AutoShape 40"/>
            <p:cNvCxnSpPr>
              <a:cxnSpLocks noChangeShapeType="1"/>
            </p:cNvCxnSpPr>
            <p:nvPr/>
          </p:nvCxnSpPr>
          <p:spPr bwMode="auto">
            <a:xfrm>
              <a:off x="2847" y="2461"/>
              <a:ext cx="299" cy="1"/>
            </a:xfrm>
            <a:prstGeom prst="bentConnector3">
              <a:avLst>
                <a:gd name="adj1" fmla="val 5000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cxnSp>
        <p:cxnSp>
          <p:nvCxnSpPr>
            <p:cNvPr id="33831" name="AutoShape 41"/>
            <p:cNvCxnSpPr>
              <a:cxnSpLocks noChangeShapeType="1"/>
            </p:cNvCxnSpPr>
            <p:nvPr/>
          </p:nvCxnSpPr>
          <p:spPr bwMode="auto">
            <a:xfrm>
              <a:off x="2847" y="1104"/>
              <a:ext cx="299" cy="0"/>
            </a:xfrm>
            <a:prstGeom prst="straightConnector1">
              <a:avLst/>
            </a:prstGeom>
            <a:noFill/>
            <a:ln w="38100">
              <a:solidFill>
                <a:srgbClr val="CC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" name="Group 42"/>
          <p:cNvGrpSpPr>
            <a:grpSpLocks/>
          </p:cNvGrpSpPr>
          <p:nvPr/>
        </p:nvGrpSpPr>
        <p:grpSpPr bwMode="auto">
          <a:xfrm>
            <a:off x="847716" y="4384685"/>
            <a:ext cx="1701800" cy="1485900"/>
            <a:chOff x="144" y="1884"/>
            <a:chExt cx="1072" cy="936"/>
          </a:xfrm>
        </p:grpSpPr>
        <p:sp>
          <p:nvSpPr>
            <p:cNvPr id="33826" name="Oval 43"/>
            <p:cNvSpPr>
              <a:spLocks noChangeArrowheads="1"/>
            </p:cNvSpPr>
            <p:nvPr/>
          </p:nvSpPr>
          <p:spPr bwMode="blackWhite">
            <a:xfrm>
              <a:off x="176" y="1896"/>
              <a:ext cx="1008" cy="912"/>
            </a:xfrm>
            <a:prstGeom prst="ellipse">
              <a:avLst/>
            </a:prstGeom>
            <a:gradFill rotWithShape="0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rect">
                <a:fillToRect r="100000" b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33827" name="Rectangle 44"/>
            <p:cNvSpPr>
              <a:spLocks noChangeArrowheads="1"/>
            </p:cNvSpPr>
            <p:nvPr/>
          </p:nvSpPr>
          <p:spPr bwMode="blackWhite">
            <a:xfrm>
              <a:off x="144" y="1884"/>
              <a:ext cx="1072" cy="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US" altLang="it-IT" sz="1700" b="1">
                  <a:solidFill>
                    <a:srgbClr val="FAFD00"/>
                  </a:solidFill>
                </a:rPr>
                <a:t>RISULTATI</a:t>
              </a:r>
            </a:p>
            <a:p>
              <a:pPr algn="ctr"/>
              <a:r>
                <a:rPr lang="en-US" altLang="it-IT" sz="1700" b="1">
                  <a:solidFill>
                    <a:srgbClr val="FAFD00"/>
                  </a:solidFill>
                </a:rPr>
                <a:t>to patient</a:t>
              </a:r>
            </a:p>
          </p:txBody>
        </p:sp>
      </p:grpSp>
      <p:sp>
        <p:nvSpPr>
          <p:cNvPr id="33818" name="Rectangle 45"/>
          <p:cNvSpPr>
            <a:spLocks noChangeArrowheads="1"/>
          </p:cNvSpPr>
          <p:nvPr/>
        </p:nvSpPr>
        <p:spPr bwMode="blackWhite">
          <a:xfrm>
            <a:off x="3514716" y="2381260"/>
            <a:ext cx="15684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it-IT" sz="1600" b="1">
                <a:solidFill>
                  <a:srgbClr val="FFFF00"/>
                </a:solidFill>
              </a:rPr>
              <a:t>Parole chiave</a:t>
            </a:r>
          </a:p>
        </p:txBody>
      </p:sp>
      <p:sp>
        <p:nvSpPr>
          <p:cNvPr id="33819" name="AutoShape 46"/>
          <p:cNvSpPr>
            <a:spLocks noChangeArrowheads="1"/>
          </p:cNvSpPr>
          <p:nvPr/>
        </p:nvSpPr>
        <p:spPr bwMode="auto">
          <a:xfrm>
            <a:off x="2601904" y="2571760"/>
            <a:ext cx="608012" cy="485775"/>
          </a:xfrm>
          <a:prstGeom prst="rightArrow">
            <a:avLst>
              <a:gd name="adj1" fmla="val 50000"/>
              <a:gd name="adj2" fmla="val 31291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3820" name="AutoShape 47"/>
          <p:cNvSpPr>
            <a:spLocks noChangeArrowheads="1"/>
          </p:cNvSpPr>
          <p:nvPr/>
        </p:nvSpPr>
        <p:spPr bwMode="auto">
          <a:xfrm>
            <a:off x="2600316" y="4889510"/>
            <a:ext cx="609600" cy="485775"/>
          </a:xfrm>
          <a:prstGeom prst="leftArrow">
            <a:avLst>
              <a:gd name="adj1" fmla="val 50000"/>
              <a:gd name="adj2" fmla="val 3137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3821" name="Oval 49"/>
          <p:cNvSpPr>
            <a:spLocks noChangeArrowheads="1"/>
          </p:cNvSpPr>
          <p:nvPr/>
        </p:nvSpPr>
        <p:spPr bwMode="auto">
          <a:xfrm>
            <a:off x="619116" y="1787535"/>
            <a:ext cx="2057400" cy="459422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3822" name="Rectangle 50"/>
          <p:cNvSpPr>
            <a:spLocks noChangeArrowheads="1"/>
          </p:cNvSpPr>
          <p:nvPr/>
        </p:nvSpPr>
        <p:spPr bwMode="auto">
          <a:xfrm>
            <a:off x="3286116" y="1428760"/>
            <a:ext cx="5334000" cy="3276600"/>
          </a:xfrm>
          <a:prstGeom prst="rect">
            <a:avLst/>
          </a:prstGeom>
          <a:noFill/>
          <a:ln w="28575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3823" name="Text Box 51"/>
          <p:cNvSpPr txBox="1">
            <a:spLocks noChangeArrowheads="1"/>
          </p:cNvSpPr>
          <p:nvPr/>
        </p:nvSpPr>
        <p:spPr bwMode="auto">
          <a:xfrm>
            <a:off x="619116" y="74296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b="1">
                <a:solidFill>
                  <a:schemeClr val="accent2"/>
                </a:solidFill>
                <a:latin typeface="Tahoma" pitchFamily="34" charset="0"/>
              </a:rPr>
              <a:t>ambito clinico</a:t>
            </a:r>
          </a:p>
        </p:txBody>
      </p:sp>
      <p:sp>
        <p:nvSpPr>
          <p:cNvPr id="33824" name="Line 52"/>
          <p:cNvSpPr>
            <a:spLocks noChangeShapeType="1"/>
          </p:cNvSpPr>
          <p:nvPr/>
        </p:nvSpPr>
        <p:spPr bwMode="auto">
          <a:xfrm>
            <a:off x="1628766" y="1211273"/>
            <a:ext cx="0" cy="381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25" name="Rectangle 53"/>
          <p:cNvSpPr>
            <a:spLocks noChangeArrowheads="1"/>
          </p:cNvSpPr>
          <p:nvPr/>
        </p:nvSpPr>
        <p:spPr bwMode="auto">
          <a:xfrm>
            <a:off x="3286116" y="4857760"/>
            <a:ext cx="5334000" cy="1600200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r>
              <a:rPr lang="it-IT" dirty="0" smtClean="0"/>
              <a:t>Stabilizzazione del CVC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4389120"/>
          </a:xfrm>
        </p:spPr>
        <p:txBody>
          <a:bodyPr>
            <a:normAutofit fontScale="92500"/>
          </a:bodyPr>
          <a:lstStyle/>
          <a:p>
            <a:pPr>
              <a:buNone/>
            </a:pPr>
            <a:endParaRPr lang="it-IT" dirty="0" smtClean="0"/>
          </a:p>
          <a:p>
            <a:r>
              <a:rPr lang="it-IT" sz="2200" dirty="0" smtClean="0"/>
              <a:t>Tutti i dispositivi di accesso venoso vanno stabilizzati e fissati in modo appropriato dopo il posizionamento, allo scopo di ridurre il rischio di complicanze quali dislocazioni e/o la perdita accidentale dell’accesso. </a:t>
            </a:r>
          </a:p>
          <a:p>
            <a:endParaRPr lang="it-IT" sz="2200" dirty="0" smtClean="0"/>
          </a:p>
          <a:p>
            <a:r>
              <a:rPr lang="it-IT" sz="2200" dirty="0" smtClean="0"/>
              <a:t>I metodi impiegati per stabilizzare il catetere non devono ostacolare la valutazione e il controllo del sito di emergenza e non devono ostacolare la circolazione venosa o interferire con l’infusione della terapia. </a:t>
            </a:r>
          </a:p>
          <a:p>
            <a:pPr>
              <a:buNone/>
            </a:pPr>
            <a:endParaRPr lang="it-IT" sz="2200" dirty="0" smtClean="0"/>
          </a:p>
          <a:p>
            <a:r>
              <a:rPr lang="it-IT" sz="2200" dirty="0" smtClean="0"/>
              <a:t>Utilizzare specifici dispositivi di stabilizzazione disegnati per tale scopo (</a:t>
            </a:r>
            <a:r>
              <a:rPr lang="it-IT" sz="2200" i="1" dirty="0" err="1" smtClean="0"/>
              <a:t>engineered</a:t>
            </a:r>
            <a:r>
              <a:rPr lang="it-IT" sz="2200" i="1" dirty="0" smtClean="0"/>
              <a:t> </a:t>
            </a:r>
            <a:r>
              <a:rPr lang="it-IT" sz="2200" i="1" dirty="0" err="1" smtClean="0"/>
              <a:t>stabilization</a:t>
            </a:r>
            <a:r>
              <a:rPr lang="it-IT" sz="2200" i="1" dirty="0" smtClean="0"/>
              <a:t> </a:t>
            </a:r>
            <a:r>
              <a:rPr lang="it-IT" sz="2200" i="1" dirty="0" err="1" smtClean="0"/>
              <a:t>device</a:t>
            </a:r>
            <a:r>
              <a:rPr lang="it-IT" sz="2200" i="1" dirty="0" smtClean="0"/>
              <a:t>, ESD).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000636"/>
            <a:ext cx="2643174" cy="94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4929198"/>
            <a:ext cx="4484238" cy="948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10</a:t>
            </a:fld>
            <a:endParaRPr lang="it-IT"/>
          </a:p>
        </p:txBody>
      </p:sp>
      <p:sp>
        <p:nvSpPr>
          <p:cNvPr id="7" name="Segnaposto contenuto 4"/>
          <p:cNvSpPr>
            <a:spLocks noGrp="1"/>
          </p:cNvSpPr>
          <p:nvPr>
            <p:ph idx="1"/>
          </p:nvPr>
        </p:nvSpPr>
        <p:spPr>
          <a:xfrm>
            <a:off x="285720" y="642918"/>
            <a:ext cx="8229600" cy="4389120"/>
          </a:xfrm>
        </p:spPr>
        <p:txBody>
          <a:bodyPr>
            <a:normAutofit fontScale="62500" lnSpcReduction="20000"/>
          </a:bodyPr>
          <a:lstStyle/>
          <a:p>
            <a:endParaRPr lang="it-IT" dirty="0" smtClean="0"/>
          </a:p>
          <a:p>
            <a:r>
              <a:rPr lang="it-IT" dirty="0" smtClean="0"/>
              <a:t>evitare sempre l’impiego di cerotti o suture, poiché non rappresentano una alternativa efficace agli ESD. I cerotti non sterili possono essere contaminati da batteri patogeni, </a:t>
            </a:r>
            <a:r>
              <a:rPr lang="it-IT" dirty="0" err="1" smtClean="0"/>
              <a:t>benchè</a:t>
            </a:r>
            <a:r>
              <a:rPr lang="it-IT" dirty="0" smtClean="0"/>
              <a:t> il rischio di infezioni catetere-correlate al loro utilizzo non sia mai stato esattamente quantificato.</a:t>
            </a:r>
          </a:p>
          <a:p>
            <a:endParaRPr lang="it-IT" dirty="0" smtClean="0"/>
          </a:p>
          <a:p>
            <a:r>
              <a:rPr lang="it-IT" dirty="0" smtClean="0"/>
              <a:t>L’utilizzo di suture è da evitare perché si associa al rischio di punture accidentali e al rischio di infezioni </a:t>
            </a:r>
            <a:r>
              <a:rPr lang="it-IT" dirty="0" err="1" smtClean="0"/>
              <a:t>batteriemiche</a:t>
            </a:r>
            <a:r>
              <a:rPr lang="it-IT" dirty="0" smtClean="0"/>
              <a:t> catetere-correlate </a:t>
            </a:r>
            <a:r>
              <a:rPr lang="it-IT" i="1" dirty="0" smtClean="0"/>
              <a:t>(</a:t>
            </a:r>
            <a:r>
              <a:rPr lang="it-IT" i="1" dirty="0" err="1" smtClean="0"/>
              <a:t>Griswold</a:t>
            </a:r>
            <a:r>
              <a:rPr lang="it-IT" i="1" dirty="0" smtClean="0"/>
              <a:t> S 2013; </a:t>
            </a:r>
            <a:r>
              <a:rPr lang="it-IT" i="1" dirty="0" err="1" smtClean="0"/>
              <a:t>McNichol</a:t>
            </a:r>
            <a:r>
              <a:rPr lang="it-IT" i="1" dirty="0" smtClean="0"/>
              <a:t>, 2013). </a:t>
            </a:r>
          </a:p>
          <a:p>
            <a:endParaRPr lang="it-IT" dirty="0" smtClean="0"/>
          </a:p>
          <a:p>
            <a:r>
              <a:rPr lang="it-IT" dirty="0" smtClean="0"/>
              <a:t>Gli ESD ad adesività cutanea riducono il rischio di infezioni e di dislocazioni dei PICC e sono più sicuri delle suture (</a:t>
            </a:r>
            <a:r>
              <a:rPr lang="it-IT" i="1" dirty="0" err="1" smtClean="0"/>
              <a:t>Yamamoto</a:t>
            </a:r>
            <a:r>
              <a:rPr lang="it-IT" i="1" dirty="0" smtClean="0"/>
              <a:t>, 2002; </a:t>
            </a:r>
            <a:r>
              <a:rPr lang="it-IT" i="1" dirty="0" err="1" smtClean="0"/>
              <a:t>O’Grady</a:t>
            </a:r>
            <a:r>
              <a:rPr lang="it-IT" i="1" dirty="0" smtClean="0"/>
              <a:t>, 2011), </a:t>
            </a:r>
            <a:r>
              <a:rPr lang="it-IT" dirty="0" smtClean="0"/>
              <a:t>vanno sostituiti settimanalmente e la loro integrità va verificata ad ogni cambio della medicazione. </a:t>
            </a:r>
          </a:p>
          <a:p>
            <a:endParaRPr lang="it-IT" dirty="0" smtClean="0"/>
          </a:p>
          <a:p>
            <a:r>
              <a:rPr lang="it-IT" dirty="0" smtClean="0"/>
              <a:t>Nella scelta del metodo migliore per la stabilizzazione del catetere venoso si dovrà tener conto dell’età del paziente, dello spessore e dell’integrità della cute, di pregresse lesioni cutanee da cerotti e della presenza di secrezioni nella sede di inserzione </a:t>
            </a:r>
            <a:r>
              <a:rPr lang="it-IT" i="1" dirty="0" smtClean="0"/>
              <a:t>(</a:t>
            </a:r>
            <a:r>
              <a:rPr lang="it-IT" i="1" dirty="0" err="1" smtClean="0"/>
              <a:t>Marsh</a:t>
            </a:r>
            <a:r>
              <a:rPr lang="it-IT" i="1" dirty="0" smtClean="0"/>
              <a:t> 2015; </a:t>
            </a:r>
            <a:r>
              <a:rPr lang="it-IT" i="1" dirty="0" err="1" smtClean="0"/>
              <a:t>Ullman</a:t>
            </a:r>
            <a:r>
              <a:rPr lang="it-IT" i="1" dirty="0" smtClean="0"/>
              <a:t> 2015). </a:t>
            </a:r>
            <a:endParaRPr lang="it-IT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4572008"/>
            <a:ext cx="2500330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5072074"/>
            <a:ext cx="2000264" cy="86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Immagine 7"/>
          <p:cNvPicPr/>
          <p:nvPr/>
        </p:nvPicPr>
        <p:blipFill>
          <a:blip r:embed="rId4"/>
          <a:stretch>
            <a:fillRect/>
          </a:stretch>
        </p:blipFill>
        <p:spPr>
          <a:xfrm>
            <a:off x="827584" y="4736753"/>
            <a:ext cx="2630096" cy="14106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E. Malinverno 2018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11</a:t>
            </a:fld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19338" y="238125"/>
            <a:ext cx="4505325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isometricOffAxis2Left"/>
            <a:lightRig rig="threePt" dir="t"/>
          </a:scene3d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nozio">
  <a:themeElements>
    <a:clrScheme name="Lun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551</Words>
  <Application>Microsoft Office PowerPoint</Application>
  <PresentationFormat>Presentazione su schermo (4:3)</PresentationFormat>
  <Paragraphs>91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11</vt:i4>
      </vt:variant>
    </vt:vector>
  </HeadingPairs>
  <TitlesOfParts>
    <vt:vector size="21" baseType="lpstr">
      <vt:lpstr>Arial</vt:lpstr>
      <vt:lpstr>Calibri</vt:lpstr>
      <vt:lpstr>Constantia</vt:lpstr>
      <vt:lpstr>Gotham Medium</vt:lpstr>
      <vt:lpstr>HGP明朝E</vt:lpstr>
      <vt:lpstr>Tahoma</vt:lpstr>
      <vt:lpstr>Trebuchet MS</vt:lpstr>
      <vt:lpstr>Wingdings 2</vt:lpstr>
      <vt:lpstr>Tema di Office</vt:lpstr>
      <vt:lpstr>Equinozio</vt:lpstr>
      <vt:lpstr>Presentazione standard di PowerPoint</vt:lpstr>
      <vt:lpstr>MODELLO DI J. REASON</vt:lpstr>
      <vt:lpstr>Errore (fonte: GLOSSARIO Ministero della salute)</vt:lpstr>
      <vt:lpstr>Presentazione standard di PowerPoint</vt:lpstr>
      <vt:lpstr>Gestione CVC: quale tipologia di DANNO?</vt:lpstr>
      <vt:lpstr>Gestione CVC: quale classificazione del DANNO?</vt:lpstr>
      <vt:lpstr>Presentazione standard di PowerPoint</vt:lpstr>
      <vt:lpstr>Presentazione standard di PowerPoint</vt:lpstr>
      <vt:lpstr>Stabilizzazione del CVC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</dc:creator>
  <cp:lastModifiedBy>DHSMILANO2</cp:lastModifiedBy>
  <cp:revision>32</cp:revision>
  <dcterms:created xsi:type="dcterms:W3CDTF">2018-04-12T14:27:13Z</dcterms:created>
  <dcterms:modified xsi:type="dcterms:W3CDTF">2018-05-25T06:28:53Z</dcterms:modified>
</cp:coreProperties>
</file>