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8" r:id="rId4"/>
    <p:sldId id="277" r:id="rId5"/>
    <p:sldId id="267" r:id="rId6"/>
    <p:sldId id="280" r:id="rId7"/>
    <p:sldId id="279" r:id="rId8"/>
    <p:sldId id="263" r:id="rId9"/>
    <p:sldId id="283" r:id="rId10"/>
    <p:sldId id="269" r:id="rId11"/>
    <p:sldId id="258" r:id="rId12"/>
    <p:sldId id="270" r:id="rId1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91" autoAdjust="0"/>
  </p:normalViewPr>
  <p:slideViewPr>
    <p:cSldViewPr>
      <p:cViewPr varScale="1">
        <p:scale>
          <a:sx n="69" d="100"/>
          <a:sy n="69" d="100"/>
        </p:scale>
        <p:origin x="1440"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6EAF69F9-C3CE-4EE8-9A33-708DCA8FB7B8}" type="datetimeFigureOut">
              <a:rPr lang="it-IT" smtClean="0"/>
              <a:pPr/>
              <a:t>24/05/2018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6684F36-2EE5-4775-9C71-BE105F393967}"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EAF69F9-C3CE-4EE8-9A33-708DCA8FB7B8}" type="datetimeFigureOut">
              <a:rPr lang="it-IT" smtClean="0"/>
              <a:pPr/>
              <a:t>24/05/2018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6684F36-2EE5-4775-9C71-BE105F393967}"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6EAF69F9-C3CE-4EE8-9A33-708DCA8FB7B8}" type="datetimeFigureOut">
              <a:rPr lang="it-IT" smtClean="0"/>
              <a:pPr/>
              <a:t>24/05/2018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6684F36-2EE5-4775-9C71-BE105F393967}"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6EAF69F9-C3CE-4EE8-9A33-708DCA8FB7B8}" type="datetimeFigureOut">
              <a:rPr lang="it-IT" smtClean="0"/>
              <a:pPr/>
              <a:t>24/05/2018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6684F36-2EE5-4775-9C71-BE105F393967}"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6EAF69F9-C3CE-4EE8-9A33-708DCA8FB7B8}" type="datetimeFigureOut">
              <a:rPr lang="it-IT" smtClean="0"/>
              <a:pPr/>
              <a:t>24/05/2018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6684F36-2EE5-4775-9C71-BE105F393967}"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6EAF69F9-C3CE-4EE8-9A33-708DCA8FB7B8}" type="datetimeFigureOut">
              <a:rPr lang="it-IT" smtClean="0"/>
              <a:pPr/>
              <a:t>24/05/2018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6684F36-2EE5-4775-9C71-BE105F393967}"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EAF69F9-C3CE-4EE8-9A33-708DCA8FB7B8}" type="datetimeFigureOut">
              <a:rPr lang="it-IT" smtClean="0"/>
              <a:pPr/>
              <a:t>24/05/2018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6684F36-2EE5-4775-9C71-BE105F393967}"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6EAF69F9-C3CE-4EE8-9A33-708DCA8FB7B8}" type="datetimeFigureOut">
              <a:rPr lang="it-IT" smtClean="0"/>
              <a:pPr/>
              <a:t>24/05/2018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6684F36-2EE5-4775-9C71-BE105F393967}"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6EAF69F9-C3CE-4EE8-9A33-708DCA8FB7B8}" type="datetimeFigureOut">
              <a:rPr lang="it-IT" smtClean="0"/>
              <a:pPr/>
              <a:t>24/05/2018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6684F36-2EE5-4775-9C71-BE105F393967}"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EAF69F9-C3CE-4EE8-9A33-708DCA8FB7B8}" type="datetimeFigureOut">
              <a:rPr lang="it-IT" smtClean="0"/>
              <a:pPr/>
              <a:t>24/05/2018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6684F36-2EE5-4775-9C71-BE105F393967}"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EAF69F9-C3CE-4EE8-9A33-708DCA8FB7B8}" type="datetimeFigureOut">
              <a:rPr lang="it-IT" smtClean="0"/>
              <a:pPr/>
              <a:t>24/05/2018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6684F36-2EE5-4775-9C71-BE105F393967}"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AF69F9-C3CE-4EE8-9A33-708DCA8FB7B8}" type="datetimeFigureOut">
              <a:rPr lang="it-IT" smtClean="0"/>
              <a:pPr/>
              <a:t>24/05/2018</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84F36-2EE5-4775-9C71-BE105F393967}"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PAG.1_ok.jpg"/>
          <p:cNvPicPr>
            <a:picLocks noChangeAspect="1"/>
          </p:cNvPicPr>
          <p:nvPr/>
        </p:nvPicPr>
        <p:blipFill>
          <a:blip r:embed="rId2" cstate="print"/>
          <a:stretch>
            <a:fillRect/>
          </a:stretch>
        </p:blipFill>
        <p:spPr>
          <a:xfrm>
            <a:off x="0" y="0"/>
            <a:ext cx="9144000" cy="7035564"/>
          </a:xfrm>
          <a:prstGeom prst="rect">
            <a:avLst/>
          </a:prstGeom>
        </p:spPr>
      </p:pic>
      <p:sp>
        <p:nvSpPr>
          <p:cNvPr id="4" name="CasellaDiTesto 3"/>
          <p:cNvSpPr txBox="1"/>
          <p:nvPr/>
        </p:nvSpPr>
        <p:spPr>
          <a:xfrm>
            <a:off x="387368" y="3284984"/>
            <a:ext cx="8649128" cy="3539430"/>
          </a:xfrm>
          <a:prstGeom prst="rect">
            <a:avLst/>
          </a:prstGeom>
          <a:noFill/>
        </p:spPr>
        <p:txBody>
          <a:bodyPr wrap="square" rtlCol="0">
            <a:spAutoFit/>
          </a:bodyPr>
          <a:lstStyle/>
          <a:p>
            <a:pPr algn="ctr"/>
            <a:r>
              <a:rPr lang="it-IT" sz="3200" b="1" i="1" dirty="0">
                <a:solidFill>
                  <a:schemeClr val="bg1"/>
                </a:solidFill>
                <a:latin typeface="Gotham Medium" pitchFamily="2" charset="0"/>
              </a:rPr>
              <a:t>LA GESTIONE DEL PORT A TRE MESI: QUALE OPPORTUNITA’ ALLA LUCE DELLA RICERCA SCIENTIFICA</a:t>
            </a:r>
          </a:p>
          <a:p>
            <a:pPr algn="ctr"/>
            <a:endParaRPr lang="it-IT" sz="3200" dirty="0">
              <a:solidFill>
                <a:schemeClr val="bg1"/>
              </a:solidFill>
              <a:latin typeface="Gotham Medium" pitchFamily="2" charset="0"/>
            </a:endParaRPr>
          </a:p>
          <a:p>
            <a:pPr algn="ctr"/>
            <a:r>
              <a:rPr lang="it-IT" sz="2400" dirty="0">
                <a:solidFill>
                  <a:schemeClr val="bg1"/>
                </a:solidFill>
                <a:latin typeface="Gotham Medium" pitchFamily="2" charset="0"/>
              </a:rPr>
              <a:t>Alessandra Silvia Galetto</a:t>
            </a:r>
          </a:p>
          <a:p>
            <a:pPr algn="ctr"/>
            <a:r>
              <a:rPr lang="it-IT" sz="2400" dirty="0">
                <a:solidFill>
                  <a:schemeClr val="bg1"/>
                </a:solidFill>
                <a:latin typeface="Gotham Medium" pitchFamily="2" charset="0"/>
              </a:rPr>
              <a:t>Università del Piemonte Orientale</a:t>
            </a:r>
          </a:p>
          <a:p>
            <a:pPr algn="ctr"/>
            <a:r>
              <a:rPr lang="it-IT" sz="2400" dirty="0">
                <a:solidFill>
                  <a:schemeClr val="bg1"/>
                </a:solidFill>
                <a:latin typeface="Gotham Medium" pitchFamily="2" charset="0"/>
              </a:rPr>
              <a:t>Dipartimento di Medicina Traslazionale</a:t>
            </a:r>
          </a:p>
          <a:p>
            <a:pPr algn="ctr"/>
            <a:r>
              <a:rPr lang="it-IT" sz="2400" dirty="0">
                <a:solidFill>
                  <a:schemeClr val="bg1"/>
                </a:solidFill>
                <a:latin typeface="Gotham Medium" pitchFamily="2" charset="0"/>
              </a:rPr>
              <a:t>S.S. Cure Palliative – </a:t>
            </a:r>
            <a:r>
              <a:rPr lang="it-IT" sz="2400" dirty="0" err="1">
                <a:solidFill>
                  <a:schemeClr val="bg1"/>
                </a:solidFill>
                <a:latin typeface="Gotham Medium" pitchFamily="2" charset="0"/>
              </a:rPr>
              <a:t>Hospice</a:t>
            </a:r>
            <a:r>
              <a:rPr lang="it-IT" sz="2400" dirty="0">
                <a:solidFill>
                  <a:schemeClr val="bg1"/>
                </a:solidFill>
                <a:latin typeface="Gotham Medium" pitchFamily="2" charset="0"/>
              </a:rPr>
              <a:t>, ASL VC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PAG.2.jpg"/>
          <p:cNvPicPr>
            <a:picLocks noChangeAspect="1"/>
          </p:cNvPicPr>
          <p:nvPr/>
        </p:nvPicPr>
        <p:blipFill>
          <a:blip r:embed="rId2" cstate="print"/>
          <a:stretch>
            <a:fillRect/>
          </a:stretch>
        </p:blipFill>
        <p:spPr>
          <a:xfrm>
            <a:off x="0" y="18433"/>
            <a:ext cx="9144000" cy="7035564"/>
          </a:xfrm>
          <a:prstGeom prst="rect">
            <a:avLst/>
          </a:prstGeom>
        </p:spPr>
      </p:pic>
      <p:sp>
        <p:nvSpPr>
          <p:cNvPr id="4" name="CasellaDiTesto 3">
            <a:extLst>
              <a:ext uri="{FF2B5EF4-FFF2-40B4-BE49-F238E27FC236}">
                <a16:creationId xmlns:a16="http://schemas.microsoft.com/office/drawing/2014/main" id="{5FD42B58-5A11-4018-84DD-85E22ABA17AD}"/>
              </a:ext>
            </a:extLst>
          </p:cNvPr>
          <p:cNvSpPr txBox="1"/>
          <p:nvPr/>
        </p:nvSpPr>
        <p:spPr>
          <a:xfrm>
            <a:off x="827584" y="1052736"/>
            <a:ext cx="7632848" cy="3323987"/>
          </a:xfrm>
          <a:prstGeom prst="rect">
            <a:avLst/>
          </a:prstGeom>
          <a:noFill/>
        </p:spPr>
        <p:txBody>
          <a:bodyPr wrap="square" rtlCol="0">
            <a:spAutoFit/>
          </a:bodyPr>
          <a:lstStyle/>
          <a:p>
            <a:pPr algn="ctr"/>
            <a:r>
              <a:rPr lang="en-US" sz="2000" b="1" i="1" dirty="0"/>
              <a:t>“PORT IN ONCOLOGY PRACTICE 3-MONTHLY LOCKING WITH NORMAL SALINE FOR CATHETER MAINTENANCE, A PRELIMINARY REPORT</a:t>
            </a:r>
            <a:r>
              <a:rPr lang="en-US" sz="2000" i="1" dirty="0"/>
              <a:t>”</a:t>
            </a:r>
          </a:p>
          <a:p>
            <a:pPr algn="ctr"/>
            <a:r>
              <a:rPr lang="en-US" sz="2000" i="1" dirty="0"/>
              <a:t>G. </a:t>
            </a:r>
            <a:r>
              <a:rPr lang="en-US" sz="2000" i="1" dirty="0" err="1"/>
              <a:t>Solinas</a:t>
            </a:r>
            <a:r>
              <a:rPr lang="en-US" sz="2000" i="1" dirty="0"/>
              <a:t>, F. Platini, M. </a:t>
            </a:r>
            <a:r>
              <a:rPr lang="en-US" sz="2000" i="1" dirty="0" err="1"/>
              <a:t>Trivellato</a:t>
            </a:r>
            <a:r>
              <a:rPr lang="en-US" sz="2000" i="1" dirty="0"/>
              <a:t>, C. </a:t>
            </a:r>
            <a:r>
              <a:rPr lang="en-US" sz="2000" i="1" dirty="0" err="1"/>
              <a:t>Rigo</a:t>
            </a:r>
            <a:r>
              <a:rPr lang="en-US" sz="2000" i="1" dirty="0"/>
              <a:t>, O. </a:t>
            </a:r>
            <a:r>
              <a:rPr lang="en-US" sz="2000" i="1" dirty="0" err="1"/>
              <a:t>Alabiso</a:t>
            </a:r>
            <a:r>
              <a:rPr lang="en-US" sz="2000" i="1" dirty="0"/>
              <a:t>, A.S. Galetto</a:t>
            </a:r>
          </a:p>
          <a:p>
            <a:pPr algn="ctr"/>
            <a:endParaRPr lang="en-US" sz="2000" i="1" dirty="0"/>
          </a:p>
          <a:p>
            <a:pPr algn="ctr"/>
            <a:endParaRPr lang="en-US" sz="2000" i="1" dirty="0"/>
          </a:p>
          <a:p>
            <a:pPr algn="ctr"/>
            <a:endParaRPr lang="en-US" sz="2000" i="1" dirty="0"/>
          </a:p>
          <a:p>
            <a:pPr algn="just"/>
            <a:r>
              <a:rPr lang="en-US" dirty="0"/>
              <a:t>“... Numerous flushing protocols exist including different frequencies for catheter locking to maintain catheter patency. The aim of this retrospective study was to evaluate the incidence of lumen occlusion of central venous ports in a group of adult cancer patients, adopting a policy of locking with normal saline every three months ….”</a:t>
            </a:r>
            <a:endParaRPr lang="it-IT" sz="2000" i="1" dirty="0"/>
          </a:p>
        </p:txBody>
      </p:sp>
      <p:sp>
        <p:nvSpPr>
          <p:cNvPr id="3" name="Rettangolo 2">
            <a:extLst>
              <a:ext uri="{FF2B5EF4-FFF2-40B4-BE49-F238E27FC236}">
                <a16:creationId xmlns:a16="http://schemas.microsoft.com/office/drawing/2014/main" id="{6127DE52-47D1-4E15-A5D8-FAE7E4CB9626}"/>
              </a:ext>
            </a:extLst>
          </p:cNvPr>
          <p:cNvSpPr/>
          <p:nvPr/>
        </p:nvSpPr>
        <p:spPr>
          <a:xfrm>
            <a:off x="827584" y="4949361"/>
            <a:ext cx="7632848" cy="646331"/>
          </a:xfrm>
          <a:prstGeom prst="rect">
            <a:avLst/>
          </a:prstGeom>
        </p:spPr>
        <p:txBody>
          <a:bodyPr wrap="square">
            <a:spAutoFit/>
          </a:bodyPr>
          <a:lstStyle/>
          <a:p>
            <a:pPr algn="just"/>
            <a:r>
              <a:rPr lang="en-GB" dirty="0">
                <a:latin typeface="Calibri" panose="020F0502020204030204" pitchFamily="34" charset="0"/>
                <a:ea typeface="Calibri" panose="020F0502020204030204" pitchFamily="34" charset="0"/>
                <a:cs typeface="Calibri" panose="020F0502020204030204" pitchFamily="34" charset="0"/>
              </a:rPr>
              <a:t>“… The aim of this retrospective study was to evaluate the incidence of lumen occlusion and/or malfunction of central venous ports …”</a:t>
            </a:r>
            <a:endParaRPr lang="it-IT" dirty="0">
              <a:latin typeface="Calibri" panose="020F0502020204030204" pitchFamily="34" charset="0"/>
              <a:cs typeface="Calibri" panose="020F050202020403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PAG.2.jpg"/>
          <p:cNvPicPr>
            <a:picLocks noChangeAspect="1"/>
          </p:cNvPicPr>
          <p:nvPr/>
        </p:nvPicPr>
        <p:blipFill>
          <a:blip r:embed="rId2" cstate="print"/>
          <a:stretch>
            <a:fillRect/>
          </a:stretch>
        </p:blipFill>
        <p:spPr>
          <a:xfrm>
            <a:off x="0" y="0"/>
            <a:ext cx="9144000" cy="7035564"/>
          </a:xfrm>
          <a:prstGeom prst="rect">
            <a:avLst/>
          </a:prstGeom>
        </p:spPr>
      </p:pic>
      <p:sp>
        <p:nvSpPr>
          <p:cNvPr id="3" name="Rettangolo 2">
            <a:extLst>
              <a:ext uri="{FF2B5EF4-FFF2-40B4-BE49-F238E27FC236}">
                <a16:creationId xmlns:a16="http://schemas.microsoft.com/office/drawing/2014/main" id="{DDF9EA06-AE9D-46D2-A05F-7FE32FF476B9}"/>
              </a:ext>
            </a:extLst>
          </p:cNvPr>
          <p:cNvSpPr/>
          <p:nvPr/>
        </p:nvSpPr>
        <p:spPr>
          <a:xfrm>
            <a:off x="827584" y="1166843"/>
            <a:ext cx="6030416" cy="369332"/>
          </a:xfrm>
          <a:prstGeom prst="rect">
            <a:avLst/>
          </a:prstGeom>
        </p:spPr>
        <p:txBody>
          <a:bodyPr wrap="square">
            <a:spAutoFit/>
          </a:bodyPr>
          <a:lstStyle/>
          <a:p>
            <a:r>
              <a:rPr lang="it-IT" dirty="0"/>
              <a:t> </a:t>
            </a:r>
          </a:p>
        </p:txBody>
      </p:sp>
      <p:sp>
        <p:nvSpPr>
          <p:cNvPr id="4" name="Rettangolo 3">
            <a:extLst>
              <a:ext uri="{FF2B5EF4-FFF2-40B4-BE49-F238E27FC236}">
                <a16:creationId xmlns:a16="http://schemas.microsoft.com/office/drawing/2014/main" id="{B1DA83ED-8E60-41A0-9A3E-9610B39BD6C5}"/>
              </a:ext>
            </a:extLst>
          </p:cNvPr>
          <p:cNvSpPr/>
          <p:nvPr/>
        </p:nvSpPr>
        <p:spPr>
          <a:xfrm>
            <a:off x="917594" y="3174551"/>
            <a:ext cx="7308812" cy="1200329"/>
          </a:xfrm>
          <a:prstGeom prst="rect">
            <a:avLst/>
          </a:prstGeom>
          <a:ln w="28575">
            <a:solidFill>
              <a:schemeClr val="accent2">
                <a:lumMod val="60000"/>
                <a:lumOff val="40000"/>
              </a:schemeClr>
            </a:solidFill>
          </a:ln>
        </p:spPr>
        <p:txBody>
          <a:bodyPr wrap="square">
            <a:spAutoFit/>
          </a:bodyPr>
          <a:lstStyle/>
          <a:p>
            <a:pPr algn="just"/>
            <a:r>
              <a:rPr lang="it-IT" sz="2400" dirty="0"/>
              <a:t>Tutti i pazienti maggiorenni, portatori di CVC tipo PORT, in follow-up oncologico da almeno 3 mesi presso la SC di Oncologia dell'Ospedale Maggiore Della Carità di Novara</a:t>
            </a:r>
          </a:p>
        </p:txBody>
      </p:sp>
      <p:sp>
        <p:nvSpPr>
          <p:cNvPr id="5" name="CasellaDiTesto 4">
            <a:extLst>
              <a:ext uri="{FF2B5EF4-FFF2-40B4-BE49-F238E27FC236}">
                <a16:creationId xmlns:a16="http://schemas.microsoft.com/office/drawing/2014/main" id="{69F620BA-AF34-4591-8DC9-D1FBFDF00FBB}"/>
              </a:ext>
            </a:extLst>
          </p:cNvPr>
          <p:cNvSpPr txBox="1"/>
          <p:nvPr/>
        </p:nvSpPr>
        <p:spPr>
          <a:xfrm>
            <a:off x="1979712" y="1495298"/>
            <a:ext cx="4878288" cy="523220"/>
          </a:xfrm>
          <a:prstGeom prst="rect">
            <a:avLst/>
          </a:prstGeom>
          <a:noFill/>
        </p:spPr>
        <p:txBody>
          <a:bodyPr wrap="square" rtlCol="0">
            <a:spAutoFit/>
          </a:bodyPr>
          <a:lstStyle/>
          <a:p>
            <a:pPr algn="ctr"/>
            <a:r>
              <a:rPr lang="it-IT" sz="2800" b="1" dirty="0"/>
              <a:t>POPOLAZIONE</a:t>
            </a:r>
          </a:p>
        </p:txBody>
      </p:sp>
      <p:sp>
        <p:nvSpPr>
          <p:cNvPr id="7" name="CasellaDiTesto 6">
            <a:extLst>
              <a:ext uri="{FF2B5EF4-FFF2-40B4-BE49-F238E27FC236}">
                <a16:creationId xmlns:a16="http://schemas.microsoft.com/office/drawing/2014/main" id="{CFEB099F-9CC7-48B8-B112-A34A7E194CBD}"/>
              </a:ext>
            </a:extLst>
          </p:cNvPr>
          <p:cNvSpPr txBox="1"/>
          <p:nvPr/>
        </p:nvSpPr>
        <p:spPr>
          <a:xfrm>
            <a:off x="4715508" y="2365702"/>
            <a:ext cx="3384376" cy="461665"/>
          </a:xfrm>
          <a:prstGeom prst="rect">
            <a:avLst/>
          </a:prstGeom>
          <a:noFill/>
        </p:spPr>
        <p:txBody>
          <a:bodyPr wrap="square" rtlCol="0">
            <a:spAutoFit/>
          </a:bodyPr>
          <a:lstStyle/>
          <a:p>
            <a:endParaRPr lang="it-IT" sz="2400" dirty="0"/>
          </a:p>
        </p:txBody>
      </p:sp>
      <p:sp>
        <p:nvSpPr>
          <p:cNvPr id="8" name="CasellaDiTesto 7">
            <a:extLst>
              <a:ext uri="{FF2B5EF4-FFF2-40B4-BE49-F238E27FC236}">
                <a16:creationId xmlns:a16="http://schemas.microsoft.com/office/drawing/2014/main" id="{797D466E-7B34-4118-BDAB-0DB9892771C6}"/>
              </a:ext>
            </a:extLst>
          </p:cNvPr>
          <p:cNvSpPr txBox="1"/>
          <p:nvPr/>
        </p:nvSpPr>
        <p:spPr>
          <a:xfrm>
            <a:off x="930508" y="4962236"/>
            <a:ext cx="7308812" cy="461665"/>
          </a:xfrm>
          <a:prstGeom prst="rect">
            <a:avLst/>
          </a:prstGeom>
          <a:noFill/>
          <a:ln w="28575">
            <a:solidFill>
              <a:schemeClr val="accent2">
                <a:lumMod val="60000"/>
                <a:lumOff val="40000"/>
              </a:schemeClr>
            </a:solidFill>
          </a:ln>
        </p:spPr>
        <p:txBody>
          <a:bodyPr wrap="square" rtlCol="0">
            <a:spAutoFit/>
          </a:bodyPr>
          <a:lstStyle/>
          <a:p>
            <a:pPr algn="just"/>
            <a:r>
              <a:rPr lang="it-IT" sz="2400" dirty="0"/>
              <a:t>impianto del PORT nel periodo 01/01/2007 - 31/08/2014</a:t>
            </a:r>
          </a:p>
        </p:txBody>
      </p:sp>
    </p:spTree>
    <p:extLst>
      <p:ext uri="{BB962C8B-B14F-4D97-AF65-F5344CB8AC3E}">
        <p14:creationId xmlns:p14="http://schemas.microsoft.com/office/powerpoint/2010/main" val="2508966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PAG.2.jpg"/>
          <p:cNvPicPr>
            <a:picLocks noChangeAspect="1"/>
          </p:cNvPicPr>
          <p:nvPr/>
        </p:nvPicPr>
        <p:blipFill>
          <a:blip r:embed="rId2" cstate="print"/>
          <a:stretch>
            <a:fillRect/>
          </a:stretch>
        </p:blipFill>
        <p:spPr>
          <a:xfrm>
            <a:off x="-7978" y="0"/>
            <a:ext cx="9144000" cy="8054286"/>
          </a:xfrm>
          <a:prstGeom prst="rect">
            <a:avLst/>
          </a:prstGeom>
        </p:spPr>
      </p:pic>
      <p:sp>
        <p:nvSpPr>
          <p:cNvPr id="3" name="Rettangolo 2">
            <a:extLst>
              <a:ext uri="{FF2B5EF4-FFF2-40B4-BE49-F238E27FC236}">
                <a16:creationId xmlns:a16="http://schemas.microsoft.com/office/drawing/2014/main" id="{DDF9EA06-AE9D-46D2-A05F-7FE32FF476B9}"/>
              </a:ext>
            </a:extLst>
          </p:cNvPr>
          <p:cNvSpPr/>
          <p:nvPr/>
        </p:nvSpPr>
        <p:spPr>
          <a:xfrm>
            <a:off x="827584" y="1166843"/>
            <a:ext cx="6030416" cy="369332"/>
          </a:xfrm>
          <a:prstGeom prst="rect">
            <a:avLst/>
          </a:prstGeom>
        </p:spPr>
        <p:txBody>
          <a:bodyPr wrap="square">
            <a:spAutoFit/>
          </a:bodyPr>
          <a:lstStyle/>
          <a:p>
            <a:r>
              <a:rPr lang="it-IT" dirty="0"/>
              <a:t> </a:t>
            </a:r>
          </a:p>
        </p:txBody>
      </p:sp>
      <p:sp>
        <p:nvSpPr>
          <p:cNvPr id="4" name="Rettangolo 3">
            <a:extLst>
              <a:ext uri="{FF2B5EF4-FFF2-40B4-BE49-F238E27FC236}">
                <a16:creationId xmlns:a16="http://schemas.microsoft.com/office/drawing/2014/main" id="{59FA99EA-4DA9-47BA-80C1-C28A154EAD09}"/>
              </a:ext>
            </a:extLst>
          </p:cNvPr>
          <p:cNvSpPr/>
          <p:nvPr/>
        </p:nvSpPr>
        <p:spPr>
          <a:xfrm>
            <a:off x="2123728" y="3429000"/>
            <a:ext cx="4572000" cy="369332"/>
          </a:xfrm>
          <a:prstGeom prst="rect">
            <a:avLst/>
          </a:prstGeom>
        </p:spPr>
        <p:txBody>
          <a:bodyPr>
            <a:spAutoFit/>
          </a:bodyPr>
          <a:lstStyle/>
          <a:p>
            <a:endParaRPr lang="it-IT" dirty="0"/>
          </a:p>
        </p:txBody>
      </p:sp>
      <p:sp>
        <p:nvSpPr>
          <p:cNvPr id="5" name="CasellaDiTesto 4">
            <a:extLst>
              <a:ext uri="{FF2B5EF4-FFF2-40B4-BE49-F238E27FC236}">
                <a16:creationId xmlns:a16="http://schemas.microsoft.com/office/drawing/2014/main" id="{E18CA43E-1FCD-4BA8-BC5B-2245892E186A}"/>
              </a:ext>
            </a:extLst>
          </p:cNvPr>
          <p:cNvSpPr txBox="1"/>
          <p:nvPr/>
        </p:nvSpPr>
        <p:spPr>
          <a:xfrm>
            <a:off x="1493404" y="1705452"/>
            <a:ext cx="5832648" cy="523220"/>
          </a:xfrm>
          <a:prstGeom prst="rect">
            <a:avLst/>
          </a:prstGeom>
          <a:noFill/>
        </p:spPr>
        <p:txBody>
          <a:bodyPr wrap="square" rtlCol="0">
            <a:spAutoFit/>
          </a:bodyPr>
          <a:lstStyle/>
          <a:p>
            <a:pPr algn="ctr"/>
            <a:r>
              <a:rPr lang="it-IT" sz="2800" b="1" dirty="0"/>
              <a:t>LAVAGGIO</a:t>
            </a:r>
          </a:p>
        </p:txBody>
      </p:sp>
      <p:sp>
        <p:nvSpPr>
          <p:cNvPr id="6" name="CasellaDiTesto 5">
            <a:extLst>
              <a:ext uri="{FF2B5EF4-FFF2-40B4-BE49-F238E27FC236}">
                <a16:creationId xmlns:a16="http://schemas.microsoft.com/office/drawing/2014/main" id="{16CA0A6F-B3FF-4A63-9DB8-FE8E2ECA9307}"/>
              </a:ext>
            </a:extLst>
          </p:cNvPr>
          <p:cNvSpPr txBox="1"/>
          <p:nvPr/>
        </p:nvSpPr>
        <p:spPr>
          <a:xfrm>
            <a:off x="1259632" y="2696750"/>
            <a:ext cx="7200800" cy="2308324"/>
          </a:xfrm>
          <a:prstGeom prst="rect">
            <a:avLst/>
          </a:prstGeom>
          <a:noFill/>
        </p:spPr>
        <p:txBody>
          <a:bodyPr wrap="square" rtlCol="0">
            <a:spAutoFit/>
          </a:bodyPr>
          <a:lstStyle/>
          <a:p>
            <a:r>
              <a:rPr lang="it-IT" sz="2400" dirty="0"/>
              <a:t>STERILITA’</a:t>
            </a:r>
          </a:p>
          <a:p>
            <a:endParaRPr lang="it-IT" sz="2400" dirty="0"/>
          </a:p>
          <a:p>
            <a:r>
              <a:rPr lang="it-IT" sz="2400" dirty="0"/>
              <a:t>TECNICA PULSANTE</a:t>
            </a:r>
          </a:p>
          <a:p>
            <a:endParaRPr lang="it-IT" sz="2400" dirty="0"/>
          </a:p>
          <a:p>
            <a:r>
              <a:rPr lang="it-IT" sz="2400" dirty="0"/>
              <a:t>PRESSIONE POSITIVA AL TERMINE DEL LAVAGGIO (durante il </a:t>
            </a:r>
            <a:r>
              <a:rPr lang="it-IT" sz="2400" dirty="0" err="1"/>
              <a:t>clampaggio</a:t>
            </a:r>
            <a:r>
              <a:rPr lang="it-IT" sz="2400" dirty="0"/>
              <a:t> del morsetto</a:t>
            </a:r>
            <a:r>
              <a:rPr lang="it-IT" sz="2400" i="1" dirty="0"/>
              <a:t>)</a:t>
            </a:r>
            <a:endParaRPr lang="it-IT" sz="2400" dirty="0"/>
          </a:p>
        </p:txBody>
      </p:sp>
    </p:spTree>
    <p:extLst>
      <p:ext uri="{BB962C8B-B14F-4D97-AF65-F5344CB8AC3E}">
        <p14:creationId xmlns:p14="http://schemas.microsoft.com/office/powerpoint/2010/main" val="376022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PAG.2.jpg"/>
          <p:cNvPicPr>
            <a:picLocks noChangeAspect="1"/>
          </p:cNvPicPr>
          <p:nvPr/>
        </p:nvPicPr>
        <p:blipFill>
          <a:blip r:embed="rId2" cstate="print"/>
          <a:stretch>
            <a:fillRect/>
          </a:stretch>
        </p:blipFill>
        <p:spPr>
          <a:xfrm>
            <a:off x="0" y="-130881"/>
            <a:ext cx="9144000" cy="7035564"/>
          </a:xfrm>
          <a:prstGeom prst="rect">
            <a:avLst/>
          </a:prstGeom>
        </p:spPr>
      </p:pic>
      <p:sp>
        <p:nvSpPr>
          <p:cNvPr id="3" name="Rettangolo 2">
            <a:extLst>
              <a:ext uri="{FF2B5EF4-FFF2-40B4-BE49-F238E27FC236}">
                <a16:creationId xmlns:a16="http://schemas.microsoft.com/office/drawing/2014/main" id="{DDF9EA06-AE9D-46D2-A05F-7FE32FF476B9}"/>
              </a:ext>
            </a:extLst>
          </p:cNvPr>
          <p:cNvSpPr/>
          <p:nvPr/>
        </p:nvSpPr>
        <p:spPr>
          <a:xfrm>
            <a:off x="827584" y="1166843"/>
            <a:ext cx="6030416" cy="369332"/>
          </a:xfrm>
          <a:prstGeom prst="rect">
            <a:avLst/>
          </a:prstGeom>
        </p:spPr>
        <p:txBody>
          <a:bodyPr wrap="square">
            <a:spAutoFit/>
          </a:bodyPr>
          <a:lstStyle/>
          <a:p>
            <a:r>
              <a:rPr lang="it-IT" dirty="0"/>
              <a:t> </a:t>
            </a:r>
          </a:p>
        </p:txBody>
      </p:sp>
      <p:sp>
        <p:nvSpPr>
          <p:cNvPr id="4" name="Rettangolo 3">
            <a:extLst>
              <a:ext uri="{FF2B5EF4-FFF2-40B4-BE49-F238E27FC236}">
                <a16:creationId xmlns:a16="http://schemas.microsoft.com/office/drawing/2014/main" id="{D74FA581-CA0C-4B9A-8BA1-B37C5A3FA90A}"/>
              </a:ext>
            </a:extLst>
          </p:cNvPr>
          <p:cNvSpPr/>
          <p:nvPr/>
        </p:nvSpPr>
        <p:spPr>
          <a:xfrm>
            <a:off x="5085859" y="2527989"/>
            <a:ext cx="6408712" cy="369332"/>
          </a:xfrm>
          <a:prstGeom prst="rect">
            <a:avLst/>
          </a:prstGeom>
        </p:spPr>
        <p:txBody>
          <a:bodyPr wrap="square">
            <a:spAutoFit/>
          </a:bodyPr>
          <a:lstStyle/>
          <a:p>
            <a:endParaRPr lang="it-IT" dirty="0"/>
          </a:p>
        </p:txBody>
      </p:sp>
      <p:sp>
        <p:nvSpPr>
          <p:cNvPr id="7" name="CasellaDiTesto 6">
            <a:extLst>
              <a:ext uri="{FF2B5EF4-FFF2-40B4-BE49-F238E27FC236}">
                <a16:creationId xmlns:a16="http://schemas.microsoft.com/office/drawing/2014/main" id="{78C3EED4-0CDB-4972-AA71-04A3FD3008B2}"/>
              </a:ext>
            </a:extLst>
          </p:cNvPr>
          <p:cNvSpPr txBox="1"/>
          <p:nvPr/>
        </p:nvSpPr>
        <p:spPr>
          <a:xfrm>
            <a:off x="1319344" y="982177"/>
            <a:ext cx="3240360" cy="369332"/>
          </a:xfrm>
          <a:prstGeom prst="rect">
            <a:avLst/>
          </a:prstGeom>
          <a:noFill/>
        </p:spPr>
        <p:txBody>
          <a:bodyPr wrap="square" rtlCol="0">
            <a:spAutoFit/>
          </a:bodyPr>
          <a:lstStyle/>
          <a:p>
            <a:r>
              <a:rPr lang="it-IT" dirty="0"/>
              <a:t>GENNAIO 2007 – AGOSTO 2010</a:t>
            </a:r>
          </a:p>
        </p:txBody>
      </p:sp>
      <p:sp>
        <p:nvSpPr>
          <p:cNvPr id="9" name="CasellaDiTesto 8">
            <a:extLst>
              <a:ext uri="{FF2B5EF4-FFF2-40B4-BE49-F238E27FC236}">
                <a16:creationId xmlns:a16="http://schemas.microsoft.com/office/drawing/2014/main" id="{2905D21F-78ED-45AC-B25C-933327E5DB1E}"/>
              </a:ext>
            </a:extLst>
          </p:cNvPr>
          <p:cNvSpPr txBox="1"/>
          <p:nvPr/>
        </p:nvSpPr>
        <p:spPr>
          <a:xfrm>
            <a:off x="6290202" y="995647"/>
            <a:ext cx="1460140" cy="369332"/>
          </a:xfrm>
          <a:prstGeom prst="rect">
            <a:avLst/>
          </a:prstGeom>
          <a:noFill/>
          <a:ln>
            <a:solidFill>
              <a:schemeClr val="bg1"/>
            </a:solidFill>
          </a:ln>
        </p:spPr>
        <p:txBody>
          <a:bodyPr wrap="square" rtlCol="0">
            <a:spAutoFit/>
          </a:bodyPr>
          <a:lstStyle/>
          <a:p>
            <a:pPr algn="ctr"/>
            <a:r>
              <a:rPr lang="en-GB" dirty="0">
                <a:latin typeface="+mj-lt"/>
                <a:ea typeface="Calibri" panose="020F0502020204030204" pitchFamily="34" charset="0"/>
              </a:rPr>
              <a:t>DOME PORT</a:t>
            </a:r>
            <a:endParaRPr lang="it-IT" dirty="0">
              <a:latin typeface="+mj-lt"/>
            </a:endParaRPr>
          </a:p>
        </p:txBody>
      </p:sp>
      <p:sp>
        <p:nvSpPr>
          <p:cNvPr id="10" name="CasellaDiTesto 9">
            <a:extLst>
              <a:ext uri="{FF2B5EF4-FFF2-40B4-BE49-F238E27FC236}">
                <a16:creationId xmlns:a16="http://schemas.microsoft.com/office/drawing/2014/main" id="{8AD13E2B-6896-42B0-A8E2-9568FE9356B0}"/>
              </a:ext>
            </a:extLst>
          </p:cNvPr>
          <p:cNvSpPr txBox="1"/>
          <p:nvPr/>
        </p:nvSpPr>
        <p:spPr>
          <a:xfrm>
            <a:off x="1211332" y="1780282"/>
            <a:ext cx="3456384" cy="369332"/>
          </a:xfrm>
          <a:prstGeom prst="rect">
            <a:avLst/>
          </a:prstGeom>
          <a:noFill/>
        </p:spPr>
        <p:txBody>
          <a:bodyPr wrap="square" rtlCol="0">
            <a:spAutoFit/>
          </a:bodyPr>
          <a:lstStyle/>
          <a:p>
            <a:r>
              <a:rPr lang="it-IT" dirty="0"/>
              <a:t>SETTEMBRE 2010 – AGOSTO 2014</a:t>
            </a:r>
          </a:p>
        </p:txBody>
      </p:sp>
      <p:sp>
        <p:nvSpPr>
          <p:cNvPr id="11" name="CasellaDiTesto 10">
            <a:extLst>
              <a:ext uri="{FF2B5EF4-FFF2-40B4-BE49-F238E27FC236}">
                <a16:creationId xmlns:a16="http://schemas.microsoft.com/office/drawing/2014/main" id="{ED3B59D6-6C51-4CB4-8677-E6F5C0B1397A}"/>
              </a:ext>
            </a:extLst>
          </p:cNvPr>
          <p:cNvSpPr txBox="1"/>
          <p:nvPr/>
        </p:nvSpPr>
        <p:spPr>
          <a:xfrm>
            <a:off x="6290202" y="1771521"/>
            <a:ext cx="1460140" cy="369332"/>
          </a:xfrm>
          <a:prstGeom prst="rect">
            <a:avLst/>
          </a:prstGeom>
          <a:noFill/>
          <a:ln>
            <a:solidFill>
              <a:schemeClr val="bg1"/>
            </a:solidFill>
          </a:ln>
        </p:spPr>
        <p:txBody>
          <a:bodyPr wrap="square" rtlCol="0">
            <a:spAutoFit/>
          </a:bodyPr>
          <a:lstStyle/>
          <a:p>
            <a:pPr algn="ctr"/>
            <a:r>
              <a:rPr lang="it-IT" dirty="0"/>
              <a:t>POWER PORT</a:t>
            </a:r>
          </a:p>
        </p:txBody>
      </p:sp>
      <p:sp>
        <p:nvSpPr>
          <p:cNvPr id="12" name="CasellaDiTesto 11">
            <a:extLst>
              <a:ext uri="{FF2B5EF4-FFF2-40B4-BE49-F238E27FC236}">
                <a16:creationId xmlns:a16="http://schemas.microsoft.com/office/drawing/2014/main" id="{5E0AB9BF-52E4-480B-9681-238B5556BF57}"/>
              </a:ext>
            </a:extLst>
          </p:cNvPr>
          <p:cNvSpPr txBox="1"/>
          <p:nvPr/>
        </p:nvSpPr>
        <p:spPr>
          <a:xfrm>
            <a:off x="1830691" y="2698161"/>
            <a:ext cx="5040560" cy="400110"/>
          </a:xfrm>
          <a:prstGeom prst="rect">
            <a:avLst/>
          </a:prstGeom>
          <a:noFill/>
        </p:spPr>
        <p:txBody>
          <a:bodyPr wrap="square" rtlCol="0">
            <a:spAutoFit/>
          </a:bodyPr>
          <a:lstStyle/>
          <a:p>
            <a:pPr algn="ctr"/>
            <a:r>
              <a:rPr lang="it-IT" sz="2000" b="1" dirty="0"/>
              <a:t>POSIZIONAMENTO</a:t>
            </a:r>
          </a:p>
        </p:txBody>
      </p:sp>
      <p:cxnSp>
        <p:nvCxnSpPr>
          <p:cNvPr id="14" name="Connettore 2 13">
            <a:extLst>
              <a:ext uri="{FF2B5EF4-FFF2-40B4-BE49-F238E27FC236}">
                <a16:creationId xmlns:a16="http://schemas.microsoft.com/office/drawing/2014/main" id="{8B3CF306-98E8-4B32-BD79-A938021C150D}"/>
              </a:ext>
            </a:extLst>
          </p:cNvPr>
          <p:cNvCxnSpPr>
            <a:cxnSpLocks/>
          </p:cNvCxnSpPr>
          <p:nvPr/>
        </p:nvCxnSpPr>
        <p:spPr>
          <a:xfrm>
            <a:off x="4929808" y="1180313"/>
            <a:ext cx="93610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Connettore 2 15">
            <a:extLst>
              <a:ext uri="{FF2B5EF4-FFF2-40B4-BE49-F238E27FC236}">
                <a16:creationId xmlns:a16="http://schemas.microsoft.com/office/drawing/2014/main" id="{36BB94FE-5AB0-42EA-8464-97ABA66E38FD}"/>
              </a:ext>
            </a:extLst>
          </p:cNvPr>
          <p:cNvCxnSpPr>
            <a:cxnSpLocks/>
          </p:cNvCxnSpPr>
          <p:nvPr/>
        </p:nvCxnSpPr>
        <p:spPr>
          <a:xfrm>
            <a:off x="4929808" y="1970392"/>
            <a:ext cx="93610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7" name="CasellaDiTesto 16">
            <a:extLst>
              <a:ext uri="{FF2B5EF4-FFF2-40B4-BE49-F238E27FC236}">
                <a16:creationId xmlns:a16="http://schemas.microsoft.com/office/drawing/2014/main" id="{F9A61024-7673-42E2-B98A-7B3E0A7BFBFD}"/>
              </a:ext>
            </a:extLst>
          </p:cNvPr>
          <p:cNvSpPr txBox="1"/>
          <p:nvPr/>
        </p:nvSpPr>
        <p:spPr>
          <a:xfrm>
            <a:off x="746448" y="3423446"/>
            <a:ext cx="3096344" cy="369332"/>
          </a:xfrm>
          <a:prstGeom prst="rect">
            <a:avLst/>
          </a:prstGeom>
          <a:noFill/>
        </p:spPr>
        <p:txBody>
          <a:bodyPr wrap="square" rtlCol="0">
            <a:spAutoFit/>
          </a:bodyPr>
          <a:lstStyle/>
          <a:p>
            <a:r>
              <a:rPr lang="it-IT" dirty="0"/>
              <a:t>FINO ALLA FINE DEL 2008</a:t>
            </a:r>
          </a:p>
        </p:txBody>
      </p:sp>
      <p:sp>
        <p:nvSpPr>
          <p:cNvPr id="19" name="CasellaDiTesto 18">
            <a:extLst>
              <a:ext uri="{FF2B5EF4-FFF2-40B4-BE49-F238E27FC236}">
                <a16:creationId xmlns:a16="http://schemas.microsoft.com/office/drawing/2014/main" id="{407BD508-FD41-4356-A643-7D81736996EB}"/>
              </a:ext>
            </a:extLst>
          </p:cNvPr>
          <p:cNvSpPr txBox="1"/>
          <p:nvPr/>
        </p:nvSpPr>
        <p:spPr>
          <a:xfrm>
            <a:off x="4461182" y="3267916"/>
            <a:ext cx="3927242" cy="646331"/>
          </a:xfrm>
          <a:prstGeom prst="rect">
            <a:avLst/>
          </a:prstGeom>
          <a:noFill/>
          <a:ln w="28575">
            <a:solidFill>
              <a:schemeClr val="accent2">
                <a:lumMod val="60000"/>
                <a:lumOff val="40000"/>
              </a:schemeClr>
            </a:solidFill>
          </a:ln>
        </p:spPr>
        <p:txBody>
          <a:bodyPr wrap="square" rtlCol="0">
            <a:spAutoFit/>
          </a:bodyPr>
          <a:lstStyle/>
          <a:p>
            <a:pPr algn="just"/>
            <a:r>
              <a:rPr lang="it-IT" dirty="0"/>
              <a:t>Esposizione chirurgica con </a:t>
            </a:r>
            <a:r>
              <a:rPr lang="it-IT" dirty="0" err="1"/>
              <a:t>venipuntura</a:t>
            </a:r>
            <a:r>
              <a:rPr lang="it-IT" dirty="0"/>
              <a:t> percutanea alla cieca + </a:t>
            </a:r>
            <a:r>
              <a:rPr lang="it-IT" dirty="0" err="1"/>
              <a:t>Rx</a:t>
            </a:r>
            <a:r>
              <a:rPr lang="it-IT" dirty="0"/>
              <a:t> torace</a:t>
            </a:r>
          </a:p>
        </p:txBody>
      </p:sp>
      <p:sp>
        <p:nvSpPr>
          <p:cNvPr id="20" name="CasellaDiTesto 19">
            <a:extLst>
              <a:ext uri="{FF2B5EF4-FFF2-40B4-BE49-F238E27FC236}">
                <a16:creationId xmlns:a16="http://schemas.microsoft.com/office/drawing/2014/main" id="{13008384-12B8-4355-830B-9D63808A023D}"/>
              </a:ext>
            </a:extLst>
          </p:cNvPr>
          <p:cNvSpPr txBox="1"/>
          <p:nvPr/>
        </p:nvSpPr>
        <p:spPr>
          <a:xfrm>
            <a:off x="791580" y="4697278"/>
            <a:ext cx="3096344" cy="369332"/>
          </a:xfrm>
          <a:prstGeom prst="rect">
            <a:avLst/>
          </a:prstGeom>
          <a:noFill/>
        </p:spPr>
        <p:txBody>
          <a:bodyPr wrap="square" rtlCol="0">
            <a:spAutoFit/>
          </a:bodyPr>
          <a:lstStyle/>
          <a:p>
            <a:r>
              <a:rPr lang="it-IT" dirty="0"/>
              <a:t>DAL 2009 A MARZO 2012</a:t>
            </a:r>
          </a:p>
        </p:txBody>
      </p:sp>
      <p:sp>
        <p:nvSpPr>
          <p:cNvPr id="21" name="CasellaDiTesto 20">
            <a:extLst>
              <a:ext uri="{FF2B5EF4-FFF2-40B4-BE49-F238E27FC236}">
                <a16:creationId xmlns:a16="http://schemas.microsoft.com/office/drawing/2014/main" id="{076B163F-29A4-4C96-BCB1-F5264C82C7F6}"/>
              </a:ext>
            </a:extLst>
          </p:cNvPr>
          <p:cNvSpPr txBox="1"/>
          <p:nvPr/>
        </p:nvSpPr>
        <p:spPr>
          <a:xfrm>
            <a:off x="4173082" y="4988116"/>
            <a:ext cx="4215342" cy="527552"/>
          </a:xfrm>
          <a:prstGeom prst="rect">
            <a:avLst/>
          </a:prstGeom>
          <a:noFill/>
        </p:spPr>
        <p:txBody>
          <a:bodyPr wrap="square" rtlCol="0">
            <a:spAutoFit/>
          </a:bodyPr>
          <a:lstStyle/>
          <a:p>
            <a:endParaRPr lang="it-IT" dirty="0"/>
          </a:p>
        </p:txBody>
      </p:sp>
      <p:sp>
        <p:nvSpPr>
          <p:cNvPr id="22" name="CasellaDiTesto 21">
            <a:extLst>
              <a:ext uri="{FF2B5EF4-FFF2-40B4-BE49-F238E27FC236}">
                <a16:creationId xmlns:a16="http://schemas.microsoft.com/office/drawing/2014/main" id="{909C24C5-28CE-4205-A99F-101677DABFBA}"/>
              </a:ext>
            </a:extLst>
          </p:cNvPr>
          <p:cNvSpPr txBox="1"/>
          <p:nvPr/>
        </p:nvSpPr>
        <p:spPr>
          <a:xfrm>
            <a:off x="4461182" y="4389748"/>
            <a:ext cx="3960440" cy="923330"/>
          </a:xfrm>
          <a:prstGeom prst="rect">
            <a:avLst/>
          </a:prstGeom>
          <a:noFill/>
          <a:ln w="28575">
            <a:solidFill>
              <a:schemeClr val="accent2">
                <a:lumMod val="60000"/>
                <a:lumOff val="40000"/>
              </a:schemeClr>
            </a:solidFill>
          </a:ln>
        </p:spPr>
        <p:txBody>
          <a:bodyPr wrap="square" rtlCol="0">
            <a:spAutoFit/>
          </a:bodyPr>
          <a:lstStyle/>
          <a:p>
            <a:pPr algn="just"/>
            <a:r>
              <a:rPr lang="it-IT" dirty="0"/>
              <a:t>Esposizione chirurgica con </a:t>
            </a:r>
            <a:r>
              <a:rPr lang="it-IT" dirty="0" err="1"/>
              <a:t>venipuntura</a:t>
            </a:r>
            <a:r>
              <a:rPr lang="it-IT" dirty="0"/>
              <a:t> percutanea alla cieca + </a:t>
            </a:r>
            <a:r>
              <a:rPr lang="it-IT" dirty="0" err="1"/>
              <a:t>Rx</a:t>
            </a:r>
            <a:r>
              <a:rPr lang="it-IT" dirty="0"/>
              <a:t> torace oppure</a:t>
            </a:r>
            <a:r>
              <a:rPr lang="en-GB" dirty="0">
                <a:ea typeface="Calibri" panose="020F0502020204030204" pitchFamily="34" charset="0"/>
              </a:rPr>
              <a:t> </a:t>
            </a:r>
            <a:r>
              <a:rPr lang="en-GB" dirty="0" err="1">
                <a:ea typeface="Calibri" panose="020F0502020204030204" pitchFamily="34" charset="0"/>
              </a:rPr>
              <a:t>posizionamento</a:t>
            </a:r>
            <a:r>
              <a:rPr lang="en-GB" dirty="0">
                <a:ea typeface="Calibri" panose="020F0502020204030204" pitchFamily="34" charset="0"/>
              </a:rPr>
              <a:t> con </a:t>
            </a:r>
            <a:r>
              <a:rPr lang="en-GB" dirty="0" err="1">
                <a:ea typeface="Calibri" panose="020F0502020204030204" pitchFamily="34" charset="0"/>
              </a:rPr>
              <a:t>guida</a:t>
            </a:r>
            <a:r>
              <a:rPr lang="en-GB" dirty="0">
                <a:ea typeface="Calibri" panose="020F0502020204030204" pitchFamily="34" charset="0"/>
              </a:rPr>
              <a:t> </a:t>
            </a:r>
            <a:r>
              <a:rPr lang="en-GB" dirty="0" err="1">
                <a:ea typeface="Calibri" panose="020F0502020204030204" pitchFamily="34" charset="0"/>
              </a:rPr>
              <a:t>fluoroscopica</a:t>
            </a:r>
            <a:endParaRPr lang="it-IT" dirty="0"/>
          </a:p>
        </p:txBody>
      </p:sp>
      <p:sp>
        <p:nvSpPr>
          <p:cNvPr id="23" name="CasellaDiTesto 22">
            <a:extLst>
              <a:ext uri="{FF2B5EF4-FFF2-40B4-BE49-F238E27FC236}">
                <a16:creationId xmlns:a16="http://schemas.microsoft.com/office/drawing/2014/main" id="{38CF6475-8BD0-4176-8100-F021B54A0F3B}"/>
              </a:ext>
            </a:extLst>
          </p:cNvPr>
          <p:cNvSpPr txBox="1"/>
          <p:nvPr/>
        </p:nvSpPr>
        <p:spPr>
          <a:xfrm>
            <a:off x="826738" y="5916993"/>
            <a:ext cx="1728192" cy="369332"/>
          </a:xfrm>
          <a:prstGeom prst="rect">
            <a:avLst/>
          </a:prstGeom>
          <a:noFill/>
        </p:spPr>
        <p:txBody>
          <a:bodyPr wrap="square" rtlCol="0">
            <a:spAutoFit/>
          </a:bodyPr>
          <a:lstStyle/>
          <a:p>
            <a:r>
              <a:rPr lang="it-IT" dirty="0"/>
              <a:t>DA APRILE 2012 </a:t>
            </a:r>
          </a:p>
        </p:txBody>
      </p:sp>
      <p:sp>
        <p:nvSpPr>
          <p:cNvPr id="24" name="CasellaDiTesto 23">
            <a:extLst>
              <a:ext uri="{FF2B5EF4-FFF2-40B4-BE49-F238E27FC236}">
                <a16:creationId xmlns:a16="http://schemas.microsoft.com/office/drawing/2014/main" id="{B90D7C71-B55B-48F6-86C7-7DBA0FD19B00}"/>
              </a:ext>
            </a:extLst>
          </p:cNvPr>
          <p:cNvSpPr txBox="1"/>
          <p:nvPr/>
        </p:nvSpPr>
        <p:spPr>
          <a:xfrm>
            <a:off x="4427984" y="5911446"/>
            <a:ext cx="3993638" cy="369332"/>
          </a:xfrm>
          <a:prstGeom prst="rect">
            <a:avLst/>
          </a:prstGeom>
          <a:noFill/>
          <a:ln w="28575">
            <a:solidFill>
              <a:schemeClr val="accent2">
                <a:lumMod val="60000"/>
                <a:lumOff val="40000"/>
              </a:schemeClr>
            </a:solidFill>
          </a:ln>
        </p:spPr>
        <p:txBody>
          <a:bodyPr wrap="square" rtlCol="0">
            <a:spAutoFit/>
          </a:bodyPr>
          <a:lstStyle/>
          <a:p>
            <a:pPr algn="just"/>
            <a:r>
              <a:rPr lang="en-GB" dirty="0" err="1">
                <a:ea typeface="Calibri" panose="020F0502020204030204" pitchFamily="34" charset="0"/>
              </a:rPr>
              <a:t>Posizionamento</a:t>
            </a:r>
            <a:r>
              <a:rPr lang="en-GB" dirty="0">
                <a:ea typeface="Calibri" panose="020F0502020204030204" pitchFamily="34" charset="0"/>
              </a:rPr>
              <a:t> con </a:t>
            </a:r>
            <a:r>
              <a:rPr lang="en-GB" dirty="0" err="1">
                <a:ea typeface="Calibri" panose="020F0502020204030204" pitchFamily="34" charset="0"/>
              </a:rPr>
              <a:t>guida</a:t>
            </a:r>
            <a:r>
              <a:rPr lang="en-GB" dirty="0">
                <a:ea typeface="Calibri" panose="020F0502020204030204" pitchFamily="34" charset="0"/>
              </a:rPr>
              <a:t> </a:t>
            </a:r>
            <a:r>
              <a:rPr lang="en-GB" dirty="0" err="1">
                <a:ea typeface="Calibri" panose="020F0502020204030204" pitchFamily="34" charset="0"/>
              </a:rPr>
              <a:t>fluoroscopica</a:t>
            </a:r>
            <a:endParaRPr lang="it-IT" dirty="0"/>
          </a:p>
        </p:txBody>
      </p:sp>
      <p:cxnSp>
        <p:nvCxnSpPr>
          <p:cNvPr id="6" name="Connettore 2 5">
            <a:extLst>
              <a:ext uri="{FF2B5EF4-FFF2-40B4-BE49-F238E27FC236}">
                <a16:creationId xmlns:a16="http://schemas.microsoft.com/office/drawing/2014/main" id="{91CD0E35-C933-429F-9EAD-798D12E75E88}"/>
              </a:ext>
            </a:extLst>
          </p:cNvPr>
          <p:cNvCxnSpPr>
            <a:cxnSpLocks/>
          </p:cNvCxnSpPr>
          <p:nvPr/>
        </p:nvCxnSpPr>
        <p:spPr>
          <a:xfrm>
            <a:off x="3383868" y="3573016"/>
            <a:ext cx="1008112" cy="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5" name="Connettore 2 24">
            <a:extLst>
              <a:ext uri="{FF2B5EF4-FFF2-40B4-BE49-F238E27FC236}">
                <a16:creationId xmlns:a16="http://schemas.microsoft.com/office/drawing/2014/main" id="{D724690F-A42A-408C-9404-3B7CB6D32AED}"/>
              </a:ext>
            </a:extLst>
          </p:cNvPr>
          <p:cNvCxnSpPr>
            <a:cxnSpLocks/>
          </p:cNvCxnSpPr>
          <p:nvPr/>
        </p:nvCxnSpPr>
        <p:spPr>
          <a:xfrm>
            <a:off x="3338736" y="4869160"/>
            <a:ext cx="1008112" cy="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6" name="Connettore 2 25">
            <a:extLst>
              <a:ext uri="{FF2B5EF4-FFF2-40B4-BE49-F238E27FC236}">
                <a16:creationId xmlns:a16="http://schemas.microsoft.com/office/drawing/2014/main" id="{8843AAEF-FC6D-4972-8CB8-5557C2435EFB}"/>
              </a:ext>
            </a:extLst>
          </p:cNvPr>
          <p:cNvCxnSpPr>
            <a:cxnSpLocks/>
          </p:cNvCxnSpPr>
          <p:nvPr/>
        </p:nvCxnSpPr>
        <p:spPr>
          <a:xfrm>
            <a:off x="2627784" y="6093296"/>
            <a:ext cx="1719064" cy="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6690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PAG.2.jpg"/>
          <p:cNvPicPr>
            <a:picLocks noChangeAspect="1"/>
          </p:cNvPicPr>
          <p:nvPr/>
        </p:nvPicPr>
        <p:blipFill>
          <a:blip r:embed="rId2" cstate="print"/>
          <a:stretch>
            <a:fillRect/>
          </a:stretch>
        </p:blipFill>
        <p:spPr>
          <a:xfrm>
            <a:off x="0" y="-88782"/>
            <a:ext cx="9144000" cy="7035564"/>
          </a:xfrm>
          <a:prstGeom prst="rect">
            <a:avLst/>
          </a:prstGeom>
        </p:spPr>
      </p:pic>
      <p:sp>
        <p:nvSpPr>
          <p:cNvPr id="3" name="Rettangolo 2">
            <a:extLst>
              <a:ext uri="{FF2B5EF4-FFF2-40B4-BE49-F238E27FC236}">
                <a16:creationId xmlns:a16="http://schemas.microsoft.com/office/drawing/2014/main" id="{DDF9EA06-AE9D-46D2-A05F-7FE32FF476B9}"/>
              </a:ext>
            </a:extLst>
          </p:cNvPr>
          <p:cNvSpPr/>
          <p:nvPr/>
        </p:nvSpPr>
        <p:spPr>
          <a:xfrm>
            <a:off x="827584" y="1166843"/>
            <a:ext cx="6030416" cy="369332"/>
          </a:xfrm>
          <a:prstGeom prst="rect">
            <a:avLst/>
          </a:prstGeom>
        </p:spPr>
        <p:txBody>
          <a:bodyPr wrap="square">
            <a:spAutoFit/>
          </a:bodyPr>
          <a:lstStyle/>
          <a:p>
            <a:r>
              <a:rPr lang="it-IT" dirty="0"/>
              <a:t> </a:t>
            </a:r>
          </a:p>
        </p:txBody>
      </p:sp>
      <p:graphicFrame>
        <p:nvGraphicFramePr>
          <p:cNvPr id="5" name="Tabella 4">
            <a:extLst>
              <a:ext uri="{FF2B5EF4-FFF2-40B4-BE49-F238E27FC236}">
                <a16:creationId xmlns:a16="http://schemas.microsoft.com/office/drawing/2014/main" id="{8B600213-FC6D-4A3D-A6CA-6477E569BB1B}"/>
              </a:ext>
            </a:extLst>
          </p:cNvPr>
          <p:cNvGraphicFramePr>
            <a:graphicFrameLocks noGrp="1"/>
          </p:cNvGraphicFramePr>
          <p:nvPr>
            <p:extLst>
              <p:ext uri="{D42A27DB-BD31-4B8C-83A1-F6EECF244321}">
                <p14:modId xmlns:p14="http://schemas.microsoft.com/office/powerpoint/2010/main" val="934726874"/>
              </p:ext>
            </p:extLst>
          </p:nvPr>
        </p:nvGraphicFramePr>
        <p:xfrm>
          <a:off x="2769500" y="1166843"/>
          <a:ext cx="5904657" cy="5600220"/>
        </p:xfrm>
        <a:graphic>
          <a:graphicData uri="http://schemas.openxmlformats.org/drawingml/2006/table">
            <a:tbl>
              <a:tblPr/>
              <a:tblGrid>
                <a:gridCol w="2193158">
                  <a:extLst>
                    <a:ext uri="{9D8B030D-6E8A-4147-A177-3AD203B41FA5}">
                      <a16:colId xmlns:a16="http://schemas.microsoft.com/office/drawing/2014/main" val="4112048431"/>
                    </a:ext>
                  </a:extLst>
                </a:gridCol>
                <a:gridCol w="2446215">
                  <a:extLst>
                    <a:ext uri="{9D8B030D-6E8A-4147-A177-3AD203B41FA5}">
                      <a16:colId xmlns:a16="http://schemas.microsoft.com/office/drawing/2014/main" val="243646187"/>
                    </a:ext>
                  </a:extLst>
                </a:gridCol>
                <a:gridCol w="1265284">
                  <a:extLst>
                    <a:ext uri="{9D8B030D-6E8A-4147-A177-3AD203B41FA5}">
                      <a16:colId xmlns:a16="http://schemas.microsoft.com/office/drawing/2014/main" val="1579765149"/>
                    </a:ext>
                  </a:extLst>
                </a:gridCol>
              </a:tblGrid>
              <a:tr h="375245">
                <a:tc>
                  <a:txBody>
                    <a:bodyPr/>
                    <a:lstStyle/>
                    <a:p>
                      <a:pPr algn="ctr" rtl="0" fontAlgn="t">
                        <a:spcBef>
                          <a:spcPts val="0"/>
                        </a:spcBef>
                        <a:spcAft>
                          <a:spcPts val="0"/>
                        </a:spcAft>
                      </a:pPr>
                      <a:r>
                        <a:rPr lang="it-IT" sz="1800" b="1" i="1" u="none" strike="noStrike" dirty="0">
                          <a:solidFill>
                            <a:srgbClr val="000000"/>
                          </a:solidFill>
                          <a:effectLst/>
                          <a:latin typeface="Calibri" panose="020F0502020204030204" pitchFamily="34" charset="0"/>
                        </a:rPr>
                        <a:t>CANCER SITE</a:t>
                      </a:r>
                      <a:endParaRPr lang="it-IT" sz="1800" dirty="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1" i="1" u="none" strike="noStrike" dirty="0">
                          <a:solidFill>
                            <a:srgbClr val="000000"/>
                          </a:solidFill>
                          <a:effectLst/>
                          <a:latin typeface="Calibri" panose="020F0502020204030204" pitchFamily="34" charset="0"/>
                        </a:rPr>
                        <a:t> PATIENTS</a:t>
                      </a:r>
                    </a:p>
                    <a:p>
                      <a:pPr algn="ctr" rtl="0" fontAlgn="t">
                        <a:spcBef>
                          <a:spcPts val="0"/>
                        </a:spcBef>
                        <a:spcAft>
                          <a:spcPts val="0"/>
                        </a:spcAft>
                      </a:pPr>
                      <a:r>
                        <a:rPr lang="it-IT" sz="1800" b="1" i="1" u="none" strike="noStrike" dirty="0">
                          <a:solidFill>
                            <a:srgbClr val="000000"/>
                          </a:solidFill>
                          <a:effectLst/>
                          <a:latin typeface="Calibri" panose="020F0502020204030204" pitchFamily="34" charset="0"/>
                        </a:rPr>
                        <a:t>(</a:t>
                      </a:r>
                      <a:r>
                        <a:rPr lang="it-IT" sz="1800" b="1" i="1" u="none" strike="noStrike" dirty="0" err="1">
                          <a:solidFill>
                            <a:srgbClr val="000000"/>
                          </a:solidFill>
                          <a:effectLst/>
                          <a:latin typeface="Calibri" panose="020F0502020204030204" pitchFamily="34" charset="0"/>
                        </a:rPr>
                        <a:t>number</a:t>
                      </a:r>
                      <a:r>
                        <a:rPr lang="it-IT" sz="1800" b="1" i="1" u="none" strike="noStrike" dirty="0">
                          <a:solidFill>
                            <a:srgbClr val="000000"/>
                          </a:solidFill>
                          <a:effectLst/>
                          <a:latin typeface="Calibri" panose="020F0502020204030204" pitchFamily="34" charset="0"/>
                        </a:rPr>
                        <a:t>)</a:t>
                      </a:r>
                      <a:endParaRPr lang="it-IT" sz="1800" dirty="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it-IT"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PATIENTS</a:t>
                      </a:r>
                    </a:p>
                    <a:p>
                      <a:pPr marL="0" marR="0" lvl="0" indent="0" algn="ctr" defTabSz="914400" rtl="0" eaLnBrk="1" fontAlgn="t" latinLnBrk="0" hangingPunct="1">
                        <a:lnSpc>
                          <a:spcPct val="100000"/>
                        </a:lnSpc>
                        <a:spcBef>
                          <a:spcPts val="0"/>
                        </a:spcBef>
                        <a:spcAft>
                          <a:spcPts val="0"/>
                        </a:spcAft>
                        <a:buClrTx/>
                        <a:buSzTx/>
                        <a:buFontTx/>
                        <a:buNone/>
                        <a:tabLst/>
                        <a:defRPr/>
                      </a:pPr>
                      <a:r>
                        <a:rPr kumimoji="0" lang="it-IT"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747719674"/>
                  </a:ext>
                </a:extLst>
              </a:tr>
              <a:tr h="375245">
                <a:tc>
                  <a:txBody>
                    <a:bodyPr/>
                    <a:lstStyle/>
                    <a:p>
                      <a:pPr algn="just" rtl="0" fontAlgn="t">
                        <a:spcBef>
                          <a:spcPts val="0"/>
                        </a:spcBef>
                        <a:spcAft>
                          <a:spcPts val="0"/>
                        </a:spcAft>
                      </a:pPr>
                      <a:r>
                        <a:rPr lang="it-IT" sz="1800" b="0" i="0" u="none" strike="noStrike">
                          <a:solidFill>
                            <a:srgbClr val="000000"/>
                          </a:solidFill>
                          <a:effectLst/>
                          <a:latin typeface="Calibri" panose="020F0502020204030204" pitchFamily="34" charset="0"/>
                        </a:rPr>
                        <a:t>Breast</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dirty="0">
                          <a:solidFill>
                            <a:srgbClr val="000000"/>
                          </a:solidFill>
                          <a:effectLst/>
                          <a:latin typeface="Calibri" panose="020F0502020204030204" pitchFamily="34" charset="0"/>
                        </a:rPr>
                        <a:t>172</a:t>
                      </a:r>
                      <a:endParaRPr lang="it-IT" sz="1800" dirty="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a:solidFill>
                            <a:srgbClr val="000000"/>
                          </a:solidFill>
                          <a:effectLst/>
                          <a:latin typeface="Calibri" panose="020F0502020204030204" pitchFamily="34" charset="0"/>
                        </a:rPr>
                        <a:t>45</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247833000"/>
                  </a:ext>
                </a:extLst>
              </a:tr>
              <a:tr h="375245">
                <a:tc>
                  <a:txBody>
                    <a:bodyPr/>
                    <a:lstStyle/>
                    <a:p>
                      <a:pPr algn="just" rtl="0" fontAlgn="t">
                        <a:spcBef>
                          <a:spcPts val="0"/>
                        </a:spcBef>
                        <a:spcAft>
                          <a:spcPts val="0"/>
                        </a:spcAft>
                      </a:pPr>
                      <a:r>
                        <a:rPr lang="it-IT" sz="1800" b="0" i="0" u="none" strike="noStrike">
                          <a:solidFill>
                            <a:srgbClr val="000000"/>
                          </a:solidFill>
                          <a:effectLst/>
                          <a:latin typeface="Calibri" panose="020F0502020204030204" pitchFamily="34" charset="0"/>
                        </a:rPr>
                        <a:t>Colorectal</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dirty="0">
                          <a:solidFill>
                            <a:srgbClr val="000000"/>
                          </a:solidFill>
                          <a:effectLst/>
                          <a:latin typeface="Calibri" panose="020F0502020204030204" pitchFamily="34" charset="0"/>
                        </a:rPr>
                        <a:t>91</a:t>
                      </a:r>
                      <a:endParaRPr lang="it-IT" sz="1800" dirty="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a:solidFill>
                            <a:srgbClr val="000000"/>
                          </a:solidFill>
                          <a:effectLst/>
                          <a:latin typeface="Calibri" panose="020F0502020204030204" pitchFamily="34" charset="0"/>
                        </a:rPr>
                        <a:t>24</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715092725"/>
                  </a:ext>
                </a:extLst>
              </a:tr>
              <a:tr h="375245">
                <a:tc>
                  <a:txBody>
                    <a:bodyPr/>
                    <a:lstStyle/>
                    <a:p>
                      <a:pPr algn="just" rtl="0" fontAlgn="t">
                        <a:spcBef>
                          <a:spcPts val="0"/>
                        </a:spcBef>
                        <a:spcAft>
                          <a:spcPts val="0"/>
                        </a:spcAft>
                      </a:pPr>
                      <a:r>
                        <a:rPr lang="it-IT" sz="1800" b="0" i="0" u="none" strike="noStrike">
                          <a:solidFill>
                            <a:srgbClr val="000000"/>
                          </a:solidFill>
                          <a:effectLst/>
                          <a:latin typeface="Calibri" panose="020F0502020204030204" pitchFamily="34" charset="0"/>
                        </a:rPr>
                        <a:t>Gastric</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dirty="0">
                          <a:solidFill>
                            <a:srgbClr val="000000"/>
                          </a:solidFill>
                          <a:effectLst/>
                          <a:latin typeface="Calibri" panose="020F0502020204030204" pitchFamily="34" charset="0"/>
                        </a:rPr>
                        <a:t>30</a:t>
                      </a:r>
                      <a:endParaRPr lang="it-IT" sz="1800" dirty="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a:solidFill>
                            <a:srgbClr val="000000"/>
                          </a:solidFill>
                          <a:effectLst/>
                          <a:latin typeface="Calibri" panose="020F0502020204030204" pitchFamily="34" charset="0"/>
                        </a:rPr>
                        <a:t>8</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292405275"/>
                  </a:ext>
                </a:extLst>
              </a:tr>
              <a:tr h="375245">
                <a:tc>
                  <a:txBody>
                    <a:bodyPr/>
                    <a:lstStyle/>
                    <a:p>
                      <a:pPr algn="just" rtl="0" fontAlgn="t">
                        <a:spcBef>
                          <a:spcPts val="0"/>
                        </a:spcBef>
                        <a:spcAft>
                          <a:spcPts val="0"/>
                        </a:spcAft>
                      </a:pPr>
                      <a:r>
                        <a:rPr lang="it-IT" sz="1800" b="0" i="0" u="none" strike="noStrike" dirty="0" err="1">
                          <a:solidFill>
                            <a:srgbClr val="000000"/>
                          </a:solidFill>
                          <a:effectLst/>
                          <a:latin typeface="Calibri" panose="020F0502020204030204" pitchFamily="34" charset="0"/>
                        </a:rPr>
                        <a:t>Gynecological</a:t>
                      </a:r>
                      <a:endParaRPr lang="it-IT" sz="1800" dirty="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dirty="0">
                          <a:solidFill>
                            <a:srgbClr val="000000"/>
                          </a:solidFill>
                          <a:effectLst/>
                          <a:latin typeface="Calibri" panose="020F0502020204030204" pitchFamily="34" charset="0"/>
                        </a:rPr>
                        <a:t>28</a:t>
                      </a:r>
                      <a:endParaRPr lang="it-IT" sz="1800" dirty="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a:solidFill>
                            <a:srgbClr val="000000"/>
                          </a:solidFill>
                          <a:effectLst/>
                          <a:latin typeface="Calibri" panose="020F0502020204030204" pitchFamily="34" charset="0"/>
                        </a:rPr>
                        <a:t>7</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28172515"/>
                  </a:ext>
                </a:extLst>
              </a:tr>
              <a:tr h="375245">
                <a:tc>
                  <a:txBody>
                    <a:bodyPr/>
                    <a:lstStyle/>
                    <a:p>
                      <a:pPr algn="just" rtl="0" fontAlgn="t">
                        <a:spcBef>
                          <a:spcPts val="0"/>
                        </a:spcBef>
                        <a:spcAft>
                          <a:spcPts val="0"/>
                        </a:spcAft>
                      </a:pPr>
                      <a:r>
                        <a:rPr lang="it-IT" sz="1800" b="0" i="0" u="none" strike="noStrike">
                          <a:solidFill>
                            <a:srgbClr val="000000"/>
                          </a:solidFill>
                          <a:effectLst/>
                          <a:latin typeface="Calibri" panose="020F0502020204030204" pitchFamily="34" charset="0"/>
                        </a:rPr>
                        <a:t>Lung</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dirty="0">
                          <a:solidFill>
                            <a:srgbClr val="000000"/>
                          </a:solidFill>
                          <a:effectLst/>
                          <a:latin typeface="Calibri" panose="020F0502020204030204" pitchFamily="34" charset="0"/>
                        </a:rPr>
                        <a:t>26</a:t>
                      </a:r>
                      <a:endParaRPr lang="it-IT" sz="1800" dirty="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a:solidFill>
                            <a:srgbClr val="000000"/>
                          </a:solidFill>
                          <a:effectLst/>
                          <a:latin typeface="Calibri" panose="020F0502020204030204" pitchFamily="34" charset="0"/>
                        </a:rPr>
                        <a:t>7</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454757081"/>
                  </a:ext>
                </a:extLst>
              </a:tr>
              <a:tr h="375245">
                <a:tc>
                  <a:txBody>
                    <a:bodyPr/>
                    <a:lstStyle/>
                    <a:p>
                      <a:pPr algn="just" rtl="0" fontAlgn="t">
                        <a:spcBef>
                          <a:spcPts val="0"/>
                        </a:spcBef>
                        <a:spcAft>
                          <a:spcPts val="0"/>
                        </a:spcAft>
                      </a:pPr>
                      <a:r>
                        <a:rPr lang="it-IT" sz="1800" b="0" i="0" u="none" strike="noStrike">
                          <a:solidFill>
                            <a:srgbClr val="000000"/>
                          </a:solidFill>
                          <a:effectLst/>
                          <a:latin typeface="Calibri" panose="020F0502020204030204" pitchFamily="34" charset="0"/>
                        </a:rPr>
                        <a:t>Head and neck</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dirty="0">
                          <a:solidFill>
                            <a:srgbClr val="000000"/>
                          </a:solidFill>
                          <a:effectLst/>
                          <a:latin typeface="Calibri" panose="020F0502020204030204" pitchFamily="34" charset="0"/>
                        </a:rPr>
                        <a:t>9</a:t>
                      </a:r>
                      <a:endParaRPr lang="it-IT" sz="1800" dirty="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a:solidFill>
                            <a:srgbClr val="000000"/>
                          </a:solidFill>
                          <a:effectLst/>
                          <a:latin typeface="Calibri" panose="020F0502020204030204" pitchFamily="34" charset="0"/>
                        </a:rPr>
                        <a:t>2</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93322155"/>
                  </a:ext>
                </a:extLst>
              </a:tr>
              <a:tr h="375245">
                <a:tc>
                  <a:txBody>
                    <a:bodyPr/>
                    <a:lstStyle/>
                    <a:p>
                      <a:pPr algn="just" rtl="0" fontAlgn="t">
                        <a:spcBef>
                          <a:spcPts val="0"/>
                        </a:spcBef>
                        <a:spcAft>
                          <a:spcPts val="0"/>
                        </a:spcAft>
                      </a:pPr>
                      <a:r>
                        <a:rPr lang="it-IT" sz="1800" b="0" i="0" u="none" strike="noStrike">
                          <a:solidFill>
                            <a:srgbClr val="000000"/>
                          </a:solidFill>
                          <a:effectLst/>
                          <a:latin typeface="Calibri" panose="020F0502020204030204" pitchFamily="34" charset="0"/>
                        </a:rPr>
                        <a:t>Thyme</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dirty="0">
                          <a:solidFill>
                            <a:srgbClr val="000000"/>
                          </a:solidFill>
                          <a:effectLst/>
                          <a:latin typeface="Calibri" panose="020F0502020204030204" pitchFamily="34" charset="0"/>
                        </a:rPr>
                        <a:t>5</a:t>
                      </a:r>
                      <a:endParaRPr lang="it-IT" sz="1800" dirty="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a:solidFill>
                            <a:srgbClr val="000000"/>
                          </a:solidFill>
                          <a:effectLst/>
                          <a:latin typeface="Calibri" panose="020F0502020204030204" pitchFamily="34" charset="0"/>
                        </a:rPr>
                        <a:t>1</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469146480"/>
                  </a:ext>
                </a:extLst>
              </a:tr>
              <a:tr h="375245">
                <a:tc>
                  <a:txBody>
                    <a:bodyPr/>
                    <a:lstStyle/>
                    <a:p>
                      <a:pPr algn="just" rtl="0" fontAlgn="t">
                        <a:spcBef>
                          <a:spcPts val="0"/>
                        </a:spcBef>
                        <a:spcAft>
                          <a:spcPts val="0"/>
                        </a:spcAft>
                      </a:pPr>
                      <a:r>
                        <a:rPr lang="it-IT" sz="1800" b="0" i="0" u="none" strike="noStrike">
                          <a:solidFill>
                            <a:srgbClr val="000000"/>
                          </a:solidFill>
                          <a:effectLst/>
                          <a:latin typeface="Calibri" panose="020F0502020204030204" pitchFamily="34" charset="0"/>
                        </a:rPr>
                        <a:t>Prostate</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dirty="0">
                          <a:solidFill>
                            <a:srgbClr val="000000"/>
                          </a:solidFill>
                          <a:effectLst/>
                          <a:latin typeface="Calibri" panose="020F0502020204030204" pitchFamily="34" charset="0"/>
                        </a:rPr>
                        <a:t>4</a:t>
                      </a:r>
                      <a:endParaRPr lang="it-IT" sz="1800" dirty="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a:solidFill>
                            <a:srgbClr val="000000"/>
                          </a:solidFill>
                          <a:effectLst/>
                          <a:latin typeface="Calibri" panose="020F0502020204030204" pitchFamily="34" charset="0"/>
                        </a:rPr>
                        <a:t>1</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584054589"/>
                  </a:ext>
                </a:extLst>
              </a:tr>
              <a:tr h="375245">
                <a:tc>
                  <a:txBody>
                    <a:bodyPr/>
                    <a:lstStyle/>
                    <a:p>
                      <a:pPr algn="just" rtl="0" fontAlgn="t">
                        <a:spcBef>
                          <a:spcPts val="0"/>
                        </a:spcBef>
                        <a:spcAft>
                          <a:spcPts val="0"/>
                        </a:spcAft>
                      </a:pPr>
                      <a:r>
                        <a:rPr lang="it-IT" sz="1800" b="0" i="0" u="none" strike="noStrike" dirty="0" err="1">
                          <a:solidFill>
                            <a:srgbClr val="000000"/>
                          </a:solidFill>
                          <a:effectLst/>
                          <a:latin typeface="Calibri" panose="020F0502020204030204" pitchFamily="34" charset="0"/>
                        </a:rPr>
                        <a:t>Bladder</a:t>
                      </a:r>
                      <a:endParaRPr lang="it-IT" sz="1800" dirty="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dirty="0">
                          <a:solidFill>
                            <a:srgbClr val="000000"/>
                          </a:solidFill>
                          <a:effectLst/>
                          <a:latin typeface="Calibri" panose="020F0502020204030204" pitchFamily="34" charset="0"/>
                        </a:rPr>
                        <a:t>3</a:t>
                      </a:r>
                      <a:endParaRPr lang="it-IT" sz="1800" dirty="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a:solidFill>
                            <a:srgbClr val="000000"/>
                          </a:solidFill>
                          <a:effectLst/>
                          <a:latin typeface="Calibri" panose="020F0502020204030204" pitchFamily="34" charset="0"/>
                        </a:rPr>
                        <a:t>1</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367920959"/>
                  </a:ext>
                </a:extLst>
              </a:tr>
              <a:tr h="375245">
                <a:tc>
                  <a:txBody>
                    <a:bodyPr/>
                    <a:lstStyle/>
                    <a:p>
                      <a:pPr algn="just" rtl="0" fontAlgn="t">
                        <a:spcBef>
                          <a:spcPts val="0"/>
                        </a:spcBef>
                        <a:spcAft>
                          <a:spcPts val="0"/>
                        </a:spcAft>
                      </a:pPr>
                      <a:r>
                        <a:rPr lang="it-IT" sz="1800" b="0" i="0" u="none" strike="noStrike">
                          <a:solidFill>
                            <a:srgbClr val="000000"/>
                          </a:solidFill>
                          <a:effectLst/>
                          <a:latin typeface="Calibri" panose="020F0502020204030204" pitchFamily="34" charset="0"/>
                        </a:rPr>
                        <a:t>Pancreas</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dirty="0">
                          <a:solidFill>
                            <a:srgbClr val="000000"/>
                          </a:solidFill>
                          <a:effectLst/>
                          <a:latin typeface="Calibri" panose="020F0502020204030204" pitchFamily="34" charset="0"/>
                        </a:rPr>
                        <a:t>3</a:t>
                      </a:r>
                      <a:endParaRPr lang="it-IT" sz="1800" dirty="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a:solidFill>
                            <a:srgbClr val="000000"/>
                          </a:solidFill>
                          <a:effectLst/>
                          <a:latin typeface="Calibri" panose="020F0502020204030204" pitchFamily="34" charset="0"/>
                        </a:rPr>
                        <a:t>1</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614625449"/>
                  </a:ext>
                </a:extLst>
              </a:tr>
              <a:tr h="375245">
                <a:tc>
                  <a:txBody>
                    <a:bodyPr/>
                    <a:lstStyle/>
                    <a:p>
                      <a:pPr algn="just" rtl="0" fontAlgn="t">
                        <a:spcBef>
                          <a:spcPts val="0"/>
                        </a:spcBef>
                        <a:spcAft>
                          <a:spcPts val="0"/>
                        </a:spcAft>
                      </a:pPr>
                      <a:r>
                        <a:rPr lang="it-IT" sz="1800" b="0" i="0" u="none" strike="noStrike">
                          <a:solidFill>
                            <a:srgbClr val="000000"/>
                          </a:solidFill>
                          <a:effectLst/>
                          <a:latin typeface="Calibri" panose="020F0502020204030204" pitchFamily="34" charset="0"/>
                        </a:rPr>
                        <a:t>Liver</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dirty="0">
                          <a:solidFill>
                            <a:srgbClr val="000000"/>
                          </a:solidFill>
                          <a:effectLst/>
                          <a:latin typeface="Calibri" panose="020F0502020204030204" pitchFamily="34" charset="0"/>
                        </a:rPr>
                        <a:t>3</a:t>
                      </a:r>
                      <a:endParaRPr lang="it-IT" sz="1800" dirty="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dirty="0">
                          <a:solidFill>
                            <a:srgbClr val="000000"/>
                          </a:solidFill>
                          <a:effectLst/>
                          <a:latin typeface="Calibri" panose="020F0502020204030204" pitchFamily="34" charset="0"/>
                        </a:rPr>
                        <a:t>1</a:t>
                      </a:r>
                      <a:endParaRPr lang="it-IT" sz="1800" dirty="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26815925"/>
                  </a:ext>
                </a:extLst>
              </a:tr>
              <a:tr h="375245">
                <a:tc>
                  <a:txBody>
                    <a:bodyPr/>
                    <a:lstStyle/>
                    <a:p>
                      <a:pPr algn="just" rtl="0" fontAlgn="t">
                        <a:spcBef>
                          <a:spcPts val="0"/>
                        </a:spcBef>
                        <a:spcAft>
                          <a:spcPts val="0"/>
                        </a:spcAft>
                      </a:pPr>
                      <a:r>
                        <a:rPr lang="it-IT" sz="1800" b="0" i="0" u="none" strike="noStrike">
                          <a:solidFill>
                            <a:srgbClr val="000000"/>
                          </a:solidFill>
                          <a:effectLst/>
                          <a:latin typeface="Calibri" panose="020F0502020204030204" pitchFamily="34" charset="0"/>
                        </a:rPr>
                        <a:t>Others</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dirty="0">
                          <a:solidFill>
                            <a:srgbClr val="000000"/>
                          </a:solidFill>
                          <a:effectLst/>
                          <a:latin typeface="Calibri" panose="020F0502020204030204" pitchFamily="34" charset="0"/>
                        </a:rPr>
                        <a:t>7</a:t>
                      </a:r>
                      <a:endParaRPr lang="it-IT" sz="1800" dirty="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1800" b="0" i="0" u="none" strike="noStrike" dirty="0">
                          <a:solidFill>
                            <a:srgbClr val="000000"/>
                          </a:solidFill>
                          <a:effectLst/>
                          <a:latin typeface="Calibri" panose="020F0502020204030204" pitchFamily="34" charset="0"/>
                        </a:rPr>
                        <a:t>2</a:t>
                      </a:r>
                      <a:endParaRPr lang="it-IT" sz="1800" dirty="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832305156"/>
                  </a:ext>
                </a:extLst>
              </a:tr>
              <a:tr h="450407">
                <a:tc>
                  <a:txBody>
                    <a:bodyPr/>
                    <a:lstStyle/>
                    <a:p>
                      <a:pPr algn="just" rtl="0" fontAlgn="t">
                        <a:spcBef>
                          <a:spcPts val="0"/>
                        </a:spcBef>
                        <a:spcAft>
                          <a:spcPts val="0"/>
                        </a:spcAft>
                      </a:pPr>
                      <a:r>
                        <a:rPr lang="it-IT" sz="1800" b="0" i="0" u="none" strike="noStrike">
                          <a:solidFill>
                            <a:srgbClr val="000000"/>
                          </a:solidFill>
                          <a:effectLst/>
                          <a:latin typeface="Calibri" panose="020F0502020204030204" pitchFamily="34" charset="0"/>
                        </a:rPr>
                        <a:t>TOT.</a:t>
                      </a:r>
                      <a:endParaRPr lang="it-IT" sz="180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t">
                        <a:spcBef>
                          <a:spcPts val="0"/>
                        </a:spcBef>
                        <a:spcAft>
                          <a:spcPts val="0"/>
                        </a:spcAft>
                      </a:pPr>
                      <a:r>
                        <a:rPr lang="it-IT" sz="2400" b="1" i="0" u="none" strike="noStrike" dirty="0">
                          <a:solidFill>
                            <a:srgbClr val="000000"/>
                          </a:solidFill>
                          <a:effectLst/>
                          <a:latin typeface="Calibri" panose="020F0502020204030204" pitchFamily="34" charset="0"/>
                        </a:rPr>
                        <a:t>381</a:t>
                      </a:r>
                      <a:endParaRPr lang="it-IT" sz="2400" b="1" dirty="0">
                        <a:effectLst/>
                      </a:endParaRP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t"/>
                      <a:r>
                        <a:rPr lang="it-IT" sz="1800" dirty="0">
                          <a:effectLst/>
                        </a:rPr>
                        <a:t>100</a:t>
                      </a:r>
                    </a:p>
                  </a:txBody>
                  <a:tcPr marL="19050" marR="190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764208923"/>
                  </a:ext>
                </a:extLst>
              </a:tr>
            </a:tbl>
          </a:graphicData>
        </a:graphic>
      </p:graphicFrame>
      <p:pic>
        <p:nvPicPr>
          <p:cNvPr id="8" name="Immagine 7">
            <a:extLst>
              <a:ext uri="{FF2B5EF4-FFF2-40B4-BE49-F238E27FC236}">
                <a16:creationId xmlns:a16="http://schemas.microsoft.com/office/drawing/2014/main" id="{D2761651-231B-4185-A7BD-0AF98A697E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997" y="3976968"/>
            <a:ext cx="1451720" cy="1702750"/>
          </a:xfrm>
          <a:prstGeom prst="rect">
            <a:avLst/>
          </a:prstGeom>
        </p:spPr>
      </p:pic>
      <p:pic>
        <p:nvPicPr>
          <p:cNvPr id="10" name="Immagine 9">
            <a:extLst>
              <a:ext uri="{FF2B5EF4-FFF2-40B4-BE49-F238E27FC236}">
                <a16:creationId xmlns:a16="http://schemas.microsoft.com/office/drawing/2014/main" id="{24D0582D-0726-4751-ADDC-16846CADA6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630" y="1630198"/>
            <a:ext cx="1292455" cy="1954518"/>
          </a:xfrm>
          <a:prstGeom prst="rect">
            <a:avLst/>
          </a:prstGeom>
        </p:spPr>
      </p:pic>
      <p:sp>
        <p:nvSpPr>
          <p:cNvPr id="11" name="CasellaDiTesto 10">
            <a:extLst>
              <a:ext uri="{FF2B5EF4-FFF2-40B4-BE49-F238E27FC236}">
                <a16:creationId xmlns:a16="http://schemas.microsoft.com/office/drawing/2014/main" id="{BBF519CF-826C-4546-8029-116B9765C6BF}"/>
              </a:ext>
            </a:extLst>
          </p:cNvPr>
          <p:cNvSpPr txBox="1"/>
          <p:nvPr/>
        </p:nvSpPr>
        <p:spPr>
          <a:xfrm>
            <a:off x="1016157" y="1961126"/>
            <a:ext cx="737186" cy="646331"/>
          </a:xfrm>
          <a:prstGeom prst="rect">
            <a:avLst/>
          </a:prstGeom>
          <a:noFill/>
        </p:spPr>
        <p:txBody>
          <a:bodyPr wrap="square" rtlCol="0">
            <a:spAutoFit/>
          </a:bodyPr>
          <a:lstStyle/>
          <a:p>
            <a:r>
              <a:rPr lang="it-IT" dirty="0"/>
              <a:t> 271 (71%)</a:t>
            </a:r>
          </a:p>
        </p:txBody>
      </p:sp>
      <p:sp>
        <p:nvSpPr>
          <p:cNvPr id="12" name="CasellaDiTesto 11">
            <a:extLst>
              <a:ext uri="{FF2B5EF4-FFF2-40B4-BE49-F238E27FC236}">
                <a16:creationId xmlns:a16="http://schemas.microsoft.com/office/drawing/2014/main" id="{A774F4C2-CB3F-4739-9565-F86DD8D010A4}"/>
              </a:ext>
            </a:extLst>
          </p:cNvPr>
          <p:cNvSpPr txBox="1"/>
          <p:nvPr/>
        </p:nvSpPr>
        <p:spPr>
          <a:xfrm>
            <a:off x="744589" y="4581471"/>
            <a:ext cx="837287" cy="646331"/>
          </a:xfrm>
          <a:prstGeom prst="rect">
            <a:avLst/>
          </a:prstGeom>
          <a:noFill/>
        </p:spPr>
        <p:txBody>
          <a:bodyPr wrap="square" rtlCol="0">
            <a:spAutoFit/>
          </a:bodyPr>
          <a:lstStyle/>
          <a:p>
            <a:r>
              <a:rPr lang="it-IT" dirty="0"/>
              <a:t>  110</a:t>
            </a:r>
          </a:p>
          <a:p>
            <a:r>
              <a:rPr lang="it-IT" dirty="0"/>
              <a:t>(29%)</a:t>
            </a:r>
          </a:p>
        </p:txBody>
      </p:sp>
      <p:sp>
        <p:nvSpPr>
          <p:cNvPr id="14" name="CasellaDiTesto 13">
            <a:extLst>
              <a:ext uri="{FF2B5EF4-FFF2-40B4-BE49-F238E27FC236}">
                <a16:creationId xmlns:a16="http://schemas.microsoft.com/office/drawing/2014/main" id="{6C01E985-F4C8-4575-834C-B61812403B03}"/>
              </a:ext>
            </a:extLst>
          </p:cNvPr>
          <p:cNvSpPr txBox="1"/>
          <p:nvPr/>
        </p:nvSpPr>
        <p:spPr>
          <a:xfrm>
            <a:off x="112712" y="188640"/>
            <a:ext cx="8923784" cy="523220"/>
          </a:xfrm>
          <a:prstGeom prst="rect">
            <a:avLst/>
          </a:prstGeom>
          <a:noFill/>
        </p:spPr>
        <p:txBody>
          <a:bodyPr wrap="square" rtlCol="0">
            <a:spAutoFit/>
          </a:bodyPr>
          <a:lstStyle/>
          <a:p>
            <a:pPr algn="ctr"/>
            <a:r>
              <a:rPr lang="it-IT" sz="2800" b="1" dirty="0"/>
              <a:t>RISULTATI</a:t>
            </a:r>
          </a:p>
        </p:txBody>
      </p:sp>
      <p:sp>
        <p:nvSpPr>
          <p:cNvPr id="13" name="Rettangolo 12">
            <a:extLst>
              <a:ext uri="{FF2B5EF4-FFF2-40B4-BE49-F238E27FC236}">
                <a16:creationId xmlns:a16="http://schemas.microsoft.com/office/drawing/2014/main" id="{88DC8D57-5817-407A-8933-5C0C4DAC8F10}"/>
              </a:ext>
            </a:extLst>
          </p:cNvPr>
          <p:cNvSpPr/>
          <p:nvPr/>
        </p:nvSpPr>
        <p:spPr>
          <a:xfrm>
            <a:off x="532947" y="6143973"/>
            <a:ext cx="1585819" cy="338554"/>
          </a:xfrm>
          <a:prstGeom prst="rect">
            <a:avLst/>
          </a:prstGeom>
          <a:solidFill>
            <a:schemeClr val="bg1"/>
          </a:solidFill>
          <a:ln>
            <a:solidFill>
              <a:schemeClr val="bg1"/>
            </a:solidFill>
          </a:ln>
        </p:spPr>
        <p:txBody>
          <a:bodyPr wrap="none">
            <a:spAutoFit/>
          </a:bodyPr>
          <a:lstStyle/>
          <a:p>
            <a:r>
              <a:rPr lang="it-IT" sz="1600" i="1" dirty="0"/>
              <a:t>MEDIAN AGE 63 </a:t>
            </a:r>
          </a:p>
        </p:txBody>
      </p:sp>
    </p:spTree>
    <p:extLst>
      <p:ext uri="{BB962C8B-B14F-4D97-AF65-F5344CB8AC3E}">
        <p14:creationId xmlns:p14="http://schemas.microsoft.com/office/powerpoint/2010/main" val="298143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PAG.2.jpg"/>
          <p:cNvPicPr>
            <a:picLocks noChangeAspect="1"/>
          </p:cNvPicPr>
          <p:nvPr/>
        </p:nvPicPr>
        <p:blipFill>
          <a:blip r:embed="rId2" cstate="print"/>
          <a:stretch>
            <a:fillRect/>
          </a:stretch>
        </p:blipFill>
        <p:spPr>
          <a:xfrm>
            <a:off x="0" y="0"/>
            <a:ext cx="9144000" cy="7035564"/>
          </a:xfrm>
          <a:prstGeom prst="rect">
            <a:avLst/>
          </a:prstGeom>
        </p:spPr>
      </p:pic>
      <p:sp>
        <p:nvSpPr>
          <p:cNvPr id="3" name="Rettangolo 2">
            <a:extLst>
              <a:ext uri="{FF2B5EF4-FFF2-40B4-BE49-F238E27FC236}">
                <a16:creationId xmlns:a16="http://schemas.microsoft.com/office/drawing/2014/main" id="{DDF9EA06-AE9D-46D2-A05F-7FE32FF476B9}"/>
              </a:ext>
            </a:extLst>
          </p:cNvPr>
          <p:cNvSpPr/>
          <p:nvPr/>
        </p:nvSpPr>
        <p:spPr>
          <a:xfrm>
            <a:off x="827584" y="1166843"/>
            <a:ext cx="6030416" cy="369332"/>
          </a:xfrm>
          <a:prstGeom prst="rect">
            <a:avLst/>
          </a:prstGeom>
        </p:spPr>
        <p:txBody>
          <a:bodyPr wrap="square">
            <a:spAutoFit/>
          </a:bodyPr>
          <a:lstStyle/>
          <a:p>
            <a:r>
              <a:rPr lang="it-IT" dirty="0"/>
              <a:t> </a:t>
            </a:r>
          </a:p>
        </p:txBody>
      </p:sp>
      <p:graphicFrame>
        <p:nvGraphicFramePr>
          <p:cNvPr id="7" name="Tabella 6">
            <a:extLst>
              <a:ext uri="{FF2B5EF4-FFF2-40B4-BE49-F238E27FC236}">
                <a16:creationId xmlns:a16="http://schemas.microsoft.com/office/drawing/2014/main" id="{B80DE9AC-577A-49A3-AEC6-9976400A83DF}"/>
              </a:ext>
            </a:extLst>
          </p:cNvPr>
          <p:cNvGraphicFramePr>
            <a:graphicFrameLocks noGrp="1"/>
          </p:cNvGraphicFramePr>
          <p:nvPr>
            <p:extLst>
              <p:ext uri="{D42A27DB-BD31-4B8C-83A1-F6EECF244321}">
                <p14:modId xmlns:p14="http://schemas.microsoft.com/office/powerpoint/2010/main" val="2347575996"/>
              </p:ext>
            </p:extLst>
          </p:nvPr>
        </p:nvGraphicFramePr>
        <p:xfrm>
          <a:off x="1115616" y="1183070"/>
          <a:ext cx="3672408" cy="4511040"/>
        </p:xfrm>
        <a:graphic>
          <a:graphicData uri="http://schemas.openxmlformats.org/drawingml/2006/table">
            <a:tbl>
              <a:tblPr/>
              <a:tblGrid>
                <a:gridCol w="1765300">
                  <a:extLst>
                    <a:ext uri="{9D8B030D-6E8A-4147-A177-3AD203B41FA5}">
                      <a16:colId xmlns:a16="http://schemas.microsoft.com/office/drawing/2014/main" val="1068068102"/>
                    </a:ext>
                  </a:extLst>
                </a:gridCol>
                <a:gridCol w="1907108">
                  <a:extLst>
                    <a:ext uri="{9D8B030D-6E8A-4147-A177-3AD203B41FA5}">
                      <a16:colId xmlns:a16="http://schemas.microsoft.com/office/drawing/2014/main" val="1007172838"/>
                    </a:ext>
                  </a:extLst>
                </a:gridCol>
              </a:tblGrid>
              <a:tr h="190500">
                <a:tc>
                  <a:txBody>
                    <a:bodyPr/>
                    <a:lstStyle/>
                    <a:p>
                      <a:pPr algn="just" rtl="0" fontAlgn="b">
                        <a:spcBef>
                          <a:spcPts val="0"/>
                        </a:spcBef>
                        <a:spcAft>
                          <a:spcPts val="0"/>
                        </a:spcAft>
                      </a:pPr>
                      <a:r>
                        <a:rPr lang="it-IT" sz="1800" b="1" i="1" u="none" strike="noStrike" dirty="0" err="1">
                          <a:solidFill>
                            <a:srgbClr val="000000"/>
                          </a:solidFill>
                          <a:effectLst/>
                          <a:latin typeface="Calibri" panose="020F0502020204030204" pitchFamily="34" charset="0"/>
                        </a:rPr>
                        <a:t>Year</a:t>
                      </a:r>
                      <a:endParaRPr lang="it-IT" sz="1800" dirty="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spcBef>
                          <a:spcPts val="0"/>
                        </a:spcBef>
                        <a:spcAft>
                          <a:spcPts val="0"/>
                        </a:spcAft>
                      </a:pPr>
                      <a:r>
                        <a:rPr lang="en-US" sz="1800" b="1" i="1" u="none" strike="noStrike" dirty="0">
                          <a:solidFill>
                            <a:srgbClr val="000000"/>
                          </a:solidFill>
                          <a:effectLst/>
                          <a:latin typeface="Calibri" panose="020F0502020204030204" pitchFamily="34" charset="0"/>
                        </a:rPr>
                        <a:t>Number of PORT inserted by year</a:t>
                      </a:r>
                      <a:endParaRPr lang="en-US" sz="1800" dirty="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29302210"/>
                  </a:ext>
                </a:extLst>
              </a:tr>
              <a:tr h="190500">
                <a:tc>
                  <a:txBody>
                    <a:bodyPr/>
                    <a:lstStyle/>
                    <a:p>
                      <a:pPr algn="just" rtl="0" fontAlgn="b">
                        <a:spcBef>
                          <a:spcPts val="0"/>
                        </a:spcBef>
                        <a:spcAft>
                          <a:spcPts val="0"/>
                        </a:spcAft>
                      </a:pPr>
                      <a:r>
                        <a:rPr lang="it-IT" sz="1800" b="0" i="0" u="none" strike="noStrike">
                          <a:solidFill>
                            <a:srgbClr val="000000"/>
                          </a:solidFill>
                          <a:effectLst/>
                          <a:latin typeface="Calibri" panose="020F0502020204030204" pitchFamily="34" charset="0"/>
                        </a:rPr>
                        <a:t>2007</a:t>
                      </a:r>
                      <a:endParaRPr lang="it-IT" sz="180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spcBef>
                          <a:spcPts val="0"/>
                        </a:spcBef>
                        <a:spcAft>
                          <a:spcPts val="0"/>
                        </a:spcAft>
                      </a:pPr>
                      <a:r>
                        <a:rPr lang="it-IT" sz="1800" b="0" i="0" u="none" strike="noStrike" dirty="0">
                          <a:solidFill>
                            <a:srgbClr val="000000"/>
                          </a:solidFill>
                          <a:effectLst/>
                          <a:latin typeface="Calibri" panose="020F0502020204030204" pitchFamily="34" charset="0"/>
                        </a:rPr>
                        <a:t>67</a:t>
                      </a:r>
                      <a:endParaRPr lang="it-IT" sz="1800" dirty="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929228182"/>
                  </a:ext>
                </a:extLst>
              </a:tr>
              <a:tr h="346487">
                <a:tc>
                  <a:txBody>
                    <a:bodyPr/>
                    <a:lstStyle/>
                    <a:p>
                      <a:pPr algn="just" rtl="0" fontAlgn="b">
                        <a:spcBef>
                          <a:spcPts val="0"/>
                        </a:spcBef>
                        <a:spcAft>
                          <a:spcPts val="0"/>
                        </a:spcAft>
                      </a:pPr>
                      <a:r>
                        <a:rPr lang="it-IT" sz="1800" b="0" i="0" u="none" strike="noStrike">
                          <a:solidFill>
                            <a:srgbClr val="000000"/>
                          </a:solidFill>
                          <a:effectLst/>
                          <a:latin typeface="Calibri" panose="020F0502020204030204" pitchFamily="34" charset="0"/>
                        </a:rPr>
                        <a:t>2008</a:t>
                      </a:r>
                      <a:endParaRPr lang="it-IT" sz="180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spcBef>
                          <a:spcPts val="0"/>
                        </a:spcBef>
                        <a:spcAft>
                          <a:spcPts val="0"/>
                        </a:spcAft>
                      </a:pPr>
                      <a:r>
                        <a:rPr lang="it-IT" sz="1800" b="0" i="0" u="none" strike="noStrike" dirty="0">
                          <a:solidFill>
                            <a:srgbClr val="000000"/>
                          </a:solidFill>
                          <a:effectLst/>
                          <a:latin typeface="Calibri" panose="020F0502020204030204" pitchFamily="34" charset="0"/>
                        </a:rPr>
                        <a:t>65</a:t>
                      </a:r>
                      <a:endParaRPr lang="it-IT" sz="1800" dirty="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831473387"/>
                  </a:ext>
                </a:extLst>
              </a:tr>
              <a:tr h="190500">
                <a:tc>
                  <a:txBody>
                    <a:bodyPr/>
                    <a:lstStyle/>
                    <a:p>
                      <a:pPr algn="just" rtl="0" fontAlgn="b">
                        <a:spcBef>
                          <a:spcPts val="0"/>
                        </a:spcBef>
                        <a:spcAft>
                          <a:spcPts val="0"/>
                        </a:spcAft>
                      </a:pPr>
                      <a:r>
                        <a:rPr lang="it-IT" sz="1800" b="0" i="0" u="none" strike="noStrike">
                          <a:solidFill>
                            <a:srgbClr val="000000"/>
                          </a:solidFill>
                          <a:effectLst/>
                          <a:latin typeface="Calibri" panose="020F0502020204030204" pitchFamily="34" charset="0"/>
                        </a:rPr>
                        <a:t>2009</a:t>
                      </a:r>
                      <a:endParaRPr lang="it-IT" sz="180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spcBef>
                          <a:spcPts val="0"/>
                        </a:spcBef>
                        <a:spcAft>
                          <a:spcPts val="0"/>
                        </a:spcAft>
                      </a:pPr>
                      <a:r>
                        <a:rPr lang="it-IT" sz="1800" b="0" i="0" u="none" strike="noStrike" dirty="0">
                          <a:solidFill>
                            <a:srgbClr val="000000"/>
                          </a:solidFill>
                          <a:effectLst/>
                          <a:latin typeface="Calibri" panose="020F0502020204030204" pitchFamily="34" charset="0"/>
                        </a:rPr>
                        <a:t>56</a:t>
                      </a:r>
                      <a:endParaRPr lang="it-IT" sz="1800" dirty="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66323536"/>
                  </a:ext>
                </a:extLst>
              </a:tr>
              <a:tr h="190500">
                <a:tc>
                  <a:txBody>
                    <a:bodyPr/>
                    <a:lstStyle/>
                    <a:p>
                      <a:pPr algn="just" rtl="0" fontAlgn="b">
                        <a:spcBef>
                          <a:spcPts val="0"/>
                        </a:spcBef>
                        <a:spcAft>
                          <a:spcPts val="0"/>
                        </a:spcAft>
                      </a:pPr>
                      <a:r>
                        <a:rPr lang="it-IT" sz="1800" b="0" i="0" u="none" strike="noStrike">
                          <a:solidFill>
                            <a:srgbClr val="000000"/>
                          </a:solidFill>
                          <a:effectLst/>
                          <a:latin typeface="Calibri" panose="020F0502020204030204" pitchFamily="34" charset="0"/>
                        </a:rPr>
                        <a:t>2010</a:t>
                      </a:r>
                      <a:endParaRPr lang="it-IT" sz="180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spcBef>
                          <a:spcPts val="0"/>
                        </a:spcBef>
                        <a:spcAft>
                          <a:spcPts val="0"/>
                        </a:spcAft>
                      </a:pPr>
                      <a:r>
                        <a:rPr lang="it-IT" sz="1800" b="0" i="0" u="none" strike="noStrike" dirty="0">
                          <a:solidFill>
                            <a:srgbClr val="000000"/>
                          </a:solidFill>
                          <a:effectLst/>
                          <a:latin typeface="Calibri" panose="020F0502020204030204" pitchFamily="34" charset="0"/>
                        </a:rPr>
                        <a:t>33</a:t>
                      </a:r>
                      <a:endParaRPr lang="it-IT" sz="1800" dirty="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769673606"/>
                  </a:ext>
                </a:extLst>
              </a:tr>
              <a:tr h="190500">
                <a:tc>
                  <a:txBody>
                    <a:bodyPr/>
                    <a:lstStyle/>
                    <a:p>
                      <a:pPr algn="just" rtl="0" fontAlgn="b">
                        <a:spcBef>
                          <a:spcPts val="0"/>
                        </a:spcBef>
                        <a:spcAft>
                          <a:spcPts val="0"/>
                        </a:spcAft>
                      </a:pPr>
                      <a:r>
                        <a:rPr lang="it-IT" sz="1800" b="0" i="0" u="none" strike="noStrike">
                          <a:solidFill>
                            <a:srgbClr val="000000"/>
                          </a:solidFill>
                          <a:effectLst/>
                          <a:latin typeface="Calibri" panose="020F0502020204030204" pitchFamily="34" charset="0"/>
                        </a:rPr>
                        <a:t>2011</a:t>
                      </a:r>
                      <a:endParaRPr lang="it-IT" sz="180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spcBef>
                          <a:spcPts val="0"/>
                        </a:spcBef>
                        <a:spcAft>
                          <a:spcPts val="0"/>
                        </a:spcAft>
                      </a:pPr>
                      <a:r>
                        <a:rPr lang="it-IT" sz="1800" b="0" i="0" u="none" strike="noStrike" dirty="0">
                          <a:solidFill>
                            <a:srgbClr val="000000"/>
                          </a:solidFill>
                          <a:effectLst/>
                          <a:latin typeface="Calibri" panose="020F0502020204030204" pitchFamily="34" charset="0"/>
                        </a:rPr>
                        <a:t>41</a:t>
                      </a:r>
                      <a:endParaRPr lang="it-IT" sz="1800" dirty="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18682706"/>
                  </a:ext>
                </a:extLst>
              </a:tr>
              <a:tr h="190500">
                <a:tc>
                  <a:txBody>
                    <a:bodyPr/>
                    <a:lstStyle/>
                    <a:p>
                      <a:pPr algn="just" rtl="0" fontAlgn="b">
                        <a:spcBef>
                          <a:spcPts val="0"/>
                        </a:spcBef>
                        <a:spcAft>
                          <a:spcPts val="0"/>
                        </a:spcAft>
                      </a:pPr>
                      <a:r>
                        <a:rPr lang="it-IT" sz="1800" b="0" i="0" u="none" strike="noStrike">
                          <a:solidFill>
                            <a:srgbClr val="000000"/>
                          </a:solidFill>
                          <a:effectLst/>
                          <a:latin typeface="Calibri" panose="020F0502020204030204" pitchFamily="34" charset="0"/>
                        </a:rPr>
                        <a:t>2012</a:t>
                      </a:r>
                      <a:endParaRPr lang="it-IT" sz="180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spcBef>
                          <a:spcPts val="0"/>
                        </a:spcBef>
                        <a:spcAft>
                          <a:spcPts val="0"/>
                        </a:spcAft>
                      </a:pPr>
                      <a:r>
                        <a:rPr lang="it-IT" sz="1800" b="0" i="0" u="none" strike="noStrike" dirty="0">
                          <a:solidFill>
                            <a:srgbClr val="000000"/>
                          </a:solidFill>
                          <a:effectLst/>
                          <a:latin typeface="Calibri" panose="020F0502020204030204" pitchFamily="34" charset="0"/>
                        </a:rPr>
                        <a:t>56</a:t>
                      </a:r>
                      <a:endParaRPr lang="it-IT" sz="1800" dirty="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222543903"/>
                  </a:ext>
                </a:extLst>
              </a:tr>
              <a:tr h="0">
                <a:tc>
                  <a:txBody>
                    <a:bodyPr/>
                    <a:lstStyle/>
                    <a:p>
                      <a:pPr algn="just" rtl="0" fontAlgn="b">
                        <a:spcBef>
                          <a:spcPts val="0"/>
                        </a:spcBef>
                        <a:spcAft>
                          <a:spcPts val="0"/>
                        </a:spcAft>
                      </a:pPr>
                      <a:r>
                        <a:rPr lang="it-IT" sz="1800" b="0" i="0" u="none" strike="noStrike">
                          <a:solidFill>
                            <a:srgbClr val="000000"/>
                          </a:solidFill>
                          <a:effectLst/>
                          <a:latin typeface="Calibri" panose="020F0502020204030204" pitchFamily="34" charset="0"/>
                        </a:rPr>
                        <a:t>2013</a:t>
                      </a:r>
                      <a:endParaRPr lang="it-IT" sz="180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spcBef>
                          <a:spcPts val="0"/>
                        </a:spcBef>
                        <a:spcAft>
                          <a:spcPts val="0"/>
                        </a:spcAft>
                      </a:pPr>
                      <a:r>
                        <a:rPr lang="it-IT" sz="1800" b="0" i="0" u="none" strike="noStrike" dirty="0">
                          <a:solidFill>
                            <a:srgbClr val="000000"/>
                          </a:solidFill>
                          <a:effectLst/>
                          <a:latin typeface="Calibri" panose="020F0502020204030204" pitchFamily="34" charset="0"/>
                        </a:rPr>
                        <a:t>46</a:t>
                      </a:r>
                      <a:endParaRPr lang="it-IT" sz="1800" dirty="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905086026"/>
                  </a:ext>
                </a:extLst>
              </a:tr>
              <a:tr h="190500">
                <a:tc>
                  <a:txBody>
                    <a:bodyPr/>
                    <a:lstStyle/>
                    <a:p>
                      <a:pPr algn="just" rtl="0" fontAlgn="b">
                        <a:spcBef>
                          <a:spcPts val="0"/>
                        </a:spcBef>
                        <a:spcAft>
                          <a:spcPts val="0"/>
                        </a:spcAft>
                      </a:pPr>
                      <a:r>
                        <a:rPr lang="it-IT" sz="1800" b="0" i="0" u="none" strike="noStrike">
                          <a:solidFill>
                            <a:srgbClr val="000000"/>
                          </a:solidFill>
                          <a:effectLst/>
                          <a:latin typeface="Calibri" panose="020F0502020204030204" pitchFamily="34" charset="0"/>
                        </a:rPr>
                        <a:t>2014</a:t>
                      </a:r>
                      <a:endParaRPr lang="it-IT" sz="180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spcBef>
                          <a:spcPts val="0"/>
                        </a:spcBef>
                        <a:spcAft>
                          <a:spcPts val="0"/>
                        </a:spcAft>
                      </a:pPr>
                      <a:r>
                        <a:rPr lang="it-IT" sz="1800" b="0" i="0" u="none" strike="noStrike" dirty="0">
                          <a:solidFill>
                            <a:srgbClr val="000000"/>
                          </a:solidFill>
                          <a:effectLst/>
                          <a:latin typeface="Calibri" panose="020F0502020204030204" pitchFamily="34" charset="0"/>
                        </a:rPr>
                        <a:t>20</a:t>
                      </a:r>
                      <a:endParaRPr lang="it-IT" sz="1800" dirty="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98096774"/>
                  </a:ext>
                </a:extLst>
              </a:tr>
              <a:tr h="190500">
                <a:tc>
                  <a:txBody>
                    <a:bodyPr/>
                    <a:lstStyle/>
                    <a:p>
                      <a:pPr algn="just" rtl="0" fontAlgn="b">
                        <a:spcBef>
                          <a:spcPts val="0"/>
                        </a:spcBef>
                        <a:spcAft>
                          <a:spcPts val="0"/>
                        </a:spcAft>
                      </a:pPr>
                      <a:r>
                        <a:rPr lang="it-IT" sz="1800" b="0" i="0" u="none" strike="noStrike">
                          <a:solidFill>
                            <a:srgbClr val="000000"/>
                          </a:solidFill>
                          <a:effectLst/>
                          <a:latin typeface="Calibri" panose="020F0502020204030204" pitchFamily="34" charset="0"/>
                        </a:rPr>
                        <a:t> </a:t>
                      </a:r>
                      <a:endParaRPr lang="it-IT" sz="180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spcBef>
                          <a:spcPts val="0"/>
                        </a:spcBef>
                        <a:spcAft>
                          <a:spcPts val="0"/>
                        </a:spcAft>
                      </a:pPr>
                      <a:r>
                        <a:rPr lang="it-IT" sz="1800" b="0" i="0" u="none" strike="noStrike" dirty="0">
                          <a:solidFill>
                            <a:srgbClr val="000000"/>
                          </a:solidFill>
                          <a:effectLst/>
                          <a:latin typeface="Calibri" panose="020F0502020204030204" pitchFamily="34" charset="0"/>
                        </a:rPr>
                        <a:t>Total </a:t>
                      </a:r>
                      <a:r>
                        <a:rPr lang="it-IT" sz="1800" b="0" i="0" u="none" strike="noStrike" dirty="0" err="1">
                          <a:solidFill>
                            <a:srgbClr val="000000"/>
                          </a:solidFill>
                          <a:effectLst/>
                          <a:latin typeface="Calibri" panose="020F0502020204030204" pitchFamily="34" charset="0"/>
                        </a:rPr>
                        <a:t>number</a:t>
                      </a:r>
                      <a:r>
                        <a:rPr lang="it-IT" sz="1800" b="0" i="0" u="none" strike="noStrike" dirty="0">
                          <a:solidFill>
                            <a:srgbClr val="000000"/>
                          </a:solidFill>
                          <a:effectLst/>
                          <a:latin typeface="Calibri" panose="020F0502020204030204" pitchFamily="34" charset="0"/>
                        </a:rPr>
                        <a:t> 384*</a:t>
                      </a:r>
                      <a:endParaRPr lang="it-IT" sz="1800" dirty="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472987112"/>
                  </a:ext>
                </a:extLst>
              </a:tr>
              <a:tr h="0">
                <a:tc gridSpan="2">
                  <a:txBody>
                    <a:bodyPr/>
                    <a:lstStyle/>
                    <a:p>
                      <a:pPr marL="0" marR="0" lvl="0" indent="0" algn="just" defTabSz="914400" rtl="0" eaLnBrk="1" fontAlgn="b" latinLnBrk="0" hangingPunct="1">
                        <a:lnSpc>
                          <a:spcPct val="100000"/>
                        </a:lnSpc>
                        <a:spcBef>
                          <a:spcPts val="0"/>
                        </a:spcBef>
                        <a:spcAft>
                          <a:spcPts val="0"/>
                        </a:spcAft>
                        <a:buClrTx/>
                        <a:buSzTx/>
                        <a:buFontTx/>
                        <a:buNone/>
                        <a:tabLst/>
                        <a:defRPr/>
                      </a:pPr>
                      <a:r>
                        <a:rPr lang="it-IT" sz="1600" b="0" i="0" u="none" strike="noStrike" dirty="0">
                          <a:solidFill>
                            <a:srgbClr val="000000"/>
                          </a:solidFill>
                          <a:effectLst/>
                          <a:latin typeface="Calibri" panose="020F0502020204030204" pitchFamily="34" charset="0"/>
                        </a:rPr>
                        <a:t>*</a:t>
                      </a:r>
                      <a:r>
                        <a:rPr lang="it-IT" altLang="it-IT" sz="1600" i="1" dirty="0">
                          <a:solidFill>
                            <a:srgbClr val="000000"/>
                          </a:solidFill>
                          <a:latin typeface="Times New Roman" panose="02020603050405020304" pitchFamily="18" charset="0"/>
                          <a:cs typeface="Times New Roman" panose="02020603050405020304" pitchFamily="18" charset="0"/>
                        </a:rPr>
                        <a:t>3 </a:t>
                      </a:r>
                      <a:r>
                        <a:rPr lang="it-IT" altLang="it-IT" sz="1600" i="1" dirty="0" err="1">
                          <a:solidFill>
                            <a:srgbClr val="000000"/>
                          </a:solidFill>
                          <a:latin typeface="Times New Roman" panose="02020603050405020304" pitchFamily="18" charset="0"/>
                          <a:cs typeface="Times New Roman" panose="02020603050405020304" pitchFamily="18" charset="0"/>
                        </a:rPr>
                        <a:t>patients</a:t>
                      </a:r>
                      <a:r>
                        <a:rPr lang="it-IT" altLang="it-IT" sz="1600" i="1" dirty="0">
                          <a:solidFill>
                            <a:srgbClr val="000000"/>
                          </a:solidFill>
                          <a:latin typeface="Times New Roman" panose="02020603050405020304" pitchFamily="18" charset="0"/>
                          <a:cs typeface="Times New Roman" panose="02020603050405020304" pitchFamily="18" charset="0"/>
                        </a:rPr>
                        <a:t> </a:t>
                      </a:r>
                      <a:r>
                        <a:rPr lang="it-IT" altLang="it-IT" sz="1600" i="1" dirty="0" err="1">
                          <a:solidFill>
                            <a:srgbClr val="000000"/>
                          </a:solidFill>
                          <a:latin typeface="Times New Roman" panose="02020603050405020304" pitchFamily="18" charset="0"/>
                          <a:cs typeface="Times New Roman" panose="02020603050405020304" pitchFamily="18" charset="0"/>
                        </a:rPr>
                        <a:t>have</a:t>
                      </a:r>
                      <a:r>
                        <a:rPr lang="it-IT" altLang="it-IT" sz="1600" i="1" dirty="0">
                          <a:solidFill>
                            <a:srgbClr val="000000"/>
                          </a:solidFill>
                          <a:latin typeface="Times New Roman" panose="02020603050405020304" pitchFamily="18" charset="0"/>
                          <a:cs typeface="Times New Roman" panose="02020603050405020304" pitchFamily="18" charset="0"/>
                        </a:rPr>
                        <a:t> </a:t>
                      </a:r>
                      <a:r>
                        <a:rPr lang="it-IT" altLang="it-IT" sz="1600" i="1" dirty="0" err="1">
                          <a:solidFill>
                            <a:srgbClr val="000000"/>
                          </a:solidFill>
                          <a:latin typeface="Times New Roman" panose="02020603050405020304" pitchFamily="18" charset="0"/>
                          <a:cs typeface="Times New Roman" panose="02020603050405020304" pitchFamily="18" charset="0"/>
                        </a:rPr>
                        <a:t>inserted</a:t>
                      </a:r>
                      <a:r>
                        <a:rPr lang="it-IT" altLang="it-IT" sz="1600" i="1" dirty="0">
                          <a:solidFill>
                            <a:srgbClr val="000000"/>
                          </a:solidFill>
                          <a:latin typeface="Times New Roman" panose="02020603050405020304" pitchFamily="18" charset="0"/>
                          <a:cs typeface="Times New Roman" panose="02020603050405020304" pitchFamily="18" charset="0"/>
                        </a:rPr>
                        <a:t> port </a:t>
                      </a:r>
                      <a:r>
                        <a:rPr lang="it-IT" altLang="it-IT" sz="1600" i="1" dirty="0" err="1">
                          <a:solidFill>
                            <a:srgbClr val="000000"/>
                          </a:solidFill>
                          <a:latin typeface="Times New Roman" panose="02020603050405020304" pitchFamily="18" charset="0"/>
                          <a:cs typeface="Times New Roman" panose="02020603050405020304" pitchFamily="18" charset="0"/>
                        </a:rPr>
                        <a:t>twice</a:t>
                      </a:r>
                      <a:r>
                        <a:rPr lang="it-IT" altLang="it-IT" sz="1600" i="1" dirty="0">
                          <a:solidFill>
                            <a:srgbClr val="000000"/>
                          </a:solidFill>
                          <a:latin typeface="Times New Roman" panose="02020603050405020304" pitchFamily="18" charset="0"/>
                          <a:cs typeface="Times New Roman" panose="02020603050405020304" pitchFamily="18" charset="0"/>
                        </a:rPr>
                        <a:t> for </a:t>
                      </a:r>
                      <a:r>
                        <a:rPr lang="it-IT" altLang="it-IT" sz="1600" i="1" dirty="0" err="1">
                          <a:solidFill>
                            <a:srgbClr val="000000"/>
                          </a:solidFill>
                          <a:latin typeface="Times New Roman" panose="02020603050405020304" pitchFamily="18" charset="0"/>
                          <a:cs typeface="Times New Roman" panose="02020603050405020304" pitchFamily="18" charset="0"/>
                        </a:rPr>
                        <a:t>dislocation</a:t>
                      </a:r>
                      <a:endParaRPr lang="it-IT" sz="1600" i="1" dirty="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hMerge="1">
                  <a:txBody>
                    <a:bodyPr/>
                    <a:lstStyle/>
                    <a:p>
                      <a:pPr algn="ctr" rtl="0" fontAlgn="b">
                        <a:spcBef>
                          <a:spcPts val="0"/>
                        </a:spcBef>
                        <a:spcAft>
                          <a:spcPts val="0"/>
                        </a:spcAft>
                      </a:pPr>
                      <a:endParaRPr lang="it-IT" sz="1800" dirty="0">
                        <a:effectLst/>
                      </a:endParaRPr>
                    </a:p>
                  </a:txBody>
                  <a:tcPr marL="44450" marR="444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189471490"/>
                  </a:ext>
                </a:extLst>
              </a:tr>
            </a:tbl>
          </a:graphicData>
        </a:graphic>
      </p:graphicFrame>
      <p:sp>
        <p:nvSpPr>
          <p:cNvPr id="9" name="CasellaDiTesto 8">
            <a:extLst>
              <a:ext uri="{FF2B5EF4-FFF2-40B4-BE49-F238E27FC236}">
                <a16:creationId xmlns:a16="http://schemas.microsoft.com/office/drawing/2014/main" id="{4FC678F5-4DB2-4DD8-9785-889A28571C42}"/>
              </a:ext>
            </a:extLst>
          </p:cNvPr>
          <p:cNvSpPr txBox="1"/>
          <p:nvPr/>
        </p:nvSpPr>
        <p:spPr>
          <a:xfrm>
            <a:off x="6660232" y="3185269"/>
            <a:ext cx="3744416" cy="369332"/>
          </a:xfrm>
          <a:prstGeom prst="rect">
            <a:avLst/>
          </a:prstGeom>
          <a:noFill/>
        </p:spPr>
        <p:txBody>
          <a:bodyPr wrap="square" rtlCol="0">
            <a:spAutoFit/>
          </a:bodyPr>
          <a:lstStyle/>
          <a:p>
            <a:endParaRPr lang="it-IT" dirty="0"/>
          </a:p>
        </p:txBody>
      </p:sp>
      <p:sp>
        <p:nvSpPr>
          <p:cNvPr id="10" name="CasellaDiTesto 9">
            <a:extLst>
              <a:ext uri="{FF2B5EF4-FFF2-40B4-BE49-F238E27FC236}">
                <a16:creationId xmlns:a16="http://schemas.microsoft.com/office/drawing/2014/main" id="{33C5B87A-D317-4C4A-8718-13EEAD16DD07}"/>
              </a:ext>
            </a:extLst>
          </p:cNvPr>
          <p:cNvSpPr txBox="1"/>
          <p:nvPr/>
        </p:nvSpPr>
        <p:spPr>
          <a:xfrm>
            <a:off x="112712" y="188640"/>
            <a:ext cx="8923784" cy="523220"/>
          </a:xfrm>
          <a:prstGeom prst="rect">
            <a:avLst/>
          </a:prstGeom>
          <a:noFill/>
        </p:spPr>
        <p:txBody>
          <a:bodyPr wrap="square" rtlCol="0">
            <a:spAutoFit/>
          </a:bodyPr>
          <a:lstStyle/>
          <a:p>
            <a:pPr algn="ctr"/>
            <a:r>
              <a:rPr lang="it-IT" sz="2800" b="1" dirty="0"/>
              <a:t>RISULTATI</a:t>
            </a:r>
          </a:p>
        </p:txBody>
      </p:sp>
      <p:sp>
        <p:nvSpPr>
          <p:cNvPr id="13" name="Rettangolo con angoli arrotondati 12">
            <a:extLst>
              <a:ext uri="{FF2B5EF4-FFF2-40B4-BE49-F238E27FC236}">
                <a16:creationId xmlns:a16="http://schemas.microsoft.com/office/drawing/2014/main" id="{2115D616-9306-4F5B-A6EE-EE17567C0EF4}"/>
              </a:ext>
            </a:extLst>
          </p:cNvPr>
          <p:cNvSpPr/>
          <p:nvPr/>
        </p:nvSpPr>
        <p:spPr>
          <a:xfrm>
            <a:off x="6012160" y="1657546"/>
            <a:ext cx="2376264" cy="1296144"/>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con angoli arrotondati 13">
            <a:extLst>
              <a:ext uri="{FF2B5EF4-FFF2-40B4-BE49-F238E27FC236}">
                <a16:creationId xmlns:a16="http://schemas.microsoft.com/office/drawing/2014/main" id="{DE0A49E7-F968-4EB7-81BA-B4FFEF4C9F49}"/>
              </a:ext>
            </a:extLst>
          </p:cNvPr>
          <p:cNvSpPr/>
          <p:nvPr/>
        </p:nvSpPr>
        <p:spPr>
          <a:xfrm>
            <a:off x="6012160" y="3684666"/>
            <a:ext cx="2376264" cy="1296144"/>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ea typeface="Calibri" panose="020F0502020204030204" pitchFamily="34" charset="0"/>
                <a:cs typeface="Calibri Light" panose="020F0302020204030204" pitchFamily="34" charset="0"/>
              </a:rPr>
              <a:t>2 patients</a:t>
            </a:r>
          </a:p>
          <a:p>
            <a:pPr algn="ctr"/>
            <a:endParaRPr lang="en-GB" dirty="0">
              <a:latin typeface="Times New Roman" panose="02020603050405020304" pitchFamily="18" charset="0"/>
              <a:ea typeface="Calibri" panose="020F0502020204030204" pitchFamily="34" charset="0"/>
            </a:endParaRPr>
          </a:p>
          <a:p>
            <a:pPr algn="ctr"/>
            <a:endParaRPr lang="en-GB" dirty="0">
              <a:latin typeface="Times New Roman" panose="02020603050405020304" pitchFamily="18" charset="0"/>
              <a:ea typeface="Calibri" panose="020F0502020204030204" pitchFamily="34" charset="0"/>
            </a:endParaRPr>
          </a:p>
          <a:p>
            <a:pPr algn="ctr"/>
            <a:r>
              <a:rPr lang="en-GB" dirty="0">
                <a:solidFill>
                  <a:schemeClr val="bg1"/>
                </a:solidFill>
                <a:ea typeface="Calibri" panose="020F0502020204030204" pitchFamily="34" charset="0"/>
              </a:rPr>
              <a:t>JUGULAR VEIN</a:t>
            </a:r>
            <a:endParaRPr lang="it-IT" dirty="0">
              <a:solidFill>
                <a:schemeClr val="bg1"/>
              </a:solidFill>
            </a:endParaRPr>
          </a:p>
        </p:txBody>
      </p:sp>
      <p:sp>
        <p:nvSpPr>
          <p:cNvPr id="15" name="CasellaDiTesto 14">
            <a:extLst>
              <a:ext uri="{FF2B5EF4-FFF2-40B4-BE49-F238E27FC236}">
                <a16:creationId xmlns:a16="http://schemas.microsoft.com/office/drawing/2014/main" id="{BFA71389-203C-48F1-BDAF-F96B2FDF2E0E}"/>
              </a:ext>
            </a:extLst>
          </p:cNvPr>
          <p:cNvSpPr txBox="1"/>
          <p:nvPr/>
        </p:nvSpPr>
        <p:spPr>
          <a:xfrm>
            <a:off x="6300192" y="1991158"/>
            <a:ext cx="1872208" cy="629597"/>
          </a:xfrm>
          <a:prstGeom prst="rect">
            <a:avLst/>
          </a:prstGeom>
          <a:noFill/>
        </p:spPr>
        <p:txBody>
          <a:bodyPr wrap="square" rtlCol="0">
            <a:spAutoFit/>
          </a:bodyPr>
          <a:lstStyle/>
          <a:p>
            <a:endParaRPr lang="it-IT" dirty="0"/>
          </a:p>
        </p:txBody>
      </p:sp>
      <p:sp>
        <p:nvSpPr>
          <p:cNvPr id="16" name="CasellaDiTesto 15">
            <a:extLst>
              <a:ext uri="{FF2B5EF4-FFF2-40B4-BE49-F238E27FC236}">
                <a16:creationId xmlns:a16="http://schemas.microsoft.com/office/drawing/2014/main" id="{B10D6990-8A76-4607-8BDB-BB03683E2577}"/>
              </a:ext>
            </a:extLst>
          </p:cNvPr>
          <p:cNvSpPr txBox="1"/>
          <p:nvPr/>
        </p:nvSpPr>
        <p:spPr>
          <a:xfrm>
            <a:off x="6244581" y="1678701"/>
            <a:ext cx="1872208" cy="1200329"/>
          </a:xfrm>
          <a:prstGeom prst="rect">
            <a:avLst/>
          </a:prstGeom>
          <a:noFill/>
        </p:spPr>
        <p:txBody>
          <a:bodyPr wrap="square" rtlCol="0">
            <a:spAutoFit/>
          </a:bodyPr>
          <a:lstStyle/>
          <a:p>
            <a:pPr algn="ctr"/>
            <a:r>
              <a:rPr lang="en-GB" dirty="0">
                <a:solidFill>
                  <a:schemeClr val="bg1"/>
                </a:solidFill>
                <a:ea typeface="Calibri" panose="020F0502020204030204" pitchFamily="34" charset="0"/>
                <a:cs typeface="Calibri Light" panose="020F0302020204030204" pitchFamily="34" charset="0"/>
              </a:rPr>
              <a:t>379 patients</a:t>
            </a:r>
          </a:p>
          <a:p>
            <a:pPr algn="ctr"/>
            <a:endParaRPr lang="en-GB" dirty="0">
              <a:latin typeface="Times New Roman" panose="02020603050405020304" pitchFamily="18" charset="0"/>
              <a:ea typeface="Calibri" panose="020F0502020204030204" pitchFamily="34" charset="0"/>
            </a:endParaRPr>
          </a:p>
          <a:p>
            <a:pPr algn="ctr"/>
            <a:endParaRPr lang="en-GB" dirty="0">
              <a:latin typeface="Times New Roman" panose="02020603050405020304" pitchFamily="18" charset="0"/>
              <a:ea typeface="Calibri" panose="020F0502020204030204" pitchFamily="34" charset="0"/>
            </a:endParaRPr>
          </a:p>
          <a:p>
            <a:pPr algn="ctr"/>
            <a:r>
              <a:rPr lang="en-GB" dirty="0">
                <a:solidFill>
                  <a:schemeClr val="bg1"/>
                </a:solidFill>
                <a:ea typeface="Calibri" panose="020F0502020204030204" pitchFamily="34" charset="0"/>
              </a:rPr>
              <a:t>SUBCLAVIAN VEIN</a:t>
            </a:r>
            <a:endParaRPr lang="it-IT" dirty="0">
              <a:solidFill>
                <a:schemeClr val="bg1"/>
              </a:solidFill>
            </a:endParaRPr>
          </a:p>
        </p:txBody>
      </p:sp>
      <p:sp>
        <p:nvSpPr>
          <p:cNvPr id="17" name="Freccia in giù 16">
            <a:extLst>
              <a:ext uri="{FF2B5EF4-FFF2-40B4-BE49-F238E27FC236}">
                <a16:creationId xmlns:a16="http://schemas.microsoft.com/office/drawing/2014/main" id="{FDE41609-2652-42EB-B734-951232643F55}"/>
              </a:ext>
            </a:extLst>
          </p:cNvPr>
          <p:cNvSpPr/>
          <p:nvPr/>
        </p:nvSpPr>
        <p:spPr>
          <a:xfrm>
            <a:off x="6952065" y="2038681"/>
            <a:ext cx="333751" cy="429730"/>
          </a:xfrm>
          <a:prstGeom prst="down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Freccia in giù 17">
            <a:extLst>
              <a:ext uri="{FF2B5EF4-FFF2-40B4-BE49-F238E27FC236}">
                <a16:creationId xmlns:a16="http://schemas.microsoft.com/office/drawing/2014/main" id="{0C9CAB47-F9B4-4730-A0C6-EBE9E6C40ECF}"/>
              </a:ext>
            </a:extLst>
          </p:cNvPr>
          <p:cNvSpPr/>
          <p:nvPr/>
        </p:nvSpPr>
        <p:spPr>
          <a:xfrm>
            <a:off x="7033416" y="4131969"/>
            <a:ext cx="333751" cy="429730"/>
          </a:xfrm>
          <a:prstGeom prst="down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045254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PAG.2.jpg"/>
          <p:cNvPicPr>
            <a:picLocks noChangeAspect="1"/>
          </p:cNvPicPr>
          <p:nvPr/>
        </p:nvPicPr>
        <p:blipFill>
          <a:blip r:embed="rId2" cstate="print"/>
          <a:stretch>
            <a:fillRect/>
          </a:stretch>
        </p:blipFill>
        <p:spPr>
          <a:xfrm>
            <a:off x="0" y="-88782"/>
            <a:ext cx="9144000" cy="7035564"/>
          </a:xfrm>
          <a:prstGeom prst="rect">
            <a:avLst/>
          </a:prstGeom>
        </p:spPr>
      </p:pic>
      <p:sp>
        <p:nvSpPr>
          <p:cNvPr id="3" name="Rettangolo 2">
            <a:extLst>
              <a:ext uri="{FF2B5EF4-FFF2-40B4-BE49-F238E27FC236}">
                <a16:creationId xmlns:a16="http://schemas.microsoft.com/office/drawing/2014/main" id="{DDF9EA06-AE9D-46D2-A05F-7FE32FF476B9}"/>
              </a:ext>
            </a:extLst>
          </p:cNvPr>
          <p:cNvSpPr/>
          <p:nvPr/>
        </p:nvSpPr>
        <p:spPr>
          <a:xfrm>
            <a:off x="827584" y="1166843"/>
            <a:ext cx="6030416" cy="369332"/>
          </a:xfrm>
          <a:prstGeom prst="rect">
            <a:avLst/>
          </a:prstGeom>
        </p:spPr>
        <p:txBody>
          <a:bodyPr wrap="square">
            <a:spAutoFit/>
          </a:bodyPr>
          <a:lstStyle/>
          <a:p>
            <a:r>
              <a:rPr lang="it-IT" dirty="0"/>
              <a:t> </a:t>
            </a:r>
          </a:p>
        </p:txBody>
      </p:sp>
      <p:sp>
        <p:nvSpPr>
          <p:cNvPr id="7" name="Rettangolo 6">
            <a:extLst>
              <a:ext uri="{FF2B5EF4-FFF2-40B4-BE49-F238E27FC236}">
                <a16:creationId xmlns:a16="http://schemas.microsoft.com/office/drawing/2014/main" id="{D629F143-F001-4BF6-9507-CCACF094407E}"/>
              </a:ext>
            </a:extLst>
          </p:cNvPr>
          <p:cNvSpPr/>
          <p:nvPr/>
        </p:nvSpPr>
        <p:spPr>
          <a:xfrm>
            <a:off x="0" y="155911"/>
            <a:ext cx="9144000" cy="523220"/>
          </a:xfrm>
          <a:prstGeom prst="rect">
            <a:avLst/>
          </a:prstGeom>
        </p:spPr>
        <p:txBody>
          <a:bodyPr wrap="square">
            <a:spAutoFit/>
          </a:bodyPr>
          <a:lstStyle/>
          <a:p>
            <a:pPr lvl="0" algn="ctr"/>
            <a:r>
              <a:rPr lang="it-IT" sz="2800" b="1" dirty="0">
                <a:solidFill>
                  <a:prstClr val="black"/>
                </a:solidFill>
              </a:rPr>
              <a:t>RISULTATI</a:t>
            </a:r>
          </a:p>
        </p:txBody>
      </p:sp>
      <p:sp>
        <p:nvSpPr>
          <p:cNvPr id="8" name="CasellaDiTesto 7">
            <a:extLst>
              <a:ext uri="{FF2B5EF4-FFF2-40B4-BE49-F238E27FC236}">
                <a16:creationId xmlns:a16="http://schemas.microsoft.com/office/drawing/2014/main" id="{ABA75B38-9BA3-4374-BA37-827FAB1571E3}"/>
              </a:ext>
            </a:extLst>
          </p:cNvPr>
          <p:cNvSpPr txBox="1"/>
          <p:nvPr/>
        </p:nvSpPr>
        <p:spPr>
          <a:xfrm>
            <a:off x="791681" y="2274838"/>
            <a:ext cx="7848872" cy="2677656"/>
          </a:xfrm>
          <a:prstGeom prst="rect">
            <a:avLst/>
          </a:prstGeom>
          <a:noFill/>
        </p:spPr>
        <p:txBody>
          <a:bodyPr wrap="square" rtlCol="0">
            <a:spAutoFit/>
          </a:bodyPr>
          <a:lstStyle/>
          <a:p>
            <a:r>
              <a:rPr lang="it-IT" sz="2400" dirty="0"/>
              <a:t>NUMERO MEDIO DI GIORNI DI FOLLOW UP: 810 (SD 625)</a:t>
            </a:r>
          </a:p>
          <a:p>
            <a:endParaRPr lang="it-IT" sz="2400" dirty="0"/>
          </a:p>
          <a:p>
            <a:r>
              <a:rPr lang="it-IT" sz="2400" dirty="0"/>
              <a:t>Numero minimo di giorni di </a:t>
            </a:r>
            <a:r>
              <a:rPr lang="it-IT" sz="2400" dirty="0" err="1"/>
              <a:t>follow</a:t>
            </a:r>
            <a:r>
              <a:rPr lang="it-IT" sz="2400" dirty="0"/>
              <a:t> up: 90</a:t>
            </a:r>
          </a:p>
          <a:p>
            <a:endParaRPr lang="it-IT" sz="2400" dirty="0"/>
          </a:p>
          <a:p>
            <a:r>
              <a:rPr lang="it-IT" sz="2400" dirty="0"/>
              <a:t>Numero massimo di giorni di </a:t>
            </a:r>
            <a:r>
              <a:rPr lang="it-IT" sz="2400" dirty="0" err="1"/>
              <a:t>follow</a:t>
            </a:r>
            <a:r>
              <a:rPr lang="it-IT" sz="2400" dirty="0"/>
              <a:t> up: 2700</a:t>
            </a:r>
          </a:p>
          <a:p>
            <a:endParaRPr lang="it-IT" sz="2400" dirty="0"/>
          </a:p>
          <a:p>
            <a:r>
              <a:rPr lang="it-IT" sz="2400" dirty="0"/>
              <a:t>Totale dei giorni di </a:t>
            </a:r>
            <a:r>
              <a:rPr lang="it-IT" sz="2400" dirty="0" err="1"/>
              <a:t>follow</a:t>
            </a:r>
            <a:r>
              <a:rPr lang="it-IT" sz="2400" dirty="0"/>
              <a:t> up: 321.840</a:t>
            </a:r>
          </a:p>
        </p:txBody>
      </p:sp>
    </p:spTree>
    <p:extLst>
      <p:ext uri="{BB962C8B-B14F-4D97-AF65-F5344CB8AC3E}">
        <p14:creationId xmlns:p14="http://schemas.microsoft.com/office/powerpoint/2010/main" val="1454430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PAG.2.jpg"/>
          <p:cNvPicPr>
            <a:picLocks noChangeAspect="1"/>
          </p:cNvPicPr>
          <p:nvPr/>
        </p:nvPicPr>
        <p:blipFill>
          <a:blip r:embed="rId2" cstate="print"/>
          <a:stretch>
            <a:fillRect/>
          </a:stretch>
        </p:blipFill>
        <p:spPr>
          <a:xfrm>
            <a:off x="0" y="-88782"/>
            <a:ext cx="9144000" cy="7035564"/>
          </a:xfrm>
          <a:prstGeom prst="rect">
            <a:avLst/>
          </a:prstGeom>
        </p:spPr>
      </p:pic>
      <p:sp>
        <p:nvSpPr>
          <p:cNvPr id="3" name="Rettangolo 2">
            <a:extLst>
              <a:ext uri="{FF2B5EF4-FFF2-40B4-BE49-F238E27FC236}">
                <a16:creationId xmlns:a16="http://schemas.microsoft.com/office/drawing/2014/main" id="{DDF9EA06-AE9D-46D2-A05F-7FE32FF476B9}"/>
              </a:ext>
            </a:extLst>
          </p:cNvPr>
          <p:cNvSpPr/>
          <p:nvPr/>
        </p:nvSpPr>
        <p:spPr>
          <a:xfrm>
            <a:off x="827584" y="1166843"/>
            <a:ext cx="6030416" cy="369332"/>
          </a:xfrm>
          <a:prstGeom prst="rect">
            <a:avLst/>
          </a:prstGeom>
        </p:spPr>
        <p:txBody>
          <a:bodyPr wrap="square">
            <a:spAutoFit/>
          </a:bodyPr>
          <a:lstStyle/>
          <a:p>
            <a:r>
              <a:rPr lang="it-IT" dirty="0"/>
              <a:t> </a:t>
            </a:r>
          </a:p>
        </p:txBody>
      </p:sp>
      <p:graphicFrame>
        <p:nvGraphicFramePr>
          <p:cNvPr id="4" name="Tabella 3">
            <a:extLst>
              <a:ext uri="{FF2B5EF4-FFF2-40B4-BE49-F238E27FC236}">
                <a16:creationId xmlns:a16="http://schemas.microsoft.com/office/drawing/2014/main" id="{3F15475E-A5AB-4915-897A-54D0930D2317}"/>
              </a:ext>
            </a:extLst>
          </p:cNvPr>
          <p:cNvGraphicFramePr>
            <a:graphicFrameLocks noGrp="1"/>
          </p:cNvGraphicFramePr>
          <p:nvPr>
            <p:extLst>
              <p:ext uri="{D42A27DB-BD31-4B8C-83A1-F6EECF244321}">
                <p14:modId xmlns:p14="http://schemas.microsoft.com/office/powerpoint/2010/main" val="2603938394"/>
              </p:ext>
            </p:extLst>
          </p:nvPr>
        </p:nvGraphicFramePr>
        <p:xfrm>
          <a:off x="971600" y="1536175"/>
          <a:ext cx="7200800" cy="4744720"/>
        </p:xfrm>
        <a:graphic>
          <a:graphicData uri="http://schemas.openxmlformats.org/drawingml/2006/table">
            <a:tbl>
              <a:tblPr>
                <a:tableStyleId>{5C22544A-7EE6-4342-B048-85BDC9FD1C3A}</a:tableStyleId>
              </a:tblPr>
              <a:tblGrid>
                <a:gridCol w="3059394">
                  <a:extLst>
                    <a:ext uri="{9D8B030D-6E8A-4147-A177-3AD203B41FA5}">
                      <a16:colId xmlns:a16="http://schemas.microsoft.com/office/drawing/2014/main" val="4117038410"/>
                    </a:ext>
                  </a:extLst>
                </a:gridCol>
                <a:gridCol w="2069268">
                  <a:extLst>
                    <a:ext uri="{9D8B030D-6E8A-4147-A177-3AD203B41FA5}">
                      <a16:colId xmlns:a16="http://schemas.microsoft.com/office/drawing/2014/main" val="3426677529"/>
                    </a:ext>
                  </a:extLst>
                </a:gridCol>
                <a:gridCol w="2072138">
                  <a:extLst>
                    <a:ext uri="{9D8B030D-6E8A-4147-A177-3AD203B41FA5}">
                      <a16:colId xmlns:a16="http://schemas.microsoft.com/office/drawing/2014/main" val="3122670210"/>
                    </a:ext>
                  </a:extLst>
                </a:gridCol>
              </a:tblGrid>
              <a:tr h="0">
                <a:tc>
                  <a:txBody>
                    <a:bodyPr/>
                    <a:lstStyle/>
                    <a:p>
                      <a:pPr algn="just">
                        <a:lnSpc>
                          <a:spcPct val="150000"/>
                        </a:lnSpc>
                        <a:spcAft>
                          <a:spcPts val="0"/>
                        </a:spcAft>
                      </a:pPr>
                      <a:r>
                        <a:rPr lang="en-US" sz="1800" b="1" i="1" kern="1200" dirty="0">
                          <a:solidFill>
                            <a:schemeClr val="dk1"/>
                          </a:solidFill>
                          <a:effectLst/>
                          <a:latin typeface="+mj-lt"/>
                          <a:ea typeface="+mn-ea"/>
                          <a:cs typeface="+mn-cs"/>
                        </a:rPr>
                        <a:t>REASONS FOR REMOVAL </a:t>
                      </a:r>
                      <a:endParaRPr lang="it-IT" sz="1800" b="1" i="1" kern="50" dirty="0">
                        <a:effectLst/>
                        <a:latin typeface="+mj-lt"/>
                        <a:ea typeface="SimSun" panose="02010600030101010101" pitchFamily="2" charset="-122"/>
                        <a:cs typeface="Arial" panose="020B0604020202020204" pitchFamily="34" charset="0"/>
                      </a:endParaRPr>
                    </a:p>
                  </a:txBody>
                  <a:tcPr marL="34925" marR="34925" marT="34925" marB="34925">
                    <a:solidFill>
                      <a:schemeClr val="accent6">
                        <a:lumMod val="20000"/>
                        <a:lumOff val="80000"/>
                      </a:schemeClr>
                    </a:solidFill>
                  </a:tcPr>
                </a:tc>
                <a:tc>
                  <a:txBody>
                    <a:bodyPr/>
                    <a:lstStyle/>
                    <a:p>
                      <a:pPr algn="ctr">
                        <a:lnSpc>
                          <a:spcPct val="150000"/>
                        </a:lnSpc>
                        <a:spcAft>
                          <a:spcPts val="0"/>
                        </a:spcAft>
                      </a:pPr>
                      <a:r>
                        <a:rPr lang="it-IT" sz="1800" b="1" i="1" kern="50" dirty="0">
                          <a:effectLst/>
                          <a:latin typeface="+mj-lt"/>
                          <a:ea typeface="SimSun" panose="02010600030101010101" pitchFamily="2" charset="-122"/>
                          <a:cs typeface="Arial" panose="020B0604020202020204" pitchFamily="34" charset="0"/>
                        </a:rPr>
                        <a:t>PORT REMOVED</a:t>
                      </a:r>
                    </a:p>
                    <a:p>
                      <a:pPr algn="ctr">
                        <a:lnSpc>
                          <a:spcPct val="150000"/>
                        </a:lnSpc>
                        <a:spcAft>
                          <a:spcPts val="0"/>
                        </a:spcAft>
                      </a:pPr>
                      <a:r>
                        <a:rPr lang="it-IT" sz="1800" b="1" i="1" kern="50" dirty="0">
                          <a:effectLst/>
                          <a:latin typeface="+mj-lt"/>
                          <a:ea typeface="SimSun" panose="02010600030101010101" pitchFamily="2" charset="-122"/>
                          <a:cs typeface="Arial" panose="020B0604020202020204" pitchFamily="34" charset="0"/>
                        </a:rPr>
                        <a:t>(</a:t>
                      </a:r>
                      <a:r>
                        <a:rPr lang="it-IT" sz="1800" b="1" i="1" kern="50" dirty="0" err="1">
                          <a:effectLst/>
                          <a:latin typeface="+mj-lt"/>
                          <a:ea typeface="SimSun" panose="02010600030101010101" pitchFamily="2" charset="-122"/>
                          <a:cs typeface="Arial" panose="020B0604020202020204" pitchFamily="34" charset="0"/>
                        </a:rPr>
                        <a:t>number</a:t>
                      </a:r>
                      <a:r>
                        <a:rPr lang="it-IT" sz="1800" b="1" i="1" kern="50" dirty="0">
                          <a:effectLst/>
                          <a:latin typeface="+mj-lt"/>
                          <a:ea typeface="SimSun" panose="02010600030101010101" pitchFamily="2" charset="-122"/>
                          <a:cs typeface="Arial" panose="020B0604020202020204" pitchFamily="34" charset="0"/>
                        </a:rPr>
                        <a:t>)</a:t>
                      </a:r>
                    </a:p>
                  </a:txBody>
                  <a:tcPr marL="34925" marR="34925" marT="34925" marB="34925">
                    <a:solidFill>
                      <a:schemeClr val="accent6">
                        <a:lumMod val="20000"/>
                        <a:lumOff val="80000"/>
                      </a:schemeClr>
                    </a:solidFill>
                  </a:tcPr>
                </a:tc>
                <a:tc>
                  <a:txBody>
                    <a:bodyPr/>
                    <a:lstStyle/>
                    <a:p>
                      <a:pPr algn="ctr">
                        <a:lnSpc>
                          <a:spcPct val="150000"/>
                        </a:lnSpc>
                        <a:spcAft>
                          <a:spcPts val="0"/>
                        </a:spcAft>
                      </a:pPr>
                      <a:r>
                        <a:rPr lang="it-IT" sz="1800" b="1" i="1" kern="50" dirty="0">
                          <a:effectLst/>
                          <a:latin typeface="+mj-lt"/>
                          <a:ea typeface="SimSun" panose="02010600030101010101" pitchFamily="2" charset="-122"/>
                          <a:cs typeface="Arial" panose="020B0604020202020204" pitchFamily="34" charset="0"/>
                        </a:rPr>
                        <a:t>PORT REMOVED</a:t>
                      </a:r>
                    </a:p>
                    <a:p>
                      <a:pPr algn="ctr">
                        <a:lnSpc>
                          <a:spcPct val="150000"/>
                        </a:lnSpc>
                        <a:spcAft>
                          <a:spcPts val="0"/>
                        </a:spcAft>
                      </a:pPr>
                      <a:r>
                        <a:rPr lang="it-IT" sz="1800" b="1" i="1" kern="50" dirty="0">
                          <a:effectLst/>
                          <a:latin typeface="+mj-lt"/>
                          <a:ea typeface="SimSun" panose="02010600030101010101" pitchFamily="2" charset="-122"/>
                          <a:cs typeface="Arial" panose="020B0604020202020204" pitchFamily="34" charset="0"/>
                        </a:rPr>
                        <a:t>(%)</a:t>
                      </a:r>
                    </a:p>
                  </a:txBody>
                  <a:tcPr marL="34925" marR="34925" marT="34925" marB="34925">
                    <a:solidFill>
                      <a:schemeClr val="accent6">
                        <a:lumMod val="20000"/>
                        <a:lumOff val="80000"/>
                      </a:schemeClr>
                    </a:solidFill>
                  </a:tcPr>
                </a:tc>
                <a:extLst>
                  <a:ext uri="{0D108BD9-81ED-4DB2-BD59-A6C34878D82A}">
                    <a16:rowId xmlns:a16="http://schemas.microsoft.com/office/drawing/2014/main" val="2616634468"/>
                  </a:ext>
                </a:extLst>
              </a:tr>
              <a:tr h="0">
                <a:tc>
                  <a:txBody>
                    <a:bodyPr/>
                    <a:lstStyle/>
                    <a:p>
                      <a:pPr algn="l">
                        <a:lnSpc>
                          <a:spcPct val="150000"/>
                        </a:lnSpc>
                        <a:spcAft>
                          <a:spcPts val="0"/>
                        </a:spcAft>
                      </a:pPr>
                      <a:r>
                        <a:rPr lang="it-IT" sz="1800" kern="50" dirty="0">
                          <a:effectLst/>
                          <a:latin typeface="+mj-lt"/>
                          <a:ea typeface="SimSun" panose="02010600030101010101" pitchFamily="2" charset="-122"/>
                          <a:cs typeface="Arial" panose="020B0604020202020204" pitchFamily="34" charset="0"/>
                        </a:rPr>
                        <a:t>end of use</a:t>
                      </a:r>
                    </a:p>
                  </a:txBody>
                  <a:tcPr marL="34925" marR="34925" marT="34925" marB="34925">
                    <a:solidFill>
                      <a:schemeClr val="accent6">
                        <a:lumMod val="20000"/>
                        <a:lumOff val="80000"/>
                      </a:schemeClr>
                    </a:solidFill>
                  </a:tcPr>
                </a:tc>
                <a:tc>
                  <a:txBody>
                    <a:bodyPr/>
                    <a:lstStyle/>
                    <a:p>
                      <a:pPr algn="ctr">
                        <a:lnSpc>
                          <a:spcPct val="150000"/>
                        </a:lnSpc>
                        <a:spcAft>
                          <a:spcPts val="0"/>
                        </a:spcAft>
                      </a:pPr>
                      <a:r>
                        <a:rPr lang="it-IT" sz="1800" kern="50">
                          <a:effectLst/>
                          <a:latin typeface="+mj-lt"/>
                        </a:rPr>
                        <a:t>45</a:t>
                      </a:r>
                      <a:endParaRPr lang="it-IT" sz="1800" kern="50">
                        <a:effectLst/>
                        <a:latin typeface="+mj-lt"/>
                        <a:ea typeface="SimSun" panose="02010600030101010101" pitchFamily="2" charset="-122"/>
                        <a:cs typeface="Arial" panose="020B0604020202020204" pitchFamily="34" charset="0"/>
                      </a:endParaRPr>
                    </a:p>
                  </a:txBody>
                  <a:tcPr marL="34925" marR="34925" marT="34925" marB="34925">
                    <a:solidFill>
                      <a:schemeClr val="accent6">
                        <a:lumMod val="20000"/>
                        <a:lumOff val="80000"/>
                      </a:schemeClr>
                    </a:solidFill>
                  </a:tcPr>
                </a:tc>
                <a:tc>
                  <a:txBody>
                    <a:bodyPr/>
                    <a:lstStyle/>
                    <a:p>
                      <a:pPr algn="ctr">
                        <a:lnSpc>
                          <a:spcPct val="150000"/>
                        </a:lnSpc>
                        <a:spcAft>
                          <a:spcPts val="0"/>
                        </a:spcAft>
                      </a:pPr>
                      <a:r>
                        <a:rPr lang="it-IT" sz="1800" kern="50" dirty="0">
                          <a:effectLst/>
                          <a:latin typeface="+mj-lt"/>
                        </a:rPr>
                        <a:t>11,7</a:t>
                      </a:r>
                      <a:endParaRPr lang="it-IT" sz="1800" kern="50" dirty="0">
                        <a:effectLst/>
                        <a:latin typeface="+mj-lt"/>
                        <a:ea typeface="SimSun" panose="02010600030101010101" pitchFamily="2" charset="-122"/>
                        <a:cs typeface="Arial" panose="020B0604020202020204" pitchFamily="34" charset="0"/>
                      </a:endParaRPr>
                    </a:p>
                  </a:txBody>
                  <a:tcPr marL="34925" marR="34925" marT="34925" marB="34925">
                    <a:solidFill>
                      <a:schemeClr val="accent6">
                        <a:lumMod val="20000"/>
                        <a:lumOff val="80000"/>
                      </a:schemeClr>
                    </a:solidFill>
                  </a:tcPr>
                </a:tc>
                <a:extLst>
                  <a:ext uri="{0D108BD9-81ED-4DB2-BD59-A6C34878D82A}">
                    <a16:rowId xmlns:a16="http://schemas.microsoft.com/office/drawing/2014/main" val="2663669683"/>
                  </a:ext>
                </a:extLst>
              </a:tr>
              <a:tr h="0">
                <a:tc>
                  <a:txBody>
                    <a:bodyPr/>
                    <a:lstStyle/>
                    <a:p>
                      <a:pPr algn="l">
                        <a:lnSpc>
                          <a:spcPct val="150000"/>
                        </a:lnSpc>
                        <a:spcAft>
                          <a:spcPts val="0"/>
                        </a:spcAft>
                      </a:pPr>
                      <a:r>
                        <a:rPr lang="it-IT" sz="1800" kern="50" dirty="0" err="1">
                          <a:effectLst/>
                          <a:latin typeface="+mj-lt"/>
                          <a:ea typeface="SimSun" panose="02010600030101010101" pitchFamily="2" charset="-122"/>
                          <a:cs typeface="Arial" panose="020B0604020202020204" pitchFamily="34" charset="0"/>
                        </a:rPr>
                        <a:t>rupture</a:t>
                      </a:r>
                      <a:endParaRPr lang="it-IT" sz="1800" kern="50" dirty="0">
                        <a:effectLst/>
                        <a:latin typeface="+mj-lt"/>
                        <a:ea typeface="SimSun" panose="02010600030101010101" pitchFamily="2" charset="-122"/>
                        <a:cs typeface="Arial" panose="020B0604020202020204" pitchFamily="34" charset="0"/>
                      </a:endParaRPr>
                    </a:p>
                  </a:txBody>
                  <a:tcPr marL="34925" marR="34925" marT="34925" marB="34925">
                    <a:solidFill>
                      <a:schemeClr val="accent6">
                        <a:lumMod val="20000"/>
                        <a:lumOff val="80000"/>
                      </a:schemeClr>
                    </a:solidFill>
                  </a:tcPr>
                </a:tc>
                <a:tc>
                  <a:txBody>
                    <a:bodyPr/>
                    <a:lstStyle/>
                    <a:p>
                      <a:pPr algn="ctr">
                        <a:lnSpc>
                          <a:spcPct val="150000"/>
                        </a:lnSpc>
                        <a:spcAft>
                          <a:spcPts val="0"/>
                        </a:spcAft>
                      </a:pPr>
                      <a:r>
                        <a:rPr lang="it-IT" sz="1800" kern="50" dirty="0">
                          <a:effectLst/>
                          <a:latin typeface="+mj-lt"/>
                        </a:rPr>
                        <a:t>9</a:t>
                      </a:r>
                      <a:endParaRPr lang="it-IT" sz="1800" kern="50" dirty="0">
                        <a:effectLst/>
                        <a:latin typeface="+mj-lt"/>
                        <a:ea typeface="SimSun" panose="02010600030101010101" pitchFamily="2" charset="-122"/>
                        <a:cs typeface="Arial" panose="020B0604020202020204" pitchFamily="34" charset="0"/>
                      </a:endParaRPr>
                    </a:p>
                  </a:txBody>
                  <a:tcPr marL="34925" marR="34925" marT="34925" marB="34925">
                    <a:solidFill>
                      <a:schemeClr val="accent6">
                        <a:lumMod val="20000"/>
                        <a:lumOff val="80000"/>
                      </a:schemeClr>
                    </a:solidFill>
                  </a:tcPr>
                </a:tc>
                <a:tc>
                  <a:txBody>
                    <a:bodyPr/>
                    <a:lstStyle/>
                    <a:p>
                      <a:pPr algn="ctr">
                        <a:lnSpc>
                          <a:spcPct val="150000"/>
                        </a:lnSpc>
                        <a:spcAft>
                          <a:spcPts val="0"/>
                        </a:spcAft>
                      </a:pPr>
                      <a:r>
                        <a:rPr lang="it-IT" sz="1800" kern="50">
                          <a:effectLst/>
                          <a:latin typeface="+mj-lt"/>
                        </a:rPr>
                        <a:t>2,3</a:t>
                      </a:r>
                      <a:endParaRPr lang="it-IT" sz="1800" kern="50">
                        <a:effectLst/>
                        <a:latin typeface="+mj-lt"/>
                        <a:ea typeface="SimSun" panose="02010600030101010101" pitchFamily="2" charset="-122"/>
                        <a:cs typeface="Arial" panose="020B0604020202020204" pitchFamily="34" charset="0"/>
                      </a:endParaRPr>
                    </a:p>
                  </a:txBody>
                  <a:tcPr marL="34925" marR="34925" marT="34925" marB="34925">
                    <a:solidFill>
                      <a:schemeClr val="accent6">
                        <a:lumMod val="20000"/>
                        <a:lumOff val="80000"/>
                      </a:schemeClr>
                    </a:solidFill>
                  </a:tcPr>
                </a:tc>
                <a:extLst>
                  <a:ext uri="{0D108BD9-81ED-4DB2-BD59-A6C34878D82A}">
                    <a16:rowId xmlns:a16="http://schemas.microsoft.com/office/drawing/2014/main" val="126906991"/>
                  </a:ext>
                </a:extLst>
              </a:tr>
              <a:tr h="0">
                <a:tc>
                  <a:txBody>
                    <a:bodyPr/>
                    <a:lstStyle/>
                    <a:p>
                      <a:pPr algn="l">
                        <a:lnSpc>
                          <a:spcPct val="150000"/>
                        </a:lnSpc>
                        <a:spcAft>
                          <a:spcPts val="0"/>
                        </a:spcAft>
                      </a:pPr>
                      <a:r>
                        <a:rPr lang="it-IT" sz="1800" kern="50" dirty="0" err="1">
                          <a:effectLst/>
                          <a:latin typeface="+mj-lt"/>
                        </a:rPr>
                        <a:t>dislocation</a:t>
                      </a:r>
                      <a:endParaRPr lang="it-IT" sz="1800" kern="50" dirty="0">
                        <a:effectLst/>
                        <a:latin typeface="+mj-lt"/>
                        <a:ea typeface="SimSun" panose="02010600030101010101" pitchFamily="2" charset="-122"/>
                        <a:cs typeface="Arial" panose="020B0604020202020204" pitchFamily="34" charset="0"/>
                      </a:endParaRPr>
                    </a:p>
                  </a:txBody>
                  <a:tcPr marL="34925" marR="34925" marT="34925" marB="34925">
                    <a:solidFill>
                      <a:schemeClr val="accent6">
                        <a:lumMod val="20000"/>
                        <a:lumOff val="80000"/>
                      </a:schemeClr>
                    </a:solidFill>
                  </a:tcPr>
                </a:tc>
                <a:tc>
                  <a:txBody>
                    <a:bodyPr/>
                    <a:lstStyle/>
                    <a:p>
                      <a:pPr algn="ctr">
                        <a:lnSpc>
                          <a:spcPct val="150000"/>
                        </a:lnSpc>
                        <a:spcAft>
                          <a:spcPts val="0"/>
                        </a:spcAft>
                      </a:pPr>
                      <a:r>
                        <a:rPr lang="it-IT" sz="1800" kern="50" dirty="0">
                          <a:effectLst/>
                          <a:latin typeface="+mj-lt"/>
                        </a:rPr>
                        <a:t>3</a:t>
                      </a:r>
                      <a:endParaRPr lang="it-IT" sz="1800" kern="50" dirty="0">
                        <a:effectLst/>
                        <a:latin typeface="+mj-lt"/>
                        <a:ea typeface="SimSun" panose="02010600030101010101" pitchFamily="2" charset="-122"/>
                        <a:cs typeface="Arial" panose="020B0604020202020204" pitchFamily="34" charset="0"/>
                      </a:endParaRPr>
                    </a:p>
                  </a:txBody>
                  <a:tcPr marL="34925" marR="34925" marT="34925" marB="34925">
                    <a:solidFill>
                      <a:schemeClr val="accent6">
                        <a:lumMod val="20000"/>
                        <a:lumOff val="80000"/>
                      </a:schemeClr>
                    </a:solidFill>
                  </a:tcPr>
                </a:tc>
                <a:tc>
                  <a:txBody>
                    <a:bodyPr/>
                    <a:lstStyle/>
                    <a:p>
                      <a:pPr algn="ctr">
                        <a:lnSpc>
                          <a:spcPct val="150000"/>
                        </a:lnSpc>
                        <a:spcAft>
                          <a:spcPts val="0"/>
                        </a:spcAft>
                      </a:pPr>
                      <a:r>
                        <a:rPr lang="it-IT" sz="1800" kern="50" dirty="0">
                          <a:effectLst/>
                          <a:latin typeface="+mj-lt"/>
                        </a:rPr>
                        <a:t>0,8</a:t>
                      </a:r>
                      <a:endParaRPr lang="it-IT" sz="1800" kern="50" dirty="0">
                        <a:effectLst/>
                        <a:latin typeface="+mj-lt"/>
                        <a:ea typeface="SimSun" panose="02010600030101010101" pitchFamily="2" charset="-122"/>
                        <a:cs typeface="Arial" panose="020B0604020202020204" pitchFamily="34" charset="0"/>
                      </a:endParaRPr>
                    </a:p>
                  </a:txBody>
                  <a:tcPr marL="34925" marR="34925" marT="34925" marB="34925">
                    <a:solidFill>
                      <a:schemeClr val="accent6">
                        <a:lumMod val="20000"/>
                        <a:lumOff val="80000"/>
                      </a:schemeClr>
                    </a:solidFill>
                  </a:tcPr>
                </a:tc>
                <a:extLst>
                  <a:ext uri="{0D108BD9-81ED-4DB2-BD59-A6C34878D82A}">
                    <a16:rowId xmlns:a16="http://schemas.microsoft.com/office/drawing/2014/main" val="3378058354"/>
                  </a:ext>
                </a:extLst>
              </a:tr>
              <a:tr h="0">
                <a:tc>
                  <a:txBody>
                    <a:bodyPr/>
                    <a:lstStyle/>
                    <a:p>
                      <a:pPr algn="l">
                        <a:lnSpc>
                          <a:spcPct val="150000"/>
                        </a:lnSpc>
                        <a:spcAft>
                          <a:spcPts val="0"/>
                        </a:spcAft>
                      </a:pPr>
                      <a:r>
                        <a:rPr lang="it-IT" sz="1800" kern="50" dirty="0" err="1">
                          <a:effectLst/>
                          <a:latin typeface="+mj-lt"/>
                          <a:ea typeface="SimSun" panose="02010600030101010101" pitchFamily="2" charset="-122"/>
                          <a:cs typeface="Arial" panose="020B0604020202020204" pitchFamily="34" charset="0"/>
                        </a:rPr>
                        <a:t>catheter</a:t>
                      </a:r>
                      <a:r>
                        <a:rPr lang="it-IT" sz="1800" kern="50" dirty="0">
                          <a:effectLst/>
                          <a:latin typeface="+mj-lt"/>
                          <a:ea typeface="SimSun" panose="02010600030101010101" pitchFamily="2" charset="-122"/>
                          <a:cs typeface="Arial" panose="020B0604020202020204" pitchFamily="34" charset="0"/>
                        </a:rPr>
                        <a:t> </a:t>
                      </a:r>
                      <a:r>
                        <a:rPr lang="it-IT" sz="1800" kern="50" dirty="0" err="1">
                          <a:effectLst/>
                          <a:latin typeface="+mj-lt"/>
                          <a:ea typeface="SimSun" panose="02010600030101010101" pitchFamily="2" charset="-122"/>
                          <a:cs typeface="Arial" panose="020B0604020202020204" pitchFamily="34" charset="0"/>
                        </a:rPr>
                        <a:t>related</a:t>
                      </a:r>
                      <a:r>
                        <a:rPr lang="it-IT" sz="1800" kern="50" dirty="0">
                          <a:effectLst/>
                          <a:latin typeface="+mj-lt"/>
                          <a:ea typeface="SimSun" panose="02010600030101010101" pitchFamily="2" charset="-122"/>
                          <a:cs typeface="Arial" panose="020B0604020202020204" pitchFamily="34" charset="0"/>
                        </a:rPr>
                        <a:t> </a:t>
                      </a:r>
                      <a:r>
                        <a:rPr lang="it-IT" sz="1800" kern="50" dirty="0" err="1">
                          <a:effectLst/>
                          <a:latin typeface="+mj-lt"/>
                          <a:ea typeface="SimSun" panose="02010600030101010101" pitchFamily="2" charset="-122"/>
                          <a:cs typeface="Arial" panose="020B0604020202020204" pitchFamily="34" charset="0"/>
                        </a:rPr>
                        <a:t>bloodstream</a:t>
                      </a:r>
                      <a:r>
                        <a:rPr lang="it-IT" sz="1800" kern="50" dirty="0">
                          <a:effectLst/>
                          <a:latin typeface="+mj-lt"/>
                          <a:ea typeface="SimSun" panose="02010600030101010101" pitchFamily="2" charset="-122"/>
                          <a:cs typeface="Arial" panose="020B0604020202020204" pitchFamily="34" charset="0"/>
                        </a:rPr>
                        <a:t> </a:t>
                      </a:r>
                      <a:r>
                        <a:rPr lang="it-IT" sz="1800" kern="50" dirty="0" err="1">
                          <a:effectLst/>
                          <a:latin typeface="+mj-lt"/>
                          <a:ea typeface="SimSun" panose="02010600030101010101" pitchFamily="2" charset="-122"/>
                          <a:cs typeface="Arial" panose="020B0604020202020204" pitchFamily="34" charset="0"/>
                        </a:rPr>
                        <a:t>infection</a:t>
                      </a:r>
                      <a:endParaRPr lang="it-IT" sz="1800" kern="50" dirty="0">
                        <a:effectLst/>
                        <a:latin typeface="+mj-lt"/>
                        <a:ea typeface="SimSun" panose="02010600030101010101" pitchFamily="2" charset="-122"/>
                        <a:cs typeface="Arial" panose="020B0604020202020204" pitchFamily="34" charset="0"/>
                      </a:endParaRPr>
                    </a:p>
                  </a:txBody>
                  <a:tcPr marL="34925" marR="34925" marT="34925" marB="34925">
                    <a:solidFill>
                      <a:schemeClr val="accent6">
                        <a:lumMod val="20000"/>
                        <a:lumOff val="80000"/>
                      </a:schemeClr>
                    </a:solidFill>
                  </a:tcPr>
                </a:tc>
                <a:tc>
                  <a:txBody>
                    <a:bodyPr/>
                    <a:lstStyle/>
                    <a:p>
                      <a:pPr algn="ctr">
                        <a:lnSpc>
                          <a:spcPct val="150000"/>
                        </a:lnSpc>
                        <a:spcAft>
                          <a:spcPts val="0"/>
                        </a:spcAft>
                      </a:pPr>
                      <a:r>
                        <a:rPr lang="it-IT" sz="1800" kern="50" dirty="0">
                          <a:effectLst/>
                          <a:latin typeface="+mj-lt"/>
                        </a:rPr>
                        <a:t>2</a:t>
                      </a:r>
                      <a:endParaRPr lang="it-IT" sz="1800" kern="50" dirty="0">
                        <a:effectLst/>
                        <a:latin typeface="+mj-lt"/>
                        <a:ea typeface="SimSun" panose="02010600030101010101" pitchFamily="2" charset="-122"/>
                        <a:cs typeface="Arial" panose="020B0604020202020204" pitchFamily="34" charset="0"/>
                      </a:endParaRPr>
                    </a:p>
                  </a:txBody>
                  <a:tcPr marL="34925" marR="34925" marT="34925" marB="34925">
                    <a:solidFill>
                      <a:schemeClr val="accent6">
                        <a:lumMod val="20000"/>
                        <a:lumOff val="80000"/>
                      </a:schemeClr>
                    </a:solidFill>
                  </a:tcPr>
                </a:tc>
                <a:tc>
                  <a:txBody>
                    <a:bodyPr/>
                    <a:lstStyle/>
                    <a:p>
                      <a:pPr algn="ctr">
                        <a:lnSpc>
                          <a:spcPct val="150000"/>
                        </a:lnSpc>
                        <a:spcAft>
                          <a:spcPts val="0"/>
                        </a:spcAft>
                      </a:pPr>
                      <a:r>
                        <a:rPr lang="it-IT" sz="1800" kern="50">
                          <a:effectLst/>
                          <a:latin typeface="+mj-lt"/>
                        </a:rPr>
                        <a:t>0,5</a:t>
                      </a:r>
                      <a:endParaRPr lang="it-IT" sz="1800" kern="50">
                        <a:effectLst/>
                        <a:latin typeface="+mj-lt"/>
                        <a:ea typeface="SimSun" panose="02010600030101010101" pitchFamily="2" charset="-122"/>
                        <a:cs typeface="Arial" panose="020B0604020202020204" pitchFamily="34" charset="0"/>
                      </a:endParaRPr>
                    </a:p>
                  </a:txBody>
                  <a:tcPr marL="34925" marR="34925" marT="34925" marB="34925">
                    <a:solidFill>
                      <a:schemeClr val="accent6">
                        <a:lumMod val="20000"/>
                        <a:lumOff val="80000"/>
                      </a:schemeClr>
                    </a:solidFill>
                  </a:tcPr>
                </a:tc>
                <a:extLst>
                  <a:ext uri="{0D108BD9-81ED-4DB2-BD59-A6C34878D82A}">
                    <a16:rowId xmlns:a16="http://schemas.microsoft.com/office/drawing/2014/main" val="2937458105"/>
                  </a:ext>
                </a:extLst>
              </a:tr>
              <a:tr h="0">
                <a:tc>
                  <a:txBody>
                    <a:bodyPr/>
                    <a:lstStyle/>
                    <a:p>
                      <a:pPr algn="l">
                        <a:lnSpc>
                          <a:spcPct val="150000"/>
                        </a:lnSpc>
                        <a:spcAft>
                          <a:spcPts val="0"/>
                        </a:spcAft>
                      </a:pPr>
                      <a:r>
                        <a:rPr lang="it-IT" sz="1800" kern="50" dirty="0" err="1">
                          <a:effectLst/>
                          <a:latin typeface="+mj-lt"/>
                        </a:rPr>
                        <a:t>occlusion</a:t>
                      </a:r>
                      <a:endParaRPr lang="it-IT" sz="1800" kern="50" dirty="0">
                        <a:effectLst/>
                        <a:latin typeface="+mj-lt"/>
                        <a:ea typeface="SimSun" panose="02010600030101010101" pitchFamily="2" charset="-122"/>
                        <a:cs typeface="Arial" panose="020B0604020202020204" pitchFamily="34" charset="0"/>
                      </a:endParaRPr>
                    </a:p>
                  </a:txBody>
                  <a:tcPr marL="34925" marR="34925" marT="34925" marB="34925">
                    <a:solidFill>
                      <a:schemeClr val="accent6">
                        <a:lumMod val="20000"/>
                        <a:lumOff val="80000"/>
                      </a:schemeClr>
                    </a:solidFill>
                  </a:tcPr>
                </a:tc>
                <a:tc>
                  <a:txBody>
                    <a:bodyPr/>
                    <a:lstStyle/>
                    <a:p>
                      <a:pPr algn="ctr">
                        <a:lnSpc>
                          <a:spcPct val="150000"/>
                        </a:lnSpc>
                        <a:spcAft>
                          <a:spcPts val="0"/>
                        </a:spcAft>
                      </a:pPr>
                      <a:r>
                        <a:rPr lang="it-IT" sz="1800" kern="50" dirty="0">
                          <a:effectLst/>
                          <a:latin typeface="+mj-lt"/>
                        </a:rPr>
                        <a:t>0</a:t>
                      </a:r>
                      <a:endParaRPr lang="it-IT" sz="1800" kern="50" dirty="0">
                        <a:effectLst/>
                        <a:latin typeface="+mj-lt"/>
                        <a:ea typeface="SimSun" panose="02010600030101010101" pitchFamily="2" charset="-122"/>
                        <a:cs typeface="Arial" panose="020B0604020202020204" pitchFamily="34" charset="0"/>
                      </a:endParaRPr>
                    </a:p>
                  </a:txBody>
                  <a:tcPr marL="34925" marR="34925" marT="34925" marB="34925">
                    <a:solidFill>
                      <a:schemeClr val="accent6">
                        <a:lumMod val="20000"/>
                        <a:lumOff val="80000"/>
                      </a:schemeClr>
                    </a:solidFill>
                  </a:tcPr>
                </a:tc>
                <a:tc>
                  <a:txBody>
                    <a:bodyPr/>
                    <a:lstStyle/>
                    <a:p>
                      <a:pPr algn="ctr">
                        <a:lnSpc>
                          <a:spcPct val="150000"/>
                        </a:lnSpc>
                        <a:spcAft>
                          <a:spcPts val="0"/>
                        </a:spcAft>
                      </a:pPr>
                      <a:r>
                        <a:rPr lang="it-IT" sz="1800" kern="50">
                          <a:effectLst/>
                          <a:latin typeface="+mj-lt"/>
                        </a:rPr>
                        <a:t>0</a:t>
                      </a:r>
                      <a:endParaRPr lang="it-IT" sz="1800" kern="50">
                        <a:effectLst/>
                        <a:latin typeface="+mj-lt"/>
                        <a:ea typeface="SimSun" panose="02010600030101010101" pitchFamily="2" charset="-122"/>
                        <a:cs typeface="Arial" panose="020B0604020202020204" pitchFamily="34" charset="0"/>
                      </a:endParaRPr>
                    </a:p>
                  </a:txBody>
                  <a:tcPr marL="34925" marR="34925" marT="34925" marB="34925">
                    <a:solidFill>
                      <a:schemeClr val="accent6">
                        <a:lumMod val="20000"/>
                        <a:lumOff val="80000"/>
                      </a:schemeClr>
                    </a:solidFill>
                  </a:tcPr>
                </a:tc>
                <a:extLst>
                  <a:ext uri="{0D108BD9-81ED-4DB2-BD59-A6C34878D82A}">
                    <a16:rowId xmlns:a16="http://schemas.microsoft.com/office/drawing/2014/main" val="4256470724"/>
                  </a:ext>
                </a:extLst>
              </a:tr>
              <a:tr h="0">
                <a:tc>
                  <a:txBody>
                    <a:bodyPr/>
                    <a:lstStyle/>
                    <a:p>
                      <a:pPr algn="l">
                        <a:lnSpc>
                          <a:spcPct val="150000"/>
                        </a:lnSpc>
                        <a:spcAft>
                          <a:spcPts val="0"/>
                        </a:spcAft>
                      </a:pPr>
                      <a:r>
                        <a:rPr lang="it-IT" sz="1800" kern="50" dirty="0" err="1">
                          <a:effectLst/>
                          <a:latin typeface="+mj-lt"/>
                          <a:ea typeface="SimSun" panose="02010600030101010101" pitchFamily="2" charset="-122"/>
                          <a:cs typeface="Arial" panose="020B0604020202020204" pitchFamily="34" charset="0"/>
                        </a:rPr>
                        <a:t>symptomatic</a:t>
                      </a:r>
                      <a:r>
                        <a:rPr lang="it-IT" sz="1800" kern="50" dirty="0">
                          <a:effectLst/>
                          <a:latin typeface="+mj-lt"/>
                          <a:ea typeface="SimSun" panose="02010600030101010101" pitchFamily="2" charset="-122"/>
                          <a:cs typeface="Arial" panose="020B0604020202020204" pitchFamily="34" charset="0"/>
                        </a:rPr>
                        <a:t> </a:t>
                      </a:r>
                      <a:r>
                        <a:rPr lang="it-IT" sz="1800" kern="50" dirty="0" err="1">
                          <a:effectLst/>
                          <a:latin typeface="+mj-lt"/>
                          <a:ea typeface="SimSun" panose="02010600030101010101" pitchFamily="2" charset="-122"/>
                          <a:cs typeface="Arial" panose="020B0604020202020204" pitchFamily="34" charset="0"/>
                        </a:rPr>
                        <a:t>catheter</a:t>
                      </a:r>
                      <a:r>
                        <a:rPr lang="it-IT" sz="1800" kern="50" dirty="0">
                          <a:effectLst/>
                          <a:latin typeface="+mj-lt"/>
                          <a:ea typeface="SimSun" panose="02010600030101010101" pitchFamily="2" charset="-122"/>
                          <a:cs typeface="Arial" panose="020B0604020202020204" pitchFamily="34" charset="0"/>
                        </a:rPr>
                        <a:t> </a:t>
                      </a:r>
                      <a:r>
                        <a:rPr lang="it-IT" sz="1800" kern="50" dirty="0" err="1">
                          <a:effectLst/>
                          <a:latin typeface="+mj-lt"/>
                          <a:ea typeface="SimSun" panose="02010600030101010101" pitchFamily="2" charset="-122"/>
                          <a:cs typeface="Arial" panose="020B0604020202020204" pitchFamily="34" charset="0"/>
                        </a:rPr>
                        <a:t>related</a:t>
                      </a:r>
                      <a:r>
                        <a:rPr lang="it-IT" sz="1800" kern="50" dirty="0">
                          <a:effectLst/>
                          <a:latin typeface="+mj-lt"/>
                          <a:ea typeface="SimSun" panose="02010600030101010101" pitchFamily="2" charset="-122"/>
                          <a:cs typeface="Arial" panose="020B0604020202020204" pitchFamily="34" charset="0"/>
                        </a:rPr>
                        <a:t> </a:t>
                      </a:r>
                      <a:r>
                        <a:rPr lang="it-IT" sz="1800" kern="50" dirty="0" err="1">
                          <a:effectLst/>
                          <a:latin typeface="+mj-lt"/>
                          <a:ea typeface="SimSun" panose="02010600030101010101" pitchFamily="2" charset="-122"/>
                          <a:cs typeface="Arial" panose="020B0604020202020204" pitchFamily="34" charset="0"/>
                        </a:rPr>
                        <a:t>thrombosis</a:t>
                      </a:r>
                      <a:r>
                        <a:rPr lang="it-IT" sz="1800" kern="50" dirty="0">
                          <a:effectLst/>
                          <a:latin typeface="+mj-lt"/>
                          <a:ea typeface="SimSun" panose="02010600030101010101" pitchFamily="2" charset="-122"/>
                          <a:cs typeface="Arial" panose="020B0604020202020204" pitchFamily="34" charset="0"/>
                        </a:rPr>
                        <a:t> </a:t>
                      </a:r>
                    </a:p>
                  </a:txBody>
                  <a:tcPr marL="34925" marR="34925" marT="34925" marB="34925">
                    <a:solidFill>
                      <a:schemeClr val="accent6">
                        <a:lumMod val="20000"/>
                        <a:lumOff val="80000"/>
                      </a:schemeClr>
                    </a:solidFill>
                  </a:tcPr>
                </a:tc>
                <a:tc>
                  <a:txBody>
                    <a:bodyPr/>
                    <a:lstStyle/>
                    <a:p>
                      <a:pPr algn="ctr">
                        <a:lnSpc>
                          <a:spcPct val="150000"/>
                        </a:lnSpc>
                        <a:spcAft>
                          <a:spcPts val="0"/>
                        </a:spcAft>
                      </a:pPr>
                      <a:r>
                        <a:rPr lang="it-IT" sz="1800" kern="50" dirty="0">
                          <a:effectLst/>
                          <a:latin typeface="+mj-lt"/>
                        </a:rPr>
                        <a:t>0</a:t>
                      </a:r>
                      <a:endParaRPr lang="it-IT" sz="1800" kern="50" dirty="0">
                        <a:effectLst/>
                        <a:latin typeface="+mj-lt"/>
                        <a:ea typeface="SimSun" panose="02010600030101010101" pitchFamily="2" charset="-122"/>
                        <a:cs typeface="Arial" panose="020B0604020202020204" pitchFamily="34" charset="0"/>
                      </a:endParaRPr>
                    </a:p>
                  </a:txBody>
                  <a:tcPr marL="34925" marR="34925" marT="34925" marB="34925">
                    <a:solidFill>
                      <a:schemeClr val="accent6">
                        <a:lumMod val="20000"/>
                        <a:lumOff val="80000"/>
                      </a:schemeClr>
                    </a:solidFill>
                  </a:tcPr>
                </a:tc>
                <a:tc>
                  <a:txBody>
                    <a:bodyPr/>
                    <a:lstStyle/>
                    <a:p>
                      <a:pPr algn="ctr">
                        <a:lnSpc>
                          <a:spcPct val="150000"/>
                        </a:lnSpc>
                        <a:spcAft>
                          <a:spcPts val="0"/>
                        </a:spcAft>
                      </a:pPr>
                      <a:r>
                        <a:rPr lang="it-IT" sz="1800" kern="50" dirty="0">
                          <a:effectLst/>
                          <a:latin typeface="+mj-lt"/>
                        </a:rPr>
                        <a:t>0</a:t>
                      </a:r>
                      <a:endParaRPr lang="it-IT" sz="1800" kern="50" dirty="0">
                        <a:effectLst/>
                        <a:latin typeface="+mj-lt"/>
                        <a:ea typeface="SimSun" panose="02010600030101010101" pitchFamily="2" charset="-122"/>
                        <a:cs typeface="Arial" panose="020B0604020202020204" pitchFamily="34" charset="0"/>
                      </a:endParaRPr>
                    </a:p>
                  </a:txBody>
                  <a:tcPr marL="34925" marR="34925" marT="34925" marB="34925">
                    <a:solidFill>
                      <a:schemeClr val="accent6">
                        <a:lumMod val="20000"/>
                        <a:lumOff val="80000"/>
                      </a:schemeClr>
                    </a:solidFill>
                  </a:tcPr>
                </a:tc>
                <a:extLst>
                  <a:ext uri="{0D108BD9-81ED-4DB2-BD59-A6C34878D82A}">
                    <a16:rowId xmlns:a16="http://schemas.microsoft.com/office/drawing/2014/main" val="1608364193"/>
                  </a:ext>
                </a:extLst>
              </a:tr>
              <a:tr h="0">
                <a:tc>
                  <a:txBody>
                    <a:bodyPr/>
                    <a:lstStyle/>
                    <a:p>
                      <a:pPr algn="l">
                        <a:lnSpc>
                          <a:spcPct val="150000"/>
                        </a:lnSpc>
                        <a:spcAft>
                          <a:spcPts val="0"/>
                        </a:spcAft>
                      </a:pPr>
                      <a:r>
                        <a:rPr lang="it-IT" sz="1800" kern="50" dirty="0">
                          <a:effectLst/>
                          <a:latin typeface="+mj-lt"/>
                          <a:ea typeface="SimSun" panose="02010600030101010101" pitchFamily="2" charset="-122"/>
                          <a:cs typeface="Arial" panose="020B0604020202020204" pitchFamily="34" charset="0"/>
                        </a:rPr>
                        <a:t>TOT.</a:t>
                      </a:r>
                    </a:p>
                  </a:txBody>
                  <a:tcPr marL="34925" marR="34925" marT="34925" marB="34925">
                    <a:solidFill>
                      <a:schemeClr val="accent6">
                        <a:lumMod val="20000"/>
                        <a:lumOff val="80000"/>
                      </a:schemeClr>
                    </a:solidFill>
                  </a:tcPr>
                </a:tc>
                <a:tc>
                  <a:txBody>
                    <a:bodyPr/>
                    <a:lstStyle/>
                    <a:p>
                      <a:pPr algn="ctr">
                        <a:lnSpc>
                          <a:spcPct val="150000"/>
                        </a:lnSpc>
                        <a:spcAft>
                          <a:spcPts val="0"/>
                        </a:spcAft>
                      </a:pPr>
                      <a:r>
                        <a:rPr lang="it-IT" sz="1800" kern="50">
                          <a:effectLst/>
                          <a:latin typeface="+mj-lt"/>
                        </a:rPr>
                        <a:t>59</a:t>
                      </a:r>
                      <a:endParaRPr lang="it-IT" sz="1800" kern="50">
                        <a:effectLst/>
                        <a:latin typeface="+mj-lt"/>
                        <a:ea typeface="SimSun" panose="02010600030101010101" pitchFamily="2" charset="-122"/>
                        <a:cs typeface="Arial" panose="020B0604020202020204" pitchFamily="34" charset="0"/>
                      </a:endParaRPr>
                    </a:p>
                  </a:txBody>
                  <a:tcPr marL="34925" marR="34925" marT="34925" marB="34925">
                    <a:solidFill>
                      <a:schemeClr val="accent6">
                        <a:lumMod val="20000"/>
                        <a:lumOff val="80000"/>
                      </a:schemeClr>
                    </a:solidFill>
                  </a:tcPr>
                </a:tc>
                <a:tc>
                  <a:txBody>
                    <a:bodyPr/>
                    <a:lstStyle/>
                    <a:p>
                      <a:pPr algn="ctr">
                        <a:lnSpc>
                          <a:spcPct val="150000"/>
                        </a:lnSpc>
                        <a:spcAft>
                          <a:spcPts val="0"/>
                        </a:spcAft>
                      </a:pPr>
                      <a:r>
                        <a:rPr lang="it-IT" sz="1800" kern="50" dirty="0">
                          <a:effectLst/>
                          <a:latin typeface="+mj-lt"/>
                        </a:rPr>
                        <a:t>15,3</a:t>
                      </a:r>
                      <a:endParaRPr lang="it-IT" sz="1800" kern="50" dirty="0">
                        <a:effectLst/>
                        <a:latin typeface="+mj-lt"/>
                        <a:ea typeface="SimSun" panose="02010600030101010101" pitchFamily="2" charset="-122"/>
                        <a:cs typeface="Arial" panose="020B0604020202020204" pitchFamily="34" charset="0"/>
                      </a:endParaRPr>
                    </a:p>
                  </a:txBody>
                  <a:tcPr marL="34925" marR="34925" marT="34925" marB="34925">
                    <a:solidFill>
                      <a:schemeClr val="accent6">
                        <a:lumMod val="20000"/>
                        <a:lumOff val="80000"/>
                      </a:schemeClr>
                    </a:solidFill>
                  </a:tcPr>
                </a:tc>
                <a:extLst>
                  <a:ext uri="{0D108BD9-81ED-4DB2-BD59-A6C34878D82A}">
                    <a16:rowId xmlns:a16="http://schemas.microsoft.com/office/drawing/2014/main" val="2433378652"/>
                  </a:ext>
                </a:extLst>
              </a:tr>
            </a:tbl>
          </a:graphicData>
        </a:graphic>
      </p:graphicFrame>
      <p:sp>
        <p:nvSpPr>
          <p:cNvPr id="5" name="Rettangolo 4">
            <a:extLst>
              <a:ext uri="{FF2B5EF4-FFF2-40B4-BE49-F238E27FC236}">
                <a16:creationId xmlns:a16="http://schemas.microsoft.com/office/drawing/2014/main" id="{AC79F7FF-96A9-425C-9A37-4D6F3942B018}"/>
              </a:ext>
            </a:extLst>
          </p:cNvPr>
          <p:cNvSpPr/>
          <p:nvPr/>
        </p:nvSpPr>
        <p:spPr>
          <a:xfrm>
            <a:off x="2286000" y="566678"/>
            <a:ext cx="4572000" cy="369332"/>
          </a:xfrm>
          <a:prstGeom prst="rect">
            <a:avLst/>
          </a:prstGeom>
        </p:spPr>
        <p:txBody>
          <a:bodyPr>
            <a:spAutoFit/>
          </a:bodyPr>
          <a:lstStyle/>
          <a:p>
            <a:endParaRPr lang="it-IT" dirty="0"/>
          </a:p>
        </p:txBody>
      </p:sp>
      <p:pic>
        <p:nvPicPr>
          <p:cNvPr id="9" name="Immagine 8">
            <a:extLst>
              <a:ext uri="{FF2B5EF4-FFF2-40B4-BE49-F238E27FC236}">
                <a16:creationId xmlns:a16="http://schemas.microsoft.com/office/drawing/2014/main" id="{03F4BE81-0CAD-479D-8E72-8F0F6FAE726A}"/>
              </a:ext>
            </a:extLst>
          </p:cNvPr>
          <p:cNvPicPr>
            <a:picLocks noChangeAspect="1"/>
          </p:cNvPicPr>
          <p:nvPr/>
        </p:nvPicPr>
        <p:blipFill>
          <a:blip r:embed="rId3"/>
          <a:stretch>
            <a:fillRect/>
          </a:stretch>
        </p:blipFill>
        <p:spPr>
          <a:xfrm>
            <a:off x="0" y="110791"/>
            <a:ext cx="9144000" cy="755970"/>
          </a:xfrm>
          <a:prstGeom prst="rect">
            <a:avLst/>
          </a:prstGeom>
        </p:spPr>
      </p:pic>
    </p:spTree>
    <p:extLst>
      <p:ext uri="{BB962C8B-B14F-4D97-AF65-F5344CB8AC3E}">
        <p14:creationId xmlns:p14="http://schemas.microsoft.com/office/powerpoint/2010/main" val="2889639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PAG.2.jpg"/>
          <p:cNvPicPr>
            <a:picLocks noChangeAspect="1"/>
          </p:cNvPicPr>
          <p:nvPr/>
        </p:nvPicPr>
        <p:blipFill>
          <a:blip r:embed="rId2" cstate="print"/>
          <a:stretch>
            <a:fillRect/>
          </a:stretch>
        </p:blipFill>
        <p:spPr>
          <a:xfrm>
            <a:off x="0" y="-23993"/>
            <a:ext cx="9144000" cy="7035564"/>
          </a:xfrm>
          <a:prstGeom prst="rect">
            <a:avLst/>
          </a:prstGeom>
        </p:spPr>
      </p:pic>
      <p:sp>
        <p:nvSpPr>
          <p:cNvPr id="3" name="Rettangolo 2">
            <a:extLst>
              <a:ext uri="{FF2B5EF4-FFF2-40B4-BE49-F238E27FC236}">
                <a16:creationId xmlns:a16="http://schemas.microsoft.com/office/drawing/2014/main" id="{DDF9EA06-AE9D-46D2-A05F-7FE32FF476B9}"/>
              </a:ext>
            </a:extLst>
          </p:cNvPr>
          <p:cNvSpPr/>
          <p:nvPr/>
        </p:nvSpPr>
        <p:spPr>
          <a:xfrm>
            <a:off x="827584" y="1166843"/>
            <a:ext cx="6030416" cy="369332"/>
          </a:xfrm>
          <a:prstGeom prst="rect">
            <a:avLst/>
          </a:prstGeom>
        </p:spPr>
        <p:txBody>
          <a:bodyPr wrap="square">
            <a:spAutoFit/>
          </a:bodyPr>
          <a:lstStyle/>
          <a:p>
            <a:r>
              <a:rPr lang="it-IT" dirty="0"/>
              <a:t> </a:t>
            </a:r>
          </a:p>
        </p:txBody>
      </p:sp>
      <p:pic>
        <p:nvPicPr>
          <p:cNvPr id="4" name="Immagine 3">
            <a:extLst>
              <a:ext uri="{FF2B5EF4-FFF2-40B4-BE49-F238E27FC236}">
                <a16:creationId xmlns:a16="http://schemas.microsoft.com/office/drawing/2014/main" id="{F4EADC9F-E1C4-4994-A355-CB604CC14C5F}"/>
              </a:ext>
            </a:extLst>
          </p:cNvPr>
          <p:cNvPicPr>
            <a:picLocks noChangeAspect="1"/>
          </p:cNvPicPr>
          <p:nvPr/>
        </p:nvPicPr>
        <p:blipFill>
          <a:blip r:embed="rId3"/>
          <a:stretch>
            <a:fillRect/>
          </a:stretch>
        </p:blipFill>
        <p:spPr>
          <a:xfrm>
            <a:off x="179512" y="184823"/>
            <a:ext cx="8783960" cy="743110"/>
          </a:xfrm>
          <a:prstGeom prst="rect">
            <a:avLst/>
          </a:prstGeom>
        </p:spPr>
      </p:pic>
      <p:sp>
        <p:nvSpPr>
          <p:cNvPr id="5" name="CasellaDiTesto 4">
            <a:extLst>
              <a:ext uri="{FF2B5EF4-FFF2-40B4-BE49-F238E27FC236}">
                <a16:creationId xmlns:a16="http://schemas.microsoft.com/office/drawing/2014/main" id="{6B59F9F6-5CC1-4743-8F7D-F736C767E39A}"/>
              </a:ext>
            </a:extLst>
          </p:cNvPr>
          <p:cNvSpPr txBox="1"/>
          <p:nvPr/>
        </p:nvSpPr>
        <p:spPr>
          <a:xfrm>
            <a:off x="0" y="770024"/>
            <a:ext cx="9144000" cy="461665"/>
          </a:xfrm>
          <a:prstGeom prst="rect">
            <a:avLst/>
          </a:prstGeom>
          <a:noFill/>
        </p:spPr>
        <p:txBody>
          <a:bodyPr wrap="square" rtlCol="0">
            <a:spAutoFit/>
          </a:bodyPr>
          <a:lstStyle/>
          <a:p>
            <a:pPr algn="ctr"/>
            <a:r>
              <a:rPr lang="it-IT" sz="2400" b="1" dirty="0"/>
              <a:t>RIMOZIONE PORT PER INFEZIONE</a:t>
            </a:r>
          </a:p>
        </p:txBody>
      </p:sp>
      <p:sp>
        <p:nvSpPr>
          <p:cNvPr id="6" name="CasellaDiTesto 5">
            <a:extLst>
              <a:ext uri="{FF2B5EF4-FFF2-40B4-BE49-F238E27FC236}">
                <a16:creationId xmlns:a16="http://schemas.microsoft.com/office/drawing/2014/main" id="{67C68D57-34D1-4638-B35D-1A42F4CE31A3}"/>
              </a:ext>
            </a:extLst>
          </p:cNvPr>
          <p:cNvSpPr txBox="1"/>
          <p:nvPr/>
        </p:nvSpPr>
        <p:spPr>
          <a:xfrm>
            <a:off x="-20454" y="1245543"/>
            <a:ext cx="9183892" cy="1015663"/>
          </a:xfrm>
          <a:prstGeom prst="rect">
            <a:avLst/>
          </a:prstGeom>
          <a:noFill/>
        </p:spPr>
        <p:txBody>
          <a:bodyPr wrap="square" rtlCol="0">
            <a:spAutoFit/>
          </a:bodyPr>
          <a:lstStyle/>
          <a:p>
            <a:pPr algn="ctr"/>
            <a:r>
              <a:rPr lang="it-IT" sz="2000" dirty="0"/>
              <a:t>DUE CASI DI INFEZIONE</a:t>
            </a:r>
          </a:p>
          <a:p>
            <a:endParaRPr lang="it-IT" sz="2000" dirty="0"/>
          </a:p>
          <a:p>
            <a:pPr algn="ctr"/>
            <a:r>
              <a:rPr lang="it-IT" sz="2000" dirty="0"/>
              <a:t>           EFFETTUATE EMOCOLTURE DA CVC E DA VENA PERIFERICA </a:t>
            </a:r>
          </a:p>
        </p:txBody>
      </p:sp>
      <p:sp>
        <p:nvSpPr>
          <p:cNvPr id="7" name="Freccia a destra 6">
            <a:extLst>
              <a:ext uri="{FF2B5EF4-FFF2-40B4-BE49-F238E27FC236}">
                <a16:creationId xmlns:a16="http://schemas.microsoft.com/office/drawing/2014/main" id="{9F6A6543-55A3-42C1-A819-36608BE71F29}"/>
              </a:ext>
            </a:extLst>
          </p:cNvPr>
          <p:cNvSpPr/>
          <p:nvPr/>
        </p:nvSpPr>
        <p:spPr>
          <a:xfrm>
            <a:off x="1108545" y="1950516"/>
            <a:ext cx="574104" cy="2755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in giù 7">
            <a:extLst>
              <a:ext uri="{FF2B5EF4-FFF2-40B4-BE49-F238E27FC236}">
                <a16:creationId xmlns:a16="http://schemas.microsoft.com/office/drawing/2014/main" id="{851E7251-CB81-494E-86F8-A45FF445562B}"/>
              </a:ext>
            </a:extLst>
          </p:cNvPr>
          <p:cNvSpPr/>
          <p:nvPr/>
        </p:nvSpPr>
        <p:spPr>
          <a:xfrm>
            <a:off x="4391345" y="2263167"/>
            <a:ext cx="360294" cy="6482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Ovale 9">
            <a:extLst>
              <a:ext uri="{FF2B5EF4-FFF2-40B4-BE49-F238E27FC236}">
                <a16:creationId xmlns:a16="http://schemas.microsoft.com/office/drawing/2014/main" id="{C8D71A1B-40E3-4084-BAB0-C2CB35A3B450}"/>
              </a:ext>
            </a:extLst>
          </p:cNvPr>
          <p:cNvSpPr/>
          <p:nvPr/>
        </p:nvSpPr>
        <p:spPr>
          <a:xfrm>
            <a:off x="2957407" y="3083494"/>
            <a:ext cx="3312368" cy="919330"/>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CasellaDiTesto 10">
            <a:extLst>
              <a:ext uri="{FF2B5EF4-FFF2-40B4-BE49-F238E27FC236}">
                <a16:creationId xmlns:a16="http://schemas.microsoft.com/office/drawing/2014/main" id="{8479998C-F368-41C5-A10F-26F85E782EFB}"/>
              </a:ext>
            </a:extLst>
          </p:cNvPr>
          <p:cNvSpPr txBox="1"/>
          <p:nvPr/>
        </p:nvSpPr>
        <p:spPr>
          <a:xfrm>
            <a:off x="2805667" y="3136532"/>
            <a:ext cx="3599892" cy="923330"/>
          </a:xfrm>
          <a:prstGeom prst="rect">
            <a:avLst/>
          </a:prstGeom>
          <a:noFill/>
        </p:spPr>
        <p:txBody>
          <a:bodyPr wrap="square" rtlCol="0">
            <a:spAutoFit/>
          </a:bodyPr>
          <a:lstStyle/>
          <a:p>
            <a:pPr algn="ctr"/>
            <a:r>
              <a:rPr lang="it-IT" dirty="0"/>
              <a:t>POSITIVITA’</a:t>
            </a:r>
          </a:p>
          <a:p>
            <a:pPr algn="ctr"/>
            <a:r>
              <a:rPr lang="it-IT" dirty="0"/>
              <a:t>(da entrambe le sedi di prelievo)</a:t>
            </a:r>
          </a:p>
          <a:p>
            <a:pPr algn="ctr"/>
            <a:endParaRPr lang="it-IT" dirty="0"/>
          </a:p>
        </p:txBody>
      </p:sp>
      <p:sp>
        <p:nvSpPr>
          <p:cNvPr id="12" name="CasellaDiTesto 11">
            <a:extLst>
              <a:ext uri="{FF2B5EF4-FFF2-40B4-BE49-F238E27FC236}">
                <a16:creationId xmlns:a16="http://schemas.microsoft.com/office/drawing/2014/main" id="{BEC5F5DA-F534-4815-BF42-B2C5CEF28610}"/>
              </a:ext>
            </a:extLst>
          </p:cNvPr>
          <p:cNvSpPr txBox="1"/>
          <p:nvPr/>
        </p:nvSpPr>
        <p:spPr>
          <a:xfrm>
            <a:off x="6126207" y="4294389"/>
            <a:ext cx="2314146" cy="369332"/>
          </a:xfrm>
          <a:prstGeom prst="rect">
            <a:avLst/>
          </a:prstGeom>
          <a:solidFill>
            <a:schemeClr val="accent3">
              <a:lumMod val="60000"/>
              <a:lumOff val="40000"/>
            </a:schemeClr>
          </a:solidFill>
          <a:ln>
            <a:solidFill>
              <a:srgbClr val="00B050"/>
            </a:solidFill>
          </a:ln>
        </p:spPr>
        <p:txBody>
          <a:bodyPr wrap="square" rtlCol="0">
            <a:spAutoFit/>
          </a:bodyPr>
          <a:lstStyle/>
          <a:p>
            <a:pPr algn="ctr"/>
            <a:r>
              <a:rPr lang="it-IT" dirty="0"/>
              <a:t>Klebsiella </a:t>
            </a:r>
            <a:r>
              <a:rPr lang="it-IT" dirty="0" err="1"/>
              <a:t>Pneumoniae</a:t>
            </a:r>
            <a:endParaRPr lang="it-IT" dirty="0"/>
          </a:p>
        </p:txBody>
      </p:sp>
      <p:sp>
        <p:nvSpPr>
          <p:cNvPr id="13" name="CasellaDiTesto 12">
            <a:extLst>
              <a:ext uri="{FF2B5EF4-FFF2-40B4-BE49-F238E27FC236}">
                <a16:creationId xmlns:a16="http://schemas.microsoft.com/office/drawing/2014/main" id="{4BEB8EA2-0BE6-4629-9271-516A64F06E5E}"/>
              </a:ext>
            </a:extLst>
          </p:cNvPr>
          <p:cNvSpPr txBox="1"/>
          <p:nvPr/>
        </p:nvSpPr>
        <p:spPr>
          <a:xfrm>
            <a:off x="241068" y="4298772"/>
            <a:ext cx="2897306" cy="369332"/>
          </a:xfrm>
          <a:prstGeom prst="rect">
            <a:avLst/>
          </a:prstGeom>
          <a:solidFill>
            <a:schemeClr val="accent3">
              <a:lumMod val="60000"/>
              <a:lumOff val="40000"/>
            </a:schemeClr>
          </a:solidFill>
          <a:ln>
            <a:solidFill>
              <a:srgbClr val="00B050"/>
            </a:solidFill>
          </a:ln>
        </p:spPr>
        <p:txBody>
          <a:bodyPr wrap="square" rtlCol="0">
            <a:spAutoFit/>
          </a:bodyPr>
          <a:lstStyle/>
          <a:p>
            <a:pPr algn="ctr"/>
            <a:r>
              <a:rPr lang="it-IT" dirty="0" err="1"/>
              <a:t>Staphylococcus</a:t>
            </a:r>
            <a:r>
              <a:rPr lang="it-IT" dirty="0"/>
              <a:t> </a:t>
            </a:r>
            <a:r>
              <a:rPr lang="it-IT" dirty="0" err="1"/>
              <a:t>Epidermidis</a:t>
            </a:r>
            <a:endParaRPr lang="it-IT" dirty="0"/>
          </a:p>
        </p:txBody>
      </p:sp>
      <p:sp>
        <p:nvSpPr>
          <p:cNvPr id="14" name="CasellaDiTesto 13">
            <a:extLst>
              <a:ext uri="{FF2B5EF4-FFF2-40B4-BE49-F238E27FC236}">
                <a16:creationId xmlns:a16="http://schemas.microsoft.com/office/drawing/2014/main" id="{F5D69249-12F1-4110-9ACA-2208FF7EDEC6}"/>
              </a:ext>
            </a:extLst>
          </p:cNvPr>
          <p:cNvSpPr txBox="1"/>
          <p:nvPr/>
        </p:nvSpPr>
        <p:spPr>
          <a:xfrm>
            <a:off x="6005010" y="4843196"/>
            <a:ext cx="2556539" cy="1477328"/>
          </a:xfrm>
          <a:prstGeom prst="rect">
            <a:avLst/>
          </a:prstGeom>
          <a:solidFill>
            <a:schemeClr val="accent3">
              <a:lumMod val="40000"/>
              <a:lumOff val="60000"/>
            </a:schemeClr>
          </a:solidFill>
          <a:ln w="19050">
            <a:solidFill>
              <a:schemeClr val="tx1"/>
            </a:solidFill>
          </a:ln>
        </p:spPr>
        <p:txBody>
          <a:bodyPr wrap="square" rtlCol="0">
            <a:spAutoFit/>
          </a:bodyPr>
          <a:lstStyle/>
          <a:p>
            <a:r>
              <a:rPr lang="it-IT" i="1" dirty="0"/>
              <a:t>K gastrico </a:t>
            </a:r>
          </a:p>
          <a:p>
            <a:r>
              <a:rPr lang="it-IT" dirty="0"/>
              <a:t>impianto PORT</a:t>
            </a:r>
            <a:r>
              <a:rPr lang="it-IT"/>
              <a:t>: 03/11</a:t>
            </a:r>
            <a:endParaRPr lang="it-IT" dirty="0"/>
          </a:p>
          <a:p>
            <a:r>
              <a:rPr lang="it-IT" dirty="0"/>
              <a:t>rimozione PORT: 10/13</a:t>
            </a:r>
          </a:p>
          <a:p>
            <a:r>
              <a:rPr lang="it-IT" dirty="0" err="1"/>
              <a:t>Follow</a:t>
            </a:r>
            <a:r>
              <a:rPr lang="it-IT" dirty="0"/>
              <a:t> up: 810 gg</a:t>
            </a:r>
          </a:p>
          <a:p>
            <a:r>
              <a:rPr lang="it-IT" dirty="0"/>
              <a:t>numero lavaggi: 9</a:t>
            </a:r>
          </a:p>
        </p:txBody>
      </p:sp>
      <p:sp>
        <p:nvSpPr>
          <p:cNvPr id="15" name="CasellaDiTesto 14">
            <a:extLst>
              <a:ext uri="{FF2B5EF4-FFF2-40B4-BE49-F238E27FC236}">
                <a16:creationId xmlns:a16="http://schemas.microsoft.com/office/drawing/2014/main" id="{FFFDD454-FF61-4C29-83EA-F73DC37B521A}"/>
              </a:ext>
            </a:extLst>
          </p:cNvPr>
          <p:cNvSpPr txBox="1"/>
          <p:nvPr/>
        </p:nvSpPr>
        <p:spPr>
          <a:xfrm>
            <a:off x="461254" y="4824456"/>
            <a:ext cx="2442790" cy="1477328"/>
          </a:xfrm>
          <a:prstGeom prst="rect">
            <a:avLst/>
          </a:prstGeom>
          <a:solidFill>
            <a:schemeClr val="accent3">
              <a:lumMod val="40000"/>
              <a:lumOff val="60000"/>
            </a:schemeClr>
          </a:solidFill>
          <a:ln w="19050">
            <a:solidFill>
              <a:schemeClr val="tx1"/>
            </a:solidFill>
          </a:ln>
        </p:spPr>
        <p:txBody>
          <a:bodyPr wrap="square" rtlCol="0">
            <a:spAutoFit/>
          </a:bodyPr>
          <a:lstStyle/>
          <a:p>
            <a:r>
              <a:rPr lang="it-IT" i="1" dirty="0"/>
              <a:t>K sigma</a:t>
            </a:r>
            <a:r>
              <a:rPr lang="it-IT" dirty="0"/>
              <a:t> </a:t>
            </a:r>
          </a:p>
          <a:p>
            <a:r>
              <a:rPr lang="it-IT" dirty="0"/>
              <a:t>impianto PORT: 08/10</a:t>
            </a:r>
          </a:p>
          <a:p>
            <a:r>
              <a:rPr lang="it-IT" dirty="0"/>
              <a:t>rimozione PORT: 03/13</a:t>
            </a:r>
          </a:p>
          <a:p>
            <a:r>
              <a:rPr lang="it-IT" dirty="0" err="1"/>
              <a:t>Follow</a:t>
            </a:r>
            <a:r>
              <a:rPr lang="it-IT" dirty="0"/>
              <a:t> up: 780 gg</a:t>
            </a:r>
          </a:p>
          <a:p>
            <a:r>
              <a:rPr lang="it-IT" dirty="0"/>
              <a:t>numero lavaggi: 8</a:t>
            </a:r>
          </a:p>
        </p:txBody>
      </p:sp>
      <p:cxnSp>
        <p:nvCxnSpPr>
          <p:cNvPr id="17" name="Connettore 2 16">
            <a:extLst>
              <a:ext uri="{FF2B5EF4-FFF2-40B4-BE49-F238E27FC236}">
                <a16:creationId xmlns:a16="http://schemas.microsoft.com/office/drawing/2014/main" id="{A2540408-4CE6-46A9-9182-92F6EE3763A3}"/>
              </a:ext>
            </a:extLst>
          </p:cNvPr>
          <p:cNvCxnSpPr>
            <a:cxnSpLocks/>
          </p:cNvCxnSpPr>
          <p:nvPr/>
        </p:nvCxnSpPr>
        <p:spPr>
          <a:xfrm flipH="1">
            <a:off x="1880357" y="3715744"/>
            <a:ext cx="1039726" cy="500470"/>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ttore 2 18">
            <a:extLst>
              <a:ext uri="{FF2B5EF4-FFF2-40B4-BE49-F238E27FC236}">
                <a16:creationId xmlns:a16="http://schemas.microsoft.com/office/drawing/2014/main" id="{12FE4D67-6233-40DE-AACB-CB0362FE59AF}"/>
              </a:ext>
            </a:extLst>
          </p:cNvPr>
          <p:cNvCxnSpPr>
            <a:cxnSpLocks/>
          </p:cNvCxnSpPr>
          <p:nvPr/>
        </p:nvCxnSpPr>
        <p:spPr>
          <a:xfrm>
            <a:off x="6307099" y="3715744"/>
            <a:ext cx="1122230" cy="488907"/>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289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PAG.2.jpg"/>
          <p:cNvPicPr>
            <a:picLocks noChangeAspect="1"/>
          </p:cNvPicPr>
          <p:nvPr/>
        </p:nvPicPr>
        <p:blipFill>
          <a:blip r:embed="rId2" cstate="print"/>
          <a:stretch>
            <a:fillRect/>
          </a:stretch>
        </p:blipFill>
        <p:spPr>
          <a:xfrm>
            <a:off x="12757" y="0"/>
            <a:ext cx="9144000" cy="7035564"/>
          </a:xfrm>
          <a:prstGeom prst="rect">
            <a:avLst/>
          </a:prstGeom>
        </p:spPr>
      </p:pic>
      <p:sp>
        <p:nvSpPr>
          <p:cNvPr id="3" name="Rettangolo 2">
            <a:extLst>
              <a:ext uri="{FF2B5EF4-FFF2-40B4-BE49-F238E27FC236}">
                <a16:creationId xmlns:a16="http://schemas.microsoft.com/office/drawing/2014/main" id="{9C595175-A19D-4DE5-93C6-21B56C57CC4E}"/>
              </a:ext>
            </a:extLst>
          </p:cNvPr>
          <p:cNvSpPr/>
          <p:nvPr/>
        </p:nvSpPr>
        <p:spPr>
          <a:xfrm>
            <a:off x="1403648" y="1268760"/>
            <a:ext cx="6696744" cy="369332"/>
          </a:xfrm>
          <a:prstGeom prst="rect">
            <a:avLst/>
          </a:prstGeom>
        </p:spPr>
        <p:txBody>
          <a:bodyPr wrap="square">
            <a:spAutoFit/>
          </a:bodyPr>
          <a:lstStyle/>
          <a:p>
            <a:endParaRPr lang="it-IT" dirty="0"/>
          </a:p>
        </p:txBody>
      </p:sp>
      <p:sp>
        <p:nvSpPr>
          <p:cNvPr id="5" name="Rettangolo 4">
            <a:extLst>
              <a:ext uri="{FF2B5EF4-FFF2-40B4-BE49-F238E27FC236}">
                <a16:creationId xmlns:a16="http://schemas.microsoft.com/office/drawing/2014/main" id="{4BB81AC6-1DF6-4CBB-AFDB-039A34A12CB4}"/>
              </a:ext>
            </a:extLst>
          </p:cNvPr>
          <p:cNvSpPr/>
          <p:nvPr/>
        </p:nvSpPr>
        <p:spPr>
          <a:xfrm>
            <a:off x="1043608" y="1277699"/>
            <a:ext cx="7029908" cy="1200329"/>
          </a:xfrm>
          <a:prstGeom prst="rect">
            <a:avLst/>
          </a:prstGeom>
        </p:spPr>
        <p:txBody>
          <a:bodyPr wrap="square">
            <a:spAutoFit/>
          </a:bodyPr>
          <a:lstStyle/>
          <a:p>
            <a:pPr algn="just"/>
            <a:r>
              <a:rPr lang="it-IT" sz="2400" i="1" dirty="0"/>
              <a:t>IL LAVAGGIO DEL PORT CON SOLUZIONE FISIOLOGICA OGNI 3 MESI E’ PROPONIBILE SENZA INCREMENTARE IL RISCHIO DI OCCLUSIONE E DI INFEZIONI </a:t>
            </a:r>
            <a:endParaRPr lang="it-IT" i="1" dirty="0"/>
          </a:p>
        </p:txBody>
      </p:sp>
      <p:sp>
        <p:nvSpPr>
          <p:cNvPr id="6" name="CasellaDiTesto 5">
            <a:extLst>
              <a:ext uri="{FF2B5EF4-FFF2-40B4-BE49-F238E27FC236}">
                <a16:creationId xmlns:a16="http://schemas.microsoft.com/office/drawing/2014/main" id="{67A2CD74-18EF-4ED0-916F-D6578282D26B}"/>
              </a:ext>
            </a:extLst>
          </p:cNvPr>
          <p:cNvSpPr txBox="1"/>
          <p:nvPr/>
        </p:nvSpPr>
        <p:spPr>
          <a:xfrm>
            <a:off x="12757" y="404664"/>
            <a:ext cx="9118486" cy="523220"/>
          </a:xfrm>
          <a:prstGeom prst="rect">
            <a:avLst/>
          </a:prstGeom>
          <a:noFill/>
        </p:spPr>
        <p:txBody>
          <a:bodyPr wrap="square" rtlCol="0">
            <a:spAutoFit/>
          </a:bodyPr>
          <a:lstStyle/>
          <a:p>
            <a:pPr algn="ctr"/>
            <a:r>
              <a:rPr lang="it-IT" sz="2800" b="1" dirty="0"/>
              <a:t>CONCLUSIONI</a:t>
            </a:r>
          </a:p>
        </p:txBody>
      </p:sp>
      <p:sp>
        <p:nvSpPr>
          <p:cNvPr id="7" name="CasellaDiTesto 6">
            <a:extLst>
              <a:ext uri="{FF2B5EF4-FFF2-40B4-BE49-F238E27FC236}">
                <a16:creationId xmlns:a16="http://schemas.microsoft.com/office/drawing/2014/main" id="{19C9F2F3-4BAB-457F-B400-3D3D03740683}"/>
              </a:ext>
            </a:extLst>
          </p:cNvPr>
          <p:cNvSpPr txBox="1"/>
          <p:nvPr/>
        </p:nvSpPr>
        <p:spPr>
          <a:xfrm>
            <a:off x="12757" y="2936345"/>
            <a:ext cx="9144000" cy="461665"/>
          </a:xfrm>
          <a:prstGeom prst="rect">
            <a:avLst/>
          </a:prstGeom>
          <a:noFill/>
        </p:spPr>
        <p:txBody>
          <a:bodyPr wrap="square" rtlCol="0">
            <a:spAutoFit/>
          </a:bodyPr>
          <a:lstStyle/>
          <a:p>
            <a:pPr algn="ctr"/>
            <a:r>
              <a:rPr lang="it-IT" sz="2400" b="1" dirty="0"/>
              <a:t>INOLTRE:</a:t>
            </a:r>
          </a:p>
        </p:txBody>
      </p:sp>
      <p:sp>
        <p:nvSpPr>
          <p:cNvPr id="8" name="CasellaDiTesto 7">
            <a:extLst>
              <a:ext uri="{FF2B5EF4-FFF2-40B4-BE49-F238E27FC236}">
                <a16:creationId xmlns:a16="http://schemas.microsoft.com/office/drawing/2014/main" id="{91F4C05E-E4D0-4232-826E-D209DA35F2D5}"/>
              </a:ext>
            </a:extLst>
          </p:cNvPr>
          <p:cNvSpPr txBox="1"/>
          <p:nvPr/>
        </p:nvSpPr>
        <p:spPr>
          <a:xfrm>
            <a:off x="539552" y="3459991"/>
            <a:ext cx="8136904" cy="2246769"/>
          </a:xfrm>
          <a:prstGeom prst="rect">
            <a:avLst/>
          </a:prstGeom>
          <a:noFill/>
        </p:spPr>
        <p:txBody>
          <a:bodyPr wrap="square" rtlCol="0">
            <a:spAutoFit/>
          </a:bodyPr>
          <a:lstStyle/>
          <a:p>
            <a:pPr algn="just"/>
            <a:r>
              <a:rPr lang="it-IT" sz="2000" dirty="0"/>
              <a:t>MIGLIOR COMPLIANCE DEI PAZIENTI (riduzione del numero degli accessi, organizzazione di visita medica e lavaggio PORT nella stessa giornata)</a:t>
            </a:r>
          </a:p>
          <a:p>
            <a:pPr algn="just"/>
            <a:endParaRPr lang="it-IT" sz="2000" dirty="0"/>
          </a:p>
          <a:p>
            <a:pPr algn="just"/>
            <a:r>
              <a:rPr lang="it-IT" sz="2000" dirty="0"/>
              <a:t>RIDUZIONE DEI COSTI DIRETTI ED INDIRETTI</a:t>
            </a:r>
          </a:p>
          <a:p>
            <a:pPr algn="just"/>
            <a:endParaRPr lang="it-IT" sz="2000" dirty="0"/>
          </a:p>
          <a:p>
            <a:pPr algn="just"/>
            <a:r>
              <a:rPr lang="it-IT" altLang="it-IT" sz="2000" dirty="0"/>
              <a:t>LA MINOR FREQUENZA DI MANIPOLAZIONE DEL DISPOSITIVO COMPORTA UNA RIDUZIONE DEL RISCHIO DI INFEZIONI CATETERE CORRELATE</a:t>
            </a:r>
            <a:endParaRPr lang="it-IT" sz="2000" dirty="0"/>
          </a:p>
        </p:txBody>
      </p:sp>
    </p:spTree>
    <p:extLst>
      <p:ext uri="{BB962C8B-B14F-4D97-AF65-F5344CB8AC3E}">
        <p14:creationId xmlns:p14="http://schemas.microsoft.com/office/powerpoint/2010/main" val="2193165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PAG.2.jpg"/>
          <p:cNvPicPr>
            <a:picLocks noChangeAspect="1"/>
          </p:cNvPicPr>
          <p:nvPr/>
        </p:nvPicPr>
        <p:blipFill>
          <a:blip r:embed="rId2" cstate="print"/>
          <a:stretch>
            <a:fillRect/>
          </a:stretch>
        </p:blipFill>
        <p:spPr>
          <a:xfrm>
            <a:off x="0" y="-88782"/>
            <a:ext cx="9144000" cy="7035564"/>
          </a:xfrm>
          <a:prstGeom prst="rect">
            <a:avLst/>
          </a:prstGeom>
        </p:spPr>
      </p:pic>
      <p:sp>
        <p:nvSpPr>
          <p:cNvPr id="3" name="Rettangolo 2">
            <a:extLst>
              <a:ext uri="{FF2B5EF4-FFF2-40B4-BE49-F238E27FC236}">
                <a16:creationId xmlns:a16="http://schemas.microsoft.com/office/drawing/2014/main" id="{DDF9EA06-AE9D-46D2-A05F-7FE32FF476B9}"/>
              </a:ext>
            </a:extLst>
          </p:cNvPr>
          <p:cNvSpPr/>
          <p:nvPr/>
        </p:nvSpPr>
        <p:spPr>
          <a:xfrm>
            <a:off x="827584" y="1166843"/>
            <a:ext cx="6030416" cy="369332"/>
          </a:xfrm>
          <a:prstGeom prst="rect">
            <a:avLst/>
          </a:prstGeom>
        </p:spPr>
        <p:txBody>
          <a:bodyPr wrap="square">
            <a:spAutoFit/>
          </a:bodyPr>
          <a:lstStyle/>
          <a:p>
            <a:r>
              <a:rPr lang="it-IT" dirty="0"/>
              <a:t> </a:t>
            </a:r>
          </a:p>
        </p:txBody>
      </p:sp>
    </p:spTree>
    <p:extLst>
      <p:ext uri="{BB962C8B-B14F-4D97-AF65-F5344CB8AC3E}">
        <p14:creationId xmlns:p14="http://schemas.microsoft.com/office/powerpoint/2010/main" val="1721624325"/>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2500</TotalTime>
  <Words>611</Words>
  <Application>Microsoft Office PowerPoint</Application>
  <PresentationFormat>Presentazione su schermo (4:3)</PresentationFormat>
  <Paragraphs>181</Paragraphs>
  <Slides>12</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12</vt:i4>
      </vt:variant>
    </vt:vector>
  </HeadingPairs>
  <TitlesOfParts>
    <vt:vector size="19" baseType="lpstr">
      <vt:lpstr>SimSun</vt:lpstr>
      <vt:lpstr>Arial</vt:lpstr>
      <vt:lpstr>Calibri</vt:lpstr>
      <vt:lpstr>Calibri Light</vt:lpstr>
      <vt:lpstr>Gotham Medium</vt:lpstr>
      <vt:lpstr>Times New Roman</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PC</dc:creator>
  <cp:lastModifiedBy>Alessandra Silvia Galetto</cp:lastModifiedBy>
  <cp:revision>102</cp:revision>
  <dcterms:created xsi:type="dcterms:W3CDTF">2018-04-12T14:27:13Z</dcterms:created>
  <dcterms:modified xsi:type="dcterms:W3CDTF">2018-05-24T14:39:14Z</dcterms:modified>
</cp:coreProperties>
</file>