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81" r:id="rId5"/>
    <p:sldId id="280" r:id="rId6"/>
    <p:sldId id="259" r:id="rId7"/>
    <p:sldId id="271" r:id="rId8"/>
    <p:sldId id="270" r:id="rId9"/>
    <p:sldId id="272" r:id="rId10"/>
    <p:sldId id="273" r:id="rId11"/>
    <p:sldId id="275" r:id="rId12"/>
    <p:sldId id="276" r:id="rId13"/>
    <p:sldId id="278" r:id="rId14"/>
    <p:sldId id="279" r:id="rId15"/>
    <p:sldId id="262" r:id="rId16"/>
    <p:sldId id="282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ile con tema 1 - Color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Stile con tema 1 - Color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13C91-59E1-4E71-92EE-FEB41AB83F86}" type="doc">
      <dgm:prSet loTypeId="urn:microsoft.com/office/officeart/2011/layout/InterconnectedBlockProcess" loCatId="process" qsTypeId="urn:microsoft.com/office/officeart/2005/8/quickstyle/3d7" qsCatId="3D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B249FE68-868C-4400-B670-5BB172E21575}">
      <dgm:prSet phldrT="[Testo]"/>
      <dgm:spPr>
        <a:solidFill>
          <a:schemeClr val="bg1"/>
        </a:solidFill>
      </dgm:spPr>
      <dgm:t>
        <a:bodyPr/>
        <a:lstStyle/>
        <a:p>
          <a:r>
            <a:rPr lang="it-IT" dirty="0" smtClean="0">
              <a:solidFill>
                <a:schemeClr val="bg1">
                  <a:lumMod val="85000"/>
                </a:schemeClr>
              </a:solidFill>
            </a:rPr>
            <a:t>Sei in Vena</a:t>
          </a:r>
          <a:endParaRPr lang="it-IT" dirty="0">
            <a:solidFill>
              <a:schemeClr val="bg1">
                <a:lumMod val="85000"/>
              </a:schemeClr>
            </a:solidFill>
          </a:endParaRPr>
        </a:p>
      </dgm:t>
    </dgm:pt>
    <dgm:pt modelId="{B417B160-5E7D-434E-BA3A-62FA01E71773}" type="parTrans" cxnId="{F0351104-C10D-4A25-AA1B-6C7CB666098D}">
      <dgm:prSet/>
      <dgm:spPr/>
      <dgm:t>
        <a:bodyPr/>
        <a:lstStyle/>
        <a:p>
          <a:endParaRPr lang="it-IT"/>
        </a:p>
      </dgm:t>
    </dgm:pt>
    <dgm:pt modelId="{B716D3F6-EB14-4A2C-A398-05311740F80E}" type="sibTrans" cxnId="{F0351104-C10D-4A25-AA1B-6C7CB666098D}">
      <dgm:prSet/>
      <dgm:spPr/>
      <dgm:t>
        <a:bodyPr/>
        <a:lstStyle/>
        <a:p>
          <a:endParaRPr lang="it-IT"/>
        </a:p>
      </dgm:t>
    </dgm:pt>
    <dgm:pt modelId="{F89438AE-34AC-43D9-A33C-3AF5CC733627}">
      <dgm:prSet phldrT="[Testo]" custT="1"/>
      <dgm:spPr/>
      <dgm:t>
        <a:bodyPr/>
        <a:lstStyle/>
        <a:p>
          <a:pPr algn="l"/>
          <a:r>
            <a:rPr lang="it-IT" sz="18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valutazione del profilo di rischio del paziente</a:t>
          </a:r>
        </a:p>
        <a:p>
          <a:pPr algn="l"/>
          <a:endParaRPr lang="it-IT" sz="2200" dirty="0" smtClean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it-IT" sz="2000" u="none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presa in carico  </a:t>
          </a:r>
        </a:p>
        <a:p>
          <a:pPr algn="l"/>
          <a:endParaRPr lang="it-IT" sz="2200" dirty="0" smtClean="0"/>
        </a:p>
        <a:p>
          <a:pPr algn="l"/>
          <a:endParaRPr lang="it-IT" sz="2200" dirty="0"/>
        </a:p>
      </dgm:t>
    </dgm:pt>
    <dgm:pt modelId="{0C1D7051-A381-4CE7-80FD-D84B14D5808D}" type="parTrans" cxnId="{716B533A-23EC-497A-98AD-3FD7E7F5447B}">
      <dgm:prSet/>
      <dgm:spPr/>
      <dgm:t>
        <a:bodyPr/>
        <a:lstStyle/>
        <a:p>
          <a:endParaRPr lang="it-IT"/>
        </a:p>
      </dgm:t>
    </dgm:pt>
    <dgm:pt modelId="{079E50AC-B176-48FA-8086-2E8B11445EF0}" type="sibTrans" cxnId="{716B533A-23EC-497A-98AD-3FD7E7F5447B}">
      <dgm:prSet/>
      <dgm:spPr/>
      <dgm:t>
        <a:bodyPr/>
        <a:lstStyle/>
        <a:p>
          <a:endParaRPr lang="it-IT"/>
        </a:p>
      </dgm:t>
    </dgm:pt>
    <dgm:pt modelId="{31AA6362-78E6-4D13-85F0-54DB2F9BF64F}">
      <dgm:prSet phldrT="[Testo]"/>
      <dgm:spPr>
        <a:solidFill>
          <a:schemeClr val="bg1">
            <a:lumMod val="8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it-IT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I.S.A.</a:t>
          </a:r>
          <a:endParaRPr lang="it-IT" b="1" dirty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AC9A97-2F01-43D2-911F-317DF8D031F6}" type="parTrans" cxnId="{2BB399DD-C117-4DB3-9033-7783DF9BB8D0}">
      <dgm:prSet/>
      <dgm:spPr/>
      <dgm:t>
        <a:bodyPr/>
        <a:lstStyle/>
        <a:p>
          <a:endParaRPr lang="it-IT"/>
        </a:p>
      </dgm:t>
    </dgm:pt>
    <dgm:pt modelId="{4C03979A-B102-4CC4-A326-ED3F67464362}" type="sibTrans" cxnId="{2BB399DD-C117-4DB3-9033-7783DF9BB8D0}">
      <dgm:prSet/>
      <dgm:spPr/>
      <dgm:t>
        <a:bodyPr/>
        <a:lstStyle/>
        <a:p>
          <a:endParaRPr lang="it-IT"/>
        </a:p>
      </dgm:t>
    </dgm:pt>
    <dgm:pt modelId="{8334521B-6656-41A9-B7CB-908EE3774755}">
      <dgm:prSet phldrT="[Testo]" custT="1"/>
      <dgm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algn="l"/>
          <a:r>
            <a:rPr lang="it-IT" sz="18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definizione delle caratteristiche chimico fisiche dei farmaci oncologici </a:t>
          </a:r>
          <a:r>
            <a:rPr lang="it-IT" sz="1800" dirty="0" err="1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e.v.</a:t>
          </a:r>
          <a:endParaRPr lang="it-IT" sz="1800" dirty="0" smtClean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endParaRPr lang="it-IT" sz="1800" dirty="0" smtClean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it-IT" sz="18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somministrazione </a:t>
          </a:r>
          <a:endParaRPr lang="it-IT" sz="1800" dirty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0615DF-8182-4483-8B03-CEC3912C65B9}" type="parTrans" cxnId="{937DA152-B712-417B-91E9-F8A260ACE9E7}">
      <dgm:prSet/>
      <dgm:spPr/>
      <dgm:t>
        <a:bodyPr/>
        <a:lstStyle/>
        <a:p>
          <a:endParaRPr lang="it-IT"/>
        </a:p>
      </dgm:t>
    </dgm:pt>
    <dgm:pt modelId="{E957FADF-ACB3-4287-A6D6-0E5F0EBDA86F}" type="sibTrans" cxnId="{937DA152-B712-417B-91E9-F8A260ACE9E7}">
      <dgm:prSet/>
      <dgm:spPr/>
      <dgm:t>
        <a:bodyPr/>
        <a:lstStyle/>
        <a:p>
          <a:endParaRPr lang="it-IT"/>
        </a:p>
      </dgm:t>
    </dgm:pt>
    <dgm:pt modelId="{0144FA13-A44B-4395-9E2E-83DD293980F8}">
      <dgm:prSet phldrT="[Tes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it-IT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O.L.E.</a:t>
          </a:r>
          <a:endParaRPr lang="it-IT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10739C-6BD9-4AD1-9BE9-0C7561C1DFA4}" type="parTrans" cxnId="{C553FDC1-F895-4FC0-AC46-51D7583299D4}">
      <dgm:prSet/>
      <dgm:spPr/>
      <dgm:t>
        <a:bodyPr/>
        <a:lstStyle/>
        <a:p>
          <a:endParaRPr lang="it-IT"/>
        </a:p>
      </dgm:t>
    </dgm:pt>
    <dgm:pt modelId="{05383F10-8FE6-4D4D-A042-D6E0E4D7A919}" type="sibTrans" cxnId="{C553FDC1-F895-4FC0-AC46-51D7583299D4}">
      <dgm:prSet/>
      <dgm:spPr/>
      <dgm:t>
        <a:bodyPr/>
        <a:lstStyle/>
        <a:p>
          <a:endParaRPr lang="it-IT"/>
        </a:p>
      </dgm:t>
    </dgm:pt>
    <dgm:pt modelId="{04F644DA-9D2C-4095-9663-30C805D26FD7}">
      <dgm:prSet phldrT="[Testo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it-IT" sz="1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classificazione dei protocolli oncologici in base del rischio vascolare</a:t>
          </a:r>
        </a:p>
        <a:p>
          <a:pPr algn="l"/>
          <a:endParaRPr lang="it-IT" sz="2200" dirty="0" smtClean="0">
            <a:solidFill>
              <a:srgbClr val="FF0000"/>
            </a:solidFill>
          </a:endParaRPr>
        </a:p>
        <a:p>
          <a:pPr algn="l"/>
          <a:endParaRPr lang="it-IT" sz="1800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it-IT" sz="1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prescrizione</a:t>
          </a:r>
          <a:endParaRPr lang="it-IT" sz="1800" dirty="0">
            <a:solidFill>
              <a:srgbClr val="FF0000"/>
            </a:solidFill>
          </a:endParaRPr>
        </a:p>
      </dgm:t>
    </dgm:pt>
    <dgm:pt modelId="{31B24463-3FAE-4F6C-BF14-B1EF63EF14AA}" type="parTrans" cxnId="{97B03A21-A7EB-47E9-8DC9-D6E6E797C48E}">
      <dgm:prSet/>
      <dgm:spPr/>
      <dgm:t>
        <a:bodyPr/>
        <a:lstStyle/>
        <a:p>
          <a:endParaRPr lang="it-IT"/>
        </a:p>
      </dgm:t>
    </dgm:pt>
    <dgm:pt modelId="{04525E69-C69B-4EC5-9EC4-06609DCC00A8}" type="sibTrans" cxnId="{97B03A21-A7EB-47E9-8DC9-D6E6E797C48E}">
      <dgm:prSet/>
      <dgm:spPr/>
      <dgm:t>
        <a:bodyPr/>
        <a:lstStyle/>
        <a:p>
          <a:endParaRPr lang="it-IT"/>
        </a:p>
      </dgm:t>
    </dgm:pt>
    <dgm:pt modelId="{C6C3DCAD-8D14-469C-B70C-450A0975D041}" type="pres">
      <dgm:prSet presAssocID="{C1013C91-59E1-4E71-92EE-FEB41AB83F86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896B6FBF-9CAC-4358-A028-8BED6215E7EF}" type="pres">
      <dgm:prSet presAssocID="{0144FA13-A44B-4395-9E2E-83DD293980F8}" presName="ChildAccent3" presStyleCnt="0"/>
      <dgm:spPr/>
      <dgm:t>
        <a:bodyPr/>
        <a:lstStyle/>
        <a:p>
          <a:endParaRPr lang="it-IT"/>
        </a:p>
      </dgm:t>
    </dgm:pt>
    <dgm:pt modelId="{62C2CE03-67B8-4BF5-829D-1930F23CFDC1}" type="pres">
      <dgm:prSet presAssocID="{0144FA13-A44B-4395-9E2E-83DD293980F8}" presName="ChildAccent" presStyleLbl="alignImgPlace1" presStyleIdx="0" presStyleCnt="3"/>
      <dgm:spPr/>
      <dgm:t>
        <a:bodyPr/>
        <a:lstStyle/>
        <a:p>
          <a:endParaRPr lang="it-IT"/>
        </a:p>
      </dgm:t>
    </dgm:pt>
    <dgm:pt modelId="{774664EA-394B-4CD0-9DC6-FA8214FAF07E}" type="pres">
      <dgm:prSet presAssocID="{0144FA13-A44B-4395-9E2E-83DD293980F8}" presName="Child3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CF05DE4-D2A5-4133-B08E-A20C71C5E5C0}" type="pres">
      <dgm:prSet presAssocID="{0144FA13-A44B-4395-9E2E-83DD293980F8}" presName="Parent3" presStyleLbl="node1" presStyleIdx="0" presStyleCnt="3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4F9811-320A-4116-B197-B29F7A237AFB}" type="pres">
      <dgm:prSet presAssocID="{31AA6362-78E6-4D13-85F0-54DB2F9BF64F}" presName="ChildAccent2" presStyleCnt="0"/>
      <dgm:spPr/>
      <dgm:t>
        <a:bodyPr/>
        <a:lstStyle/>
        <a:p>
          <a:endParaRPr lang="it-IT"/>
        </a:p>
      </dgm:t>
    </dgm:pt>
    <dgm:pt modelId="{EA2181CA-6814-4F8C-B3CB-3AFEABC9FA6F}" type="pres">
      <dgm:prSet presAssocID="{31AA6362-78E6-4D13-85F0-54DB2F9BF64F}" presName="ChildAccent" presStyleLbl="alignImgPlace1" presStyleIdx="1" presStyleCnt="3"/>
      <dgm:spPr/>
      <dgm:t>
        <a:bodyPr/>
        <a:lstStyle/>
        <a:p>
          <a:endParaRPr lang="it-IT"/>
        </a:p>
      </dgm:t>
    </dgm:pt>
    <dgm:pt modelId="{40346F0F-9AF2-40BC-9977-39BEC8C59BD0}" type="pres">
      <dgm:prSet presAssocID="{31AA6362-78E6-4D13-85F0-54DB2F9BF64F}" presName="Child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37838EB-A38D-459B-A59C-F241FF663B83}" type="pres">
      <dgm:prSet presAssocID="{31AA6362-78E6-4D13-85F0-54DB2F9BF64F}" presName="Parent2" presStyleLbl="node1" presStyleIdx="1" presStyleCnt="3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8C89BA1-3ECF-4B9D-B621-4EB7AE6BE900}" type="pres">
      <dgm:prSet presAssocID="{B249FE68-868C-4400-B670-5BB172E21575}" presName="ChildAccent1" presStyleCnt="0"/>
      <dgm:spPr/>
      <dgm:t>
        <a:bodyPr/>
        <a:lstStyle/>
        <a:p>
          <a:endParaRPr lang="it-IT"/>
        </a:p>
      </dgm:t>
    </dgm:pt>
    <dgm:pt modelId="{0C0523D4-7A70-4B35-8CEE-79AEF76880B0}" type="pres">
      <dgm:prSet presAssocID="{B249FE68-868C-4400-B670-5BB172E21575}" presName="ChildAccent" presStyleLbl="alignImgPlace1" presStyleIdx="2" presStyleCnt="3"/>
      <dgm:spPr/>
      <dgm:t>
        <a:bodyPr/>
        <a:lstStyle/>
        <a:p>
          <a:endParaRPr lang="it-IT"/>
        </a:p>
      </dgm:t>
    </dgm:pt>
    <dgm:pt modelId="{B5B755DB-D7F5-40F1-9CE6-F22E1D523C9D}" type="pres">
      <dgm:prSet presAssocID="{B249FE68-868C-4400-B670-5BB172E21575}" presName="Child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90AAFD5-E557-474C-B689-FC6AE6AB3D18}" type="pres">
      <dgm:prSet presAssocID="{B249FE68-868C-4400-B670-5BB172E21575}" presName="Parent1" presStyleLbl="node1" presStyleIdx="2" presStyleCnt="3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AF6D628-4E72-41D4-82AD-63A2DB34539A}" type="presOf" srcId="{8334521B-6656-41A9-B7CB-908EE3774755}" destId="{40346F0F-9AF2-40BC-9977-39BEC8C59BD0}" srcOrd="1" destOrd="0" presId="urn:microsoft.com/office/officeart/2011/layout/InterconnectedBlockProcess"/>
    <dgm:cxn modelId="{7E80322C-1833-4155-9FB3-148C1D7972B5}" type="presOf" srcId="{04F644DA-9D2C-4095-9663-30C805D26FD7}" destId="{774664EA-394B-4CD0-9DC6-FA8214FAF07E}" srcOrd="1" destOrd="0" presId="urn:microsoft.com/office/officeart/2011/layout/InterconnectedBlockProcess"/>
    <dgm:cxn modelId="{97B03A21-A7EB-47E9-8DC9-D6E6E797C48E}" srcId="{0144FA13-A44B-4395-9E2E-83DD293980F8}" destId="{04F644DA-9D2C-4095-9663-30C805D26FD7}" srcOrd="0" destOrd="0" parTransId="{31B24463-3FAE-4F6C-BF14-B1EF63EF14AA}" sibTransId="{04525E69-C69B-4EC5-9EC4-06609DCC00A8}"/>
    <dgm:cxn modelId="{716B533A-23EC-497A-98AD-3FD7E7F5447B}" srcId="{B249FE68-868C-4400-B670-5BB172E21575}" destId="{F89438AE-34AC-43D9-A33C-3AF5CC733627}" srcOrd="0" destOrd="0" parTransId="{0C1D7051-A381-4CE7-80FD-D84B14D5808D}" sibTransId="{079E50AC-B176-48FA-8086-2E8B11445EF0}"/>
    <dgm:cxn modelId="{2C45D025-26EA-4883-B077-32F48885106E}" type="presOf" srcId="{B249FE68-868C-4400-B670-5BB172E21575}" destId="{D90AAFD5-E557-474C-B689-FC6AE6AB3D18}" srcOrd="0" destOrd="0" presId="urn:microsoft.com/office/officeart/2011/layout/InterconnectedBlockProcess"/>
    <dgm:cxn modelId="{2A27F3AC-B12E-4487-ADE4-70327CE6555A}" type="presOf" srcId="{F89438AE-34AC-43D9-A33C-3AF5CC733627}" destId="{0C0523D4-7A70-4B35-8CEE-79AEF76880B0}" srcOrd="0" destOrd="0" presId="urn:microsoft.com/office/officeart/2011/layout/InterconnectedBlockProcess"/>
    <dgm:cxn modelId="{4EE41C07-C097-4CD1-BF24-36084696E022}" type="presOf" srcId="{F89438AE-34AC-43D9-A33C-3AF5CC733627}" destId="{B5B755DB-D7F5-40F1-9CE6-F22E1D523C9D}" srcOrd="1" destOrd="0" presId="urn:microsoft.com/office/officeart/2011/layout/InterconnectedBlockProcess"/>
    <dgm:cxn modelId="{F0351104-C10D-4A25-AA1B-6C7CB666098D}" srcId="{C1013C91-59E1-4E71-92EE-FEB41AB83F86}" destId="{B249FE68-868C-4400-B670-5BB172E21575}" srcOrd="0" destOrd="0" parTransId="{B417B160-5E7D-434E-BA3A-62FA01E71773}" sibTransId="{B716D3F6-EB14-4A2C-A398-05311740F80E}"/>
    <dgm:cxn modelId="{2BB399DD-C117-4DB3-9033-7783DF9BB8D0}" srcId="{C1013C91-59E1-4E71-92EE-FEB41AB83F86}" destId="{31AA6362-78E6-4D13-85F0-54DB2F9BF64F}" srcOrd="1" destOrd="0" parTransId="{1CAC9A97-2F01-43D2-911F-317DF8D031F6}" sibTransId="{4C03979A-B102-4CC4-A326-ED3F67464362}"/>
    <dgm:cxn modelId="{937DA152-B712-417B-91E9-F8A260ACE9E7}" srcId="{31AA6362-78E6-4D13-85F0-54DB2F9BF64F}" destId="{8334521B-6656-41A9-B7CB-908EE3774755}" srcOrd="0" destOrd="0" parTransId="{580615DF-8182-4483-8B03-CEC3912C65B9}" sibTransId="{E957FADF-ACB3-4287-A6D6-0E5F0EBDA86F}"/>
    <dgm:cxn modelId="{1A86EAAB-706A-47B1-8D7B-06494A433738}" type="presOf" srcId="{8334521B-6656-41A9-B7CB-908EE3774755}" destId="{EA2181CA-6814-4F8C-B3CB-3AFEABC9FA6F}" srcOrd="0" destOrd="0" presId="urn:microsoft.com/office/officeart/2011/layout/InterconnectedBlockProcess"/>
    <dgm:cxn modelId="{45D0D8B7-C3E1-4E16-A306-3349751DA295}" type="presOf" srcId="{0144FA13-A44B-4395-9E2E-83DD293980F8}" destId="{1CF05DE4-D2A5-4133-B08E-A20C71C5E5C0}" srcOrd="0" destOrd="0" presId="urn:microsoft.com/office/officeart/2011/layout/InterconnectedBlockProcess"/>
    <dgm:cxn modelId="{C553FDC1-F895-4FC0-AC46-51D7583299D4}" srcId="{C1013C91-59E1-4E71-92EE-FEB41AB83F86}" destId="{0144FA13-A44B-4395-9E2E-83DD293980F8}" srcOrd="2" destOrd="0" parTransId="{6110739C-6BD9-4AD1-9BE9-0C7561C1DFA4}" sibTransId="{05383F10-8FE6-4D4D-A042-D6E0E4D7A919}"/>
    <dgm:cxn modelId="{575C3F10-8885-491B-A8CC-AE7E4B377CF8}" type="presOf" srcId="{31AA6362-78E6-4D13-85F0-54DB2F9BF64F}" destId="{D37838EB-A38D-459B-A59C-F241FF663B83}" srcOrd="0" destOrd="0" presId="urn:microsoft.com/office/officeart/2011/layout/InterconnectedBlockProcess"/>
    <dgm:cxn modelId="{DF589A64-C09E-4833-8F69-2D5F71D41FD9}" type="presOf" srcId="{C1013C91-59E1-4E71-92EE-FEB41AB83F86}" destId="{C6C3DCAD-8D14-469C-B70C-450A0975D041}" srcOrd="0" destOrd="0" presId="urn:microsoft.com/office/officeart/2011/layout/InterconnectedBlockProcess"/>
    <dgm:cxn modelId="{5F947A97-550B-405F-A3CE-A7B7017D971B}" type="presOf" srcId="{04F644DA-9D2C-4095-9663-30C805D26FD7}" destId="{62C2CE03-67B8-4BF5-829D-1930F23CFDC1}" srcOrd="0" destOrd="0" presId="urn:microsoft.com/office/officeart/2011/layout/InterconnectedBlockProcess"/>
    <dgm:cxn modelId="{EABB9735-092E-4878-BBCE-ECC00593D994}" type="presParOf" srcId="{C6C3DCAD-8D14-469C-B70C-450A0975D041}" destId="{896B6FBF-9CAC-4358-A028-8BED6215E7EF}" srcOrd="0" destOrd="0" presId="urn:microsoft.com/office/officeart/2011/layout/InterconnectedBlockProcess"/>
    <dgm:cxn modelId="{F88D64C6-46C0-49A7-8236-782025AC1D5E}" type="presParOf" srcId="{896B6FBF-9CAC-4358-A028-8BED6215E7EF}" destId="{62C2CE03-67B8-4BF5-829D-1930F23CFDC1}" srcOrd="0" destOrd="0" presId="urn:microsoft.com/office/officeart/2011/layout/InterconnectedBlockProcess"/>
    <dgm:cxn modelId="{6AED4B3E-F1E1-452B-8FD0-9D8C4CD33A08}" type="presParOf" srcId="{C6C3DCAD-8D14-469C-B70C-450A0975D041}" destId="{774664EA-394B-4CD0-9DC6-FA8214FAF07E}" srcOrd="1" destOrd="0" presId="urn:microsoft.com/office/officeart/2011/layout/InterconnectedBlockProcess"/>
    <dgm:cxn modelId="{FB00425C-F5A4-4B23-BB4D-ACE955877222}" type="presParOf" srcId="{C6C3DCAD-8D14-469C-B70C-450A0975D041}" destId="{1CF05DE4-D2A5-4133-B08E-A20C71C5E5C0}" srcOrd="2" destOrd="0" presId="urn:microsoft.com/office/officeart/2011/layout/InterconnectedBlockProcess"/>
    <dgm:cxn modelId="{824D829A-D124-4905-A453-483DB2DE2521}" type="presParOf" srcId="{C6C3DCAD-8D14-469C-B70C-450A0975D041}" destId="{3B4F9811-320A-4116-B197-B29F7A237AFB}" srcOrd="3" destOrd="0" presId="urn:microsoft.com/office/officeart/2011/layout/InterconnectedBlockProcess"/>
    <dgm:cxn modelId="{0D654B75-F1C8-4DF6-9AB2-F46B245A8194}" type="presParOf" srcId="{3B4F9811-320A-4116-B197-B29F7A237AFB}" destId="{EA2181CA-6814-4F8C-B3CB-3AFEABC9FA6F}" srcOrd="0" destOrd="0" presId="urn:microsoft.com/office/officeart/2011/layout/InterconnectedBlockProcess"/>
    <dgm:cxn modelId="{19C58352-E866-45CA-B457-A1359F5BF6C9}" type="presParOf" srcId="{C6C3DCAD-8D14-469C-B70C-450A0975D041}" destId="{40346F0F-9AF2-40BC-9977-39BEC8C59BD0}" srcOrd="4" destOrd="0" presId="urn:microsoft.com/office/officeart/2011/layout/InterconnectedBlockProcess"/>
    <dgm:cxn modelId="{10370CBC-2A5F-487A-87BA-D462B46A1D56}" type="presParOf" srcId="{C6C3DCAD-8D14-469C-B70C-450A0975D041}" destId="{D37838EB-A38D-459B-A59C-F241FF663B83}" srcOrd="5" destOrd="0" presId="urn:microsoft.com/office/officeart/2011/layout/InterconnectedBlockProcess"/>
    <dgm:cxn modelId="{2BB64681-CC4A-4CF8-B985-00A2E60D279F}" type="presParOf" srcId="{C6C3DCAD-8D14-469C-B70C-450A0975D041}" destId="{D8C89BA1-3ECF-4B9D-B621-4EB7AE6BE900}" srcOrd="6" destOrd="0" presId="urn:microsoft.com/office/officeart/2011/layout/InterconnectedBlockProcess"/>
    <dgm:cxn modelId="{8A4D62BA-9F7F-4715-87A3-7666301B7109}" type="presParOf" srcId="{D8C89BA1-3ECF-4B9D-B621-4EB7AE6BE900}" destId="{0C0523D4-7A70-4B35-8CEE-79AEF76880B0}" srcOrd="0" destOrd="0" presId="urn:microsoft.com/office/officeart/2011/layout/InterconnectedBlockProcess"/>
    <dgm:cxn modelId="{D989D3BF-B1C1-47C3-B463-2DD1310CC261}" type="presParOf" srcId="{C6C3DCAD-8D14-469C-B70C-450A0975D041}" destId="{B5B755DB-D7F5-40F1-9CE6-F22E1D523C9D}" srcOrd="7" destOrd="0" presId="urn:microsoft.com/office/officeart/2011/layout/InterconnectedBlockProcess"/>
    <dgm:cxn modelId="{398E8783-B135-4532-9A62-5377C270AC54}" type="presParOf" srcId="{C6C3DCAD-8D14-469C-B70C-450A0975D041}" destId="{D90AAFD5-E557-474C-B689-FC6AE6AB3D18}" srcOrd="8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013C91-59E1-4E71-92EE-FEB41AB83F86}" type="doc">
      <dgm:prSet loTypeId="urn:microsoft.com/office/officeart/2005/8/layout/chevron2" loCatId="process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B249FE68-868C-4400-B670-5BB172E21575}">
      <dgm:prSet phldrT="[Testo]"/>
      <dgm:spPr/>
      <dgm:t>
        <a:bodyPr/>
        <a:lstStyle/>
        <a:p>
          <a:r>
            <a:rPr lang="it-IT" dirty="0" smtClean="0"/>
            <a:t>1°</a:t>
          </a:r>
          <a:endParaRPr lang="it-IT" dirty="0"/>
        </a:p>
      </dgm:t>
    </dgm:pt>
    <dgm:pt modelId="{B417B160-5E7D-434E-BA3A-62FA01E71773}" type="parTrans" cxnId="{F0351104-C10D-4A25-AA1B-6C7CB666098D}">
      <dgm:prSet/>
      <dgm:spPr/>
      <dgm:t>
        <a:bodyPr/>
        <a:lstStyle/>
        <a:p>
          <a:endParaRPr lang="it-IT"/>
        </a:p>
      </dgm:t>
    </dgm:pt>
    <dgm:pt modelId="{B716D3F6-EB14-4A2C-A398-05311740F80E}" type="sibTrans" cxnId="{F0351104-C10D-4A25-AA1B-6C7CB666098D}">
      <dgm:prSet/>
      <dgm:spPr/>
      <dgm:t>
        <a:bodyPr/>
        <a:lstStyle/>
        <a:p>
          <a:endParaRPr lang="it-IT"/>
        </a:p>
      </dgm:t>
    </dgm:pt>
    <dgm:pt modelId="{F89438AE-34AC-43D9-A33C-3AF5CC733627}">
      <dgm:prSet phldrT="[Testo]"/>
      <dgm:spPr/>
      <dgm:t>
        <a:bodyPr/>
        <a:lstStyle/>
        <a:p>
          <a:pPr algn="l"/>
          <a:r>
            <a:rPr lang="it-IT" dirty="0" smtClean="0"/>
            <a:t>Valutazione del profilo di Rischio del paziente</a:t>
          </a:r>
          <a:endParaRPr lang="it-IT" dirty="0"/>
        </a:p>
      </dgm:t>
    </dgm:pt>
    <dgm:pt modelId="{0C1D7051-A381-4CE7-80FD-D84B14D5808D}" type="parTrans" cxnId="{716B533A-23EC-497A-98AD-3FD7E7F5447B}">
      <dgm:prSet/>
      <dgm:spPr/>
      <dgm:t>
        <a:bodyPr/>
        <a:lstStyle/>
        <a:p>
          <a:endParaRPr lang="it-IT"/>
        </a:p>
      </dgm:t>
    </dgm:pt>
    <dgm:pt modelId="{079E50AC-B176-48FA-8086-2E8B11445EF0}" type="sibTrans" cxnId="{716B533A-23EC-497A-98AD-3FD7E7F5447B}">
      <dgm:prSet/>
      <dgm:spPr/>
      <dgm:t>
        <a:bodyPr/>
        <a:lstStyle/>
        <a:p>
          <a:endParaRPr lang="it-IT"/>
        </a:p>
      </dgm:t>
    </dgm:pt>
    <dgm:pt modelId="{31AA6362-78E6-4D13-85F0-54DB2F9BF64F}">
      <dgm:prSet phldrT="[Testo]"/>
      <dgm:spPr/>
      <dgm:t>
        <a:bodyPr/>
        <a:lstStyle/>
        <a:p>
          <a:r>
            <a:rPr lang="it-IT" dirty="0" smtClean="0"/>
            <a:t>2°</a:t>
          </a:r>
          <a:endParaRPr lang="it-IT" dirty="0"/>
        </a:p>
      </dgm:t>
    </dgm:pt>
    <dgm:pt modelId="{1CAC9A97-2F01-43D2-911F-317DF8D031F6}" type="parTrans" cxnId="{2BB399DD-C117-4DB3-9033-7783DF9BB8D0}">
      <dgm:prSet/>
      <dgm:spPr/>
      <dgm:t>
        <a:bodyPr/>
        <a:lstStyle/>
        <a:p>
          <a:endParaRPr lang="it-IT"/>
        </a:p>
      </dgm:t>
    </dgm:pt>
    <dgm:pt modelId="{4C03979A-B102-4CC4-A326-ED3F67464362}" type="sibTrans" cxnId="{2BB399DD-C117-4DB3-9033-7783DF9BB8D0}">
      <dgm:prSet/>
      <dgm:spPr/>
      <dgm:t>
        <a:bodyPr/>
        <a:lstStyle/>
        <a:p>
          <a:endParaRPr lang="it-IT"/>
        </a:p>
      </dgm:t>
    </dgm:pt>
    <dgm:pt modelId="{8334521B-6656-41A9-B7CB-908EE3774755}">
      <dgm:prSet phldrT="[Testo]"/>
      <dgm:spPr/>
      <dgm:t>
        <a:bodyPr/>
        <a:lstStyle/>
        <a:p>
          <a:pPr algn="l"/>
          <a:r>
            <a:rPr lang="it-IT" dirty="0" smtClean="0"/>
            <a:t>Definizione dei Parametri Chimico Fisici dei Farmaci Oncologici</a:t>
          </a:r>
          <a:endParaRPr lang="it-IT" dirty="0"/>
        </a:p>
      </dgm:t>
    </dgm:pt>
    <dgm:pt modelId="{580615DF-8182-4483-8B03-CEC3912C65B9}" type="parTrans" cxnId="{937DA152-B712-417B-91E9-F8A260ACE9E7}">
      <dgm:prSet/>
      <dgm:spPr/>
      <dgm:t>
        <a:bodyPr/>
        <a:lstStyle/>
        <a:p>
          <a:endParaRPr lang="it-IT"/>
        </a:p>
      </dgm:t>
    </dgm:pt>
    <dgm:pt modelId="{E957FADF-ACB3-4287-A6D6-0E5F0EBDA86F}" type="sibTrans" cxnId="{937DA152-B712-417B-91E9-F8A260ACE9E7}">
      <dgm:prSet/>
      <dgm:spPr/>
      <dgm:t>
        <a:bodyPr/>
        <a:lstStyle/>
        <a:p>
          <a:endParaRPr lang="it-IT"/>
        </a:p>
      </dgm:t>
    </dgm:pt>
    <dgm:pt modelId="{4FAB579B-1D2A-43B5-936B-9BDFDC718C28}">
      <dgm:prSet phldrT="[Testo]"/>
      <dgm:spPr/>
      <dgm:t>
        <a:bodyPr/>
        <a:lstStyle/>
        <a:p>
          <a:pPr algn="ctr"/>
          <a:r>
            <a:rPr lang="it-IT" dirty="0" smtClean="0"/>
            <a:t>Progetto </a:t>
          </a:r>
          <a:r>
            <a:rPr lang="it-IT" b="1" dirty="0" smtClean="0"/>
            <a:t>I</a:t>
          </a:r>
          <a:r>
            <a:rPr lang="it-IT" dirty="0" smtClean="0"/>
            <a:t>nfusione </a:t>
          </a:r>
          <a:r>
            <a:rPr lang="it-IT" b="1" dirty="0" smtClean="0"/>
            <a:t>S</a:t>
          </a:r>
          <a:r>
            <a:rPr lang="it-IT" dirty="0" smtClean="0"/>
            <a:t>icura </a:t>
          </a:r>
          <a:r>
            <a:rPr lang="it-IT" b="1" dirty="0" smtClean="0"/>
            <a:t>A</a:t>
          </a:r>
          <a:r>
            <a:rPr lang="it-IT" dirty="0" smtClean="0"/>
            <a:t>ntiblastici</a:t>
          </a:r>
          <a:endParaRPr lang="it-IT" dirty="0"/>
        </a:p>
      </dgm:t>
    </dgm:pt>
    <dgm:pt modelId="{0F129F4C-4293-4F5D-AF40-673EA940E5D1}" type="parTrans" cxnId="{F8DBEA8A-B8F3-4106-9DE0-E617E81642E4}">
      <dgm:prSet/>
      <dgm:spPr/>
      <dgm:t>
        <a:bodyPr/>
        <a:lstStyle/>
        <a:p>
          <a:endParaRPr lang="it-IT"/>
        </a:p>
      </dgm:t>
    </dgm:pt>
    <dgm:pt modelId="{E5ED4CFF-325E-44D9-B36B-564C76095088}" type="sibTrans" cxnId="{F8DBEA8A-B8F3-4106-9DE0-E617E81642E4}">
      <dgm:prSet/>
      <dgm:spPr/>
      <dgm:t>
        <a:bodyPr/>
        <a:lstStyle/>
        <a:p>
          <a:endParaRPr lang="it-IT"/>
        </a:p>
      </dgm:t>
    </dgm:pt>
    <dgm:pt modelId="{0144FA13-A44B-4395-9E2E-83DD293980F8}">
      <dgm:prSet phldrT="[Testo]"/>
      <dgm:spPr/>
      <dgm:t>
        <a:bodyPr/>
        <a:lstStyle/>
        <a:p>
          <a:r>
            <a:rPr lang="it-IT" dirty="0" smtClean="0"/>
            <a:t>3°</a:t>
          </a:r>
          <a:endParaRPr lang="it-IT" dirty="0"/>
        </a:p>
      </dgm:t>
    </dgm:pt>
    <dgm:pt modelId="{6110739C-6BD9-4AD1-9BE9-0C7561C1DFA4}" type="parTrans" cxnId="{C553FDC1-F895-4FC0-AC46-51D7583299D4}">
      <dgm:prSet/>
      <dgm:spPr/>
      <dgm:t>
        <a:bodyPr/>
        <a:lstStyle/>
        <a:p>
          <a:endParaRPr lang="it-IT"/>
        </a:p>
      </dgm:t>
    </dgm:pt>
    <dgm:pt modelId="{05383F10-8FE6-4D4D-A042-D6E0E4D7A919}" type="sibTrans" cxnId="{C553FDC1-F895-4FC0-AC46-51D7583299D4}">
      <dgm:prSet/>
      <dgm:spPr/>
      <dgm:t>
        <a:bodyPr/>
        <a:lstStyle/>
        <a:p>
          <a:endParaRPr lang="it-IT"/>
        </a:p>
      </dgm:t>
    </dgm:pt>
    <dgm:pt modelId="{04F644DA-9D2C-4095-9663-30C805D26FD7}">
      <dgm:prSet phldrT="[Testo]"/>
      <dgm:spPr>
        <a:solidFill>
          <a:srgbClr val="0070C0">
            <a:alpha val="90000"/>
          </a:srgbClr>
        </a:solidFill>
      </dgm:spPr>
      <dgm:t>
        <a:bodyPr/>
        <a:lstStyle/>
        <a:p>
          <a:pPr algn="l"/>
          <a:r>
            <a:rPr lang="it-IT" dirty="0" smtClean="0"/>
            <a:t>Classificazione dei protocolli oncologici sulla base del rischio di danno vascolare</a:t>
          </a:r>
          <a:endParaRPr lang="it-IT" dirty="0"/>
        </a:p>
      </dgm:t>
    </dgm:pt>
    <dgm:pt modelId="{31B24463-3FAE-4F6C-BF14-B1EF63EF14AA}" type="parTrans" cxnId="{97B03A21-A7EB-47E9-8DC9-D6E6E797C48E}">
      <dgm:prSet/>
      <dgm:spPr/>
      <dgm:t>
        <a:bodyPr/>
        <a:lstStyle/>
        <a:p>
          <a:endParaRPr lang="it-IT"/>
        </a:p>
      </dgm:t>
    </dgm:pt>
    <dgm:pt modelId="{04525E69-C69B-4EC5-9EC4-06609DCC00A8}" type="sibTrans" cxnId="{97B03A21-A7EB-47E9-8DC9-D6E6E797C48E}">
      <dgm:prSet/>
      <dgm:spPr/>
      <dgm:t>
        <a:bodyPr/>
        <a:lstStyle/>
        <a:p>
          <a:endParaRPr lang="it-IT"/>
        </a:p>
      </dgm:t>
    </dgm:pt>
    <dgm:pt modelId="{A07FF57C-39FC-4145-8D27-5838C14DCDDE}">
      <dgm:prSet phldrT="[Testo]"/>
      <dgm:spPr>
        <a:solidFill>
          <a:srgbClr val="0070C0">
            <a:alpha val="90000"/>
          </a:srgbClr>
        </a:solidFill>
      </dgm:spPr>
      <dgm:t>
        <a:bodyPr/>
        <a:lstStyle/>
        <a:p>
          <a:pPr algn="ctr"/>
          <a:r>
            <a:rPr lang="it-IT" dirty="0" smtClean="0"/>
            <a:t>Progetto </a:t>
          </a:r>
          <a:r>
            <a:rPr lang="it-IT" b="1" dirty="0" smtClean="0"/>
            <a:t>O</a:t>
          </a:r>
          <a:r>
            <a:rPr lang="it-IT" dirty="0" smtClean="0"/>
            <a:t>ltre </a:t>
          </a:r>
          <a:r>
            <a:rPr lang="it-IT" b="1" dirty="0" smtClean="0"/>
            <a:t>L</a:t>
          </a:r>
          <a:r>
            <a:rPr lang="it-IT" dirty="0" smtClean="0"/>
            <a:t>’</a:t>
          </a:r>
          <a:r>
            <a:rPr lang="it-IT" b="1" dirty="0" smtClean="0"/>
            <a:t>E</a:t>
          </a:r>
          <a:r>
            <a:rPr lang="it-IT" dirty="0" smtClean="0"/>
            <a:t>ndovena</a:t>
          </a:r>
          <a:endParaRPr lang="it-IT" dirty="0"/>
        </a:p>
      </dgm:t>
    </dgm:pt>
    <dgm:pt modelId="{F3272D72-8157-41B5-AF60-C2F3830F985A}" type="parTrans" cxnId="{AD297348-20A6-45F7-A48B-30C9038D4611}">
      <dgm:prSet/>
      <dgm:spPr/>
      <dgm:t>
        <a:bodyPr/>
        <a:lstStyle/>
        <a:p>
          <a:endParaRPr lang="it-IT"/>
        </a:p>
      </dgm:t>
    </dgm:pt>
    <dgm:pt modelId="{CD15565C-9C99-4CB6-BD7E-362D538ABDD7}" type="sibTrans" cxnId="{AD297348-20A6-45F7-A48B-30C9038D4611}">
      <dgm:prSet/>
      <dgm:spPr/>
      <dgm:t>
        <a:bodyPr/>
        <a:lstStyle/>
        <a:p>
          <a:endParaRPr lang="it-IT"/>
        </a:p>
      </dgm:t>
    </dgm:pt>
    <dgm:pt modelId="{423A5257-C357-47A5-ADC4-B616886011D8}">
      <dgm:prSet phldrT="[Testo]"/>
      <dgm:spPr/>
      <dgm:t>
        <a:bodyPr/>
        <a:lstStyle/>
        <a:p>
          <a:pPr algn="ctr"/>
          <a:r>
            <a:rPr lang="it-IT" dirty="0" smtClean="0"/>
            <a:t>Progetto Sei in Vena</a:t>
          </a:r>
          <a:endParaRPr lang="it-IT" dirty="0"/>
        </a:p>
      </dgm:t>
    </dgm:pt>
    <dgm:pt modelId="{59F08019-C730-4D0D-8A15-51453274D9CA}" type="parTrans" cxnId="{99561029-4401-4C5E-87D1-1E0F7B4C4741}">
      <dgm:prSet/>
      <dgm:spPr/>
      <dgm:t>
        <a:bodyPr/>
        <a:lstStyle/>
        <a:p>
          <a:endParaRPr lang="it-IT"/>
        </a:p>
      </dgm:t>
    </dgm:pt>
    <dgm:pt modelId="{9AA83AD8-CB14-4685-A310-8368AECF20B7}" type="sibTrans" cxnId="{99561029-4401-4C5E-87D1-1E0F7B4C4741}">
      <dgm:prSet/>
      <dgm:spPr/>
      <dgm:t>
        <a:bodyPr/>
        <a:lstStyle/>
        <a:p>
          <a:endParaRPr lang="it-IT"/>
        </a:p>
      </dgm:t>
    </dgm:pt>
    <dgm:pt modelId="{2B3908F1-F459-4D8D-AC70-7309EE11FAB0}" type="pres">
      <dgm:prSet presAssocID="{C1013C91-59E1-4E71-92EE-FEB41AB83F8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E602453-C25B-4677-9C8C-3B9C792CC168}" type="pres">
      <dgm:prSet presAssocID="{B249FE68-868C-4400-B670-5BB172E21575}" presName="composite" presStyleCnt="0"/>
      <dgm:spPr/>
      <dgm:t>
        <a:bodyPr/>
        <a:lstStyle/>
        <a:p>
          <a:endParaRPr lang="it-IT"/>
        </a:p>
      </dgm:t>
    </dgm:pt>
    <dgm:pt modelId="{5F344C94-B940-4656-9BD3-4E8E98A93388}" type="pres">
      <dgm:prSet presAssocID="{B249FE68-868C-4400-B670-5BB172E2157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8E27DB-C18C-4C6D-AA38-76A1C42C1BBA}" type="pres">
      <dgm:prSet presAssocID="{B249FE68-868C-4400-B670-5BB172E2157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CC035C7-F4F9-4812-8DC6-BE434E2B7F00}" type="pres">
      <dgm:prSet presAssocID="{B716D3F6-EB14-4A2C-A398-05311740F80E}" presName="sp" presStyleCnt="0"/>
      <dgm:spPr/>
      <dgm:t>
        <a:bodyPr/>
        <a:lstStyle/>
        <a:p>
          <a:endParaRPr lang="it-IT"/>
        </a:p>
      </dgm:t>
    </dgm:pt>
    <dgm:pt modelId="{3650F7C3-E866-4928-BAFD-CC630AAC53CE}" type="pres">
      <dgm:prSet presAssocID="{31AA6362-78E6-4D13-85F0-54DB2F9BF64F}" presName="composite" presStyleCnt="0"/>
      <dgm:spPr/>
      <dgm:t>
        <a:bodyPr/>
        <a:lstStyle/>
        <a:p>
          <a:endParaRPr lang="it-IT"/>
        </a:p>
      </dgm:t>
    </dgm:pt>
    <dgm:pt modelId="{031F541E-130C-469E-90EB-552EED718C3A}" type="pres">
      <dgm:prSet presAssocID="{31AA6362-78E6-4D13-85F0-54DB2F9BF64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8E02D7E-92C1-439E-819F-C68FEFC42C7A}" type="pres">
      <dgm:prSet presAssocID="{31AA6362-78E6-4D13-85F0-54DB2F9BF64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E1BB681-4045-415D-A3AE-4881F38BECB6}" type="pres">
      <dgm:prSet presAssocID="{4C03979A-B102-4CC4-A326-ED3F67464362}" presName="sp" presStyleCnt="0"/>
      <dgm:spPr/>
      <dgm:t>
        <a:bodyPr/>
        <a:lstStyle/>
        <a:p>
          <a:endParaRPr lang="it-IT"/>
        </a:p>
      </dgm:t>
    </dgm:pt>
    <dgm:pt modelId="{2DBDFD2C-F785-4856-84BB-9EBAEC140FC8}" type="pres">
      <dgm:prSet presAssocID="{0144FA13-A44B-4395-9E2E-83DD293980F8}" presName="composite" presStyleCnt="0"/>
      <dgm:spPr/>
      <dgm:t>
        <a:bodyPr/>
        <a:lstStyle/>
        <a:p>
          <a:endParaRPr lang="it-IT"/>
        </a:p>
      </dgm:t>
    </dgm:pt>
    <dgm:pt modelId="{3AC91B0F-0DD4-4E8D-AB6A-D596B3E81AFA}" type="pres">
      <dgm:prSet presAssocID="{0144FA13-A44B-4395-9E2E-83DD293980F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FE78F1C-1EAA-4FD5-8594-C076275C08F8}" type="pres">
      <dgm:prSet presAssocID="{0144FA13-A44B-4395-9E2E-83DD293980F8}" presName="descendantText" presStyleLbl="alignAcc1" presStyleIdx="2" presStyleCnt="3" custLinFactNeighborX="-344" custLinFactNeighborY="7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EA4303D-68F3-406A-8B8B-1C741FD85C36}" type="presOf" srcId="{04F644DA-9D2C-4095-9663-30C805D26FD7}" destId="{0FE78F1C-1EAA-4FD5-8594-C076275C08F8}" srcOrd="0" destOrd="0" presId="urn:microsoft.com/office/officeart/2005/8/layout/chevron2"/>
    <dgm:cxn modelId="{97B03A21-A7EB-47E9-8DC9-D6E6E797C48E}" srcId="{0144FA13-A44B-4395-9E2E-83DD293980F8}" destId="{04F644DA-9D2C-4095-9663-30C805D26FD7}" srcOrd="0" destOrd="0" parTransId="{31B24463-3FAE-4F6C-BF14-B1EF63EF14AA}" sibTransId="{04525E69-C69B-4EC5-9EC4-06609DCC00A8}"/>
    <dgm:cxn modelId="{A18EBBFA-07B7-4087-B708-7DA6057A3527}" type="presOf" srcId="{B249FE68-868C-4400-B670-5BB172E21575}" destId="{5F344C94-B940-4656-9BD3-4E8E98A93388}" srcOrd="0" destOrd="0" presId="urn:microsoft.com/office/officeart/2005/8/layout/chevron2"/>
    <dgm:cxn modelId="{6713EF7D-1082-4AA4-AD3C-15C727A40A3A}" type="presOf" srcId="{4FAB579B-1D2A-43B5-936B-9BDFDC718C28}" destId="{A8E02D7E-92C1-439E-819F-C68FEFC42C7A}" srcOrd="0" destOrd="1" presId="urn:microsoft.com/office/officeart/2005/8/layout/chevron2"/>
    <dgm:cxn modelId="{024B9CDA-88DE-41EE-A230-299BDF13E641}" type="presOf" srcId="{31AA6362-78E6-4D13-85F0-54DB2F9BF64F}" destId="{031F541E-130C-469E-90EB-552EED718C3A}" srcOrd="0" destOrd="0" presId="urn:microsoft.com/office/officeart/2005/8/layout/chevron2"/>
    <dgm:cxn modelId="{716B533A-23EC-497A-98AD-3FD7E7F5447B}" srcId="{B249FE68-868C-4400-B670-5BB172E21575}" destId="{F89438AE-34AC-43D9-A33C-3AF5CC733627}" srcOrd="0" destOrd="0" parTransId="{0C1D7051-A381-4CE7-80FD-D84B14D5808D}" sibTransId="{079E50AC-B176-48FA-8086-2E8B11445EF0}"/>
    <dgm:cxn modelId="{F8DBEA8A-B8F3-4106-9DE0-E617E81642E4}" srcId="{31AA6362-78E6-4D13-85F0-54DB2F9BF64F}" destId="{4FAB579B-1D2A-43B5-936B-9BDFDC718C28}" srcOrd="1" destOrd="0" parTransId="{0F129F4C-4293-4F5D-AF40-673EA940E5D1}" sibTransId="{E5ED4CFF-325E-44D9-B36B-564C76095088}"/>
    <dgm:cxn modelId="{976ED131-74B1-4176-B4E5-358969246416}" type="presOf" srcId="{F89438AE-34AC-43D9-A33C-3AF5CC733627}" destId="{218E27DB-C18C-4C6D-AA38-76A1C42C1BBA}" srcOrd="0" destOrd="0" presId="urn:microsoft.com/office/officeart/2005/8/layout/chevron2"/>
    <dgm:cxn modelId="{F0351104-C10D-4A25-AA1B-6C7CB666098D}" srcId="{C1013C91-59E1-4E71-92EE-FEB41AB83F86}" destId="{B249FE68-868C-4400-B670-5BB172E21575}" srcOrd="0" destOrd="0" parTransId="{B417B160-5E7D-434E-BA3A-62FA01E71773}" sibTransId="{B716D3F6-EB14-4A2C-A398-05311740F80E}"/>
    <dgm:cxn modelId="{3F06E696-C47B-4FE8-9369-6EC8AC9FD6BD}" type="presOf" srcId="{A07FF57C-39FC-4145-8D27-5838C14DCDDE}" destId="{0FE78F1C-1EAA-4FD5-8594-C076275C08F8}" srcOrd="0" destOrd="1" presId="urn:microsoft.com/office/officeart/2005/8/layout/chevron2"/>
    <dgm:cxn modelId="{7E478241-C1EE-40A4-A136-860EB31BF56A}" type="presOf" srcId="{C1013C91-59E1-4E71-92EE-FEB41AB83F86}" destId="{2B3908F1-F459-4D8D-AC70-7309EE11FAB0}" srcOrd="0" destOrd="0" presId="urn:microsoft.com/office/officeart/2005/8/layout/chevron2"/>
    <dgm:cxn modelId="{2BB399DD-C117-4DB3-9033-7783DF9BB8D0}" srcId="{C1013C91-59E1-4E71-92EE-FEB41AB83F86}" destId="{31AA6362-78E6-4D13-85F0-54DB2F9BF64F}" srcOrd="1" destOrd="0" parTransId="{1CAC9A97-2F01-43D2-911F-317DF8D031F6}" sibTransId="{4C03979A-B102-4CC4-A326-ED3F67464362}"/>
    <dgm:cxn modelId="{937DA152-B712-417B-91E9-F8A260ACE9E7}" srcId="{31AA6362-78E6-4D13-85F0-54DB2F9BF64F}" destId="{8334521B-6656-41A9-B7CB-908EE3774755}" srcOrd="0" destOrd="0" parTransId="{580615DF-8182-4483-8B03-CEC3912C65B9}" sibTransId="{E957FADF-ACB3-4287-A6D6-0E5F0EBDA86F}"/>
    <dgm:cxn modelId="{99561029-4401-4C5E-87D1-1E0F7B4C4741}" srcId="{B249FE68-868C-4400-B670-5BB172E21575}" destId="{423A5257-C357-47A5-ADC4-B616886011D8}" srcOrd="1" destOrd="0" parTransId="{59F08019-C730-4D0D-8A15-51453274D9CA}" sibTransId="{9AA83AD8-CB14-4685-A310-8368AECF20B7}"/>
    <dgm:cxn modelId="{AE263381-C2EF-4929-B922-A8E99C1F8AF8}" type="presOf" srcId="{0144FA13-A44B-4395-9E2E-83DD293980F8}" destId="{3AC91B0F-0DD4-4E8D-AB6A-D596B3E81AFA}" srcOrd="0" destOrd="0" presId="urn:microsoft.com/office/officeart/2005/8/layout/chevron2"/>
    <dgm:cxn modelId="{C553FDC1-F895-4FC0-AC46-51D7583299D4}" srcId="{C1013C91-59E1-4E71-92EE-FEB41AB83F86}" destId="{0144FA13-A44B-4395-9E2E-83DD293980F8}" srcOrd="2" destOrd="0" parTransId="{6110739C-6BD9-4AD1-9BE9-0C7561C1DFA4}" sibTransId="{05383F10-8FE6-4D4D-A042-D6E0E4D7A919}"/>
    <dgm:cxn modelId="{8CE870C5-F80D-4ED4-AA58-CB1E25C6F323}" type="presOf" srcId="{423A5257-C357-47A5-ADC4-B616886011D8}" destId="{218E27DB-C18C-4C6D-AA38-76A1C42C1BBA}" srcOrd="0" destOrd="1" presId="urn:microsoft.com/office/officeart/2005/8/layout/chevron2"/>
    <dgm:cxn modelId="{AD297348-20A6-45F7-A48B-30C9038D4611}" srcId="{0144FA13-A44B-4395-9E2E-83DD293980F8}" destId="{A07FF57C-39FC-4145-8D27-5838C14DCDDE}" srcOrd="1" destOrd="0" parTransId="{F3272D72-8157-41B5-AF60-C2F3830F985A}" sibTransId="{CD15565C-9C99-4CB6-BD7E-362D538ABDD7}"/>
    <dgm:cxn modelId="{27BCC1CB-8095-4E42-A7A2-140919AF0F81}" type="presOf" srcId="{8334521B-6656-41A9-B7CB-908EE3774755}" destId="{A8E02D7E-92C1-439E-819F-C68FEFC42C7A}" srcOrd="0" destOrd="0" presId="urn:microsoft.com/office/officeart/2005/8/layout/chevron2"/>
    <dgm:cxn modelId="{0A3F9C46-724F-4FED-8CDA-0E3AC5189CB1}" type="presParOf" srcId="{2B3908F1-F459-4D8D-AC70-7309EE11FAB0}" destId="{CE602453-C25B-4677-9C8C-3B9C792CC168}" srcOrd="0" destOrd="0" presId="urn:microsoft.com/office/officeart/2005/8/layout/chevron2"/>
    <dgm:cxn modelId="{D6D0923E-8528-4685-BA16-CAD00C2FB565}" type="presParOf" srcId="{CE602453-C25B-4677-9C8C-3B9C792CC168}" destId="{5F344C94-B940-4656-9BD3-4E8E98A93388}" srcOrd="0" destOrd="0" presId="urn:microsoft.com/office/officeart/2005/8/layout/chevron2"/>
    <dgm:cxn modelId="{5D932DC0-DF4F-4F10-9D1C-7D62817ADBCD}" type="presParOf" srcId="{CE602453-C25B-4677-9C8C-3B9C792CC168}" destId="{218E27DB-C18C-4C6D-AA38-76A1C42C1BBA}" srcOrd="1" destOrd="0" presId="urn:microsoft.com/office/officeart/2005/8/layout/chevron2"/>
    <dgm:cxn modelId="{6EEB00CD-18D5-4918-B304-6C68641FC4B0}" type="presParOf" srcId="{2B3908F1-F459-4D8D-AC70-7309EE11FAB0}" destId="{5CC035C7-F4F9-4812-8DC6-BE434E2B7F00}" srcOrd="1" destOrd="0" presId="urn:microsoft.com/office/officeart/2005/8/layout/chevron2"/>
    <dgm:cxn modelId="{0924926C-C3E0-4662-B17C-C9ED6C20BC31}" type="presParOf" srcId="{2B3908F1-F459-4D8D-AC70-7309EE11FAB0}" destId="{3650F7C3-E866-4928-BAFD-CC630AAC53CE}" srcOrd="2" destOrd="0" presId="urn:microsoft.com/office/officeart/2005/8/layout/chevron2"/>
    <dgm:cxn modelId="{DC1CA963-9631-49E8-ACF1-A517489F57F5}" type="presParOf" srcId="{3650F7C3-E866-4928-BAFD-CC630AAC53CE}" destId="{031F541E-130C-469E-90EB-552EED718C3A}" srcOrd="0" destOrd="0" presId="urn:microsoft.com/office/officeart/2005/8/layout/chevron2"/>
    <dgm:cxn modelId="{E9FDE520-F558-48B8-A3C4-9F6096274ADD}" type="presParOf" srcId="{3650F7C3-E866-4928-BAFD-CC630AAC53CE}" destId="{A8E02D7E-92C1-439E-819F-C68FEFC42C7A}" srcOrd="1" destOrd="0" presId="urn:microsoft.com/office/officeart/2005/8/layout/chevron2"/>
    <dgm:cxn modelId="{0C086A85-8393-4939-A0EF-B85AAEC3F0D0}" type="presParOf" srcId="{2B3908F1-F459-4D8D-AC70-7309EE11FAB0}" destId="{0E1BB681-4045-415D-A3AE-4881F38BECB6}" srcOrd="3" destOrd="0" presId="urn:microsoft.com/office/officeart/2005/8/layout/chevron2"/>
    <dgm:cxn modelId="{8EA4E54C-E92A-442E-9D04-0EF27EACC678}" type="presParOf" srcId="{2B3908F1-F459-4D8D-AC70-7309EE11FAB0}" destId="{2DBDFD2C-F785-4856-84BB-9EBAEC140FC8}" srcOrd="4" destOrd="0" presId="urn:microsoft.com/office/officeart/2005/8/layout/chevron2"/>
    <dgm:cxn modelId="{7ED5A018-EA82-4142-B020-72C1EC67F393}" type="presParOf" srcId="{2DBDFD2C-F785-4856-84BB-9EBAEC140FC8}" destId="{3AC91B0F-0DD4-4E8D-AB6A-D596B3E81AFA}" srcOrd="0" destOrd="0" presId="urn:microsoft.com/office/officeart/2005/8/layout/chevron2"/>
    <dgm:cxn modelId="{48D2AE79-B0DC-42D9-B236-18A4ED92AA91}" type="presParOf" srcId="{2DBDFD2C-F785-4856-84BB-9EBAEC140FC8}" destId="{0FE78F1C-1EAA-4FD5-8594-C076275C08F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2CE03-67B8-4BF5-829D-1930F23CFDC1}">
      <dsp:nvSpPr>
        <dsp:cNvPr id="0" name=""/>
        <dsp:cNvSpPr/>
      </dsp:nvSpPr>
      <dsp:spPr>
        <a:xfrm>
          <a:off x="4064203" y="1194484"/>
          <a:ext cx="2031796" cy="4515170"/>
        </a:xfrm>
        <a:prstGeom prst="wedgeRectCallout">
          <a:avLst>
            <a:gd name="adj1" fmla="val 0"/>
            <a:gd name="adj2" fmla="val 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classificazione dei protocolli oncologici in base del rischio vascolare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 dirty="0" smtClean="0">
            <a:solidFill>
              <a:srgbClr val="FF0000"/>
            </a:solidFill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kern="1200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prescrizione</a:t>
          </a:r>
          <a:endParaRPr lang="it-IT" sz="1800" kern="1200" dirty="0">
            <a:solidFill>
              <a:srgbClr val="FF0000"/>
            </a:solidFill>
          </a:endParaRPr>
        </a:p>
      </dsp:txBody>
      <dsp:txXfrm>
        <a:off x="4322063" y="1194484"/>
        <a:ext cx="1773936" cy="4515170"/>
      </dsp:txXfrm>
    </dsp:sp>
    <dsp:sp modelId="{1CF05DE4-D2A5-4133-B08E-A20C71C5E5C0}">
      <dsp:nvSpPr>
        <dsp:cNvPr id="0" name=""/>
        <dsp:cNvSpPr/>
      </dsp:nvSpPr>
      <dsp:spPr>
        <a:xfrm>
          <a:off x="4064203" y="232073"/>
          <a:ext cx="2031796" cy="964054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8425" tIns="98425" rIns="98425" bIns="9842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O.L.E.</a:t>
          </a:r>
          <a:endParaRPr lang="it-IT" sz="3100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64203" y="232073"/>
        <a:ext cx="2031796" cy="964054"/>
      </dsp:txXfrm>
    </dsp:sp>
    <dsp:sp modelId="{EA2181CA-6814-4F8C-B3CB-3AFEABC9FA6F}">
      <dsp:nvSpPr>
        <dsp:cNvPr id="0" name=""/>
        <dsp:cNvSpPr/>
      </dsp:nvSpPr>
      <dsp:spPr>
        <a:xfrm>
          <a:off x="2031796" y="1194484"/>
          <a:ext cx="2031796" cy="4193088"/>
        </a:xfrm>
        <a:prstGeom prst="wedgeRectCallout">
          <a:avLst>
            <a:gd name="adj1" fmla="val 62500"/>
            <a:gd name="adj2" fmla="val 20830"/>
          </a:avLst>
        </a:prstGeom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definizione delle caratteristiche chimico fisiche dei farmaci oncologici </a:t>
          </a:r>
          <a:r>
            <a:rPr lang="it-IT" sz="1800" kern="1200" dirty="0" err="1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e.v.</a:t>
          </a:r>
          <a:endParaRPr lang="it-IT" sz="1800" kern="1200" dirty="0" smtClean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kern="1200" dirty="0" smtClean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somministrazione </a:t>
          </a:r>
          <a:endParaRPr lang="it-IT" sz="1800" kern="1200" dirty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89657" y="1194484"/>
        <a:ext cx="1773936" cy="4193088"/>
      </dsp:txXfrm>
    </dsp:sp>
    <dsp:sp modelId="{D37838EB-A38D-459B-A59C-F241FF663B83}">
      <dsp:nvSpPr>
        <dsp:cNvPr id="0" name=""/>
        <dsp:cNvSpPr/>
      </dsp:nvSpPr>
      <dsp:spPr>
        <a:xfrm>
          <a:off x="2031796" y="388185"/>
          <a:ext cx="2031796" cy="806299"/>
        </a:xfrm>
        <a:prstGeom prst="rect">
          <a:avLst/>
        </a:prstGeom>
        <a:solidFill>
          <a:schemeClr val="bg1">
            <a:lumMod val="85000"/>
          </a:schemeClr>
        </a:solidFill>
        <a:ln>
          <a:solidFill>
            <a:schemeClr val="bg1">
              <a:lumMod val="9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8425" tIns="98425" rIns="98425" bIns="9842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b="1" kern="12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I.S.A.</a:t>
          </a:r>
          <a:endParaRPr lang="it-IT" sz="3100" b="1" kern="1200" dirty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1796" y="388185"/>
        <a:ext cx="2031796" cy="806299"/>
      </dsp:txXfrm>
    </dsp:sp>
    <dsp:sp modelId="{0C0523D4-7A70-4B35-8CEE-79AEF76880B0}">
      <dsp:nvSpPr>
        <dsp:cNvPr id="0" name=""/>
        <dsp:cNvSpPr/>
      </dsp:nvSpPr>
      <dsp:spPr>
        <a:xfrm>
          <a:off x="0" y="1194484"/>
          <a:ext cx="2031796" cy="3870458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5057030"/>
            <a:satOff val="-6941"/>
            <a:lumOff val="11177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valutazione del profilo di rischio del paziente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 dirty="0" smtClean="0">
            <a:solidFill>
              <a:schemeClr val="bg1">
                <a:lumMod val="8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u="none" kern="12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presa in carico 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 dirty="0"/>
        </a:p>
      </dsp:txBody>
      <dsp:txXfrm>
        <a:off x="257860" y="1194484"/>
        <a:ext cx="1773936" cy="3870458"/>
      </dsp:txXfrm>
    </dsp:sp>
    <dsp:sp modelId="{D90AAFD5-E557-474C-B689-FC6AE6AB3D18}">
      <dsp:nvSpPr>
        <dsp:cNvPr id="0" name=""/>
        <dsp:cNvSpPr/>
      </dsp:nvSpPr>
      <dsp:spPr>
        <a:xfrm>
          <a:off x="0" y="549225"/>
          <a:ext cx="2031796" cy="645259"/>
        </a:xfrm>
        <a:prstGeom prst="rect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8425" tIns="98425" rIns="98425" bIns="9842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kern="1200" dirty="0" smtClean="0">
              <a:solidFill>
                <a:schemeClr val="bg1">
                  <a:lumMod val="85000"/>
                </a:schemeClr>
              </a:solidFill>
            </a:rPr>
            <a:t>Sei in Vena</a:t>
          </a:r>
          <a:endParaRPr lang="it-IT" sz="3100" kern="1200" dirty="0">
            <a:solidFill>
              <a:schemeClr val="bg1">
                <a:lumMod val="85000"/>
              </a:schemeClr>
            </a:solidFill>
          </a:endParaRPr>
        </a:p>
      </dsp:txBody>
      <dsp:txXfrm>
        <a:off x="0" y="549225"/>
        <a:ext cx="2031796" cy="645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44C94-B940-4656-9BD3-4E8E98A93388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1°</a:t>
          </a:r>
          <a:endParaRPr lang="it-IT" sz="2900" kern="1200" dirty="0"/>
        </a:p>
      </dsp:txBody>
      <dsp:txXfrm rot="-5400000">
        <a:off x="1" y="520688"/>
        <a:ext cx="1039018" cy="445294"/>
      </dsp:txXfrm>
    </dsp:sp>
    <dsp:sp modelId="{218E27DB-C18C-4C6D-AA38-76A1C42C1BBA}">
      <dsp:nvSpPr>
        <dsp:cNvPr id="0" name=""/>
        <dsp:cNvSpPr/>
      </dsp:nvSpPr>
      <dsp:spPr>
        <a:xfrm rot="5400000">
          <a:off x="3085107" y="-204490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Valutazione del profilo di Rischio del paziente</a:t>
          </a:r>
          <a:endParaRPr lang="it-IT" sz="1900" kern="1200" dirty="0"/>
        </a:p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Progetto Sei in Vena</a:t>
          </a:r>
          <a:endParaRPr lang="it-IT" sz="1900" kern="1200" dirty="0"/>
        </a:p>
      </dsp:txBody>
      <dsp:txXfrm rot="-5400000">
        <a:off x="1039018" y="48278"/>
        <a:ext cx="5009883" cy="870607"/>
      </dsp:txXfrm>
    </dsp:sp>
    <dsp:sp modelId="{031F541E-130C-469E-90EB-552EED718C3A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2°</a:t>
          </a:r>
          <a:endParaRPr lang="it-IT" sz="2900" kern="1200" dirty="0"/>
        </a:p>
      </dsp:txBody>
      <dsp:txXfrm rot="-5400000">
        <a:off x="1" y="1809352"/>
        <a:ext cx="1039018" cy="445294"/>
      </dsp:txXfrm>
    </dsp:sp>
    <dsp:sp modelId="{A8E02D7E-92C1-439E-819F-C68FEFC42C7A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Definizione dei Parametri Chimico Fisici dei Farmaci Oncologici</a:t>
          </a:r>
          <a:endParaRPr lang="it-IT" sz="1900" kern="1200" dirty="0"/>
        </a:p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Progetto </a:t>
          </a:r>
          <a:r>
            <a:rPr lang="it-IT" sz="1900" b="1" kern="1200" dirty="0" smtClean="0"/>
            <a:t>I</a:t>
          </a:r>
          <a:r>
            <a:rPr lang="it-IT" sz="1900" kern="1200" dirty="0" smtClean="0"/>
            <a:t>nfusione </a:t>
          </a:r>
          <a:r>
            <a:rPr lang="it-IT" sz="1900" b="1" kern="1200" dirty="0" smtClean="0"/>
            <a:t>S</a:t>
          </a:r>
          <a:r>
            <a:rPr lang="it-IT" sz="1900" kern="1200" dirty="0" smtClean="0"/>
            <a:t>icura </a:t>
          </a:r>
          <a:r>
            <a:rPr lang="it-IT" sz="1900" b="1" kern="1200" dirty="0" smtClean="0"/>
            <a:t>A</a:t>
          </a:r>
          <a:r>
            <a:rPr lang="it-IT" sz="1900" kern="1200" dirty="0" smtClean="0"/>
            <a:t>ntiblastici</a:t>
          </a:r>
          <a:endParaRPr lang="it-IT" sz="1900" kern="1200" dirty="0"/>
        </a:p>
      </dsp:txBody>
      <dsp:txXfrm rot="-5400000">
        <a:off x="1039018" y="1336942"/>
        <a:ext cx="5009883" cy="870607"/>
      </dsp:txXfrm>
    </dsp:sp>
    <dsp:sp modelId="{3AC91B0F-0DD4-4E8D-AB6A-D596B3E81AFA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3°</a:t>
          </a:r>
          <a:endParaRPr lang="it-IT" sz="2900" kern="1200" dirty="0"/>
        </a:p>
      </dsp:txBody>
      <dsp:txXfrm rot="-5400000">
        <a:off x="1" y="3098016"/>
        <a:ext cx="1039018" cy="445294"/>
      </dsp:txXfrm>
    </dsp:sp>
    <dsp:sp modelId="{0FE78F1C-1EAA-4FD5-8594-C076275C08F8}">
      <dsp:nvSpPr>
        <dsp:cNvPr id="0" name=""/>
        <dsp:cNvSpPr/>
      </dsp:nvSpPr>
      <dsp:spPr>
        <a:xfrm rot="5400000">
          <a:off x="3067711" y="533122"/>
          <a:ext cx="964803" cy="5056981"/>
        </a:xfrm>
        <a:prstGeom prst="round2SameRect">
          <a:avLst/>
        </a:prstGeom>
        <a:solidFill>
          <a:srgbClr val="0070C0">
            <a:alpha val="90000"/>
          </a:srgb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Classificazione dei protocolli oncologici sulla base del rischio di danno vascolare</a:t>
          </a:r>
          <a:endParaRPr lang="it-IT" sz="1900" kern="1200" dirty="0"/>
        </a:p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Progetto </a:t>
          </a:r>
          <a:r>
            <a:rPr lang="it-IT" sz="1900" b="1" kern="1200" dirty="0" smtClean="0"/>
            <a:t>O</a:t>
          </a:r>
          <a:r>
            <a:rPr lang="it-IT" sz="1900" kern="1200" dirty="0" smtClean="0"/>
            <a:t>ltre </a:t>
          </a:r>
          <a:r>
            <a:rPr lang="it-IT" sz="1900" b="1" kern="1200" dirty="0" smtClean="0"/>
            <a:t>L</a:t>
          </a:r>
          <a:r>
            <a:rPr lang="it-IT" sz="1900" kern="1200" dirty="0" smtClean="0"/>
            <a:t>’</a:t>
          </a:r>
          <a:r>
            <a:rPr lang="it-IT" sz="1900" b="1" kern="1200" dirty="0" smtClean="0"/>
            <a:t>E</a:t>
          </a:r>
          <a:r>
            <a:rPr lang="it-IT" sz="1900" kern="1200" dirty="0" smtClean="0"/>
            <a:t>ndovena</a:t>
          </a:r>
          <a:endParaRPr lang="it-IT" sz="1900" kern="1200" dirty="0"/>
        </a:p>
      </dsp:txBody>
      <dsp:txXfrm rot="-5400000">
        <a:off x="1021622" y="2626309"/>
        <a:ext cx="5009883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Processo a blocchi interconnesso"/>
  <dgm:desc val="Mostra i passaggi sequenziali in un processo. Risultati ottimali con piccole quantità di testo di livello 1 e quantità medie di testo di livello 2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5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0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67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9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038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939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0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2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2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586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9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687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561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7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7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34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42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84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810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15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710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82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727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8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676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214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824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5512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8171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939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5143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132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17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378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71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9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56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A375D-D91A-4956-B92C-7927C135590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50AD0-735A-477D-811D-EF41C190D02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489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wmf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87370" y="4100879"/>
            <a:ext cx="5408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Progetto   </a:t>
            </a:r>
            <a:r>
              <a:rPr lang="it-IT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O</a:t>
            </a:r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ltre </a:t>
            </a:r>
            <a:r>
              <a:rPr lang="it-IT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L</a:t>
            </a:r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’ </a:t>
            </a:r>
            <a:r>
              <a:rPr lang="it-IT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E</a:t>
            </a:r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ndovena (OLE’)</a:t>
            </a:r>
          </a:p>
          <a:p>
            <a:endParaRPr lang="it-IT" sz="3600" dirty="0">
              <a:solidFill>
                <a:prstClr val="white"/>
              </a:solidFill>
              <a:latin typeface="Gotham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8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3089287622"/>
              </p:ext>
            </p:extLst>
          </p:nvPr>
        </p:nvGraphicFramePr>
        <p:xfrm>
          <a:off x="2508448" y="908720"/>
          <a:ext cx="6096000" cy="5941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asellaDiTesto 3"/>
          <p:cNvSpPr txBox="1"/>
          <p:nvPr/>
        </p:nvSpPr>
        <p:spPr>
          <a:xfrm rot="219542">
            <a:off x="3324254" y="5242685"/>
            <a:ext cx="1250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Infermiere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endParaRPr lang="it-IT" sz="2800" dirty="0">
              <a:solidFill>
                <a:prstClr val="black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710200" y="-99392"/>
            <a:ext cx="20104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O.L.E.</a:t>
            </a:r>
            <a:endParaRPr lang="it-IT" sz="6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0" y="764704"/>
            <a:ext cx="4572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Approccio proattivo: </a:t>
            </a:r>
            <a:endParaRPr lang="it-IT" sz="28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dirty="0" smtClean="0">
                <a:solidFill>
                  <a:prstClr val="black"/>
                </a:solidFill>
              </a:rPr>
              <a:t>revisione dei </a:t>
            </a:r>
            <a:r>
              <a:rPr lang="it-IT" dirty="0">
                <a:solidFill>
                  <a:prstClr val="black"/>
                </a:solidFill>
              </a:rPr>
              <a:t>processi e delle procedure</a:t>
            </a:r>
          </a:p>
          <a:p>
            <a:r>
              <a:rPr lang="it-IT" dirty="0">
                <a:solidFill>
                  <a:prstClr val="black"/>
                </a:solidFill>
              </a:rPr>
              <a:t>esistenti, </a:t>
            </a:r>
            <a:r>
              <a:rPr lang="it-IT" dirty="0" smtClean="0">
                <a:solidFill>
                  <a:prstClr val="black"/>
                </a:solidFill>
              </a:rPr>
              <a:t>identificando nelle </a:t>
            </a:r>
            <a:r>
              <a:rPr lang="it-IT" dirty="0">
                <a:solidFill>
                  <a:prstClr val="black"/>
                </a:solidFill>
              </a:rPr>
              <a:t>diverse </a:t>
            </a:r>
            <a:r>
              <a:rPr lang="it-IT" dirty="0" smtClean="0">
                <a:solidFill>
                  <a:prstClr val="black"/>
                </a:solidFill>
              </a:rPr>
              <a:t>fasi </a:t>
            </a:r>
          </a:p>
          <a:p>
            <a:r>
              <a:rPr lang="it-IT" dirty="0" smtClean="0">
                <a:solidFill>
                  <a:prstClr val="black"/>
                </a:solidFill>
              </a:rPr>
              <a:t>i </a:t>
            </a:r>
            <a:r>
              <a:rPr lang="it-IT" dirty="0">
                <a:solidFill>
                  <a:prstClr val="black"/>
                </a:solidFill>
              </a:rPr>
              <a:t>punti di criticità.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7381">
            <a:off x="3496498" y="4511080"/>
            <a:ext cx="907663" cy="907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43">
            <a:off x="5153798" y="4793967"/>
            <a:ext cx="861750" cy="944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asellaDiTesto 18"/>
          <p:cNvSpPr txBox="1"/>
          <p:nvPr/>
        </p:nvSpPr>
        <p:spPr>
          <a:xfrm rot="202952">
            <a:off x="4970262" y="5695969"/>
            <a:ext cx="119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it-IT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armacista</a:t>
            </a:r>
            <a:endParaRPr lang="it-IT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 rot="176584">
            <a:off x="6900156" y="6034773"/>
            <a:ext cx="97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Medico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endParaRPr lang="it-IT" sz="2800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652">
            <a:off x="7026040" y="5096353"/>
            <a:ext cx="719652" cy="112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69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710200" y="190381"/>
            <a:ext cx="3437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Oltre</a:t>
            </a:r>
            <a:r>
              <a:rPr lang="it-IT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L’Endovena</a:t>
            </a:r>
            <a:endParaRPr lang="it-IT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CustomShape 6"/>
          <p:cNvSpPr/>
          <p:nvPr/>
        </p:nvSpPr>
        <p:spPr>
          <a:xfrm>
            <a:off x="431460" y="1892936"/>
            <a:ext cx="8281080" cy="204012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0000" tIns="45000" rIns="90000" bIns="45000"/>
          <a:lstStyle/>
          <a:p>
            <a:pPr algn="ctr">
              <a:defRPr/>
            </a:pPr>
            <a:r>
              <a:rPr lang="it-IT" sz="3200" b="1" kern="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L’incidenza degli stravasi è stimata </a:t>
            </a:r>
            <a:endParaRPr lang="it-IT" kern="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defRPr/>
            </a:pPr>
            <a:r>
              <a:rPr lang="it-IT" sz="3200" b="1" kern="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fra lo 0,1% e il 6,5%</a:t>
            </a:r>
            <a:endParaRPr lang="it-IT" kern="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defRPr/>
            </a:pPr>
            <a:r>
              <a:rPr lang="it-IT" sz="3200" b="1" kern="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degli eventi avversi correlati </a:t>
            </a:r>
            <a:endParaRPr lang="it-IT" kern="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defRPr/>
            </a:pPr>
            <a:r>
              <a:rPr lang="it-IT" sz="3200" b="1" kern="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alla somministrazione di chemioterapici</a:t>
            </a:r>
            <a:endParaRPr lang="it-IT" kern="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214" y="4005064"/>
            <a:ext cx="73342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76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638192" y="188640"/>
            <a:ext cx="3437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Oltre</a:t>
            </a:r>
            <a:r>
              <a:rPr lang="it-IT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L’Endovena</a:t>
            </a:r>
            <a:endParaRPr lang="it-IT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Segnaposto testo 1"/>
          <p:cNvSpPr txBox="1">
            <a:spLocks/>
          </p:cNvSpPr>
          <p:nvPr/>
        </p:nvSpPr>
        <p:spPr>
          <a:xfrm>
            <a:off x="179512" y="834971"/>
            <a:ext cx="8748464" cy="5258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marL="432000" marR="0" lvl="0" indent="-32400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L'Oncologia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è una delle poche branche della medicina in cui è ancora prevalente il trattamento con farmaci a formulazione parenterale.</a:t>
            </a:r>
          </a:p>
          <a:p>
            <a:pPr marL="432000" marR="0" lvl="0" indent="-32400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ClrTx/>
              <a:buSzPct val="45000"/>
              <a:buFont typeface="StarSymbol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18"/>
              <a:cs typeface="Tahoma" pitchFamily="2"/>
            </a:endParaRPr>
          </a:p>
          <a:p>
            <a:pPr marL="432000" marR="0" lvl="0" indent="-32400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Nell'ultimo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decennio l'approccio farmacologico al trattamento dei tumori è considerevolmente cambiato, come testimoniano le recenti approvazioni di chemioterapici orali da parte di EMA e FDA.</a:t>
            </a:r>
          </a:p>
          <a:p>
            <a:pPr marL="432000" marR="0" lvl="0" indent="-32400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Dal 2002, sono stati autorizzati alla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commercializzazione altri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30 nuovi farmaci oncologici (L01), pari al 75% delle terapie orali attualmente disponibili.</a:t>
            </a:r>
          </a:p>
          <a:p>
            <a:pPr marL="432000" marR="0" lvl="0" indent="-32400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Il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25% delle 400 e più molecole in fase di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sviluppo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 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(nuovi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18"/>
                <a:cs typeface="Tahoma" pitchFamily="2"/>
              </a:rPr>
              <a:t>farmaci biologici, farmaci già disponibili in forma iniettiva) sono pianificate come formulazioni esclusivamente orali.</a:t>
            </a:r>
          </a:p>
        </p:txBody>
      </p:sp>
      <p:sp>
        <p:nvSpPr>
          <p:cNvPr id="4" name="Rettangolo 3"/>
          <p:cNvSpPr/>
          <p:nvPr/>
        </p:nvSpPr>
        <p:spPr>
          <a:xfrm>
            <a:off x="2016224" y="6639163"/>
            <a:ext cx="67322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/>
              <a:t>(</a:t>
            </a:r>
            <a:r>
              <a:rPr lang="it-IT" sz="1000" dirty="0" err="1"/>
              <a:t>Bowers</a:t>
            </a:r>
            <a:r>
              <a:rPr lang="it-IT" sz="1000" dirty="0"/>
              <a:t>, </a:t>
            </a:r>
            <a:r>
              <a:rPr lang="it-IT" sz="1000" dirty="0" err="1"/>
              <a:t>Silberman</a:t>
            </a:r>
            <a:r>
              <a:rPr lang="it-IT" sz="1000" dirty="0" smtClean="0"/>
              <a:t>, &amp; </a:t>
            </a:r>
            <a:r>
              <a:rPr lang="it-IT" sz="1000" dirty="0" err="1"/>
              <a:t>Mortenson</a:t>
            </a:r>
            <a:r>
              <a:rPr lang="it-IT" sz="1000" dirty="0"/>
              <a:t>, 2002; Moore, 2007; Thomas, </a:t>
            </a:r>
            <a:r>
              <a:rPr lang="it-IT" sz="1000" dirty="0" err="1"/>
              <a:t>Cahill</a:t>
            </a:r>
            <a:r>
              <a:rPr lang="it-IT" sz="1000" dirty="0"/>
              <a:t>, </a:t>
            </a:r>
            <a:r>
              <a:rPr lang="it-IT" sz="1000" dirty="0" err="1"/>
              <a:t>Mortenson</a:t>
            </a:r>
            <a:r>
              <a:rPr lang="it-IT" sz="1000" dirty="0" smtClean="0"/>
              <a:t>, &amp; </a:t>
            </a:r>
            <a:r>
              <a:rPr lang="it-IT" sz="1000" dirty="0" err="1"/>
              <a:t>Schoenfeldt</a:t>
            </a:r>
            <a:r>
              <a:rPr lang="it-IT" sz="1000" dirty="0"/>
              <a:t>, 2000; </a:t>
            </a:r>
            <a:r>
              <a:rPr lang="it-IT" sz="1000" dirty="0" err="1"/>
              <a:t>Weingart</a:t>
            </a:r>
            <a:r>
              <a:rPr lang="it-IT" sz="1000" dirty="0"/>
              <a:t> et al., 2008)</a:t>
            </a:r>
          </a:p>
        </p:txBody>
      </p:sp>
    </p:spTree>
    <p:extLst>
      <p:ext uri="{BB962C8B-B14F-4D97-AF65-F5344CB8AC3E}">
        <p14:creationId xmlns:p14="http://schemas.microsoft.com/office/powerpoint/2010/main" val="38419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4102"/>
            <a:ext cx="9144000" cy="7035564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475656" y="177137"/>
            <a:ext cx="3437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Oltre</a:t>
            </a:r>
            <a:r>
              <a:rPr lang="it-IT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L’Endovena</a:t>
            </a:r>
            <a:endParaRPr lang="it-IT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95536" y="980728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2000" lvl="0" indent="-324000" algn="ctr" hangingPunct="0">
              <a:spcAft>
                <a:spcPts val="1417"/>
              </a:spcAft>
              <a:buSzPct val="45000"/>
            </a:pPr>
            <a:r>
              <a:rPr lang="x-none" sz="2800">
                <a:solidFill>
                  <a:prstClr val="black"/>
                </a:solidFill>
                <a:latin typeface="Times New Roman"/>
                <a:ea typeface="Times New Roman"/>
              </a:rPr>
              <a:t>L'introduzione di nuovi agenti chemioterapici e di nuove formulazioni permette la somministrazione </a:t>
            </a:r>
            <a:r>
              <a:rPr lang="it-IT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adattandola a</a:t>
            </a:r>
            <a:r>
              <a:rPr lang="x-none" sz="280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x-none" sz="2800">
                <a:solidFill>
                  <a:prstClr val="black"/>
                </a:solidFill>
                <a:latin typeface="Times New Roman"/>
                <a:ea typeface="Times New Roman"/>
              </a:rPr>
              <a:t>setting diversi da quelli tradizionalmente impiegati.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555" y="2743919"/>
            <a:ext cx="5038725" cy="378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65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92261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638192" y="188640"/>
            <a:ext cx="3437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Oltre</a:t>
            </a:r>
            <a:r>
              <a:rPr lang="it-IT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L’Endovena</a:t>
            </a:r>
            <a:endParaRPr lang="it-IT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149344"/>
              </p:ext>
            </p:extLst>
          </p:nvPr>
        </p:nvGraphicFramePr>
        <p:xfrm>
          <a:off x="1638192" y="1484783"/>
          <a:ext cx="5742120" cy="3312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0143"/>
                <a:gridCol w="1311977"/>
              </a:tblGrid>
              <a:tr h="662474">
                <a:tc gridSpan="2">
                  <a:txBody>
                    <a:bodyPr/>
                    <a:lstStyle/>
                    <a:p>
                      <a:r>
                        <a:rPr lang="it-IT" dirty="0" smtClean="0"/>
                        <a:t>Classe</a:t>
                      </a:r>
                      <a:r>
                        <a:rPr lang="it-IT" baseline="0" dirty="0" smtClean="0"/>
                        <a:t> ATC L01 (Farmaci Chemioterapici)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dirty="0" smtClean="0"/>
                        <a:t>Specialità Medicinali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660</a:t>
                      </a:r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dirty="0" smtClean="0"/>
                        <a:t>Principi</a:t>
                      </a:r>
                      <a:r>
                        <a:rPr lang="it-IT" baseline="0" dirty="0" smtClean="0"/>
                        <a:t>  Attivi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137</a:t>
                      </a:r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dirty="0" smtClean="0"/>
                        <a:t>Formulazioni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baseline="0" dirty="0" err="1" smtClean="0"/>
                        <a:t>ev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306</a:t>
                      </a:r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dirty="0" smtClean="0"/>
                        <a:t>Altre</a:t>
                      </a:r>
                      <a:r>
                        <a:rPr lang="it-IT" baseline="0" dirty="0" smtClean="0"/>
                        <a:t> Formulazioni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354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5265629" y="4840195"/>
            <a:ext cx="2042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Estrazione </a:t>
            </a:r>
            <a:r>
              <a:rPr lang="it-IT" sz="1200" i="1" dirty="0" err="1" smtClean="0"/>
              <a:t>Codifa</a:t>
            </a:r>
            <a:r>
              <a:rPr lang="it-IT" sz="1200" i="1" dirty="0" smtClean="0"/>
              <a:t> 21/05/2018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287954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6423"/>
            <a:ext cx="9144000" cy="7035564"/>
          </a:xfrm>
          <a:prstGeom prst="rect">
            <a:avLst/>
          </a:prstGeom>
        </p:spPr>
      </p:pic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865908"/>
              </p:ext>
            </p:extLst>
          </p:nvPr>
        </p:nvGraphicFramePr>
        <p:xfrm>
          <a:off x="755576" y="1484784"/>
          <a:ext cx="7632847" cy="4637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3"/>
                <a:gridCol w="2426427"/>
                <a:gridCol w="2830157"/>
              </a:tblGrid>
              <a:tr h="662474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Farmaco</a:t>
                      </a:r>
                      <a:r>
                        <a:rPr lang="it-IT" baseline="0" dirty="0" smtClean="0"/>
                        <a:t> EV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Farmaco</a:t>
                      </a:r>
                      <a:r>
                        <a:rPr lang="it-IT" baseline="0" dirty="0" smtClean="0"/>
                        <a:t> OS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Farmaco</a:t>
                      </a:r>
                      <a:r>
                        <a:rPr lang="it-IT" baseline="0" dirty="0" smtClean="0"/>
                        <a:t> SC</a:t>
                      </a:r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Herceptin</a:t>
                      </a:r>
                      <a:r>
                        <a:rPr lang="it-IT" baseline="0" dirty="0" smtClean="0"/>
                        <a:t> 150 mg ®</a:t>
                      </a:r>
                      <a:r>
                        <a:rPr lang="it-IT" baseline="0" dirty="0" err="1" smtClean="0"/>
                        <a:t>ev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Herceptin</a:t>
                      </a:r>
                      <a:r>
                        <a:rPr lang="it-IT" dirty="0" smtClean="0"/>
                        <a:t> 600 mg</a:t>
                      </a:r>
                      <a:r>
                        <a:rPr lang="it-IT" baseline="0" dirty="0" smtClean="0"/>
                        <a:t>® sc</a:t>
                      </a:r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err="1" smtClean="0"/>
                        <a:t>Mabthera</a:t>
                      </a:r>
                      <a:r>
                        <a:rPr lang="it-IT" baseline="0" dirty="0" smtClean="0"/>
                        <a:t> 100 ®</a:t>
                      </a:r>
                      <a:r>
                        <a:rPr lang="it-IT" baseline="0" dirty="0" err="1" smtClean="0"/>
                        <a:t>ev</a:t>
                      </a:r>
                      <a:endParaRPr lang="it-IT" dirty="0" smtClean="0"/>
                    </a:p>
                    <a:p>
                      <a:r>
                        <a:rPr lang="it-IT" dirty="0" err="1" smtClean="0"/>
                        <a:t>Mabthera</a:t>
                      </a:r>
                      <a:r>
                        <a:rPr lang="it-IT" baseline="0" dirty="0" smtClean="0"/>
                        <a:t> 500 ®</a:t>
                      </a:r>
                      <a:r>
                        <a:rPr lang="it-IT" baseline="0" dirty="0" err="1" smtClean="0"/>
                        <a:t>ev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Ma</a:t>
                      </a:r>
                      <a:r>
                        <a:rPr lang="it-IT" baseline="0" dirty="0" err="1" smtClean="0"/>
                        <a:t>bthera</a:t>
                      </a:r>
                      <a:r>
                        <a:rPr lang="it-IT" baseline="0" dirty="0" smtClean="0"/>
                        <a:t> 1400 mg </a:t>
                      </a:r>
                      <a:r>
                        <a:rPr lang="it-IT" baseline="0" dirty="0" smtClean="0"/>
                        <a:t>®sc</a:t>
                      </a:r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Fluorouracile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baseline="0" dirty="0" err="1" smtClean="0"/>
                        <a:t>ev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Capecitabina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smtClean="0"/>
                        <a:t>Hycamtin</a:t>
                      </a:r>
                      <a:r>
                        <a:rPr lang="it-IT" baseline="0" smtClean="0"/>
                        <a:t> 4 </a:t>
                      </a:r>
                      <a:r>
                        <a:rPr lang="it-IT" baseline="0" dirty="0" smtClean="0"/>
                        <a:t>mg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Hycamtin</a:t>
                      </a:r>
                      <a:r>
                        <a:rPr lang="it-IT" baseline="0" dirty="0" smtClean="0"/>
                        <a:t>  0,25 mg </a:t>
                      </a:r>
                      <a:r>
                        <a:rPr lang="it-IT" baseline="0" dirty="0" err="1" smtClean="0"/>
                        <a:t>cps</a:t>
                      </a:r>
                      <a:endParaRPr lang="it-IT" baseline="0" dirty="0" smtClean="0"/>
                    </a:p>
                    <a:p>
                      <a:r>
                        <a:rPr lang="it-IT" baseline="0" dirty="0" err="1" smtClean="0"/>
                        <a:t>Hycamtin</a:t>
                      </a:r>
                      <a:r>
                        <a:rPr lang="it-IT" baseline="0" dirty="0" smtClean="0"/>
                        <a:t> 1 mg </a:t>
                      </a:r>
                      <a:r>
                        <a:rPr lang="it-IT" baseline="0" dirty="0" err="1" smtClean="0"/>
                        <a:t>cps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Etoposide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ev</a:t>
                      </a:r>
                      <a:r>
                        <a:rPr lang="it-IT" dirty="0" smtClean="0"/>
                        <a:t>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Etoposide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baseline="0" dirty="0" err="1" smtClean="0"/>
                        <a:t>cp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Vinorelbina</a:t>
                      </a:r>
                      <a:r>
                        <a:rPr lang="it-IT" dirty="0" smtClean="0"/>
                        <a:t> 50 mg </a:t>
                      </a:r>
                      <a:r>
                        <a:rPr lang="it-IT" dirty="0" err="1" smtClean="0"/>
                        <a:t>ev</a:t>
                      </a:r>
                      <a:endParaRPr lang="it-IT" dirty="0" smtClean="0"/>
                    </a:p>
                    <a:p>
                      <a:r>
                        <a:rPr lang="it-IT" dirty="0" err="1" smtClean="0"/>
                        <a:t>Vinorelbina</a:t>
                      </a:r>
                      <a:r>
                        <a:rPr lang="it-IT" baseline="0" dirty="0" smtClean="0"/>
                        <a:t> 10 mg </a:t>
                      </a:r>
                      <a:r>
                        <a:rPr lang="it-IT" baseline="0" dirty="0" err="1" smtClean="0"/>
                        <a:t>ev</a:t>
                      </a:r>
                      <a:endParaRPr lang="it-IT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Navelbine</a:t>
                      </a:r>
                      <a:r>
                        <a:rPr lang="it-IT" baseline="0" dirty="0" smtClean="0"/>
                        <a:t> 20 mg </a:t>
                      </a:r>
                      <a:r>
                        <a:rPr lang="it-IT" baseline="0" dirty="0" err="1" smtClean="0"/>
                        <a:t>cp</a:t>
                      </a:r>
                      <a:endParaRPr lang="it-IT" baseline="0" dirty="0" smtClean="0"/>
                    </a:p>
                    <a:p>
                      <a:r>
                        <a:rPr lang="it-IT" baseline="0" dirty="0" err="1" smtClean="0"/>
                        <a:t>Navelbine</a:t>
                      </a:r>
                      <a:r>
                        <a:rPr lang="it-IT" baseline="0" dirty="0" smtClean="0"/>
                        <a:t> 30mg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6945"/>
            <a:ext cx="377348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345749" y="6104329"/>
            <a:ext cx="2042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Estrazione </a:t>
            </a:r>
            <a:r>
              <a:rPr lang="it-IT" sz="1200" i="1" dirty="0" err="1" smtClean="0"/>
              <a:t>Codifa</a:t>
            </a:r>
            <a:r>
              <a:rPr lang="it-IT" sz="1200" i="1" dirty="0" smtClean="0"/>
              <a:t> 21/05/2018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38771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-177564"/>
            <a:ext cx="9144000" cy="7035564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475656" y="116632"/>
            <a:ext cx="3437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Oltre</a:t>
            </a:r>
            <a:r>
              <a:rPr lang="it-IT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L’Endovena</a:t>
            </a:r>
            <a:endParaRPr lang="it-IT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3" t="15006" r="21285" b="38890"/>
          <a:stretch/>
        </p:blipFill>
        <p:spPr bwMode="auto">
          <a:xfrm>
            <a:off x="1763688" y="3440783"/>
            <a:ext cx="7226669" cy="3372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4" t="10891" r="23593" b="7860"/>
          <a:stretch/>
        </p:blipFill>
        <p:spPr bwMode="auto">
          <a:xfrm>
            <a:off x="-36512" y="692696"/>
            <a:ext cx="4209502" cy="3655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ttore 1 4"/>
          <p:cNvCxnSpPr/>
          <p:nvPr/>
        </p:nvCxnSpPr>
        <p:spPr>
          <a:xfrm>
            <a:off x="3194588" y="5013176"/>
            <a:ext cx="2817572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Ovale 9"/>
          <p:cNvSpPr/>
          <p:nvPr/>
        </p:nvSpPr>
        <p:spPr>
          <a:xfrm>
            <a:off x="2068239" y="4941168"/>
            <a:ext cx="703561" cy="5711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>
            <a:off x="7380312" y="4977827"/>
            <a:ext cx="1296144" cy="5711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5004048" y="1340768"/>
            <a:ext cx="3842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Regime  </a:t>
            </a:r>
            <a:r>
              <a:rPr lang="it-IT" dirty="0" err="1" smtClean="0"/>
              <a:t>Folfox</a:t>
            </a:r>
            <a:r>
              <a:rPr lang="it-IT" dirty="0" smtClean="0"/>
              <a:t> vs </a:t>
            </a:r>
            <a:r>
              <a:rPr lang="it-IT" dirty="0" err="1" smtClean="0"/>
              <a:t>Xelox</a:t>
            </a:r>
            <a:endParaRPr lang="it-IT" dirty="0" smtClean="0"/>
          </a:p>
          <a:p>
            <a:pPr algn="ctr"/>
            <a:r>
              <a:rPr lang="it-IT" dirty="0" smtClean="0"/>
              <a:t>nel trattamento adiuvante </a:t>
            </a:r>
          </a:p>
          <a:p>
            <a:pPr algn="ctr"/>
            <a:r>
              <a:rPr lang="it-IT" dirty="0" smtClean="0"/>
              <a:t>della neoplasia del colon stadio III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753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3" y="12"/>
            <a:ext cx="1351538" cy="10806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7" y="893764"/>
            <a:ext cx="1444892" cy="448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0" y="1373956"/>
            <a:ext cx="1339966" cy="3776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68" y="727077"/>
            <a:ext cx="2634332" cy="333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460" y="1309959"/>
            <a:ext cx="3640766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33" y="3242119"/>
            <a:ext cx="8746177" cy="3320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97381"/>
              </p:ext>
            </p:extLst>
          </p:nvPr>
        </p:nvGraphicFramePr>
        <p:xfrm>
          <a:off x="222667" y="2871279"/>
          <a:ext cx="883524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047"/>
                <a:gridCol w="1600922"/>
                <a:gridCol w="2960075"/>
                <a:gridCol w="1277601"/>
                <a:gridCol w="12865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</a:t>
                      </a:r>
                      <a:endParaRPr lang="it-I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FARMACO</a:t>
                      </a:r>
                      <a:endParaRPr lang="it-I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DOSE E SCHEDULA</a:t>
                      </a:r>
                      <a:endParaRPr lang="it-I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NUMERO CICLI</a:t>
                      </a:r>
                      <a:endParaRPr lang="it-I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NOTE</a:t>
                      </a:r>
                      <a:endParaRPr lang="it-IT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09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71257" y="296883"/>
            <a:ext cx="2288969" cy="1284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911438" y="320849"/>
            <a:ext cx="3084122" cy="11457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71256" y="296883"/>
            <a:ext cx="2288969" cy="1477328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Doxorubicina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Epirubicina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Ciclofosfamide</a:t>
            </a:r>
            <a:endParaRPr lang="it-IT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cicli ( ogni 21 giorni)</a:t>
            </a:r>
          </a:p>
          <a:p>
            <a:r>
              <a:rPr lang="it-IT" dirty="0" smtClean="0">
                <a:solidFill>
                  <a:prstClr val="white"/>
                </a:solidFill>
              </a:rPr>
              <a:t> </a:t>
            </a:r>
            <a:endParaRPr lang="it-IT" dirty="0">
              <a:solidFill>
                <a:prstClr val="white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6839597" y="1715918"/>
            <a:ext cx="1980875" cy="1209026"/>
          </a:xfrm>
          <a:prstGeom prst="ellips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ln w="12700">
                  <a:solidFill>
                    <a:srgbClr val="44546A">
                      <a:satMod val="155000"/>
                    </a:srgbClr>
                  </a:solidFill>
                  <a:prstDash val="solid"/>
                </a:ln>
                <a:solidFill>
                  <a:srgbClr val="E7E6E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PORT </a:t>
            </a:r>
            <a:endParaRPr lang="it-IT" sz="3600" b="1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Uguale 4"/>
          <p:cNvSpPr/>
          <p:nvPr/>
        </p:nvSpPr>
        <p:spPr>
          <a:xfrm>
            <a:off x="6011078" y="1825747"/>
            <a:ext cx="685800" cy="914400"/>
          </a:xfrm>
          <a:prstGeom prst="mathEqua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Croce 6"/>
          <p:cNvSpPr/>
          <p:nvPr/>
        </p:nvSpPr>
        <p:spPr>
          <a:xfrm>
            <a:off x="2382488" y="377139"/>
            <a:ext cx="685800" cy="914400"/>
          </a:xfrm>
          <a:prstGeom prst="mathPlu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3091852" y="224875"/>
            <a:ext cx="2111429" cy="17639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059832" y="234514"/>
            <a:ext cx="2165716" cy="175432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Trastuzumab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settimanale </a:t>
            </a: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trisettimanale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</a:t>
            </a:r>
            <a:endParaRPr lang="it-IT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Paclitaxel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settimanale</a:t>
            </a: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12 cicli</a:t>
            </a:r>
            <a:endParaRPr lang="it-IT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911437" y="511172"/>
            <a:ext cx="3079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Trastuzumab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settimanale o 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trisettimanale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completare un anno </a:t>
            </a:r>
            <a:endParaRPr lang="it-IT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93524" y="3690898"/>
            <a:ext cx="2288969" cy="14662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5952374" y="3939461"/>
            <a:ext cx="3084122" cy="1145723"/>
          </a:xfrm>
          <a:prstGeom prst="rect">
            <a:avLst/>
          </a:prstGeom>
          <a:solidFill>
            <a:srgbClr val="FFC0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115786" y="3679864"/>
            <a:ext cx="2288969" cy="1477328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Doxorubicina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Epirubicina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Ciclofosfamide</a:t>
            </a:r>
            <a:endParaRPr lang="it-IT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cicli ( ogni 21 giorni)</a:t>
            </a:r>
          </a:p>
          <a:p>
            <a:r>
              <a:rPr lang="it-IT" dirty="0" smtClean="0">
                <a:solidFill>
                  <a:prstClr val="white"/>
                </a:solidFill>
              </a:rPr>
              <a:t> </a:t>
            </a:r>
            <a:endParaRPr lang="it-IT" dirty="0">
              <a:solidFill>
                <a:prstClr val="white"/>
              </a:solidFill>
            </a:endParaRPr>
          </a:p>
        </p:txBody>
      </p:sp>
      <p:sp>
        <p:nvSpPr>
          <p:cNvPr id="40" name="Ovale 39"/>
          <p:cNvSpPr/>
          <p:nvPr/>
        </p:nvSpPr>
        <p:spPr>
          <a:xfrm>
            <a:off x="6861863" y="5244310"/>
            <a:ext cx="1675011" cy="1209026"/>
          </a:xfrm>
          <a:prstGeom prst="ellips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ln w="12700">
                  <a:solidFill>
                    <a:srgbClr val="44546A">
                      <a:satMod val="155000"/>
                    </a:srgbClr>
                  </a:solidFill>
                  <a:prstDash val="solid"/>
                </a:ln>
                <a:solidFill>
                  <a:srgbClr val="E7E6E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PICC</a:t>
            </a:r>
            <a:endParaRPr lang="it-IT" sz="3600" b="1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4" name="Rettangolo 43"/>
          <p:cNvSpPr/>
          <p:nvPr/>
        </p:nvSpPr>
        <p:spPr>
          <a:xfrm>
            <a:off x="3114119" y="3789040"/>
            <a:ext cx="2111429" cy="1599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3025348" y="3690898"/>
            <a:ext cx="2288969" cy="1754326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Trastuzumab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sottocute</a:t>
            </a:r>
          </a:p>
          <a:p>
            <a:pPr algn="ctr"/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trisettimanale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</a:t>
            </a:r>
            <a:endParaRPr lang="it-IT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it-IT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Paclitaxel</a:t>
            </a:r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settimanale</a:t>
            </a:r>
          </a:p>
          <a:p>
            <a:pPr algn="ctr"/>
            <a:r>
              <a:rPr lang="it-I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12 cicli</a:t>
            </a:r>
            <a:endParaRPr lang="it-IT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6302460" y="4005064"/>
            <a:ext cx="2472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err="1" smtClean="0">
                <a:solidFill>
                  <a:prstClr val="white"/>
                </a:solidFill>
              </a:rPr>
              <a:t>Trastuzumab</a:t>
            </a:r>
            <a:r>
              <a:rPr lang="it-IT" b="1" dirty="0" smtClean="0">
                <a:solidFill>
                  <a:prstClr val="white"/>
                </a:solidFill>
              </a:rPr>
              <a:t> sottocute  </a:t>
            </a:r>
          </a:p>
          <a:p>
            <a:pPr algn="ctr"/>
            <a:r>
              <a:rPr lang="it-IT" b="1" dirty="0" err="1" smtClean="0">
                <a:solidFill>
                  <a:prstClr val="white"/>
                </a:solidFill>
              </a:rPr>
              <a:t>trisettimanale</a:t>
            </a:r>
            <a:r>
              <a:rPr lang="it-IT" b="1" dirty="0" smtClean="0">
                <a:solidFill>
                  <a:prstClr val="white"/>
                </a:solidFill>
              </a:rPr>
              <a:t> </a:t>
            </a:r>
          </a:p>
          <a:p>
            <a:pPr algn="ctr"/>
            <a:r>
              <a:rPr lang="it-IT" b="1" dirty="0" smtClean="0">
                <a:solidFill>
                  <a:prstClr val="white"/>
                </a:solidFill>
              </a:rPr>
              <a:t>a completare un anno </a:t>
            </a:r>
            <a:endParaRPr lang="it-IT" b="1" dirty="0">
              <a:solidFill>
                <a:prstClr val="white"/>
              </a:solidFill>
            </a:endParaRPr>
          </a:p>
        </p:txBody>
      </p:sp>
      <p:sp>
        <p:nvSpPr>
          <p:cNvPr id="22" name="Croce 21"/>
          <p:cNvSpPr/>
          <p:nvPr/>
        </p:nvSpPr>
        <p:spPr>
          <a:xfrm>
            <a:off x="5182344" y="404664"/>
            <a:ext cx="685800" cy="914400"/>
          </a:xfrm>
          <a:prstGeom prst="mathPlu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3" name="Croce 22"/>
          <p:cNvSpPr/>
          <p:nvPr/>
        </p:nvSpPr>
        <p:spPr>
          <a:xfrm>
            <a:off x="2374032" y="3954760"/>
            <a:ext cx="685800" cy="914400"/>
          </a:xfrm>
          <a:prstGeom prst="mathPlu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4" name="Croce 23"/>
          <p:cNvSpPr/>
          <p:nvPr/>
        </p:nvSpPr>
        <p:spPr>
          <a:xfrm>
            <a:off x="5292080" y="3954760"/>
            <a:ext cx="685800" cy="914400"/>
          </a:xfrm>
          <a:prstGeom prst="mathPlu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5" name="Uguale 24"/>
          <p:cNvSpPr/>
          <p:nvPr/>
        </p:nvSpPr>
        <p:spPr>
          <a:xfrm>
            <a:off x="6012160" y="5322912"/>
            <a:ext cx="685800" cy="914400"/>
          </a:xfrm>
          <a:prstGeom prst="mathEqua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cxnSp>
        <p:nvCxnSpPr>
          <p:cNvPr id="6" name="Connettore 1 5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19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-150180"/>
            <a:ext cx="9144000" cy="7035564"/>
          </a:xfrm>
          <a:prstGeom prst="rect">
            <a:avLst/>
          </a:prstGeom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5" y="1284692"/>
            <a:ext cx="3671989" cy="423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923928" y="1124744"/>
            <a:ext cx="449424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prstClr val="black"/>
                </a:solidFill>
              </a:rPr>
              <a:t>Studio di Fase III</a:t>
            </a:r>
          </a:p>
          <a:p>
            <a:r>
              <a:rPr lang="it-IT" dirty="0">
                <a:solidFill>
                  <a:prstClr val="black"/>
                </a:solidFill>
              </a:rPr>
              <a:t>C</a:t>
            </a:r>
            <a:r>
              <a:rPr lang="it-IT" dirty="0" smtClean="0">
                <a:solidFill>
                  <a:prstClr val="black"/>
                </a:solidFill>
              </a:rPr>
              <a:t>onfronto tra la somministrazione</a:t>
            </a:r>
          </a:p>
          <a:p>
            <a:r>
              <a:rPr lang="it-IT" dirty="0" smtClean="0">
                <a:solidFill>
                  <a:prstClr val="black"/>
                </a:solidFill>
              </a:rPr>
              <a:t>Endovenosa  e quella </a:t>
            </a:r>
            <a:r>
              <a:rPr lang="it-IT" dirty="0" smtClean="0">
                <a:solidFill>
                  <a:prstClr val="black"/>
                </a:solidFill>
              </a:rPr>
              <a:t>orale </a:t>
            </a:r>
            <a:r>
              <a:rPr lang="it-IT" dirty="0" smtClean="0">
                <a:solidFill>
                  <a:prstClr val="black"/>
                </a:solidFill>
              </a:rPr>
              <a:t>di </a:t>
            </a:r>
            <a:r>
              <a:rPr lang="it-IT" dirty="0" err="1" smtClean="0">
                <a:solidFill>
                  <a:prstClr val="black"/>
                </a:solidFill>
              </a:rPr>
              <a:t>Topotecan</a:t>
            </a:r>
            <a:r>
              <a:rPr lang="it-IT" dirty="0" smtClean="0">
                <a:solidFill>
                  <a:prstClr val="black"/>
                </a:solidFill>
              </a:rPr>
              <a:t> nella</a:t>
            </a:r>
          </a:p>
          <a:p>
            <a:r>
              <a:rPr lang="it-IT" dirty="0">
                <a:solidFill>
                  <a:prstClr val="black"/>
                </a:solidFill>
              </a:rPr>
              <a:t>t</a:t>
            </a:r>
            <a:r>
              <a:rPr lang="it-IT" dirty="0" smtClean="0">
                <a:solidFill>
                  <a:prstClr val="black"/>
                </a:solidFill>
              </a:rPr>
              <a:t>erapia di seconda linea di paziente affetti da</a:t>
            </a:r>
          </a:p>
          <a:p>
            <a:r>
              <a:rPr lang="it-IT" dirty="0" smtClean="0">
                <a:solidFill>
                  <a:prstClr val="black"/>
                </a:solidFill>
              </a:rPr>
              <a:t>neoplasia </a:t>
            </a:r>
            <a:r>
              <a:rPr lang="it-IT" dirty="0" smtClean="0">
                <a:solidFill>
                  <a:prstClr val="black"/>
                </a:solidFill>
              </a:rPr>
              <a:t>Polmonare a Piccole Cellule </a:t>
            </a:r>
            <a:endParaRPr lang="it-IT" dirty="0">
              <a:solidFill>
                <a:prstClr val="black"/>
              </a:solidFill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852936"/>
            <a:ext cx="2888307" cy="2630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4572000" y="5589240"/>
            <a:ext cx="43819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prstClr val="black"/>
                </a:solidFill>
              </a:rPr>
              <a:t>309 pazienti vengono assegnati </a:t>
            </a:r>
          </a:p>
          <a:p>
            <a:r>
              <a:rPr lang="it-IT" dirty="0" smtClean="0">
                <a:solidFill>
                  <a:prstClr val="black"/>
                </a:solidFill>
              </a:rPr>
              <a:t>in modo randomizzato alla somministrazione</a:t>
            </a:r>
          </a:p>
          <a:p>
            <a:r>
              <a:rPr lang="it-IT" dirty="0" smtClean="0">
                <a:solidFill>
                  <a:prstClr val="black"/>
                </a:solidFill>
              </a:rPr>
              <a:t>EV o a quella per OS</a:t>
            </a:r>
          </a:p>
          <a:p>
            <a:endParaRPr lang="it-I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4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-150180"/>
            <a:ext cx="9144000" cy="7035564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" r="3116"/>
          <a:stretch/>
        </p:blipFill>
        <p:spPr bwMode="auto">
          <a:xfrm>
            <a:off x="683568" y="2060848"/>
            <a:ext cx="3435927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1187624" y="5733256"/>
            <a:ext cx="7066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prstClr val="black"/>
                </a:solidFill>
              </a:rPr>
              <a:t>La formulazione per </a:t>
            </a:r>
            <a:r>
              <a:rPr lang="it-IT" dirty="0" err="1" smtClean="0">
                <a:solidFill>
                  <a:prstClr val="black"/>
                </a:solidFill>
              </a:rPr>
              <a:t>os</a:t>
            </a:r>
            <a:r>
              <a:rPr lang="it-IT" dirty="0" smtClean="0">
                <a:solidFill>
                  <a:prstClr val="black"/>
                </a:solidFill>
              </a:rPr>
              <a:t> di </a:t>
            </a:r>
            <a:r>
              <a:rPr lang="it-IT" dirty="0" err="1" smtClean="0">
                <a:solidFill>
                  <a:prstClr val="black"/>
                </a:solidFill>
              </a:rPr>
              <a:t>Topotecan</a:t>
            </a:r>
            <a:r>
              <a:rPr lang="it-IT" dirty="0" smtClean="0">
                <a:solidFill>
                  <a:prstClr val="black"/>
                </a:solidFill>
              </a:rPr>
              <a:t>® dimostra un attività ed un profilo di</a:t>
            </a:r>
          </a:p>
          <a:p>
            <a:r>
              <a:rPr lang="it-IT" dirty="0" smtClean="0">
                <a:solidFill>
                  <a:prstClr val="black"/>
                </a:solidFill>
              </a:rPr>
              <a:t>sicurezza sovrapponibile alla formulazione </a:t>
            </a:r>
            <a:r>
              <a:rPr lang="it-IT" dirty="0" err="1" smtClean="0">
                <a:solidFill>
                  <a:prstClr val="black"/>
                </a:solidFill>
              </a:rPr>
              <a:t>ev</a:t>
            </a:r>
            <a:endParaRPr lang="it-IT" dirty="0" smtClean="0">
              <a:solidFill>
                <a:prstClr val="black"/>
              </a:solidFill>
            </a:endParaRPr>
          </a:p>
          <a:p>
            <a:endParaRPr lang="it-IT" dirty="0">
              <a:solidFill>
                <a:prstClr val="black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"/>
          <a:stretch/>
        </p:blipFill>
        <p:spPr bwMode="auto">
          <a:xfrm>
            <a:off x="5066481" y="2060848"/>
            <a:ext cx="3609975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114131"/>
            <a:ext cx="734481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59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899598" y="620688"/>
            <a:ext cx="765312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</a:t>
            </a:r>
            <a:r>
              <a:rPr lang="it-IT" sz="6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ltre</a:t>
            </a:r>
            <a:r>
              <a:rPr lang="it-IT" sz="6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15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L’E</a:t>
            </a:r>
            <a:r>
              <a:rPr lang="it-IT" sz="6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ndovena</a:t>
            </a:r>
            <a:endParaRPr lang="it-IT" sz="6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25600745"/>
              </p:ext>
            </p:extLst>
          </p:nvPr>
        </p:nvGraphicFramePr>
        <p:xfrm>
          <a:off x="1678158" y="2794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asellaDiTesto 3"/>
          <p:cNvSpPr txBox="1"/>
          <p:nvPr/>
        </p:nvSpPr>
        <p:spPr>
          <a:xfrm rot="16200000">
            <a:off x="-305106" y="4444130"/>
            <a:ext cx="2912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Interventi Proattivi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410123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87370" y="3790781"/>
            <a:ext cx="5408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Progetto   </a:t>
            </a:r>
            <a:r>
              <a:rPr lang="it-IT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O</a:t>
            </a:r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ltre </a:t>
            </a:r>
            <a:r>
              <a:rPr lang="it-IT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L</a:t>
            </a:r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’ </a:t>
            </a:r>
            <a:r>
              <a:rPr lang="it-IT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E</a:t>
            </a:r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ndovena (OLE</a:t>
            </a:r>
            <a:r>
              <a:rPr lang="it-IT" sz="3600" dirty="0" smtClean="0">
                <a:solidFill>
                  <a:prstClr val="white"/>
                </a:solidFill>
                <a:latin typeface="Gotham Medium" pitchFamily="2" charset="0"/>
              </a:rPr>
              <a:t>’)</a:t>
            </a:r>
            <a:endParaRPr lang="it-IT" sz="3600" dirty="0" smtClean="0">
              <a:solidFill>
                <a:prstClr val="white"/>
              </a:solidFill>
              <a:latin typeface="Gotham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87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549</Words>
  <Application>Microsoft Office PowerPoint</Application>
  <PresentationFormat>Presentazione su schermo (4:3)</PresentationFormat>
  <Paragraphs>121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1_Tema di Office</vt:lpstr>
      <vt:lpstr>2_Tema di Office</vt:lpstr>
      <vt:lpstr>3_Tema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Giuseppe Caravella</dc:creator>
  <cp:lastModifiedBy>Giuseppe Caravella</cp:lastModifiedBy>
  <cp:revision>22</cp:revision>
  <dcterms:created xsi:type="dcterms:W3CDTF">2018-05-21T19:37:22Z</dcterms:created>
  <dcterms:modified xsi:type="dcterms:W3CDTF">2018-05-24T09:58:15Z</dcterms:modified>
</cp:coreProperties>
</file>