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78" r:id="rId4"/>
    <p:sldId id="282" r:id="rId5"/>
    <p:sldId id="279" r:id="rId6"/>
    <p:sldId id="285" r:id="rId7"/>
    <p:sldId id="258" r:id="rId8"/>
    <p:sldId id="283" r:id="rId9"/>
    <p:sldId id="262" r:id="rId10"/>
    <p:sldId id="284" r:id="rId11"/>
    <p:sldId id="263" r:id="rId12"/>
    <p:sldId id="266" r:id="rId13"/>
    <p:sldId id="267" r:id="rId14"/>
    <p:sldId id="268" r:id="rId15"/>
    <p:sldId id="271" r:id="rId16"/>
    <p:sldId id="274" r:id="rId17"/>
    <p:sldId id="276" r:id="rId18"/>
    <p:sldId id="277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00" autoAdjust="0"/>
    <p:restoredTop sz="94660"/>
  </p:normalViewPr>
  <p:slideViewPr>
    <p:cSldViewPr>
      <p:cViewPr varScale="1">
        <p:scale>
          <a:sx n="83" d="100"/>
          <a:sy n="83" d="100"/>
        </p:scale>
        <p:origin x="90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7" name="Corpo livello uno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28788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9F9-C3CE-4EE8-9A33-708DCA8FB7B8}" type="datetimeFigureOut">
              <a:rPr lang="it-IT" smtClean="0"/>
              <a:pPr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84F36-2EE5-4775-9C71-BE105F39396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PAG.1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355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87368" y="3284984"/>
            <a:ext cx="80730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Dipartimento Emergenza e Accettazione (DEA): appropriatezza</a:t>
            </a:r>
          </a:p>
          <a:p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nella scelta dell’accesso vascolare periferico</a:t>
            </a:r>
          </a:p>
          <a:p>
            <a:r>
              <a:rPr lang="it-IT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PhD</a:t>
            </a:r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 </a:t>
            </a:r>
            <a:r>
              <a:rPr lang="it-IT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Spiezia</a:t>
            </a:r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 pitchFamily="2" charset="0"/>
              </a:rPr>
              <a:t> Sergio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PAG.2.jpg">
            <a:extLst>
              <a:ext uri="{FF2B5EF4-FFF2-40B4-BE49-F238E27FC236}">
                <a16:creationId xmlns:a16="http://schemas.microsoft.com/office/drawing/2014/main" id="{93CCEBB0-1739-4413-8251-53A0ECD4C1A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9752CE1-D3D4-49DC-AB8B-2EC64DF2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91943"/>
            <a:ext cx="7772400" cy="1362075"/>
          </a:xfrm>
        </p:spPr>
        <p:txBody>
          <a:bodyPr/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cs typeface="Times New Roman" panose="02020603050405020304" pitchFamily="18" charset="0"/>
              </a:rPr>
              <a:t>Premesso che…</a:t>
            </a:r>
          </a:p>
        </p:txBody>
      </p:sp>
    </p:spTree>
    <p:extLst>
      <p:ext uri="{BB962C8B-B14F-4D97-AF65-F5344CB8AC3E}">
        <p14:creationId xmlns:p14="http://schemas.microsoft.com/office/powerpoint/2010/main" val="7628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">
        <p:fade/>
      </p:transition>
    </mc:Choice>
    <mc:Fallback xmlns="">
      <p:transition spd="med" advClick="0" advTm="4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F1B48BF-BCC6-4AFC-ABB5-E67EC1B38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061864"/>
            <a:ext cx="8229600" cy="1143000"/>
          </a:xfrm>
        </p:spPr>
        <p:txBody>
          <a:bodyPr>
            <a:norm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Accesso Vascolare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2348880"/>
            <a:ext cx="8229600" cy="4509120"/>
          </a:xfrm>
        </p:spPr>
        <p:txBody>
          <a:bodyPr>
            <a:normAutofit fontScale="92500" lnSpcReduction="10000"/>
          </a:bodyPr>
          <a:lstStyle/>
          <a:p>
            <a:r>
              <a:rPr lang="it-IT" dirty="0">
                <a:latin typeface="Gotham Medium"/>
              </a:rPr>
              <a:t>Accesso al circolo ematico dei pz per finalità diagnostiche o terapeutiche</a:t>
            </a:r>
          </a:p>
          <a:p>
            <a:r>
              <a:rPr lang="it-IT" dirty="0">
                <a:latin typeface="Gotham Medium"/>
              </a:rPr>
              <a:t>La scelta del dispositivo deve basarsi:</a:t>
            </a:r>
          </a:p>
          <a:p>
            <a:pPr lvl="1"/>
            <a:r>
              <a:rPr lang="it-IT" sz="3200" dirty="0">
                <a:latin typeface="Gotham Medium"/>
              </a:rPr>
              <a:t>Piano terapeutico</a:t>
            </a:r>
          </a:p>
          <a:p>
            <a:pPr lvl="1"/>
            <a:r>
              <a:rPr lang="it-IT" sz="3200" dirty="0">
                <a:latin typeface="Gotham Medium"/>
              </a:rPr>
              <a:t>Tipologia e durata della terapia</a:t>
            </a:r>
          </a:p>
          <a:p>
            <a:pPr lvl="1"/>
            <a:r>
              <a:rPr lang="it-IT" sz="3200" dirty="0">
                <a:latin typeface="Gotham Medium"/>
              </a:rPr>
              <a:t>Caratteristiche del dispositivo e del pz</a:t>
            </a:r>
          </a:p>
          <a:p>
            <a:r>
              <a:rPr lang="it-IT" dirty="0">
                <a:latin typeface="Gotham Medium"/>
              </a:rPr>
              <a:t>Il posizionamento deve avvenire in un ambiente che garantisca, per quanto possibile, il rispetto dell’asepsi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002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AG.2.jpg">
            <a:extLst>
              <a:ext uri="{FF2B5EF4-FFF2-40B4-BE49-F238E27FC236}">
                <a16:creationId xmlns:a16="http://schemas.microsoft.com/office/drawing/2014/main" id="{B9C19C42-222C-44E3-AB96-C281CE169A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72B71BB-5D46-48B9-AE75-409DF398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95925"/>
            <a:ext cx="7772400" cy="1362075"/>
          </a:xfrm>
        </p:spPr>
        <p:txBody>
          <a:bodyPr/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quindi</a:t>
            </a:r>
          </a:p>
        </p:txBody>
      </p:sp>
    </p:spTree>
    <p:extLst>
      <p:ext uri="{BB962C8B-B14F-4D97-AF65-F5344CB8AC3E}">
        <p14:creationId xmlns:p14="http://schemas.microsoft.com/office/powerpoint/2010/main" val="145272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">
        <p:fade/>
      </p:transition>
    </mc:Choice>
    <mc:Fallback xmlns="">
      <p:transition spd="med" advClick="0" advTm="4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CFCB0CE-BFBE-4A50-B848-BE0E99BE5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Accesso Vascolare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199" y="2564904"/>
            <a:ext cx="6003727" cy="3997260"/>
          </a:xfrm>
        </p:spPr>
        <p:txBody>
          <a:bodyPr>
            <a:normAutofit/>
          </a:bodyPr>
          <a:lstStyle/>
          <a:p>
            <a:r>
              <a:rPr lang="it-IT" dirty="0">
                <a:latin typeface="Gotham Medium"/>
              </a:rPr>
              <a:t>La scelta del dispositivo deve essere tesa ad impiantare nella miglior sede anatomica possibile il miglior dispositivo disponibile in modo da ridurre al minimo le probabilità di complicanze.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DC90139-3ED3-4E43-9FE6-D83094BF32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3"/>
          <a:stretch/>
        </p:blipFill>
        <p:spPr>
          <a:xfrm>
            <a:off x="6510015" y="2564904"/>
            <a:ext cx="2454473" cy="399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AG.2.jpg">
            <a:extLst>
              <a:ext uri="{FF2B5EF4-FFF2-40B4-BE49-F238E27FC236}">
                <a16:creationId xmlns:a16="http://schemas.microsoft.com/office/drawing/2014/main" id="{FAE9927D-599C-422A-81E8-382D90211C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568676C-DEF4-4D43-82E2-482ED7C7E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95925"/>
            <a:ext cx="7772400" cy="1362075"/>
          </a:xfrm>
        </p:spPr>
        <p:txBody>
          <a:bodyPr/>
          <a:lstStyle/>
          <a:p>
            <a:r>
              <a:rPr lang="it-IT" dirty="0"/>
              <a:t>In teoria</a:t>
            </a:r>
            <a:br>
              <a:rPr lang="it-IT" dirty="0"/>
            </a:br>
            <a:r>
              <a:rPr lang="it-IT" dirty="0"/>
              <a:t>ed in pratica…</a:t>
            </a:r>
          </a:p>
        </p:txBody>
      </p:sp>
    </p:spTree>
    <p:extLst>
      <p:ext uri="{BB962C8B-B14F-4D97-AF65-F5344CB8AC3E}">
        <p14:creationId xmlns:p14="http://schemas.microsoft.com/office/powerpoint/2010/main" val="327566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">
        <p:fade/>
      </p:transition>
    </mc:Choice>
    <mc:Fallback xmlns="">
      <p:transition spd="med" advClick="0" advTm="4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pic>
        <p:nvPicPr>
          <p:cNvPr id="5" name="Immagine 4" descr="BGP_9858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6711"/>
            <a:ext cx="3246101" cy="2159999"/>
          </a:xfrm>
          <a:prstGeom prst="rect">
            <a:avLst/>
          </a:prstGeom>
        </p:spPr>
      </p:pic>
      <p:pic>
        <p:nvPicPr>
          <p:cNvPr id="3" name="Immagine 2" descr="images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32856"/>
            <a:ext cx="3822700" cy="2133600"/>
          </a:xfrm>
          <a:prstGeom prst="rect">
            <a:avLst/>
          </a:prstGeom>
        </p:spPr>
      </p:pic>
      <p:pic>
        <p:nvPicPr>
          <p:cNvPr id="4" name="Immagine 3" descr="incidente-a13-pronto-soccorso-cona-e1506438635478-420x25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356992"/>
            <a:ext cx="3586140" cy="2160223"/>
          </a:xfrm>
          <a:prstGeom prst="rect">
            <a:avLst/>
          </a:prstGeom>
        </p:spPr>
      </p:pic>
      <p:pic>
        <p:nvPicPr>
          <p:cNvPr id="6" name="Immagine 5" descr="imgres3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509120"/>
            <a:ext cx="4116973" cy="2160000"/>
          </a:xfrm>
          <a:prstGeom prst="rect">
            <a:avLst/>
          </a:prstGeom>
        </p:spPr>
      </p:pic>
      <p:sp>
        <p:nvSpPr>
          <p:cNvPr id="8" name="Ovale 7"/>
          <p:cNvSpPr/>
          <p:nvPr/>
        </p:nvSpPr>
        <p:spPr>
          <a:xfrm>
            <a:off x="3347864" y="2924944"/>
            <a:ext cx="288032" cy="4320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3059832" y="3212976"/>
            <a:ext cx="216024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7452320" y="4653136"/>
            <a:ext cx="72008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7884368" y="4509120"/>
            <a:ext cx="288032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/>
          <p:cNvSpPr/>
          <p:nvPr/>
        </p:nvSpPr>
        <p:spPr>
          <a:xfrm>
            <a:off x="6876256" y="4509120"/>
            <a:ext cx="216024" cy="7200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AG.2.jpg">
            <a:extLst>
              <a:ext uri="{FF2B5EF4-FFF2-40B4-BE49-F238E27FC236}">
                <a16:creationId xmlns:a16="http://schemas.microsoft.com/office/drawing/2014/main" id="{AAC6B28A-A349-4490-8B3B-A193CAC78DB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A574C65-66FE-4CB4-9A6D-E3CD77CE0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71909"/>
            <a:ext cx="7772400" cy="1362075"/>
          </a:xfrm>
        </p:spPr>
        <p:txBody>
          <a:bodyPr/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Facciamo un passo indietro</a:t>
            </a:r>
          </a:p>
        </p:txBody>
      </p:sp>
    </p:spTree>
    <p:extLst>
      <p:ext uri="{BB962C8B-B14F-4D97-AF65-F5344CB8AC3E}">
        <p14:creationId xmlns:p14="http://schemas.microsoft.com/office/powerpoint/2010/main" val="90124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971C713D-66B4-4718-B628-0102270DB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138" name="Tabella"/>
          <p:cNvGraphicFramePr/>
          <p:nvPr>
            <p:extLst>
              <p:ext uri="{D42A27DB-BD31-4B8C-83A1-F6EECF244321}">
                <p14:modId xmlns:p14="http://schemas.microsoft.com/office/powerpoint/2010/main" val="1118906835"/>
              </p:ext>
            </p:extLst>
          </p:nvPr>
        </p:nvGraphicFramePr>
        <p:xfrm>
          <a:off x="904168" y="2420888"/>
          <a:ext cx="3383952" cy="4437112"/>
        </p:xfrm>
        <a:graphic>
          <a:graphicData uri="http://schemas.openxmlformats.org/drawingml/2006/table">
            <a:tbl>
              <a:tblPr bandRow="1"/>
              <a:tblGrid>
                <a:gridCol w="3383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09278">
                <a:tc>
                  <a:txBody>
                    <a:bodyPr/>
                    <a:lstStyle/>
                    <a:p>
                      <a:pPr algn="ctr" defTabSz="914400"/>
                      <a:r>
                        <a:rPr lang="it-IT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tham Medium"/>
                        </a:rPr>
                        <a:t>CATETERE VENOSI PERIFERICI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9278">
                <a:tc>
                  <a:txBody>
                    <a:bodyPr/>
                    <a:lstStyle/>
                    <a:p>
                      <a:pPr algn="ctr" defTabSz="914400"/>
                      <a:r>
                        <a:rPr lang="it-IT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tham Medium"/>
                        </a:rPr>
                        <a:t>CANNULE PERIFERICHE CORTE
(&lt;7.5 CM)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9278">
                <a:tc>
                  <a:txBody>
                    <a:bodyPr/>
                    <a:lstStyle/>
                    <a:p>
                      <a:pPr algn="ctr" defTabSz="914400"/>
                      <a:r>
                        <a:rPr lang="it-IT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tham Medium"/>
                        </a:rPr>
                        <a:t>CANNULE PERIFERICHE LUNGHE
(8-15 CM)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9278">
                <a:tc>
                  <a:txBody>
                    <a:bodyPr/>
                    <a:lstStyle/>
                    <a:p>
                      <a:pPr algn="ctr" defTabSz="914400"/>
                      <a:r>
                        <a:rPr lang="it-IT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tham Medium"/>
                        </a:rPr>
                        <a:t>CATETERI MIDLINE
(20-25CM)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9" name="Tabella"/>
          <p:cNvGraphicFramePr/>
          <p:nvPr>
            <p:extLst>
              <p:ext uri="{D42A27DB-BD31-4B8C-83A1-F6EECF244321}">
                <p14:modId xmlns:p14="http://schemas.microsoft.com/office/powerpoint/2010/main" val="3334056734"/>
              </p:ext>
            </p:extLst>
          </p:nvPr>
        </p:nvGraphicFramePr>
        <p:xfrm>
          <a:off x="4723805" y="2420884"/>
          <a:ext cx="3674290" cy="4437111"/>
        </p:xfrm>
        <a:graphic>
          <a:graphicData uri="http://schemas.openxmlformats.org/drawingml/2006/table">
            <a:tbl>
              <a:tblPr bandRow="1"/>
              <a:tblGrid>
                <a:gridCol w="367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9037">
                <a:tc>
                  <a:txBody>
                    <a:bodyPr/>
                    <a:lstStyle/>
                    <a:p>
                      <a:pPr algn="ctr" defTabSz="914400"/>
                      <a:r>
                        <a:rPr lang="it-IT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tham Medium"/>
                        </a:rPr>
                        <a:t>CATETERI VENOSI CENTRALI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037">
                <a:tc>
                  <a:txBody>
                    <a:bodyPr/>
                    <a:lstStyle/>
                    <a:p>
                      <a:pPr algn="ctr" defTabSz="914400"/>
                      <a:r>
                        <a:rPr lang="it-IT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tham Medium"/>
                        </a:rPr>
                        <a:t>CATETERI VENOSI CENTRALI AD INSERZIONE PERIFERICA (PICC)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9037">
                <a:tc>
                  <a:txBody>
                    <a:bodyPr/>
                    <a:lstStyle/>
                    <a:p>
                      <a:pPr algn="ctr" defTabSz="914400"/>
                      <a:r>
                        <a:rPr lang="it-IT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tham Medium"/>
                        </a:rPr>
                        <a:t>CATETERI VENOSI CENTRALI NON TUNNELLIZZATI AD INSERZIONE CENTRALE 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</p:spPr>
        <p:txBody>
          <a:bodyPr/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Accessi Venosi nel DEA</a:t>
            </a:r>
          </a:p>
        </p:txBody>
      </p:sp>
    </p:spTree>
    <p:extLst>
      <p:ext uri="{BB962C8B-B14F-4D97-AF65-F5344CB8AC3E}">
        <p14:creationId xmlns:p14="http://schemas.microsoft.com/office/powerpoint/2010/main" val="24946685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6F02EA2-AD7A-4B3C-83FA-0333EA95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9542DE0-B9F6-4690-BC4A-1F4C18E3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6" y="1052736"/>
            <a:ext cx="8229600" cy="1143000"/>
          </a:xfrm>
        </p:spPr>
        <p:txBody>
          <a:bodyPr>
            <a:no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Problemi Accessi Venosi</a:t>
            </a:r>
            <a:b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</a:b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Emergenza/Urgenza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DA8787-C9E7-43BB-A89C-E46E4A0C7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624" y="2780929"/>
            <a:ext cx="8229600" cy="4077072"/>
          </a:xfrm>
        </p:spPr>
        <p:txBody>
          <a:bodyPr/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Accessi difficili</a:t>
            </a:r>
          </a:p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Patologie tempo dipendenti</a:t>
            </a:r>
          </a:p>
          <a:p>
            <a:pPr lvl="1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Es.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Stroke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, SCA, Sepsi, Trauma maggiore</a:t>
            </a:r>
          </a:p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Soluzioni efficaci nei tempi adeguati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BA6E484-A568-4069-8BD8-2045DCE08B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196" y="5217368"/>
            <a:ext cx="4572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3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993BFBF6-92C2-4131-80C3-3494E8FDA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Segnaposto testo 6"/>
          <p:cNvSpPr>
            <a:spLocks noGrp="1"/>
          </p:cNvSpPr>
          <p:nvPr>
            <p:ph type="body" idx="1"/>
          </p:nvPr>
        </p:nvSpPr>
        <p:spPr>
          <a:xfrm>
            <a:off x="279538" y="2348880"/>
            <a:ext cx="8595795" cy="4509120"/>
          </a:xfrm>
        </p:spPr>
        <p:txBody>
          <a:bodyPr>
            <a:noAutofit/>
          </a:bodyPr>
          <a:lstStyle/>
          <a:p>
            <a:pPr marL="0" indent="0" defTabSz="349138">
              <a:spcBef>
                <a:spcPts val="0"/>
              </a:spcBef>
              <a:buNone/>
              <a:defRPr sz="306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Infusione diretta nelle cavità non collassabili del midollo osseo, come in un accesso venoso periferico.</a:t>
            </a:r>
          </a:p>
          <a:p>
            <a:pPr marL="0" indent="0" defTabSz="349138">
              <a:spcBef>
                <a:spcPts val="0"/>
              </a:spcBef>
              <a:buNone/>
              <a:defRPr sz="306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E’ possibile somministrare fluidi, farmaci, derivati del sangue e mezzo di contrasto</a:t>
            </a:r>
          </a:p>
          <a:p>
            <a:pPr marL="109385" indent="-109385" defTabSz="287526">
              <a:spcBef>
                <a:spcPts val="0"/>
              </a:spcBef>
              <a:buNone/>
              <a:defRPr sz="2520"/>
            </a:pPr>
            <a:endParaRPr lang="it-IT" sz="1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  <a:p>
            <a:pPr marL="109385" indent="-109385" defTabSz="287526">
              <a:spcBef>
                <a:spcPts val="0"/>
              </a:spcBef>
              <a:buNone/>
              <a:defRPr sz="2520"/>
            </a:pPr>
            <a:r>
              <a:rPr lang="it-IT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Indicazioni</a:t>
            </a:r>
          </a:p>
          <a:p>
            <a:pPr marL="328154" lvl="1" indent="-109385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Adulto </a:t>
            </a:r>
            <a:r>
              <a:rPr lang="it-IT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critico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dopo 2 tentativi falliti di </a:t>
            </a:r>
            <a:r>
              <a:rPr lang="it-IT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incannulamento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venoso</a:t>
            </a:r>
          </a:p>
          <a:p>
            <a:pPr marL="328154" lvl="1" indent="-109385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Pediatrico in arresto cardiorespiratorio (*)</a:t>
            </a:r>
          </a:p>
          <a:p>
            <a:pPr marL="328154" lvl="1" indent="-109385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Pediatrico con insufficienza respiratoria scompensata (*)</a:t>
            </a:r>
          </a:p>
          <a:p>
            <a:pPr marL="109385" indent="-109385" defTabSz="287526">
              <a:spcBef>
                <a:spcPts val="0"/>
              </a:spcBef>
              <a:buNone/>
              <a:defRPr sz="2520"/>
            </a:pPr>
            <a:endParaRPr lang="it-IT" sz="1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  <a:p>
            <a:pPr marL="109385" indent="-109385" defTabSz="287526">
              <a:spcBef>
                <a:spcPts val="0"/>
              </a:spcBef>
              <a:buNone/>
              <a:defRPr sz="2520"/>
            </a:pPr>
            <a:r>
              <a:rPr lang="it-IT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Controindicazion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</a:t>
            </a:r>
          </a:p>
          <a:p>
            <a:pPr marL="328154" lvl="1" indent="-109385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Frattura del segmento osseo interessato, Osteomielite</a:t>
            </a:r>
          </a:p>
          <a:p>
            <a:pPr marL="0" indent="-181281" defTabSz="287526">
              <a:spcBef>
                <a:spcPts val="0"/>
              </a:spcBef>
              <a:buNone/>
              <a:defRPr sz="2520"/>
            </a:pPr>
            <a:endParaRPr lang="it-IT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  <a:p>
            <a:pPr marL="109385" indent="-109385" defTabSz="287526">
              <a:spcBef>
                <a:spcPts val="0"/>
              </a:spcBef>
              <a:buNone/>
              <a:defRPr sz="2520"/>
            </a:pPr>
            <a:r>
              <a:rPr lang="it-IT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Complicanze</a:t>
            </a:r>
          </a:p>
          <a:p>
            <a:pPr marL="328154" lvl="1" indent="-109385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Stravaso dei liquidi, Osteomielite, Embolia  adiposa *</a:t>
            </a:r>
            <a:b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</a:br>
            <a:endParaRPr lang="it-IT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  <a:p>
            <a:pPr marL="218770" indent="-218770" defTabSz="287526">
              <a:spcBef>
                <a:spcPts val="0"/>
              </a:spcBef>
              <a:buNone/>
              <a:defRPr sz="2520"/>
            </a:pPr>
            <a:r>
              <a:rPr lang="it-IT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Vantaggi</a:t>
            </a:r>
          </a:p>
          <a:p>
            <a:pPr marL="437539" lvl="1" indent="-218770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Rapidità di accesso venoso in condizioni critiche o difficili</a:t>
            </a:r>
            <a:b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</a:br>
            <a:endParaRPr lang="it-IT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  <a:p>
            <a:pPr marL="218770" indent="-218770" defTabSz="287526">
              <a:spcBef>
                <a:spcPts val="0"/>
              </a:spcBef>
              <a:buNone/>
              <a:defRPr sz="2520"/>
            </a:pPr>
            <a:r>
              <a:rPr lang="it-IT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Svantaggi</a:t>
            </a:r>
          </a:p>
          <a:p>
            <a:pPr marL="437539" lvl="1" indent="-218770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Rimozione entro 24 ore</a:t>
            </a:r>
          </a:p>
          <a:p>
            <a:pPr marL="437539" lvl="1" indent="-218770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Non può essere utilizzato per il monitoraggio emodinamico</a:t>
            </a:r>
          </a:p>
          <a:p>
            <a:pPr marL="437539" lvl="1" indent="-218770" defTabSz="287526">
              <a:spcBef>
                <a:spcPts val="0"/>
              </a:spcBef>
              <a:buNone/>
              <a:defRPr sz="2520"/>
            </a:pP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Dolore nel pz cosciente</a:t>
            </a:r>
          </a:p>
          <a:p>
            <a:pPr marL="0" indent="-181281" defTabSz="287526">
              <a:spcBef>
                <a:spcPts val="0"/>
              </a:spcBef>
              <a:buNone/>
              <a:defRPr sz="2520"/>
            </a:pPr>
            <a:endParaRPr lang="it-IT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</p:spPr>
        <p:txBody>
          <a:bodyPr/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Accesso Intraosseo</a:t>
            </a:r>
          </a:p>
        </p:txBody>
      </p:sp>
      <p:pic>
        <p:nvPicPr>
          <p:cNvPr id="14" name="Immagine 13" descr="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096" y="2854027"/>
            <a:ext cx="1903237" cy="788889"/>
          </a:xfrm>
          <a:prstGeom prst="rect">
            <a:avLst/>
          </a:prstGeom>
        </p:spPr>
      </p:pic>
      <p:pic>
        <p:nvPicPr>
          <p:cNvPr id="9" name="Immagine 8" descr="31.jpg">
            <a:extLst>
              <a:ext uri="{FF2B5EF4-FFF2-40B4-BE49-F238E27FC236}">
                <a16:creationId xmlns:a16="http://schemas.microsoft.com/office/drawing/2014/main" id="{5D99B3BB-7473-472E-AA4C-281DF9C02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633" y="5805264"/>
            <a:ext cx="2947033" cy="100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092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449E511-F067-4B3E-BC16-B10455B0B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</p:spPr>
        <p:txBody>
          <a:bodyPr>
            <a:no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Accessi Venosi</a:t>
            </a:r>
            <a:b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</a:b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PS - Medicina d’Urgenza</a:t>
            </a:r>
            <a:endParaRPr lang="it-IT" b="1" dirty="0">
              <a:latin typeface="Gotham Medium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46220" y="2283631"/>
            <a:ext cx="6698974" cy="4574369"/>
          </a:xfrm>
        </p:spPr>
        <p:txBody>
          <a:bodyPr>
            <a:noAutofit/>
          </a:bodyPr>
          <a:lstStyle/>
          <a:p>
            <a:pPr marL="240646" indent="-240646" defTabSz="316278">
              <a:spcBef>
                <a:spcPts val="2250"/>
              </a:spcBef>
              <a:defRPr sz="2772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Cateteri Venosi Periferici (CVP)</a:t>
            </a:r>
          </a:p>
          <a:p>
            <a:pPr marL="481292" lvl="1" indent="-240646" defTabSz="316278">
              <a:spcBef>
                <a:spcPts val="2250"/>
              </a:spcBef>
              <a:defRPr sz="2772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Cannule Periferiche Corte di grosso calibro (+++)</a:t>
            </a:r>
          </a:p>
          <a:p>
            <a:pPr marL="481292" lvl="1" indent="-240646" defTabSz="316278">
              <a:spcBef>
                <a:spcPts val="2250"/>
              </a:spcBef>
              <a:defRPr sz="2772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Cannule Periferiche Lunghe (++)</a:t>
            </a:r>
          </a:p>
          <a:p>
            <a:pPr marL="481292" lvl="1" indent="-240646" defTabSz="316278">
              <a:spcBef>
                <a:spcPts val="2250"/>
              </a:spcBef>
              <a:defRPr sz="2772"/>
            </a:pPr>
            <a:r>
              <a:rPr lang="it-I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Midline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(+/-)</a:t>
            </a:r>
          </a:p>
          <a:p>
            <a:pPr marL="240646" indent="-240646" defTabSz="316278">
              <a:spcBef>
                <a:spcPts val="2250"/>
              </a:spcBef>
              <a:defRPr sz="2772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Cateteri Venosi Centrali (CVC)</a:t>
            </a:r>
          </a:p>
          <a:p>
            <a:pPr marL="481292" lvl="1" indent="-240646" defTabSz="316278">
              <a:spcBef>
                <a:spcPts val="2250"/>
              </a:spcBef>
              <a:defRPr sz="2772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Cateteri Venosi Centrali Non </a:t>
            </a:r>
            <a:r>
              <a:rPr lang="it-I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Tunnellizzati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(++)</a:t>
            </a:r>
          </a:p>
          <a:p>
            <a:pPr marL="481292" lvl="1" indent="-240646" defTabSz="316278">
              <a:spcBef>
                <a:spcPts val="2250"/>
              </a:spcBef>
              <a:defRPr sz="2772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Cateteri Venosi Centrali ad inserzione periferica (+/-)</a:t>
            </a:r>
          </a:p>
          <a:p>
            <a:pPr marL="240646" indent="-240646" defTabSz="316278">
              <a:spcBef>
                <a:spcPts val="2250"/>
              </a:spcBef>
              <a:defRPr sz="2772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Accesso </a:t>
            </a:r>
            <a:r>
              <a:rPr lang="it-IT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Intraosseo (+/-)</a:t>
            </a: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7" name="Immagine 6" descr="dubbi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6" y="1879736"/>
            <a:ext cx="2121320" cy="457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251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DA9C9FA6-3C38-4FBE-B073-D7A562B12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0074" y="1052736"/>
            <a:ext cx="8229600" cy="1143000"/>
          </a:xfrm>
        </p:spPr>
        <p:txBody>
          <a:bodyPr>
            <a:no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Accessi Venosi</a:t>
            </a:r>
            <a:b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</a:b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PS - Medicina d’Urgenza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1279" y="2348880"/>
            <a:ext cx="8229600" cy="4509120"/>
          </a:xfrm>
        </p:spPr>
        <p:txBody>
          <a:bodyPr/>
          <a:lstStyle/>
          <a:p>
            <a:endParaRPr lang="it-IT" sz="2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E’ sempre necessario ?</a:t>
            </a:r>
          </a:p>
          <a:p>
            <a:endParaRPr lang="it-IT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Esistono differenze nella scelta degli accessi nelle varie aree del DEA?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15EF1F-F729-4E3F-8E03-6D40A3D21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236" y="4933726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757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5B9DD2B-3AEC-4E1C-9BA7-D31FE5BBF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</p:spPr>
        <p:txBody>
          <a:bodyPr>
            <a:no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Accessi Venosi</a:t>
            </a:r>
            <a:b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</a:br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Emergency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Department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69727" y="2348880"/>
            <a:ext cx="7804547" cy="36202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50% dei CVP posizionati nel dipartimento di emergenza (ED) mai utilizzato nelle 72 h successive.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PZ con patologie dell’ambito ostetrici-ginecologici e neurologici presentano la più alta probabilità di </a:t>
            </a:r>
            <a:r>
              <a:rPr lang="it-IT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incannulamento</a:t>
            </a:r>
            <a:r>
              <a:rPr lang="it-IT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non utilizzato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Il non utilizzo del CVP si associa più frequentemente a complicanze locali</a:t>
            </a:r>
          </a:p>
        </p:txBody>
      </p:sp>
      <p:sp>
        <p:nvSpPr>
          <p:cNvPr id="4" name="Rettangolo 3"/>
          <p:cNvSpPr/>
          <p:nvPr/>
        </p:nvSpPr>
        <p:spPr>
          <a:xfrm>
            <a:off x="447261" y="5969142"/>
            <a:ext cx="8204441" cy="988250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pPr algn="l"/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1) 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Peripheral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Intravenous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Line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Placement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Utilization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Academic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Emergency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Department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Gentges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J1, Arthur A2,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Stamile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T3,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Figureido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M2. J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Emerg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Med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2016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Feb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;50(2):235-8</a:t>
            </a:r>
          </a:p>
          <a:p>
            <a:pPr algn="l"/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2)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Half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peripheral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intravenous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lines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Australian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tertiary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emergency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department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are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unused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pain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gain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Limm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EI1,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Fang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X,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Dendle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C, Stuart RL,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Egerton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Warburton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D.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Emerg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Med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2013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Nov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;62(5):521-5.</a:t>
            </a:r>
          </a:p>
          <a:p>
            <a:pPr algn="l"/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3)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Peripheral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intravenous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catheter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insertion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Emergency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Department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Decker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K1,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Ireland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S2,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O'Sullivan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L3,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Boucher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S3,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L2,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Rhodes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D3, Mitra B4.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Australas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Emerg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Nurs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J. 2016 </a:t>
            </a:r>
            <a:r>
              <a:rPr lang="it-IT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Aug</a:t>
            </a:r>
            <a:r>
              <a:rPr lang="it-IT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;19(3):138-42</a:t>
            </a:r>
          </a:p>
        </p:txBody>
      </p:sp>
    </p:spTree>
    <p:extLst>
      <p:ext uri="{BB962C8B-B14F-4D97-AF65-F5344CB8AC3E}">
        <p14:creationId xmlns:p14="http://schemas.microsoft.com/office/powerpoint/2010/main" val="34019054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987CFEC-B67A-440C-8C69-B00934996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2348880"/>
            <a:ext cx="8229600" cy="4509120"/>
          </a:xfrm>
        </p:spPr>
        <p:txBody>
          <a:bodyPr anchor="ctr">
            <a:normAutofit/>
          </a:bodyPr>
          <a:lstStyle/>
          <a:p>
            <a:pPr marL="140638" indent="-140638" defTabSz="184837">
              <a:lnSpc>
                <a:spcPct val="150000"/>
              </a:lnSpc>
              <a:spcBef>
                <a:spcPts val="1266"/>
              </a:spcBef>
              <a:defRPr sz="1619"/>
            </a:pP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PZ che verrà dimesso dal PS</a:t>
            </a:r>
          </a:p>
          <a:p>
            <a:pPr marL="140638" indent="-140638" defTabSz="184837">
              <a:lnSpc>
                <a:spcPct val="150000"/>
              </a:lnSpc>
              <a:spcBef>
                <a:spcPts val="1266"/>
              </a:spcBef>
              <a:defRPr sz="1619"/>
            </a:pP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PZ che verrà ricoverato in osservazione breve intensiva (OBI)</a:t>
            </a:r>
          </a:p>
          <a:p>
            <a:pPr marL="140638" indent="-140638" defTabSz="184837">
              <a:lnSpc>
                <a:spcPct val="150000"/>
              </a:lnSpc>
              <a:spcBef>
                <a:spcPts val="1266"/>
              </a:spcBef>
              <a:defRPr sz="1619"/>
            </a:pP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PZ che verrà ricoverato in reparto</a:t>
            </a: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EC014F9F-82EE-4895-B53B-47ADA3A2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</p:spPr>
        <p:txBody>
          <a:bodyPr>
            <a:no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Accesso venoso in PS</a:t>
            </a:r>
            <a:b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</a:b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Quali scegliere e </a:t>
            </a:r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perchè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892416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5C09CB9D-35B3-415C-827B-66E8919F7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2348880"/>
            <a:ext cx="8229600" cy="4509120"/>
          </a:xfrm>
        </p:spPr>
        <p:txBody>
          <a:bodyPr>
            <a:normAutofit/>
          </a:bodyPr>
          <a:lstStyle/>
          <a:p>
            <a:pPr marL="253148" indent="-253148" defTabSz="332708">
              <a:spcBef>
                <a:spcPts val="2391"/>
              </a:spcBef>
              <a:defRPr sz="2916"/>
            </a:pP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53148" indent="-253148" defTabSz="332708">
              <a:spcBef>
                <a:spcPts val="2391"/>
              </a:spcBef>
              <a:defRPr sz="2916"/>
            </a:pP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PZ che richiederà breve-media ospedalizzazione</a:t>
            </a:r>
          </a:p>
          <a:p>
            <a:pPr marL="0" indent="0" defTabSz="332708">
              <a:spcBef>
                <a:spcPts val="2391"/>
              </a:spcBef>
              <a:buNone/>
              <a:defRPr sz="2916"/>
            </a:pP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  <a:p>
            <a:pPr marL="253148" indent="-253148" defTabSz="332708">
              <a:spcBef>
                <a:spcPts val="2391"/>
              </a:spcBef>
              <a:defRPr sz="2916"/>
            </a:pP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PZ che avrà bisogno di lunga ospedalizzazione</a:t>
            </a:r>
          </a:p>
          <a:p>
            <a:pPr marL="253148" indent="-253148" defTabSz="332708">
              <a:spcBef>
                <a:spcPts val="2391"/>
              </a:spcBef>
              <a:defRPr sz="2916"/>
            </a:pP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A6730013-AD43-42FB-9C6A-46F2564E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</p:spPr>
        <p:txBody>
          <a:bodyPr>
            <a:no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Accesso Venoso in MURG</a:t>
            </a:r>
            <a:b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</a:b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Quale scegliere e </a:t>
            </a:r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</a:rPr>
              <a:t>perchè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568210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A5C2EDF-0994-40D3-B5FE-1E63A9C62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936104"/>
          </a:xfrm>
        </p:spPr>
        <p:txBody>
          <a:bodyPr>
            <a:norm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Conclusioni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5183" y="2276872"/>
            <a:ext cx="8693633" cy="4287264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2109"/>
              </a:spcAft>
            </a:pP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La scelta del presidio deve tener conto della patologia e del setting di lavoro.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2109"/>
              </a:spcAft>
            </a:pP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L’</a:t>
            </a:r>
            <a:r>
              <a:rPr lang="it-IT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incannulamento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venoso non sempre è necessario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2109"/>
              </a:spcAft>
            </a:pP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Sulla nostra esperienza nel Dipartimento dell’Emergenza possono essere utilizzati un range di dispositivi per l’accesso vascolare che vanno dalle </a:t>
            </a:r>
            <a:r>
              <a:rPr lang="it-IT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agocannule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 ai cateteri venosi lunghi.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2109"/>
              </a:spcAft>
            </a:pP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Medium"/>
                <a:ea typeface="Arial Unicode MS" pitchFamily="34" charset="-128"/>
                <a:cs typeface="Arial Unicode MS" pitchFamily="34" charset="-128"/>
              </a:rPr>
              <a:t>Applicare il giusto dispositivo fin dalle fasi precoci rappresenta la miglior strategia possibile. </a:t>
            </a:r>
          </a:p>
        </p:txBody>
      </p:sp>
    </p:spTree>
    <p:extLst>
      <p:ext uri="{BB962C8B-B14F-4D97-AF65-F5344CB8AC3E}">
        <p14:creationId xmlns:p14="http://schemas.microsoft.com/office/powerpoint/2010/main" val="3033967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PAG.2.jpg">
            <a:extLst>
              <a:ext uri="{FF2B5EF4-FFF2-40B4-BE49-F238E27FC236}">
                <a16:creationId xmlns:a16="http://schemas.microsoft.com/office/drawing/2014/main" id="{6251E96D-7405-4C1A-9E2E-8BB476A2D7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8782"/>
            <a:ext cx="9144000" cy="7035564"/>
          </a:xfrm>
          <a:prstGeom prst="rect">
            <a:avLst/>
          </a:prstGeom>
        </p:spPr>
      </p:pic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393585" y="5445224"/>
            <a:ext cx="8369932" cy="1470025"/>
          </a:xfrm>
        </p:spPr>
        <p:txBody>
          <a:bodyPr/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Grazie dell’Attenzione</a:t>
            </a:r>
          </a:p>
        </p:txBody>
      </p:sp>
      <p:sp>
        <p:nvSpPr>
          <p:cNvPr id="4098" name="AutoShape 2" descr="Risultati immagini per Pronto soccorso forlì"/>
          <p:cNvSpPr>
            <a:spLocks noChangeAspect="1" noChangeArrowheads="1"/>
          </p:cNvSpPr>
          <p:nvPr/>
        </p:nvSpPr>
        <p:spPr bwMode="auto">
          <a:xfrm>
            <a:off x="109388" y="-101575"/>
            <a:ext cx="214313" cy="214313"/>
          </a:xfrm>
          <a:prstGeom prst="rect">
            <a:avLst/>
          </a:prstGeom>
          <a:noFill/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9" name="Immagine 8" descr="ospedale-forlì-375x2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654" y="980727"/>
            <a:ext cx="7223826" cy="453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23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577</Words>
  <Application>Microsoft Office PowerPoint</Application>
  <PresentationFormat>Presentazione su schermo (4:3)</PresentationFormat>
  <Paragraphs>85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5" baseType="lpstr">
      <vt:lpstr>Arial</vt:lpstr>
      <vt:lpstr>Arial Unicode MS</vt:lpstr>
      <vt:lpstr>Calibri</vt:lpstr>
      <vt:lpstr>Gotham Medium</vt:lpstr>
      <vt:lpstr>Kristen ITC</vt:lpstr>
      <vt:lpstr>Times New Roman</vt:lpstr>
      <vt:lpstr>Tema di Office</vt:lpstr>
      <vt:lpstr>Presentazione standard di PowerPoint</vt:lpstr>
      <vt:lpstr>Premesso che…</vt:lpstr>
      <vt:lpstr>Accesso Vascolare</vt:lpstr>
      <vt:lpstr>quindi</vt:lpstr>
      <vt:lpstr>Accesso Vascolare</vt:lpstr>
      <vt:lpstr>In teoria ed in pratica…</vt:lpstr>
      <vt:lpstr>Presentazione standard di PowerPoint</vt:lpstr>
      <vt:lpstr>Facciamo un passo indietro</vt:lpstr>
      <vt:lpstr>Accessi Venosi nel DEA</vt:lpstr>
      <vt:lpstr>Problemi Accessi Venosi Emergenza/Urgenza</vt:lpstr>
      <vt:lpstr>Accesso Intraosseo</vt:lpstr>
      <vt:lpstr>Accessi Venosi PS - Medicina d’Urgenza</vt:lpstr>
      <vt:lpstr>Accessi Venosi PS - Medicina d’Urgenza</vt:lpstr>
      <vt:lpstr>Accessi Venosi Emergency Department</vt:lpstr>
      <vt:lpstr>Accesso venoso in PS Quali scegliere e perchè</vt:lpstr>
      <vt:lpstr>Accesso Venoso in MURG Quale scegliere e perchè</vt:lpstr>
      <vt:lpstr>Conclusioni</vt:lpstr>
      <vt:lpstr>Grazie dell’Attenzione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dhseventsolution</cp:lastModifiedBy>
  <cp:revision>51</cp:revision>
  <dcterms:created xsi:type="dcterms:W3CDTF">2018-04-12T14:27:13Z</dcterms:created>
  <dcterms:modified xsi:type="dcterms:W3CDTF">2018-05-24T10:17:14Z</dcterms:modified>
</cp:coreProperties>
</file>