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7" r:id="rId3"/>
    <p:sldId id="300" r:id="rId4"/>
    <p:sldId id="279" r:id="rId5"/>
    <p:sldId id="280" r:id="rId6"/>
    <p:sldId id="271" r:id="rId7"/>
    <p:sldId id="303" r:id="rId8"/>
    <p:sldId id="264" r:id="rId9"/>
    <p:sldId id="282" r:id="rId10"/>
    <p:sldId id="283" r:id="rId11"/>
    <p:sldId id="302" r:id="rId12"/>
    <p:sldId id="266" r:id="rId13"/>
    <p:sldId id="272" r:id="rId14"/>
    <p:sldId id="274" r:id="rId15"/>
    <p:sldId id="285" r:id="rId16"/>
    <p:sldId id="293" r:id="rId17"/>
    <p:sldId id="288" r:id="rId18"/>
    <p:sldId id="289" r:id="rId19"/>
    <p:sldId id="286" r:id="rId20"/>
    <p:sldId id="287" r:id="rId21"/>
    <p:sldId id="268" r:id="rId22"/>
    <p:sldId id="296" r:id="rId23"/>
    <p:sldId id="291" r:id="rId24"/>
    <p:sldId id="261" r:id="rId25"/>
    <p:sldId id="284" r:id="rId26"/>
    <p:sldId id="276" r:id="rId27"/>
    <p:sldId id="301" r:id="rId28"/>
    <p:sldId id="297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756"/>
    <p:restoredTop sz="91261"/>
  </p:normalViewPr>
  <p:slideViewPr>
    <p:cSldViewPr>
      <p:cViewPr varScale="1">
        <p:scale>
          <a:sx n="103" d="100"/>
          <a:sy n="103" d="100"/>
        </p:scale>
        <p:origin x="1640" y="184"/>
      </p:cViewPr>
      <p:guideLst>
        <p:guide orient="horz" pos="2160"/>
        <p:guide pos="2880"/>
      </p:guideLst>
    </p:cSldViewPr>
  </p:slid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A64E4-99CB-0D4A-BE8D-C503D4AB4773}" type="datetimeFigureOut">
              <a:rPr lang="it-IT" smtClean="0"/>
              <a:t>24/05/18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27EA7-A70B-9F43-9517-2122BFBA2CC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76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27EA7-A70B-9F43-9517-2122BFBA2CC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079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27EA7-A70B-9F43-9517-2122BFBA2CC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2816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b="1" dirty="0" err="1">
                <a:latin typeface="Calibri" panose="020F0502020204030204" pitchFamily="34" charset="0"/>
              </a:rPr>
              <a:t>Pathogenesis</a:t>
            </a:r>
            <a:r>
              <a:rPr lang="it-IT" sz="1600" b="1" dirty="0">
                <a:latin typeface="Calibri" panose="020F0502020204030204" pitchFamily="34" charset="0"/>
              </a:rPr>
              <a:t> </a:t>
            </a:r>
            <a:endParaRPr lang="it-IT" sz="1200" dirty="0"/>
          </a:p>
          <a:p>
            <a:r>
              <a:rPr lang="it-IT" sz="1200" dirty="0" err="1">
                <a:latin typeface="Calibri" panose="020F0502020204030204" pitchFamily="34" charset="0"/>
              </a:rPr>
              <a:t>There</a:t>
            </a:r>
            <a:r>
              <a:rPr lang="it-IT" sz="1200" dirty="0">
                <a:latin typeface="Calibri" panose="020F0502020204030204" pitchFamily="34" charset="0"/>
              </a:rPr>
              <a:t> are </a:t>
            </a:r>
            <a:r>
              <a:rPr lang="it-IT" sz="1200" dirty="0" err="1">
                <a:latin typeface="Calibri" panose="020F0502020204030204" pitchFamily="34" charset="0"/>
              </a:rPr>
              <a:t>four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recognized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routes</a:t>
            </a:r>
            <a:r>
              <a:rPr lang="it-IT" sz="1200" dirty="0">
                <a:latin typeface="Calibri" panose="020F0502020204030204" pitchFamily="34" charset="0"/>
              </a:rPr>
              <a:t> for </a:t>
            </a:r>
            <a:r>
              <a:rPr lang="it-IT" sz="1200" dirty="0" err="1">
                <a:latin typeface="Calibri" panose="020F0502020204030204" pitchFamily="34" charset="0"/>
              </a:rPr>
              <a:t>contamination</a:t>
            </a:r>
            <a:r>
              <a:rPr lang="it-IT" sz="1200" dirty="0">
                <a:latin typeface="Calibri" panose="020F0502020204030204" pitchFamily="34" charset="0"/>
              </a:rPr>
              <a:t> of </a:t>
            </a:r>
            <a:r>
              <a:rPr lang="it-IT" sz="1200" dirty="0" err="1">
                <a:latin typeface="Calibri" panose="020F0502020204030204" pitchFamily="34" charset="0"/>
              </a:rPr>
              <a:t>catheters</a:t>
            </a:r>
            <a:r>
              <a:rPr lang="it-IT" sz="1200" dirty="0">
                <a:latin typeface="Calibri" panose="020F0502020204030204" pitchFamily="34" charset="0"/>
              </a:rPr>
              <a:t>:</a:t>
            </a:r>
            <a:br>
              <a:rPr lang="it-IT" sz="1200" dirty="0">
                <a:latin typeface="Calibri" panose="020F0502020204030204" pitchFamily="34" charset="0"/>
              </a:rPr>
            </a:br>
            <a:r>
              <a:rPr lang="it-IT" sz="1200" dirty="0">
                <a:latin typeface="Calibri" panose="020F0502020204030204" pitchFamily="34" charset="0"/>
              </a:rPr>
              <a:t>1. </a:t>
            </a:r>
            <a:r>
              <a:rPr lang="it-IT" sz="1200" dirty="0" err="1">
                <a:latin typeface="Calibri" panose="020F0502020204030204" pitchFamily="34" charset="0"/>
              </a:rPr>
              <a:t>migration</a:t>
            </a:r>
            <a:r>
              <a:rPr lang="it-IT" sz="1200" dirty="0">
                <a:latin typeface="Calibri" panose="020F0502020204030204" pitchFamily="34" charset="0"/>
              </a:rPr>
              <a:t> of </a:t>
            </a:r>
            <a:r>
              <a:rPr lang="it-IT" sz="1200" dirty="0" err="1">
                <a:latin typeface="Calibri" panose="020F0502020204030204" pitchFamily="34" charset="0"/>
              </a:rPr>
              <a:t>skin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organisms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at</a:t>
            </a:r>
            <a:r>
              <a:rPr lang="it-IT" sz="1200" dirty="0">
                <a:latin typeface="Calibri" panose="020F0502020204030204" pitchFamily="34" charset="0"/>
              </a:rPr>
              <a:t> the </a:t>
            </a:r>
            <a:r>
              <a:rPr lang="it-IT" sz="1200" dirty="0" err="1">
                <a:latin typeface="Calibri" panose="020F0502020204030204" pitchFamily="34" charset="0"/>
              </a:rPr>
              <a:t>insertion</a:t>
            </a:r>
            <a:r>
              <a:rPr lang="it-IT" sz="1200" dirty="0">
                <a:latin typeface="Calibri" panose="020F0502020204030204" pitchFamily="34" charset="0"/>
              </a:rPr>
              <a:t> site </a:t>
            </a:r>
            <a:r>
              <a:rPr lang="it-IT" sz="1200" dirty="0" err="1">
                <a:latin typeface="Calibri" panose="020F0502020204030204" pitchFamily="34" charset="0"/>
              </a:rPr>
              <a:t>into</a:t>
            </a:r>
            <a:r>
              <a:rPr lang="it-IT" sz="1200" dirty="0">
                <a:latin typeface="Calibri" panose="020F0502020204030204" pitchFamily="34" charset="0"/>
              </a:rPr>
              <a:t> the </a:t>
            </a:r>
            <a:r>
              <a:rPr lang="it-IT" sz="1200" dirty="0" err="1">
                <a:latin typeface="Calibri" panose="020F0502020204030204" pitchFamily="34" charset="0"/>
              </a:rPr>
              <a:t>cutaneous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catheter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tract</a:t>
            </a:r>
            <a:r>
              <a:rPr lang="it-IT" sz="1200" dirty="0">
                <a:latin typeface="Calibri" panose="020F0502020204030204" pitchFamily="34" charset="0"/>
              </a:rPr>
              <a:t> and </a:t>
            </a:r>
            <a:r>
              <a:rPr lang="it-IT" sz="1200" dirty="0" err="1">
                <a:latin typeface="Calibri" panose="020F0502020204030204" pitchFamily="34" charset="0"/>
              </a:rPr>
              <a:t>along</a:t>
            </a:r>
            <a:r>
              <a:rPr lang="it-IT" sz="1200" dirty="0">
                <a:latin typeface="Calibri" panose="020F0502020204030204" pitchFamily="34" charset="0"/>
              </a:rPr>
              <a:t> the </a:t>
            </a:r>
            <a:r>
              <a:rPr lang="it-IT" sz="1200" dirty="0" err="1">
                <a:latin typeface="Calibri" panose="020F0502020204030204" pitchFamily="34" charset="0"/>
              </a:rPr>
              <a:t>surface</a:t>
            </a:r>
            <a:r>
              <a:rPr lang="it-IT" sz="1200" dirty="0">
                <a:latin typeface="Calibri" panose="020F0502020204030204" pitchFamily="34" charset="0"/>
              </a:rPr>
              <a:t> of the </a:t>
            </a:r>
            <a:r>
              <a:rPr lang="it-IT" sz="1200" dirty="0" err="1">
                <a:latin typeface="Calibri" panose="020F0502020204030204" pitchFamily="34" charset="0"/>
              </a:rPr>
              <a:t>catheter</a:t>
            </a:r>
            <a:r>
              <a:rPr lang="it-IT" sz="1200" dirty="0">
                <a:latin typeface="Calibri" panose="020F0502020204030204" pitchFamily="34" charset="0"/>
              </a:rPr>
              <a:t> with </a:t>
            </a:r>
            <a:r>
              <a:rPr lang="it-IT" sz="1200" dirty="0" err="1">
                <a:latin typeface="Calibri" panose="020F0502020204030204" pitchFamily="34" charset="0"/>
              </a:rPr>
              <a:t>colonization</a:t>
            </a:r>
            <a:r>
              <a:rPr lang="it-IT" sz="1200" dirty="0">
                <a:latin typeface="Calibri" panose="020F0502020204030204" pitchFamily="34" charset="0"/>
              </a:rPr>
              <a:t> of the </a:t>
            </a:r>
            <a:r>
              <a:rPr lang="it-IT" sz="1200" dirty="0" err="1">
                <a:latin typeface="Calibri" panose="020F0502020204030204" pitchFamily="34" charset="0"/>
              </a:rPr>
              <a:t>catheter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tip</a:t>
            </a:r>
            <a:r>
              <a:rPr lang="it-IT" sz="1200" dirty="0">
                <a:latin typeface="Calibri" panose="020F0502020204030204" pitchFamily="34" charset="0"/>
              </a:rPr>
              <a:t>; </a:t>
            </a:r>
            <a:r>
              <a:rPr lang="it-IT" sz="1200" dirty="0" err="1">
                <a:latin typeface="Calibri" panose="020F0502020204030204" pitchFamily="34" charset="0"/>
              </a:rPr>
              <a:t>this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is</a:t>
            </a:r>
            <a:r>
              <a:rPr lang="it-IT" sz="1200" dirty="0">
                <a:latin typeface="Calibri" panose="020F0502020204030204" pitchFamily="34" charset="0"/>
              </a:rPr>
              <a:t> the </a:t>
            </a:r>
            <a:r>
              <a:rPr lang="it-IT" sz="1200" dirty="0" err="1">
                <a:latin typeface="Calibri" panose="020F0502020204030204" pitchFamily="34" charset="0"/>
              </a:rPr>
              <a:t>most</a:t>
            </a:r>
            <a:r>
              <a:rPr lang="it-IT" sz="1200" dirty="0">
                <a:latin typeface="Calibri" panose="020F0502020204030204" pitchFamily="34" charset="0"/>
              </a:rPr>
              <a:t> common </a:t>
            </a:r>
            <a:r>
              <a:rPr lang="it-IT" sz="1200" dirty="0" err="1">
                <a:latin typeface="Calibri" panose="020F0502020204030204" pitchFamily="34" charset="0"/>
              </a:rPr>
              <a:t>route</a:t>
            </a:r>
            <a:r>
              <a:rPr lang="it-IT" sz="1200" dirty="0">
                <a:latin typeface="Calibri" panose="020F0502020204030204" pitchFamily="34" charset="0"/>
              </a:rPr>
              <a:t> of </a:t>
            </a:r>
            <a:r>
              <a:rPr lang="it-IT" sz="1200" dirty="0" err="1">
                <a:latin typeface="Calibri" panose="020F0502020204030204" pitchFamily="34" charset="0"/>
              </a:rPr>
              <a:t>infection</a:t>
            </a:r>
            <a:r>
              <a:rPr lang="it-IT" sz="1200" dirty="0">
                <a:latin typeface="Calibri" panose="020F0502020204030204" pitchFamily="34" charset="0"/>
              </a:rPr>
              <a:t> for short-</a:t>
            </a:r>
            <a:r>
              <a:rPr lang="it-IT" sz="1200" dirty="0" err="1">
                <a:latin typeface="Calibri" panose="020F0502020204030204" pitchFamily="34" charset="0"/>
              </a:rPr>
              <a:t>term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catheters</a:t>
            </a:r>
            <a:endParaRPr lang="it-IT" sz="1200" dirty="0"/>
          </a:p>
          <a:p>
            <a:pPr>
              <a:buFont typeface="+mj-lt"/>
              <a:buAutoNum type="arabicPeriod" startAt="2"/>
            </a:pPr>
            <a:r>
              <a:rPr lang="it-IT" sz="1200" dirty="0" err="1">
                <a:latin typeface="Calibri" panose="020F0502020204030204" pitchFamily="34" charset="0"/>
              </a:rPr>
              <a:t>direct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contamination</a:t>
            </a:r>
            <a:r>
              <a:rPr lang="it-IT" sz="1200" dirty="0">
                <a:latin typeface="Calibri" panose="020F0502020204030204" pitchFamily="34" charset="0"/>
              </a:rPr>
              <a:t> of the </a:t>
            </a:r>
            <a:r>
              <a:rPr lang="it-IT" sz="1200" dirty="0" err="1">
                <a:latin typeface="Calibri" panose="020F0502020204030204" pitchFamily="34" charset="0"/>
              </a:rPr>
              <a:t>catheter</a:t>
            </a:r>
            <a:r>
              <a:rPr lang="it-IT" sz="1200" dirty="0">
                <a:latin typeface="Calibri" panose="020F0502020204030204" pitchFamily="34" charset="0"/>
              </a:rPr>
              <a:t> or </a:t>
            </a:r>
            <a:r>
              <a:rPr lang="it-IT" sz="1200" dirty="0" err="1">
                <a:latin typeface="Calibri" panose="020F0502020204030204" pitchFamily="34" charset="0"/>
              </a:rPr>
              <a:t>catheter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hub</a:t>
            </a:r>
            <a:r>
              <a:rPr lang="it-IT" sz="1200" dirty="0">
                <a:latin typeface="Calibri" panose="020F0502020204030204" pitchFamily="34" charset="0"/>
              </a:rPr>
              <a:t> by </a:t>
            </a:r>
            <a:r>
              <a:rPr lang="it-IT" sz="1200" dirty="0" err="1">
                <a:latin typeface="Calibri" panose="020F0502020204030204" pitchFamily="34" charset="0"/>
              </a:rPr>
              <a:t>contact</a:t>
            </a:r>
            <a:r>
              <a:rPr lang="it-IT" sz="1200" dirty="0">
                <a:latin typeface="Calibri" panose="020F0502020204030204" pitchFamily="34" charset="0"/>
              </a:rPr>
              <a:t> with </a:t>
            </a:r>
            <a:r>
              <a:rPr lang="it-IT" sz="1200" dirty="0" err="1">
                <a:latin typeface="Calibri" panose="020F0502020204030204" pitchFamily="34" charset="0"/>
              </a:rPr>
              <a:t>hands</a:t>
            </a:r>
            <a:r>
              <a:rPr lang="it-IT" sz="1200" dirty="0">
                <a:latin typeface="Calibri" panose="020F0502020204030204" pitchFamily="34" charset="0"/>
              </a:rPr>
              <a:t> or </a:t>
            </a:r>
            <a:r>
              <a:rPr lang="it-IT" sz="1200" dirty="0" err="1">
                <a:latin typeface="Calibri" panose="020F0502020204030204" pitchFamily="34" charset="0"/>
              </a:rPr>
              <a:t>contaminated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fluids</a:t>
            </a:r>
            <a:r>
              <a:rPr lang="it-IT" sz="1200" dirty="0">
                <a:latin typeface="Calibri" panose="020F0502020204030204" pitchFamily="34" charset="0"/>
              </a:rPr>
              <a:t> or </a:t>
            </a:r>
            <a:r>
              <a:rPr lang="it-IT" sz="1200" dirty="0" err="1">
                <a:latin typeface="Calibri" panose="020F0502020204030204" pitchFamily="34" charset="0"/>
              </a:rPr>
              <a:t>devices</a:t>
            </a:r>
            <a:endParaRPr lang="it-IT" sz="1200" dirty="0">
              <a:latin typeface="Calibri" panose="020F0502020204030204" pitchFamily="34" charset="0"/>
            </a:endParaRPr>
          </a:p>
          <a:p>
            <a:pPr>
              <a:buFont typeface="+mj-lt"/>
              <a:buAutoNum type="arabicPeriod" startAt="2"/>
            </a:pPr>
            <a:r>
              <a:rPr lang="it-IT" sz="1200" dirty="0" err="1">
                <a:latin typeface="Calibri" panose="020F0502020204030204" pitchFamily="34" charset="0"/>
              </a:rPr>
              <a:t>less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commonly</a:t>
            </a:r>
            <a:r>
              <a:rPr lang="it-IT" sz="1200" dirty="0">
                <a:latin typeface="Calibri" panose="020F0502020204030204" pitchFamily="34" charset="0"/>
              </a:rPr>
              <a:t>, </a:t>
            </a:r>
            <a:r>
              <a:rPr lang="it-IT" sz="1200" dirty="0" err="1">
                <a:latin typeface="Calibri" panose="020F0502020204030204" pitchFamily="34" charset="0"/>
              </a:rPr>
              <a:t>catheters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might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become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hematogenously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seeded</a:t>
            </a:r>
            <a:r>
              <a:rPr lang="it-IT" sz="1200" dirty="0">
                <a:latin typeface="Calibri" panose="020F0502020204030204" pitchFamily="34" charset="0"/>
              </a:rPr>
              <a:t> from </a:t>
            </a:r>
            <a:r>
              <a:rPr lang="it-IT" sz="1200" dirty="0" err="1">
                <a:latin typeface="Calibri" panose="020F0502020204030204" pitchFamily="34" charset="0"/>
              </a:rPr>
              <a:t>another</a:t>
            </a:r>
            <a:r>
              <a:rPr lang="it-IT" sz="1200" dirty="0">
                <a:latin typeface="Calibri" panose="020F0502020204030204" pitchFamily="34" charset="0"/>
              </a:rPr>
              <a:t> focus of </a:t>
            </a:r>
            <a:r>
              <a:rPr lang="it-IT" sz="1200" dirty="0" err="1">
                <a:latin typeface="Calibri" panose="020F0502020204030204" pitchFamily="34" charset="0"/>
              </a:rPr>
              <a:t>infection</a:t>
            </a:r>
            <a:endParaRPr lang="it-IT" sz="1200" dirty="0">
              <a:latin typeface="Calibri" panose="020F0502020204030204" pitchFamily="34" charset="0"/>
            </a:endParaRPr>
          </a:p>
          <a:p>
            <a:pPr>
              <a:buFont typeface="+mj-lt"/>
              <a:buAutoNum type="arabicPeriod" startAt="2"/>
            </a:pPr>
            <a:r>
              <a:rPr lang="it-IT" sz="1200" dirty="0" err="1">
                <a:latin typeface="Calibri" panose="020F0502020204030204" pitchFamily="34" charset="0"/>
              </a:rPr>
              <a:t>rarely</a:t>
            </a:r>
            <a:r>
              <a:rPr lang="it-IT" sz="1200" dirty="0">
                <a:latin typeface="Calibri" panose="020F0502020204030204" pitchFamily="34" charset="0"/>
              </a:rPr>
              <a:t>, </a:t>
            </a:r>
            <a:r>
              <a:rPr lang="it-IT" sz="1200" dirty="0" err="1">
                <a:latin typeface="Calibri" panose="020F0502020204030204" pitchFamily="34" charset="0"/>
              </a:rPr>
              <a:t>infusate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contamination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might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lead</a:t>
            </a:r>
            <a:r>
              <a:rPr lang="it-IT" sz="1200" dirty="0">
                <a:latin typeface="Calibri" panose="020F0502020204030204" pitchFamily="34" charset="0"/>
              </a:rPr>
              <a:t> to CRBSI [216]. 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27EA7-A70B-9F43-9517-2122BFBA2CC9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1416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ci stancheremo mai di ricordare abbastanza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27EA7-A70B-9F43-9517-2122BFBA2CC9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8392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>
                <a:latin typeface="Arial" panose="020B0604020202020204" pitchFamily="34" charset="0"/>
              </a:rPr>
              <a:t>Large scale </a:t>
            </a:r>
            <a:r>
              <a:rPr lang="it-IT" sz="1200" dirty="0" err="1">
                <a:latin typeface="Arial" panose="020B0604020202020204" pitchFamily="34" charset="0"/>
              </a:rPr>
              <a:t>prospective</a:t>
            </a:r>
            <a:r>
              <a:rPr lang="it-IT" sz="1200" dirty="0">
                <a:latin typeface="Arial" panose="020B0604020202020204" pitchFamily="34" charset="0"/>
              </a:rPr>
              <a:t> </a:t>
            </a:r>
            <a:r>
              <a:rPr lang="it-IT" sz="1200" dirty="0" err="1">
                <a:latin typeface="Arial" panose="020B0604020202020204" pitchFamily="34" charset="0"/>
              </a:rPr>
              <a:t>clinical</a:t>
            </a:r>
            <a:r>
              <a:rPr lang="it-IT" sz="1200" dirty="0">
                <a:latin typeface="Arial" panose="020B0604020202020204" pitchFamily="34" charset="0"/>
              </a:rPr>
              <a:t> trials </a:t>
            </a:r>
            <a:r>
              <a:rPr lang="it-IT" sz="1200" dirty="0" err="1">
                <a:latin typeface="Arial" panose="020B0604020202020204" pitchFamily="34" charset="0"/>
              </a:rPr>
              <a:t>needed</a:t>
            </a:r>
            <a:r>
              <a:rPr lang="it-IT" sz="1200" dirty="0">
                <a:latin typeface="Arial" panose="020B0604020202020204" pitchFamily="34" charset="0"/>
              </a:rPr>
              <a:t> </a:t>
            </a:r>
            <a:endParaRPr lang="it-IT" sz="1050" dirty="0"/>
          </a:p>
          <a:p>
            <a:r>
              <a:rPr lang="it-IT" sz="1050" dirty="0">
                <a:latin typeface="Arial" panose="020B0604020202020204" pitchFamily="34" charset="0"/>
              </a:rPr>
              <a:t>– </a:t>
            </a:r>
            <a:r>
              <a:rPr lang="it-IT" sz="1050" dirty="0" err="1">
                <a:latin typeface="Arial" panose="020B0604020202020204" pitchFamily="34" charset="0"/>
              </a:rPr>
              <a:t>Comparing</a:t>
            </a:r>
            <a:r>
              <a:rPr lang="it-IT" sz="1050" dirty="0">
                <a:latin typeface="Arial" panose="020B0604020202020204" pitchFamily="34" charset="0"/>
              </a:rPr>
              <a:t> </a:t>
            </a:r>
            <a:r>
              <a:rPr lang="it-IT" sz="1050" dirty="0" err="1">
                <a:latin typeface="Arial" panose="020B0604020202020204" pitchFamily="34" charset="0"/>
              </a:rPr>
              <a:t>CICCs</a:t>
            </a:r>
            <a:r>
              <a:rPr lang="it-IT" sz="1050" dirty="0">
                <a:latin typeface="Arial" panose="020B0604020202020204" pitchFamily="34" charset="0"/>
              </a:rPr>
              <a:t> to </a:t>
            </a:r>
            <a:r>
              <a:rPr lang="it-IT" sz="1050" dirty="0" err="1">
                <a:latin typeface="Arial" panose="020B0604020202020204" pitchFamily="34" charset="0"/>
              </a:rPr>
              <a:t>PICCs</a:t>
            </a:r>
            <a:r>
              <a:rPr lang="it-IT" sz="1050" dirty="0">
                <a:latin typeface="Arial" panose="020B0604020202020204" pitchFamily="34" charset="0"/>
              </a:rPr>
              <a:t> in ICU</a:t>
            </a:r>
            <a:endParaRPr lang="it-IT" sz="1050" dirty="0"/>
          </a:p>
          <a:p>
            <a:r>
              <a:rPr lang="it-IT" sz="900" dirty="0">
                <a:latin typeface="Arial" panose="020B0604020202020204" pitchFamily="34" charset="0"/>
              </a:rPr>
              <a:t>• </a:t>
            </a:r>
            <a:r>
              <a:rPr lang="it-IT" sz="900" dirty="0" err="1">
                <a:latin typeface="Arial" panose="020B0604020202020204" pitchFamily="34" charset="0"/>
              </a:rPr>
              <a:t>Rates</a:t>
            </a:r>
            <a:r>
              <a:rPr lang="it-IT" sz="900" dirty="0">
                <a:latin typeface="Arial" panose="020B0604020202020204" pitchFamily="34" charset="0"/>
              </a:rPr>
              <a:t> of </a:t>
            </a:r>
            <a:r>
              <a:rPr lang="it-IT" sz="900" dirty="0" err="1">
                <a:latin typeface="Arial" panose="020B0604020202020204" pitchFamily="34" charset="0"/>
              </a:rPr>
              <a:t>CRBSIs</a:t>
            </a:r>
            <a:br>
              <a:rPr lang="it-IT" sz="900" dirty="0">
                <a:latin typeface="Arial" panose="020B0604020202020204" pitchFamily="34" charset="0"/>
              </a:rPr>
            </a:br>
            <a:r>
              <a:rPr lang="it-IT" sz="900" dirty="0">
                <a:latin typeface="Arial" panose="020B0604020202020204" pitchFamily="34" charset="0"/>
              </a:rPr>
              <a:t>• </a:t>
            </a:r>
            <a:r>
              <a:rPr lang="it-IT" sz="900" dirty="0" err="1">
                <a:latin typeface="Arial" panose="020B0604020202020204" pitchFamily="34" charset="0"/>
              </a:rPr>
              <a:t>Catheter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dwell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times</a:t>
            </a:r>
            <a:br>
              <a:rPr lang="it-IT" sz="900" dirty="0">
                <a:latin typeface="Arial" panose="020B0604020202020204" pitchFamily="34" charset="0"/>
              </a:rPr>
            </a:br>
            <a:r>
              <a:rPr lang="it-IT" sz="900" dirty="0">
                <a:latin typeface="Arial" panose="020B0604020202020204" pitchFamily="34" charset="0"/>
              </a:rPr>
              <a:t>• </a:t>
            </a:r>
            <a:r>
              <a:rPr lang="it-IT" sz="900" dirty="0" err="1">
                <a:latin typeface="Arial" panose="020B0604020202020204" pitchFamily="34" charset="0"/>
              </a:rPr>
              <a:t>Overall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catheter</a:t>
            </a:r>
            <a:r>
              <a:rPr lang="it-IT" sz="900" dirty="0">
                <a:latin typeface="Arial" panose="020B0604020202020204" pitchFamily="34" charset="0"/>
              </a:rPr>
              <a:t> performance</a:t>
            </a:r>
            <a:br>
              <a:rPr lang="it-IT" sz="900" dirty="0">
                <a:latin typeface="Arial" panose="020B0604020202020204" pitchFamily="34" charset="0"/>
              </a:rPr>
            </a:br>
            <a:r>
              <a:rPr lang="it-IT" sz="900" dirty="0">
                <a:latin typeface="Arial" panose="020B0604020202020204" pitchFamily="34" charset="0"/>
              </a:rPr>
              <a:t>• </a:t>
            </a:r>
            <a:r>
              <a:rPr lang="it-IT" sz="900" dirty="0" err="1">
                <a:latin typeface="Arial" panose="020B0604020202020204" pitchFamily="34" charset="0"/>
              </a:rPr>
              <a:t>Risks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associated</a:t>
            </a:r>
            <a:r>
              <a:rPr lang="it-IT" sz="900" dirty="0">
                <a:latin typeface="Arial" panose="020B0604020202020204" pitchFamily="34" charset="0"/>
              </a:rPr>
              <a:t> with </a:t>
            </a:r>
            <a:r>
              <a:rPr lang="it-IT" sz="900" dirty="0" err="1">
                <a:latin typeface="Arial" panose="020B0604020202020204" pitchFamily="34" charset="0"/>
              </a:rPr>
              <a:t>catheter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insertion</a:t>
            </a:r>
            <a:endParaRPr lang="it-IT" sz="900" dirty="0">
              <a:latin typeface="Arial" panose="020B0604020202020204" pitchFamily="34" charset="0"/>
            </a:endParaRPr>
          </a:p>
          <a:p>
            <a:r>
              <a:rPr lang="it-IT" sz="900" dirty="0">
                <a:latin typeface="Arial" panose="020B0604020202020204" pitchFamily="34" charset="0"/>
              </a:rPr>
              <a:t>• </a:t>
            </a:r>
            <a:r>
              <a:rPr lang="it-IT" sz="900" dirty="0" err="1">
                <a:latin typeface="Arial" panose="020B0604020202020204" pitchFamily="34" charset="0"/>
              </a:rPr>
              <a:t>Techniques</a:t>
            </a:r>
            <a:r>
              <a:rPr lang="it-IT" sz="900" dirty="0">
                <a:latin typeface="Arial" panose="020B0604020202020204" pitchFamily="34" charset="0"/>
              </a:rPr>
              <a:t> for </a:t>
            </a:r>
            <a:r>
              <a:rPr lang="it-IT" sz="900" dirty="0" err="1">
                <a:latin typeface="Arial" panose="020B0604020202020204" pitchFamily="34" charset="0"/>
              </a:rPr>
              <a:t>catheter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insertion</a:t>
            </a:r>
            <a:br>
              <a:rPr lang="it-IT" sz="900" dirty="0">
                <a:latin typeface="Arial" panose="020B0604020202020204" pitchFamily="34" charset="0"/>
              </a:rPr>
            </a:br>
            <a:r>
              <a:rPr lang="it-IT" sz="900" dirty="0">
                <a:latin typeface="Arial" panose="020B0604020202020204" pitchFamily="34" charset="0"/>
              </a:rPr>
              <a:t>• </a:t>
            </a:r>
            <a:r>
              <a:rPr lang="it-IT" sz="900" dirty="0" err="1">
                <a:latin typeface="Arial" panose="020B0604020202020204" pitchFamily="34" charset="0"/>
              </a:rPr>
              <a:t>Protocols</a:t>
            </a:r>
            <a:r>
              <a:rPr lang="it-IT" sz="900" dirty="0">
                <a:latin typeface="Arial" panose="020B0604020202020204" pitchFamily="34" charset="0"/>
              </a:rPr>
              <a:t> for </a:t>
            </a:r>
            <a:r>
              <a:rPr lang="it-IT" sz="900" dirty="0" err="1">
                <a:latin typeface="Arial" panose="020B0604020202020204" pitchFamily="34" charset="0"/>
              </a:rPr>
              <a:t>catheter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r>
              <a:rPr lang="it-IT" sz="900" dirty="0" err="1">
                <a:latin typeface="Arial" panose="020B0604020202020204" pitchFamily="34" charset="0"/>
              </a:rPr>
              <a:t>maintenance</a:t>
            </a:r>
            <a:r>
              <a:rPr lang="it-IT" sz="900" dirty="0">
                <a:latin typeface="Arial" panose="020B0604020202020204" pitchFamily="34" charset="0"/>
              </a:rPr>
              <a:t> </a:t>
            </a:r>
            <a:endParaRPr lang="it-IT" sz="2000" dirty="0">
              <a:effectLst/>
            </a:endParaRP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27EA7-A70B-9F43-9517-2122BFBA2CC9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07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24/05/18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95536" y="3140968"/>
            <a:ext cx="84249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Rianimazione e Terapia Intensiva: il ruolo dell’accesso vascolare nella riduzione delle infezioni catetere correlate</a:t>
            </a:r>
          </a:p>
          <a:p>
            <a:r>
              <a:rPr lang="it-IT" sz="3200" dirty="0">
                <a:solidFill>
                  <a:schemeClr val="bg1"/>
                </a:solidFill>
              </a:rPr>
              <a:t> </a:t>
            </a:r>
            <a:endParaRPr lang="it-IT" sz="5400" dirty="0">
              <a:solidFill>
                <a:schemeClr val="bg1"/>
              </a:solidFill>
            </a:endParaRPr>
          </a:p>
          <a:p>
            <a:r>
              <a:rPr lang="it-IT" sz="3200" dirty="0">
                <a:solidFill>
                  <a:schemeClr val="bg1"/>
                </a:solidFill>
                <a:latin typeface="Gotham Medium" pitchFamily="2" charset="0"/>
              </a:rPr>
              <a:t>Fulvio Pinelli</a:t>
            </a:r>
          </a:p>
          <a:p>
            <a:r>
              <a:rPr lang="it-IT" sz="2800" dirty="0">
                <a:solidFill>
                  <a:schemeClr val="bg1"/>
                </a:solidFill>
                <a:latin typeface="Gotham Medium" pitchFamily="2" charset="0"/>
              </a:rPr>
              <a:t>Azienda Ospedaliero Universitaria Careggi</a:t>
            </a:r>
          </a:p>
          <a:p>
            <a:r>
              <a:rPr lang="it-IT" sz="2800" dirty="0">
                <a:solidFill>
                  <a:schemeClr val="bg1"/>
                </a:solidFill>
                <a:latin typeface="Gotham Medium" pitchFamily="2" charset="0"/>
              </a:rPr>
              <a:t>Firenze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412" y="0"/>
            <a:ext cx="9144000" cy="7035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529E20-6D55-F94F-AC29-1B9BE41B6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60" y="1772816"/>
            <a:ext cx="8374958" cy="394336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0FBA6D2-7883-B04D-9C81-3FC41EAC22D7}"/>
              </a:ext>
            </a:extLst>
          </p:cNvPr>
          <p:cNvSpPr/>
          <p:nvPr/>
        </p:nvSpPr>
        <p:spPr>
          <a:xfrm>
            <a:off x="350960" y="3645024"/>
            <a:ext cx="234883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42E1B-A2B9-494D-9F7B-A6D0B94E5B38}"/>
              </a:ext>
            </a:extLst>
          </p:cNvPr>
          <p:cNvSpPr/>
          <p:nvPr/>
        </p:nvSpPr>
        <p:spPr>
          <a:xfrm>
            <a:off x="2843808" y="6238034"/>
            <a:ext cx="556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http://</a:t>
            </a:r>
            <a:r>
              <a:rPr lang="it-IT" dirty="0" err="1"/>
              <a:t>www.hhs.gov</a:t>
            </a:r>
            <a:r>
              <a:rPr lang="it-IT" dirty="0"/>
              <a:t>/</a:t>
            </a:r>
            <a:r>
              <a:rPr lang="it-IT" dirty="0" err="1"/>
              <a:t>ash</a:t>
            </a:r>
            <a:r>
              <a:rPr lang="it-IT" dirty="0"/>
              <a:t>/</a:t>
            </a:r>
            <a:r>
              <a:rPr lang="it-IT" dirty="0" err="1"/>
              <a:t>initiatives</a:t>
            </a:r>
            <a:r>
              <a:rPr lang="it-IT" dirty="0"/>
              <a:t>/hai/</a:t>
            </a:r>
            <a:r>
              <a:rPr lang="it-IT" dirty="0" err="1"/>
              <a:t>introduction.html</a:t>
            </a:r>
            <a:r>
              <a:rPr lang="it-IT" dirty="0"/>
              <a:t>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60337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55F899-E7AA-E342-8394-01675E140727}"/>
              </a:ext>
            </a:extLst>
          </p:cNvPr>
          <p:cNvSpPr txBox="1"/>
          <p:nvPr/>
        </p:nvSpPr>
        <p:spPr>
          <a:xfrm>
            <a:off x="1695710" y="306350"/>
            <a:ext cx="6517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CRBSI: DIMENSION OF THE PROBLEM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65F770-5CF7-0943-BED2-25FD8AFDB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68795" cy="51125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4FF3A7-1FE0-B545-8AB7-277C018D049B}"/>
              </a:ext>
            </a:extLst>
          </p:cNvPr>
          <p:cNvSpPr/>
          <p:nvPr/>
        </p:nvSpPr>
        <p:spPr>
          <a:xfrm>
            <a:off x="6588224" y="1700808"/>
            <a:ext cx="864096" cy="41764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D35040-0EE9-3F4A-B556-9ADCB22F99A0}"/>
              </a:ext>
            </a:extLst>
          </p:cNvPr>
          <p:cNvSpPr txBox="1"/>
          <p:nvPr/>
        </p:nvSpPr>
        <p:spPr>
          <a:xfrm>
            <a:off x="6383782" y="6453336"/>
            <a:ext cx="258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Tacconelli </a:t>
            </a:r>
            <a:r>
              <a:rPr lang="it-IT" dirty="0" err="1"/>
              <a:t>J</a:t>
            </a:r>
            <a:r>
              <a:rPr lang="it-IT" dirty="0"/>
              <a:t> </a:t>
            </a:r>
            <a:r>
              <a:rPr lang="it-IT" dirty="0" err="1"/>
              <a:t>Hosp</a:t>
            </a:r>
            <a:r>
              <a:rPr lang="it-IT" dirty="0"/>
              <a:t> </a:t>
            </a:r>
            <a:r>
              <a:rPr lang="it-IT" dirty="0" err="1"/>
              <a:t>Inf</a:t>
            </a:r>
            <a:r>
              <a:rPr lang="it-IT" dirty="0"/>
              <a:t> 2009</a:t>
            </a:r>
          </a:p>
        </p:txBody>
      </p:sp>
    </p:spTree>
    <p:extLst>
      <p:ext uri="{BB962C8B-B14F-4D97-AF65-F5344CB8AC3E}">
        <p14:creationId xmlns:p14="http://schemas.microsoft.com/office/powerpoint/2010/main" val="359389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55F899-E7AA-E342-8394-01675E140727}"/>
              </a:ext>
            </a:extLst>
          </p:cNvPr>
          <p:cNvSpPr txBox="1"/>
          <p:nvPr/>
        </p:nvSpPr>
        <p:spPr>
          <a:xfrm>
            <a:off x="3040971" y="188640"/>
            <a:ext cx="3062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DIAGNOSIS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3CBD0-8B30-4445-B3C4-26BCEB12D171}"/>
              </a:ext>
            </a:extLst>
          </p:cNvPr>
          <p:cNvSpPr/>
          <p:nvPr/>
        </p:nvSpPr>
        <p:spPr>
          <a:xfrm>
            <a:off x="1439144" y="2430912"/>
            <a:ext cx="7704856" cy="299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663" indent="-469900">
              <a:spcBef>
                <a:spcPts val="1100"/>
              </a:spcBef>
              <a:spcAft>
                <a:spcPts val="1425"/>
              </a:spcAft>
              <a:buFont typeface="Arial" panose="020B0604020202020204" pitchFamily="34" charset="0"/>
              <a:buChar char="•"/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r>
              <a:rPr lang="it-IT" altLang="it-IT" sz="2800" b="1" dirty="0">
                <a:latin typeface="Arial" panose="020B0604020202020204" pitchFamily="34" charset="0"/>
              </a:rPr>
              <a:t>LOCAL INFECTIONS</a:t>
            </a:r>
          </a:p>
          <a:p>
            <a:pPr marL="474663" indent="2105025">
              <a:buNone/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r>
              <a:rPr lang="it-IT" altLang="it-IT" sz="2800" dirty="0">
                <a:latin typeface="Arial" panose="020B0604020202020204" pitchFamily="34" charset="0"/>
              </a:rPr>
              <a:t>Exit Site</a:t>
            </a:r>
          </a:p>
          <a:p>
            <a:pPr marL="474663" indent="2090738">
              <a:buNone/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r>
              <a:rPr lang="it-IT" altLang="it-IT" sz="2800" dirty="0">
                <a:latin typeface="Arial" panose="020B0604020202020204" pitchFamily="34" charset="0"/>
              </a:rPr>
              <a:t>Tunnel</a:t>
            </a:r>
          </a:p>
          <a:p>
            <a:pPr marL="474663" indent="2090738">
              <a:buNone/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r>
              <a:rPr lang="it-IT" altLang="it-IT" sz="2800" dirty="0">
                <a:latin typeface="Arial" panose="020B0604020202020204" pitchFamily="34" charset="0"/>
              </a:rPr>
              <a:t>Pocket</a:t>
            </a:r>
          </a:p>
          <a:p>
            <a:pPr marL="474663" indent="2090738">
              <a:buNone/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endParaRPr lang="it-IT" altLang="it-IT" sz="2800" dirty="0">
              <a:latin typeface="Arial" panose="020B0604020202020204" pitchFamily="34" charset="0"/>
            </a:endParaRPr>
          </a:p>
          <a:p>
            <a:pPr marL="474663" indent="-469900">
              <a:spcBef>
                <a:spcPts val="1100"/>
              </a:spcBef>
              <a:spcAft>
                <a:spcPts val="1425"/>
              </a:spcAft>
              <a:buFont typeface="Arial" panose="020B0604020202020204" pitchFamily="34" charset="0"/>
              <a:buChar char="•"/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r>
              <a:rPr lang="it-IT" altLang="it-IT" sz="2800" b="1" dirty="0">
                <a:latin typeface="Arial" panose="020B0604020202020204" pitchFamily="34" charset="0"/>
              </a:rPr>
              <a:t>SISTEMIC INFECTIONS (CRBSI)</a:t>
            </a:r>
          </a:p>
        </p:txBody>
      </p:sp>
    </p:spTree>
    <p:extLst>
      <p:ext uri="{BB962C8B-B14F-4D97-AF65-F5344CB8AC3E}">
        <p14:creationId xmlns:p14="http://schemas.microsoft.com/office/powerpoint/2010/main" val="229738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55F899-E7AA-E342-8394-01675E140727}"/>
              </a:ext>
            </a:extLst>
          </p:cNvPr>
          <p:cNvSpPr txBox="1"/>
          <p:nvPr/>
        </p:nvSpPr>
        <p:spPr>
          <a:xfrm>
            <a:off x="3040971" y="165659"/>
            <a:ext cx="3062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DIAGNOSIS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3CBD0-8B30-4445-B3C4-26BCEB12D171}"/>
              </a:ext>
            </a:extLst>
          </p:cNvPr>
          <p:cNvSpPr/>
          <p:nvPr/>
        </p:nvSpPr>
        <p:spPr>
          <a:xfrm>
            <a:off x="1006465" y="1260992"/>
            <a:ext cx="7704856" cy="1151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3">
              <a:spcBef>
                <a:spcPts val="1100"/>
              </a:spcBef>
              <a:spcAft>
                <a:spcPts val="1425"/>
              </a:spcAft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r>
              <a:rPr lang="it-IT" altLang="it-IT" sz="2400" b="1" dirty="0" err="1">
                <a:latin typeface="Arial" panose="020B0604020202020204" pitchFamily="34" charset="0"/>
              </a:rPr>
              <a:t>Sistemic</a:t>
            </a:r>
            <a:r>
              <a:rPr lang="it-IT" altLang="it-IT" sz="2400" b="1" dirty="0">
                <a:latin typeface="Arial" panose="020B0604020202020204" pitchFamily="34" charset="0"/>
              </a:rPr>
              <a:t> </a:t>
            </a:r>
            <a:r>
              <a:rPr lang="it-IT" altLang="it-IT" sz="2400" b="1" dirty="0" err="1">
                <a:latin typeface="Arial" panose="020B0604020202020204" pitchFamily="34" charset="0"/>
              </a:rPr>
              <a:t>Infections</a:t>
            </a:r>
            <a:r>
              <a:rPr lang="it-IT" altLang="it-IT" sz="2400" b="1" dirty="0">
                <a:latin typeface="Arial" panose="020B0604020202020204" pitchFamily="34" charset="0"/>
              </a:rPr>
              <a:t> (CRBSI)</a:t>
            </a:r>
          </a:p>
          <a:p>
            <a:pPr marL="4763">
              <a:spcBef>
                <a:spcPts val="1100"/>
              </a:spcBef>
              <a:spcAft>
                <a:spcPts val="1425"/>
              </a:spcAft>
              <a:tabLst>
                <a:tab pos="474663" algn="l"/>
                <a:tab pos="579438" algn="l"/>
                <a:tab pos="1028700" algn="l"/>
                <a:tab pos="1477963" algn="l"/>
                <a:tab pos="1927225" algn="l"/>
                <a:tab pos="2376488" algn="l"/>
                <a:tab pos="2825750" algn="l"/>
                <a:tab pos="3275013" algn="l"/>
                <a:tab pos="3724275" algn="l"/>
                <a:tab pos="4173538" algn="l"/>
                <a:tab pos="4622800" algn="l"/>
                <a:tab pos="5072063" algn="l"/>
                <a:tab pos="5521325" algn="l"/>
                <a:tab pos="5970588" algn="l"/>
                <a:tab pos="6419850" algn="l"/>
                <a:tab pos="6869113" algn="l"/>
                <a:tab pos="7318375" algn="l"/>
                <a:tab pos="7767638" algn="l"/>
                <a:tab pos="8216900" algn="l"/>
                <a:tab pos="8666163" algn="l"/>
                <a:tab pos="9115425" algn="l"/>
              </a:tabLst>
              <a:defRPr/>
            </a:pPr>
            <a:endParaRPr lang="it-IT" altLang="it-IT" sz="2400" b="1" dirty="0"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AF726A-6290-B242-9420-AA1F3CC5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224" y="963246"/>
            <a:ext cx="2768600" cy="9779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48F3F0-4FD9-CA49-B8DA-5BD4043CAD2B}"/>
              </a:ext>
            </a:extLst>
          </p:cNvPr>
          <p:cNvSpPr/>
          <p:nvPr/>
        </p:nvSpPr>
        <p:spPr>
          <a:xfrm>
            <a:off x="484661" y="2202693"/>
            <a:ext cx="8748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BSI in a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patient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with a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vascular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access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clinical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signs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of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infections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fever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shivers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, and or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hypotension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),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without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any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other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apparent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source of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infection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at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least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on of the </a:t>
            </a:r>
            <a:r>
              <a:rPr lang="it-IT" altLang="it-IT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following</a:t>
            </a:r>
            <a:r>
              <a:rPr lang="it-IT" alt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EE3C1A-F2BE-C74D-9A2A-75F1542D8043}"/>
              </a:ext>
            </a:extLst>
          </p:cNvPr>
          <p:cNvSpPr/>
          <p:nvPr/>
        </p:nvSpPr>
        <p:spPr>
          <a:xfrm>
            <a:off x="-89125" y="3999375"/>
            <a:ext cx="9052824" cy="2809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8325" indent="-342900">
              <a:lnSpc>
                <a:spcPct val="80000"/>
              </a:lnSpc>
              <a:spcBef>
                <a:spcPts val="11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itchFamily="2" charset="2"/>
              <a:buChar char="ü"/>
              <a:defRPr/>
            </a:pP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Quantitative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or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semiquantitative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colture of a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catheter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with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isolation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of the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same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germ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(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same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spp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. and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antibiogram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)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from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blood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and  </a:t>
            </a:r>
            <a:r>
              <a:rPr lang="it-IT" altLang="it-IT" sz="2400" dirty="0">
                <a:ea typeface="Comic Sans MS" panose="030F0902030302020204" pitchFamily="66" charset="0"/>
                <a:cs typeface="Comic Sans MS" panose="030F0902030302020204" pitchFamily="66" charset="0"/>
              </a:rPr>
              <a:t>from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>
                <a:ea typeface="Comic Sans MS" panose="030F0902030302020204" pitchFamily="66" charset="0"/>
                <a:cs typeface="Comic Sans MS" panose="030F0902030302020204" pitchFamily="66" charset="0"/>
              </a:rPr>
              <a:t>the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catheter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;</a:t>
            </a:r>
          </a:p>
          <a:p>
            <a:pPr marL="568325" indent="-342900">
              <a:lnSpc>
                <a:spcPct val="80000"/>
              </a:lnSpc>
              <a:spcBef>
                <a:spcPts val="11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itchFamily="2" charset="2"/>
              <a:buChar char="ü"/>
              <a:defRPr/>
            </a:pP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Quantitative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blood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colture from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catheter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and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peripheral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vein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with a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growth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ratio </a:t>
            </a:r>
            <a:r>
              <a:rPr lang="it-IT" altLang="it-IT" sz="2400" u="sng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&gt;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3-5:1 (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catheter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i="1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vs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peripheral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blood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);</a:t>
            </a:r>
          </a:p>
          <a:p>
            <a:pPr marL="549275" indent="-342900">
              <a:lnSpc>
                <a:spcPct val="80000"/>
              </a:lnSpc>
              <a:spcBef>
                <a:spcPts val="11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itchFamily="2" charset="2"/>
              <a:buChar char="ü"/>
              <a:defRPr/>
            </a:pP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Positivization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of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peripheral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blood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colture in 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2 or more </a:t>
            </a:r>
            <a:r>
              <a:rPr lang="it-IT" altLang="it-IT" sz="2400" dirty="0" err="1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hrs</a:t>
            </a:r>
            <a:r>
              <a:rPr lang="it-IT" altLang="it-IT" sz="2400" dirty="0">
                <a:solidFill>
                  <a:srgbClr val="FF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than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blood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coltures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from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catheters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(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Differential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 Time to </a:t>
            </a:r>
            <a:r>
              <a:rPr lang="it-IT" altLang="it-IT" sz="2400" dirty="0" err="1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Positivity</a:t>
            </a:r>
            <a:r>
              <a:rPr lang="it-IT" altLang="it-IT" sz="2400" dirty="0">
                <a:solidFill>
                  <a:srgbClr val="000000"/>
                </a:solidFill>
                <a:ea typeface="Comic Sans MS" panose="030F0902030302020204" pitchFamily="66" charset="0"/>
                <a:cs typeface="Comic Sans MS" panose="030F0902030302020204" pitchFamily="66" charset="0"/>
              </a:rPr>
              <a:t>, DTP).</a:t>
            </a:r>
          </a:p>
        </p:txBody>
      </p:sp>
    </p:spTree>
    <p:extLst>
      <p:ext uri="{BB962C8B-B14F-4D97-AF65-F5344CB8AC3E}">
        <p14:creationId xmlns:p14="http://schemas.microsoft.com/office/powerpoint/2010/main" val="84688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70355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2C774-D900-9B4D-BC44-729E702DEE59}"/>
              </a:ext>
            </a:extLst>
          </p:cNvPr>
          <p:cNvSpPr txBox="1"/>
          <p:nvPr/>
        </p:nvSpPr>
        <p:spPr>
          <a:xfrm>
            <a:off x="1126728" y="1412776"/>
            <a:ext cx="68905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tx2"/>
                </a:solidFill>
              </a:rPr>
              <a:t>IS THERE A ROLE OF VASCULAR ACCESS </a:t>
            </a:r>
          </a:p>
          <a:p>
            <a:pPr algn="ctr"/>
            <a:r>
              <a:rPr lang="it-IT" sz="3200" b="1" dirty="0">
                <a:solidFill>
                  <a:schemeClr val="tx2"/>
                </a:solidFill>
              </a:rPr>
              <a:t>IN REDUCING CRBSI?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3325A-4DD8-2C4E-A3BA-F43574416BC9}"/>
              </a:ext>
            </a:extLst>
          </p:cNvPr>
          <p:cNvSpPr txBox="1"/>
          <p:nvPr/>
        </p:nvSpPr>
        <p:spPr>
          <a:xfrm>
            <a:off x="395534" y="3284984"/>
            <a:ext cx="8352928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2800" dirty="0"/>
              <a:t>IS THERE A </a:t>
            </a:r>
            <a:r>
              <a:rPr lang="it-IT" sz="2800" b="1" dirty="0"/>
              <a:t>BENEFIT</a:t>
            </a:r>
            <a:r>
              <a:rPr lang="it-IT" sz="2800" dirty="0"/>
              <a:t> OF A VASCULAR ACCESS OVER ANOTHER IN TERMS OF </a:t>
            </a:r>
            <a:r>
              <a:rPr lang="it-IT" sz="2800" b="1" dirty="0"/>
              <a:t>INFECTION RISK</a:t>
            </a:r>
            <a:r>
              <a:rPr lang="it-IT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13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70355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2C774-D900-9B4D-BC44-729E702DEE59}"/>
              </a:ext>
            </a:extLst>
          </p:cNvPr>
          <p:cNvSpPr txBox="1"/>
          <p:nvPr/>
        </p:nvSpPr>
        <p:spPr>
          <a:xfrm>
            <a:off x="2084907" y="1330692"/>
            <a:ext cx="4844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err="1">
                <a:solidFill>
                  <a:schemeClr val="tx2"/>
                </a:solidFill>
              </a:rPr>
              <a:t>WoCoVA</a:t>
            </a:r>
            <a:r>
              <a:rPr lang="it-IT" sz="3600" b="1" dirty="0">
                <a:solidFill>
                  <a:schemeClr val="tx2"/>
                </a:solidFill>
              </a:rPr>
              <a:t> TERMINOLOGY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3325A-4DD8-2C4E-A3BA-F43574416BC9}"/>
              </a:ext>
            </a:extLst>
          </p:cNvPr>
          <p:cNvSpPr txBox="1"/>
          <p:nvPr/>
        </p:nvSpPr>
        <p:spPr>
          <a:xfrm>
            <a:off x="395534" y="3284984"/>
            <a:ext cx="8352928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3200" b="1" dirty="0"/>
              <a:t>PICC</a:t>
            </a:r>
            <a:r>
              <a:rPr lang="it-IT" sz="3200" dirty="0"/>
              <a:t> (</a:t>
            </a:r>
            <a:r>
              <a:rPr lang="it-IT" sz="3200" b="1" dirty="0" err="1"/>
              <a:t>P</a:t>
            </a:r>
            <a:r>
              <a:rPr lang="it-IT" sz="3200" dirty="0" err="1"/>
              <a:t>eripheral</a:t>
            </a:r>
            <a:r>
              <a:rPr lang="it-IT" sz="3200" dirty="0"/>
              <a:t> </a:t>
            </a:r>
            <a:r>
              <a:rPr lang="it-IT" sz="3200" b="1" dirty="0" err="1"/>
              <a:t>I</a:t>
            </a:r>
            <a:r>
              <a:rPr lang="it-IT" sz="3200" dirty="0" err="1"/>
              <a:t>nserted</a:t>
            </a:r>
            <a:r>
              <a:rPr lang="it-IT" sz="3200" dirty="0"/>
              <a:t> </a:t>
            </a:r>
            <a:r>
              <a:rPr lang="it-IT" sz="3200" b="1" dirty="0"/>
              <a:t>C</a:t>
            </a:r>
            <a:r>
              <a:rPr lang="it-IT" sz="3200" dirty="0"/>
              <a:t>entral </a:t>
            </a:r>
            <a:r>
              <a:rPr lang="it-IT" sz="3200" b="1" dirty="0" err="1"/>
              <a:t>C</a:t>
            </a:r>
            <a:r>
              <a:rPr lang="it-IT" sz="3200" dirty="0" err="1"/>
              <a:t>atheters</a:t>
            </a:r>
            <a:r>
              <a:rPr lang="it-IT" sz="3200" dirty="0"/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3200" b="1" dirty="0"/>
              <a:t>CICC</a:t>
            </a:r>
            <a:r>
              <a:rPr lang="it-IT" sz="3200" dirty="0"/>
              <a:t> (</a:t>
            </a:r>
            <a:r>
              <a:rPr lang="it-IT" sz="3200" b="1" dirty="0" err="1"/>
              <a:t>C</a:t>
            </a:r>
            <a:r>
              <a:rPr lang="it-IT" sz="3200" dirty="0" err="1"/>
              <a:t>entrally</a:t>
            </a:r>
            <a:r>
              <a:rPr lang="it-IT" sz="3200" dirty="0"/>
              <a:t> </a:t>
            </a:r>
            <a:r>
              <a:rPr lang="it-IT" sz="3200" b="1" dirty="0" err="1"/>
              <a:t>I</a:t>
            </a:r>
            <a:r>
              <a:rPr lang="it-IT" sz="3200" dirty="0" err="1"/>
              <a:t>nserted</a:t>
            </a:r>
            <a:r>
              <a:rPr lang="it-IT" sz="3200" dirty="0"/>
              <a:t> </a:t>
            </a:r>
            <a:r>
              <a:rPr lang="it-IT" sz="3200" b="1" dirty="0"/>
              <a:t>C</a:t>
            </a:r>
            <a:r>
              <a:rPr lang="it-IT" sz="3200" dirty="0"/>
              <a:t>entral </a:t>
            </a:r>
            <a:r>
              <a:rPr lang="it-IT" sz="3200" b="1" dirty="0" err="1"/>
              <a:t>C</a:t>
            </a:r>
            <a:r>
              <a:rPr lang="it-IT" sz="3200" dirty="0" err="1"/>
              <a:t>atheters</a:t>
            </a:r>
            <a:r>
              <a:rPr lang="it-IT" sz="3200" dirty="0"/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3200" b="1" dirty="0"/>
              <a:t>FICC</a:t>
            </a:r>
            <a:r>
              <a:rPr lang="it-IT" sz="3200" dirty="0"/>
              <a:t> (</a:t>
            </a:r>
            <a:r>
              <a:rPr lang="it-IT" sz="3200" b="1" dirty="0" err="1"/>
              <a:t>F</a:t>
            </a:r>
            <a:r>
              <a:rPr lang="it-IT" sz="3200" dirty="0" err="1"/>
              <a:t>emorally</a:t>
            </a:r>
            <a:r>
              <a:rPr lang="it-IT" sz="3200" dirty="0"/>
              <a:t> </a:t>
            </a:r>
            <a:r>
              <a:rPr lang="it-IT" sz="3200" b="1" dirty="0" err="1"/>
              <a:t>I</a:t>
            </a:r>
            <a:r>
              <a:rPr lang="it-IT" sz="3200" dirty="0" err="1"/>
              <a:t>nserted</a:t>
            </a:r>
            <a:r>
              <a:rPr lang="it-IT" sz="3200" dirty="0"/>
              <a:t> </a:t>
            </a:r>
            <a:r>
              <a:rPr lang="it-IT" sz="3200" b="1" dirty="0"/>
              <a:t>C</a:t>
            </a:r>
            <a:r>
              <a:rPr lang="it-IT" sz="3200" dirty="0"/>
              <a:t>entral </a:t>
            </a:r>
            <a:r>
              <a:rPr lang="it-IT" sz="3200" b="1" dirty="0" err="1"/>
              <a:t>C</a:t>
            </a:r>
            <a:r>
              <a:rPr lang="it-IT" sz="3200" dirty="0" err="1"/>
              <a:t>atheters</a:t>
            </a:r>
            <a:r>
              <a:rPr lang="it-IT" sz="32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15776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40BA93E9-88E7-D846-8184-B3B9E4F18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934" y="764704"/>
            <a:ext cx="531763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97550D8-0130-CD42-99EA-7C1B8A55E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705543"/>
            <a:ext cx="6261441" cy="2152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72A1D190-DF60-0648-B19E-B9021FED3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8344" y="1737466"/>
            <a:ext cx="1414452" cy="76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4400" b="1">
                <a:solidFill>
                  <a:srgbClr val="2F2B20"/>
                </a:solidFill>
                <a:latin typeface="Calibri" panose="020F0502020204030204" pitchFamily="34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60662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40" y="0"/>
            <a:ext cx="9144000" cy="7035564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0F9913F8-EB9E-7747-995D-629D7CEB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96752"/>
            <a:ext cx="662473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4400" b="1" dirty="0">
                <a:solidFill>
                  <a:schemeClr val="tx2"/>
                </a:solidFill>
                <a:cs typeface="Arial" panose="020B0604020202020204" pitchFamily="34" charset="0"/>
              </a:rPr>
              <a:t>RECOMMENDATION # 1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20DC20C-CF91-EC48-A937-E0B6C1BC2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451121"/>
            <a:ext cx="9361040" cy="129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14300"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  <a:spcBef>
                <a:spcPts val="438"/>
              </a:spcBef>
              <a:spcAft>
                <a:spcPts val="1425"/>
              </a:spcAft>
            </a:pPr>
            <a:r>
              <a:rPr lang="it-IT" altLang="it-IT" sz="3600" b="1" dirty="0">
                <a:latin typeface="Gill Sans MT" panose="020B0502020104020203" pitchFamily="34" charset="77"/>
              </a:rPr>
              <a:t>INSERT A VAD ONLY IF NECESSARY</a:t>
            </a:r>
            <a:endParaRPr lang="it-IT" altLang="it-IT" sz="3600" b="1" u="sng" dirty="0">
              <a:latin typeface="Gill Sans MT" panose="020B0502020104020203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F34A0B-B885-9C4C-A50D-F8EDE27E8AF4}"/>
              </a:ext>
            </a:extLst>
          </p:cNvPr>
          <p:cNvSpPr txBox="1"/>
          <p:nvPr/>
        </p:nvSpPr>
        <p:spPr>
          <a:xfrm>
            <a:off x="1469322" y="4742601"/>
            <a:ext cx="5961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e.g. : VAD </a:t>
            </a:r>
            <a:r>
              <a:rPr lang="it-IT" sz="2400" dirty="0" err="1"/>
              <a:t>requested</a:t>
            </a:r>
            <a:r>
              <a:rPr lang="it-IT" sz="2400" dirty="0"/>
              <a:t> for </a:t>
            </a:r>
            <a:r>
              <a:rPr lang="it-IT" sz="2400" dirty="0" err="1"/>
              <a:t>parenteral</a:t>
            </a:r>
            <a:r>
              <a:rPr lang="it-IT" sz="2400" dirty="0"/>
              <a:t> </a:t>
            </a:r>
            <a:r>
              <a:rPr lang="it-IT" sz="2400" dirty="0" err="1"/>
              <a:t>nutrition</a:t>
            </a:r>
            <a:r>
              <a:rPr lang="it-IT" sz="2400" dirty="0"/>
              <a:t>, </a:t>
            </a:r>
          </a:p>
          <a:p>
            <a:r>
              <a:rPr lang="it-IT" sz="2400" dirty="0" err="1"/>
              <a:t>whereas</a:t>
            </a:r>
            <a:r>
              <a:rPr lang="it-IT" sz="2400" dirty="0"/>
              <a:t> an </a:t>
            </a:r>
            <a:r>
              <a:rPr lang="it-IT" sz="2400" dirty="0" err="1"/>
              <a:t>enteric</a:t>
            </a:r>
            <a:r>
              <a:rPr lang="it-IT" sz="2400" dirty="0"/>
              <a:t> </a:t>
            </a:r>
            <a:r>
              <a:rPr lang="it-IT" sz="2400" dirty="0" err="1"/>
              <a:t>feeding</a:t>
            </a:r>
            <a:r>
              <a:rPr lang="it-IT" sz="2400" dirty="0"/>
              <a:t> </a:t>
            </a:r>
            <a:r>
              <a:rPr lang="it-IT" sz="2400" dirty="0" err="1"/>
              <a:t>would</a:t>
            </a:r>
            <a:r>
              <a:rPr lang="it-IT" sz="2400" dirty="0"/>
              <a:t> be </a:t>
            </a:r>
            <a:r>
              <a:rPr lang="it-IT" sz="2400" dirty="0" err="1"/>
              <a:t>possible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078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40" y="0"/>
            <a:ext cx="9144000" cy="7035564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0F9913F8-EB9E-7747-995D-629D7CEB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96752"/>
            <a:ext cx="662473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4400" b="1" dirty="0">
                <a:solidFill>
                  <a:schemeClr val="tx2"/>
                </a:solidFill>
                <a:cs typeface="Arial" panose="020B0604020202020204" pitchFamily="34" charset="0"/>
              </a:rPr>
              <a:t>RECOMMENDATION # 2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20DC20C-CF91-EC48-A937-E0B6C1BC2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451121"/>
            <a:ext cx="9361040" cy="129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14300"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  <a:spcBef>
                <a:spcPts val="438"/>
              </a:spcBef>
              <a:spcAft>
                <a:spcPts val="1425"/>
              </a:spcAft>
            </a:pPr>
            <a:r>
              <a:rPr lang="it-IT" altLang="it-IT" sz="3600" b="1" dirty="0">
                <a:latin typeface="Gill Sans MT" panose="020B0502020104020203" pitchFamily="34" charset="77"/>
              </a:rPr>
              <a:t>IF A VAD IS REQUIRED PREFER A PERIPHERAL VAD</a:t>
            </a:r>
            <a:endParaRPr lang="it-IT" altLang="it-IT" sz="3600" b="1" u="sng" dirty="0">
              <a:latin typeface="Gill Sans MT" panose="020B0502020104020203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48B981-2E49-2D4F-BA62-D9F5D9F8CC69}"/>
              </a:ext>
            </a:extLst>
          </p:cNvPr>
          <p:cNvSpPr txBox="1"/>
          <p:nvPr/>
        </p:nvSpPr>
        <p:spPr>
          <a:xfrm>
            <a:off x="3701088" y="5104252"/>
            <a:ext cx="2015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O.1 vs 2.7 %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D21E4-19BF-4D49-887B-A4F4D34ED8FC}"/>
              </a:ext>
            </a:extLst>
          </p:cNvPr>
          <p:cNvSpPr txBox="1"/>
          <p:nvPr/>
        </p:nvSpPr>
        <p:spPr>
          <a:xfrm>
            <a:off x="6516216" y="5949280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Maki 2007</a:t>
            </a:r>
          </a:p>
        </p:txBody>
      </p:sp>
    </p:spTree>
    <p:extLst>
      <p:ext uri="{BB962C8B-B14F-4D97-AF65-F5344CB8AC3E}">
        <p14:creationId xmlns:p14="http://schemas.microsoft.com/office/powerpoint/2010/main" val="516558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40" y="0"/>
            <a:ext cx="9144000" cy="7035564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0F9913F8-EB9E-7747-995D-629D7CEB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96752"/>
            <a:ext cx="662473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4400" b="1" dirty="0">
                <a:solidFill>
                  <a:schemeClr val="tx2"/>
                </a:solidFill>
                <a:cs typeface="Arial" panose="020B0604020202020204" pitchFamily="34" charset="0"/>
              </a:rPr>
              <a:t>RECOMMENDATION # 3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20DC20C-CF91-EC48-A937-E0B6C1BC2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451121"/>
            <a:ext cx="9361040" cy="129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14300"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  <a:spcBef>
                <a:spcPts val="438"/>
              </a:spcBef>
              <a:spcAft>
                <a:spcPts val="1425"/>
              </a:spcAft>
            </a:pPr>
            <a:r>
              <a:rPr lang="it-IT" altLang="it-IT" sz="3600" b="1" dirty="0">
                <a:latin typeface="Gill Sans MT" panose="020B0502020104020203" pitchFamily="34" charset="77"/>
              </a:rPr>
              <a:t>IF A CVAD IS REQUIRED SELECT CAREFULLY THE EXIT SITE</a:t>
            </a:r>
            <a:endParaRPr lang="it-IT" altLang="it-IT" sz="3600" b="1" u="sng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02481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pic>
        <p:nvPicPr>
          <p:cNvPr id="5" name="image38.png">
            <a:extLst>
              <a:ext uri="{FF2B5EF4-FFF2-40B4-BE49-F238E27FC236}">
                <a16:creationId xmlns:a16="http://schemas.microsoft.com/office/drawing/2014/main" id="{8C8B927E-DD83-AB4F-B7A0-7F3ADCAF5821}"/>
              </a:ext>
            </a:extLst>
          </p:cNvPr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124744"/>
            <a:ext cx="9144000" cy="609946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7A66E3-C374-4E4E-9D30-81D008A9451F}"/>
              </a:ext>
            </a:extLst>
          </p:cNvPr>
          <p:cNvSpPr txBox="1"/>
          <p:nvPr/>
        </p:nvSpPr>
        <p:spPr>
          <a:xfrm>
            <a:off x="2051720" y="238453"/>
            <a:ext cx="63626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THE CRUCIAL POINT IS THE EXIT SITE</a:t>
            </a:r>
          </a:p>
        </p:txBody>
      </p:sp>
    </p:spTree>
    <p:extLst>
      <p:ext uri="{BB962C8B-B14F-4D97-AF65-F5344CB8AC3E}">
        <p14:creationId xmlns:p14="http://schemas.microsoft.com/office/powerpoint/2010/main" val="82126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ACD9A753-8509-8246-ABA0-DEA0F7A9547F}"/>
              </a:ext>
            </a:extLst>
          </p:cNvPr>
          <p:cNvSpPr txBox="1">
            <a:spLocks/>
          </p:cNvSpPr>
          <p:nvPr/>
        </p:nvSpPr>
        <p:spPr>
          <a:xfrm>
            <a:off x="234950" y="1124744"/>
            <a:ext cx="874395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t-IT" sz="4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Infra-clavicular</a:t>
            </a:r>
          </a:p>
        </p:txBody>
      </p:sp>
      <p:pic>
        <p:nvPicPr>
          <p:cNvPr id="5" name="Immagine 3" descr="IMG_0336.JPG">
            <a:extLst>
              <a:ext uri="{FF2B5EF4-FFF2-40B4-BE49-F238E27FC236}">
                <a16:creationId xmlns:a16="http://schemas.microsoft.com/office/drawing/2014/main" id="{5FF99F4A-F2A3-654F-A6D2-950B235E1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2866232"/>
            <a:ext cx="584835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801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7035564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4E92ABD7-7F29-CC4B-B27A-11F2EA2D0458}"/>
              </a:ext>
            </a:extLst>
          </p:cNvPr>
          <p:cNvSpPr txBox="1">
            <a:spLocks/>
          </p:cNvSpPr>
          <p:nvPr/>
        </p:nvSpPr>
        <p:spPr>
          <a:xfrm>
            <a:off x="275630" y="1336675"/>
            <a:ext cx="874395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t-IT" sz="4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 upper arm</a:t>
            </a:r>
          </a:p>
        </p:txBody>
      </p:sp>
      <p:pic>
        <p:nvPicPr>
          <p:cNvPr id="5" name="Immagine 4" descr="IMG_0338.JPG">
            <a:extLst>
              <a:ext uri="{FF2B5EF4-FFF2-40B4-BE49-F238E27FC236}">
                <a16:creationId xmlns:a16="http://schemas.microsoft.com/office/drawing/2014/main" id="{DAB1BBDE-1AAF-9E4D-AF77-A7BA221CA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90813"/>
            <a:ext cx="6249988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316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7839" y="332656"/>
            <a:ext cx="9144000" cy="7035564"/>
          </a:xfrm>
          <a:prstGeom prst="rect">
            <a:avLst/>
          </a:prstGeom>
        </p:spPr>
      </p:pic>
      <p:pic>
        <p:nvPicPr>
          <p:cNvPr id="3" name="Immagine 3" descr="EPIC 3 title.tiff">
            <a:extLst>
              <a:ext uri="{FF2B5EF4-FFF2-40B4-BE49-F238E27FC236}">
                <a16:creationId xmlns:a16="http://schemas.microsoft.com/office/drawing/2014/main" id="{5C99D28F-0F0C-6D42-8215-BFF4C2E65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21" y="188640"/>
            <a:ext cx="6522251" cy="2676294"/>
          </a:xfrm>
          <a:prstGeom prst="rect">
            <a:avLst/>
          </a:prstGeom>
        </p:spPr>
      </p:pic>
      <p:pic>
        <p:nvPicPr>
          <p:cNvPr id="4" name="Immagine 3" descr="EPIC3 selection of insertion site.tiff">
            <a:extLst>
              <a:ext uri="{FF2B5EF4-FFF2-40B4-BE49-F238E27FC236}">
                <a16:creationId xmlns:a16="http://schemas.microsoft.com/office/drawing/2014/main" id="{76759372-6FC3-DE47-85F3-07D37F9B0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920" y="2915467"/>
            <a:ext cx="6522251" cy="397336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134295B-58F7-4446-91BA-CF95817DD189}"/>
              </a:ext>
            </a:extLst>
          </p:cNvPr>
          <p:cNvSpPr/>
          <p:nvPr/>
        </p:nvSpPr>
        <p:spPr>
          <a:xfrm>
            <a:off x="1907704" y="5229200"/>
            <a:ext cx="5688632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385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4104C3A0-2511-D04C-9C37-EF5D2F9C65A5}"/>
              </a:ext>
            </a:extLst>
          </p:cNvPr>
          <p:cNvSpPr txBox="1">
            <a:spLocks/>
          </p:cNvSpPr>
          <p:nvPr/>
        </p:nvSpPr>
        <p:spPr>
          <a:xfrm>
            <a:off x="251520" y="1437000"/>
            <a:ext cx="874395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PICC = low risk of infection 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AD8F0290-E22B-4A43-9B21-AC10B9DD8A1E}"/>
              </a:ext>
            </a:extLst>
          </p:cNvPr>
          <p:cNvSpPr txBox="1">
            <a:spLocks/>
          </p:cNvSpPr>
          <p:nvPr/>
        </p:nvSpPr>
        <p:spPr>
          <a:xfrm>
            <a:off x="251520" y="2808600"/>
            <a:ext cx="8743950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dirty="0">
                <a:latin typeface="Arial"/>
                <a:cs typeface="Arial"/>
              </a:rPr>
              <a:t>Why ?</a:t>
            </a:r>
          </a:p>
          <a:p>
            <a:pPr>
              <a:buFontTx/>
              <a:buChar char="-"/>
              <a:defRPr/>
            </a:pPr>
            <a:r>
              <a:rPr lang="en-US" dirty="0">
                <a:latin typeface="Arial"/>
                <a:cs typeface="Arial"/>
              </a:rPr>
              <a:t>Exit site is distant from nasal/oral/tracheal secretions</a:t>
            </a:r>
          </a:p>
          <a:p>
            <a:pPr>
              <a:buFontTx/>
              <a:buChar char="-"/>
              <a:defRPr/>
            </a:pPr>
            <a:r>
              <a:rPr lang="en-US" dirty="0">
                <a:latin typeface="Arial"/>
                <a:cs typeface="Arial"/>
              </a:rPr>
              <a:t>Low contamination of arm skin</a:t>
            </a:r>
          </a:p>
          <a:p>
            <a:pPr>
              <a:buFontTx/>
              <a:buChar char="-"/>
              <a:defRPr/>
            </a:pPr>
            <a:r>
              <a:rPr lang="en-US" dirty="0">
                <a:latin typeface="Arial"/>
                <a:cs typeface="Arial"/>
              </a:rPr>
              <a:t>Physical characteristics of arm skin (dry, thin)</a:t>
            </a:r>
          </a:p>
          <a:p>
            <a:pPr>
              <a:buFontTx/>
              <a:buChar char="-"/>
              <a:defRPr/>
            </a:pPr>
            <a:r>
              <a:rPr lang="en-US" dirty="0">
                <a:latin typeface="Arial"/>
                <a:cs typeface="Arial"/>
              </a:rPr>
              <a:t>Exit site allows better cleaning and better stabilization of the dressing</a:t>
            </a:r>
          </a:p>
          <a:p>
            <a:pPr marL="0" indent="0">
              <a:buFontTx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50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C8EE0FCB-580D-724D-BA09-0E6F16C77093}"/>
              </a:ext>
            </a:extLst>
          </p:cNvPr>
          <p:cNvSpPr txBox="1">
            <a:spLocks/>
          </p:cNvSpPr>
          <p:nvPr/>
        </p:nvSpPr>
        <p:spPr>
          <a:xfrm>
            <a:off x="388709" y="692696"/>
            <a:ext cx="874395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PICC = low risk of infection 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D11EDC1-7D74-3F40-BE8D-C0056DBB96B5}"/>
              </a:ext>
            </a:extLst>
          </p:cNvPr>
          <p:cNvSpPr txBox="1">
            <a:spLocks/>
          </p:cNvSpPr>
          <p:nvPr/>
        </p:nvSpPr>
        <p:spPr>
          <a:xfrm>
            <a:off x="388709" y="1628800"/>
            <a:ext cx="8743950" cy="46085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it-IT" sz="2800" u="sng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Studies on CRBSI with ultrasound-guided PICCs: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0.4/1000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Pittiruti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2006 – pts on PN)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Harnage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2006)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0.3/1000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Scoppettuolo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2010 – 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infect.dis.pts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Cotogni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2013 – cancer pts on HPN)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Botella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2013 – cancer pts on HPN)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0.3/1000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Zerla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2015 –  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hosp.pts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0.01/1000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Zerla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2015 – home care)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0/1000 days (Nolan 2015 – ICU pts)</a:t>
            </a:r>
          </a:p>
          <a:p>
            <a:pPr marL="0" indent="0">
              <a:buFontTx/>
              <a:buChar char="-"/>
            </a:pP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0/1000 days (</a:t>
            </a:r>
            <a:r>
              <a:rPr lang="en-US" altLang="it-IT" sz="28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Bolis</a:t>
            </a:r>
            <a:r>
              <a:rPr lang="en-US" altLang="it-IT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2017 – ICU pts)</a:t>
            </a:r>
          </a:p>
          <a:p>
            <a:pPr marL="0" indent="0">
              <a:buFontTx/>
              <a:buChar char="-"/>
            </a:pPr>
            <a:endParaRPr lang="en-US" altLang="it-IT" sz="2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FontTx/>
              <a:buChar char="-"/>
            </a:pPr>
            <a:endParaRPr lang="en-US" altLang="it-IT" sz="2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FontTx/>
              <a:buChar char="-"/>
            </a:pPr>
            <a:endParaRPr lang="en-US" altLang="it-IT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endParaRPr lang="en-US" altLang="it-IT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2274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D689A5AE-CE05-474F-9761-A7162F684318}"/>
              </a:ext>
            </a:extLst>
          </p:cNvPr>
          <p:cNvSpPr txBox="1">
            <a:spLocks/>
          </p:cNvSpPr>
          <p:nvPr/>
        </p:nvSpPr>
        <p:spPr>
          <a:xfrm>
            <a:off x="47625" y="1288558"/>
            <a:ext cx="9048750" cy="13366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t-IT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N.B.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2855583-9AFD-EF46-89C4-2AAE4F83CB74}"/>
              </a:ext>
            </a:extLst>
          </p:cNvPr>
          <p:cNvSpPr txBox="1">
            <a:spLocks/>
          </p:cNvSpPr>
          <p:nvPr/>
        </p:nvSpPr>
        <p:spPr>
          <a:xfrm>
            <a:off x="251520" y="3161060"/>
            <a:ext cx="9048750" cy="434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it-IT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 some ICU patients, an emergency site at the upper arm is particularly indicated:</a:t>
            </a:r>
          </a:p>
          <a:p>
            <a:pPr lvl="1"/>
            <a:r>
              <a:rPr lang="en-US" altLang="it-IT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Tracheostomy</a:t>
            </a:r>
          </a:p>
          <a:p>
            <a:pPr lvl="1"/>
            <a:r>
              <a:rPr lang="en-US" altLang="it-IT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Wound/infection of neck and chest</a:t>
            </a:r>
          </a:p>
          <a:p>
            <a:pPr lvl="1"/>
            <a:r>
              <a:rPr lang="en-US" altLang="it-IT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Orthopedic devices</a:t>
            </a:r>
          </a:p>
          <a:p>
            <a:pPr lvl="1"/>
            <a:r>
              <a:rPr lang="en-US" altLang="it-IT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Helmets for NIV</a:t>
            </a:r>
            <a:endParaRPr lang="en-US" altLang="it-IT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885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153" y="332656"/>
            <a:ext cx="9144000" cy="7035564"/>
          </a:xfrm>
          <a:prstGeom prst="rect">
            <a:avLst/>
          </a:prstGeom>
        </p:spPr>
      </p:pic>
      <p:pic>
        <p:nvPicPr>
          <p:cNvPr id="3" name="Immagine 3" descr="IMG_0332.JPG">
            <a:extLst>
              <a:ext uri="{FF2B5EF4-FFF2-40B4-BE49-F238E27FC236}">
                <a16:creationId xmlns:a16="http://schemas.microsoft.com/office/drawing/2014/main" id="{01CA140F-F9B4-6C4F-9F4A-D778222D5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33092"/>
            <a:ext cx="5701358" cy="4276019"/>
          </a:xfrm>
          <a:prstGeom prst="rect">
            <a:avLst/>
          </a:prstGeom>
        </p:spPr>
      </p:pic>
      <p:sp>
        <p:nvSpPr>
          <p:cNvPr id="4" name="Titolo 4">
            <a:extLst>
              <a:ext uri="{FF2B5EF4-FFF2-40B4-BE49-F238E27FC236}">
                <a16:creationId xmlns:a16="http://schemas.microsoft.com/office/drawing/2014/main" id="{7345AC41-8BC0-374D-8166-001F62B1A32B}"/>
              </a:ext>
            </a:extLst>
          </p:cNvPr>
          <p:cNvSpPr txBox="1">
            <a:spLocks/>
          </p:cNvSpPr>
          <p:nvPr/>
        </p:nvSpPr>
        <p:spPr>
          <a:xfrm>
            <a:off x="-700953" y="1124744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 Wouldn’t a PICC have been a better choice?</a:t>
            </a:r>
          </a:p>
        </p:txBody>
      </p:sp>
    </p:spTree>
    <p:extLst>
      <p:ext uri="{BB962C8B-B14F-4D97-AF65-F5344CB8AC3E}">
        <p14:creationId xmlns:p14="http://schemas.microsoft.com/office/powerpoint/2010/main" val="3339723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4">
            <a:extLst>
              <a:ext uri="{FF2B5EF4-FFF2-40B4-BE49-F238E27FC236}">
                <a16:creationId xmlns:a16="http://schemas.microsoft.com/office/drawing/2014/main" id="{C3FEF595-30C6-0944-BA12-7A7DC76D7DED}"/>
              </a:ext>
            </a:extLst>
          </p:cNvPr>
          <p:cNvSpPr txBox="1">
            <a:spLocks/>
          </p:cNvSpPr>
          <p:nvPr/>
        </p:nvSpPr>
        <p:spPr>
          <a:xfrm>
            <a:off x="-684584" y="1057157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/>
              <a:t> Wouldn’t a PICC have been a better choice?</a:t>
            </a:r>
            <a:endParaRPr lang="en-US" sz="3600" b="1" dirty="0"/>
          </a:p>
        </p:txBody>
      </p:sp>
      <p:pic>
        <p:nvPicPr>
          <p:cNvPr id="4" name="Immagine 1" descr="IMG_0334.JPG">
            <a:extLst>
              <a:ext uri="{FF2B5EF4-FFF2-40B4-BE49-F238E27FC236}">
                <a16:creationId xmlns:a16="http://schemas.microsoft.com/office/drawing/2014/main" id="{BC774083-F935-7C46-A14C-F2D23ACD2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797" y="2777874"/>
            <a:ext cx="5463251" cy="40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72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Titolo 4">
            <a:extLst>
              <a:ext uri="{FF2B5EF4-FFF2-40B4-BE49-F238E27FC236}">
                <a16:creationId xmlns:a16="http://schemas.microsoft.com/office/drawing/2014/main" id="{F45BC96A-73E3-A740-926A-0B976A329F14}"/>
              </a:ext>
            </a:extLst>
          </p:cNvPr>
          <p:cNvSpPr txBox="1">
            <a:spLocks/>
          </p:cNvSpPr>
          <p:nvPr/>
        </p:nvSpPr>
        <p:spPr>
          <a:xfrm>
            <a:off x="-540569" y="1124744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 Wouldn’t a PICC have been a better choice?</a:t>
            </a:r>
          </a:p>
        </p:txBody>
      </p:sp>
      <p:pic>
        <p:nvPicPr>
          <p:cNvPr id="5" name="Immagine 2" descr="IMG_0335.JPG">
            <a:extLst>
              <a:ext uri="{FF2B5EF4-FFF2-40B4-BE49-F238E27FC236}">
                <a16:creationId xmlns:a16="http://schemas.microsoft.com/office/drawing/2014/main" id="{436BB9A0-11A0-9D41-B09C-873011564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70" y="2350149"/>
            <a:ext cx="5965923" cy="44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34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081" y="260648"/>
            <a:ext cx="9144000" cy="7035564"/>
          </a:xfrm>
          <a:prstGeom prst="rect">
            <a:avLst/>
          </a:prstGeom>
        </p:spPr>
      </p:pic>
      <p:sp>
        <p:nvSpPr>
          <p:cNvPr id="4" name="Titolo 4">
            <a:extLst>
              <a:ext uri="{FF2B5EF4-FFF2-40B4-BE49-F238E27FC236}">
                <a16:creationId xmlns:a16="http://schemas.microsoft.com/office/drawing/2014/main" id="{F45BC96A-73E3-A740-926A-0B976A329F14}"/>
              </a:ext>
            </a:extLst>
          </p:cNvPr>
          <p:cNvSpPr txBox="1">
            <a:spLocks/>
          </p:cNvSpPr>
          <p:nvPr/>
        </p:nvSpPr>
        <p:spPr>
          <a:xfrm>
            <a:off x="-540569" y="1124744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 Wouldn’t a PICC have been a better choice?</a:t>
            </a:r>
          </a:p>
        </p:txBody>
      </p:sp>
      <p:pic>
        <p:nvPicPr>
          <p:cNvPr id="6" name="Immagine 3" descr="IMG_0251.jpg">
            <a:extLst>
              <a:ext uri="{FF2B5EF4-FFF2-40B4-BE49-F238E27FC236}">
                <a16:creationId xmlns:a16="http://schemas.microsoft.com/office/drawing/2014/main" id="{B06C9398-D456-E74F-8570-E6D653E84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56" y="2060848"/>
            <a:ext cx="3938285" cy="466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4" descr="IMG_2136.jpg">
            <a:extLst>
              <a:ext uri="{FF2B5EF4-FFF2-40B4-BE49-F238E27FC236}">
                <a16:creationId xmlns:a16="http://schemas.microsoft.com/office/drawing/2014/main" id="{DC3392E0-DB6D-F740-9528-9A77E8074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3938285" cy="466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635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5E797261-47B4-4D42-9D7F-45FBE69E92EC}"/>
              </a:ext>
            </a:extLst>
          </p:cNvPr>
          <p:cNvSpPr txBox="1">
            <a:spLocks/>
          </p:cNvSpPr>
          <p:nvPr/>
        </p:nvSpPr>
        <p:spPr>
          <a:xfrm>
            <a:off x="200025" y="1052736"/>
            <a:ext cx="874395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CICC vs PICC</a:t>
            </a:r>
          </a:p>
          <a:p>
            <a:r>
              <a:rPr lang="en-US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RCT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4B377157-2208-B94D-BE28-0C0F2279A7FD}"/>
              </a:ext>
            </a:extLst>
          </p:cNvPr>
          <p:cNvSpPr txBox="1">
            <a:spLocks/>
          </p:cNvSpPr>
          <p:nvPr/>
        </p:nvSpPr>
        <p:spPr>
          <a:xfrm>
            <a:off x="251520" y="2928392"/>
            <a:ext cx="8743950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b="1" dirty="0">
                <a:latin typeface="Arial"/>
                <a:cs typeface="Arial"/>
              </a:rPr>
              <a:t>RISK OF INFECTION</a:t>
            </a:r>
          </a:p>
          <a:p>
            <a:pPr>
              <a:defRPr/>
            </a:pPr>
            <a:r>
              <a:rPr lang="en-US" dirty="0">
                <a:latin typeface="Arial"/>
                <a:cs typeface="Arial"/>
              </a:rPr>
              <a:t>CICC = Higher risk than PICCs, in some patients:</a:t>
            </a:r>
          </a:p>
          <a:p>
            <a:pPr lvl="1">
              <a:defRPr/>
            </a:pPr>
            <a:r>
              <a:rPr lang="en-US" dirty="0">
                <a:latin typeface="Arial"/>
                <a:cs typeface="Arial"/>
              </a:rPr>
              <a:t>In patients with tracheostomy</a:t>
            </a:r>
          </a:p>
          <a:p>
            <a:pPr lvl="1">
              <a:defRPr/>
            </a:pPr>
            <a:r>
              <a:rPr lang="en-US" dirty="0">
                <a:latin typeface="Arial"/>
                <a:cs typeface="Arial"/>
              </a:rPr>
              <a:t>When emergency site is at mid-neck</a:t>
            </a:r>
          </a:p>
          <a:p>
            <a:pPr lvl="1">
              <a:defRPr/>
            </a:pPr>
            <a:r>
              <a:rPr lang="en-US" dirty="0">
                <a:latin typeface="Arial"/>
                <a:cs typeface="Arial"/>
              </a:rPr>
              <a:t>When the CICC has been inserted without a proper insertion protocol</a:t>
            </a:r>
          </a:p>
        </p:txBody>
      </p:sp>
    </p:spTree>
    <p:extLst>
      <p:ext uri="{BB962C8B-B14F-4D97-AF65-F5344CB8AC3E}">
        <p14:creationId xmlns:p14="http://schemas.microsoft.com/office/powerpoint/2010/main" val="3616352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B241F103-40BD-B545-B508-2546BBF8A565}"/>
              </a:ext>
            </a:extLst>
          </p:cNvPr>
          <p:cNvSpPr txBox="1">
            <a:spLocks noChangeArrowheads="1"/>
          </p:cNvSpPr>
          <p:nvPr/>
        </p:nvSpPr>
        <p:spPr>
          <a:xfrm>
            <a:off x="892969" y="78916"/>
            <a:ext cx="7358062" cy="792163"/>
          </a:xfrm>
          <a:prstGeom prst="rect">
            <a:avLst/>
          </a:prstGeom>
        </p:spPr>
        <p:txBody>
          <a:bodyPr vert="horz" lIns="91440" tIns="45000" rIns="91440" bIns="4500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PATHOGENESIS</a:t>
            </a:r>
          </a:p>
        </p:txBody>
      </p:sp>
      <p:grpSp>
        <p:nvGrpSpPr>
          <p:cNvPr id="7" name="Group 1">
            <a:extLst>
              <a:ext uri="{FF2B5EF4-FFF2-40B4-BE49-F238E27FC236}">
                <a16:creationId xmlns:a16="http://schemas.microsoft.com/office/drawing/2014/main" id="{DCDB5967-1C47-324A-BB56-41465C4CDAC9}"/>
              </a:ext>
            </a:extLst>
          </p:cNvPr>
          <p:cNvGrpSpPr>
            <a:grpSpLocks/>
          </p:cNvGrpSpPr>
          <p:nvPr/>
        </p:nvGrpSpPr>
        <p:grpSpPr bwMode="auto">
          <a:xfrm>
            <a:off x="1115616" y="1916832"/>
            <a:ext cx="6524625" cy="5610225"/>
            <a:chOff x="843" y="802"/>
            <a:chExt cx="4110" cy="3534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641BF30-DEEA-EC48-9D62-8B72EDA689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" y="802"/>
              <a:ext cx="3937" cy="2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C5575C1F-AA0F-AD4C-A942-79A54F616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" y="1059"/>
              <a:ext cx="1378" cy="340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E9E6E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MANO DELL’OPERATORE</a:t>
              </a:r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3129DDB4-D0D5-BF4B-8FED-3F1C885CC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" y="2165"/>
              <a:ext cx="1352" cy="327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E9E6E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MICROFLORA CUTE DEL </a:t>
              </a:r>
            </a:p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PAZIENTE</a:t>
              </a:r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10F20F1A-DE0F-8C4B-8774-A3DD504A1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5" y="1636"/>
              <a:ext cx="1243" cy="366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E9E6E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COLONZZAZIONE </a:t>
              </a:r>
            </a:p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ESTREMITA’</a:t>
              </a: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3D42A1C4-51D8-4A42-897E-50901C376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4" y="2085"/>
              <a:ext cx="1223" cy="366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E9E6E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FLUIDO CONTAMINATO</a:t>
              </a:r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542CADD7-EC78-5645-A340-FFF80F423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3338"/>
              <a:ext cx="1208" cy="315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E9E6E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CONTAMINAZIONE </a:t>
              </a:r>
            </a:p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DA INSERZIONE</a:t>
              </a: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21B06909-AC8F-B048-9899-2AE56BB01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3368"/>
              <a:ext cx="1274" cy="315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E9E6E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PROPAGAZIONE </a:t>
              </a:r>
            </a:p>
            <a:p>
              <a:pPr algn="ctr" eaLnBrk="1" hangingPunct="1">
                <a:buClrTx/>
                <a:buFontTx/>
                <a:buNone/>
              </a:pPr>
              <a:r>
                <a:rPr lang="it-IT" altLang="it-IT" sz="1200" b="1">
                  <a:solidFill>
                    <a:srgbClr val="000000"/>
                  </a:solidFill>
                </a:rPr>
                <a:t>EMATOGENA</a:t>
              </a:r>
            </a:p>
          </p:txBody>
        </p:sp>
        <p:sp>
          <p:nvSpPr>
            <p:cNvPr id="15" name="Text Box 9">
              <a:extLst>
                <a:ext uri="{FF2B5EF4-FFF2-40B4-BE49-F238E27FC236}">
                  <a16:creationId xmlns:a16="http://schemas.microsoft.com/office/drawing/2014/main" id="{3E8665F8-9A38-2E43-9B44-441F1182E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6" y="4035"/>
              <a:ext cx="412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fld id="{B541C21A-DE03-934A-A232-360142E70470}" type="slidenum">
                <a:rPr lang="it-IT" altLang="it-IT" sz="1600">
                  <a:solidFill>
                    <a:srgbClr val="C9C2D1"/>
                  </a:solidFill>
                </a:rPr>
                <a:pPr algn="ctr" eaLnBrk="1" hangingPunct="1">
                  <a:buClrTx/>
                  <a:buFontTx/>
                  <a:buNone/>
                </a:pPr>
                <a:t>24</a:t>
              </a:fld>
              <a:endParaRPr lang="it-IT" altLang="it-IT" sz="1600">
                <a:solidFill>
                  <a:srgbClr val="C9C2D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1227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40" y="0"/>
            <a:ext cx="9144000" cy="7035564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0F9913F8-EB9E-7747-995D-629D7CEB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96752"/>
            <a:ext cx="662473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4400" b="1" dirty="0">
                <a:solidFill>
                  <a:schemeClr val="tx2"/>
                </a:solidFill>
                <a:cs typeface="Arial" panose="020B0604020202020204" pitchFamily="34" charset="0"/>
              </a:rPr>
              <a:t>RECOMMENDATION # 4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20DC20C-CF91-EC48-A937-E0B6C1BC2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451121"/>
            <a:ext cx="9361040" cy="129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14300"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43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  <a:spcBef>
                <a:spcPts val="438"/>
              </a:spcBef>
              <a:spcAft>
                <a:spcPts val="1425"/>
              </a:spcAft>
            </a:pPr>
            <a:r>
              <a:rPr lang="it-IT" altLang="it-IT" sz="3600" b="1" dirty="0">
                <a:latin typeface="Gill Sans MT" panose="020B0502020104020203" pitchFamily="34" charset="77"/>
              </a:rPr>
              <a:t>USE AN INFECTION PREVENTION BUNDLE</a:t>
            </a:r>
            <a:endParaRPr lang="it-IT" altLang="it-IT" sz="3600" b="1" u="sng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79975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36822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8AD9DC-B9AD-244F-A52C-874E7A0E7276}"/>
              </a:ext>
            </a:extLst>
          </p:cNvPr>
          <p:cNvSpPr txBox="1">
            <a:spLocks/>
          </p:cNvSpPr>
          <p:nvPr/>
        </p:nvSpPr>
        <p:spPr>
          <a:xfrm>
            <a:off x="-627920" y="188640"/>
            <a:ext cx="10399839" cy="9087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>
                <a:highlight>
                  <a:srgbClr val="FFFF00"/>
                </a:highlight>
              </a:rPr>
              <a:t>BUNDLE DI PREVENZIONE DELLE INFEZIONI</a:t>
            </a:r>
          </a:p>
        </p:txBody>
      </p:sp>
      <p:sp>
        <p:nvSpPr>
          <p:cNvPr id="5" name="Shape 1131">
            <a:extLst>
              <a:ext uri="{FF2B5EF4-FFF2-40B4-BE49-F238E27FC236}">
                <a16:creationId xmlns:a16="http://schemas.microsoft.com/office/drawing/2014/main" id="{D0F13BB4-95BE-9E40-8A6A-D83888525DFA}"/>
              </a:ext>
            </a:extLst>
          </p:cNvPr>
          <p:cNvSpPr txBox="1">
            <a:spLocks/>
          </p:cNvSpPr>
          <p:nvPr/>
        </p:nvSpPr>
        <p:spPr>
          <a:xfrm>
            <a:off x="16024" y="1019814"/>
            <a:ext cx="9020472" cy="53285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Igiene delle mani, massime precauzioni di barriera durante l’impianto del catetere venoso</a:t>
            </a:r>
          </a:p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Scelta appropriata del sito di inserzione (metà braccio, zona </a:t>
            </a:r>
            <a:r>
              <a:rPr lang="it-IT" sz="2400" dirty="0" err="1">
                <a:latin typeface="Arial"/>
                <a:ea typeface="Arial"/>
                <a:cs typeface="Arial"/>
                <a:sym typeface="Arial"/>
              </a:rPr>
              <a:t>sottoclaveare</a:t>
            </a: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, zona </a:t>
            </a:r>
            <a:r>
              <a:rPr lang="it-IT" sz="2400" dirty="0" err="1">
                <a:latin typeface="Arial"/>
                <a:ea typeface="Arial"/>
                <a:cs typeface="Arial"/>
                <a:sym typeface="Arial"/>
              </a:rPr>
              <a:t>sopraclaveare</a:t>
            </a: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, collo, inguine)</a:t>
            </a:r>
          </a:p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Impianto </a:t>
            </a:r>
            <a:r>
              <a:rPr lang="it-IT" sz="2400" dirty="0" err="1">
                <a:latin typeface="Arial"/>
                <a:ea typeface="Arial"/>
                <a:cs typeface="Arial"/>
                <a:sym typeface="Arial"/>
              </a:rPr>
              <a:t>ecoguidato</a:t>
            </a: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, ovunque possibile, sia per i cateteri a inserzione centrale che per i cateteri a inserzione periferica</a:t>
            </a:r>
          </a:p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Utilizzo di </a:t>
            </a:r>
            <a:r>
              <a:rPr lang="it-IT" sz="2400" dirty="0" err="1">
                <a:latin typeface="Arial"/>
                <a:ea typeface="Arial"/>
                <a:cs typeface="Arial"/>
                <a:sym typeface="Arial"/>
              </a:rPr>
              <a:t>clorexidina</a:t>
            </a: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 al 2% per la disinfezione cutanea prima dell’inserzione nonché per la disinfezione continua o discontinua dell’exit site</a:t>
            </a:r>
          </a:p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Impiego di “</a:t>
            </a:r>
            <a:r>
              <a:rPr lang="it-IT" sz="2400" dirty="0" err="1">
                <a:latin typeface="Arial"/>
                <a:ea typeface="Arial"/>
                <a:cs typeface="Arial"/>
                <a:sym typeface="Arial"/>
              </a:rPr>
              <a:t>sutureless</a:t>
            </a: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400" dirty="0" err="1">
                <a:latin typeface="Arial"/>
                <a:ea typeface="Arial"/>
                <a:cs typeface="Arial"/>
                <a:sym typeface="Arial"/>
              </a:rPr>
              <a:t>devices</a:t>
            </a: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” per il fissaggio del catetere, ovunque possibile</a:t>
            </a:r>
          </a:p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Impiego di medicazioni semipermeabili trasparenti, ovunque possibile</a:t>
            </a:r>
          </a:p>
          <a:p>
            <a:pPr>
              <a:buClr>
                <a:srgbClr val="FF0000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lang="it-IT" sz="2400" dirty="0">
                <a:latin typeface="Arial"/>
                <a:ea typeface="Arial"/>
                <a:cs typeface="Arial"/>
                <a:sym typeface="Arial"/>
              </a:rPr>
              <a:t>Rimozione immediata del catetere venoso centrale non più indispensabile</a:t>
            </a:r>
          </a:p>
        </p:txBody>
      </p:sp>
    </p:spTree>
    <p:extLst>
      <p:ext uri="{BB962C8B-B14F-4D97-AF65-F5344CB8AC3E}">
        <p14:creationId xmlns:p14="http://schemas.microsoft.com/office/powerpoint/2010/main" val="28560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758" y="0"/>
            <a:ext cx="9144000" cy="7035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7FA67A-10B3-984B-96D9-B11551A3FEED}"/>
              </a:ext>
            </a:extLst>
          </p:cNvPr>
          <p:cNvSpPr txBox="1"/>
          <p:nvPr/>
        </p:nvSpPr>
        <p:spPr>
          <a:xfrm>
            <a:off x="2843808" y="1412776"/>
            <a:ext cx="3869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/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FDCA9-A6CA-CB4E-A1D4-06F7F29FB73A}"/>
              </a:ext>
            </a:extLst>
          </p:cNvPr>
          <p:cNvSpPr txBox="1"/>
          <p:nvPr/>
        </p:nvSpPr>
        <p:spPr>
          <a:xfrm>
            <a:off x="-6179" y="2924944"/>
            <a:ext cx="93657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/>
              <a:t>CRBSI </a:t>
            </a:r>
            <a:r>
              <a:rPr lang="it-IT" sz="2400" dirty="0"/>
              <a:t>ARE AN </a:t>
            </a:r>
            <a:r>
              <a:rPr lang="it-IT" sz="2400" b="1" dirty="0"/>
              <a:t>IMPORTANT ISSUE IN ICU </a:t>
            </a:r>
            <a:r>
              <a:rPr lang="it-IT" sz="2400" dirty="0"/>
              <a:t>IN TERMS OF</a:t>
            </a:r>
            <a:r>
              <a:rPr lang="it-IT" sz="2400" b="1" dirty="0"/>
              <a:t> MORBIDITY, MORTALITY AND COSTS;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/>
              <a:t>NOT ENOUGH EVIDENCE </a:t>
            </a:r>
            <a:r>
              <a:rPr lang="it-IT" sz="2400" dirty="0"/>
              <a:t>TO PREFER </a:t>
            </a:r>
            <a:r>
              <a:rPr lang="it-IT" sz="2400" b="1" dirty="0"/>
              <a:t>PICC vs CICC </a:t>
            </a:r>
            <a:r>
              <a:rPr lang="it-IT" sz="2400" dirty="0"/>
              <a:t>IN ICU BASED ONLY ON INFECTIOUS RISK</a:t>
            </a:r>
            <a:r>
              <a:rPr lang="it-IT" sz="2400" b="1" dirty="0"/>
              <a:t>;</a:t>
            </a:r>
          </a:p>
          <a:p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/>
              <a:t>PICC </a:t>
            </a:r>
            <a:r>
              <a:rPr lang="it-IT" sz="2400" dirty="0"/>
              <a:t>IN SPECIFIC SITUATION </a:t>
            </a:r>
            <a:r>
              <a:rPr lang="it-IT" sz="2400" b="1" dirty="0"/>
              <a:t>MAY BE A SAFER ALTERNATIVE TO CICC;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/>
              <a:t>MAXIMAL BENEFIT </a:t>
            </a:r>
            <a:r>
              <a:rPr lang="it-IT" sz="2400" dirty="0"/>
              <a:t>IF INSERTED USING A</a:t>
            </a:r>
            <a:r>
              <a:rPr lang="it-IT" sz="2400" b="1" dirty="0"/>
              <a:t> WELL DEFINED  INFECTION PREVENTION BUNDLE.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840894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B49C4B-855A-F148-AA96-CC6A5BEA3A0A}"/>
              </a:ext>
            </a:extLst>
          </p:cNvPr>
          <p:cNvSpPr txBox="1">
            <a:spLocks/>
          </p:cNvSpPr>
          <p:nvPr/>
        </p:nvSpPr>
        <p:spPr>
          <a:xfrm>
            <a:off x="1331640" y="23898"/>
            <a:ext cx="6016488" cy="36792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sz="5400"/>
              <a:t>GRAZIE</a:t>
            </a:r>
            <a:r>
              <a:rPr lang="it-IT" sz="2000"/>
              <a:t>.</a:t>
            </a:r>
          </a:p>
          <a:p>
            <a:pPr marL="0" indent="0" algn="ctr">
              <a:buFont typeface="Arial" pitchFamily="34" charset="0"/>
              <a:buNone/>
            </a:pPr>
            <a:endParaRPr lang="it-IT" sz="2000"/>
          </a:p>
          <a:p>
            <a:pPr marL="0" indent="0" algn="ctr">
              <a:buFont typeface="Arial" pitchFamily="34" charset="0"/>
              <a:buNone/>
            </a:pPr>
            <a:endParaRPr lang="it-IT" sz="2000" dirty="0"/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64344918-2EF0-9449-BE90-052E4188B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589240"/>
            <a:ext cx="995794" cy="97378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952DD20-A6F2-224D-8C54-F678A6C9C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40" y="991312"/>
            <a:ext cx="5959917" cy="4469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C70DC4-8A5C-C940-AB27-6D3629B3C223}"/>
              </a:ext>
            </a:extLst>
          </p:cNvPr>
          <p:cNvSpPr txBox="1"/>
          <p:nvPr/>
        </p:nvSpPr>
        <p:spPr>
          <a:xfrm>
            <a:off x="3488692" y="5763477"/>
            <a:ext cx="200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pinellif@gmail.com</a:t>
            </a:r>
            <a:endParaRPr lang="en-US" dirty="0"/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795FD093-909C-434A-B85D-563B9E6E7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987" y="5589240"/>
            <a:ext cx="1063853" cy="9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418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6282</TotalTime>
  <Words>797</Words>
  <Application>Microsoft Macintosh PowerPoint</Application>
  <PresentationFormat>On-screen Show (4:3)</PresentationFormat>
  <Paragraphs>127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Microsoft YaHei</vt:lpstr>
      <vt:lpstr>ＭＳ Ｐゴシック</vt:lpstr>
      <vt:lpstr>Arial</vt:lpstr>
      <vt:lpstr>Calibri</vt:lpstr>
      <vt:lpstr>Comic Sans MS</vt:lpstr>
      <vt:lpstr>Gill Sans MT</vt:lpstr>
      <vt:lpstr>Gotham Medium</vt:lpstr>
      <vt:lpstr>Wingdings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fulvio pinelli</cp:lastModifiedBy>
  <cp:revision>60</cp:revision>
  <dcterms:created xsi:type="dcterms:W3CDTF">2018-04-12T14:27:13Z</dcterms:created>
  <dcterms:modified xsi:type="dcterms:W3CDTF">2018-05-24T08:22:06Z</dcterms:modified>
</cp:coreProperties>
</file>