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sldIdLst>
    <p:sldId id="318" r:id="rId2"/>
    <p:sldId id="293" r:id="rId3"/>
    <p:sldId id="308" r:id="rId4"/>
    <p:sldId id="309" r:id="rId5"/>
    <p:sldId id="311" r:id="rId6"/>
    <p:sldId id="315" r:id="rId7"/>
    <p:sldId id="314" r:id="rId8"/>
    <p:sldId id="294" r:id="rId9"/>
    <p:sldId id="295" r:id="rId10"/>
    <p:sldId id="321" r:id="rId11"/>
    <p:sldId id="258" r:id="rId12"/>
    <p:sldId id="297" r:id="rId13"/>
    <p:sldId id="298" r:id="rId14"/>
    <p:sldId id="323" r:id="rId15"/>
    <p:sldId id="360" r:id="rId16"/>
    <p:sldId id="329" r:id="rId17"/>
    <p:sldId id="330" r:id="rId18"/>
    <p:sldId id="305" r:id="rId19"/>
    <p:sldId id="300" r:id="rId20"/>
    <p:sldId id="301" r:id="rId21"/>
    <p:sldId id="306" r:id="rId22"/>
    <p:sldId id="324" r:id="rId23"/>
    <p:sldId id="325" r:id="rId24"/>
    <p:sldId id="339" r:id="rId25"/>
    <p:sldId id="350" r:id="rId26"/>
    <p:sldId id="342" r:id="rId27"/>
    <p:sldId id="333" r:id="rId28"/>
    <p:sldId id="326" r:id="rId29"/>
    <p:sldId id="327" r:id="rId30"/>
    <p:sldId id="334" r:id="rId31"/>
    <p:sldId id="336" r:id="rId32"/>
    <p:sldId id="338" r:id="rId33"/>
    <p:sldId id="340" r:id="rId34"/>
    <p:sldId id="337" r:id="rId35"/>
    <p:sldId id="349" r:id="rId36"/>
    <p:sldId id="343" r:id="rId37"/>
    <p:sldId id="344" r:id="rId38"/>
    <p:sldId id="345" r:id="rId39"/>
    <p:sldId id="351" r:id="rId40"/>
    <p:sldId id="352" r:id="rId41"/>
    <p:sldId id="331" r:id="rId42"/>
    <p:sldId id="303" r:id="rId43"/>
    <p:sldId id="304" r:id="rId44"/>
    <p:sldId id="346" r:id="rId45"/>
    <p:sldId id="348" r:id="rId46"/>
    <p:sldId id="353" r:id="rId47"/>
    <p:sldId id="355" r:id="rId48"/>
    <p:sldId id="356" r:id="rId49"/>
    <p:sldId id="259" r:id="rId50"/>
    <p:sldId id="260" r:id="rId51"/>
    <p:sldId id="319" r:id="rId52"/>
    <p:sldId id="317" r:id="rId53"/>
    <p:sldId id="275" r:id="rId54"/>
    <p:sldId id="273" r:id="rId55"/>
    <p:sldId id="274" r:id="rId56"/>
    <p:sldId id="276" r:id="rId57"/>
    <p:sldId id="283" r:id="rId58"/>
    <p:sldId id="285" r:id="rId59"/>
    <p:sldId id="287" r:id="rId60"/>
    <p:sldId id="290" r:id="rId61"/>
    <p:sldId id="332" r:id="rId62"/>
    <p:sldId id="357" r:id="rId63"/>
    <p:sldId id="362" r:id="rId64"/>
    <p:sldId id="363" r:id="rId65"/>
    <p:sldId id="361" r:id="rId66"/>
    <p:sldId id="302" r:id="rId67"/>
    <p:sldId id="359" r:id="rId6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B025EA61-3A68-4D2E-A7C7-97E9A0500354}">
          <p14:sldIdLst>
            <p14:sldId id="318"/>
            <p14:sldId id="293"/>
            <p14:sldId id="308"/>
            <p14:sldId id="309"/>
            <p14:sldId id="311"/>
            <p14:sldId id="315"/>
            <p14:sldId id="314"/>
            <p14:sldId id="294"/>
            <p14:sldId id="295"/>
            <p14:sldId id="321"/>
            <p14:sldId id="258"/>
            <p14:sldId id="297"/>
            <p14:sldId id="298"/>
            <p14:sldId id="323"/>
            <p14:sldId id="360"/>
            <p14:sldId id="329"/>
            <p14:sldId id="330"/>
            <p14:sldId id="305"/>
            <p14:sldId id="300"/>
            <p14:sldId id="301"/>
            <p14:sldId id="306"/>
            <p14:sldId id="324"/>
            <p14:sldId id="325"/>
            <p14:sldId id="339"/>
            <p14:sldId id="350"/>
            <p14:sldId id="342"/>
            <p14:sldId id="333"/>
            <p14:sldId id="326"/>
            <p14:sldId id="327"/>
            <p14:sldId id="334"/>
            <p14:sldId id="336"/>
            <p14:sldId id="338"/>
            <p14:sldId id="340"/>
            <p14:sldId id="337"/>
            <p14:sldId id="349"/>
            <p14:sldId id="343"/>
            <p14:sldId id="344"/>
            <p14:sldId id="345"/>
            <p14:sldId id="351"/>
            <p14:sldId id="352"/>
            <p14:sldId id="331"/>
            <p14:sldId id="303"/>
            <p14:sldId id="304"/>
            <p14:sldId id="346"/>
            <p14:sldId id="348"/>
            <p14:sldId id="353"/>
            <p14:sldId id="355"/>
            <p14:sldId id="356"/>
            <p14:sldId id="259"/>
            <p14:sldId id="260"/>
            <p14:sldId id="319"/>
            <p14:sldId id="317"/>
            <p14:sldId id="275"/>
            <p14:sldId id="273"/>
            <p14:sldId id="274"/>
            <p14:sldId id="276"/>
            <p14:sldId id="283"/>
            <p14:sldId id="285"/>
            <p14:sldId id="287"/>
            <p14:sldId id="290"/>
            <p14:sldId id="332"/>
            <p14:sldId id="357"/>
            <p14:sldId id="362"/>
            <p14:sldId id="363"/>
            <p14:sldId id="361"/>
            <p14:sldId id="302"/>
            <p14:sldId id="35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4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594E74-E368-4B4A-857F-D7CBE9CF5D7B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330B195-8751-4088-88EF-811612921DE0}">
      <dgm:prSet phldrT="[Testo]" custT="1"/>
      <dgm:spPr/>
      <dgm:t>
        <a:bodyPr/>
        <a:lstStyle/>
        <a:p>
          <a:r>
            <a:rPr lang="it-IT" sz="2800" dirty="0" smtClean="0"/>
            <a:t> le </a:t>
          </a:r>
          <a:r>
            <a:rPr lang="it-IT" sz="2800" b="1" dirty="0" smtClean="0">
              <a:solidFill>
                <a:srgbClr val="FF0000"/>
              </a:solidFill>
            </a:rPr>
            <a:t>sei</a:t>
          </a:r>
          <a:r>
            <a:rPr lang="it-IT" sz="2800" b="1" dirty="0" smtClean="0"/>
            <a:t> </a:t>
          </a:r>
          <a:r>
            <a:rPr lang="it-IT" sz="2800" dirty="0" smtClean="0"/>
            <a:t>dimensioni della qualità nell’assistenza</a:t>
          </a:r>
          <a:endParaRPr lang="it-IT" sz="2800" dirty="0"/>
        </a:p>
      </dgm:t>
    </dgm:pt>
    <dgm:pt modelId="{6535AB3E-3C7E-4773-8B4D-9D3D5A755498}" type="parTrans" cxnId="{28EBB838-BEC5-40C3-895C-3D61C2C06D31}">
      <dgm:prSet/>
      <dgm:spPr/>
      <dgm:t>
        <a:bodyPr/>
        <a:lstStyle/>
        <a:p>
          <a:endParaRPr lang="it-IT"/>
        </a:p>
      </dgm:t>
    </dgm:pt>
    <dgm:pt modelId="{BCB49059-0104-433B-9465-FF58947B73A6}" type="sibTrans" cxnId="{28EBB838-BEC5-40C3-895C-3D61C2C06D31}">
      <dgm:prSet/>
      <dgm:spPr/>
      <dgm:t>
        <a:bodyPr/>
        <a:lstStyle/>
        <a:p>
          <a:endParaRPr lang="it-IT"/>
        </a:p>
      </dgm:t>
    </dgm:pt>
    <dgm:pt modelId="{9B5B66A6-2487-4232-BA31-DD649CAB1B40}">
      <dgm:prSet phldrT="[Testo]" custT="1"/>
      <dgm:spPr>
        <a:solidFill>
          <a:srgbClr val="FF0000"/>
        </a:solidFill>
      </dgm:spPr>
      <dgm:t>
        <a:bodyPr/>
        <a:lstStyle/>
        <a:p>
          <a:r>
            <a:rPr lang="it-IT" sz="2000" dirty="0" smtClean="0"/>
            <a:t>efficace</a:t>
          </a:r>
          <a:endParaRPr lang="it-IT" sz="2000" dirty="0"/>
        </a:p>
      </dgm:t>
    </dgm:pt>
    <dgm:pt modelId="{4FD6199E-E396-48D2-B916-3FBFEE52459F}" type="parTrans" cxnId="{1C4F66F0-5CBF-4711-98FA-CAF409AD98B7}">
      <dgm:prSet/>
      <dgm:spPr>
        <a:solidFill>
          <a:srgbClr val="FF0000"/>
        </a:solidFill>
      </dgm:spPr>
      <dgm:t>
        <a:bodyPr/>
        <a:lstStyle/>
        <a:p>
          <a:endParaRPr lang="it-IT">
            <a:solidFill>
              <a:srgbClr val="FF0000"/>
            </a:solidFill>
          </a:endParaRPr>
        </a:p>
      </dgm:t>
    </dgm:pt>
    <dgm:pt modelId="{6A51AE2B-FCA0-4102-9700-D85FCFB93E7E}" type="sibTrans" cxnId="{1C4F66F0-5CBF-4711-98FA-CAF409AD98B7}">
      <dgm:prSet/>
      <dgm:spPr/>
      <dgm:t>
        <a:bodyPr/>
        <a:lstStyle/>
        <a:p>
          <a:endParaRPr lang="it-IT"/>
        </a:p>
      </dgm:t>
    </dgm:pt>
    <dgm:pt modelId="{307721E0-0B48-4CF5-B03F-290A903702DA}">
      <dgm:prSet phldrT="[Testo]" custT="1"/>
      <dgm:spPr>
        <a:solidFill>
          <a:srgbClr val="FF0000"/>
        </a:solidFill>
      </dgm:spPr>
      <dgm:t>
        <a:bodyPr/>
        <a:lstStyle/>
        <a:p>
          <a:r>
            <a:rPr lang="it-IT" sz="2000" dirty="0" smtClean="0">
              <a:solidFill>
                <a:schemeClr val="bg1"/>
              </a:solidFill>
            </a:rPr>
            <a:t>sicura</a:t>
          </a:r>
          <a:endParaRPr lang="it-IT" sz="2000" dirty="0">
            <a:solidFill>
              <a:schemeClr val="bg1"/>
            </a:solidFill>
          </a:endParaRPr>
        </a:p>
      </dgm:t>
    </dgm:pt>
    <dgm:pt modelId="{C215A46D-F5EA-4173-AE29-FFBFD2A2A4FF}" type="parTrans" cxnId="{A187306E-8A39-4CBE-B956-0C37D5C74EC9}">
      <dgm:prSet/>
      <dgm:spPr>
        <a:solidFill>
          <a:srgbClr val="FF0000"/>
        </a:solidFill>
      </dgm:spPr>
      <dgm:t>
        <a:bodyPr/>
        <a:lstStyle/>
        <a:p>
          <a:endParaRPr lang="it-IT"/>
        </a:p>
      </dgm:t>
    </dgm:pt>
    <dgm:pt modelId="{F731C004-1880-4E00-9D5D-C62633B82E29}" type="sibTrans" cxnId="{A187306E-8A39-4CBE-B956-0C37D5C74EC9}">
      <dgm:prSet/>
      <dgm:spPr/>
      <dgm:t>
        <a:bodyPr/>
        <a:lstStyle/>
        <a:p>
          <a:endParaRPr lang="it-IT"/>
        </a:p>
      </dgm:t>
    </dgm:pt>
    <dgm:pt modelId="{23B6F5F9-CC86-4C7A-96EA-3ADDBE987044}">
      <dgm:prSet phldrT="[Testo]" custT="1"/>
      <dgm:spPr/>
      <dgm:t>
        <a:bodyPr/>
        <a:lstStyle/>
        <a:p>
          <a:r>
            <a:rPr lang="it-IT" sz="2000" dirty="0" smtClean="0"/>
            <a:t>efficiente</a:t>
          </a:r>
          <a:endParaRPr lang="it-IT" sz="2000" dirty="0"/>
        </a:p>
      </dgm:t>
    </dgm:pt>
    <dgm:pt modelId="{7EA44EBB-A6A9-4D5F-868B-1B4F2E60AE66}" type="parTrans" cxnId="{8818CEDC-79BD-4A2B-B114-BA69A3CDD3C8}">
      <dgm:prSet/>
      <dgm:spPr/>
      <dgm:t>
        <a:bodyPr/>
        <a:lstStyle/>
        <a:p>
          <a:endParaRPr lang="it-IT"/>
        </a:p>
      </dgm:t>
    </dgm:pt>
    <dgm:pt modelId="{BBFCA07F-FF33-4A45-8F3F-C475BD69B3DC}" type="sibTrans" cxnId="{8818CEDC-79BD-4A2B-B114-BA69A3CDD3C8}">
      <dgm:prSet/>
      <dgm:spPr/>
      <dgm:t>
        <a:bodyPr/>
        <a:lstStyle/>
        <a:p>
          <a:endParaRPr lang="it-IT"/>
        </a:p>
      </dgm:t>
    </dgm:pt>
    <dgm:pt modelId="{F05C2B8B-873C-4E83-A80C-24EE1EC3BF80}">
      <dgm:prSet phldrT="[Testo]" custT="1"/>
      <dgm:spPr/>
      <dgm:t>
        <a:bodyPr/>
        <a:lstStyle/>
        <a:p>
          <a:r>
            <a:rPr lang="it-IT" sz="2000" dirty="0" smtClean="0"/>
            <a:t>Imparziale e accessibile</a:t>
          </a:r>
          <a:endParaRPr lang="it-IT" sz="2000" dirty="0"/>
        </a:p>
      </dgm:t>
    </dgm:pt>
    <dgm:pt modelId="{C7B0BD28-328D-42F5-BDB9-8C069ED4CD32}" type="parTrans" cxnId="{7E6F004C-7474-47F2-BF05-51F7ED27D84E}">
      <dgm:prSet/>
      <dgm:spPr/>
      <dgm:t>
        <a:bodyPr/>
        <a:lstStyle/>
        <a:p>
          <a:endParaRPr lang="it-IT"/>
        </a:p>
      </dgm:t>
    </dgm:pt>
    <dgm:pt modelId="{115AE11A-44C7-42DA-BE47-1F038B1BAABA}" type="sibTrans" cxnId="{7E6F004C-7474-47F2-BF05-51F7ED27D84E}">
      <dgm:prSet/>
      <dgm:spPr/>
      <dgm:t>
        <a:bodyPr/>
        <a:lstStyle/>
        <a:p>
          <a:endParaRPr lang="it-IT"/>
        </a:p>
      </dgm:t>
    </dgm:pt>
    <dgm:pt modelId="{92ABEAA2-8BB3-4216-8821-FD88897FC324}">
      <dgm:prSet phldrT="[Testo]" custT="1"/>
      <dgm:spPr/>
      <dgm:t>
        <a:bodyPr/>
        <a:lstStyle/>
        <a:p>
          <a:r>
            <a:rPr lang="it-IT" sz="2000" dirty="0" smtClean="0"/>
            <a:t>Tempestiva</a:t>
          </a:r>
          <a:endParaRPr lang="it-IT" sz="2000" dirty="0"/>
        </a:p>
      </dgm:t>
    </dgm:pt>
    <dgm:pt modelId="{D8A64434-B531-4CBD-B64E-FBFE3B9F248C}" type="parTrans" cxnId="{D4827BA9-426B-41B7-A0A2-E2DDC2CB6036}">
      <dgm:prSet/>
      <dgm:spPr/>
      <dgm:t>
        <a:bodyPr/>
        <a:lstStyle/>
        <a:p>
          <a:endParaRPr lang="it-IT"/>
        </a:p>
      </dgm:t>
    </dgm:pt>
    <dgm:pt modelId="{9FCDEE93-002F-4FBB-9F0C-8B3C65980437}" type="sibTrans" cxnId="{D4827BA9-426B-41B7-A0A2-E2DDC2CB6036}">
      <dgm:prSet/>
      <dgm:spPr/>
      <dgm:t>
        <a:bodyPr/>
        <a:lstStyle/>
        <a:p>
          <a:endParaRPr lang="it-IT"/>
        </a:p>
      </dgm:t>
    </dgm:pt>
    <dgm:pt modelId="{815FB927-028B-48AC-B8EC-C7ED7694E981}">
      <dgm:prSet phldrT="[Testo]" custT="1"/>
      <dgm:spPr>
        <a:solidFill>
          <a:srgbClr val="FF0000"/>
        </a:solidFill>
      </dgm:spPr>
      <dgm:t>
        <a:bodyPr/>
        <a:lstStyle/>
        <a:p>
          <a:r>
            <a:rPr lang="it-IT" sz="2000" dirty="0" smtClean="0"/>
            <a:t>Appropriata e centrata sul paziente</a:t>
          </a:r>
          <a:endParaRPr lang="it-IT" sz="2000" dirty="0"/>
        </a:p>
      </dgm:t>
    </dgm:pt>
    <dgm:pt modelId="{197C603D-BA8C-43E7-AEF6-9D87855E0850}" type="parTrans" cxnId="{CE5FFDEC-E41D-46ED-97F7-496A754AA804}">
      <dgm:prSet/>
      <dgm:spPr>
        <a:solidFill>
          <a:srgbClr val="FF0000"/>
        </a:solidFill>
      </dgm:spPr>
      <dgm:t>
        <a:bodyPr/>
        <a:lstStyle/>
        <a:p>
          <a:endParaRPr lang="it-IT">
            <a:solidFill>
              <a:srgbClr val="FF0000"/>
            </a:solidFill>
          </a:endParaRPr>
        </a:p>
      </dgm:t>
    </dgm:pt>
    <dgm:pt modelId="{0048FC99-B98F-4C39-980F-13FC1134BCA0}" type="sibTrans" cxnId="{CE5FFDEC-E41D-46ED-97F7-496A754AA804}">
      <dgm:prSet/>
      <dgm:spPr/>
      <dgm:t>
        <a:bodyPr/>
        <a:lstStyle/>
        <a:p>
          <a:endParaRPr lang="it-IT"/>
        </a:p>
      </dgm:t>
    </dgm:pt>
    <dgm:pt modelId="{D9B2F417-EA4A-4CDF-AB15-8D91FCE3E784}" type="pres">
      <dgm:prSet presAssocID="{BE594E74-E368-4B4A-857F-D7CBE9CF5D7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212AC815-F225-43B2-8549-B1BECC0E161B}" type="pres">
      <dgm:prSet presAssocID="{F330B195-8751-4088-88EF-811612921DE0}" presName="centerShape" presStyleLbl="node0" presStyleIdx="0" presStyleCnt="1" custScaleX="242171" custScaleY="125265" custLinFactNeighborX="-4636" custLinFactNeighborY="324"/>
      <dgm:spPr/>
      <dgm:t>
        <a:bodyPr/>
        <a:lstStyle/>
        <a:p>
          <a:endParaRPr lang="it-IT"/>
        </a:p>
      </dgm:t>
    </dgm:pt>
    <dgm:pt modelId="{6C8D69AE-E434-447E-8D7E-6D0E30F51A09}" type="pres">
      <dgm:prSet presAssocID="{4FD6199E-E396-48D2-B916-3FBFEE52459F}" presName="parTrans" presStyleLbl="sibTrans2D1" presStyleIdx="0" presStyleCnt="6"/>
      <dgm:spPr/>
      <dgm:t>
        <a:bodyPr/>
        <a:lstStyle/>
        <a:p>
          <a:endParaRPr lang="it-IT"/>
        </a:p>
      </dgm:t>
    </dgm:pt>
    <dgm:pt modelId="{69EBD612-4EA2-43D0-90DB-2935BB279E18}" type="pres">
      <dgm:prSet presAssocID="{4FD6199E-E396-48D2-B916-3FBFEE52459F}" presName="connectorText" presStyleLbl="sibTrans2D1" presStyleIdx="0" presStyleCnt="6"/>
      <dgm:spPr/>
      <dgm:t>
        <a:bodyPr/>
        <a:lstStyle/>
        <a:p>
          <a:endParaRPr lang="it-IT"/>
        </a:p>
      </dgm:t>
    </dgm:pt>
    <dgm:pt modelId="{2EC3D360-4B3B-4A10-94B1-01288C97AB9A}" type="pres">
      <dgm:prSet presAssocID="{9B5B66A6-2487-4232-BA31-DD649CAB1B40}" presName="node" presStyleLbl="node1" presStyleIdx="0" presStyleCnt="6" custRadScaleRad="98771" custRadScaleInc="-495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5BA3E69-B9F1-4B97-8F00-4A07C652C6EA}" type="pres">
      <dgm:prSet presAssocID="{C215A46D-F5EA-4173-AE29-FFBFD2A2A4FF}" presName="parTrans" presStyleLbl="sibTrans2D1" presStyleIdx="1" presStyleCnt="6"/>
      <dgm:spPr/>
      <dgm:t>
        <a:bodyPr/>
        <a:lstStyle/>
        <a:p>
          <a:endParaRPr lang="it-IT"/>
        </a:p>
      </dgm:t>
    </dgm:pt>
    <dgm:pt modelId="{AD0D12EB-647E-4747-BFC3-812E5A777CC9}" type="pres">
      <dgm:prSet presAssocID="{C215A46D-F5EA-4173-AE29-FFBFD2A2A4FF}" presName="connectorText" presStyleLbl="sibTrans2D1" presStyleIdx="1" presStyleCnt="6"/>
      <dgm:spPr/>
      <dgm:t>
        <a:bodyPr/>
        <a:lstStyle/>
        <a:p>
          <a:endParaRPr lang="it-IT"/>
        </a:p>
      </dgm:t>
    </dgm:pt>
    <dgm:pt modelId="{36265BBE-C5F7-4CFA-A6CB-815FAFF932C5}" type="pres">
      <dgm:prSet presAssocID="{307721E0-0B48-4CF5-B03F-290A903702DA}" presName="node" presStyleLbl="node1" presStyleIdx="1" presStyleCnt="6" custScaleX="108265" custRadScaleRad="172474" custRadScaleInc="-451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EB11AE5-D4EF-4F07-90E8-FE7DC8144BA5}" type="pres">
      <dgm:prSet presAssocID="{7EA44EBB-A6A9-4D5F-868B-1B4F2E60AE66}" presName="parTrans" presStyleLbl="sibTrans2D1" presStyleIdx="2" presStyleCnt="6"/>
      <dgm:spPr/>
      <dgm:t>
        <a:bodyPr/>
        <a:lstStyle/>
        <a:p>
          <a:endParaRPr lang="it-IT"/>
        </a:p>
      </dgm:t>
    </dgm:pt>
    <dgm:pt modelId="{DBD9F7C6-24BF-4DD3-AF14-0488E0FCE285}" type="pres">
      <dgm:prSet presAssocID="{7EA44EBB-A6A9-4D5F-868B-1B4F2E60AE66}" presName="connectorText" presStyleLbl="sibTrans2D1" presStyleIdx="2" presStyleCnt="6"/>
      <dgm:spPr/>
      <dgm:t>
        <a:bodyPr/>
        <a:lstStyle/>
        <a:p>
          <a:endParaRPr lang="it-IT"/>
        </a:p>
      </dgm:t>
    </dgm:pt>
    <dgm:pt modelId="{3FB2D327-69CF-4A2E-903B-58F83C7D64E6}" type="pres">
      <dgm:prSet presAssocID="{23B6F5F9-CC86-4C7A-96EA-3ADDBE987044}" presName="node" presStyleLbl="node1" presStyleIdx="2" presStyleCnt="6" custRadScaleRad="182810" custRadScaleInc="7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64A35D1-4BC3-4BC7-9051-9C3F80868AFA}" type="pres">
      <dgm:prSet presAssocID="{C7B0BD28-328D-42F5-BDB9-8C069ED4CD32}" presName="parTrans" presStyleLbl="sibTrans2D1" presStyleIdx="3" presStyleCnt="6"/>
      <dgm:spPr/>
      <dgm:t>
        <a:bodyPr/>
        <a:lstStyle/>
        <a:p>
          <a:endParaRPr lang="it-IT"/>
        </a:p>
      </dgm:t>
    </dgm:pt>
    <dgm:pt modelId="{87E70861-F64E-4087-A4EC-6270421D0EAD}" type="pres">
      <dgm:prSet presAssocID="{C7B0BD28-328D-42F5-BDB9-8C069ED4CD32}" presName="connectorText" presStyleLbl="sibTrans2D1" presStyleIdx="3" presStyleCnt="6"/>
      <dgm:spPr/>
      <dgm:t>
        <a:bodyPr/>
        <a:lstStyle/>
        <a:p>
          <a:endParaRPr lang="it-IT"/>
        </a:p>
      </dgm:t>
    </dgm:pt>
    <dgm:pt modelId="{7BFA17E7-A416-4DE4-9688-AA82D736CE20}" type="pres">
      <dgm:prSet presAssocID="{F05C2B8B-873C-4E83-A80C-24EE1EC3BF80}" presName="node" presStyleLbl="node1" presStyleIdx="3" presStyleCnt="6" custRadScaleRad="132037" custRadScaleInc="197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B4D7E18-F039-47CC-9D7F-EF4D9FC82C40}" type="pres">
      <dgm:prSet presAssocID="{D8A64434-B531-4CBD-B64E-FBFE3B9F248C}" presName="parTrans" presStyleLbl="sibTrans2D1" presStyleIdx="4" presStyleCnt="6"/>
      <dgm:spPr/>
      <dgm:t>
        <a:bodyPr/>
        <a:lstStyle/>
        <a:p>
          <a:endParaRPr lang="it-IT"/>
        </a:p>
      </dgm:t>
    </dgm:pt>
    <dgm:pt modelId="{5C10ED2E-B550-4EA4-BCB2-8054EE5B5F49}" type="pres">
      <dgm:prSet presAssocID="{D8A64434-B531-4CBD-B64E-FBFE3B9F248C}" presName="connectorText" presStyleLbl="sibTrans2D1" presStyleIdx="4" presStyleCnt="6"/>
      <dgm:spPr/>
      <dgm:t>
        <a:bodyPr/>
        <a:lstStyle/>
        <a:p>
          <a:endParaRPr lang="it-IT"/>
        </a:p>
      </dgm:t>
    </dgm:pt>
    <dgm:pt modelId="{7C8BAB33-4A3F-47AC-910D-B4338CBDA2E3}" type="pres">
      <dgm:prSet presAssocID="{92ABEAA2-8BB3-4216-8821-FD88897FC324}" presName="node" presStyleLbl="node1" presStyleIdx="4" presStyleCnt="6" custRadScaleRad="176161" custRadScaleInc="-872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893B8AA-3573-4220-9E26-B2870D0C5854}" type="pres">
      <dgm:prSet presAssocID="{197C603D-BA8C-43E7-AEF6-9D87855E0850}" presName="parTrans" presStyleLbl="sibTrans2D1" presStyleIdx="5" presStyleCnt="6"/>
      <dgm:spPr/>
      <dgm:t>
        <a:bodyPr/>
        <a:lstStyle/>
        <a:p>
          <a:endParaRPr lang="it-IT"/>
        </a:p>
      </dgm:t>
    </dgm:pt>
    <dgm:pt modelId="{1C19D842-42E4-42C6-83E5-5FF73A4F3214}" type="pres">
      <dgm:prSet presAssocID="{197C603D-BA8C-43E7-AEF6-9D87855E0850}" presName="connectorText" presStyleLbl="sibTrans2D1" presStyleIdx="5" presStyleCnt="6"/>
      <dgm:spPr/>
      <dgm:t>
        <a:bodyPr/>
        <a:lstStyle/>
        <a:p>
          <a:endParaRPr lang="it-IT"/>
        </a:p>
      </dgm:t>
    </dgm:pt>
    <dgm:pt modelId="{1B9C8688-5067-4C34-90E9-2EC7EE532A62}" type="pres">
      <dgm:prSet presAssocID="{815FB927-028B-48AC-B8EC-C7ED7694E981}" presName="node" presStyleLbl="node1" presStyleIdx="5" presStyleCnt="6" custScaleX="111302" custRadScaleRad="163644" custRadScaleInc="-339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23BE57D5-2401-4CAD-ABCA-E30DBCC211BE}" type="presOf" srcId="{307721E0-0B48-4CF5-B03F-290A903702DA}" destId="{36265BBE-C5F7-4CFA-A6CB-815FAFF932C5}" srcOrd="0" destOrd="0" presId="urn:microsoft.com/office/officeart/2005/8/layout/radial5"/>
    <dgm:cxn modelId="{FAF1190E-6345-4D8B-8E19-B723411E5147}" type="presOf" srcId="{92ABEAA2-8BB3-4216-8821-FD88897FC324}" destId="{7C8BAB33-4A3F-47AC-910D-B4338CBDA2E3}" srcOrd="0" destOrd="0" presId="urn:microsoft.com/office/officeart/2005/8/layout/radial5"/>
    <dgm:cxn modelId="{14F9E02E-3AA9-432B-B990-379A78956BCC}" type="presOf" srcId="{23B6F5F9-CC86-4C7A-96EA-3ADDBE987044}" destId="{3FB2D327-69CF-4A2E-903B-58F83C7D64E6}" srcOrd="0" destOrd="0" presId="urn:microsoft.com/office/officeart/2005/8/layout/radial5"/>
    <dgm:cxn modelId="{DDBCBD17-8AF6-416D-8AD5-F93890EC0E4A}" type="presOf" srcId="{815FB927-028B-48AC-B8EC-C7ED7694E981}" destId="{1B9C8688-5067-4C34-90E9-2EC7EE532A62}" srcOrd="0" destOrd="0" presId="urn:microsoft.com/office/officeart/2005/8/layout/radial5"/>
    <dgm:cxn modelId="{28EBB838-BEC5-40C3-895C-3D61C2C06D31}" srcId="{BE594E74-E368-4B4A-857F-D7CBE9CF5D7B}" destId="{F330B195-8751-4088-88EF-811612921DE0}" srcOrd="0" destOrd="0" parTransId="{6535AB3E-3C7E-4773-8B4D-9D3D5A755498}" sibTransId="{BCB49059-0104-433B-9465-FF58947B73A6}"/>
    <dgm:cxn modelId="{3C21A3FC-A4E5-457E-B14F-2CCD1DDB3B6B}" type="presOf" srcId="{F05C2B8B-873C-4E83-A80C-24EE1EC3BF80}" destId="{7BFA17E7-A416-4DE4-9688-AA82D736CE20}" srcOrd="0" destOrd="0" presId="urn:microsoft.com/office/officeart/2005/8/layout/radial5"/>
    <dgm:cxn modelId="{CE5FFDEC-E41D-46ED-97F7-496A754AA804}" srcId="{F330B195-8751-4088-88EF-811612921DE0}" destId="{815FB927-028B-48AC-B8EC-C7ED7694E981}" srcOrd="5" destOrd="0" parTransId="{197C603D-BA8C-43E7-AEF6-9D87855E0850}" sibTransId="{0048FC99-B98F-4C39-980F-13FC1134BCA0}"/>
    <dgm:cxn modelId="{9FE4A50D-48EC-489D-9920-3C0745818E65}" type="presOf" srcId="{C215A46D-F5EA-4173-AE29-FFBFD2A2A4FF}" destId="{95BA3E69-B9F1-4B97-8F00-4A07C652C6EA}" srcOrd="0" destOrd="0" presId="urn:microsoft.com/office/officeart/2005/8/layout/radial5"/>
    <dgm:cxn modelId="{DFFE9D14-93B7-409F-866D-E4D756F80F40}" type="presOf" srcId="{7EA44EBB-A6A9-4D5F-868B-1B4F2E60AE66}" destId="{DBD9F7C6-24BF-4DD3-AF14-0488E0FCE285}" srcOrd="1" destOrd="0" presId="urn:microsoft.com/office/officeart/2005/8/layout/radial5"/>
    <dgm:cxn modelId="{C3D13CD7-FB06-44BF-AD8C-6BE40A1169B3}" type="presOf" srcId="{4FD6199E-E396-48D2-B916-3FBFEE52459F}" destId="{69EBD612-4EA2-43D0-90DB-2935BB279E18}" srcOrd="1" destOrd="0" presId="urn:microsoft.com/office/officeart/2005/8/layout/radial5"/>
    <dgm:cxn modelId="{8818CEDC-79BD-4A2B-B114-BA69A3CDD3C8}" srcId="{F330B195-8751-4088-88EF-811612921DE0}" destId="{23B6F5F9-CC86-4C7A-96EA-3ADDBE987044}" srcOrd="2" destOrd="0" parTransId="{7EA44EBB-A6A9-4D5F-868B-1B4F2E60AE66}" sibTransId="{BBFCA07F-FF33-4A45-8F3F-C475BD69B3DC}"/>
    <dgm:cxn modelId="{FE685EEA-4807-43D9-8CFB-8CFA22634738}" type="presOf" srcId="{C7B0BD28-328D-42F5-BDB9-8C069ED4CD32}" destId="{87E70861-F64E-4087-A4EC-6270421D0EAD}" srcOrd="1" destOrd="0" presId="urn:microsoft.com/office/officeart/2005/8/layout/radial5"/>
    <dgm:cxn modelId="{80FF8E61-BB6A-4385-967D-01D1990EAA1B}" type="presOf" srcId="{197C603D-BA8C-43E7-AEF6-9D87855E0850}" destId="{1C19D842-42E4-42C6-83E5-5FF73A4F3214}" srcOrd="1" destOrd="0" presId="urn:microsoft.com/office/officeart/2005/8/layout/radial5"/>
    <dgm:cxn modelId="{9104DBBE-3652-4B17-91D6-CC3C93D38044}" type="presOf" srcId="{F330B195-8751-4088-88EF-811612921DE0}" destId="{212AC815-F225-43B2-8549-B1BECC0E161B}" srcOrd="0" destOrd="0" presId="urn:microsoft.com/office/officeart/2005/8/layout/radial5"/>
    <dgm:cxn modelId="{7E6F004C-7474-47F2-BF05-51F7ED27D84E}" srcId="{F330B195-8751-4088-88EF-811612921DE0}" destId="{F05C2B8B-873C-4E83-A80C-24EE1EC3BF80}" srcOrd="3" destOrd="0" parTransId="{C7B0BD28-328D-42F5-BDB9-8C069ED4CD32}" sibTransId="{115AE11A-44C7-42DA-BE47-1F038B1BAABA}"/>
    <dgm:cxn modelId="{BD074919-16EC-411A-AC40-93A661CFD64C}" type="presOf" srcId="{BE594E74-E368-4B4A-857F-D7CBE9CF5D7B}" destId="{D9B2F417-EA4A-4CDF-AB15-8D91FCE3E784}" srcOrd="0" destOrd="0" presId="urn:microsoft.com/office/officeart/2005/8/layout/radial5"/>
    <dgm:cxn modelId="{EB3CC52C-5346-4F5F-A33E-4C15A264DDC7}" type="presOf" srcId="{C215A46D-F5EA-4173-AE29-FFBFD2A2A4FF}" destId="{AD0D12EB-647E-4747-BFC3-812E5A777CC9}" srcOrd="1" destOrd="0" presId="urn:microsoft.com/office/officeart/2005/8/layout/radial5"/>
    <dgm:cxn modelId="{AEB0C9B2-1DFF-4FDB-A611-5F89673FB7F2}" type="presOf" srcId="{D8A64434-B531-4CBD-B64E-FBFE3B9F248C}" destId="{8B4D7E18-F039-47CC-9D7F-EF4D9FC82C40}" srcOrd="0" destOrd="0" presId="urn:microsoft.com/office/officeart/2005/8/layout/radial5"/>
    <dgm:cxn modelId="{A1FE3E56-17F0-4410-B928-A5CE450DD024}" type="presOf" srcId="{4FD6199E-E396-48D2-B916-3FBFEE52459F}" destId="{6C8D69AE-E434-447E-8D7E-6D0E30F51A09}" srcOrd="0" destOrd="0" presId="urn:microsoft.com/office/officeart/2005/8/layout/radial5"/>
    <dgm:cxn modelId="{A1028750-5BDA-4CE9-8C62-CE1B245094BF}" type="presOf" srcId="{C7B0BD28-328D-42F5-BDB9-8C069ED4CD32}" destId="{164A35D1-4BC3-4BC7-9051-9C3F80868AFA}" srcOrd="0" destOrd="0" presId="urn:microsoft.com/office/officeart/2005/8/layout/radial5"/>
    <dgm:cxn modelId="{D4827BA9-426B-41B7-A0A2-E2DDC2CB6036}" srcId="{F330B195-8751-4088-88EF-811612921DE0}" destId="{92ABEAA2-8BB3-4216-8821-FD88897FC324}" srcOrd="4" destOrd="0" parTransId="{D8A64434-B531-4CBD-B64E-FBFE3B9F248C}" sibTransId="{9FCDEE93-002F-4FBB-9F0C-8B3C65980437}"/>
    <dgm:cxn modelId="{36999E01-0D4B-4BFD-A6BF-A3D7C22FFED0}" type="presOf" srcId="{197C603D-BA8C-43E7-AEF6-9D87855E0850}" destId="{1893B8AA-3573-4220-9E26-B2870D0C5854}" srcOrd="0" destOrd="0" presId="urn:microsoft.com/office/officeart/2005/8/layout/radial5"/>
    <dgm:cxn modelId="{D6F0A2FE-D441-43DE-8A50-56AB672B47A7}" type="presOf" srcId="{9B5B66A6-2487-4232-BA31-DD649CAB1B40}" destId="{2EC3D360-4B3B-4A10-94B1-01288C97AB9A}" srcOrd="0" destOrd="0" presId="urn:microsoft.com/office/officeart/2005/8/layout/radial5"/>
    <dgm:cxn modelId="{7E048E9B-EA36-4718-B40B-555F12C7B71B}" type="presOf" srcId="{7EA44EBB-A6A9-4D5F-868B-1B4F2E60AE66}" destId="{1EB11AE5-D4EF-4F07-90E8-FE7DC8144BA5}" srcOrd="0" destOrd="0" presId="urn:microsoft.com/office/officeart/2005/8/layout/radial5"/>
    <dgm:cxn modelId="{A187306E-8A39-4CBE-B956-0C37D5C74EC9}" srcId="{F330B195-8751-4088-88EF-811612921DE0}" destId="{307721E0-0B48-4CF5-B03F-290A903702DA}" srcOrd="1" destOrd="0" parTransId="{C215A46D-F5EA-4173-AE29-FFBFD2A2A4FF}" sibTransId="{F731C004-1880-4E00-9D5D-C62633B82E29}"/>
    <dgm:cxn modelId="{ADB70ECC-1C66-4837-971A-4B97A25FAEDF}" type="presOf" srcId="{D8A64434-B531-4CBD-B64E-FBFE3B9F248C}" destId="{5C10ED2E-B550-4EA4-BCB2-8054EE5B5F49}" srcOrd="1" destOrd="0" presId="urn:microsoft.com/office/officeart/2005/8/layout/radial5"/>
    <dgm:cxn modelId="{1C4F66F0-5CBF-4711-98FA-CAF409AD98B7}" srcId="{F330B195-8751-4088-88EF-811612921DE0}" destId="{9B5B66A6-2487-4232-BA31-DD649CAB1B40}" srcOrd="0" destOrd="0" parTransId="{4FD6199E-E396-48D2-B916-3FBFEE52459F}" sibTransId="{6A51AE2B-FCA0-4102-9700-D85FCFB93E7E}"/>
    <dgm:cxn modelId="{F8351F36-37E5-42D4-AC9B-462A588016A9}" type="presParOf" srcId="{D9B2F417-EA4A-4CDF-AB15-8D91FCE3E784}" destId="{212AC815-F225-43B2-8549-B1BECC0E161B}" srcOrd="0" destOrd="0" presId="urn:microsoft.com/office/officeart/2005/8/layout/radial5"/>
    <dgm:cxn modelId="{19E0A0C5-F8DF-4FFC-9073-77D228095ACE}" type="presParOf" srcId="{D9B2F417-EA4A-4CDF-AB15-8D91FCE3E784}" destId="{6C8D69AE-E434-447E-8D7E-6D0E30F51A09}" srcOrd="1" destOrd="0" presId="urn:microsoft.com/office/officeart/2005/8/layout/radial5"/>
    <dgm:cxn modelId="{145C0A30-A412-4295-A67F-E046D79CD93C}" type="presParOf" srcId="{6C8D69AE-E434-447E-8D7E-6D0E30F51A09}" destId="{69EBD612-4EA2-43D0-90DB-2935BB279E18}" srcOrd="0" destOrd="0" presId="urn:microsoft.com/office/officeart/2005/8/layout/radial5"/>
    <dgm:cxn modelId="{E481C014-B8C1-4AAC-A3C8-E130A4B5469B}" type="presParOf" srcId="{D9B2F417-EA4A-4CDF-AB15-8D91FCE3E784}" destId="{2EC3D360-4B3B-4A10-94B1-01288C97AB9A}" srcOrd="2" destOrd="0" presId="urn:microsoft.com/office/officeart/2005/8/layout/radial5"/>
    <dgm:cxn modelId="{F20CE9A7-BFFF-4324-AAFE-C9C638F61272}" type="presParOf" srcId="{D9B2F417-EA4A-4CDF-AB15-8D91FCE3E784}" destId="{95BA3E69-B9F1-4B97-8F00-4A07C652C6EA}" srcOrd="3" destOrd="0" presId="urn:microsoft.com/office/officeart/2005/8/layout/radial5"/>
    <dgm:cxn modelId="{8E184E89-7A6C-4221-BDCF-CC8B29B7417F}" type="presParOf" srcId="{95BA3E69-B9F1-4B97-8F00-4A07C652C6EA}" destId="{AD0D12EB-647E-4747-BFC3-812E5A777CC9}" srcOrd="0" destOrd="0" presId="urn:microsoft.com/office/officeart/2005/8/layout/radial5"/>
    <dgm:cxn modelId="{F5CDA7A9-9F51-480C-BEF2-B6970761F111}" type="presParOf" srcId="{D9B2F417-EA4A-4CDF-AB15-8D91FCE3E784}" destId="{36265BBE-C5F7-4CFA-A6CB-815FAFF932C5}" srcOrd="4" destOrd="0" presId="urn:microsoft.com/office/officeart/2005/8/layout/radial5"/>
    <dgm:cxn modelId="{1F8B60E8-75FD-4750-A337-653BEC11759F}" type="presParOf" srcId="{D9B2F417-EA4A-4CDF-AB15-8D91FCE3E784}" destId="{1EB11AE5-D4EF-4F07-90E8-FE7DC8144BA5}" srcOrd="5" destOrd="0" presId="urn:microsoft.com/office/officeart/2005/8/layout/radial5"/>
    <dgm:cxn modelId="{116EEA97-3280-4922-AA02-B12736864601}" type="presParOf" srcId="{1EB11AE5-D4EF-4F07-90E8-FE7DC8144BA5}" destId="{DBD9F7C6-24BF-4DD3-AF14-0488E0FCE285}" srcOrd="0" destOrd="0" presId="urn:microsoft.com/office/officeart/2005/8/layout/radial5"/>
    <dgm:cxn modelId="{02A405A8-2FBE-41FE-B524-B35151023EF2}" type="presParOf" srcId="{D9B2F417-EA4A-4CDF-AB15-8D91FCE3E784}" destId="{3FB2D327-69CF-4A2E-903B-58F83C7D64E6}" srcOrd="6" destOrd="0" presId="urn:microsoft.com/office/officeart/2005/8/layout/radial5"/>
    <dgm:cxn modelId="{0B1E4E74-FD40-4CB7-ADF3-8A0C02AE02AC}" type="presParOf" srcId="{D9B2F417-EA4A-4CDF-AB15-8D91FCE3E784}" destId="{164A35D1-4BC3-4BC7-9051-9C3F80868AFA}" srcOrd="7" destOrd="0" presId="urn:microsoft.com/office/officeart/2005/8/layout/radial5"/>
    <dgm:cxn modelId="{9B1B23F3-DA04-4E6D-AF61-5DF253ADE0D5}" type="presParOf" srcId="{164A35D1-4BC3-4BC7-9051-9C3F80868AFA}" destId="{87E70861-F64E-4087-A4EC-6270421D0EAD}" srcOrd="0" destOrd="0" presId="urn:microsoft.com/office/officeart/2005/8/layout/radial5"/>
    <dgm:cxn modelId="{D5F28386-5468-4AE9-B51F-C3200B8D03C0}" type="presParOf" srcId="{D9B2F417-EA4A-4CDF-AB15-8D91FCE3E784}" destId="{7BFA17E7-A416-4DE4-9688-AA82D736CE20}" srcOrd="8" destOrd="0" presId="urn:microsoft.com/office/officeart/2005/8/layout/radial5"/>
    <dgm:cxn modelId="{A953D0FA-79F5-4807-9B38-A117E915288B}" type="presParOf" srcId="{D9B2F417-EA4A-4CDF-AB15-8D91FCE3E784}" destId="{8B4D7E18-F039-47CC-9D7F-EF4D9FC82C40}" srcOrd="9" destOrd="0" presId="urn:microsoft.com/office/officeart/2005/8/layout/radial5"/>
    <dgm:cxn modelId="{269BEECC-0AE8-4F53-90D8-FAD8ABD3B125}" type="presParOf" srcId="{8B4D7E18-F039-47CC-9D7F-EF4D9FC82C40}" destId="{5C10ED2E-B550-4EA4-BCB2-8054EE5B5F49}" srcOrd="0" destOrd="0" presId="urn:microsoft.com/office/officeart/2005/8/layout/radial5"/>
    <dgm:cxn modelId="{85BA01D7-AD72-4A66-B01F-587CB3D6D7CD}" type="presParOf" srcId="{D9B2F417-EA4A-4CDF-AB15-8D91FCE3E784}" destId="{7C8BAB33-4A3F-47AC-910D-B4338CBDA2E3}" srcOrd="10" destOrd="0" presId="urn:microsoft.com/office/officeart/2005/8/layout/radial5"/>
    <dgm:cxn modelId="{8D332234-559F-448D-B22C-E0B94AACFAA7}" type="presParOf" srcId="{D9B2F417-EA4A-4CDF-AB15-8D91FCE3E784}" destId="{1893B8AA-3573-4220-9E26-B2870D0C5854}" srcOrd="11" destOrd="0" presId="urn:microsoft.com/office/officeart/2005/8/layout/radial5"/>
    <dgm:cxn modelId="{6E879834-906C-4684-B2AB-64B862B43A0D}" type="presParOf" srcId="{1893B8AA-3573-4220-9E26-B2870D0C5854}" destId="{1C19D842-42E4-42C6-83E5-5FF73A4F3214}" srcOrd="0" destOrd="0" presId="urn:microsoft.com/office/officeart/2005/8/layout/radial5"/>
    <dgm:cxn modelId="{3F2D0477-2643-4F22-B04F-6484ED985466}" type="presParOf" srcId="{D9B2F417-EA4A-4CDF-AB15-8D91FCE3E784}" destId="{1B9C8688-5067-4C34-90E9-2EC7EE532A62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3F961F-B9A7-41C9-8CE7-0E2D6EEF3D5E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DB536E86-5933-47B5-8304-AFEFDEFDA66B}">
      <dgm:prSet phldrT="[Testo]" custT="1"/>
      <dgm:spPr/>
      <dgm:t>
        <a:bodyPr/>
        <a:lstStyle/>
        <a:p>
          <a:r>
            <a:rPr lang="it-IT" sz="3200" dirty="0" err="1" smtClean="0"/>
            <a:t>Perche</a:t>
          </a:r>
          <a:r>
            <a:rPr lang="it-IT" sz="3200" dirty="0" smtClean="0"/>
            <a:t> l’accesso venoso periferico?</a:t>
          </a:r>
          <a:endParaRPr lang="it-IT" sz="3200" dirty="0"/>
        </a:p>
      </dgm:t>
    </dgm:pt>
    <dgm:pt modelId="{6734CCA3-5E9E-4CCB-8277-784A57324557}" type="parTrans" cxnId="{81EC28E1-3658-4D3B-B4C7-903B699F925D}">
      <dgm:prSet/>
      <dgm:spPr/>
      <dgm:t>
        <a:bodyPr/>
        <a:lstStyle/>
        <a:p>
          <a:endParaRPr lang="it-IT"/>
        </a:p>
      </dgm:t>
    </dgm:pt>
    <dgm:pt modelId="{32A538A4-1A68-4F73-8500-3193C7388934}" type="sibTrans" cxnId="{81EC28E1-3658-4D3B-B4C7-903B699F925D}">
      <dgm:prSet/>
      <dgm:spPr/>
      <dgm:t>
        <a:bodyPr/>
        <a:lstStyle/>
        <a:p>
          <a:endParaRPr lang="it-IT"/>
        </a:p>
      </dgm:t>
    </dgm:pt>
    <dgm:pt modelId="{52088C88-B666-487C-8700-681D086CF10F}">
      <dgm:prSet/>
      <dgm:spPr/>
      <dgm:t>
        <a:bodyPr/>
        <a:lstStyle/>
        <a:p>
          <a:endParaRPr lang="it-IT" sz="4300" dirty="0"/>
        </a:p>
      </dgm:t>
    </dgm:pt>
    <dgm:pt modelId="{5599D3AA-B07D-4C8C-8A1B-5EF2AEE86C52}" type="parTrans" cxnId="{F0BE7EAD-F333-458F-9ABA-37F258257975}">
      <dgm:prSet/>
      <dgm:spPr/>
      <dgm:t>
        <a:bodyPr/>
        <a:lstStyle/>
        <a:p>
          <a:endParaRPr lang="it-IT"/>
        </a:p>
      </dgm:t>
    </dgm:pt>
    <dgm:pt modelId="{684B7DFC-BB35-40BF-808F-2C0FEB0739CE}" type="sibTrans" cxnId="{F0BE7EAD-F333-458F-9ABA-37F258257975}">
      <dgm:prSet/>
      <dgm:spPr/>
      <dgm:t>
        <a:bodyPr/>
        <a:lstStyle/>
        <a:p>
          <a:endParaRPr lang="it-IT"/>
        </a:p>
      </dgm:t>
    </dgm:pt>
    <dgm:pt modelId="{7C799E1B-1727-474E-8D67-3CD5F11AA589}">
      <dgm:prSet/>
      <dgm:spPr/>
      <dgm:t>
        <a:bodyPr/>
        <a:lstStyle/>
        <a:p>
          <a:endParaRPr lang="it-IT" sz="4300" dirty="0"/>
        </a:p>
      </dgm:t>
    </dgm:pt>
    <dgm:pt modelId="{C7FC13FE-34F6-40EF-BE69-7817423C697B}" type="parTrans" cxnId="{4132C195-6A93-474A-9B03-1818D2A3F449}">
      <dgm:prSet/>
      <dgm:spPr/>
      <dgm:t>
        <a:bodyPr/>
        <a:lstStyle/>
        <a:p>
          <a:endParaRPr lang="it-IT"/>
        </a:p>
      </dgm:t>
    </dgm:pt>
    <dgm:pt modelId="{1C587737-9649-4D60-A54F-7B36ADF11D64}" type="sibTrans" cxnId="{4132C195-6A93-474A-9B03-1818D2A3F449}">
      <dgm:prSet/>
      <dgm:spPr/>
      <dgm:t>
        <a:bodyPr/>
        <a:lstStyle/>
        <a:p>
          <a:endParaRPr lang="it-IT"/>
        </a:p>
      </dgm:t>
    </dgm:pt>
    <dgm:pt modelId="{59680828-F8FA-40F2-88DB-B1FE7E9267CE}">
      <dgm:prSet phldrT="[Testo]" custT="1"/>
      <dgm:spPr/>
      <dgm:t>
        <a:bodyPr/>
        <a:lstStyle/>
        <a:p>
          <a:endParaRPr lang="it-IT" sz="2800" dirty="0"/>
        </a:p>
      </dgm:t>
    </dgm:pt>
    <dgm:pt modelId="{F04694D2-FB2F-4A88-90BD-47D6D22096CE}" type="parTrans" cxnId="{452503F3-D000-49B5-95F1-2ABD000EE95F}">
      <dgm:prSet/>
      <dgm:spPr/>
      <dgm:t>
        <a:bodyPr/>
        <a:lstStyle/>
        <a:p>
          <a:endParaRPr lang="it-IT"/>
        </a:p>
      </dgm:t>
    </dgm:pt>
    <dgm:pt modelId="{AE00C7BD-3B8F-4AD8-A8A9-A8B3F97BA411}" type="sibTrans" cxnId="{452503F3-D000-49B5-95F1-2ABD000EE95F}">
      <dgm:prSet/>
      <dgm:spPr/>
      <dgm:t>
        <a:bodyPr/>
        <a:lstStyle/>
        <a:p>
          <a:endParaRPr lang="it-IT"/>
        </a:p>
      </dgm:t>
    </dgm:pt>
    <dgm:pt modelId="{8A7E86ED-FEFA-489A-8CB9-522A6E6FCA54}">
      <dgm:prSet phldrT="[Testo]" custT="1"/>
      <dgm:spPr/>
      <dgm:t>
        <a:bodyPr/>
        <a:lstStyle/>
        <a:p>
          <a:r>
            <a:rPr lang="it-IT" sz="2400" dirty="0" smtClean="0"/>
            <a:t>Terapie endovenose di breve durata</a:t>
          </a:r>
          <a:endParaRPr lang="it-IT" sz="2400" dirty="0"/>
        </a:p>
      </dgm:t>
    </dgm:pt>
    <dgm:pt modelId="{6C87BE4F-9F81-4154-9C66-7EA92A2D0EA7}" type="parTrans" cxnId="{94BD3924-C4B3-471A-9231-20B963BF35D4}">
      <dgm:prSet/>
      <dgm:spPr/>
      <dgm:t>
        <a:bodyPr/>
        <a:lstStyle/>
        <a:p>
          <a:endParaRPr lang="it-IT"/>
        </a:p>
      </dgm:t>
    </dgm:pt>
    <dgm:pt modelId="{809425B8-CE68-46FE-9FF3-1D60BFC4B654}" type="sibTrans" cxnId="{94BD3924-C4B3-471A-9231-20B963BF35D4}">
      <dgm:prSet/>
      <dgm:spPr/>
      <dgm:t>
        <a:bodyPr/>
        <a:lstStyle/>
        <a:p>
          <a:endParaRPr lang="it-IT"/>
        </a:p>
      </dgm:t>
    </dgm:pt>
    <dgm:pt modelId="{9F263BC3-C8C8-4201-8437-1FD6FB3527F1}">
      <dgm:prSet custT="1"/>
      <dgm:spPr/>
      <dgm:t>
        <a:bodyPr/>
        <a:lstStyle/>
        <a:p>
          <a:endParaRPr lang="it-IT" sz="2800" dirty="0"/>
        </a:p>
      </dgm:t>
    </dgm:pt>
    <dgm:pt modelId="{EE830A39-6953-4D4B-89A2-4BDBE57ABE4C}" type="parTrans" cxnId="{53346793-E133-426E-A3C5-8288BB1C1906}">
      <dgm:prSet/>
      <dgm:spPr/>
      <dgm:t>
        <a:bodyPr/>
        <a:lstStyle/>
        <a:p>
          <a:endParaRPr lang="it-IT"/>
        </a:p>
      </dgm:t>
    </dgm:pt>
    <dgm:pt modelId="{804ADD84-0B46-47F8-AAF1-5AB487BB7496}" type="sibTrans" cxnId="{53346793-E133-426E-A3C5-8288BB1C1906}">
      <dgm:prSet/>
      <dgm:spPr/>
      <dgm:t>
        <a:bodyPr/>
        <a:lstStyle/>
        <a:p>
          <a:endParaRPr lang="it-IT"/>
        </a:p>
      </dgm:t>
    </dgm:pt>
    <dgm:pt modelId="{745AFE2C-23BA-4EAD-B147-C8070339CF0A}">
      <dgm:prSet phldrT="[Testo]" custT="1"/>
      <dgm:spPr/>
      <dgm:t>
        <a:bodyPr/>
        <a:lstStyle/>
        <a:p>
          <a:endParaRPr lang="it-IT" sz="2400" dirty="0"/>
        </a:p>
      </dgm:t>
    </dgm:pt>
    <dgm:pt modelId="{499414BF-046F-4D1B-B5B3-F738EB40330A}" type="parTrans" cxnId="{DBB39167-65F2-4B2B-A0BB-A2738063BB1E}">
      <dgm:prSet/>
      <dgm:spPr/>
      <dgm:t>
        <a:bodyPr/>
        <a:lstStyle/>
        <a:p>
          <a:endParaRPr lang="it-IT"/>
        </a:p>
      </dgm:t>
    </dgm:pt>
    <dgm:pt modelId="{F94F463A-ED53-4980-8B9C-EC3F3AE13DEC}" type="sibTrans" cxnId="{DBB39167-65F2-4B2B-A0BB-A2738063BB1E}">
      <dgm:prSet/>
      <dgm:spPr/>
      <dgm:t>
        <a:bodyPr/>
        <a:lstStyle/>
        <a:p>
          <a:endParaRPr lang="it-IT"/>
        </a:p>
      </dgm:t>
    </dgm:pt>
    <dgm:pt modelId="{0F72B2A1-38A5-4C03-9179-8479BC677C55}">
      <dgm:prSet phldrT="[Testo]" custT="1"/>
      <dgm:spPr/>
      <dgm:t>
        <a:bodyPr/>
        <a:lstStyle/>
        <a:p>
          <a:r>
            <a:rPr lang="it-IT" sz="2400" dirty="0" smtClean="0"/>
            <a:t>Abitudine ad usare i vasi periferici, per spostarsi poi prossimalmente lungo il braccio</a:t>
          </a:r>
          <a:endParaRPr lang="it-IT" sz="2400" dirty="0"/>
        </a:p>
      </dgm:t>
    </dgm:pt>
    <dgm:pt modelId="{EC228836-77A2-4FA4-B458-C17BAE2B2B72}" type="parTrans" cxnId="{594C0DA1-1134-4004-8462-5FC9DB01E9FB}">
      <dgm:prSet/>
      <dgm:spPr/>
      <dgm:t>
        <a:bodyPr/>
        <a:lstStyle/>
        <a:p>
          <a:endParaRPr lang="it-IT"/>
        </a:p>
      </dgm:t>
    </dgm:pt>
    <dgm:pt modelId="{3932A05C-94F0-4842-8ECE-DC069A60C5B1}" type="sibTrans" cxnId="{594C0DA1-1134-4004-8462-5FC9DB01E9FB}">
      <dgm:prSet/>
      <dgm:spPr/>
      <dgm:t>
        <a:bodyPr/>
        <a:lstStyle/>
        <a:p>
          <a:endParaRPr lang="it-IT"/>
        </a:p>
      </dgm:t>
    </dgm:pt>
    <dgm:pt modelId="{C9A02AD3-DC73-482E-ADD8-E82364B1D0DD}">
      <dgm:prSet phldrT="[Testo]" custT="1"/>
      <dgm:spPr/>
      <dgm:t>
        <a:bodyPr/>
        <a:lstStyle/>
        <a:p>
          <a:r>
            <a:rPr lang="it-IT" sz="2400" dirty="0" smtClean="0"/>
            <a:t>Facile da usare da parte di tutti</a:t>
          </a:r>
          <a:endParaRPr lang="it-IT" sz="2400" dirty="0"/>
        </a:p>
      </dgm:t>
    </dgm:pt>
    <dgm:pt modelId="{FEFC78E4-D99F-440D-8A69-C0A72E0021FF}" type="parTrans" cxnId="{9CF54B40-A498-48E8-88BC-7DBCC3834AF7}">
      <dgm:prSet/>
      <dgm:spPr/>
      <dgm:t>
        <a:bodyPr/>
        <a:lstStyle/>
        <a:p>
          <a:endParaRPr lang="it-IT"/>
        </a:p>
      </dgm:t>
    </dgm:pt>
    <dgm:pt modelId="{AEEABA6B-A312-42C3-A8DC-CC635F6EC122}" type="sibTrans" cxnId="{9CF54B40-A498-48E8-88BC-7DBCC3834AF7}">
      <dgm:prSet/>
      <dgm:spPr/>
      <dgm:t>
        <a:bodyPr/>
        <a:lstStyle/>
        <a:p>
          <a:endParaRPr lang="it-IT"/>
        </a:p>
      </dgm:t>
    </dgm:pt>
    <dgm:pt modelId="{D4E34EE5-9BA3-40A9-B378-1078777E9215}">
      <dgm:prSet phldrT="[Testo]" custT="1"/>
      <dgm:spPr/>
      <dgm:t>
        <a:bodyPr/>
        <a:lstStyle/>
        <a:p>
          <a:r>
            <a:rPr lang="it-IT" sz="2400" dirty="0" smtClean="0"/>
            <a:t>Perché si ricorre alle linee centrali,  solo dopo l’esaurimento degli accessi periferici</a:t>
          </a:r>
          <a:endParaRPr lang="it-IT" sz="2400" dirty="0"/>
        </a:p>
      </dgm:t>
    </dgm:pt>
    <dgm:pt modelId="{67157214-48CE-431C-BD89-AE69F4DD4D72}" type="parTrans" cxnId="{A18EAB67-1E02-426D-AE76-E2B0A67013C4}">
      <dgm:prSet/>
      <dgm:spPr/>
      <dgm:t>
        <a:bodyPr/>
        <a:lstStyle/>
        <a:p>
          <a:endParaRPr lang="it-IT"/>
        </a:p>
      </dgm:t>
    </dgm:pt>
    <dgm:pt modelId="{7B47AD2F-7E5B-42C5-AE0A-58B6BE6D85D7}" type="sibTrans" cxnId="{A18EAB67-1E02-426D-AE76-E2B0A67013C4}">
      <dgm:prSet/>
      <dgm:spPr/>
      <dgm:t>
        <a:bodyPr/>
        <a:lstStyle/>
        <a:p>
          <a:endParaRPr lang="it-IT"/>
        </a:p>
      </dgm:t>
    </dgm:pt>
    <dgm:pt modelId="{79D9FA66-C395-4244-904D-A1A15A34460E}" type="pres">
      <dgm:prSet presAssocID="{373F961F-B9A7-41C9-8CE7-0E2D6EEF3D5E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949A118B-F71E-49B2-8312-1E7BEFB8C39B}" type="pres">
      <dgm:prSet presAssocID="{DB536E86-5933-47B5-8304-AFEFDEFDA66B}" presName="linNode" presStyleCnt="0"/>
      <dgm:spPr/>
    </dgm:pt>
    <dgm:pt modelId="{4C3B2398-90E6-47B5-97FB-EE34734737C5}" type="pres">
      <dgm:prSet presAssocID="{DB536E86-5933-47B5-8304-AFEFDEFDA66B}" presName="parent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8423072-D494-4D43-8CC8-036E814C3A1A}" type="pres">
      <dgm:prSet presAssocID="{DB536E86-5933-47B5-8304-AFEFDEFDA66B}" presName="childShp" presStyleLbl="bgAccFollowNode1" presStyleIdx="0" presStyleCnt="1" custScaleY="100098" custLinFactNeighborX="4424" custLinFactNeighborY="-492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5964F97-02B4-4810-95FD-C53DCBE92703}" type="presOf" srcId="{7C799E1B-1727-474E-8D67-3CD5F11AA589}" destId="{C8423072-D494-4D43-8CC8-036E814C3A1A}" srcOrd="0" destOrd="7" presId="urn:microsoft.com/office/officeart/2005/8/layout/vList6"/>
    <dgm:cxn modelId="{53346793-E133-426E-A3C5-8288BB1C1906}" srcId="{DB536E86-5933-47B5-8304-AFEFDEFDA66B}" destId="{9F263BC3-C8C8-4201-8437-1FD6FB3527F1}" srcOrd="5" destOrd="0" parTransId="{EE830A39-6953-4D4B-89A2-4BDBE57ABE4C}" sibTransId="{804ADD84-0B46-47F8-AAF1-5AB487BB7496}"/>
    <dgm:cxn modelId="{F3B2139A-E9D6-4BBE-967E-ACB59E2C88C4}" type="presOf" srcId="{DB536E86-5933-47B5-8304-AFEFDEFDA66B}" destId="{4C3B2398-90E6-47B5-97FB-EE34734737C5}" srcOrd="0" destOrd="0" presId="urn:microsoft.com/office/officeart/2005/8/layout/vList6"/>
    <dgm:cxn modelId="{4132C195-6A93-474A-9B03-1818D2A3F449}" srcId="{DB536E86-5933-47B5-8304-AFEFDEFDA66B}" destId="{7C799E1B-1727-474E-8D67-3CD5F11AA589}" srcOrd="7" destOrd="0" parTransId="{C7FC13FE-34F6-40EF-BE69-7817423C697B}" sibTransId="{1C587737-9649-4D60-A54F-7B36ADF11D64}"/>
    <dgm:cxn modelId="{A747AE70-FD44-40E6-8902-2EE118103B59}" type="presOf" srcId="{745AFE2C-23BA-4EAD-B147-C8070339CF0A}" destId="{C8423072-D494-4D43-8CC8-036E814C3A1A}" srcOrd="0" destOrd="4" presId="urn:microsoft.com/office/officeart/2005/8/layout/vList6"/>
    <dgm:cxn modelId="{2F7C24AB-ECDE-43C5-AD31-2CEEC898B134}" type="presOf" srcId="{373F961F-B9A7-41C9-8CE7-0E2D6EEF3D5E}" destId="{79D9FA66-C395-4244-904D-A1A15A34460E}" srcOrd="0" destOrd="0" presId="urn:microsoft.com/office/officeart/2005/8/layout/vList6"/>
    <dgm:cxn modelId="{452503F3-D000-49B5-95F1-2ABD000EE95F}" srcId="{DB536E86-5933-47B5-8304-AFEFDEFDA66B}" destId="{59680828-F8FA-40F2-88DB-B1FE7E9267CE}" srcOrd="6" destOrd="0" parTransId="{F04694D2-FB2F-4A88-90BD-47D6D22096CE}" sibTransId="{AE00C7BD-3B8F-4AD8-A8A9-A8B3F97BA411}"/>
    <dgm:cxn modelId="{F0BE7EAD-F333-458F-9ABA-37F258257975}" srcId="{DB536E86-5933-47B5-8304-AFEFDEFDA66B}" destId="{52088C88-B666-487C-8700-681D086CF10F}" srcOrd="8" destOrd="0" parTransId="{5599D3AA-B07D-4C8C-8A1B-5EF2AEE86C52}" sibTransId="{684B7DFC-BB35-40BF-808F-2C0FEB0739CE}"/>
    <dgm:cxn modelId="{94BD3924-C4B3-471A-9231-20B963BF35D4}" srcId="{DB536E86-5933-47B5-8304-AFEFDEFDA66B}" destId="{8A7E86ED-FEFA-489A-8CB9-522A6E6FCA54}" srcOrd="2" destOrd="0" parTransId="{6C87BE4F-9F81-4154-9C66-7EA92A2D0EA7}" sibTransId="{809425B8-CE68-46FE-9FF3-1D60BFC4B654}"/>
    <dgm:cxn modelId="{81EC28E1-3658-4D3B-B4C7-903B699F925D}" srcId="{373F961F-B9A7-41C9-8CE7-0E2D6EEF3D5E}" destId="{DB536E86-5933-47B5-8304-AFEFDEFDA66B}" srcOrd="0" destOrd="0" parTransId="{6734CCA3-5E9E-4CCB-8277-784A57324557}" sibTransId="{32A538A4-1A68-4F73-8500-3193C7388934}"/>
    <dgm:cxn modelId="{1DCF4D5C-FC1C-410F-B418-2D8C06F7CCFE}" type="presOf" srcId="{52088C88-B666-487C-8700-681D086CF10F}" destId="{C8423072-D494-4D43-8CC8-036E814C3A1A}" srcOrd="0" destOrd="8" presId="urn:microsoft.com/office/officeart/2005/8/layout/vList6"/>
    <dgm:cxn modelId="{FE3337EC-D864-4A86-A6DF-F54E3A70F093}" type="presOf" srcId="{C9A02AD3-DC73-482E-ADD8-E82364B1D0DD}" destId="{C8423072-D494-4D43-8CC8-036E814C3A1A}" srcOrd="0" destOrd="0" presId="urn:microsoft.com/office/officeart/2005/8/layout/vList6"/>
    <dgm:cxn modelId="{83F8024E-5C6D-427A-88E1-F41F62C328B9}" type="presOf" srcId="{0F72B2A1-38A5-4C03-9179-8479BC677C55}" destId="{C8423072-D494-4D43-8CC8-036E814C3A1A}" srcOrd="0" destOrd="3" presId="urn:microsoft.com/office/officeart/2005/8/layout/vList6"/>
    <dgm:cxn modelId="{69B855A9-7034-4385-916D-E59DBA271DFB}" type="presOf" srcId="{59680828-F8FA-40F2-88DB-B1FE7E9267CE}" destId="{C8423072-D494-4D43-8CC8-036E814C3A1A}" srcOrd="0" destOrd="6" presId="urn:microsoft.com/office/officeart/2005/8/layout/vList6"/>
    <dgm:cxn modelId="{DBB39167-65F2-4B2B-A0BB-A2738063BB1E}" srcId="{DB536E86-5933-47B5-8304-AFEFDEFDA66B}" destId="{745AFE2C-23BA-4EAD-B147-C8070339CF0A}" srcOrd="4" destOrd="0" parTransId="{499414BF-046F-4D1B-B5B3-F738EB40330A}" sibTransId="{F94F463A-ED53-4980-8B9C-EC3F3AE13DEC}"/>
    <dgm:cxn modelId="{594C0DA1-1134-4004-8462-5FC9DB01E9FB}" srcId="{DB536E86-5933-47B5-8304-AFEFDEFDA66B}" destId="{0F72B2A1-38A5-4C03-9179-8479BC677C55}" srcOrd="3" destOrd="0" parTransId="{EC228836-77A2-4FA4-B458-C17BAE2B2B72}" sibTransId="{3932A05C-94F0-4842-8ECE-DC069A60C5B1}"/>
    <dgm:cxn modelId="{49A1F0E9-36AC-4983-B751-49036427EFFA}" type="presOf" srcId="{8A7E86ED-FEFA-489A-8CB9-522A6E6FCA54}" destId="{C8423072-D494-4D43-8CC8-036E814C3A1A}" srcOrd="0" destOrd="2" presId="urn:microsoft.com/office/officeart/2005/8/layout/vList6"/>
    <dgm:cxn modelId="{A18EAB67-1E02-426D-AE76-E2B0A67013C4}" srcId="{DB536E86-5933-47B5-8304-AFEFDEFDA66B}" destId="{D4E34EE5-9BA3-40A9-B378-1078777E9215}" srcOrd="1" destOrd="0" parTransId="{67157214-48CE-431C-BD89-AE69F4DD4D72}" sibTransId="{7B47AD2F-7E5B-42C5-AE0A-58B6BE6D85D7}"/>
    <dgm:cxn modelId="{9CF54B40-A498-48E8-88BC-7DBCC3834AF7}" srcId="{DB536E86-5933-47B5-8304-AFEFDEFDA66B}" destId="{C9A02AD3-DC73-482E-ADD8-E82364B1D0DD}" srcOrd="0" destOrd="0" parTransId="{FEFC78E4-D99F-440D-8A69-C0A72E0021FF}" sibTransId="{AEEABA6B-A312-42C3-A8DC-CC635F6EC122}"/>
    <dgm:cxn modelId="{C9466B47-DE5D-4F08-88D7-9A57DA120B1C}" type="presOf" srcId="{D4E34EE5-9BA3-40A9-B378-1078777E9215}" destId="{C8423072-D494-4D43-8CC8-036E814C3A1A}" srcOrd="0" destOrd="1" presId="urn:microsoft.com/office/officeart/2005/8/layout/vList6"/>
    <dgm:cxn modelId="{8C3781A8-386C-4AE2-B581-02385EEA8564}" type="presOf" srcId="{9F263BC3-C8C8-4201-8437-1FD6FB3527F1}" destId="{C8423072-D494-4D43-8CC8-036E814C3A1A}" srcOrd="0" destOrd="5" presId="urn:microsoft.com/office/officeart/2005/8/layout/vList6"/>
    <dgm:cxn modelId="{9D848023-7634-4D2E-9ED5-27B3BD087D52}" type="presParOf" srcId="{79D9FA66-C395-4244-904D-A1A15A34460E}" destId="{949A118B-F71E-49B2-8312-1E7BEFB8C39B}" srcOrd="0" destOrd="0" presId="urn:microsoft.com/office/officeart/2005/8/layout/vList6"/>
    <dgm:cxn modelId="{19D055A0-3CC5-4F09-94CD-191F78FE1CEC}" type="presParOf" srcId="{949A118B-F71E-49B2-8312-1E7BEFB8C39B}" destId="{4C3B2398-90E6-47B5-97FB-EE34734737C5}" srcOrd="0" destOrd="0" presId="urn:microsoft.com/office/officeart/2005/8/layout/vList6"/>
    <dgm:cxn modelId="{6DE63548-DF27-42D2-8F50-61C35FCAFD9A}" type="presParOf" srcId="{949A118B-F71E-49B2-8312-1E7BEFB8C39B}" destId="{C8423072-D494-4D43-8CC8-036E814C3A1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E8E0A6-6016-4572-A023-8ACFD7E2D9AC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9103F51-2F63-4340-B82B-4B57EEAE39A4}">
      <dgm:prSet phldrT="[Testo]"/>
      <dgm:spPr>
        <a:solidFill>
          <a:srgbClr val="00B050"/>
        </a:solidFill>
      </dgm:spPr>
      <dgm:t>
        <a:bodyPr/>
        <a:lstStyle/>
        <a:p>
          <a:r>
            <a:rPr lang="it-IT" b="1" dirty="0" smtClean="0"/>
            <a:t>COSA E’ </a:t>
          </a:r>
          <a:r>
            <a:rPr lang="it-IT" b="1" dirty="0" smtClean="0">
              <a:solidFill>
                <a:schemeClr val="bg1"/>
              </a:solidFill>
            </a:rPr>
            <a:t>CAMBIATO</a:t>
          </a:r>
          <a:r>
            <a:rPr lang="it-IT" b="1" dirty="0" smtClean="0"/>
            <a:t> NELLA GESTIONE?</a:t>
          </a:r>
          <a:endParaRPr lang="it-IT" b="1" dirty="0"/>
        </a:p>
      </dgm:t>
    </dgm:pt>
    <dgm:pt modelId="{22316525-4558-430F-927A-806DDA7F5509}" type="parTrans" cxnId="{395CF557-ADB5-4A64-A4F9-6E5DA4F0419B}">
      <dgm:prSet/>
      <dgm:spPr/>
      <dgm:t>
        <a:bodyPr/>
        <a:lstStyle/>
        <a:p>
          <a:endParaRPr lang="it-IT"/>
        </a:p>
      </dgm:t>
    </dgm:pt>
    <dgm:pt modelId="{9AC3B344-9C70-4D29-8D04-6F019FC407FE}" type="sibTrans" cxnId="{395CF557-ADB5-4A64-A4F9-6E5DA4F0419B}">
      <dgm:prSet/>
      <dgm:spPr/>
      <dgm:t>
        <a:bodyPr/>
        <a:lstStyle/>
        <a:p>
          <a:endParaRPr lang="it-IT"/>
        </a:p>
      </dgm:t>
    </dgm:pt>
    <dgm:pt modelId="{FBD78007-C791-4171-9DD1-14520A846E32}">
      <dgm:prSet phldrT="[Testo]" custT="1"/>
      <dgm:spPr/>
      <dgm:t>
        <a:bodyPr/>
        <a:lstStyle/>
        <a:p>
          <a:r>
            <a:rPr lang="it-IT" sz="2400" dirty="0" smtClean="0"/>
            <a:t>Linee guida nazionali/internazionali</a:t>
          </a:r>
          <a:endParaRPr lang="it-IT" sz="2400" dirty="0"/>
        </a:p>
      </dgm:t>
    </dgm:pt>
    <dgm:pt modelId="{F2403313-AB0D-434F-BD91-B8393A6879DD}" type="parTrans" cxnId="{EB5CAFAC-BCDA-4260-906D-C7BD4A52DE1B}">
      <dgm:prSet/>
      <dgm:spPr/>
      <dgm:t>
        <a:bodyPr/>
        <a:lstStyle/>
        <a:p>
          <a:endParaRPr lang="it-IT"/>
        </a:p>
      </dgm:t>
    </dgm:pt>
    <dgm:pt modelId="{731A7EB5-AE51-445A-A86A-A1D4C76BABF4}" type="sibTrans" cxnId="{EB5CAFAC-BCDA-4260-906D-C7BD4A52DE1B}">
      <dgm:prSet/>
      <dgm:spPr/>
      <dgm:t>
        <a:bodyPr/>
        <a:lstStyle/>
        <a:p>
          <a:endParaRPr lang="it-IT"/>
        </a:p>
      </dgm:t>
    </dgm:pt>
    <dgm:pt modelId="{916A8969-A311-441F-91DC-D511323CB95A}">
      <dgm:prSet custT="1"/>
      <dgm:spPr/>
      <dgm:t>
        <a:bodyPr/>
        <a:lstStyle/>
        <a:p>
          <a:r>
            <a:rPr lang="it-IT" sz="2400" dirty="0" smtClean="0"/>
            <a:t>Procedure aziendali</a:t>
          </a:r>
          <a:endParaRPr lang="it-IT" sz="2400" dirty="0"/>
        </a:p>
      </dgm:t>
    </dgm:pt>
    <dgm:pt modelId="{5A68A558-DF8F-40CD-8E11-77945D700ECA}" type="parTrans" cxnId="{C92C9AC1-6E14-486F-8F1D-F55E4C63B03A}">
      <dgm:prSet/>
      <dgm:spPr/>
      <dgm:t>
        <a:bodyPr/>
        <a:lstStyle/>
        <a:p>
          <a:endParaRPr lang="it-IT"/>
        </a:p>
      </dgm:t>
    </dgm:pt>
    <dgm:pt modelId="{D8704541-C223-4769-B82A-FC67FB2AF9F3}" type="sibTrans" cxnId="{C92C9AC1-6E14-486F-8F1D-F55E4C63B03A}">
      <dgm:prSet/>
      <dgm:spPr/>
      <dgm:t>
        <a:bodyPr/>
        <a:lstStyle/>
        <a:p>
          <a:endParaRPr lang="it-IT"/>
        </a:p>
      </dgm:t>
    </dgm:pt>
    <dgm:pt modelId="{A01F1A05-5AED-4421-B58A-2298DDDEE690}">
      <dgm:prSet custT="1"/>
      <dgm:spPr/>
      <dgm:t>
        <a:bodyPr/>
        <a:lstStyle/>
        <a:p>
          <a:r>
            <a:rPr lang="it-IT" sz="2400" dirty="0" smtClean="0"/>
            <a:t>Protocolli per unità operativa</a:t>
          </a:r>
          <a:endParaRPr lang="it-IT" sz="2400" dirty="0"/>
        </a:p>
      </dgm:t>
    </dgm:pt>
    <dgm:pt modelId="{BB696DB6-0ACA-46CE-A5C0-35A3A36A8C57}" type="parTrans" cxnId="{E5A987D3-BD5E-4E06-B2A3-7AF49CECD3FD}">
      <dgm:prSet/>
      <dgm:spPr/>
      <dgm:t>
        <a:bodyPr/>
        <a:lstStyle/>
        <a:p>
          <a:endParaRPr lang="it-IT"/>
        </a:p>
      </dgm:t>
    </dgm:pt>
    <dgm:pt modelId="{E77E6F94-8DCB-48DB-A751-C9E3BD00B44D}" type="sibTrans" cxnId="{E5A987D3-BD5E-4E06-B2A3-7AF49CECD3FD}">
      <dgm:prSet/>
      <dgm:spPr/>
      <dgm:t>
        <a:bodyPr/>
        <a:lstStyle/>
        <a:p>
          <a:endParaRPr lang="it-IT"/>
        </a:p>
      </dgm:t>
    </dgm:pt>
    <dgm:pt modelId="{1EEEDFAE-C079-4552-A917-DF1EA14E0497}">
      <dgm:prSet custT="1"/>
      <dgm:spPr/>
      <dgm:t>
        <a:bodyPr/>
        <a:lstStyle/>
        <a:p>
          <a:endParaRPr lang="it-IT" sz="2400" dirty="0" smtClean="0"/>
        </a:p>
        <a:p>
          <a:r>
            <a:rPr lang="it-IT" sz="2400" dirty="0" smtClean="0"/>
            <a:t>Gestione basata sulle </a:t>
          </a:r>
          <a:r>
            <a:rPr lang="it-IT" sz="2400" dirty="0" err="1" smtClean="0"/>
            <a:t>evidence</a:t>
          </a:r>
          <a:r>
            <a:rPr lang="it-IT" sz="2400" dirty="0" smtClean="0"/>
            <a:t> </a:t>
          </a:r>
          <a:r>
            <a:rPr lang="it-IT" sz="2400" dirty="0" err="1" smtClean="0"/>
            <a:t>based</a:t>
          </a:r>
          <a:r>
            <a:rPr lang="it-IT" sz="2400" dirty="0" smtClean="0"/>
            <a:t> </a:t>
          </a:r>
          <a:r>
            <a:rPr lang="it-IT" sz="2400" dirty="0" err="1" smtClean="0"/>
            <a:t>practice</a:t>
          </a:r>
          <a:endParaRPr lang="it-IT" sz="2400" dirty="0" smtClean="0"/>
        </a:p>
        <a:p>
          <a:endParaRPr lang="it-IT" sz="2400" dirty="0"/>
        </a:p>
      </dgm:t>
    </dgm:pt>
    <dgm:pt modelId="{40EDF698-AF37-44CA-AECA-40CBBF9C9EC8}" type="parTrans" cxnId="{63F76E5A-6333-4C40-ADAD-435B3AC8F9FC}">
      <dgm:prSet/>
      <dgm:spPr/>
      <dgm:t>
        <a:bodyPr/>
        <a:lstStyle/>
        <a:p>
          <a:endParaRPr lang="it-IT"/>
        </a:p>
      </dgm:t>
    </dgm:pt>
    <dgm:pt modelId="{8D063795-E9F1-45D6-8E4E-F0F7FDC7A19C}" type="sibTrans" cxnId="{63F76E5A-6333-4C40-ADAD-435B3AC8F9FC}">
      <dgm:prSet/>
      <dgm:spPr/>
      <dgm:t>
        <a:bodyPr/>
        <a:lstStyle/>
        <a:p>
          <a:endParaRPr lang="it-IT"/>
        </a:p>
      </dgm:t>
    </dgm:pt>
    <dgm:pt modelId="{87482FD1-8CE9-4D82-A644-DDBF13D7BA68}">
      <dgm:prSet custT="1"/>
      <dgm:spPr/>
      <dgm:t>
        <a:bodyPr/>
        <a:lstStyle/>
        <a:p>
          <a:r>
            <a:rPr lang="it-IT" sz="2400" dirty="0" smtClean="0"/>
            <a:t>Bundle per unità operativa</a:t>
          </a:r>
          <a:endParaRPr lang="it-IT" sz="2400" dirty="0"/>
        </a:p>
      </dgm:t>
    </dgm:pt>
    <dgm:pt modelId="{93A6EC89-FB9A-4F29-AB00-5522D9E58BE3}" type="parTrans" cxnId="{5639AA9B-22AE-43CA-B2E0-676298165EC3}">
      <dgm:prSet/>
      <dgm:spPr/>
      <dgm:t>
        <a:bodyPr/>
        <a:lstStyle/>
        <a:p>
          <a:endParaRPr lang="it-IT"/>
        </a:p>
      </dgm:t>
    </dgm:pt>
    <dgm:pt modelId="{9251240D-2617-414C-AEFA-E80CEB2A62AE}" type="sibTrans" cxnId="{5639AA9B-22AE-43CA-B2E0-676298165EC3}">
      <dgm:prSet/>
      <dgm:spPr/>
      <dgm:t>
        <a:bodyPr/>
        <a:lstStyle/>
        <a:p>
          <a:endParaRPr lang="it-IT"/>
        </a:p>
      </dgm:t>
    </dgm:pt>
    <dgm:pt modelId="{35669AA8-8F48-4C41-A808-C05FBED940D1}">
      <dgm:prSet custT="1"/>
      <dgm:spPr/>
      <dgm:t>
        <a:bodyPr/>
        <a:lstStyle/>
        <a:p>
          <a:r>
            <a:rPr lang="it-IT" sz="2400" dirty="0" err="1" smtClean="0"/>
            <a:t>Ceck</a:t>
          </a:r>
          <a:r>
            <a:rPr lang="it-IT" sz="2400" dirty="0" smtClean="0"/>
            <a:t> list procedurali</a:t>
          </a:r>
          <a:endParaRPr lang="it-IT" sz="2400" dirty="0"/>
        </a:p>
      </dgm:t>
    </dgm:pt>
    <dgm:pt modelId="{1AD82ADA-5CB1-49F3-B0C8-362E9D1FF796}" type="parTrans" cxnId="{9F234527-3E6F-4E9F-9AC6-D088CEB92165}">
      <dgm:prSet/>
      <dgm:spPr/>
      <dgm:t>
        <a:bodyPr/>
        <a:lstStyle/>
        <a:p>
          <a:endParaRPr lang="it-IT"/>
        </a:p>
      </dgm:t>
    </dgm:pt>
    <dgm:pt modelId="{96F17F4C-388A-46C3-8FAF-C47B83E116D3}" type="sibTrans" cxnId="{9F234527-3E6F-4E9F-9AC6-D088CEB92165}">
      <dgm:prSet/>
      <dgm:spPr/>
      <dgm:t>
        <a:bodyPr/>
        <a:lstStyle/>
        <a:p>
          <a:endParaRPr lang="it-IT"/>
        </a:p>
      </dgm:t>
    </dgm:pt>
    <dgm:pt modelId="{930D69CA-3729-4917-A087-75DC12802D37}" type="pres">
      <dgm:prSet presAssocID="{42E8E0A6-6016-4572-A023-8ACFD7E2D9A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1FC24EC2-CC42-493D-920E-7ED2A13FCCD2}" type="pres">
      <dgm:prSet presAssocID="{29103F51-2F63-4340-B82B-4B57EEAE39A4}" presName="centerShape" presStyleLbl="node0" presStyleIdx="0" presStyleCnt="1"/>
      <dgm:spPr/>
      <dgm:t>
        <a:bodyPr/>
        <a:lstStyle/>
        <a:p>
          <a:endParaRPr lang="it-IT"/>
        </a:p>
      </dgm:t>
    </dgm:pt>
    <dgm:pt modelId="{69D77539-2E11-4B52-B974-DD8EFEAB657A}" type="pres">
      <dgm:prSet presAssocID="{F2403313-AB0D-434F-BD91-B8393A6879DD}" presName="parTrans" presStyleLbl="sibTrans2D1" presStyleIdx="0" presStyleCnt="6"/>
      <dgm:spPr/>
      <dgm:t>
        <a:bodyPr/>
        <a:lstStyle/>
        <a:p>
          <a:endParaRPr lang="it-IT"/>
        </a:p>
      </dgm:t>
    </dgm:pt>
    <dgm:pt modelId="{71C12F1F-BD9E-4354-818E-1835E27FC05A}" type="pres">
      <dgm:prSet presAssocID="{F2403313-AB0D-434F-BD91-B8393A6879DD}" presName="connectorText" presStyleLbl="sibTrans2D1" presStyleIdx="0" presStyleCnt="6"/>
      <dgm:spPr/>
      <dgm:t>
        <a:bodyPr/>
        <a:lstStyle/>
        <a:p>
          <a:endParaRPr lang="it-IT"/>
        </a:p>
      </dgm:t>
    </dgm:pt>
    <dgm:pt modelId="{0F03190F-30F3-43D9-8179-335788A04276}" type="pres">
      <dgm:prSet presAssocID="{FBD78007-C791-4171-9DD1-14520A846E32}" presName="node" presStyleLbl="node1" presStyleIdx="0" presStyleCnt="6" custScaleX="14370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BF71F56-4751-486F-967D-1932D1CE98A3}" type="pres">
      <dgm:prSet presAssocID="{5A68A558-DF8F-40CD-8E11-77945D700ECA}" presName="parTrans" presStyleLbl="sibTrans2D1" presStyleIdx="1" presStyleCnt="6"/>
      <dgm:spPr/>
      <dgm:t>
        <a:bodyPr/>
        <a:lstStyle/>
        <a:p>
          <a:endParaRPr lang="it-IT"/>
        </a:p>
      </dgm:t>
    </dgm:pt>
    <dgm:pt modelId="{B367031B-9B73-4408-BC9C-F53A191EFC77}" type="pres">
      <dgm:prSet presAssocID="{5A68A558-DF8F-40CD-8E11-77945D700ECA}" presName="connectorText" presStyleLbl="sibTrans2D1" presStyleIdx="1" presStyleCnt="6"/>
      <dgm:spPr/>
      <dgm:t>
        <a:bodyPr/>
        <a:lstStyle/>
        <a:p>
          <a:endParaRPr lang="it-IT"/>
        </a:p>
      </dgm:t>
    </dgm:pt>
    <dgm:pt modelId="{DE00BABE-0A98-4005-96C4-2A50ADE5E0C1}" type="pres">
      <dgm:prSet presAssocID="{916A8969-A311-441F-91DC-D511323CB95A}" presName="node" presStyleLbl="node1" presStyleIdx="1" presStyleCnt="6" custScaleX="128616" custRadScaleRad="111436" custRadScaleInc="313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80587DF-7B2A-4A8E-B6A1-2E3DCA1176B2}" type="pres">
      <dgm:prSet presAssocID="{BB696DB6-0ACA-46CE-A5C0-35A3A36A8C57}" presName="parTrans" presStyleLbl="sibTrans2D1" presStyleIdx="2" presStyleCnt="6"/>
      <dgm:spPr/>
      <dgm:t>
        <a:bodyPr/>
        <a:lstStyle/>
        <a:p>
          <a:endParaRPr lang="it-IT"/>
        </a:p>
      </dgm:t>
    </dgm:pt>
    <dgm:pt modelId="{780DCB2E-4DC4-4852-BDCE-78BFF0075313}" type="pres">
      <dgm:prSet presAssocID="{BB696DB6-0ACA-46CE-A5C0-35A3A36A8C57}" presName="connectorText" presStyleLbl="sibTrans2D1" presStyleIdx="2" presStyleCnt="6"/>
      <dgm:spPr/>
      <dgm:t>
        <a:bodyPr/>
        <a:lstStyle/>
        <a:p>
          <a:endParaRPr lang="it-IT"/>
        </a:p>
      </dgm:t>
    </dgm:pt>
    <dgm:pt modelId="{8A69B972-823B-4DF3-AA35-373EF25E6492}" type="pres">
      <dgm:prSet presAssocID="{A01F1A05-5AED-4421-B58A-2298DDDEE690}" presName="node" presStyleLbl="node1" presStyleIdx="2" presStyleCnt="6" custScaleX="167673" custRadScaleRad="113199" custRadScaleInc="-2788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51EFA0F-035F-4762-B065-6A5E6DE0E0A6}" type="pres">
      <dgm:prSet presAssocID="{40EDF698-AF37-44CA-AECA-40CBBF9C9EC8}" presName="parTrans" presStyleLbl="sibTrans2D1" presStyleIdx="3" presStyleCnt="6"/>
      <dgm:spPr/>
      <dgm:t>
        <a:bodyPr/>
        <a:lstStyle/>
        <a:p>
          <a:endParaRPr lang="it-IT"/>
        </a:p>
      </dgm:t>
    </dgm:pt>
    <dgm:pt modelId="{CF9659DD-DBD8-42E6-BFCC-9DFAAA18A044}" type="pres">
      <dgm:prSet presAssocID="{40EDF698-AF37-44CA-AECA-40CBBF9C9EC8}" presName="connectorText" presStyleLbl="sibTrans2D1" presStyleIdx="3" presStyleCnt="6"/>
      <dgm:spPr/>
      <dgm:t>
        <a:bodyPr/>
        <a:lstStyle/>
        <a:p>
          <a:endParaRPr lang="it-IT"/>
        </a:p>
      </dgm:t>
    </dgm:pt>
    <dgm:pt modelId="{7900DA4D-7F1D-4EAD-BBAC-05D03BFB3113}" type="pres">
      <dgm:prSet presAssocID="{1EEEDFAE-C079-4552-A917-DF1EA14E0497}" presName="node" presStyleLbl="node1" presStyleIdx="3" presStyleCnt="6" custScaleX="18055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A08081B-F49D-4DF6-9401-4C9C723C8414}" type="pres">
      <dgm:prSet presAssocID="{93A6EC89-FB9A-4F29-AB00-5522D9E58BE3}" presName="parTrans" presStyleLbl="sibTrans2D1" presStyleIdx="4" presStyleCnt="6"/>
      <dgm:spPr/>
      <dgm:t>
        <a:bodyPr/>
        <a:lstStyle/>
        <a:p>
          <a:endParaRPr lang="it-IT"/>
        </a:p>
      </dgm:t>
    </dgm:pt>
    <dgm:pt modelId="{343CE614-3172-41D1-8880-D2FCE6E0A9C0}" type="pres">
      <dgm:prSet presAssocID="{93A6EC89-FB9A-4F29-AB00-5522D9E58BE3}" presName="connectorText" presStyleLbl="sibTrans2D1" presStyleIdx="4" presStyleCnt="6"/>
      <dgm:spPr/>
      <dgm:t>
        <a:bodyPr/>
        <a:lstStyle/>
        <a:p>
          <a:endParaRPr lang="it-IT"/>
        </a:p>
      </dgm:t>
    </dgm:pt>
    <dgm:pt modelId="{6665441C-0361-4158-A62D-CDEF1FE632F4}" type="pres">
      <dgm:prSet presAssocID="{87482FD1-8CE9-4D82-A644-DDBF13D7BA68}" presName="node" presStyleLbl="node1" presStyleIdx="4" presStyleCnt="6" custScaleX="159464" custRadScaleRad="128324" custRadScaleInc="1439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DE8D65F-BB58-46DD-B879-8F48CFC06CCF}" type="pres">
      <dgm:prSet presAssocID="{1AD82ADA-5CB1-49F3-B0C8-362E9D1FF796}" presName="parTrans" presStyleLbl="sibTrans2D1" presStyleIdx="5" presStyleCnt="6"/>
      <dgm:spPr/>
      <dgm:t>
        <a:bodyPr/>
        <a:lstStyle/>
        <a:p>
          <a:endParaRPr lang="it-IT"/>
        </a:p>
      </dgm:t>
    </dgm:pt>
    <dgm:pt modelId="{7AF94466-C29B-44E7-BE34-67FBF86DF62B}" type="pres">
      <dgm:prSet presAssocID="{1AD82ADA-5CB1-49F3-B0C8-362E9D1FF796}" presName="connectorText" presStyleLbl="sibTrans2D1" presStyleIdx="5" presStyleCnt="6"/>
      <dgm:spPr/>
      <dgm:t>
        <a:bodyPr/>
        <a:lstStyle/>
        <a:p>
          <a:endParaRPr lang="it-IT"/>
        </a:p>
      </dgm:t>
    </dgm:pt>
    <dgm:pt modelId="{E852C725-87F8-4CC9-AD12-F734E10B227A}" type="pres">
      <dgm:prSet presAssocID="{35669AA8-8F48-4C41-A808-C05FBED940D1}" presName="node" presStyleLbl="node1" presStyleIdx="5" presStyleCnt="6" custScaleX="157240" custRadScaleRad="110860" custRadScaleInc="-2849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5639AA9B-22AE-43CA-B2E0-676298165EC3}" srcId="{29103F51-2F63-4340-B82B-4B57EEAE39A4}" destId="{87482FD1-8CE9-4D82-A644-DDBF13D7BA68}" srcOrd="4" destOrd="0" parTransId="{93A6EC89-FB9A-4F29-AB00-5522D9E58BE3}" sibTransId="{9251240D-2617-414C-AEFA-E80CEB2A62AE}"/>
    <dgm:cxn modelId="{C92C9AC1-6E14-486F-8F1D-F55E4C63B03A}" srcId="{29103F51-2F63-4340-B82B-4B57EEAE39A4}" destId="{916A8969-A311-441F-91DC-D511323CB95A}" srcOrd="1" destOrd="0" parTransId="{5A68A558-DF8F-40CD-8E11-77945D700ECA}" sibTransId="{D8704541-C223-4769-B82A-FC67FB2AF9F3}"/>
    <dgm:cxn modelId="{120A6E70-C513-4F77-BB0D-34BE7C2C8D4D}" type="presOf" srcId="{BB696DB6-0ACA-46CE-A5C0-35A3A36A8C57}" destId="{780DCB2E-4DC4-4852-BDCE-78BFF0075313}" srcOrd="1" destOrd="0" presId="urn:microsoft.com/office/officeart/2005/8/layout/radial5"/>
    <dgm:cxn modelId="{13F6EB1D-23F1-4619-AD65-3A7A9B4262DC}" type="presOf" srcId="{29103F51-2F63-4340-B82B-4B57EEAE39A4}" destId="{1FC24EC2-CC42-493D-920E-7ED2A13FCCD2}" srcOrd="0" destOrd="0" presId="urn:microsoft.com/office/officeart/2005/8/layout/radial5"/>
    <dgm:cxn modelId="{75B4F499-562A-4B3E-8F81-954F6FE33F7A}" type="presOf" srcId="{FBD78007-C791-4171-9DD1-14520A846E32}" destId="{0F03190F-30F3-43D9-8179-335788A04276}" srcOrd="0" destOrd="0" presId="urn:microsoft.com/office/officeart/2005/8/layout/radial5"/>
    <dgm:cxn modelId="{436233A9-4E60-4A51-926D-0B0163511C99}" type="presOf" srcId="{93A6EC89-FB9A-4F29-AB00-5522D9E58BE3}" destId="{0A08081B-F49D-4DF6-9401-4C9C723C8414}" srcOrd="0" destOrd="0" presId="urn:microsoft.com/office/officeart/2005/8/layout/radial5"/>
    <dgm:cxn modelId="{742DA4B6-E41A-4E15-922E-4AF89FCC0F45}" type="presOf" srcId="{35669AA8-8F48-4C41-A808-C05FBED940D1}" destId="{E852C725-87F8-4CC9-AD12-F734E10B227A}" srcOrd="0" destOrd="0" presId="urn:microsoft.com/office/officeart/2005/8/layout/radial5"/>
    <dgm:cxn modelId="{48E40067-1A9A-4741-A47B-548B6A488859}" type="presOf" srcId="{916A8969-A311-441F-91DC-D511323CB95A}" destId="{DE00BABE-0A98-4005-96C4-2A50ADE5E0C1}" srcOrd="0" destOrd="0" presId="urn:microsoft.com/office/officeart/2005/8/layout/radial5"/>
    <dgm:cxn modelId="{AEB07CAD-DDA0-4C3E-B9B3-3336BB9FC70A}" type="presOf" srcId="{40EDF698-AF37-44CA-AECA-40CBBF9C9EC8}" destId="{351EFA0F-035F-4762-B065-6A5E6DE0E0A6}" srcOrd="0" destOrd="0" presId="urn:microsoft.com/office/officeart/2005/8/layout/radial5"/>
    <dgm:cxn modelId="{9F234527-3E6F-4E9F-9AC6-D088CEB92165}" srcId="{29103F51-2F63-4340-B82B-4B57EEAE39A4}" destId="{35669AA8-8F48-4C41-A808-C05FBED940D1}" srcOrd="5" destOrd="0" parTransId="{1AD82ADA-5CB1-49F3-B0C8-362E9D1FF796}" sibTransId="{96F17F4C-388A-46C3-8FAF-C47B83E116D3}"/>
    <dgm:cxn modelId="{BC7D3892-A051-4B2C-A73C-F965F81ABBB0}" type="presOf" srcId="{A01F1A05-5AED-4421-B58A-2298DDDEE690}" destId="{8A69B972-823B-4DF3-AA35-373EF25E6492}" srcOrd="0" destOrd="0" presId="urn:microsoft.com/office/officeart/2005/8/layout/radial5"/>
    <dgm:cxn modelId="{06ADE282-F932-401E-BD19-48E96A4E5AC9}" type="presOf" srcId="{5A68A558-DF8F-40CD-8E11-77945D700ECA}" destId="{B367031B-9B73-4408-BC9C-F53A191EFC77}" srcOrd="1" destOrd="0" presId="urn:microsoft.com/office/officeart/2005/8/layout/radial5"/>
    <dgm:cxn modelId="{63F76E5A-6333-4C40-ADAD-435B3AC8F9FC}" srcId="{29103F51-2F63-4340-B82B-4B57EEAE39A4}" destId="{1EEEDFAE-C079-4552-A917-DF1EA14E0497}" srcOrd="3" destOrd="0" parTransId="{40EDF698-AF37-44CA-AECA-40CBBF9C9EC8}" sibTransId="{8D063795-E9F1-45D6-8E4E-F0F7FDC7A19C}"/>
    <dgm:cxn modelId="{72DEF2BB-044A-4CF2-8250-61F1095EF9D6}" type="presOf" srcId="{93A6EC89-FB9A-4F29-AB00-5522D9E58BE3}" destId="{343CE614-3172-41D1-8880-D2FCE6E0A9C0}" srcOrd="1" destOrd="0" presId="urn:microsoft.com/office/officeart/2005/8/layout/radial5"/>
    <dgm:cxn modelId="{395CF557-ADB5-4A64-A4F9-6E5DA4F0419B}" srcId="{42E8E0A6-6016-4572-A023-8ACFD7E2D9AC}" destId="{29103F51-2F63-4340-B82B-4B57EEAE39A4}" srcOrd="0" destOrd="0" parTransId="{22316525-4558-430F-927A-806DDA7F5509}" sibTransId="{9AC3B344-9C70-4D29-8D04-6F019FC407FE}"/>
    <dgm:cxn modelId="{B97E43E8-0F06-4178-8112-05CF4C716820}" type="presOf" srcId="{1AD82ADA-5CB1-49F3-B0C8-362E9D1FF796}" destId="{7AF94466-C29B-44E7-BE34-67FBF86DF62B}" srcOrd="1" destOrd="0" presId="urn:microsoft.com/office/officeart/2005/8/layout/radial5"/>
    <dgm:cxn modelId="{5EDA4328-0D15-4FE5-BD21-E7B0A1415DCB}" type="presOf" srcId="{87482FD1-8CE9-4D82-A644-DDBF13D7BA68}" destId="{6665441C-0361-4158-A62D-CDEF1FE632F4}" srcOrd="0" destOrd="0" presId="urn:microsoft.com/office/officeart/2005/8/layout/radial5"/>
    <dgm:cxn modelId="{B0E7399A-B318-4E7B-96E5-287AAED19776}" type="presOf" srcId="{1AD82ADA-5CB1-49F3-B0C8-362E9D1FF796}" destId="{8DE8D65F-BB58-46DD-B879-8F48CFC06CCF}" srcOrd="0" destOrd="0" presId="urn:microsoft.com/office/officeart/2005/8/layout/radial5"/>
    <dgm:cxn modelId="{EB5CAFAC-BCDA-4260-906D-C7BD4A52DE1B}" srcId="{29103F51-2F63-4340-B82B-4B57EEAE39A4}" destId="{FBD78007-C791-4171-9DD1-14520A846E32}" srcOrd="0" destOrd="0" parTransId="{F2403313-AB0D-434F-BD91-B8393A6879DD}" sibTransId="{731A7EB5-AE51-445A-A86A-A1D4C76BABF4}"/>
    <dgm:cxn modelId="{9E6D2B54-A62B-4E9D-8C04-2CBDF7398314}" type="presOf" srcId="{F2403313-AB0D-434F-BD91-B8393A6879DD}" destId="{69D77539-2E11-4B52-B974-DD8EFEAB657A}" srcOrd="0" destOrd="0" presId="urn:microsoft.com/office/officeart/2005/8/layout/radial5"/>
    <dgm:cxn modelId="{41AF91B8-CE70-481C-A619-1EBE1DEBB302}" type="presOf" srcId="{1EEEDFAE-C079-4552-A917-DF1EA14E0497}" destId="{7900DA4D-7F1D-4EAD-BBAC-05D03BFB3113}" srcOrd="0" destOrd="0" presId="urn:microsoft.com/office/officeart/2005/8/layout/radial5"/>
    <dgm:cxn modelId="{628DC2D2-2CD3-4BB2-BF06-E8AED4ADA526}" type="presOf" srcId="{F2403313-AB0D-434F-BD91-B8393A6879DD}" destId="{71C12F1F-BD9E-4354-818E-1835E27FC05A}" srcOrd="1" destOrd="0" presId="urn:microsoft.com/office/officeart/2005/8/layout/radial5"/>
    <dgm:cxn modelId="{E5A987D3-BD5E-4E06-B2A3-7AF49CECD3FD}" srcId="{29103F51-2F63-4340-B82B-4B57EEAE39A4}" destId="{A01F1A05-5AED-4421-B58A-2298DDDEE690}" srcOrd="2" destOrd="0" parTransId="{BB696DB6-0ACA-46CE-A5C0-35A3A36A8C57}" sibTransId="{E77E6F94-8DCB-48DB-A751-C9E3BD00B44D}"/>
    <dgm:cxn modelId="{2423D45C-8FA6-4E61-83DA-D3D606D420DA}" type="presOf" srcId="{42E8E0A6-6016-4572-A023-8ACFD7E2D9AC}" destId="{930D69CA-3729-4917-A087-75DC12802D37}" srcOrd="0" destOrd="0" presId="urn:microsoft.com/office/officeart/2005/8/layout/radial5"/>
    <dgm:cxn modelId="{60CE39B5-D9EA-4F20-9A64-8ED1FA7BDAA2}" type="presOf" srcId="{5A68A558-DF8F-40CD-8E11-77945D700ECA}" destId="{6BF71F56-4751-486F-967D-1932D1CE98A3}" srcOrd="0" destOrd="0" presId="urn:microsoft.com/office/officeart/2005/8/layout/radial5"/>
    <dgm:cxn modelId="{4DF5C749-C6EB-49E7-A2CA-57564974D061}" type="presOf" srcId="{40EDF698-AF37-44CA-AECA-40CBBF9C9EC8}" destId="{CF9659DD-DBD8-42E6-BFCC-9DFAAA18A044}" srcOrd="1" destOrd="0" presId="urn:microsoft.com/office/officeart/2005/8/layout/radial5"/>
    <dgm:cxn modelId="{41B57EDB-90E7-428E-BCC7-ED64B17B0081}" type="presOf" srcId="{BB696DB6-0ACA-46CE-A5C0-35A3A36A8C57}" destId="{680587DF-7B2A-4A8E-B6A1-2E3DCA1176B2}" srcOrd="0" destOrd="0" presId="urn:microsoft.com/office/officeart/2005/8/layout/radial5"/>
    <dgm:cxn modelId="{3CDA5BE8-C259-449D-976C-D46F3A40AA78}" type="presParOf" srcId="{930D69CA-3729-4917-A087-75DC12802D37}" destId="{1FC24EC2-CC42-493D-920E-7ED2A13FCCD2}" srcOrd="0" destOrd="0" presId="urn:microsoft.com/office/officeart/2005/8/layout/radial5"/>
    <dgm:cxn modelId="{3D0856CB-BF83-4CDC-93E5-AD32BA7F462F}" type="presParOf" srcId="{930D69CA-3729-4917-A087-75DC12802D37}" destId="{69D77539-2E11-4B52-B974-DD8EFEAB657A}" srcOrd="1" destOrd="0" presId="urn:microsoft.com/office/officeart/2005/8/layout/radial5"/>
    <dgm:cxn modelId="{8AD1C976-A9EE-48AA-8D74-743A4495AB2D}" type="presParOf" srcId="{69D77539-2E11-4B52-B974-DD8EFEAB657A}" destId="{71C12F1F-BD9E-4354-818E-1835E27FC05A}" srcOrd="0" destOrd="0" presId="urn:microsoft.com/office/officeart/2005/8/layout/radial5"/>
    <dgm:cxn modelId="{9AB60A2D-A47A-4157-9B59-EB0B5C8938CF}" type="presParOf" srcId="{930D69CA-3729-4917-A087-75DC12802D37}" destId="{0F03190F-30F3-43D9-8179-335788A04276}" srcOrd="2" destOrd="0" presId="urn:microsoft.com/office/officeart/2005/8/layout/radial5"/>
    <dgm:cxn modelId="{ACF8371F-6B68-44B2-A81B-ED07F1010AC0}" type="presParOf" srcId="{930D69CA-3729-4917-A087-75DC12802D37}" destId="{6BF71F56-4751-486F-967D-1932D1CE98A3}" srcOrd="3" destOrd="0" presId="urn:microsoft.com/office/officeart/2005/8/layout/radial5"/>
    <dgm:cxn modelId="{C0482714-BDAA-428E-B49F-8DDD386344B4}" type="presParOf" srcId="{6BF71F56-4751-486F-967D-1932D1CE98A3}" destId="{B367031B-9B73-4408-BC9C-F53A191EFC77}" srcOrd="0" destOrd="0" presId="urn:microsoft.com/office/officeart/2005/8/layout/radial5"/>
    <dgm:cxn modelId="{2C1611A7-06EA-4BD1-8DCA-4586254883DD}" type="presParOf" srcId="{930D69CA-3729-4917-A087-75DC12802D37}" destId="{DE00BABE-0A98-4005-96C4-2A50ADE5E0C1}" srcOrd="4" destOrd="0" presId="urn:microsoft.com/office/officeart/2005/8/layout/radial5"/>
    <dgm:cxn modelId="{E560D44F-31A6-41F7-A1BB-4358AA821CE4}" type="presParOf" srcId="{930D69CA-3729-4917-A087-75DC12802D37}" destId="{680587DF-7B2A-4A8E-B6A1-2E3DCA1176B2}" srcOrd="5" destOrd="0" presId="urn:microsoft.com/office/officeart/2005/8/layout/radial5"/>
    <dgm:cxn modelId="{E916DBCB-6496-474A-9F2F-B29AAC981495}" type="presParOf" srcId="{680587DF-7B2A-4A8E-B6A1-2E3DCA1176B2}" destId="{780DCB2E-4DC4-4852-BDCE-78BFF0075313}" srcOrd="0" destOrd="0" presId="urn:microsoft.com/office/officeart/2005/8/layout/radial5"/>
    <dgm:cxn modelId="{CC22E0F4-704A-42FA-AA78-980C0404D381}" type="presParOf" srcId="{930D69CA-3729-4917-A087-75DC12802D37}" destId="{8A69B972-823B-4DF3-AA35-373EF25E6492}" srcOrd="6" destOrd="0" presId="urn:microsoft.com/office/officeart/2005/8/layout/radial5"/>
    <dgm:cxn modelId="{3D0FEC36-2321-4192-B19C-7303782EE799}" type="presParOf" srcId="{930D69CA-3729-4917-A087-75DC12802D37}" destId="{351EFA0F-035F-4762-B065-6A5E6DE0E0A6}" srcOrd="7" destOrd="0" presId="urn:microsoft.com/office/officeart/2005/8/layout/radial5"/>
    <dgm:cxn modelId="{2314B201-BC21-426E-B0FE-B5DFC9F5149C}" type="presParOf" srcId="{351EFA0F-035F-4762-B065-6A5E6DE0E0A6}" destId="{CF9659DD-DBD8-42E6-BFCC-9DFAAA18A044}" srcOrd="0" destOrd="0" presId="urn:microsoft.com/office/officeart/2005/8/layout/radial5"/>
    <dgm:cxn modelId="{73B83ACE-5EF6-4757-A6EC-41682E6DEEBF}" type="presParOf" srcId="{930D69CA-3729-4917-A087-75DC12802D37}" destId="{7900DA4D-7F1D-4EAD-BBAC-05D03BFB3113}" srcOrd="8" destOrd="0" presId="urn:microsoft.com/office/officeart/2005/8/layout/radial5"/>
    <dgm:cxn modelId="{3A7169B5-90F7-43F2-9CEE-76977D5E52DD}" type="presParOf" srcId="{930D69CA-3729-4917-A087-75DC12802D37}" destId="{0A08081B-F49D-4DF6-9401-4C9C723C8414}" srcOrd="9" destOrd="0" presId="urn:microsoft.com/office/officeart/2005/8/layout/radial5"/>
    <dgm:cxn modelId="{A58D0504-4F72-4048-B50E-047048DEDFFB}" type="presParOf" srcId="{0A08081B-F49D-4DF6-9401-4C9C723C8414}" destId="{343CE614-3172-41D1-8880-D2FCE6E0A9C0}" srcOrd="0" destOrd="0" presId="urn:microsoft.com/office/officeart/2005/8/layout/radial5"/>
    <dgm:cxn modelId="{B80E7D38-A53C-4DA4-968A-E87A8C6BEE5F}" type="presParOf" srcId="{930D69CA-3729-4917-A087-75DC12802D37}" destId="{6665441C-0361-4158-A62D-CDEF1FE632F4}" srcOrd="10" destOrd="0" presId="urn:microsoft.com/office/officeart/2005/8/layout/radial5"/>
    <dgm:cxn modelId="{3378624D-4FF2-4A8F-89B7-CE693302ABDA}" type="presParOf" srcId="{930D69CA-3729-4917-A087-75DC12802D37}" destId="{8DE8D65F-BB58-46DD-B879-8F48CFC06CCF}" srcOrd="11" destOrd="0" presId="urn:microsoft.com/office/officeart/2005/8/layout/radial5"/>
    <dgm:cxn modelId="{4851E2E6-BA5D-4F0F-BF42-CA9CF01EA948}" type="presParOf" srcId="{8DE8D65F-BB58-46DD-B879-8F48CFC06CCF}" destId="{7AF94466-C29B-44E7-BE34-67FBF86DF62B}" srcOrd="0" destOrd="0" presId="urn:microsoft.com/office/officeart/2005/8/layout/radial5"/>
    <dgm:cxn modelId="{8846960E-6460-4FDD-A9F5-418DF6CC33FC}" type="presParOf" srcId="{930D69CA-3729-4917-A087-75DC12802D37}" destId="{E852C725-87F8-4CC9-AD12-F734E10B227A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2AC815-F225-43B2-8549-B1BECC0E161B}">
      <dsp:nvSpPr>
        <dsp:cNvPr id="0" name=""/>
        <dsp:cNvSpPr/>
      </dsp:nvSpPr>
      <dsp:spPr>
        <a:xfrm>
          <a:off x="2333762" y="2471093"/>
          <a:ext cx="3540441" cy="18313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 le </a:t>
          </a:r>
          <a:r>
            <a:rPr lang="it-IT" sz="2800" b="1" kern="1200" dirty="0" smtClean="0">
              <a:solidFill>
                <a:srgbClr val="FF0000"/>
              </a:solidFill>
            </a:rPr>
            <a:t>sei</a:t>
          </a:r>
          <a:r>
            <a:rPr lang="it-IT" sz="2800" b="1" kern="1200" dirty="0" smtClean="0"/>
            <a:t> </a:t>
          </a:r>
          <a:r>
            <a:rPr lang="it-IT" sz="2800" kern="1200" dirty="0" smtClean="0"/>
            <a:t>dimensioni della qualità nell’assistenza</a:t>
          </a:r>
          <a:endParaRPr lang="it-IT" sz="2800" kern="1200" dirty="0"/>
        </a:p>
      </dsp:txBody>
      <dsp:txXfrm>
        <a:off x="2852248" y="2739284"/>
        <a:ext cx="2503469" cy="1294941"/>
      </dsp:txXfrm>
    </dsp:sp>
    <dsp:sp modelId="{6C8D69AE-E434-447E-8D7E-6D0E30F51A09}">
      <dsp:nvSpPr>
        <dsp:cNvPr id="0" name=""/>
        <dsp:cNvSpPr/>
      </dsp:nvSpPr>
      <dsp:spPr>
        <a:xfrm rot="16431773">
          <a:off x="4010761" y="1847534"/>
          <a:ext cx="353624" cy="602504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500" kern="1200">
            <a:solidFill>
              <a:srgbClr val="FF0000"/>
            </a:solidFill>
          </a:endParaRPr>
        </a:p>
      </dsp:txBody>
      <dsp:txXfrm>
        <a:off x="4060231" y="2020958"/>
        <a:ext cx="247537" cy="361502"/>
      </dsp:txXfrm>
    </dsp:sp>
    <dsp:sp modelId="{2EC3D360-4B3B-4A10-94B1-01288C97AB9A}">
      <dsp:nvSpPr>
        <dsp:cNvPr id="0" name=""/>
        <dsp:cNvSpPr/>
      </dsp:nvSpPr>
      <dsp:spPr>
        <a:xfrm>
          <a:off x="3384378" y="35892"/>
          <a:ext cx="1772071" cy="1772071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efficace</a:t>
          </a:r>
          <a:endParaRPr lang="it-IT" sz="2000" kern="1200" dirty="0"/>
        </a:p>
      </dsp:txBody>
      <dsp:txXfrm>
        <a:off x="3643892" y="295406"/>
        <a:ext cx="1253043" cy="1253043"/>
      </dsp:txXfrm>
    </dsp:sp>
    <dsp:sp modelId="{95BA3E69-B9F1-4B97-8F00-4A07C652C6EA}">
      <dsp:nvSpPr>
        <dsp:cNvPr id="0" name=""/>
        <dsp:cNvSpPr/>
      </dsp:nvSpPr>
      <dsp:spPr>
        <a:xfrm rot="19675795">
          <a:off x="5516404" y="1875865"/>
          <a:ext cx="1036287" cy="602504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500" kern="1200"/>
        </a:p>
      </dsp:txBody>
      <dsp:txXfrm>
        <a:off x="5530195" y="2044351"/>
        <a:ext cx="855536" cy="361502"/>
      </dsp:txXfrm>
    </dsp:sp>
    <dsp:sp modelId="{36265BBE-C5F7-4CFA-A6CB-815FAFF932C5}">
      <dsp:nvSpPr>
        <dsp:cNvPr id="0" name=""/>
        <dsp:cNvSpPr/>
      </dsp:nvSpPr>
      <dsp:spPr>
        <a:xfrm>
          <a:off x="6722426" y="259027"/>
          <a:ext cx="1918533" cy="1772071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>
              <a:solidFill>
                <a:schemeClr val="bg1"/>
              </a:solidFill>
            </a:rPr>
            <a:t>sicura</a:t>
          </a:r>
          <a:endParaRPr lang="it-IT" sz="2000" kern="1200" dirty="0">
            <a:solidFill>
              <a:schemeClr val="bg1"/>
            </a:solidFill>
          </a:endParaRPr>
        </a:p>
      </dsp:txBody>
      <dsp:txXfrm>
        <a:off x="7003389" y="518541"/>
        <a:ext cx="1356607" cy="1253043"/>
      </dsp:txXfrm>
    </dsp:sp>
    <dsp:sp modelId="{1EB11AE5-D4EF-4F07-90E8-FE7DC8144BA5}">
      <dsp:nvSpPr>
        <dsp:cNvPr id="0" name=""/>
        <dsp:cNvSpPr/>
      </dsp:nvSpPr>
      <dsp:spPr>
        <a:xfrm rot="1900311">
          <a:off x="5546828" y="4313640"/>
          <a:ext cx="1095732" cy="6025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500" kern="1200"/>
        </a:p>
      </dsp:txBody>
      <dsp:txXfrm>
        <a:off x="5560288" y="4386689"/>
        <a:ext cx="914981" cy="361502"/>
      </dsp:txXfrm>
    </dsp:sp>
    <dsp:sp modelId="{3FB2D327-69CF-4A2E-903B-58F83C7D64E6}">
      <dsp:nvSpPr>
        <dsp:cNvPr id="0" name=""/>
        <dsp:cNvSpPr/>
      </dsp:nvSpPr>
      <dsp:spPr>
        <a:xfrm>
          <a:off x="6868888" y="4753108"/>
          <a:ext cx="1772071" cy="17720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efficiente</a:t>
          </a:r>
          <a:endParaRPr lang="it-IT" sz="2000" kern="1200" dirty="0"/>
        </a:p>
      </dsp:txBody>
      <dsp:txXfrm>
        <a:off x="7128402" y="5012622"/>
        <a:ext cx="1253043" cy="1253043"/>
      </dsp:txXfrm>
    </dsp:sp>
    <dsp:sp modelId="{164A35D1-4BC3-4BC7-9051-9C3F80868AFA}">
      <dsp:nvSpPr>
        <dsp:cNvPr id="0" name=""/>
        <dsp:cNvSpPr/>
      </dsp:nvSpPr>
      <dsp:spPr>
        <a:xfrm rot="5127380">
          <a:off x="4024302" y="4325553"/>
          <a:ext cx="356451" cy="6025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500" kern="1200"/>
        </a:p>
      </dsp:txBody>
      <dsp:txXfrm>
        <a:off x="4073534" y="4392755"/>
        <a:ext cx="249516" cy="361502"/>
      </dsp:txXfrm>
    </dsp:sp>
    <dsp:sp modelId="{7BFA17E7-A416-4DE4-9688-AA82D736CE20}">
      <dsp:nvSpPr>
        <dsp:cNvPr id="0" name=""/>
        <dsp:cNvSpPr/>
      </dsp:nvSpPr>
      <dsp:spPr>
        <a:xfrm>
          <a:off x="3414121" y="4969296"/>
          <a:ext cx="1772071" cy="17720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Imparziale e accessibile</a:t>
          </a:r>
          <a:endParaRPr lang="it-IT" sz="2000" kern="1200" dirty="0"/>
        </a:p>
      </dsp:txBody>
      <dsp:txXfrm>
        <a:off x="3673635" y="5228810"/>
        <a:ext cx="1253043" cy="1253043"/>
      </dsp:txXfrm>
    </dsp:sp>
    <dsp:sp modelId="{8B4D7E18-F039-47CC-9D7F-EF4D9FC82C40}">
      <dsp:nvSpPr>
        <dsp:cNvPr id="0" name=""/>
        <dsp:cNvSpPr/>
      </dsp:nvSpPr>
      <dsp:spPr>
        <a:xfrm rot="8639416">
          <a:off x="1879141" y="4351379"/>
          <a:ext cx="966269" cy="6025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500" kern="1200"/>
        </a:p>
      </dsp:txBody>
      <dsp:txXfrm rot="10800000">
        <a:off x="2042623" y="4418746"/>
        <a:ext cx="785518" cy="361502"/>
      </dsp:txXfrm>
    </dsp:sp>
    <dsp:sp modelId="{7C8BAB33-4A3F-47AC-910D-B4338CBDA2E3}">
      <dsp:nvSpPr>
        <dsp:cNvPr id="0" name=""/>
        <dsp:cNvSpPr/>
      </dsp:nvSpPr>
      <dsp:spPr>
        <a:xfrm>
          <a:off x="0" y="4839529"/>
          <a:ext cx="1772071" cy="17720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Tempestiva</a:t>
          </a:r>
          <a:endParaRPr lang="it-IT" sz="2000" kern="1200" dirty="0"/>
        </a:p>
      </dsp:txBody>
      <dsp:txXfrm>
        <a:off x="259514" y="5099043"/>
        <a:ext cx="1253043" cy="1253043"/>
      </dsp:txXfrm>
    </dsp:sp>
    <dsp:sp modelId="{1893B8AA-3573-4220-9E26-B2870D0C5854}">
      <dsp:nvSpPr>
        <dsp:cNvPr id="0" name=""/>
        <dsp:cNvSpPr/>
      </dsp:nvSpPr>
      <dsp:spPr>
        <a:xfrm rot="12746996">
          <a:off x="2031455" y="2006455"/>
          <a:ext cx="750984" cy="602504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500" kern="1200">
            <a:solidFill>
              <a:srgbClr val="FF0000"/>
            </a:solidFill>
          </a:endParaRPr>
        </a:p>
      </dsp:txBody>
      <dsp:txXfrm rot="10800000">
        <a:off x="2198095" y="2175448"/>
        <a:ext cx="570233" cy="361502"/>
      </dsp:txXfrm>
    </dsp:sp>
    <dsp:sp modelId="{1B9C8688-5067-4C34-90E9-2EC7EE532A62}">
      <dsp:nvSpPr>
        <dsp:cNvPr id="0" name=""/>
        <dsp:cNvSpPr/>
      </dsp:nvSpPr>
      <dsp:spPr>
        <a:xfrm>
          <a:off x="0" y="518283"/>
          <a:ext cx="1972351" cy="1772071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Appropriata e centrata sul paziente</a:t>
          </a:r>
          <a:endParaRPr lang="it-IT" sz="2000" kern="1200" dirty="0"/>
        </a:p>
      </dsp:txBody>
      <dsp:txXfrm>
        <a:off x="288844" y="777797"/>
        <a:ext cx="1394663" cy="12530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423072-D494-4D43-8CC8-036E814C3A1A}">
      <dsp:nvSpPr>
        <dsp:cNvPr id="0" name=""/>
        <dsp:cNvSpPr/>
      </dsp:nvSpPr>
      <dsp:spPr>
        <a:xfrm>
          <a:off x="3591047" y="0"/>
          <a:ext cx="5373440" cy="589889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400" kern="1200" dirty="0" smtClean="0"/>
            <a:t>Facile da usare da parte di tutti</a:t>
          </a:r>
          <a:endParaRPr lang="it-IT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400" kern="1200" dirty="0" smtClean="0"/>
            <a:t>Perché si ricorre alle linee centrali,  solo dopo l’esaurimento degli accessi periferici</a:t>
          </a:r>
          <a:endParaRPr lang="it-IT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400" kern="1200" dirty="0" smtClean="0"/>
            <a:t>Terapie endovenose di breve durata</a:t>
          </a:r>
          <a:endParaRPr lang="it-IT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400" kern="1200" dirty="0" smtClean="0"/>
            <a:t>Abitudine ad usare i vasi periferici, per spostarsi poi prossimalmente lungo il braccio</a:t>
          </a:r>
          <a:endParaRPr lang="it-IT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24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2800" kern="1200" dirty="0"/>
        </a:p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4300" kern="1200" dirty="0"/>
        </a:p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4300" kern="1200" dirty="0"/>
        </a:p>
      </dsp:txBody>
      <dsp:txXfrm>
        <a:off x="3591047" y="737362"/>
        <a:ext cx="3358400" cy="4424174"/>
      </dsp:txXfrm>
    </dsp:sp>
    <dsp:sp modelId="{4C3B2398-90E6-47B5-97FB-EE34734737C5}">
      <dsp:nvSpPr>
        <dsp:cNvPr id="0" name=""/>
        <dsp:cNvSpPr/>
      </dsp:nvSpPr>
      <dsp:spPr>
        <a:xfrm>
          <a:off x="4377" y="5766"/>
          <a:ext cx="3582293" cy="589312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kern="1200" dirty="0" err="1" smtClean="0"/>
            <a:t>Perche</a:t>
          </a:r>
          <a:r>
            <a:rPr lang="it-IT" sz="3200" kern="1200" dirty="0" smtClean="0"/>
            <a:t> l’accesso venoso periferico?</a:t>
          </a:r>
          <a:endParaRPr lang="it-IT" sz="3200" kern="1200" dirty="0"/>
        </a:p>
      </dsp:txBody>
      <dsp:txXfrm>
        <a:off x="179250" y="180639"/>
        <a:ext cx="3232547" cy="55433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C24EC2-CC42-493D-920E-7ED2A13FCCD2}">
      <dsp:nvSpPr>
        <dsp:cNvPr id="0" name=""/>
        <dsp:cNvSpPr/>
      </dsp:nvSpPr>
      <dsp:spPr>
        <a:xfrm>
          <a:off x="3188929" y="2176651"/>
          <a:ext cx="1551353" cy="1551353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b="1" kern="1200" dirty="0" smtClean="0"/>
            <a:t>COSA E’ </a:t>
          </a:r>
          <a:r>
            <a:rPr lang="it-IT" sz="1700" b="1" kern="1200" dirty="0" smtClean="0">
              <a:solidFill>
                <a:schemeClr val="bg1"/>
              </a:solidFill>
            </a:rPr>
            <a:t>CAMBIATO</a:t>
          </a:r>
          <a:r>
            <a:rPr lang="it-IT" sz="1700" b="1" kern="1200" dirty="0" smtClean="0"/>
            <a:t> NELLA GESTIONE?</a:t>
          </a:r>
          <a:endParaRPr lang="it-IT" sz="1700" b="1" kern="1200" dirty="0"/>
        </a:p>
      </dsp:txBody>
      <dsp:txXfrm>
        <a:off x="3416119" y="2403841"/>
        <a:ext cx="1096973" cy="1096973"/>
      </dsp:txXfrm>
    </dsp:sp>
    <dsp:sp modelId="{69D77539-2E11-4B52-B974-DD8EFEAB657A}">
      <dsp:nvSpPr>
        <dsp:cNvPr id="0" name=""/>
        <dsp:cNvSpPr/>
      </dsp:nvSpPr>
      <dsp:spPr>
        <a:xfrm rot="16200000">
          <a:off x="3800188" y="1612004"/>
          <a:ext cx="328836" cy="5274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kern="1200"/>
        </a:p>
      </dsp:txBody>
      <dsp:txXfrm>
        <a:off x="3849514" y="1766822"/>
        <a:ext cx="230185" cy="316476"/>
      </dsp:txXfrm>
    </dsp:sp>
    <dsp:sp modelId="{0F03190F-30F3-43D9-8179-335788A04276}">
      <dsp:nvSpPr>
        <dsp:cNvPr id="0" name=""/>
        <dsp:cNvSpPr/>
      </dsp:nvSpPr>
      <dsp:spPr>
        <a:xfrm>
          <a:off x="2849904" y="4851"/>
          <a:ext cx="2229404" cy="15513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Linee guida nazionali/internazionali</a:t>
          </a:r>
          <a:endParaRPr lang="it-IT" sz="2400" kern="1200" dirty="0"/>
        </a:p>
      </dsp:txBody>
      <dsp:txXfrm>
        <a:off x="3176393" y="232041"/>
        <a:ext cx="1576426" cy="1096973"/>
      </dsp:txXfrm>
    </dsp:sp>
    <dsp:sp modelId="{6BF71F56-4751-486F-967D-1932D1CE98A3}">
      <dsp:nvSpPr>
        <dsp:cNvPr id="0" name=""/>
        <dsp:cNvSpPr/>
      </dsp:nvSpPr>
      <dsp:spPr>
        <a:xfrm rot="19856430">
          <a:off x="4756432" y="2143183"/>
          <a:ext cx="379443" cy="5274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kern="1200"/>
        </a:p>
      </dsp:txBody>
      <dsp:txXfrm>
        <a:off x="4763597" y="2276320"/>
        <a:ext cx="265610" cy="316476"/>
      </dsp:txXfrm>
    </dsp:sp>
    <dsp:sp modelId="{DE00BABE-0A98-4005-96C4-2A50ADE5E0C1}">
      <dsp:nvSpPr>
        <dsp:cNvPr id="0" name=""/>
        <dsp:cNvSpPr/>
      </dsp:nvSpPr>
      <dsp:spPr>
        <a:xfrm>
          <a:off x="5082467" y="1001133"/>
          <a:ext cx="1995289" cy="15513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Procedure aziendali</a:t>
          </a:r>
          <a:endParaRPr lang="it-IT" sz="2400" kern="1200" dirty="0"/>
        </a:p>
      </dsp:txBody>
      <dsp:txXfrm>
        <a:off x="5374670" y="1228323"/>
        <a:ext cx="1410883" cy="1096973"/>
      </dsp:txXfrm>
    </dsp:sp>
    <dsp:sp modelId="{680587DF-7B2A-4A8E-B6A1-2E3DCA1176B2}">
      <dsp:nvSpPr>
        <dsp:cNvPr id="0" name=""/>
        <dsp:cNvSpPr/>
      </dsp:nvSpPr>
      <dsp:spPr>
        <a:xfrm rot="1297998">
          <a:off x="4781856" y="3067130"/>
          <a:ext cx="274387" cy="5274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kern="1200"/>
        </a:p>
      </dsp:txBody>
      <dsp:txXfrm>
        <a:off x="4784755" y="3157448"/>
        <a:ext cx="192071" cy="316476"/>
      </dsp:txXfrm>
    </dsp:sp>
    <dsp:sp modelId="{8A69B972-823B-4DF3-AA35-373EF25E6492}">
      <dsp:nvSpPr>
        <dsp:cNvPr id="0" name=""/>
        <dsp:cNvSpPr/>
      </dsp:nvSpPr>
      <dsp:spPr>
        <a:xfrm>
          <a:off x="4949292" y="3082997"/>
          <a:ext cx="2601201" cy="15513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Protocolli per unità operativa</a:t>
          </a:r>
          <a:endParaRPr lang="it-IT" sz="2400" kern="1200" dirty="0"/>
        </a:p>
      </dsp:txBody>
      <dsp:txXfrm>
        <a:off x="5330229" y="3310187"/>
        <a:ext cx="1839327" cy="1096973"/>
      </dsp:txXfrm>
    </dsp:sp>
    <dsp:sp modelId="{351EFA0F-035F-4762-B065-6A5E6DE0E0A6}">
      <dsp:nvSpPr>
        <dsp:cNvPr id="0" name=""/>
        <dsp:cNvSpPr/>
      </dsp:nvSpPr>
      <dsp:spPr>
        <a:xfrm rot="5400000">
          <a:off x="3800188" y="3765190"/>
          <a:ext cx="328836" cy="5274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kern="1200"/>
        </a:p>
      </dsp:txBody>
      <dsp:txXfrm>
        <a:off x="3849514" y="3821357"/>
        <a:ext cx="230185" cy="316476"/>
      </dsp:txXfrm>
    </dsp:sp>
    <dsp:sp modelId="{7900DA4D-7F1D-4EAD-BBAC-05D03BFB3113}">
      <dsp:nvSpPr>
        <dsp:cNvPr id="0" name=""/>
        <dsp:cNvSpPr/>
      </dsp:nvSpPr>
      <dsp:spPr>
        <a:xfrm>
          <a:off x="2564098" y="4348450"/>
          <a:ext cx="2801016" cy="15513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Gestione basata sulle </a:t>
          </a:r>
          <a:r>
            <a:rPr lang="it-IT" sz="2400" kern="1200" dirty="0" err="1" smtClean="0"/>
            <a:t>evidence</a:t>
          </a:r>
          <a:r>
            <a:rPr lang="it-IT" sz="2400" kern="1200" dirty="0" smtClean="0"/>
            <a:t> </a:t>
          </a:r>
          <a:r>
            <a:rPr lang="it-IT" sz="2400" kern="1200" dirty="0" err="1" smtClean="0"/>
            <a:t>based</a:t>
          </a:r>
          <a:r>
            <a:rPr lang="it-IT" sz="2400" kern="1200" dirty="0" smtClean="0"/>
            <a:t> </a:t>
          </a:r>
          <a:r>
            <a:rPr lang="it-IT" sz="2400" kern="1200" dirty="0" err="1" smtClean="0"/>
            <a:t>practice</a:t>
          </a:r>
          <a:endParaRPr lang="it-IT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400" kern="1200" dirty="0"/>
        </a:p>
      </dsp:txBody>
      <dsp:txXfrm>
        <a:off x="2974297" y="4575640"/>
        <a:ext cx="1980618" cy="1096973"/>
      </dsp:txXfrm>
    </dsp:sp>
    <dsp:sp modelId="{0A08081B-F49D-4DF6-9401-4C9C723C8414}">
      <dsp:nvSpPr>
        <dsp:cNvPr id="0" name=""/>
        <dsp:cNvSpPr/>
      </dsp:nvSpPr>
      <dsp:spPr>
        <a:xfrm rot="9259164">
          <a:off x="2618145" y="3218545"/>
          <a:ext cx="488714" cy="5274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kern="1200"/>
        </a:p>
      </dsp:txBody>
      <dsp:txXfrm rot="10800000">
        <a:off x="2757518" y="3292269"/>
        <a:ext cx="342100" cy="316476"/>
      </dsp:txXfrm>
    </dsp:sp>
    <dsp:sp modelId="{6665441C-0361-4158-A62D-CDEF1FE632F4}">
      <dsp:nvSpPr>
        <dsp:cNvPr id="0" name=""/>
        <dsp:cNvSpPr/>
      </dsp:nvSpPr>
      <dsp:spPr>
        <a:xfrm>
          <a:off x="216024" y="3384382"/>
          <a:ext cx="2473851" cy="15513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Bundle per unità operativa</a:t>
          </a:r>
          <a:endParaRPr lang="it-IT" sz="2400" kern="1200" dirty="0"/>
        </a:p>
      </dsp:txBody>
      <dsp:txXfrm>
        <a:off x="578311" y="3611572"/>
        <a:ext cx="1749277" cy="1096973"/>
      </dsp:txXfrm>
    </dsp:sp>
    <dsp:sp modelId="{8DE8D65F-BB58-46DD-B879-8F48CFC06CCF}">
      <dsp:nvSpPr>
        <dsp:cNvPr id="0" name=""/>
        <dsp:cNvSpPr/>
      </dsp:nvSpPr>
      <dsp:spPr>
        <a:xfrm rot="12087072">
          <a:off x="2872175" y="2313200"/>
          <a:ext cx="274087" cy="5274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kern="1200"/>
        </a:p>
      </dsp:txBody>
      <dsp:txXfrm rot="10800000">
        <a:off x="2951553" y="2433727"/>
        <a:ext cx="191861" cy="316476"/>
      </dsp:txXfrm>
    </dsp:sp>
    <dsp:sp modelId="{E852C725-87F8-4CC9-AD12-F734E10B227A}">
      <dsp:nvSpPr>
        <dsp:cNvPr id="0" name=""/>
        <dsp:cNvSpPr/>
      </dsp:nvSpPr>
      <dsp:spPr>
        <a:xfrm>
          <a:off x="504054" y="1296150"/>
          <a:ext cx="2439349" cy="15513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err="1" smtClean="0"/>
            <a:t>Ceck</a:t>
          </a:r>
          <a:r>
            <a:rPr lang="it-IT" sz="2400" kern="1200" dirty="0" smtClean="0"/>
            <a:t> list procedurali</a:t>
          </a:r>
          <a:endParaRPr lang="it-IT" sz="2400" kern="1200" dirty="0"/>
        </a:p>
      </dsp:txBody>
      <dsp:txXfrm>
        <a:off x="861288" y="1523340"/>
        <a:ext cx="1724881" cy="10969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AC402-3A30-466E-892B-AAAAEAB95ABB}" type="datetimeFigureOut">
              <a:rPr lang="it-IT" smtClean="0"/>
              <a:t>23/05/2018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168F55-9EEF-4F30-A880-3E19AA5C3A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7893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25AD-A3CA-42B9-8F4E-32B21FA2D24C}" type="datetimeFigureOut">
              <a:rPr lang="it-IT" smtClean="0"/>
              <a:t>23/05/2018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303AB-E842-4800-8197-EEF3DBD86D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378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25AD-A3CA-42B9-8F4E-32B21FA2D24C}" type="datetimeFigureOut">
              <a:rPr lang="it-IT" smtClean="0"/>
              <a:t>23/05/2018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303AB-E842-4800-8197-EEF3DBD86D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0893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25AD-A3CA-42B9-8F4E-32B21FA2D24C}" type="datetimeFigureOut">
              <a:rPr lang="it-IT" smtClean="0"/>
              <a:t>23/05/2018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303AB-E842-4800-8197-EEF3DBD86D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3103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25AD-A3CA-42B9-8F4E-32B21FA2D24C}" type="datetimeFigureOut">
              <a:rPr lang="it-IT" smtClean="0"/>
              <a:t>23/05/2018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303AB-E842-4800-8197-EEF3DBD86D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5864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25AD-A3CA-42B9-8F4E-32B21FA2D24C}" type="datetimeFigureOut">
              <a:rPr lang="it-IT" smtClean="0"/>
              <a:t>23/05/2018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303AB-E842-4800-8197-EEF3DBD86D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046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25AD-A3CA-42B9-8F4E-32B21FA2D24C}" type="datetimeFigureOut">
              <a:rPr lang="it-IT" smtClean="0"/>
              <a:t>23/05/2018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303AB-E842-4800-8197-EEF3DBD86D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6661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25AD-A3CA-42B9-8F4E-32B21FA2D24C}" type="datetimeFigureOut">
              <a:rPr lang="it-IT" smtClean="0"/>
              <a:t>23/05/2018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303AB-E842-4800-8197-EEF3DBD86D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0448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25AD-A3CA-42B9-8F4E-32B21FA2D24C}" type="datetimeFigureOut">
              <a:rPr lang="it-IT" smtClean="0"/>
              <a:t>23/05/2018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303AB-E842-4800-8197-EEF3DBD86D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4060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25AD-A3CA-42B9-8F4E-32B21FA2D24C}" type="datetimeFigureOut">
              <a:rPr lang="it-IT" smtClean="0"/>
              <a:t>23/05/2018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303AB-E842-4800-8197-EEF3DBD86D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408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25AD-A3CA-42B9-8F4E-32B21FA2D24C}" type="datetimeFigureOut">
              <a:rPr lang="it-IT" smtClean="0"/>
              <a:t>23/05/2018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303AB-E842-4800-8197-EEF3DBD86D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8233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25AD-A3CA-42B9-8F4E-32B21FA2D24C}" type="datetimeFigureOut">
              <a:rPr lang="it-IT" smtClean="0"/>
              <a:t>23/05/2018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303AB-E842-4800-8197-EEF3DBD86D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4926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525AD-A3CA-42B9-8F4E-32B21FA2D24C}" type="datetimeFigureOut">
              <a:rPr lang="it-IT" smtClean="0"/>
              <a:t>23/05/2018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303AB-E842-4800-8197-EEF3DBD86D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41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Autofit/>
          </a:bodyPr>
          <a:lstStyle/>
          <a:p>
            <a:r>
              <a:rPr lang="it-IT" sz="4000" b="1" dirty="0" smtClean="0"/>
              <a:t>Appropriatezza nella scelta del dispositivo venoso: sicurezza e costo-efficacia</a:t>
            </a:r>
            <a:endParaRPr lang="it-IT" sz="4000" b="1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132856"/>
            <a:ext cx="3196461" cy="4525963"/>
          </a:xfrm>
        </p:spPr>
      </p:pic>
      <p:sp>
        <p:nvSpPr>
          <p:cNvPr id="5" name="Rettangolo 4"/>
          <p:cNvSpPr/>
          <p:nvPr/>
        </p:nvSpPr>
        <p:spPr>
          <a:xfrm>
            <a:off x="467544" y="5821833"/>
            <a:ext cx="3456384" cy="72008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chemeClr val="bg1"/>
                </a:solidFill>
              </a:rPr>
              <a:t>Dott.ssa Cristina Navarra</a:t>
            </a:r>
            <a:endParaRPr lang="it-IT" sz="2400" dirty="0">
              <a:solidFill>
                <a:schemeClr val="bg1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72" y="4531567"/>
            <a:ext cx="3377822" cy="1280603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87" y="2343105"/>
            <a:ext cx="3716707" cy="218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70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548680"/>
            <a:ext cx="8172400" cy="1152128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smtClean="0"/>
              <a:t>......Premessa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/>
              <a:t>L’accesso vascolare rappresenta la procedura invasiva più comune in ambito di cure di secondo livello, e circa il  90% dei pazienti ospedalizzati richiede una  terapia endovenosa</a:t>
            </a:r>
          </a:p>
          <a:p>
            <a:pPr marL="0" indent="0">
              <a:buNone/>
            </a:pPr>
            <a:r>
              <a:rPr lang="it-IT" dirty="0" smtClean="0"/>
              <a:t>Approssimativamente il </a:t>
            </a:r>
            <a:r>
              <a:rPr lang="it-IT" b="1" dirty="0" smtClean="0"/>
              <a:t>50% </a:t>
            </a:r>
            <a:r>
              <a:rPr lang="it-IT" dirty="0" smtClean="0"/>
              <a:t>di tutti gli accessi venosi, </a:t>
            </a:r>
            <a:r>
              <a:rPr lang="it-IT" b="1" dirty="0" smtClean="0"/>
              <a:t>risultano inadeguati </a:t>
            </a:r>
            <a:r>
              <a:rPr lang="it-IT" dirty="0" smtClean="0"/>
              <a:t>per la somministrazione della terapia  prescritta, nei tempi e nei modi previsti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670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/>
              <a:t>Riflessione.......</a:t>
            </a:r>
            <a:endParaRPr lang="it-IT" sz="4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Appropriatezza nella scelta dell’accesso venoso:</a:t>
            </a:r>
          </a:p>
          <a:p>
            <a:pPr marL="0" indent="0">
              <a:buNone/>
            </a:pPr>
            <a:r>
              <a:rPr lang="it-IT" dirty="0" smtClean="0"/>
              <a:t>               Sicurezza e costo-efficacia</a:t>
            </a:r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pPr marL="0" indent="0">
              <a:buNone/>
            </a:pPr>
            <a:r>
              <a:rPr lang="it-IT" dirty="0" smtClean="0"/>
              <a:t>                            </a:t>
            </a:r>
            <a:r>
              <a:rPr lang="it-IT" sz="4000" b="1" dirty="0" smtClean="0"/>
              <a:t>Best </a:t>
            </a:r>
            <a:r>
              <a:rPr lang="it-IT" sz="4000" b="1" dirty="0" err="1" smtClean="0"/>
              <a:t>practice</a:t>
            </a:r>
            <a:r>
              <a:rPr lang="it-IT" sz="4000" b="1" dirty="0" smtClean="0"/>
              <a:t> </a:t>
            </a:r>
            <a:endParaRPr lang="it-IT" sz="4000" b="1" dirty="0"/>
          </a:p>
        </p:txBody>
      </p:sp>
      <p:sp>
        <p:nvSpPr>
          <p:cNvPr id="4" name="Freccia in giù 3"/>
          <p:cNvSpPr/>
          <p:nvPr/>
        </p:nvSpPr>
        <p:spPr>
          <a:xfrm>
            <a:off x="4069440" y="321297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121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Cosa si intende con il </a:t>
            </a:r>
            <a:r>
              <a:rPr lang="it-IT" b="1" dirty="0"/>
              <a:t>termine “BEST </a:t>
            </a:r>
            <a:r>
              <a:rPr lang="it-IT" b="1" dirty="0" err="1"/>
              <a:t>PRACTICE</a:t>
            </a:r>
            <a:r>
              <a:rPr lang="it-IT" b="1" dirty="0"/>
              <a:t>”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800" dirty="0" smtClean="0"/>
              <a:t>....“La migliore pratica erogabile in quel momento a quel paziente.” ....  G. Del Poeta, F. </a:t>
            </a:r>
            <a:r>
              <a:rPr lang="it-IT" sz="2800" dirty="0" err="1" smtClean="0"/>
              <a:t>Mazzufero</a:t>
            </a:r>
            <a:r>
              <a:rPr lang="it-IT" sz="2800" dirty="0" smtClean="0"/>
              <a:t>, </a:t>
            </a:r>
            <a:r>
              <a:rPr lang="it-IT" sz="2800" dirty="0" err="1" smtClean="0"/>
              <a:t>M.Canepa</a:t>
            </a:r>
            <a:r>
              <a:rPr lang="it-IT" sz="2800" dirty="0" smtClean="0"/>
              <a:t>: ”Il </a:t>
            </a:r>
            <a:r>
              <a:rPr lang="it-IT" sz="2800" dirty="0" err="1" smtClean="0"/>
              <a:t>risk</a:t>
            </a:r>
            <a:r>
              <a:rPr lang="it-IT" sz="2800" dirty="0" smtClean="0"/>
              <a:t> Management nella logica del governo clinico" McGraw-Hill; </a:t>
            </a:r>
          </a:p>
          <a:p>
            <a:endParaRPr lang="it-IT" sz="2800" dirty="0" smtClean="0"/>
          </a:p>
          <a:p>
            <a:r>
              <a:rPr lang="it-IT" sz="2800" dirty="0" smtClean="0"/>
              <a:t>........partendo dall’assunto:</a:t>
            </a:r>
          </a:p>
          <a:p>
            <a:pPr marL="0" indent="0">
              <a:buNone/>
            </a:pPr>
            <a:r>
              <a:rPr lang="it-IT" sz="2800" dirty="0" smtClean="0"/>
              <a:t>   “tutto ciò che si fa, può essere svolto in modo   migliore!”    Dott.ssa A.Santullo,2004</a:t>
            </a:r>
          </a:p>
          <a:p>
            <a:endParaRPr lang="it-IT" dirty="0" smtClean="0"/>
          </a:p>
          <a:p>
            <a:endParaRPr lang="it-IT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950023"/>
            <a:ext cx="2468488" cy="1907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79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/>
            </a:r>
            <a:br>
              <a:rPr lang="it-IT" dirty="0" smtClean="0">
                <a:solidFill>
                  <a:srgbClr val="FF0000"/>
                </a:solidFill>
              </a:rPr>
            </a:br>
            <a:r>
              <a:rPr lang="it-IT" dirty="0">
                <a:solidFill>
                  <a:srgbClr val="FF0000"/>
                </a:solidFill>
              </a:rPr>
              <a:t/>
            </a:r>
            <a:br>
              <a:rPr lang="it-IT" dirty="0">
                <a:solidFill>
                  <a:srgbClr val="FF0000"/>
                </a:solidFill>
              </a:rPr>
            </a:br>
            <a:r>
              <a:rPr lang="it-IT" b="1" dirty="0" smtClean="0"/>
              <a:t>Non </a:t>
            </a:r>
            <a:r>
              <a:rPr lang="it-IT" b="1" dirty="0"/>
              <a:t>implementare un discorso di qualità </a:t>
            </a:r>
            <a:r>
              <a:rPr lang="it-IT" b="1" dirty="0" smtClean="0"/>
              <a:t>può avere</a:t>
            </a:r>
            <a:r>
              <a:rPr lang="it-IT" b="1" dirty="0"/>
              <a:t/>
            </a:r>
            <a:br>
              <a:rPr lang="it-IT" b="1" dirty="0"/>
            </a:br>
            <a:r>
              <a:rPr lang="it-IT" b="1" dirty="0"/>
              <a:t>due tipologie di risvolti:</a:t>
            </a:r>
          </a:p>
        </p:txBody>
      </p:sp>
      <p:sp>
        <p:nvSpPr>
          <p:cNvPr id="3" name="Rettangolo arrotondato 2"/>
          <p:cNvSpPr/>
          <p:nvPr/>
        </p:nvSpPr>
        <p:spPr>
          <a:xfrm>
            <a:off x="901018" y="3550746"/>
            <a:ext cx="3024336" cy="29025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>
                <a:solidFill>
                  <a:srgbClr val="FFFF00"/>
                </a:solidFill>
              </a:rPr>
              <a:t>RISCHIO CLINICO:</a:t>
            </a:r>
          </a:p>
          <a:p>
            <a:pPr algn="ctr"/>
            <a:r>
              <a:rPr lang="it-IT" sz="2800" dirty="0"/>
              <a:t>Riguarda </a:t>
            </a:r>
          </a:p>
          <a:p>
            <a:pPr algn="ctr"/>
            <a:r>
              <a:rPr lang="it-IT" sz="2800" dirty="0"/>
              <a:t>l’attività assistenziale</a:t>
            </a:r>
          </a:p>
        </p:txBody>
      </p:sp>
      <p:sp>
        <p:nvSpPr>
          <p:cNvPr id="4" name="Rettangolo arrotondato 3"/>
          <p:cNvSpPr/>
          <p:nvPr/>
        </p:nvSpPr>
        <p:spPr>
          <a:xfrm>
            <a:off x="5292080" y="3550746"/>
            <a:ext cx="3168352" cy="29025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>
                <a:solidFill>
                  <a:srgbClr val="FFFF00"/>
                </a:solidFill>
              </a:rPr>
              <a:t>RISCHIO ECONOMICO:</a:t>
            </a:r>
          </a:p>
          <a:p>
            <a:pPr algn="ctr"/>
            <a:r>
              <a:rPr lang="it-IT" sz="2800" dirty="0"/>
              <a:t>Riguarda </a:t>
            </a:r>
            <a:r>
              <a:rPr lang="it-IT" sz="2800" dirty="0" smtClean="0"/>
              <a:t>soprattutto</a:t>
            </a:r>
            <a:endParaRPr lang="it-IT" sz="2800" dirty="0"/>
          </a:p>
          <a:p>
            <a:pPr algn="ctr"/>
            <a:r>
              <a:rPr lang="it-IT" sz="2800" dirty="0"/>
              <a:t>l’azienda sanitaria, manageriale</a:t>
            </a:r>
          </a:p>
        </p:txBody>
      </p:sp>
      <p:cxnSp>
        <p:nvCxnSpPr>
          <p:cNvPr id="9" name="Connettore 2 8"/>
          <p:cNvCxnSpPr/>
          <p:nvPr/>
        </p:nvCxnSpPr>
        <p:spPr>
          <a:xfrm>
            <a:off x="5529808" y="2470626"/>
            <a:ext cx="914400" cy="914400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/>
          <p:nvPr/>
        </p:nvCxnSpPr>
        <p:spPr>
          <a:xfrm flipH="1">
            <a:off x="2483768" y="2470626"/>
            <a:ext cx="674890" cy="1080120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460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476493547"/>
              </p:ext>
            </p:extLst>
          </p:nvPr>
        </p:nvGraphicFramePr>
        <p:xfrm>
          <a:off x="179512" y="0"/>
          <a:ext cx="8640960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293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43608" y="474345"/>
            <a:ext cx="698477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2400" dirty="0"/>
          </a:p>
          <a:p>
            <a:r>
              <a:rPr lang="it-IT" sz="2400" b="1" dirty="0">
                <a:solidFill>
                  <a:srgbClr val="FF0000"/>
                </a:solidFill>
              </a:rPr>
              <a:t>Efficace</a:t>
            </a:r>
            <a:r>
              <a:rPr lang="it-IT" sz="2400" dirty="0"/>
              <a:t>: </a:t>
            </a:r>
            <a:r>
              <a:rPr lang="it-IT" sz="2400" dirty="0" smtClean="0"/>
              <a:t> </a:t>
            </a:r>
            <a:r>
              <a:rPr lang="it-IT" sz="2400" dirty="0"/>
              <a:t>capace in una situazione </a:t>
            </a:r>
            <a:r>
              <a:rPr lang="it-IT" sz="2400" dirty="0" smtClean="0"/>
              <a:t>reale, di </a:t>
            </a:r>
            <a:r>
              <a:rPr lang="it-IT" sz="2400" dirty="0"/>
              <a:t>raggiungere gli </a:t>
            </a:r>
            <a:r>
              <a:rPr lang="it-IT" sz="2400" b="1" dirty="0" smtClean="0"/>
              <a:t>obiettivi stabiliti </a:t>
            </a:r>
            <a:r>
              <a:rPr lang="it-IT" sz="2400" dirty="0"/>
              <a:t>e di soddisfare le </a:t>
            </a:r>
            <a:r>
              <a:rPr lang="it-IT" sz="2400" b="1" dirty="0"/>
              <a:t>necessità </a:t>
            </a:r>
            <a:r>
              <a:rPr lang="it-IT" sz="2400" dirty="0"/>
              <a:t>del </a:t>
            </a:r>
            <a:r>
              <a:rPr lang="it-IT" sz="2400" dirty="0" smtClean="0"/>
              <a:t>paziente.</a:t>
            </a:r>
            <a:endParaRPr lang="it-IT" sz="2400" dirty="0"/>
          </a:p>
          <a:p>
            <a:r>
              <a:rPr lang="it-IT" sz="2400" b="1" dirty="0">
                <a:solidFill>
                  <a:srgbClr val="FF0000"/>
                </a:solidFill>
              </a:rPr>
              <a:t>Appropriata</a:t>
            </a:r>
            <a:r>
              <a:rPr lang="it-IT" sz="2400" dirty="0"/>
              <a:t>: </a:t>
            </a:r>
            <a:r>
              <a:rPr lang="it-IT" sz="2400" dirty="0" smtClean="0"/>
              <a:t> </a:t>
            </a:r>
            <a:r>
              <a:rPr lang="it-IT" sz="2400" b="1" dirty="0"/>
              <a:t>indicata</a:t>
            </a:r>
            <a:r>
              <a:rPr lang="it-IT" sz="2400" dirty="0"/>
              <a:t> per quel particolare </a:t>
            </a:r>
            <a:r>
              <a:rPr lang="it-IT" sz="2400" dirty="0" smtClean="0"/>
              <a:t>utente, </a:t>
            </a:r>
            <a:r>
              <a:rPr lang="it-IT" sz="2400" dirty="0"/>
              <a:t>tenendo conto delle sue </a:t>
            </a:r>
            <a:r>
              <a:rPr lang="it-IT" sz="2400" dirty="0" smtClean="0"/>
              <a:t>effettive condizioni</a:t>
            </a:r>
            <a:r>
              <a:rPr lang="it-IT" sz="2400" dirty="0"/>
              <a:t>, risorse, esigenze.</a:t>
            </a:r>
          </a:p>
          <a:p>
            <a:r>
              <a:rPr lang="it-IT" sz="2400" b="1" dirty="0">
                <a:solidFill>
                  <a:srgbClr val="FF0000"/>
                </a:solidFill>
              </a:rPr>
              <a:t>Efficiente</a:t>
            </a:r>
            <a:r>
              <a:rPr lang="it-IT" sz="2400" dirty="0"/>
              <a:t>: </a:t>
            </a:r>
            <a:r>
              <a:rPr lang="it-IT" sz="2400" dirty="0" smtClean="0"/>
              <a:t>(costo-efficace</a:t>
            </a:r>
            <a:r>
              <a:rPr lang="it-IT" sz="2400" dirty="0"/>
              <a:t>) capace di raggiungere gli obiettivi </a:t>
            </a:r>
            <a:r>
              <a:rPr lang="it-IT" sz="2400" dirty="0" smtClean="0"/>
              <a:t>fissati, prevedendo</a:t>
            </a:r>
            <a:r>
              <a:rPr lang="it-IT" sz="2400" dirty="0"/>
              <a:t>, al contempo, un uso ottimale </a:t>
            </a:r>
            <a:r>
              <a:rPr lang="it-IT" sz="2400" b="1" dirty="0"/>
              <a:t>delle risorse disponibili</a:t>
            </a:r>
            <a:r>
              <a:rPr lang="it-IT" sz="2400" dirty="0" smtClean="0"/>
              <a:t>..</a:t>
            </a:r>
          </a:p>
          <a:p>
            <a:r>
              <a:rPr lang="it-IT" sz="2400" b="1" dirty="0">
                <a:solidFill>
                  <a:srgbClr val="FF0000"/>
                </a:solidFill>
              </a:rPr>
              <a:t>Sicura</a:t>
            </a:r>
            <a:r>
              <a:rPr lang="it-IT" sz="2400" dirty="0"/>
              <a:t>:  possibilmente tale da comportare il </a:t>
            </a:r>
            <a:r>
              <a:rPr lang="it-IT" sz="2400" b="1" dirty="0"/>
              <a:t>minimo rischio per </a:t>
            </a:r>
            <a:r>
              <a:rPr lang="it-IT" sz="2400" b="1" dirty="0" smtClean="0"/>
              <a:t>l’utente ( ridurre le complicanze)</a:t>
            </a:r>
            <a:endParaRPr lang="it-IT" sz="2400" b="1" dirty="0"/>
          </a:p>
          <a:p>
            <a:r>
              <a:rPr lang="it-IT" sz="2400" b="1" dirty="0" smtClean="0"/>
              <a:t>Imparziale:</a:t>
            </a:r>
            <a:r>
              <a:rPr lang="it-IT" sz="2400" b="1" dirty="0" smtClean="0">
                <a:solidFill>
                  <a:srgbClr val="FF0000"/>
                </a:solidFill>
              </a:rPr>
              <a:t> </a:t>
            </a:r>
            <a:r>
              <a:rPr lang="it-IT" sz="2400" dirty="0" smtClean="0"/>
              <a:t> accessibile </a:t>
            </a:r>
            <a:r>
              <a:rPr lang="it-IT" sz="2400" dirty="0"/>
              <a:t>a tutti: quindi, di facile accesso per il </a:t>
            </a:r>
            <a:r>
              <a:rPr lang="it-IT" sz="2400" dirty="0" smtClean="0"/>
              <a:t>fruitore; con </a:t>
            </a:r>
            <a:r>
              <a:rPr lang="it-IT" sz="2400" dirty="0"/>
              <a:t>la necessità, di abbattere le barriere economiche, organizzative, </a:t>
            </a:r>
            <a:r>
              <a:rPr lang="it-IT" sz="2400" dirty="0" smtClean="0"/>
              <a:t>culturali, emotive</a:t>
            </a:r>
            <a:r>
              <a:rPr lang="it-IT" sz="2400" dirty="0"/>
              <a:t>..</a:t>
            </a:r>
          </a:p>
          <a:p>
            <a:r>
              <a:rPr lang="it-IT" sz="2400" b="1" dirty="0" smtClean="0"/>
              <a:t>Tempestiva</a:t>
            </a:r>
            <a:r>
              <a:rPr lang="it-IT" sz="2400" dirty="0"/>
              <a:t>: senza lunghe attese e latenze per i fruitori.</a:t>
            </a:r>
          </a:p>
        </p:txBody>
      </p:sp>
    </p:spTree>
    <p:extLst>
      <p:ext uri="{BB962C8B-B14F-4D97-AF65-F5344CB8AC3E}">
        <p14:creationId xmlns:p14="http://schemas.microsoft.com/office/powerpoint/2010/main" val="230288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44016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smtClean="0"/>
              <a:t>Raggiungere </a:t>
            </a:r>
            <a:r>
              <a:rPr lang="it-IT" b="1" dirty="0"/>
              <a:t>l’Eccellenza in Terapia Endovenosa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endParaRPr lang="it-IT" dirty="0"/>
          </a:p>
          <a:p>
            <a:pPr marL="0" indent="0">
              <a:buNone/>
            </a:pPr>
            <a:endParaRPr lang="it-IT" dirty="0" smtClean="0"/>
          </a:p>
        </p:txBody>
      </p:sp>
      <p:sp>
        <p:nvSpPr>
          <p:cNvPr id="4" name="Ovale 3"/>
          <p:cNvSpPr/>
          <p:nvPr/>
        </p:nvSpPr>
        <p:spPr>
          <a:xfrm>
            <a:off x="683568" y="2423840"/>
            <a:ext cx="208823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/>
              <a:t>Sicurezza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5" name="Ovale 4"/>
          <p:cNvSpPr/>
          <p:nvPr/>
        </p:nvSpPr>
        <p:spPr>
          <a:xfrm>
            <a:off x="3275856" y="2411086"/>
            <a:ext cx="230425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/>
              <a:t>Costo-efficacia</a:t>
            </a:r>
            <a:endParaRPr lang="it-IT" sz="2400" dirty="0"/>
          </a:p>
        </p:txBody>
      </p:sp>
      <p:sp>
        <p:nvSpPr>
          <p:cNvPr id="8" name="Parallelogramma 7"/>
          <p:cNvSpPr/>
          <p:nvPr/>
        </p:nvSpPr>
        <p:spPr>
          <a:xfrm>
            <a:off x="4067944" y="5213300"/>
            <a:ext cx="2304256" cy="91440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Approccio</a:t>
            </a:r>
          </a:p>
          <a:p>
            <a:pPr algn="ctr"/>
            <a:r>
              <a:rPr lang="it-IT" sz="2400" b="1" dirty="0" smtClean="0"/>
              <a:t>proattivo</a:t>
            </a:r>
            <a:endParaRPr lang="it-IT" sz="2400" b="1" dirty="0"/>
          </a:p>
        </p:txBody>
      </p:sp>
      <p:sp>
        <p:nvSpPr>
          <p:cNvPr id="9" name="Parallelogramma 8"/>
          <p:cNvSpPr/>
          <p:nvPr/>
        </p:nvSpPr>
        <p:spPr>
          <a:xfrm>
            <a:off x="899592" y="5206032"/>
            <a:ext cx="2296272" cy="914400"/>
          </a:xfrm>
          <a:prstGeom prst="parallelogram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/>
              <a:t>Approccio</a:t>
            </a:r>
          </a:p>
          <a:p>
            <a:pPr algn="ctr"/>
            <a:r>
              <a:rPr lang="it-IT" sz="2400" dirty="0" smtClean="0"/>
              <a:t>reattivo</a:t>
            </a:r>
            <a:endParaRPr lang="it-IT" sz="2400" dirty="0"/>
          </a:p>
        </p:txBody>
      </p:sp>
      <p:sp>
        <p:nvSpPr>
          <p:cNvPr id="11" name="Freccia in giù 10"/>
          <p:cNvSpPr/>
          <p:nvPr/>
        </p:nvSpPr>
        <p:spPr>
          <a:xfrm rot="20359120">
            <a:off x="4667699" y="3522078"/>
            <a:ext cx="484632" cy="14459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Freccia in giù 11"/>
          <p:cNvSpPr/>
          <p:nvPr/>
        </p:nvSpPr>
        <p:spPr>
          <a:xfrm rot="18419612">
            <a:off x="3183430" y="3155436"/>
            <a:ext cx="484632" cy="21445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/>
          <p:cNvSpPr/>
          <p:nvPr/>
        </p:nvSpPr>
        <p:spPr>
          <a:xfrm>
            <a:off x="6012160" y="2276872"/>
            <a:ext cx="2952328" cy="1033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/>
              <a:t>A</a:t>
            </a:r>
            <a:r>
              <a:rPr lang="it-IT" sz="2400" dirty="0" smtClean="0"/>
              <a:t>ppropriatezza</a:t>
            </a:r>
            <a:endParaRPr lang="it-IT" sz="2400" dirty="0"/>
          </a:p>
        </p:txBody>
      </p:sp>
      <p:sp>
        <p:nvSpPr>
          <p:cNvPr id="7" name="Freccia in giù 6"/>
          <p:cNvSpPr/>
          <p:nvPr/>
        </p:nvSpPr>
        <p:spPr>
          <a:xfrm rot="1908065">
            <a:off x="6371115" y="3448301"/>
            <a:ext cx="484632" cy="15003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13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Scelta precoce</a:t>
            </a:r>
            <a:r>
              <a:rPr lang="it-IT" b="1" dirty="0"/>
              <a:t> </a:t>
            </a:r>
            <a:r>
              <a:rPr lang="it-IT" b="1" dirty="0" smtClean="0"/>
              <a:t>del</a:t>
            </a:r>
            <a:r>
              <a:rPr lang="it-IT" b="1" dirty="0"/>
              <a:t> </a:t>
            </a:r>
            <a:r>
              <a:rPr lang="it-IT" b="1" dirty="0" err="1" smtClean="0"/>
              <a:t>VAD</a:t>
            </a:r>
            <a:r>
              <a:rPr lang="it-IT" b="1" dirty="0" smtClean="0"/>
              <a:t>:</a:t>
            </a:r>
            <a:br>
              <a:rPr lang="it-IT" b="1" dirty="0" smtClean="0"/>
            </a:br>
            <a:r>
              <a:rPr lang="it-IT" b="1" dirty="0" smtClean="0">
                <a:solidFill>
                  <a:srgbClr val="FF0000"/>
                </a:solidFill>
              </a:rPr>
              <a:t>approccio reattivo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E’ basato sulla </a:t>
            </a:r>
            <a:r>
              <a:rPr lang="it-IT" b="1" dirty="0" smtClean="0"/>
              <a:t>mancanza di una valutazione </a:t>
            </a:r>
            <a:r>
              <a:rPr lang="it-IT" dirty="0" smtClean="0"/>
              <a:t>all'atto del ricovero delle esigenze del paziente riguardo alla Terapia Endovenosa, per cui si ricorre quasi sempre ad un accesso standard (cannule periferiche). </a:t>
            </a:r>
          </a:p>
        </p:txBody>
      </p:sp>
    </p:spTree>
    <p:extLst>
      <p:ext uri="{BB962C8B-B14F-4D97-AF65-F5344CB8AC3E}">
        <p14:creationId xmlns:p14="http://schemas.microsoft.com/office/powerpoint/2010/main" val="102794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3205320543"/>
              </p:ext>
            </p:extLst>
          </p:nvPr>
        </p:nvGraphicFramePr>
        <p:xfrm>
          <a:off x="179377" y="476672"/>
          <a:ext cx="8964488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182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720080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Quali obiettivi nella pratica clinica?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1628800"/>
            <a:ext cx="6400800" cy="4010000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chemeClr val="tx1"/>
                </a:solidFill>
              </a:rPr>
              <a:t>In ordine di importanza:</a:t>
            </a:r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r>
              <a:rPr lang="it-IT" dirty="0" smtClean="0">
                <a:solidFill>
                  <a:schemeClr val="tx1"/>
                </a:solidFill>
              </a:rPr>
              <a:t>1) SICUREZZA del paziente</a:t>
            </a:r>
          </a:p>
          <a:p>
            <a:pPr algn="l"/>
            <a:r>
              <a:rPr lang="it-IT" dirty="0" smtClean="0">
                <a:solidFill>
                  <a:schemeClr val="tx1"/>
                </a:solidFill>
              </a:rPr>
              <a:t>2) COSTO-EFFICACIA</a:t>
            </a:r>
          </a:p>
          <a:p>
            <a:pPr algn="l"/>
            <a:r>
              <a:rPr lang="it-IT" dirty="0" smtClean="0">
                <a:solidFill>
                  <a:schemeClr val="tx1"/>
                </a:solidFill>
              </a:rPr>
              <a:t>3) EFFICIENZA aziendale</a:t>
            </a:r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45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</p:spPr>
        <p:txBody>
          <a:bodyPr>
            <a:normAutofit/>
          </a:bodyPr>
          <a:lstStyle/>
          <a:p>
            <a:r>
              <a:rPr lang="it-IT" sz="4000" b="1" dirty="0" smtClean="0">
                <a:solidFill>
                  <a:schemeClr val="accent1"/>
                </a:solidFill>
              </a:rPr>
              <a:t>Approccio proattivo</a:t>
            </a:r>
            <a:endParaRPr lang="it-IT" sz="4000" b="1" dirty="0">
              <a:solidFill>
                <a:schemeClr val="accent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44616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it-IT" dirty="0" smtClean="0"/>
              <a:t>Una </a:t>
            </a:r>
            <a:r>
              <a:rPr lang="it-IT" b="1" dirty="0" smtClean="0"/>
              <a:t>precoce valutazione del paziente </a:t>
            </a:r>
            <a:r>
              <a:rPr lang="it-IT" dirty="0" smtClean="0"/>
              <a:t>permetterà:</a:t>
            </a:r>
          </a:p>
          <a:p>
            <a:pPr marL="0" indent="0" algn="ctr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•   di scegliere il </a:t>
            </a:r>
            <a:r>
              <a:rPr lang="it-IT" dirty="0"/>
              <a:t>dispositivo per accesso</a:t>
            </a:r>
          </a:p>
          <a:p>
            <a:pPr marL="0" indent="0">
              <a:buNone/>
            </a:pPr>
            <a:r>
              <a:rPr lang="it-IT" dirty="0"/>
              <a:t>  </a:t>
            </a:r>
            <a:r>
              <a:rPr lang="it-IT" dirty="0" smtClean="0"/>
              <a:t>   venoso </a:t>
            </a:r>
            <a:r>
              <a:rPr lang="it-IT" b="1" dirty="0"/>
              <a:t>più appropriato </a:t>
            </a:r>
            <a:r>
              <a:rPr lang="it-IT" b="1" dirty="0" smtClean="0"/>
              <a:t> </a:t>
            </a:r>
            <a:r>
              <a:rPr lang="it-IT" dirty="0" smtClean="0"/>
              <a:t>fin </a:t>
            </a:r>
            <a:r>
              <a:rPr lang="it-IT" dirty="0"/>
              <a:t>dall’atto del ricovero</a:t>
            </a:r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 smtClean="0"/>
              <a:t> di portare la terapia IV al compimento con </a:t>
            </a:r>
            <a:r>
              <a:rPr lang="it-IT" b="1" dirty="0" smtClean="0"/>
              <a:t>un solo  </a:t>
            </a:r>
            <a:r>
              <a:rPr lang="it-IT" b="1" dirty="0" err="1" smtClean="0"/>
              <a:t>device</a:t>
            </a:r>
            <a:endParaRPr lang="it-IT" b="1" dirty="0" smtClean="0"/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 smtClean="0"/>
              <a:t> di preservare l</a:t>
            </a:r>
            <a:r>
              <a:rPr lang="it-IT" b="1" dirty="0" smtClean="0"/>
              <a:t>’integrità </a:t>
            </a:r>
            <a:r>
              <a:rPr lang="it-IT" dirty="0" smtClean="0"/>
              <a:t>del patrimonio  venoso</a:t>
            </a:r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 smtClean="0"/>
              <a:t> di utilizzare il </a:t>
            </a:r>
            <a:r>
              <a:rPr lang="it-IT" dirty="0" err="1" smtClean="0"/>
              <a:t>device</a:t>
            </a:r>
            <a:r>
              <a:rPr lang="it-IT" dirty="0" smtClean="0"/>
              <a:t> più appropriato  e “</a:t>
            </a:r>
            <a:r>
              <a:rPr lang="it-IT" b="1" dirty="0" smtClean="0"/>
              <a:t>costo-efficace</a:t>
            </a:r>
            <a:r>
              <a:rPr lang="it-IT" dirty="0" smtClean="0"/>
              <a:t>”</a:t>
            </a:r>
          </a:p>
          <a:p>
            <a:endParaRPr lang="it-IT" dirty="0" smtClean="0"/>
          </a:p>
          <a:p>
            <a:r>
              <a:rPr lang="it-IT" dirty="0"/>
              <a:t>d</a:t>
            </a:r>
            <a:r>
              <a:rPr lang="it-IT" dirty="0" smtClean="0"/>
              <a:t>i ridurre il rischio di </a:t>
            </a:r>
            <a:r>
              <a:rPr lang="it-IT" b="1" dirty="0" smtClean="0"/>
              <a:t>complicanze</a:t>
            </a:r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/>
              <a:t> </a:t>
            </a:r>
            <a:r>
              <a:rPr lang="it-IT" dirty="0" smtClean="0"/>
              <a:t>di </a:t>
            </a:r>
            <a:r>
              <a:rPr lang="it-IT" b="1" dirty="0" smtClean="0"/>
              <a:t>ottimizzare</a:t>
            </a:r>
            <a:r>
              <a:rPr lang="it-IT" dirty="0" smtClean="0"/>
              <a:t> il risultato terapeutico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493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/>
              <a:t>Approccio Proattivo</a:t>
            </a:r>
            <a:endParaRPr lang="it-IT" sz="4000" b="1" dirty="0"/>
          </a:p>
        </p:txBody>
      </p:sp>
      <p:sp>
        <p:nvSpPr>
          <p:cNvPr id="4" name="Ovale 3"/>
          <p:cNvSpPr/>
          <p:nvPr/>
        </p:nvSpPr>
        <p:spPr>
          <a:xfrm>
            <a:off x="323528" y="1484784"/>
            <a:ext cx="4392488" cy="28803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>
                <a:solidFill>
                  <a:srgbClr val="FF0000"/>
                </a:solidFill>
              </a:rPr>
              <a:t>Fattori legati alla </a:t>
            </a:r>
            <a:r>
              <a:rPr lang="it-IT" sz="2800" dirty="0" err="1">
                <a:solidFill>
                  <a:srgbClr val="FF0000"/>
                </a:solidFill>
              </a:rPr>
              <a:t>alla</a:t>
            </a:r>
            <a:r>
              <a:rPr lang="it-IT" sz="2800" dirty="0">
                <a:solidFill>
                  <a:srgbClr val="FF0000"/>
                </a:solidFill>
              </a:rPr>
              <a:t> terapia</a:t>
            </a:r>
          </a:p>
          <a:p>
            <a:r>
              <a:rPr lang="it-IT" dirty="0"/>
              <a:t> •Tipo di	trattamento</a:t>
            </a:r>
          </a:p>
          <a:p>
            <a:r>
              <a:rPr lang="it-IT" dirty="0"/>
              <a:t> •Lunghezza ed intervallo tra i trattamenti</a:t>
            </a:r>
          </a:p>
          <a:p>
            <a:r>
              <a:rPr lang="it-IT" dirty="0"/>
              <a:t> •Caratteristiche </a:t>
            </a:r>
            <a:r>
              <a:rPr lang="it-IT" dirty="0" smtClean="0"/>
              <a:t>dei farmaci </a:t>
            </a:r>
          </a:p>
          <a:p>
            <a:r>
              <a:rPr lang="it-IT" dirty="0"/>
              <a:t> </a:t>
            </a:r>
            <a:r>
              <a:rPr lang="it-IT" dirty="0" smtClean="0"/>
              <a:t>   somministrare</a:t>
            </a:r>
            <a:endParaRPr lang="it-IT" dirty="0"/>
          </a:p>
        </p:txBody>
      </p:sp>
      <p:sp>
        <p:nvSpPr>
          <p:cNvPr id="5" name="Rettangolo arrotondato 4"/>
          <p:cNvSpPr/>
          <p:nvPr/>
        </p:nvSpPr>
        <p:spPr>
          <a:xfrm>
            <a:off x="4850998" y="2060848"/>
            <a:ext cx="4032448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 smtClean="0">
                <a:solidFill>
                  <a:srgbClr val="FF0000"/>
                </a:solidFill>
              </a:rPr>
              <a:t>Fattori legati al Device</a:t>
            </a:r>
          </a:p>
          <a:p>
            <a:r>
              <a:rPr lang="it-IT" dirty="0" smtClean="0"/>
              <a:t>• Frequenza degli accessi</a:t>
            </a:r>
            <a:endParaRPr lang="it-IT" dirty="0"/>
          </a:p>
          <a:p>
            <a:r>
              <a:rPr lang="it-IT" dirty="0"/>
              <a:t>• </a:t>
            </a:r>
            <a:r>
              <a:rPr lang="it-IT" dirty="0" smtClean="0"/>
              <a:t>Somministrazioni contemporanee e/farmaci incompatibili</a:t>
            </a:r>
            <a:endParaRPr lang="it-IT" dirty="0"/>
          </a:p>
          <a:p>
            <a:r>
              <a:rPr lang="it-IT" dirty="0"/>
              <a:t>• </a:t>
            </a:r>
            <a:r>
              <a:rPr lang="it-IT" dirty="0" smtClean="0"/>
              <a:t>Grado di immunosoppressione</a:t>
            </a:r>
            <a:endParaRPr lang="it-IT" dirty="0"/>
          </a:p>
          <a:p>
            <a:r>
              <a:rPr lang="it-IT" dirty="0"/>
              <a:t>• Stato </a:t>
            </a:r>
            <a:r>
              <a:rPr lang="it-IT" dirty="0" smtClean="0"/>
              <a:t>coagulativo</a:t>
            </a:r>
            <a:endParaRPr lang="it-IT" dirty="0"/>
          </a:p>
          <a:p>
            <a:r>
              <a:rPr lang="it-IT" dirty="0"/>
              <a:t>• Flussi </a:t>
            </a:r>
            <a:r>
              <a:rPr lang="it-IT" dirty="0" smtClean="0"/>
              <a:t>richiesti</a:t>
            </a:r>
            <a:r>
              <a:rPr lang="it-IT" dirty="0"/>
              <a:t>		</a:t>
            </a:r>
          </a:p>
          <a:p>
            <a:r>
              <a:rPr lang="it-IT" dirty="0"/>
              <a:t>• Costo</a:t>
            </a:r>
          </a:p>
          <a:p>
            <a:r>
              <a:rPr lang="it-IT" dirty="0"/>
              <a:t>• </a:t>
            </a:r>
            <a:r>
              <a:rPr lang="it-IT" dirty="0" smtClean="0"/>
              <a:t>Esperienza del centro con i vari  </a:t>
            </a:r>
            <a:r>
              <a:rPr lang="it-IT" dirty="0" err="1" smtClean="0"/>
              <a:t>devices</a:t>
            </a:r>
            <a:r>
              <a:rPr lang="it-IT" dirty="0"/>
              <a:t>	</a:t>
            </a:r>
          </a:p>
        </p:txBody>
      </p:sp>
      <p:sp>
        <p:nvSpPr>
          <p:cNvPr id="6" name="Rettangolo 5"/>
          <p:cNvSpPr/>
          <p:nvPr/>
        </p:nvSpPr>
        <p:spPr>
          <a:xfrm>
            <a:off x="611560" y="4509120"/>
            <a:ext cx="4104456" cy="20665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 smtClean="0">
                <a:solidFill>
                  <a:srgbClr val="FF0000"/>
                </a:solidFill>
              </a:rPr>
              <a:t>Fattori legati al paziente</a:t>
            </a:r>
            <a:endParaRPr lang="it-IT" sz="2800" dirty="0">
              <a:solidFill>
                <a:srgbClr val="FF0000"/>
              </a:solidFill>
            </a:endParaRPr>
          </a:p>
          <a:p>
            <a:r>
              <a:rPr lang="it-IT" dirty="0"/>
              <a:t>•</a:t>
            </a:r>
            <a:r>
              <a:rPr lang="it-IT" dirty="0" smtClean="0"/>
              <a:t>Anatomia </a:t>
            </a:r>
            <a:r>
              <a:rPr lang="it-IT" b="1" dirty="0" smtClean="0"/>
              <a:t>(peculiarità pz pediatrico)</a:t>
            </a:r>
            <a:endParaRPr lang="it-IT" b="1" dirty="0"/>
          </a:p>
          <a:p>
            <a:r>
              <a:rPr lang="it-IT" dirty="0"/>
              <a:t>•Condizioni </a:t>
            </a:r>
            <a:r>
              <a:rPr lang="it-IT" dirty="0" smtClean="0"/>
              <a:t>cliniche</a:t>
            </a:r>
            <a:endParaRPr lang="it-IT" dirty="0"/>
          </a:p>
          <a:p>
            <a:r>
              <a:rPr lang="it-IT" dirty="0"/>
              <a:t>•</a:t>
            </a:r>
            <a:r>
              <a:rPr lang="it-IT" dirty="0" smtClean="0"/>
              <a:t>Accettazione da parte </a:t>
            </a:r>
            <a:r>
              <a:rPr lang="it-IT" dirty="0" smtClean="0"/>
              <a:t>del</a:t>
            </a:r>
            <a:r>
              <a:rPr lang="it-IT" dirty="0"/>
              <a:t> </a:t>
            </a:r>
            <a:r>
              <a:rPr lang="it-IT" dirty="0" smtClean="0"/>
              <a:t>  </a:t>
            </a:r>
            <a:r>
              <a:rPr lang="it-IT" dirty="0" smtClean="0"/>
              <a:t>paziente (</a:t>
            </a:r>
            <a:r>
              <a:rPr lang="it-IT" dirty="0" err="1" smtClean="0"/>
              <a:t>caregiver</a:t>
            </a:r>
            <a:r>
              <a:rPr lang="it-IT" dirty="0" smtClean="0"/>
              <a:t>)</a:t>
            </a:r>
            <a:r>
              <a:rPr lang="it-IT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02261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Quale dispositivo è più adeguato nel bambino ?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 </a:t>
            </a:r>
            <a:r>
              <a:rPr lang="it-IT" dirty="0"/>
              <a:t>U</a:t>
            </a:r>
            <a:r>
              <a:rPr lang="it-IT" dirty="0" smtClean="0"/>
              <a:t>n </a:t>
            </a:r>
            <a:r>
              <a:rPr lang="it-IT" b="1" dirty="0" smtClean="0"/>
              <a:t>algoritmo di scelta </a:t>
            </a:r>
            <a:r>
              <a:rPr lang="it-IT" dirty="0" smtClean="0"/>
              <a:t>basato su una valutazione preventiva delle necessità vascolari del paziente</a:t>
            </a:r>
          </a:p>
          <a:p>
            <a:r>
              <a:rPr lang="it-IT" dirty="0" smtClean="0"/>
              <a:t>Occorre una via centrale o periferica?</a:t>
            </a:r>
          </a:p>
          <a:p>
            <a:r>
              <a:rPr lang="it-IT" dirty="0" smtClean="0"/>
              <a:t>Per quanto tempo?</a:t>
            </a:r>
          </a:p>
          <a:p>
            <a:r>
              <a:rPr lang="it-IT" dirty="0" smtClean="0"/>
              <a:t>Solo in ambito intra o </a:t>
            </a:r>
            <a:r>
              <a:rPr lang="it-IT" dirty="0" err="1" smtClean="0"/>
              <a:t>extraospedaliero</a:t>
            </a:r>
            <a:r>
              <a:rPr lang="it-IT" dirty="0" smtClean="0"/>
              <a:t>?</a:t>
            </a:r>
          </a:p>
          <a:p>
            <a:r>
              <a:rPr lang="it-IT" dirty="0" smtClean="0"/>
              <a:t>Quale </a:t>
            </a:r>
            <a:r>
              <a:rPr lang="it-IT" dirty="0" err="1" smtClean="0"/>
              <a:t>VAD</a:t>
            </a:r>
            <a:r>
              <a:rPr lang="it-IT" dirty="0" smtClean="0"/>
              <a:t> assicura la performance richiesta</a:t>
            </a:r>
            <a:r>
              <a:rPr lang="it-IT" dirty="0" smtClean="0"/>
              <a:t>?</a:t>
            </a:r>
          </a:p>
          <a:p>
            <a:r>
              <a:rPr lang="it-IT" b="1" dirty="0"/>
              <a:t>Quali vene sono disponibili?</a:t>
            </a:r>
          </a:p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6719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Cosa mi guida</a:t>
            </a:r>
            <a:r>
              <a:rPr lang="it-IT" b="1" dirty="0" smtClean="0"/>
              <a:t> </a:t>
            </a:r>
            <a:r>
              <a:rPr lang="it-IT" b="1" dirty="0" smtClean="0"/>
              <a:t>nella scelta della vena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 smtClean="0"/>
              <a:t>Una</a:t>
            </a:r>
            <a:r>
              <a:rPr lang="it-IT" dirty="0" smtClean="0"/>
              <a:t> </a:t>
            </a:r>
            <a:r>
              <a:rPr lang="it-IT" b="1" dirty="0" smtClean="0"/>
              <a:t>scansione ecografica</a:t>
            </a:r>
            <a:r>
              <a:rPr lang="it-IT" dirty="0"/>
              <a:t> </a:t>
            </a:r>
            <a:r>
              <a:rPr lang="it-IT" b="1" dirty="0" smtClean="0"/>
              <a:t>completa</a:t>
            </a:r>
            <a:r>
              <a:rPr lang="it-IT" dirty="0" smtClean="0"/>
              <a:t> prima </a:t>
            </a:r>
            <a:r>
              <a:rPr lang="it-IT" dirty="0" smtClean="0"/>
              <a:t>della scelta Vena/Device:</a:t>
            </a:r>
          </a:p>
          <a:p>
            <a:r>
              <a:rPr lang="it-IT" dirty="0" smtClean="0"/>
              <a:t>Vene del braccio (</a:t>
            </a:r>
            <a:r>
              <a:rPr lang="it-IT" dirty="0" err="1" smtClean="0"/>
              <a:t>Rapeva</a:t>
            </a:r>
            <a:r>
              <a:rPr lang="it-IT" dirty="0" smtClean="0"/>
              <a:t>)</a:t>
            </a:r>
          </a:p>
          <a:p>
            <a:r>
              <a:rPr lang="it-IT" dirty="0" smtClean="0"/>
              <a:t>Vene del collo/torace (</a:t>
            </a:r>
            <a:r>
              <a:rPr lang="it-IT" dirty="0" err="1" smtClean="0"/>
              <a:t>Raceva</a:t>
            </a:r>
            <a:r>
              <a:rPr lang="it-IT" dirty="0" smtClean="0"/>
              <a:t>)</a:t>
            </a:r>
          </a:p>
          <a:p>
            <a:r>
              <a:rPr lang="it-IT" dirty="0" smtClean="0"/>
              <a:t>Calibro (rapporto vena/catetere)</a:t>
            </a:r>
          </a:p>
          <a:p>
            <a:r>
              <a:rPr lang="it-IT" dirty="0" smtClean="0"/>
              <a:t>Profondità</a:t>
            </a:r>
          </a:p>
          <a:p>
            <a:r>
              <a:rPr lang="it-IT" dirty="0" smtClean="0"/>
              <a:t>Stabilità e/o </a:t>
            </a:r>
            <a:r>
              <a:rPr lang="it-IT" dirty="0" err="1" smtClean="0"/>
              <a:t>collassabilità</a:t>
            </a:r>
            <a:endParaRPr lang="it-IT" dirty="0" smtClean="0"/>
          </a:p>
          <a:p>
            <a:r>
              <a:rPr lang="it-IT" dirty="0" smtClean="0"/>
              <a:t>Biforcazione e/o anomalie</a:t>
            </a:r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4924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000" b="1" dirty="0" smtClean="0"/>
              <a:t/>
            </a:r>
            <a:br>
              <a:rPr lang="it-IT" sz="4000" b="1" dirty="0" smtClean="0"/>
            </a:br>
            <a:r>
              <a:rPr lang="it-IT" sz="3600" b="1" dirty="0" smtClean="0"/>
              <a:t>Ma </a:t>
            </a:r>
            <a:r>
              <a:rPr lang="it-IT" sz="3600" b="1" dirty="0"/>
              <a:t>quali accessi sono veramente disponibili nel neonato e nel bambino ?</a:t>
            </a:r>
            <a:r>
              <a:rPr lang="it-IT" sz="3200" dirty="0"/>
              <a:t/>
            </a:r>
            <a:br>
              <a:rPr lang="it-IT" sz="3200" dirty="0"/>
            </a:br>
            <a:endParaRPr lang="it-IT" sz="3200" dirty="0"/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56792"/>
            <a:ext cx="8604448" cy="3701008"/>
          </a:xfr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085184"/>
            <a:ext cx="8604448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98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47" y="1835920"/>
            <a:ext cx="7344815" cy="4833440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5" y="0"/>
            <a:ext cx="9144000" cy="183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8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Diva score</a:t>
            </a:r>
            <a:endParaRPr lang="it-IT" dirty="0"/>
          </a:p>
        </p:txBody>
      </p:sp>
      <p:pic>
        <p:nvPicPr>
          <p:cNvPr id="14" name="Segnaposto contenuto 1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33264"/>
            <a:ext cx="8064896" cy="6624736"/>
          </a:xfrm>
        </p:spPr>
      </p:pic>
    </p:spTree>
    <p:extLst>
      <p:ext uri="{BB962C8B-B14F-4D97-AF65-F5344CB8AC3E}">
        <p14:creationId xmlns:p14="http://schemas.microsoft.com/office/powerpoint/2010/main" val="423383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Algoritmo di scelta nel neonato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Foto </a:t>
            </a:r>
            <a:r>
              <a:rPr lang="it-IT" dirty="0" err="1" smtClean="0"/>
              <a:t>zanaboni</a:t>
            </a:r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538493"/>
            <a:ext cx="9144000" cy="658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21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Algorimo</a:t>
            </a:r>
            <a:r>
              <a:rPr lang="it-IT" dirty="0" smtClean="0"/>
              <a:t> di scelta nel bambino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Foto </a:t>
            </a:r>
            <a:r>
              <a:rPr lang="it-IT" dirty="0" err="1" smtClean="0"/>
              <a:t>zanaboni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37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/>
              <a:t>La </a:t>
            </a:r>
            <a:r>
              <a:rPr lang="it-IT" sz="4000" b="1" dirty="0" smtClean="0">
                <a:solidFill>
                  <a:srgbClr val="FF0000"/>
                </a:solidFill>
              </a:rPr>
              <a:t>sicurezza</a:t>
            </a:r>
            <a:r>
              <a:rPr lang="it-IT" sz="4000" b="1" dirty="0" smtClean="0"/>
              <a:t> </a:t>
            </a:r>
            <a:r>
              <a:rPr lang="it-IT" sz="4000" b="1" dirty="0" err="1" smtClean="0"/>
              <a:t>perche</a:t>
            </a:r>
            <a:r>
              <a:rPr lang="it-IT" sz="4000" b="1" dirty="0" smtClean="0"/>
              <a:t>’?</a:t>
            </a:r>
            <a:endParaRPr lang="it-IT" sz="4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it-IT" dirty="0" smtClean="0"/>
          </a:p>
          <a:p>
            <a:pPr marL="0" indent="0" algn="ctr">
              <a:buNone/>
            </a:pPr>
            <a:r>
              <a:rPr lang="it-IT" dirty="0" smtClean="0"/>
              <a:t>Procedura è</a:t>
            </a:r>
            <a:r>
              <a:rPr lang="it-IT" b="1" dirty="0" smtClean="0"/>
              <a:t> SICURA </a:t>
            </a:r>
            <a:r>
              <a:rPr lang="it-IT" dirty="0" smtClean="0"/>
              <a:t>quando eseguita in maniera  </a:t>
            </a:r>
            <a:r>
              <a:rPr lang="it-IT" dirty="0"/>
              <a:t>tale da comportare il minimo rischio per </a:t>
            </a:r>
            <a:r>
              <a:rPr lang="it-IT" dirty="0" smtClean="0"/>
              <a:t>il paziente </a:t>
            </a:r>
            <a:r>
              <a:rPr lang="it-IT" dirty="0"/>
              <a:t>( ridurre le complicanze)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In </a:t>
            </a:r>
            <a:r>
              <a:rPr lang="it-IT" dirty="0" smtClean="0"/>
              <a:t>Neonatologia ed </a:t>
            </a:r>
            <a:r>
              <a:rPr lang="it-IT" dirty="0"/>
              <a:t>in Pediatria </a:t>
            </a:r>
            <a:r>
              <a:rPr lang="it-IT" b="1" dirty="0" smtClean="0"/>
              <a:t>l’aspettativa di </a:t>
            </a:r>
            <a:r>
              <a:rPr lang="it-IT" b="1" dirty="0"/>
              <a:t>vita </a:t>
            </a:r>
            <a:r>
              <a:rPr lang="it-IT" dirty="0"/>
              <a:t>per il paziente è </a:t>
            </a:r>
            <a:r>
              <a:rPr lang="it-IT" dirty="0" smtClean="0"/>
              <a:t>molto lunga: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/>
              <a:t> </a:t>
            </a:r>
          </a:p>
          <a:p>
            <a:pPr marL="0" indent="0">
              <a:buNone/>
            </a:pPr>
            <a:r>
              <a:rPr lang="it-IT" dirty="0" smtClean="0"/>
              <a:t>quindi un </a:t>
            </a:r>
            <a:r>
              <a:rPr lang="it-IT" b="1" dirty="0"/>
              <a:t>rischio</a:t>
            </a:r>
            <a:r>
              <a:rPr lang="it-IT" dirty="0"/>
              <a:t> </a:t>
            </a:r>
            <a:r>
              <a:rPr lang="it-IT" dirty="0" smtClean="0"/>
              <a:t>o un </a:t>
            </a:r>
            <a:r>
              <a:rPr lang="it-IT" b="1" dirty="0"/>
              <a:t>potenziale </a:t>
            </a:r>
            <a:r>
              <a:rPr lang="it-IT" b="1" dirty="0" smtClean="0"/>
              <a:t>danno</a:t>
            </a:r>
            <a:r>
              <a:rPr lang="it-IT" dirty="0" smtClean="0"/>
              <a:t>, sia </a:t>
            </a:r>
            <a:r>
              <a:rPr lang="it-IT" dirty="0"/>
              <a:t>dal punto di vista </a:t>
            </a:r>
            <a:r>
              <a:rPr lang="it-IT" dirty="0" smtClean="0"/>
              <a:t>clinico, sia dal </a:t>
            </a:r>
            <a:r>
              <a:rPr lang="it-IT" dirty="0"/>
              <a:t>punto di vista </a:t>
            </a:r>
            <a:r>
              <a:rPr lang="it-IT" dirty="0" smtClean="0"/>
              <a:t>aziendale-manageriale, ha </a:t>
            </a:r>
            <a:r>
              <a:rPr lang="it-IT" b="1" dirty="0"/>
              <a:t>maggiori implicazioni </a:t>
            </a:r>
          </a:p>
        </p:txBody>
      </p:sp>
      <p:sp>
        <p:nvSpPr>
          <p:cNvPr id="4" name="Freccia in giù 3"/>
          <p:cNvSpPr/>
          <p:nvPr/>
        </p:nvSpPr>
        <p:spPr>
          <a:xfrm>
            <a:off x="3909092" y="3429000"/>
            <a:ext cx="484632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819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/>
              <a:t>Come ridurre le complicanze?</a:t>
            </a:r>
            <a:endParaRPr lang="it-IT" sz="4000" b="1" dirty="0"/>
          </a:p>
        </p:txBody>
      </p:sp>
      <p:sp>
        <p:nvSpPr>
          <p:cNvPr id="4" name="Rettangolo arrotondato 3"/>
          <p:cNvSpPr/>
          <p:nvPr/>
        </p:nvSpPr>
        <p:spPr>
          <a:xfrm>
            <a:off x="251520" y="1389792"/>
            <a:ext cx="1368152" cy="15465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Scelta adeguata del </a:t>
            </a:r>
            <a:r>
              <a:rPr lang="it-IT" dirty="0" err="1" smtClean="0"/>
              <a:t>VAD</a:t>
            </a:r>
            <a:endParaRPr lang="it-IT" dirty="0"/>
          </a:p>
        </p:txBody>
      </p:sp>
      <p:sp>
        <p:nvSpPr>
          <p:cNvPr id="5" name="Rettangolo arrotondato 4"/>
          <p:cNvSpPr/>
          <p:nvPr/>
        </p:nvSpPr>
        <p:spPr>
          <a:xfrm>
            <a:off x="262461" y="3275143"/>
            <a:ext cx="1364285" cy="14669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Impianto</a:t>
            </a:r>
          </a:p>
          <a:p>
            <a:pPr algn="ctr"/>
            <a:r>
              <a:rPr lang="it-IT" dirty="0" smtClean="0"/>
              <a:t>sicuro</a:t>
            </a:r>
            <a:endParaRPr lang="it-IT" dirty="0"/>
          </a:p>
        </p:txBody>
      </p:sp>
      <p:sp>
        <p:nvSpPr>
          <p:cNvPr id="6" name="Rettangolo arrotondato 5"/>
          <p:cNvSpPr/>
          <p:nvPr/>
        </p:nvSpPr>
        <p:spPr>
          <a:xfrm>
            <a:off x="262461" y="5163154"/>
            <a:ext cx="1501227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Gestione</a:t>
            </a:r>
          </a:p>
          <a:p>
            <a:pPr algn="ctr"/>
            <a:r>
              <a:rPr lang="it-IT" dirty="0" smtClean="0"/>
              <a:t>adeguata</a:t>
            </a:r>
            <a:endParaRPr lang="it-IT" dirty="0"/>
          </a:p>
        </p:txBody>
      </p:sp>
      <p:sp>
        <p:nvSpPr>
          <p:cNvPr id="7" name="Rettangolo arrotondato 6"/>
          <p:cNvSpPr/>
          <p:nvPr/>
        </p:nvSpPr>
        <p:spPr>
          <a:xfrm>
            <a:off x="1619672" y="1497803"/>
            <a:ext cx="4248472" cy="1330514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 smtClean="0"/>
              <a:t>-  Neonato</a:t>
            </a:r>
          </a:p>
          <a:p>
            <a:r>
              <a:rPr lang="it-IT" dirty="0" smtClean="0"/>
              <a:t>-  Bambino</a:t>
            </a:r>
            <a:endParaRPr lang="it-IT" dirty="0"/>
          </a:p>
        </p:txBody>
      </p:sp>
      <p:sp>
        <p:nvSpPr>
          <p:cNvPr id="8" name="Rettangolo arrotondato 7"/>
          <p:cNvSpPr/>
          <p:nvPr/>
        </p:nvSpPr>
        <p:spPr>
          <a:xfrm>
            <a:off x="1652611" y="3284984"/>
            <a:ext cx="4248472" cy="1466948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 smtClean="0"/>
              <a:t>-Importanza della tecnica di accesso</a:t>
            </a:r>
          </a:p>
          <a:p>
            <a:r>
              <a:rPr lang="it-IT" dirty="0" smtClean="0"/>
              <a:t>-Importanza del materiale </a:t>
            </a:r>
          </a:p>
          <a:p>
            <a:r>
              <a:rPr lang="it-IT" dirty="0" smtClean="0"/>
              <a:t>-Importanza del diametro vena/catetere</a:t>
            </a:r>
          </a:p>
          <a:p>
            <a:r>
              <a:rPr lang="it-IT" dirty="0" smtClean="0"/>
              <a:t>-Importanza del sito di emergenza</a:t>
            </a:r>
          </a:p>
          <a:p>
            <a:pPr algn="ctr"/>
            <a:endParaRPr lang="it-IT" dirty="0"/>
          </a:p>
        </p:txBody>
      </p:sp>
      <p:sp>
        <p:nvSpPr>
          <p:cNvPr id="9" name="Rettangolo arrotondato 8"/>
          <p:cNvSpPr/>
          <p:nvPr/>
        </p:nvSpPr>
        <p:spPr>
          <a:xfrm>
            <a:off x="1763688" y="5157192"/>
            <a:ext cx="4137396" cy="1418456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 smtClean="0"/>
              <a:t>-Importanza della stabilizzazione</a:t>
            </a:r>
          </a:p>
          <a:p>
            <a:r>
              <a:rPr lang="it-IT" dirty="0" smtClean="0"/>
              <a:t>-Importanza della antisepsi cutanea</a:t>
            </a:r>
          </a:p>
          <a:p>
            <a:r>
              <a:rPr lang="it-IT" dirty="0" smtClean="0"/>
              <a:t>-Importanza della disinfezione degli </a:t>
            </a:r>
            <a:r>
              <a:rPr lang="it-IT" dirty="0" err="1" smtClean="0"/>
              <a:t>hub</a:t>
            </a:r>
            <a:endParaRPr lang="it-IT" dirty="0" smtClean="0"/>
          </a:p>
          <a:p>
            <a:r>
              <a:rPr lang="it-IT" dirty="0" smtClean="0"/>
              <a:t>-Importanza dei protocollo di lavaggio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497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La complicanza è (quasi) sempre provocata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sz="2800" dirty="0" smtClean="0"/>
              <a:t>Complicanze </a:t>
            </a:r>
            <a:r>
              <a:rPr lang="it-IT" sz="2800" b="1" dirty="0" smtClean="0"/>
              <a:t>immediate,</a:t>
            </a:r>
            <a:r>
              <a:rPr lang="it-IT" sz="2800" dirty="0" smtClean="0"/>
              <a:t> legate </a:t>
            </a:r>
          </a:p>
          <a:p>
            <a:pPr marL="0" indent="0">
              <a:buNone/>
            </a:pPr>
            <a:r>
              <a:rPr lang="it-IT" sz="2800" dirty="0" smtClean="0"/>
              <a:t>     all’errata scelta dei materiali</a:t>
            </a:r>
          </a:p>
          <a:p>
            <a:pPr marL="0" indent="0">
              <a:buNone/>
            </a:pPr>
            <a:endParaRPr lang="it-IT" sz="2800" dirty="0" smtClean="0"/>
          </a:p>
          <a:p>
            <a:r>
              <a:rPr lang="it-IT" sz="2800" dirty="0" smtClean="0"/>
              <a:t>Complicanze </a:t>
            </a:r>
            <a:r>
              <a:rPr lang="it-IT" sz="2800" b="1" dirty="0" smtClean="0"/>
              <a:t>immediate,</a:t>
            </a:r>
            <a:r>
              <a:rPr lang="it-IT" sz="2800" dirty="0" smtClean="0"/>
              <a:t> legate </a:t>
            </a:r>
          </a:p>
          <a:p>
            <a:pPr marL="0" indent="0">
              <a:buNone/>
            </a:pPr>
            <a:r>
              <a:rPr lang="it-IT" sz="2800" dirty="0"/>
              <a:t> </a:t>
            </a:r>
            <a:r>
              <a:rPr lang="it-IT" sz="2800" dirty="0" smtClean="0"/>
              <a:t>    alla tecnica d’inserzione</a:t>
            </a:r>
          </a:p>
          <a:p>
            <a:pPr marL="0" indent="0">
              <a:buNone/>
            </a:pPr>
            <a:endParaRPr lang="it-IT" sz="2800" dirty="0" smtClean="0"/>
          </a:p>
          <a:p>
            <a:r>
              <a:rPr lang="it-IT" sz="2800" dirty="0" smtClean="0"/>
              <a:t>Complicanze </a:t>
            </a:r>
            <a:r>
              <a:rPr lang="it-IT" sz="2800" b="1" dirty="0" smtClean="0"/>
              <a:t>tardive,</a:t>
            </a:r>
            <a:r>
              <a:rPr lang="it-IT" sz="2800" dirty="0" smtClean="0"/>
              <a:t> legate </a:t>
            </a:r>
          </a:p>
          <a:p>
            <a:pPr marL="0" indent="0">
              <a:buNone/>
            </a:pPr>
            <a:r>
              <a:rPr lang="it-IT" sz="2800" dirty="0" smtClean="0"/>
              <a:t>     all’inserzione</a:t>
            </a:r>
          </a:p>
          <a:p>
            <a:pPr marL="0" indent="0">
              <a:buNone/>
            </a:pPr>
            <a:endParaRPr lang="it-IT" sz="2800" dirty="0" smtClean="0"/>
          </a:p>
          <a:p>
            <a:r>
              <a:rPr lang="it-IT" sz="2800" dirty="0" smtClean="0"/>
              <a:t>Complicanze </a:t>
            </a:r>
            <a:r>
              <a:rPr lang="it-IT" sz="2800" b="1" dirty="0" smtClean="0"/>
              <a:t>tardive,</a:t>
            </a:r>
            <a:r>
              <a:rPr lang="it-IT" sz="2800" dirty="0" smtClean="0"/>
              <a:t> legate </a:t>
            </a:r>
          </a:p>
          <a:p>
            <a:pPr marL="0" indent="0">
              <a:buNone/>
            </a:pPr>
            <a:r>
              <a:rPr lang="it-IT" sz="2800" dirty="0"/>
              <a:t> </a:t>
            </a:r>
            <a:r>
              <a:rPr lang="it-IT" sz="2800" dirty="0" smtClean="0"/>
              <a:t>    alla gestione</a:t>
            </a:r>
            <a:endParaRPr lang="it-IT" sz="28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636912"/>
            <a:ext cx="2837791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38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/>
              <a:t>Sicurezza e scelta dei materiali</a:t>
            </a:r>
            <a:endParaRPr lang="it-IT" sz="4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b="1" dirty="0" smtClean="0"/>
              <a:t>I materiali fanno la differenza</a:t>
            </a:r>
            <a:endParaRPr lang="it-IT" b="1" dirty="0"/>
          </a:p>
          <a:p>
            <a:pPr marL="0" indent="0" algn="ctr">
              <a:buNone/>
            </a:pPr>
            <a:r>
              <a:rPr lang="it-IT" dirty="0" smtClean="0"/>
              <a:t>Kit di micro-introduzione</a:t>
            </a:r>
          </a:p>
          <a:p>
            <a:r>
              <a:rPr lang="it-IT" dirty="0" smtClean="0"/>
              <a:t>Ago 21G ecogenico</a:t>
            </a:r>
          </a:p>
          <a:p>
            <a:r>
              <a:rPr lang="it-IT" dirty="0" smtClean="0"/>
              <a:t>Guida «soft </a:t>
            </a:r>
            <a:r>
              <a:rPr lang="it-IT" dirty="0" err="1" smtClean="0"/>
              <a:t>straight</a:t>
            </a:r>
            <a:r>
              <a:rPr lang="it-IT" dirty="0" smtClean="0"/>
              <a:t> </a:t>
            </a:r>
            <a:r>
              <a:rPr lang="it-IT" dirty="0" err="1" smtClean="0"/>
              <a:t>tip</a:t>
            </a:r>
            <a:r>
              <a:rPr lang="it-IT" dirty="0" smtClean="0"/>
              <a:t> </a:t>
            </a:r>
            <a:r>
              <a:rPr lang="it-IT" dirty="0"/>
              <a:t>0,018</a:t>
            </a:r>
            <a:r>
              <a:rPr lang="it-IT" dirty="0" smtClean="0"/>
              <a:t>’’ in </a:t>
            </a:r>
            <a:r>
              <a:rPr lang="it-IT" dirty="0" err="1" smtClean="0"/>
              <a:t>nitinol</a:t>
            </a:r>
            <a:endParaRPr lang="it-IT" dirty="0" smtClean="0"/>
          </a:p>
          <a:p>
            <a:r>
              <a:rPr lang="it-IT" dirty="0" err="1" smtClean="0"/>
              <a:t>Microintroduttore</a:t>
            </a:r>
            <a:r>
              <a:rPr lang="it-IT" dirty="0" smtClean="0"/>
              <a:t>-dilatatore 3,5-4,5Fr</a:t>
            </a:r>
          </a:p>
          <a:p>
            <a:pPr marL="0" indent="0">
              <a:buNone/>
            </a:pPr>
            <a:r>
              <a:rPr lang="it-IT" dirty="0"/>
              <a:t> </a:t>
            </a:r>
            <a:r>
              <a:rPr lang="it-IT" dirty="0" smtClean="0"/>
              <a:t>    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653136"/>
            <a:ext cx="4824536" cy="206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80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/>
              <a:t>Utilizzare guide rette</a:t>
            </a:r>
            <a:endParaRPr lang="it-IT" sz="4000" b="1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8117430" cy="5257800"/>
          </a:xfrm>
        </p:spPr>
      </p:pic>
    </p:spTree>
    <p:extLst>
      <p:ext uri="{BB962C8B-B14F-4D97-AF65-F5344CB8AC3E}">
        <p14:creationId xmlns:p14="http://schemas.microsoft.com/office/powerpoint/2010/main" val="55289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/>
              <a:t>Sicurezza e scelta dei materiali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 evidenze dimostrano che il </a:t>
            </a:r>
            <a:r>
              <a:rPr lang="it-IT" dirty="0" err="1" smtClean="0"/>
              <a:t>SIL</a:t>
            </a:r>
            <a:r>
              <a:rPr lang="it-IT" dirty="0" smtClean="0"/>
              <a:t> </a:t>
            </a:r>
            <a:r>
              <a:rPr lang="it-IT" dirty="0" err="1" smtClean="0"/>
              <a:t>e’</a:t>
            </a:r>
            <a:r>
              <a:rPr lang="it-IT" dirty="0" smtClean="0"/>
              <a:t> più soggetto a complicanze meccaniche (rotture, </a:t>
            </a:r>
            <a:r>
              <a:rPr lang="it-IT" dirty="0" smtClean="0"/>
              <a:t>dislocazioni</a:t>
            </a:r>
            <a:r>
              <a:rPr lang="it-IT" dirty="0" smtClean="0"/>
              <a:t>) rispetto al P-PUR</a:t>
            </a:r>
          </a:p>
          <a:p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19" y="3717032"/>
            <a:ext cx="2438574" cy="256167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479" y="3717032"/>
            <a:ext cx="2952328" cy="2304256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689" y="2996952"/>
            <a:ext cx="3024336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23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it-IT" sz="4000" b="1" dirty="0" smtClean="0"/>
              <a:t>Sicurezza e tecnica d’inserzione</a:t>
            </a:r>
            <a:endParaRPr lang="it-IT" sz="4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5877272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L</a:t>
            </a:r>
            <a:r>
              <a:rPr lang="it-IT" dirty="0" smtClean="0"/>
              <a:t>’uso degli ultrasuoni </a:t>
            </a:r>
            <a:r>
              <a:rPr lang="it-IT" dirty="0" err="1" smtClean="0"/>
              <a:t>e’</a:t>
            </a:r>
            <a:r>
              <a:rPr lang="it-IT" dirty="0" smtClean="0"/>
              <a:t> consigliato (</a:t>
            </a:r>
            <a:r>
              <a:rPr lang="it-IT" dirty="0" err="1" smtClean="0"/>
              <a:t>mandatorio</a:t>
            </a:r>
            <a:r>
              <a:rPr lang="it-IT" dirty="0" smtClean="0"/>
              <a:t>) per :</a:t>
            </a:r>
          </a:p>
        </p:txBody>
      </p:sp>
      <p:sp>
        <p:nvSpPr>
          <p:cNvPr id="4" name="Rettangolo arrotondato 3"/>
          <p:cNvSpPr/>
          <p:nvPr/>
        </p:nvSpPr>
        <p:spPr>
          <a:xfrm>
            <a:off x="594729" y="2115613"/>
            <a:ext cx="2625111" cy="14814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400" dirty="0"/>
              <a:t>-identificare</a:t>
            </a:r>
          </a:p>
          <a:p>
            <a:r>
              <a:rPr lang="it-IT" sz="2400" dirty="0"/>
              <a:t>-pungere</a:t>
            </a:r>
          </a:p>
          <a:p>
            <a:r>
              <a:rPr lang="it-IT" sz="2400" dirty="0"/>
              <a:t>-</a:t>
            </a:r>
            <a:r>
              <a:rPr lang="it-IT" sz="2400" dirty="0" err="1"/>
              <a:t>incannulare</a:t>
            </a:r>
            <a:r>
              <a:rPr lang="it-IT" sz="2400" dirty="0"/>
              <a:t> </a:t>
            </a:r>
          </a:p>
        </p:txBody>
      </p:sp>
      <p:sp>
        <p:nvSpPr>
          <p:cNvPr id="5" name="Freccia a destra 4"/>
          <p:cNvSpPr/>
          <p:nvPr/>
        </p:nvSpPr>
        <p:spPr>
          <a:xfrm>
            <a:off x="3683108" y="265752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arrotondato 5"/>
          <p:cNvSpPr/>
          <p:nvPr/>
        </p:nvSpPr>
        <p:spPr>
          <a:xfrm>
            <a:off x="5080725" y="2115613"/>
            <a:ext cx="1800200" cy="14814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/>
              <a:t>Vene profonde &gt;7mm</a:t>
            </a:r>
            <a:endParaRPr lang="it-IT" sz="2400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3789040"/>
            <a:ext cx="8221166" cy="306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75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err="1" smtClean="0"/>
              <a:t>US</a:t>
            </a:r>
            <a:r>
              <a:rPr lang="it-IT" sz="4000" b="1" dirty="0" smtClean="0"/>
              <a:t> per la scelta della vena</a:t>
            </a:r>
            <a:endParaRPr lang="it-IT" sz="4000" b="1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2" y="1529408"/>
            <a:ext cx="8928992" cy="5328592"/>
          </a:xfrm>
        </p:spPr>
      </p:pic>
    </p:spTree>
    <p:extLst>
      <p:ext uri="{BB962C8B-B14F-4D97-AF65-F5344CB8AC3E}">
        <p14:creationId xmlns:p14="http://schemas.microsoft.com/office/powerpoint/2010/main" val="103891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/>
              <a:t>Tassativo misurarla</a:t>
            </a:r>
            <a:endParaRPr lang="it-IT" sz="4000" b="1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68760"/>
            <a:ext cx="8136904" cy="5112568"/>
          </a:xfrm>
        </p:spPr>
      </p:pic>
    </p:spTree>
    <p:extLst>
      <p:ext uri="{BB962C8B-B14F-4D97-AF65-F5344CB8AC3E}">
        <p14:creationId xmlns:p14="http://schemas.microsoft.com/office/powerpoint/2010/main" val="274809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2808312"/>
          </a:xfrm>
        </p:spPr>
        <p:txBody>
          <a:bodyPr>
            <a:normAutofit/>
          </a:bodyPr>
          <a:lstStyle/>
          <a:p>
            <a:r>
              <a:rPr lang="it-IT" sz="4000" b="1" dirty="0"/>
              <a:t>Sicurezza e tecnica d’inserzione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sz="2800" dirty="0" smtClean="0"/>
              <a:t>L’uso degli </a:t>
            </a:r>
            <a:r>
              <a:rPr lang="it-IT" sz="2800" dirty="0" err="1" smtClean="0"/>
              <a:t>US</a:t>
            </a:r>
            <a:r>
              <a:rPr lang="it-IT" sz="2800" dirty="0" smtClean="0"/>
              <a:t> minimizza la contaminazione, riducendo il numeri dei tentativi e quindi la possibile perdita della</a:t>
            </a:r>
            <a:br>
              <a:rPr lang="it-IT" sz="2800" dirty="0" smtClean="0"/>
            </a:br>
            <a:r>
              <a:rPr lang="it-IT" sz="2800" dirty="0" smtClean="0"/>
              <a:t> tecnica asettica</a:t>
            </a:r>
            <a:endParaRPr lang="it-IT" sz="2800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92896"/>
            <a:ext cx="8496943" cy="4176464"/>
          </a:xfrm>
        </p:spPr>
      </p:pic>
    </p:spTree>
    <p:extLst>
      <p:ext uri="{BB962C8B-B14F-4D97-AF65-F5344CB8AC3E}">
        <p14:creationId xmlns:p14="http://schemas.microsoft.com/office/powerpoint/2010/main" val="101646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/>
              <a:t>L’ uso globale degli </a:t>
            </a:r>
            <a:r>
              <a:rPr lang="it-IT" sz="4000" b="1" dirty="0" err="1" smtClean="0"/>
              <a:t>US</a:t>
            </a:r>
            <a:endParaRPr lang="it-IT" sz="4000" b="1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00200"/>
            <a:ext cx="7248775" cy="4525963"/>
          </a:xfrm>
        </p:spPr>
      </p:pic>
    </p:spTree>
    <p:extLst>
      <p:ext uri="{BB962C8B-B14F-4D97-AF65-F5344CB8AC3E}">
        <p14:creationId xmlns:p14="http://schemas.microsoft.com/office/powerpoint/2010/main" val="117036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err="1" smtClean="0"/>
              <a:t>US</a:t>
            </a:r>
            <a:r>
              <a:rPr lang="it-IT" b="1" dirty="0" smtClean="0"/>
              <a:t> per la visualizzazione della punta</a:t>
            </a:r>
            <a:endParaRPr lang="it-IT" b="1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772816"/>
            <a:ext cx="4324449" cy="2411613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396114"/>
            <a:ext cx="8352928" cy="230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41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/>
              <a:t>Ultrasuoni e costo efficacia</a:t>
            </a:r>
            <a:endParaRPr lang="it-IT" sz="4000" b="1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934" y="1600200"/>
            <a:ext cx="5876132" cy="4525963"/>
          </a:xfrm>
        </p:spPr>
      </p:pic>
    </p:spTree>
    <p:extLst>
      <p:ext uri="{BB962C8B-B14F-4D97-AF65-F5344CB8AC3E}">
        <p14:creationId xmlns:p14="http://schemas.microsoft.com/office/powerpoint/2010/main" val="43449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/>
              <a:t> </a:t>
            </a:r>
            <a:r>
              <a:rPr lang="it-IT" sz="4000" b="1" dirty="0"/>
              <a:t>Ultrasuoni e costo efficacia</a:t>
            </a: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078" y="1600200"/>
            <a:ext cx="6303844" cy="4525963"/>
          </a:xfrm>
        </p:spPr>
      </p:pic>
    </p:spTree>
    <p:extLst>
      <p:ext uri="{BB962C8B-B14F-4D97-AF65-F5344CB8AC3E}">
        <p14:creationId xmlns:p14="http://schemas.microsoft.com/office/powerpoint/2010/main" val="148106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err="1" smtClean="0"/>
              <a:t>US</a:t>
            </a:r>
            <a:r>
              <a:rPr lang="it-IT" sz="4000" b="1" dirty="0" smtClean="0"/>
              <a:t> ancora poco utilizzati</a:t>
            </a:r>
            <a:endParaRPr lang="it-IT" sz="4000" b="1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25" y="1484784"/>
            <a:ext cx="7448550" cy="4464496"/>
          </a:xfrm>
        </p:spPr>
      </p:pic>
      <p:sp>
        <p:nvSpPr>
          <p:cNvPr id="5" name="CasellaDiTesto 4"/>
          <p:cNvSpPr txBox="1"/>
          <p:nvPr/>
        </p:nvSpPr>
        <p:spPr>
          <a:xfrm>
            <a:off x="1475656" y="5980011"/>
            <a:ext cx="6696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Ricorso all’uso degli </a:t>
            </a:r>
            <a:r>
              <a:rPr lang="it-IT" sz="2000" dirty="0" err="1" smtClean="0"/>
              <a:t>US</a:t>
            </a:r>
            <a:r>
              <a:rPr lang="it-IT" sz="2000" dirty="0" smtClean="0"/>
              <a:t> in Europa per l’impianto dei diversi dispositivi (i data </a:t>
            </a:r>
            <a:r>
              <a:rPr lang="it-IT" sz="2000" dirty="0" err="1" smtClean="0"/>
              <a:t>research</a:t>
            </a:r>
            <a:r>
              <a:rPr lang="it-IT" sz="2000" dirty="0" smtClean="0"/>
              <a:t> 2016)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59443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err="1" smtClean="0"/>
              <a:t>Ecg</a:t>
            </a:r>
            <a:r>
              <a:rPr lang="it-IT" sz="4000" b="1" dirty="0" smtClean="0"/>
              <a:t>  intracavitario</a:t>
            </a:r>
            <a:endParaRPr lang="it-IT" sz="4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t-IT" b="1" dirty="0" smtClean="0"/>
              <a:t>Dov’è centrale?</a:t>
            </a:r>
            <a:endParaRPr lang="it-IT" b="1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492896"/>
            <a:ext cx="8136904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err="1"/>
              <a:t>Ecg</a:t>
            </a:r>
            <a:r>
              <a:rPr lang="it-IT" sz="4000" b="1" dirty="0"/>
              <a:t>  intracavitario</a:t>
            </a: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501008"/>
            <a:ext cx="7488832" cy="3105604"/>
          </a:xfr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68760"/>
            <a:ext cx="7893050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68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err="1"/>
              <a:t>Ecg</a:t>
            </a:r>
            <a:r>
              <a:rPr lang="it-IT" sz="4000" b="1" dirty="0"/>
              <a:t>  intracavitario</a:t>
            </a: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600200"/>
            <a:ext cx="7632847" cy="4525963"/>
          </a:xfrm>
        </p:spPr>
      </p:pic>
    </p:spTree>
    <p:extLst>
      <p:ext uri="{BB962C8B-B14F-4D97-AF65-F5344CB8AC3E}">
        <p14:creationId xmlns:p14="http://schemas.microsoft.com/office/powerpoint/2010/main" val="105354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err="1" smtClean="0"/>
              <a:t>NIR</a:t>
            </a:r>
            <a:r>
              <a:rPr lang="it-IT" sz="4000" b="1" dirty="0" smtClean="0"/>
              <a:t> </a:t>
            </a:r>
            <a:r>
              <a:rPr lang="it-IT" sz="4000" b="1" dirty="0" err="1" smtClean="0"/>
              <a:t>technology</a:t>
            </a:r>
            <a:endParaRPr lang="it-IT" sz="4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Ideale per identificare, pungere e </a:t>
            </a:r>
            <a:r>
              <a:rPr lang="it-IT" dirty="0" err="1" smtClean="0"/>
              <a:t>incannulare</a:t>
            </a:r>
            <a:r>
              <a:rPr lang="it-IT" dirty="0" smtClean="0"/>
              <a:t> le vene superficiali (&lt; 7mm di profondità)</a:t>
            </a:r>
          </a:p>
          <a:p>
            <a:pPr>
              <a:buFontTx/>
              <a:buChar char="-"/>
            </a:pPr>
            <a:r>
              <a:rPr lang="it-IT" dirty="0" err="1" smtClean="0"/>
              <a:t>CVP</a:t>
            </a:r>
            <a:endParaRPr lang="it-IT" dirty="0" smtClean="0"/>
          </a:p>
          <a:p>
            <a:pPr>
              <a:buFontTx/>
              <a:buChar char="-"/>
            </a:pPr>
            <a:r>
              <a:rPr lang="it-IT" dirty="0" smtClean="0"/>
              <a:t>Catetere epicutaneo cavale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789039"/>
            <a:ext cx="8128000" cy="258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05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/>
              <a:t>Protocollo </a:t>
            </a:r>
            <a:r>
              <a:rPr lang="it-IT" sz="4000" b="1" dirty="0" err="1"/>
              <a:t>R</a:t>
            </a:r>
            <a:r>
              <a:rPr lang="it-IT" sz="4000" b="1" dirty="0" err="1" smtClean="0"/>
              <a:t>asuva</a:t>
            </a:r>
            <a:endParaRPr lang="it-IT" sz="4000" b="1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556792"/>
            <a:ext cx="8496944" cy="4925144"/>
          </a:xfrm>
        </p:spPr>
      </p:pic>
    </p:spTree>
    <p:extLst>
      <p:ext uri="{BB962C8B-B14F-4D97-AF65-F5344CB8AC3E}">
        <p14:creationId xmlns:p14="http://schemas.microsoft.com/office/powerpoint/2010/main" val="3431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/>
              <a:t>Quali costi in ambito pediatrico?</a:t>
            </a:r>
            <a:endParaRPr lang="it-IT" sz="4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dirty="0" smtClean="0"/>
              <a:t>Per piccoli di età inferiore 10-12 anni e/o non collaboranti è necessario:</a:t>
            </a:r>
          </a:p>
          <a:p>
            <a:r>
              <a:rPr lang="it-IT" dirty="0" smtClean="0"/>
              <a:t>Posizionamento e immobilizzazione del bambino</a:t>
            </a:r>
          </a:p>
          <a:p>
            <a:r>
              <a:rPr lang="it-IT" dirty="0" smtClean="0"/>
              <a:t>Procedura in sedazione</a:t>
            </a:r>
          </a:p>
          <a:p>
            <a:r>
              <a:rPr lang="it-IT" dirty="0" smtClean="0"/>
              <a:t>Anestesista pediatrico</a:t>
            </a:r>
          </a:p>
          <a:p>
            <a:r>
              <a:rPr lang="it-IT" dirty="0" smtClean="0"/>
              <a:t>Medico che esegue la procedura</a:t>
            </a:r>
          </a:p>
          <a:p>
            <a:r>
              <a:rPr lang="it-IT" dirty="0" smtClean="0"/>
              <a:t>Personale infermieristico dedicato</a:t>
            </a:r>
          </a:p>
          <a:p>
            <a:r>
              <a:rPr lang="it-IT" dirty="0" smtClean="0"/>
              <a:t>Ambiente adeguato (</a:t>
            </a:r>
            <a:r>
              <a:rPr lang="it-IT" dirty="0" err="1" smtClean="0"/>
              <a:t>S.O</a:t>
            </a:r>
            <a:r>
              <a:rPr lang="it-IT" dirty="0" smtClean="0"/>
              <a:t>. ,Terapia </a:t>
            </a:r>
            <a:r>
              <a:rPr lang="it-IT" dirty="0" err="1" smtClean="0"/>
              <a:t>intesiva</a:t>
            </a:r>
            <a:r>
              <a:rPr lang="it-IT" dirty="0" smtClean="0"/>
              <a:t>....)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0179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DOTTORE HO PERSO IL </a:t>
            </a:r>
            <a:r>
              <a:rPr lang="it-IT" b="1" dirty="0" err="1" smtClean="0"/>
              <a:t>CVC</a:t>
            </a:r>
            <a:endParaRPr lang="it-IT" b="1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90" y="2783827"/>
            <a:ext cx="4536504" cy="3885533"/>
          </a:xfrm>
        </p:spPr>
      </p:pic>
      <p:sp>
        <p:nvSpPr>
          <p:cNvPr id="5" name="Rettangolo 4"/>
          <p:cNvSpPr/>
          <p:nvPr/>
        </p:nvSpPr>
        <p:spPr>
          <a:xfrm>
            <a:off x="5364088" y="1196752"/>
            <a:ext cx="3672408" cy="54726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Pronto, anestesista.</a:t>
            </a:r>
          </a:p>
          <a:p>
            <a:pPr algn="ctr"/>
            <a:r>
              <a:rPr lang="it-IT" sz="2000" dirty="0"/>
              <a:t>-  Dottore buongiorno, sono Gloria </a:t>
            </a:r>
          </a:p>
          <a:p>
            <a:pPr algn="ctr"/>
            <a:r>
              <a:rPr lang="it-IT" sz="2000" dirty="0"/>
              <a:t>della pediatria.</a:t>
            </a:r>
          </a:p>
          <a:p>
            <a:pPr algn="ctr"/>
            <a:r>
              <a:rPr lang="it-IT" sz="2000" dirty="0"/>
              <a:t>-  Buongiorno, mi dica.</a:t>
            </a:r>
          </a:p>
          <a:p>
            <a:pPr algn="ctr"/>
            <a:r>
              <a:rPr lang="it-IT" sz="2000" dirty="0"/>
              <a:t>-  La chiamo per Samuele Vivace, </a:t>
            </a:r>
          </a:p>
          <a:p>
            <a:pPr algn="ctr"/>
            <a:r>
              <a:rPr lang="it-IT" sz="2000" dirty="0"/>
              <a:t>non so se lo conosce…</a:t>
            </a:r>
          </a:p>
          <a:p>
            <a:pPr algn="ctr"/>
            <a:r>
              <a:rPr lang="it-IT" sz="2000" dirty="0"/>
              <a:t>-  Altroché, quello con le vene </a:t>
            </a:r>
          </a:p>
          <a:p>
            <a:pPr algn="ctr"/>
            <a:r>
              <a:rPr lang="it-IT" sz="2000" dirty="0"/>
              <a:t>impossibili, gli ho messo un </a:t>
            </a:r>
          </a:p>
          <a:p>
            <a:pPr algn="ctr"/>
            <a:r>
              <a:rPr lang="it-IT" sz="2000" dirty="0"/>
              <a:t>femorale ieri.</a:t>
            </a:r>
          </a:p>
          <a:p>
            <a:pPr algn="ctr"/>
            <a:r>
              <a:rPr lang="it-IT" sz="2000" dirty="0"/>
              <a:t>-  Appunto, dottore, la chiamo </a:t>
            </a:r>
          </a:p>
          <a:p>
            <a:pPr algn="ctr"/>
            <a:r>
              <a:rPr lang="it-IT" sz="2000" dirty="0"/>
              <a:t>proprio per questo, ha perso il </a:t>
            </a:r>
          </a:p>
          <a:p>
            <a:pPr algn="ctr"/>
            <a:r>
              <a:rPr lang="it-IT" sz="2000" dirty="0" err="1"/>
              <a:t>CVC</a:t>
            </a:r>
            <a:r>
              <a:rPr lang="it-IT" sz="2000" dirty="0"/>
              <a:t>…</a:t>
            </a:r>
          </a:p>
          <a:p>
            <a:pPr algn="ctr"/>
            <a:endParaRPr lang="it-IT" sz="2000" dirty="0"/>
          </a:p>
        </p:txBody>
      </p:sp>
      <p:sp>
        <p:nvSpPr>
          <p:cNvPr id="6" name="Rettangolo 5"/>
          <p:cNvSpPr/>
          <p:nvPr/>
        </p:nvSpPr>
        <p:spPr>
          <a:xfrm>
            <a:off x="493890" y="1196752"/>
            <a:ext cx="479819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con la partecipazione di </a:t>
            </a:r>
          </a:p>
          <a:p>
            <a:r>
              <a:rPr lang="it-IT" b="1" dirty="0" smtClean="0"/>
              <a:t>Samuele</a:t>
            </a:r>
            <a:r>
              <a:rPr lang="it-IT" dirty="0" smtClean="0"/>
              <a:t>            un </a:t>
            </a:r>
            <a:r>
              <a:rPr lang="it-IT" dirty="0"/>
              <a:t>bambino agitato</a:t>
            </a:r>
          </a:p>
          <a:p>
            <a:r>
              <a:rPr lang="it-IT" b="1" dirty="0" smtClean="0"/>
              <a:t>Luigi </a:t>
            </a:r>
            <a:r>
              <a:rPr lang="it-IT" dirty="0" smtClean="0"/>
              <a:t>                  un anestesista poco accorto</a:t>
            </a:r>
            <a:endParaRPr lang="it-IT" dirty="0"/>
          </a:p>
          <a:p>
            <a:r>
              <a:rPr lang="it-IT" b="1" dirty="0" smtClean="0"/>
              <a:t>Gloria </a:t>
            </a:r>
            <a:r>
              <a:rPr lang="it-IT" dirty="0" smtClean="0"/>
              <a:t>                un’infermiera </a:t>
            </a:r>
            <a:r>
              <a:rPr lang="it-IT" dirty="0"/>
              <a:t>sbadata</a:t>
            </a:r>
          </a:p>
          <a:p>
            <a:r>
              <a:rPr lang="it-IT" b="1" dirty="0"/>
              <a:t>Mario &amp; </a:t>
            </a:r>
            <a:r>
              <a:rPr lang="it-IT" b="1" dirty="0" smtClean="0"/>
              <a:t>Pina    </a:t>
            </a:r>
            <a:r>
              <a:rPr lang="it-IT" dirty="0" smtClean="0"/>
              <a:t>due </a:t>
            </a:r>
            <a:r>
              <a:rPr lang="it-IT" dirty="0"/>
              <a:t>genitori </a:t>
            </a:r>
            <a:r>
              <a:rPr lang="it-IT" dirty="0" smtClean="0"/>
              <a:t>molto</a:t>
            </a:r>
            <a:r>
              <a:rPr lang="it-IT" dirty="0"/>
              <a:t> </a:t>
            </a:r>
            <a:r>
              <a:rPr lang="it-IT" dirty="0" smtClean="0"/>
              <a:t>esasperati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2759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smtClean="0"/>
              <a:t>Prevenire le dislocazioni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351768"/>
            <a:ext cx="8245963" cy="3506232"/>
          </a:xfrm>
        </p:spPr>
      </p:pic>
      <p:sp>
        <p:nvSpPr>
          <p:cNvPr id="3" name="CasellaDiTesto 2"/>
          <p:cNvSpPr txBox="1"/>
          <p:nvPr/>
        </p:nvSpPr>
        <p:spPr>
          <a:xfrm>
            <a:off x="273787" y="1412776"/>
            <a:ext cx="66247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- Scelta appropriata exit-site</a:t>
            </a:r>
          </a:p>
          <a:p>
            <a:r>
              <a:rPr lang="it-IT" sz="2400" dirty="0" smtClean="0"/>
              <a:t>- </a:t>
            </a:r>
            <a:r>
              <a:rPr lang="it-IT" sz="2400" dirty="0" err="1" smtClean="0"/>
              <a:t>Tunnellizzazione</a:t>
            </a:r>
            <a:endParaRPr lang="it-IT" sz="2400" dirty="0" smtClean="0"/>
          </a:p>
          <a:p>
            <a:r>
              <a:rPr lang="it-IT" sz="2400" dirty="0" smtClean="0"/>
              <a:t>- SAS</a:t>
            </a:r>
          </a:p>
          <a:p>
            <a:r>
              <a:rPr lang="it-IT" sz="2400" dirty="0" smtClean="0"/>
              <a:t>- Colla </a:t>
            </a:r>
            <a:r>
              <a:rPr lang="it-IT" sz="2400" dirty="0" err="1" smtClean="0"/>
              <a:t>istoacrilica</a:t>
            </a:r>
            <a:endParaRPr lang="it-IT" sz="2400" dirty="0" smtClean="0"/>
          </a:p>
          <a:p>
            <a:r>
              <a:rPr lang="it-IT" sz="2400" dirty="0" smtClean="0"/>
              <a:t>- Medicazioni trasparenti semipermeabili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87213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/>
              <a:t> Scelta razionale dell’Exit Site</a:t>
            </a:r>
            <a:endParaRPr lang="it-IT" sz="4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it-IT" sz="2800" dirty="0" smtClean="0"/>
              <a:t>La </a:t>
            </a:r>
            <a:r>
              <a:rPr lang="it-IT" sz="2800" b="1" dirty="0" smtClean="0"/>
              <a:t>scelta razionale </a:t>
            </a:r>
            <a:r>
              <a:rPr lang="it-IT" sz="2800" dirty="0" smtClean="0"/>
              <a:t>del sito di emergenza, è un fattore molto rilevante nel determinare la </a:t>
            </a:r>
            <a:r>
              <a:rPr lang="it-IT" sz="2800" b="1" dirty="0" smtClean="0"/>
              <a:t>stabilità</a:t>
            </a:r>
            <a:r>
              <a:rPr lang="it-IT" sz="2800" dirty="0" smtClean="0"/>
              <a:t> e la </a:t>
            </a:r>
            <a:r>
              <a:rPr lang="it-IT" sz="2800" b="1" dirty="0" smtClean="0"/>
              <a:t>fattibilità </a:t>
            </a:r>
            <a:r>
              <a:rPr lang="it-IT" sz="2800" dirty="0" smtClean="0"/>
              <a:t>di una buona medicazione:</a:t>
            </a:r>
          </a:p>
          <a:p>
            <a:r>
              <a:rPr lang="it-IT" sz="2800" b="1" dirty="0" smtClean="0"/>
              <a:t>Exit site ideale ( </a:t>
            </a:r>
            <a:r>
              <a:rPr lang="it-IT" sz="2800" b="1" dirty="0" err="1" smtClean="0"/>
              <a:t>CICC</a:t>
            </a:r>
            <a:r>
              <a:rPr lang="it-IT" sz="2800" b="1" dirty="0" smtClean="0"/>
              <a:t> )</a:t>
            </a:r>
          </a:p>
          <a:p>
            <a:pPr marL="0" indent="0">
              <a:buNone/>
            </a:pPr>
            <a:r>
              <a:rPr lang="it-IT" sz="2800" dirty="0"/>
              <a:t> </a:t>
            </a:r>
            <a:r>
              <a:rPr lang="it-IT" sz="2800" dirty="0" smtClean="0"/>
              <a:t>     </a:t>
            </a:r>
            <a:r>
              <a:rPr lang="it-IT" sz="2800" dirty="0" err="1" smtClean="0"/>
              <a:t>Sottoclav</a:t>
            </a:r>
            <a:r>
              <a:rPr lang="it-IT" sz="2800" dirty="0" smtClean="0"/>
              <a:t>&gt;</a:t>
            </a:r>
            <a:r>
              <a:rPr lang="it-IT" sz="2800" dirty="0" err="1" smtClean="0"/>
              <a:t>sopraclav</a:t>
            </a:r>
            <a:r>
              <a:rPr lang="it-IT" sz="2800" dirty="0" smtClean="0"/>
              <a:t>&gt;collo&gt;inguine (</a:t>
            </a:r>
            <a:r>
              <a:rPr lang="it-IT" sz="2800" dirty="0" err="1" smtClean="0"/>
              <a:t>ZIM</a:t>
            </a:r>
            <a:r>
              <a:rPr lang="it-IT" sz="2800" dirty="0" smtClean="0"/>
              <a:t> centrale)</a:t>
            </a:r>
          </a:p>
          <a:p>
            <a:r>
              <a:rPr lang="it-IT" sz="2800" b="1" dirty="0" smtClean="0"/>
              <a:t>Exit Site ideale ( </a:t>
            </a:r>
            <a:r>
              <a:rPr lang="it-IT" sz="2800" b="1" dirty="0" err="1" smtClean="0"/>
              <a:t>PICC</a:t>
            </a:r>
            <a:r>
              <a:rPr lang="it-IT" sz="2800" b="1" dirty="0" smtClean="0"/>
              <a:t> ) </a:t>
            </a:r>
          </a:p>
          <a:p>
            <a:pPr marL="0" indent="0">
              <a:buNone/>
            </a:pPr>
            <a:r>
              <a:rPr lang="it-IT" sz="2800" dirty="0"/>
              <a:t> </a:t>
            </a:r>
            <a:r>
              <a:rPr lang="it-IT" sz="2800" dirty="0" smtClean="0"/>
              <a:t>     Terzo medio del braccio (</a:t>
            </a:r>
            <a:r>
              <a:rPr lang="it-IT" sz="2800" dirty="0" err="1" smtClean="0"/>
              <a:t>ZIM</a:t>
            </a:r>
            <a:r>
              <a:rPr lang="it-IT" sz="2800" dirty="0" smtClean="0"/>
              <a:t> periferico)</a:t>
            </a:r>
          </a:p>
          <a:p>
            <a:endParaRPr lang="it-IT" dirty="0" smtClean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941168"/>
            <a:ext cx="7848872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89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/>
              <a:t>Stabilità e </a:t>
            </a:r>
            <a:r>
              <a:rPr lang="it-IT" sz="4000" b="1" dirty="0" err="1" smtClean="0"/>
              <a:t>tunnellizzazione</a:t>
            </a:r>
            <a:endParaRPr lang="it-IT" sz="40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73016"/>
            <a:ext cx="3744416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Segnaposto contenuto 7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........tecnica chirurgica di superficie che consiste nel trascinare nel tessuto sottocutaneo un tratto </a:t>
            </a:r>
            <a:r>
              <a:rPr lang="it-IT" dirty="0" err="1" smtClean="0"/>
              <a:t>piu</a:t>
            </a:r>
            <a:r>
              <a:rPr lang="it-IT" dirty="0" smtClean="0"/>
              <a:t> o meno lungo di un catetere....</a:t>
            </a:r>
            <a:endParaRPr lang="it-I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573016"/>
            <a:ext cx="3921497" cy="278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973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/>
              <a:t>Sistemi di ancoraggio sottocutaneo</a:t>
            </a:r>
            <a:endParaRPr lang="it-IT" sz="4000" b="1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587" y="2843576"/>
            <a:ext cx="5750428" cy="3633267"/>
          </a:xfr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84784"/>
            <a:ext cx="6048375" cy="3175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157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/>
              <a:t>Prevenzione della dislocazione</a:t>
            </a:r>
            <a:endParaRPr lang="it-IT" sz="4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268760"/>
            <a:ext cx="8496944" cy="5416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50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6632"/>
            <a:ext cx="8496944" cy="6009531"/>
          </a:xfrm>
        </p:spPr>
      </p:pic>
    </p:spTree>
    <p:extLst>
      <p:ext uri="{BB962C8B-B14F-4D97-AF65-F5344CB8AC3E}">
        <p14:creationId xmlns:p14="http://schemas.microsoft.com/office/powerpoint/2010/main" val="175460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Come raggiungere i nostri obiettivi?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 smtClean="0"/>
              <a:t>Nell’ambito degli accessi venosi a medio e lungo termine,  è stato dimostrato che è possibile ottenere:</a:t>
            </a:r>
          </a:p>
          <a:p>
            <a:r>
              <a:rPr lang="it-IT" dirty="0" smtClean="0"/>
              <a:t>una </a:t>
            </a:r>
            <a:r>
              <a:rPr lang="it-IT" b="1" dirty="0" smtClean="0"/>
              <a:t>riduzione</a:t>
            </a:r>
            <a:r>
              <a:rPr lang="it-IT" dirty="0" smtClean="0"/>
              <a:t> significativa del rischio di </a:t>
            </a:r>
            <a:r>
              <a:rPr lang="it-IT" b="1" dirty="0" smtClean="0"/>
              <a:t>complicanze</a:t>
            </a:r>
            <a:r>
              <a:rPr lang="it-IT" dirty="0" smtClean="0"/>
              <a:t> a carico del paziente </a:t>
            </a:r>
            <a:r>
              <a:rPr lang="it-IT" b="1" dirty="0" smtClean="0">
                <a:solidFill>
                  <a:srgbClr val="FF0000"/>
                </a:solidFill>
              </a:rPr>
              <a:t>(sicurezza)</a:t>
            </a:r>
          </a:p>
          <a:p>
            <a:r>
              <a:rPr lang="it-IT" dirty="0" smtClean="0"/>
              <a:t>una </a:t>
            </a:r>
            <a:r>
              <a:rPr lang="it-IT" b="1" dirty="0" smtClean="0"/>
              <a:t>riduzione significativa dei costi </a:t>
            </a:r>
            <a:r>
              <a:rPr lang="it-IT" dirty="0" smtClean="0"/>
              <a:t>(e comunque un miglioramento del rapporto </a:t>
            </a:r>
            <a:r>
              <a:rPr lang="it-IT" b="1" dirty="0" smtClean="0">
                <a:solidFill>
                  <a:srgbClr val="FF0000"/>
                </a:solidFill>
              </a:rPr>
              <a:t>(costo-efficacia</a:t>
            </a:r>
            <a:r>
              <a:rPr lang="it-IT" b="1" dirty="0" smtClean="0">
                <a:solidFill>
                  <a:srgbClr val="FF0000"/>
                </a:solidFill>
              </a:rPr>
              <a:t>)</a:t>
            </a:r>
          </a:p>
          <a:p>
            <a:r>
              <a:rPr lang="it-IT" dirty="0" smtClean="0"/>
              <a:t>un </a:t>
            </a:r>
            <a:r>
              <a:rPr lang="it-IT" b="1" dirty="0" smtClean="0"/>
              <a:t>miglioramento della efficienza aziendale </a:t>
            </a:r>
            <a:r>
              <a:rPr lang="it-IT" dirty="0" smtClean="0"/>
              <a:t>mediante un numero limitato di strategie organizzative di attuazione relativamente semplice.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3281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000" b="1" dirty="0" smtClean="0"/>
              <a:t>Esistono diverse strategie, efficaci simultaneamente a più livelli</a:t>
            </a:r>
            <a:endParaRPr lang="it-IT" sz="4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1484784"/>
            <a:ext cx="8784976" cy="5373216"/>
          </a:xfr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dirty="0" smtClean="0"/>
              <a:t> </a:t>
            </a:r>
            <a:r>
              <a:rPr lang="it-IT" sz="3400" dirty="0" smtClean="0"/>
              <a:t>1) Definire una strategia aziendale per la </a:t>
            </a:r>
            <a:r>
              <a:rPr lang="it-IT" sz="3400" b="1" dirty="0" smtClean="0"/>
              <a:t>corretta indicazione </a:t>
            </a:r>
            <a:r>
              <a:rPr lang="it-IT" sz="3400" dirty="0" smtClean="0"/>
              <a:t>dell’accesso vascolare </a:t>
            </a:r>
            <a:r>
              <a:rPr lang="it-IT" sz="3400" dirty="0" smtClean="0"/>
              <a:t>pediatrico (</a:t>
            </a:r>
            <a:r>
              <a:rPr lang="it-IT" sz="3400" dirty="0" smtClean="0"/>
              <a:t>cosiddetto ‘</a:t>
            </a:r>
            <a:r>
              <a:rPr lang="it-IT" sz="3400" b="1" dirty="0" err="1" smtClean="0">
                <a:solidFill>
                  <a:schemeClr val="accent1"/>
                </a:solidFill>
              </a:rPr>
              <a:t>proactive</a:t>
            </a:r>
            <a:r>
              <a:rPr lang="it-IT" sz="3400" b="1" dirty="0">
                <a:solidFill>
                  <a:schemeClr val="accent1"/>
                </a:solidFill>
              </a:rPr>
              <a:t> </a:t>
            </a:r>
            <a:r>
              <a:rPr lang="it-IT" sz="3400" b="1" dirty="0" err="1" smtClean="0">
                <a:solidFill>
                  <a:schemeClr val="accent1"/>
                </a:solidFill>
              </a:rPr>
              <a:t>vascular</a:t>
            </a:r>
            <a:r>
              <a:rPr lang="it-IT" sz="3400" b="1" dirty="0" smtClean="0">
                <a:solidFill>
                  <a:schemeClr val="accent1"/>
                </a:solidFill>
              </a:rPr>
              <a:t> planning’ </a:t>
            </a:r>
            <a:r>
              <a:rPr lang="it-IT" sz="3400" dirty="0" smtClean="0"/>
              <a:t>)</a:t>
            </a:r>
          </a:p>
          <a:p>
            <a:pPr marL="0" indent="0">
              <a:buNone/>
            </a:pPr>
            <a:endParaRPr lang="it-IT" sz="3400" dirty="0" smtClean="0"/>
          </a:p>
          <a:p>
            <a:pPr marL="0" indent="0">
              <a:buNone/>
            </a:pPr>
            <a:r>
              <a:rPr lang="it-IT" sz="3400" dirty="0" smtClean="0"/>
              <a:t>2) Stabilire una serie di </a:t>
            </a:r>
            <a:r>
              <a:rPr lang="it-IT" sz="3400" b="1" dirty="0" smtClean="0"/>
              <a:t>requisiti per l’impianto </a:t>
            </a:r>
            <a:r>
              <a:rPr lang="it-IT" sz="3400" dirty="0" smtClean="0"/>
              <a:t>dei determinati presidi per accesso venoso, sia in termini di </a:t>
            </a:r>
            <a:r>
              <a:rPr lang="it-IT" sz="3400" b="1" dirty="0" smtClean="0"/>
              <a:t>ambiente appropriato</a:t>
            </a:r>
            <a:r>
              <a:rPr lang="it-IT" sz="3400" dirty="0" smtClean="0"/>
              <a:t>, di </a:t>
            </a:r>
            <a:r>
              <a:rPr lang="it-IT" sz="3400" b="1" dirty="0" smtClean="0"/>
              <a:t>tecnica appropriata</a:t>
            </a:r>
            <a:r>
              <a:rPr lang="it-IT" sz="3400" dirty="0" smtClean="0"/>
              <a:t>, che di adeguata </a:t>
            </a:r>
            <a:r>
              <a:rPr lang="it-IT" sz="3400" b="1" dirty="0" smtClean="0"/>
              <a:t>preparazione dell’operatore</a:t>
            </a:r>
          </a:p>
          <a:p>
            <a:pPr marL="0" indent="0">
              <a:buNone/>
            </a:pPr>
            <a:endParaRPr lang="it-IT" sz="3400" dirty="0" smtClean="0"/>
          </a:p>
          <a:p>
            <a:pPr marL="0" indent="0">
              <a:buNone/>
            </a:pPr>
            <a:r>
              <a:rPr lang="it-IT" sz="3400" dirty="0" smtClean="0"/>
              <a:t> 3) Definire di una serie sistematica di raccomandazioni per la </a:t>
            </a:r>
            <a:r>
              <a:rPr lang="it-IT" sz="3400" b="1" dirty="0" smtClean="0"/>
              <a:t>gestione degli accessi venosi</a:t>
            </a:r>
            <a:r>
              <a:rPr lang="it-IT" sz="3400" dirty="0" smtClean="0"/>
              <a:t>, atte a minimizzare il rischio di complicanze meccaniche, di complicanze trombotiche e soprattutto di complicanze infettive (le più rilevanti dal punto di vista economico)</a:t>
            </a:r>
          </a:p>
          <a:p>
            <a:pPr marL="0" indent="0">
              <a:buNone/>
            </a:pPr>
            <a:endParaRPr lang="it-IT" sz="3400" dirty="0" smtClean="0"/>
          </a:p>
          <a:p>
            <a:pPr marL="0" indent="0">
              <a:buNone/>
            </a:pPr>
            <a:r>
              <a:rPr lang="it-IT" sz="3400" dirty="0" smtClean="0"/>
              <a:t>4) Introdurre nell’ambito della azienda ospedaliera di un</a:t>
            </a:r>
            <a:r>
              <a:rPr lang="it-IT" sz="3400" b="1" dirty="0" smtClean="0"/>
              <a:t> Team specifico dedicato </a:t>
            </a:r>
            <a:r>
              <a:rPr lang="it-IT" sz="3400" dirty="0" smtClean="0"/>
              <a:t>agli accessi venosi pediatrici</a:t>
            </a:r>
            <a:endParaRPr lang="it-IT" sz="3400" dirty="0"/>
          </a:p>
        </p:txBody>
      </p:sp>
    </p:spTree>
    <p:extLst>
      <p:ext uri="{BB962C8B-B14F-4D97-AF65-F5344CB8AC3E}">
        <p14:creationId xmlns:p14="http://schemas.microsoft.com/office/powerpoint/2010/main" val="208918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Raccomandazioni per la gestione degli accessi venosi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r>
              <a:rPr lang="it-IT" sz="2800" dirty="0" smtClean="0"/>
              <a:t>Elaborazione di </a:t>
            </a:r>
            <a:r>
              <a:rPr lang="it-IT" sz="2800" b="1" dirty="0" smtClean="0"/>
              <a:t>procedure aziendali </a:t>
            </a:r>
            <a:r>
              <a:rPr lang="it-IT" sz="2800" dirty="0" smtClean="0"/>
              <a:t>a partire dalle linee guida presenti in letteratura</a:t>
            </a:r>
          </a:p>
          <a:p>
            <a:endParaRPr lang="it-IT" sz="2800" dirty="0" smtClean="0"/>
          </a:p>
          <a:p>
            <a:r>
              <a:rPr lang="it-IT" sz="2800" b="1" dirty="0" smtClean="0"/>
              <a:t>Protocolli locali </a:t>
            </a:r>
            <a:r>
              <a:rPr lang="it-IT" sz="2800" dirty="0" smtClean="0"/>
              <a:t>elaborati e ritagliati sulle specifiche esigenze cliniche di ogni unità operativa</a:t>
            </a:r>
          </a:p>
          <a:p>
            <a:endParaRPr lang="it-IT" sz="2800" dirty="0" smtClean="0"/>
          </a:p>
          <a:p>
            <a:r>
              <a:rPr lang="it-IT" sz="2800" dirty="0" smtClean="0"/>
              <a:t>Elaborazione di uno o più </a:t>
            </a:r>
            <a:r>
              <a:rPr lang="it-IT" sz="2800" b="1" dirty="0" err="1" smtClean="0"/>
              <a:t>Bundles</a:t>
            </a:r>
            <a:r>
              <a:rPr lang="it-IT" sz="2800" dirty="0" smtClean="0"/>
              <a:t> di raccomandazioni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191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3238834523"/>
              </p:ext>
            </p:extLst>
          </p:nvPr>
        </p:nvGraphicFramePr>
        <p:xfrm>
          <a:off x="611560" y="260648"/>
          <a:ext cx="7992888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485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Team specifico dedicato agli accessi venosi pediatrici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it-IT" dirty="0" smtClean="0"/>
          </a:p>
          <a:p>
            <a:pPr marL="0" indent="0" algn="ctr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dirty="0" smtClean="0"/>
              <a:t>La </a:t>
            </a:r>
            <a:r>
              <a:rPr lang="it-IT" dirty="0" smtClean="0"/>
              <a:t>attuazione completa e sistematica, a livello di tutta l’azienda, di un </a:t>
            </a:r>
            <a:r>
              <a:rPr lang="it-IT" b="1" dirty="0" smtClean="0"/>
              <a:t>algoritmo di scelta </a:t>
            </a:r>
            <a:r>
              <a:rPr lang="it-IT" dirty="0" smtClean="0"/>
              <a:t>ragionata del presidio (</a:t>
            </a:r>
            <a:r>
              <a:rPr lang="it-IT" dirty="0" err="1" smtClean="0"/>
              <a:t>proactive</a:t>
            </a:r>
            <a:r>
              <a:rPr lang="it-IT" dirty="0" smtClean="0"/>
              <a:t> </a:t>
            </a:r>
            <a:r>
              <a:rPr lang="it-IT" dirty="0" err="1" smtClean="0"/>
              <a:t>vascular</a:t>
            </a:r>
            <a:r>
              <a:rPr lang="it-IT" dirty="0" smtClean="0"/>
              <a:t> planning</a:t>
            </a:r>
            <a:r>
              <a:rPr lang="it-IT" dirty="0" smtClean="0"/>
              <a:t>)</a:t>
            </a: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388569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/>
              <a:t>Vantaggi del team dedicato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 La riduzione delle complicanze e dei costi legati all’impianto, grazie alla adozione di una tecnica standardizzata e condivisa, eseguita da </a:t>
            </a:r>
            <a:r>
              <a:rPr lang="it-IT" b="1" dirty="0" smtClean="0"/>
              <a:t>personale con esperienza e training specifici</a:t>
            </a:r>
            <a:endParaRPr lang="it-IT" b="1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74"/>
          <a:stretch/>
        </p:blipFill>
        <p:spPr>
          <a:xfrm>
            <a:off x="20039" y="3861048"/>
            <a:ext cx="5632082" cy="1980046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32" r="5305" b="6848"/>
          <a:stretch/>
        </p:blipFill>
        <p:spPr bwMode="auto">
          <a:xfrm>
            <a:off x="5184335" y="5127585"/>
            <a:ext cx="3959665" cy="1427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004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/>
              <a:t>Vantaggi del team dedicato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L</a:t>
            </a:r>
            <a:r>
              <a:rPr lang="it-IT" sz="2800" dirty="0" smtClean="0"/>
              <a:t>a attuazione di un servizio continuativo di </a:t>
            </a:r>
            <a:r>
              <a:rPr lang="it-IT" sz="2800" b="1" dirty="0" smtClean="0"/>
              <a:t>‘</a:t>
            </a:r>
            <a:r>
              <a:rPr lang="it-IT" sz="2800" b="1" dirty="0" err="1" smtClean="0"/>
              <a:t>counselling</a:t>
            </a:r>
            <a:r>
              <a:rPr lang="it-IT" sz="2800" b="1" dirty="0" smtClean="0"/>
              <a:t>’ </a:t>
            </a:r>
            <a:r>
              <a:rPr lang="it-IT" sz="2800" dirty="0" smtClean="0"/>
              <a:t>per la gestione routinaria degli accessi venosi (tramite la formulazione e attuazione di ‘</a:t>
            </a:r>
            <a:r>
              <a:rPr lang="it-IT" sz="2800" dirty="0" err="1" smtClean="0"/>
              <a:t>bundles</a:t>
            </a:r>
            <a:r>
              <a:rPr lang="it-IT" sz="2800" dirty="0" smtClean="0"/>
              <a:t>’ o di protocolli operativi adeguati) e per la gestione di eventuali complicanze infettive o trombotiche o meccaniche</a:t>
            </a:r>
            <a:endParaRPr lang="it-IT" sz="28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562012"/>
            <a:ext cx="7272808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26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/>
              <a:t>Vantaggi del team dedicato</a:t>
            </a:r>
            <a:endParaRPr lang="it-IT" sz="4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 smtClean="0"/>
              <a:t>Il mantenimento di un </a:t>
            </a:r>
            <a:r>
              <a:rPr lang="it-IT" sz="2800" b="1" dirty="0" smtClean="0"/>
              <a:t>attività culturale e formativa </a:t>
            </a:r>
            <a:r>
              <a:rPr lang="it-IT" sz="2800" dirty="0" smtClean="0"/>
              <a:t>continua a livello aziendale, finalizzata all’aggiornamento delle procedure e dei protocolli inerenti l’impianto e la gestione degli accessi venosi</a:t>
            </a:r>
            <a:endParaRPr lang="it-IT" sz="28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717032"/>
            <a:ext cx="8604448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19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smtClean="0"/>
              <a:t>Il team è costoso ?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 smtClean="0"/>
          </a:p>
          <a:p>
            <a:r>
              <a:rPr lang="it-IT" dirty="0" smtClean="0"/>
              <a:t>Costi organizzativi del Team</a:t>
            </a:r>
          </a:p>
          <a:p>
            <a:r>
              <a:rPr lang="it-IT" dirty="0" smtClean="0"/>
              <a:t>Costi orario delle prestazioni e consulenze medico- infermieristiche</a:t>
            </a:r>
          </a:p>
          <a:p>
            <a:r>
              <a:rPr lang="it-IT" dirty="0" smtClean="0"/>
              <a:t>Costi delle attrezzature</a:t>
            </a:r>
          </a:p>
          <a:p>
            <a:r>
              <a:rPr lang="it-IT" dirty="0" smtClean="0"/>
              <a:t>Costi della attività formativa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1841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/>
              <a:t>Quali i vantaggi del team allora ?</a:t>
            </a:r>
            <a:endParaRPr lang="it-IT" sz="4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R</a:t>
            </a:r>
            <a:r>
              <a:rPr lang="it-IT" dirty="0" smtClean="0"/>
              <a:t>iduzione delle </a:t>
            </a:r>
            <a:r>
              <a:rPr lang="it-IT" b="1" dirty="0" smtClean="0"/>
              <a:t>spese sostenute </a:t>
            </a:r>
            <a:r>
              <a:rPr lang="it-IT" dirty="0" smtClean="0"/>
              <a:t>per l’acquisto di presidii e di materiale d’uso.</a:t>
            </a:r>
          </a:p>
          <a:p>
            <a:r>
              <a:rPr lang="it-IT" dirty="0"/>
              <a:t>R</a:t>
            </a:r>
            <a:r>
              <a:rPr lang="it-IT" dirty="0" smtClean="0"/>
              <a:t>iduzione dello </a:t>
            </a:r>
            <a:r>
              <a:rPr lang="it-IT" b="1" dirty="0" smtClean="0"/>
              <a:t>spreco di materiale</a:t>
            </a:r>
            <a:r>
              <a:rPr lang="it-IT" dirty="0" smtClean="0"/>
              <a:t>, grazie ad un aumento della  % di successi all’ inserzione</a:t>
            </a:r>
          </a:p>
          <a:p>
            <a:r>
              <a:rPr lang="it-IT" b="1" dirty="0"/>
              <a:t>S</a:t>
            </a:r>
            <a:r>
              <a:rPr lang="it-IT" b="1" dirty="0" smtClean="0"/>
              <a:t>alvataggio del presidio</a:t>
            </a:r>
            <a:r>
              <a:rPr lang="it-IT" dirty="0" smtClean="0"/>
              <a:t>, grazie alla prevenzione o al trattamento efficace di complicanze meccaniche (ostruttive) o infettive, che normalmente condurrebbero alla rimozione del presidio stesso</a:t>
            </a:r>
          </a:p>
        </p:txBody>
      </p:sp>
    </p:spTree>
    <p:extLst>
      <p:ext uri="{BB962C8B-B14F-4D97-AF65-F5344CB8AC3E}">
        <p14:creationId xmlns:p14="http://schemas.microsoft.com/office/powerpoint/2010/main" val="383454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/>
              <a:t>Quali i vantaggi del team allora ?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it-IT" dirty="0" smtClean="0"/>
          </a:p>
          <a:p>
            <a:r>
              <a:rPr lang="it-IT" sz="2800" dirty="0" smtClean="0"/>
              <a:t>Riduzione dei </a:t>
            </a:r>
            <a:r>
              <a:rPr lang="it-IT" sz="2800" b="1" dirty="0" smtClean="0"/>
              <a:t>tempi di lavoro infermieristico</a:t>
            </a:r>
            <a:r>
              <a:rPr lang="it-IT" sz="2800" dirty="0" smtClean="0"/>
              <a:t>, legati al posizionamento ripetuto di accessi periferici (</a:t>
            </a:r>
            <a:r>
              <a:rPr lang="it-IT" sz="2800" dirty="0" err="1" smtClean="0"/>
              <a:t>agocannule</a:t>
            </a:r>
            <a:r>
              <a:rPr lang="it-IT" sz="2800" dirty="0" smtClean="0"/>
              <a:t>) di breve durata</a:t>
            </a:r>
          </a:p>
          <a:p>
            <a:pPr marL="0" indent="0">
              <a:buNone/>
            </a:pPr>
            <a:endParaRPr lang="it-IT" sz="2800" dirty="0" smtClean="0"/>
          </a:p>
          <a:p>
            <a:r>
              <a:rPr lang="it-IT" sz="2800" dirty="0" smtClean="0"/>
              <a:t>Riduzione dei </a:t>
            </a:r>
            <a:r>
              <a:rPr lang="it-IT" sz="2800" b="1" dirty="0" smtClean="0"/>
              <a:t>tempi di lavoro medico </a:t>
            </a:r>
            <a:r>
              <a:rPr lang="it-IT" sz="2800" dirty="0" smtClean="0"/>
              <a:t>legato al posizionamento di accessi a lungo termine, mediante una opportuna implementazione degli accessi brachiali (la cui inserzione è di competenza infermieristica)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37653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/>
              <a:t>Considerazioni.......</a:t>
            </a:r>
            <a:endParaRPr lang="it-IT" sz="4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 smtClean="0"/>
              <a:t>La nostra attività clinica deve avere al centro il paziente (ovvero essere </a:t>
            </a:r>
            <a:r>
              <a:rPr lang="it-IT" sz="2800" b="1" dirty="0" smtClean="0"/>
              <a:t>‘</a:t>
            </a:r>
            <a:r>
              <a:rPr lang="it-IT" sz="2800" b="1" dirty="0" err="1" smtClean="0"/>
              <a:t>patient</a:t>
            </a:r>
            <a:r>
              <a:rPr lang="it-IT" sz="2800" b="1" dirty="0" smtClean="0"/>
              <a:t> </a:t>
            </a:r>
            <a:r>
              <a:rPr lang="it-IT" sz="2800" b="1" dirty="0" err="1" smtClean="0"/>
              <a:t>oriented</a:t>
            </a:r>
            <a:r>
              <a:rPr lang="it-IT" sz="2800" b="1" dirty="0" smtClean="0"/>
              <a:t>’), </a:t>
            </a:r>
            <a:r>
              <a:rPr lang="it-IT" sz="2800" dirty="0" smtClean="0"/>
              <a:t>il che prevede uno sforzo non indifferente di tipo organizzativo e personale</a:t>
            </a:r>
          </a:p>
          <a:p>
            <a:pPr marL="0" indent="0">
              <a:buNone/>
            </a:pPr>
            <a:endParaRPr lang="it-IT" sz="2800" dirty="0" smtClean="0"/>
          </a:p>
          <a:p>
            <a:r>
              <a:rPr lang="it-IT" sz="2800" dirty="0" smtClean="0"/>
              <a:t>Occorre avere il coraggio di </a:t>
            </a:r>
            <a:r>
              <a:rPr lang="it-IT" sz="2800" b="1" dirty="0" smtClean="0"/>
              <a:t>modificare le proprie abitudini </a:t>
            </a:r>
            <a:r>
              <a:rPr lang="it-IT" sz="2800" dirty="0" smtClean="0"/>
              <a:t>e NON ‘fare ciò che si sa fare, ’</a:t>
            </a:r>
            <a:r>
              <a:rPr lang="it-IT" sz="2800" dirty="0" err="1" smtClean="0"/>
              <a:t>BENSI</a:t>
            </a:r>
            <a:r>
              <a:rPr lang="it-IT" sz="2800" dirty="0" smtClean="0"/>
              <a:t>’ imparare a fare quello che è meglio per il paziente.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5327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e 3"/>
          <p:cNvSpPr/>
          <p:nvPr/>
        </p:nvSpPr>
        <p:spPr>
          <a:xfrm>
            <a:off x="2987824" y="2876630"/>
            <a:ext cx="3240360" cy="220855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Non inventatevi nulla.</a:t>
            </a:r>
          </a:p>
          <a:p>
            <a:pPr algn="ctr"/>
            <a:r>
              <a:rPr lang="it-IT" sz="2000" dirty="0"/>
              <a:t>Studiate </a:t>
            </a:r>
            <a:r>
              <a:rPr lang="it-IT" sz="2000" b="1" u="sng" dirty="0"/>
              <a:t>le principali linee guida </a:t>
            </a:r>
            <a:r>
              <a:rPr lang="it-IT" sz="2000" dirty="0"/>
              <a:t>per la gestione dei </a:t>
            </a:r>
            <a:r>
              <a:rPr lang="it-IT" sz="2000" dirty="0" err="1"/>
              <a:t>VAD</a:t>
            </a:r>
            <a:endParaRPr lang="it-IT" sz="2000" dirty="0"/>
          </a:p>
        </p:txBody>
      </p:sp>
      <p:sp>
        <p:nvSpPr>
          <p:cNvPr id="6" name="Ovale 5"/>
          <p:cNvSpPr/>
          <p:nvPr/>
        </p:nvSpPr>
        <p:spPr>
          <a:xfrm>
            <a:off x="200534" y="2204864"/>
            <a:ext cx="194421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Sono ben fatte</a:t>
            </a:r>
          </a:p>
        </p:txBody>
      </p:sp>
      <p:sp>
        <p:nvSpPr>
          <p:cNvPr id="7" name="Ovale 6"/>
          <p:cNvSpPr/>
          <p:nvPr/>
        </p:nvSpPr>
        <p:spPr>
          <a:xfrm>
            <a:off x="3779912" y="836712"/>
            <a:ext cx="165618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Sono chiare</a:t>
            </a:r>
          </a:p>
        </p:txBody>
      </p:sp>
      <p:sp>
        <p:nvSpPr>
          <p:cNvPr id="8" name="Ovale 7"/>
          <p:cNvSpPr/>
          <p:nvPr/>
        </p:nvSpPr>
        <p:spPr>
          <a:xfrm>
            <a:off x="6835647" y="1962230"/>
            <a:ext cx="194421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Sono autorevoli</a:t>
            </a:r>
          </a:p>
        </p:txBody>
      </p:sp>
      <p:sp>
        <p:nvSpPr>
          <p:cNvPr id="9" name="Ovale 8"/>
          <p:cNvSpPr/>
          <p:nvPr/>
        </p:nvSpPr>
        <p:spPr>
          <a:xfrm>
            <a:off x="611560" y="5656700"/>
            <a:ext cx="201622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Sono aggiornate</a:t>
            </a:r>
          </a:p>
        </p:txBody>
      </p:sp>
      <p:sp>
        <p:nvSpPr>
          <p:cNvPr id="10" name="Ovale 9"/>
          <p:cNvSpPr/>
          <p:nvPr/>
        </p:nvSpPr>
        <p:spPr>
          <a:xfrm>
            <a:off x="6228185" y="5567536"/>
            <a:ext cx="2520280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Sono disponibili gratuitamente su internet</a:t>
            </a:r>
          </a:p>
        </p:txBody>
      </p:sp>
      <p:sp>
        <p:nvSpPr>
          <p:cNvPr id="11" name="Freccia a destra 10"/>
          <p:cNvSpPr/>
          <p:nvPr/>
        </p:nvSpPr>
        <p:spPr>
          <a:xfrm rot="2975897">
            <a:off x="5738981" y="494253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Freccia in giù 11"/>
          <p:cNvSpPr/>
          <p:nvPr/>
        </p:nvSpPr>
        <p:spPr>
          <a:xfrm rot="2347806">
            <a:off x="2843808" y="494116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Freccia a destra 12"/>
          <p:cNvSpPr/>
          <p:nvPr/>
        </p:nvSpPr>
        <p:spPr>
          <a:xfrm rot="12722120">
            <a:off x="2053677" y="308380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Freccia in giù 13"/>
          <p:cNvSpPr/>
          <p:nvPr/>
        </p:nvSpPr>
        <p:spPr>
          <a:xfrm rot="10800000">
            <a:off x="4472105" y="1836121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Freccia a destra 14"/>
          <p:cNvSpPr/>
          <p:nvPr/>
        </p:nvSpPr>
        <p:spPr>
          <a:xfrm rot="19449512">
            <a:off x="6133419" y="290263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798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Take Home Message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/>
          <a:lstStyle/>
          <a:p>
            <a:r>
              <a:rPr lang="it-IT" dirty="0" smtClean="0"/>
              <a:t>Scelta del </a:t>
            </a:r>
            <a:r>
              <a:rPr lang="it-IT" dirty="0" err="1" smtClean="0"/>
              <a:t>VAD</a:t>
            </a:r>
            <a:r>
              <a:rPr lang="it-IT" dirty="0" smtClean="0"/>
              <a:t>                </a:t>
            </a:r>
            <a:r>
              <a:rPr lang="it-IT" b="1" dirty="0" smtClean="0">
                <a:solidFill>
                  <a:srgbClr val="FF0000"/>
                </a:solidFill>
              </a:rPr>
              <a:t>Algoritmo</a:t>
            </a:r>
          </a:p>
          <a:p>
            <a:endParaRPr lang="it-IT" dirty="0" smtClean="0"/>
          </a:p>
          <a:p>
            <a:r>
              <a:rPr lang="it-IT" dirty="0" smtClean="0"/>
              <a:t>Impianto                         </a:t>
            </a:r>
            <a:r>
              <a:rPr lang="it-IT" b="1" dirty="0" smtClean="0">
                <a:solidFill>
                  <a:srgbClr val="FF0000"/>
                </a:solidFill>
              </a:rPr>
              <a:t>Bundle di inserzione</a:t>
            </a:r>
          </a:p>
          <a:p>
            <a:endParaRPr lang="it-IT" dirty="0" smtClean="0"/>
          </a:p>
          <a:p>
            <a:r>
              <a:rPr lang="it-IT" dirty="0" smtClean="0"/>
              <a:t>Gestione                        </a:t>
            </a:r>
            <a:r>
              <a:rPr lang="it-IT" b="1" dirty="0" smtClean="0">
                <a:solidFill>
                  <a:srgbClr val="FF0000"/>
                </a:solidFill>
              </a:rPr>
              <a:t>Bundle di gestione</a:t>
            </a:r>
          </a:p>
          <a:p>
            <a:endParaRPr lang="it-IT" dirty="0"/>
          </a:p>
          <a:p>
            <a:r>
              <a:rPr lang="it-IT" dirty="0" smtClean="0"/>
              <a:t>Ma sopra ogni cosa              </a:t>
            </a:r>
            <a:r>
              <a:rPr lang="it-IT" b="1" dirty="0">
                <a:solidFill>
                  <a:srgbClr val="00B050"/>
                </a:solidFill>
              </a:rPr>
              <a:t>Training dell’operatore</a:t>
            </a:r>
          </a:p>
          <a:p>
            <a:endParaRPr lang="it-IT" b="1" dirty="0">
              <a:solidFill>
                <a:srgbClr val="00B050"/>
              </a:solidFill>
            </a:endParaRPr>
          </a:p>
        </p:txBody>
      </p:sp>
      <p:sp>
        <p:nvSpPr>
          <p:cNvPr id="5" name="Freccia a destra 4"/>
          <p:cNvSpPr/>
          <p:nvPr/>
        </p:nvSpPr>
        <p:spPr>
          <a:xfrm>
            <a:off x="3491880" y="1668311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/>
          <p:cNvSpPr/>
          <p:nvPr/>
        </p:nvSpPr>
        <p:spPr>
          <a:xfrm>
            <a:off x="2671336" y="2804078"/>
            <a:ext cx="1482464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Freccia a destra 6"/>
          <p:cNvSpPr/>
          <p:nvPr/>
        </p:nvSpPr>
        <p:spPr>
          <a:xfrm>
            <a:off x="2671336" y="4005064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Freccia a destra 7"/>
          <p:cNvSpPr/>
          <p:nvPr/>
        </p:nvSpPr>
        <p:spPr>
          <a:xfrm>
            <a:off x="4283968" y="5229200"/>
            <a:ext cx="978408" cy="4846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303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8424936" cy="2394917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48880"/>
            <a:ext cx="8280920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21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11" y="2453987"/>
            <a:ext cx="8676456" cy="4403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496944" cy="23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907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/>
              <a:t>Il nostro compito oggi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Valutazione di nuovi </a:t>
            </a:r>
            <a:r>
              <a:rPr lang="it-IT" dirty="0" err="1" smtClean="0"/>
              <a:t>device</a:t>
            </a:r>
            <a:r>
              <a:rPr lang="it-IT" dirty="0" smtClean="0"/>
              <a:t> pediatrici e neonatali</a:t>
            </a:r>
          </a:p>
          <a:p>
            <a:r>
              <a:rPr lang="it-IT" dirty="0" smtClean="0"/>
              <a:t>Aggiornamento di algoritmi di scelta dei </a:t>
            </a:r>
            <a:r>
              <a:rPr lang="it-IT" dirty="0" err="1" smtClean="0"/>
              <a:t>VAD</a:t>
            </a:r>
            <a:endParaRPr lang="it-IT" dirty="0" smtClean="0"/>
          </a:p>
          <a:p>
            <a:r>
              <a:rPr lang="it-IT" dirty="0" smtClean="0"/>
              <a:t>Installazione di database condivisi e studi multicentrici</a:t>
            </a:r>
          </a:p>
          <a:p>
            <a:r>
              <a:rPr lang="it-IT" dirty="0" smtClean="0"/>
              <a:t>Pubblicazione di schede condivise di impianto e </a:t>
            </a:r>
            <a:r>
              <a:rPr lang="it-IT" dirty="0" smtClean="0"/>
              <a:t>gestione</a:t>
            </a:r>
          </a:p>
          <a:p>
            <a:r>
              <a:rPr lang="it-IT" dirty="0"/>
              <a:t>Formare medici e infermieri per creare un </a:t>
            </a:r>
            <a:r>
              <a:rPr lang="it-IT" dirty="0" err="1"/>
              <a:t>VAD</a:t>
            </a:r>
            <a:r>
              <a:rPr lang="it-IT" dirty="0"/>
              <a:t> team specifico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8820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smtClean="0"/>
              <a:t>Conclusioni</a:t>
            </a:r>
            <a:r>
              <a:rPr lang="it-IT" dirty="0"/>
              <a:t>	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Veins are a limited</a:t>
            </a:r>
            <a:r>
              <a:rPr lang="en-US" dirty="0"/>
              <a:t> </a:t>
            </a:r>
            <a:r>
              <a:rPr lang="en-US" dirty="0" smtClean="0"/>
              <a:t>and</a:t>
            </a:r>
            <a:r>
              <a:rPr lang="en-US" dirty="0"/>
              <a:t> </a:t>
            </a:r>
            <a:r>
              <a:rPr lang="en-US" dirty="0" smtClean="0"/>
              <a:t>precious</a:t>
            </a:r>
            <a:r>
              <a:rPr lang="en-US" dirty="0"/>
              <a:t> </a:t>
            </a:r>
            <a:r>
              <a:rPr lang="en-US" dirty="0" smtClean="0"/>
              <a:t>resource for infusion therapy. Every  reasonable effort should be made to preserve veins, through purposeful planning</a:t>
            </a:r>
            <a:r>
              <a:rPr lang="en-US" dirty="0"/>
              <a:t> </a:t>
            </a:r>
            <a:r>
              <a:rPr lang="en-US" dirty="0" smtClean="0"/>
              <a:t>and the use of appropriate technology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smtClean="0"/>
              <a:t>Robert </a:t>
            </a:r>
            <a:r>
              <a:rPr lang="en-US" dirty="0" err="1" smtClean="0"/>
              <a:t>B.Dawson</a:t>
            </a:r>
            <a:r>
              <a:rPr lang="en-US" dirty="0" smtClean="0"/>
              <a:t> JAVA 2011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3609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Grazie dell’attenzione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8352928" cy="494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192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7181</TotalTime>
  <Words>1898</Words>
  <Application>Microsoft Office PowerPoint</Application>
  <PresentationFormat>Presentazione su schermo (4:3)</PresentationFormat>
  <Paragraphs>313</Paragraphs>
  <Slides>67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67</vt:i4>
      </vt:variant>
    </vt:vector>
  </HeadingPairs>
  <TitlesOfParts>
    <vt:vector size="68" baseType="lpstr">
      <vt:lpstr>Tema di Office</vt:lpstr>
      <vt:lpstr>Appropriatezza nella scelta del dispositivo venoso: sicurezza e costo-efficacia</vt:lpstr>
      <vt:lpstr> ......Premessa </vt:lpstr>
      <vt:lpstr>Riflessione.......</vt:lpstr>
      <vt:lpstr>Cosa si intende con il termine “BEST PRACTICE”</vt:lpstr>
      <vt:lpstr>  Non implementare un discorso di qualità può avere due tipologie di risvolti:</vt:lpstr>
      <vt:lpstr>Presentazione standard di PowerPoint</vt:lpstr>
      <vt:lpstr>Presentazione standard di PowerPoint</vt:lpstr>
      <vt:lpstr> Raggiungere l’Eccellenza in Terapia Endovenosa </vt:lpstr>
      <vt:lpstr>Scelta precoce del VAD: approccio reattivo</vt:lpstr>
      <vt:lpstr>Presentazione standard di PowerPoint</vt:lpstr>
      <vt:lpstr>Quali obiettivi nella pratica clinica? </vt:lpstr>
      <vt:lpstr>Approccio proattivo</vt:lpstr>
      <vt:lpstr>Approccio Proattivo</vt:lpstr>
      <vt:lpstr>Quale dispositivo è più adeguato nel bambino ?</vt:lpstr>
      <vt:lpstr>Cosa mi guida nella scelta della vena</vt:lpstr>
      <vt:lpstr> Ma quali accessi sono veramente disponibili nel neonato e nel bambino ? </vt:lpstr>
      <vt:lpstr>Presentazione standard di PowerPoint</vt:lpstr>
      <vt:lpstr>Diva score</vt:lpstr>
      <vt:lpstr>Algoritmo di scelta nel neonato</vt:lpstr>
      <vt:lpstr>Algorimo di scelta nel bambino</vt:lpstr>
      <vt:lpstr>La sicurezza perche’?</vt:lpstr>
      <vt:lpstr>Come ridurre le complicanze?</vt:lpstr>
      <vt:lpstr>La complicanza è (quasi) sempre provocata</vt:lpstr>
      <vt:lpstr>Sicurezza e scelta dei materiali</vt:lpstr>
      <vt:lpstr>Utilizzare guide rette</vt:lpstr>
      <vt:lpstr>Sicurezza e scelta dei materiali</vt:lpstr>
      <vt:lpstr>Sicurezza e tecnica d’inserzione</vt:lpstr>
      <vt:lpstr>US per la scelta della vena</vt:lpstr>
      <vt:lpstr>Tassativo misurarla</vt:lpstr>
      <vt:lpstr>Sicurezza e tecnica d’inserzione L’uso degli US minimizza la contaminazione, riducendo il numeri dei tentativi e quindi la possibile perdita della  tecnica asettica</vt:lpstr>
      <vt:lpstr>L’ uso globale degli US</vt:lpstr>
      <vt:lpstr>US per la visualizzazione della punta</vt:lpstr>
      <vt:lpstr>Ultrasuoni e costo efficacia</vt:lpstr>
      <vt:lpstr> Ultrasuoni e costo efficacia</vt:lpstr>
      <vt:lpstr>US ancora poco utilizzati</vt:lpstr>
      <vt:lpstr>Ecg  intracavitario</vt:lpstr>
      <vt:lpstr>Ecg  intracavitario</vt:lpstr>
      <vt:lpstr>Ecg  intracavitario</vt:lpstr>
      <vt:lpstr>NIR technology</vt:lpstr>
      <vt:lpstr>Protocollo Rasuva</vt:lpstr>
      <vt:lpstr>Quali costi in ambito pediatrico?</vt:lpstr>
      <vt:lpstr>DOTTORE HO PERSO IL CVC</vt:lpstr>
      <vt:lpstr> Prevenire le dislocazioni </vt:lpstr>
      <vt:lpstr> Scelta razionale dell’Exit Site</vt:lpstr>
      <vt:lpstr>Stabilità e tunnellizzazione</vt:lpstr>
      <vt:lpstr>Sistemi di ancoraggio sottocutaneo</vt:lpstr>
      <vt:lpstr>Prevenzione della dislocazione</vt:lpstr>
      <vt:lpstr>Presentazione standard di PowerPoint</vt:lpstr>
      <vt:lpstr>Come raggiungere i nostri obiettivi?</vt:lpstr>
      <vt:lpstr>Esistono diverse strategie, efficaci simultaneamente a più livelli</vt:lpstr>
      <vt:lpstr>Raccomandazioni per la gestione degli accessi venosi</vt:lpstr>
      <vt:lpstr>Presentazione standard di PowerPoint</vt:lpstr>
      <vt:lpstr>Team specifico dedicato agli accessi venosi pediatrici</vt:lpstr>
      <vt:lpstr>Vantaggi del team dedicato</vt:lpstr>
      <vt:lpstr>Vantaggi del team dedicato</vt:lpstr>
      <vt:lpstr>Vantaggi del team dedicato</vt:lpstr>
      <vt:lpstr> Il team è costoso ? </vt:lpstr>
      <vt:lpstr>Quali i vantaggi del team allora ?</vt:lpstr>
      <vt:lpstr> Quali i vantaggi del team allora ? </vt:lpstr>
      <vt:lpstr>Considerazioni.......</vt:lpstr>
      <vt:lpstr>Presentazione standard di PowerPoint</vt:lpstr>
      <vt:lpstr>Take Home Message</vt:lpstr>
      <vt:lpstr>Presentazione standard di PowerPoint</vt:lpstr>
      <vt:lpstr>Presentazione standard di PowerPoint</vt:lpstr>
      <vt:lpstr>Il nostro compito oggi</vt:lpstr>
      <vt:lpstr> Conclusioni  </vt:lpstr>
      <vt:lpstr>Grazie dell’attenzione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COSA E’ CAMBIATO NELLA GESTIONE?</dc:title>
  <dc:creator>pc1</dc:creator>
  <cp:lastModifiedBy>pc1</cp:lastModifiedBy>
  <cp:revision>154</cp:revision>
  <dcterms:created xsi:type="dcterms:W3CDTF">2018-03-16T09:53:53Z</dcterms:created>
  <dcterms:modified xsi:type="dcterms:W3CDTF">2018-05-23T20:23:00Z</dcterms:modified>
</cp:coreProperties>
</file>