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65" r:id="rId18"/>
    <p:sldId id="266" r:id="rId19"/>
    <p:sldId id="259" r:id="rId20"/>
    <p:sldId id="260" r:id="rId21"/>
    <p:sldId id="274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24" autoAdjust="0"/>
    <p:restoredTop sz="94660"/>
  </p:normalViewPr>
  <p:slideViewPr>
    <p:cSldViewPr>
      <p:cViewPr varScale="1">
        <p:scale>
          <a:sx n="78" d="100"/>
          <a:sy n="78" d="100"/>
        </p:scale>
        <p:origin x="5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9512" y="3189719"/>
            <a:ext cx="878497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Gotham Medium" pitchFamily="2" charset="0"/>
              </a:rPr>
              <a:t>LA PREVENZIONE DELLE COMPLICANZE NELL’ACCESSO VENOSO NEL PAZIENTE NEONATALE E PEDIATRICO</a:t>
            </a:r>
          </a:p>
          <a:p>
            <a:endParaRPr lang="it-IT" sz="3600" dirty="0">
              <a:solidFill>
                <a:schemeClr val="bg1"/>
              </a:solidFill>
              <a:latin typeface="Gotham Medium" pitchFamily="2" charset="0"/>
            </a:endParaRPr>
          </a:p>
          <a:p>
            <a:r>
              <a:rPr lang="it-IT" sz="3200" dirty="0">
                <a:solidFill>
                  <a:schemeClr val="bg1"/>
                </a:solidFill>
                <a:latin typeface="Gotham Medium" pitchFamily="2" charset="0"/>
              </a:rPr>
              <a:t>					</a:t>
            </a:r>
          </a:p>
          <a:p>
            <a:r>
              <a:rPr lang="it-IT" sz="3200" dirty="0">
                <a:solidFill>
                  <a:schemeClr val="bg1"/>
                </a:solidFill>
                <a:latin typeface="Gotham Medium" pitchFamily="2" charset="0"/>
              </a:rPr>
              <a:t>					          </a:t>
            </a:r>
            <a:r>
              <a:rPr lang="it-IT" sz="2400" dirty="0">
                <a:solidFill>
                  <a:schemeClr val="bg1"/>
                </a:solidFill>
                <a:latin typeface="Gotham Medium" pitchFamily="2" charset="0"/>
              </a:rPr>
              <a:t>Dott. Simone </a:t>
            </a:r>
            <a:r>
              <a:rPr lang="it-IT" sz="2400" dirty="0" err="1">
                <a:solidFill>
                  <a:schemeClr val="bg1"/>
                </a:solidFill>
                <a:latin typeface="Gotham Medium" pitchFamily="2" charset="0"/>
              </a:rPr>
              <a:t>Frabetti</a:t>
            </a:r>
            <a:r>
              <a:rPr lang="it-IT" sz="2400" dirty="0">
                <a:solidFill>
                  <a:schemeClr val="bg1"/>
                </a:solidFill>
                <a:latin typeface="Gotham Medium" pitchFamily="2" charset="0"/>
              </a:rPr>
              <a:t> </a:t>
            </a:r>
          </a:p>
          <a:p>
            <a:r>
              <a:rPr lang="it-IT" sz="2400" dirty="0">
                <a:solidFill>
                  <a:schemeClr val="bg1"/>
                </a:solidFill>
                <a:latin typeface="Gotham Medium" pitchFamily="2" charset="0"/>
              </a:rPr>
              <a:t>				                   NICU A.O.U.S. Le Scotte Siena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B20A37C0-5D22-4B23-BBCE-BCF297C43E20}"/>
              </a:ext>
            </a:extLst>
          </p:cNvPr>
          <p:cNvSpPr txBox="1">
            <a:spLocks/>
          </p:cNvSpPr>
          <p:nvPr/>
        </p:nvSpPr>
        <p:spPr>
          <a:xfrm>
            <a:off x="0" y="27296"/>
            <a:ext cx="10340009" cy="129302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TIPOLOGIA DI ACCESSI VASCOLARI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847DEA42-563A-4F4D-B06F-5383D18164E5}"/>
              </a:ext>
            </a:extLst>
          </p:cNvPr>
          <p:cNvSpPr txBox="1">
            <a:spLocks/>
          </p:cNvSpPr>
          <p:nvPr/>
        </p:nvSpPr>
        <p:spPr>
          <a:xfrm>
            <a:off x="4932040" y="1436402"/>
            <a:ext cx="4008784" cy="5602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600" b="1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3600" b="1" cap="all" dirty="0">
                <a:latin typeface="+mj-lt"/>
                <a:ea typeface="+mj-ea"/>
                <a:cs typeface="+mj-cs"/>
              </a:rPr>
              <a:t>BAMBINO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 cap="all" dirty="0">
                <a:latin typeface="+mj-lt"/>
                <a:ea typeface="+mj-ea"/>
                <a:cs typeface="+mj-cs"/>
              </a:rPr>
              <a:t>( 28 gg – 14 aa 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dirty="0"/>
              <a:t>		</a:t>
            </a:r>
          </a:p>
          <a:p>
            <a:r>
              <a:rPr lang="it-IT" b="1" dirty="0">
                <a:solidFill>
                  <a:srgbClr val="00B050"/>
                </a:solidFill>
              </a:rPr>
              <a:t>ACCESSO VENOSO PERIFERICO;</a:t>
            </a:r>
          </a:p>
          <a:p>
            <a:pPr marL="0" indent="0">
              <a:buNone/>
            </a:pPr>
            <a:endParaRPr lang="it-IT" b="1" dirty="0"/>
          </a:p>
          <a:p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MIDLINE;</a:t>
            </a:r>
          </a:p>
          <a:p>
            <a:endParaRPr lang="it-IT" b="1" dirty="0"/>
          </a:p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PORTH – A – CATH;</a:t>
            </a:r>
          </a:p>
          <a:p>
            <a:endParaRPr lang="it-IT" b="1" dirty="0"/>
          </a:p>
          <a:p>
            <a:r>
              <a:rPr lang="it-IT" b="1" dirty="0">
                <a:solidFill>
                  <a:srgbClr val="7030A0"/>
                </a:solidFill>
              </a:rPr>
              <a:t>CVC;</a:t>
            </a:r>
            <a:r>
              <a:rPr lang="it-IT" b="1" dirty="0"/>
              <a:t>	             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31D78592-2D09-4346-A742-902FA5338495}"/>
              </a:ext>
            </a:extLst>
          </p:cNvPr>
          <p:cNvSpPr txBox="1">
            <a:spLocks/>
          </p:cNvSpPr>
          <p:nvPr/>
        </p:nvSpPr>
        <p:spPr>
          <a:xfrm>
            <a:off x="544850" y="1436402"/>
            <a:ext cx="4008784" cy="5602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600" b="1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3600" b="1" cap="all" dirty="0">
                <a:latin typeface="+mj-lt"/>
                <a:ea typeface="+mj-ea"/>
                <a:cs typeface="+mj-cs"/>
              </a:rPr>
              <a:t>NEONATO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 cap="all" dirty="0">
                <a:latin typeface="+mj-lt"/>
                <a:ea typeface="+mj-ea"/>
                <a:cs typeface="+mj-cs"/>
              </a:rPr>
              <a:t>( 0 – 28 GG 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dirty="0"/>
              <a:t>		</a:t>
            </a:r>
          </a:p>
          <a:p>
            <a:r>
              <a:rPr lang="it-IT" b="1" dirty="0">
                <a:solidFill>
                  <a:srgbClr val="00B050"/>
                </a:solidFill>
              </a:rPr>
              <a:t>ACCESSO VENOSO PERIFERICO;</a:t>
            </a:r>
          </a:p>
          <a:p>
            <a:endParaRPr lang="it-IT" b="1" dirty="0"/>
          </a:p>
          <a:p>
            <a:r>
              <a:rPr lang="it-IT" b="1" dirty="0">
                <a:solidFill>
                  <a:srgbClr val="FF0000"/>
                </a:solidFill>
              </a:rPr>
              <a:t>CVO;</a:t>
            </a:r>
            <a:r>
              <a:rPr lang="it-IT" dirty="0"/>
              <a:t>	</a:t>
            </a:r>
          </a:p>
          <a:p>
            <a:endParaRPr lang="it-IT" dirty="0"/>
          </a:p>
          <a:p>
            <a:r>
              <a:rPr lang="it-IT" b="1" dirty="0">
                <a:solidFill>
                  <a:srgbClr val="7030A0"/>
                </a:solidFill>
              </a:rPr>
              <a:t>CVC ( percutaneo);</a:t>
            </a:r>
          </a:p>
          <a:p>
            <a:pPr marL="0" indent="0">
              <a:buNone/>
            </a:pPr>
            <a:r>
              <a:rPr lang="it-IT" b="1" dirty="0"/>
              <a:t>	         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86092C61-ADE6-4829-A86E-0F716BCCBF34}"/>
              </a:ext>
            </a:extLst>
          </p:cNvPr>
          <p:cNvSpPr txBox="1">
            <a:spLocks/>
          </p:cNvSpPr>
          <p:nvPr/>
        </p:nvSpPr>
        <p:spPr>
          <a:xfrm>
            <a:off x="501817" y="0"/>
            <a:ext cx="8610600" cy="129302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COMPLICANZE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507F8976-F705-4A42-9037-7C1CAF303A9B}"/>
              </a:ext>
            </a:extLst>
          </p:cNvPr>
          <p:cNvSpPr txBox="1">
            <a:spLocks/>
          </p:cNvSpPr>
          <p:nvPr/>
        </p:nvSpPr>
        <p:spPr>
          <a:xfrm>
            <a:off x="-321150" y="1844824"/>
            <a:ext cx="5368978" cy="46634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sz="3600" b="1" dirty="0">
                <a:solidFill>
                  <a:srgbClr val="FF0000"/>
                </a:solidFill>
              </a:rPr>
              <a:t>PRECOCI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sz="1800" dirty="0">
                <a:solidFill>
                  <a:srgbClr val="FF0000"/>
                </a:solidFill>
              </a:rPr>
              <a:t>( CORRELATE ALLA MANOVRA D’IMPIANTO)</a:t>
            </a:r>
          </a:p>
          <a:p>
            <a:pPr marL="0" indent="0" algn="ctr">
              <a:buFont typeface="Arial" pitchFamily="34" charset="0"/>
              <a:buNone/>
            </a:pPr>
            <a:endParaRPr lang="it-IT" sz="1800" dirty="0">
              <a:solidFill>
                <a:srgbClr val="FF0000"/>
              </a:solidFill>
            </a:endParaRPr>
          </a:p>
          <a:p>
            <a:pPr marL="1200150" lvl="2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Puntura arteriosa;</a:t>
            </a:r>
          </a:p>
          <a:p>
            <a:pPr marL="1200150" lvl="2" indent="-342900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Puntura del nervo mediano </a:t>
            </a:r>
            <a:r>
              <a:rPr lang="it-IT" sz="1900" b="1" dirty="0">
                <a:solidFill>
                  <a:schemeClr val="tx1">
                    <a:lumMod val="95000"/>
                  </a:schemeClr>
                </a:solidFill>
              </a:rPr>
              <a:t>(PICC);</a:t>
            </a:r>
          </a:p>
          <a:p>
            <a:pPr marL="1200150" lvl="2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 err="1">
                <a:solidFill>
                  <a:schemeClr val="tx1">
                    <a:lumMod val="95000"/>
                  </a:schemeClr>
                </a:solidFill>
              </a:rPr>
              <a:t>Malposizionamento</a:t>
            </a: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;</a:t>
            </a:r>
          </a:p>
          <a:p>
            <a:pPr marL="1200150" lvl="2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Ematoma;</a:t>
            </a:r>
          </a:p>
          <a:p>
            <a:pPr marL="1200150" lvl="2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Tromboflebite meccanica;</a:t>
            </a:r>
          </a:p>
          <a:p>
            <a:pPr marL="1200150" lvl="2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Insuccesso manovra;</a:t>
            </a:r>
          </a:p>
          <a:p>
            <a:pPr algn="ctr"/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C235AB4-D351-49DB-8AA7-11A7B4B0C2B8}"/>
              </a:ext>
            </a:extLst>
          </p:cNvPr>
          <p:cNvSpPr txBox="1">
            <a:spLocks/>
          </p:cNvSpPr>
          <p:nvPr/>
        </p:nvSpPr>
        <p:spPr>
          <a:xfrm>
            <a:off x="4672553" y="1844824"/>
            <a:ext cx="4839745" cy="466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600" b="1" dirty="0">
                <a:solidFill>
                  <a:srgbClr val="FF0000"/>
                </a:solidFill>
              </a:rPr>
              <a:t>TARDIVE                     </a:t>
            </a:r>
            <a:r>
              <a:rPr lang="it-IT" sz="1800" dirty="0">
                <a:solidFill>
                  <a:srgbClr val="FF0000"/>
                </a:solidFill>
              </a:rPr>
              <a:t>(CORRELATE ALLA GESTIONE E AL POSIZIONAMENTO)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1800" dirty="0">
              <a:solidFill>
                <a:srgbClr val="FF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it-IT" sz="1800" dirty="0">
              <a:solidFill>
                <a:srgbClr val="FF0000"/>
              </a:solidFill>
            </a:endParaRP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Meccaniche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Trombotiche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Font typeface="+mj-lt"/>
              <a:buAutoNum type="arabicParenR"/>
              <a:defRPr/>
            </a:pP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Infettive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FEDA6E82-8ECC-431F-A38F-8AECC93C4A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790" y="-88782"/>
            <a:ext cx="9144000" cy="703556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B8A4570-4FCA-43B2-AB3C-46F5483C3053}"/>
              </a:ext>
            </a:extLst>
          </p:cNvPr>
          <p:cNvSpPr txBox="1"/>
          <p:nvPr/>
        </p:nvSpPr>
        <p:spPr>
          <a:xfrm>
            <a:off x="2771800" y="0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PREVENZIONE</a:t>
            </a:r>
            <a:r>
              <a:rPr lang="it-IT" sz="4000" dirty="0"/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6DDB704-6BD1-4B05-9F2E-95952E9B3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600" y="3124960"/>
            <a:ext cx="5244800" cy="3698257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91277A81-1AE7-46B9-B02A-CE95360F912D}"/>
              </a:ext>
            </a:extLst>
          </p:cNvPr>
          <p:cNvSpPr/>
          <p:nvPr/>
        </p:nvSpPr>
        <p:spPr>
          <a:xfrm>
            <a:off x="174614" y="830997"/>
            <a:ext cx="8773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48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L’ACCESSO VASCOLARE E’ IL TRAMITE TRA LA DIAGNOSI E LA CURA </a:t>
            </a:r>
          </a:p>
        </p:txBody>
      </p:sp>
    </p:spTree>
    <p:extLst>
      <p:ext uri="{BB962C8B-B14F-4D97-AF65-F5344CB8AC3E}">
        <p14:creationId xmlns:p14="http://schemas.microsoft.com/office/powerpoint/2010/main" val="126815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F6F38EB7-52CD-4827-8D7E-B650879295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7D12FB-64FE-4D87-B4BB-54DD2CE9B226}"/>
              </a:ext>
            </a:extLst>
          </p:cNvPr>
          <p:cNvSpPr txBox="1"/>
          <p:nvPr/>
        </p:nvSpPr>
        <p:spPr>
          <a:xfrm>
            <a:off x="1259632" y="-18466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PREVENZIONE COMPLICANZE PRE-IMPIANTO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9AD575A-4BC3-4341-8F10-5C784A9D77E5}"/>
              </a:ext>
            </a:extLst>
          </p:cNvPr>
          <p:cNvSpPr/>
          <p:nvPr/>
        </p:nvSpPr>
        <p:spPr>
          <a:xfrm>
            <a:off x="755576" y="3623189"/>
            <a:ext cx="6933727" cy="329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Individuare il miglior punto d’inserzione;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Scelta del giusto accesso vascolare: </a:t>
            </a:r>
          </a:p>
          <a:p>
            <a:pPr marL="1657350" lvl="3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Diametro del catetere e del vaso </a:t>
            </a:r>
            <a:r>
              <a:rPr lang="it-IT" b="1" dirty="0">
                <a:solidFill>
                  <a:srgbClr val="FF0000"/>
                </a:solidFill>
              </a:rPr>
              <a:t>&lt; 1/3 del vaso</a:t>
            </a:r>
            <a:r>
              <a:rPr lang="it-IT" b="1" dirty="0"/>
              <a:t>;</a:t>
            </a:r>
          </a:p>
          <a:p>
            <a:pPr marL="1657350" lvl="3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Numero di lumi necessari;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Lavaggio antisettico delle mani;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Preparazione del campo sterile;</a:t>
            </a:r>
          </a:p>
          <a:p>
            <a:pPr marL="1200150" lvl="2" indent="-342900" algn="just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Indossare camice, maschera e guanti sterili;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DB3F4FF-4DA7-4586-961E-C4E6E3395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30997"/>
            <a:ext cx="2988332" cy="28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7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757839E8-C89A-4446-AE16-C8864229EE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4" name="Immagine 3" descr="incubatrice-neonato.jpg">
            <a:extLst>
              <a:ext uri="{FF2B5EF4-FFF2-40B4-BE49-F238E27FC236}">
                <a16:creationId xmlns:a16="http://schemas.microsoft.com/office/drawing/2014/main" id="{4F17DE85-8B78-42E7-9FC5-D79C2B8F99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5864" y="1196752"/>
            <a:ext cx="6512272" cy="488420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403648" y="188640"/>
            <a:ext cx="6877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PRE-IMPIANTO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536272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BB1D2FD3-537B-4364-BE3C-913B8C6809F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49EE4335-8FC5-4187-9B44-744A7D88476C}"/>
              </a:ext>
            </a:extLst>
          </p:cNvPr>
          <p:cNvSpPr/>
          <p:nvPr/>
        </p:nvSpPr>
        <p:spPr>
          <a:xfrm>
            <a:off x="1259632" y="166489"/>
            <a:ext cx="752686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7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INTRA-PROCEDURALI</a:t>
            </a:r>
            <a:endParaRPr lang="it-IT" sz="2700" b="1" dirty="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DD9E1E7-D7AE-49E3-B2C4-0AD13554A379}"/>
              </a:ext>
            </a:extLst>
          </p:cNvPr>
          <p:cNvSpPr txBox="1"/>
          <p:nvPr/>
        </p:nvSpPr>
        <p:spPr>
          <a:xfrm>
            <a:off x="1259632" y="1340768"/>
            <a:ext cx="6912768" cy="288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55759C7-63A5-4B6A-A26D-8C3764C71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93" y="830997"/>
            <a:ext cx="6873011" cy="344532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73BA8A0-70D9-44D1-A2DB-99AD678F17E3}"/>
              </a:ext>
            </a:extLst>
          </p:cNvPr>
          <p:cNvSpPr txBox="1"/>
          <p:nvPr/>
        </p:nvSpPr>
        <p:spPr>
          <a:xfrm>
            <a:off x="1135493" y="4558898"/>
            <a:ext cx="6624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Mantenere la sterilità durante le manovre;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 Ridurre il più possibile il numero di buchi dei nostri piccoli pazienti, stabilendo un numero massimo di tentativi;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In caso di insuccesso rivolgersi a personale più esperto o ai chirurghi;</a:t>
            </a:r>
          </a:p>
        </p:txBody>
      </p:sp>
    </p:spTree>
    <p:extLst>
      <p:ext uri="{BB962C8B-B14F-4D97-AF65-F5344CB8AC3E}">
        <p14:creationId xmlns:p14="http://schemas.microsoft.com/office/powerpoint/2010/main" val="304537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2BBE5A13-A476-40C4-BB01-871F2E8CCA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1508" y="818820"/>
            <a:ext cx="8711552" cy="5940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SET INFUSIVI:</a:t>
            </a:r>
          </a:p>
          <a:p>
            <a:pPr marL="180000"/>
            <a:endParaRPr lang="it-IT" sz="14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641350" marR="297815" lvl="1" indent="-17145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Sostituire i set di infusione:</a:t>
            </a:r>
          </a:p>
          <a:p>
            <a:pPr marL="1555750" marR="297815" lvl="3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ogni 24 ore attenendosi alle norme di assoluta sterilità, </a:t>
            </a:r>
          </a:p>
          <a:p>
            <a:pPr marL="1555750" marR="297815" lvl="3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sangue e/o emoderivati (ogni 4 ore) </a:t>
            </a:r>
          </a:p>
          <a:p>
            <a:pPr marL="1555750" marR="297815" lvl="3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soluzioni con lipidi (ogni 12 ore), </a:t>
            </a:r>
          </a:p>
          <a:p>
            <a:pPr marL="1555750" marR="297815" lvl="3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nutrizione </a:t>
            </a:r>
            <a:r>
              <a:rPr lang="it-IT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parenterale‘all</a:t>
            </a: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-in-one’ vanno sostituiti almeno ogni 24 ore;</a:t>
            </a:r>
          </a:p>
          <a:p>
            <a:pPr marL="1384300" marR="297815" lvl="3"/>
            <a:endParaRPr lang="it-IT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641350" marR="2430145" lvl="1" indent="-1714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Ridurre al minimo il numero di connessioni o rubinetti; </a:t>
            </a:r>
          </a:p>
          <a:p>
            <a:pPr marL="641350" marR="2430145" lvl="1" indent="-1714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Ridurre le manipolazioni dei raccordi;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Arial" pitchFamily="34" charset="0"/>
              <a:buChar char="•"/>
            </a:pPr>
            <a:endParaRPr lang="it-IT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641350" lvl="1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Infondere le soluzioni con siringhe da 5 ml;</a:t>
            </a:r>
          </a:p>
          <a:p>
            <a:pPr>
              <a:lnSpc>
                <a:spcPct val="100000"/>
              </a:lnSpc>
              <a:spcBef>
                <a:spcPts val="32"/>
              </a:spcBef>
              <a:buFont typeface="Arial" pitchFamily="34" charset="0"/>
              <a:buChar char="•"/>
            </a:pPr>
            <a:endParaRPr lang="it-IT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641350" marR="5080" lvl="1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Nel caso di somministrazione di terapia , bisogna disinfettare </a:t>
            </a:r>
          </a:p>
          <a:p>
            <a:pPr marL="469900" marR="5080" lvl="1"/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   prima con </a:t>
            </a:r>
            <a:r>
              <a:rPr lang="it-IT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clorexidina</a:t>
            </a: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e lavare la via di infusione per evitare il rischio di precipitati</a:t>
            </a:r>
          </a:p>
          <a:p>
            <a:pPr marL="469900" marR="5080" lvl="1"/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   insolubili che occluderebbero la via;</a:t>
            </a:r>
          </a:p>
          <a:p>
            <a:pPr>
              <a:lnSpc>
                <a:spcPct val="100000"/>
              </a:lnSpc>
              <a:spcBef>
                <a:spcPts val="34"/>
              </a:spcBef>
              <a:buFont typeface="Arial" pitchFamily="34" charset="0"/>
              <a:buChar char="•"/>
            </a:pPr>
            <a:endParaRPr lang="it-IT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641350" marR="309245" lvl="1" indent="-171450">
              <a:buFont typeface="Wingdings" panose="05000000000000000000" pitchFamily="2" charset="2"/>
              <a:buChar char="Ø"/>
            </a:pPr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Utilizzare sempre pompe di infusione per evitare che un flusso incostante </a:t>
            </a:r>
          </a:p>
          <a:p>
            <a:pPr marL="469900" marR="309245" lvl="1"/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   attraverso il catetere possa contribuire per la formazione di coaguli;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621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4A9FFA4E-E03D-4637-9EBA-726CF6E513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290420" y="1337348"/>
            <a:ext cx="6945876" cy="2893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 startAt="2"/>
            </a:pPr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CONNETTORI E DISPOSITIVI AGGIUNTIVI: </a:t>
            </a:r>
          </a:p>
          <a:p>
            <a:pPr marL="457200" indent="-457200">
              <a:buAutoNum type="arabicPeriod" startAt="2"/>
            </a:pPr>
            <a:endParaRPr lang="it-IT" sz="14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Usare connettori senza Ago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Luer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Lock per la porta d’entrata al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cvc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Disinfettare i connettori senza ago prima dell’utilizzo del dispositivo per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     almeno 15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secondi,preferibilmente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con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Clorexidina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 &gt; 2%;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Nel sostituire il connettore senza ago, utilizzare la tecnica asettica no-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touch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Accedere ai connettori senza ago soltanto con dispositivi (siringhe,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     prolunghe, linee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infusionali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, etc.) sterili.</a:t>
            </a:r>
            <a:endParaRPr lang="it-IT" sz="16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Immagin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993235" y="2132533"/>
            <a:ext cx="2364009" cy="1500559"/>
          </a:xfrm>
          <a:prstGeom prst="rect">
            <a:avLst/>
          </a:prstGeom>
        </p:spPr>
      </p:pic>
      <p:pic>
        <p:nvPicPr>
          <p:cNvPr id="7" name="Immagine 6" descr="Curos-port-protec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4711228"/>
            <a:ext cx="3070722" cy="1919201"/>
          </a:xfrm>
          <a:prstGeom prst="rect">
            <a:avLst/>
          </a:prstGeom>
        </p:spPr>
      </p:pic>
      <p:pic>
        <p:nvPicPr>
          <p:cNvPr id="8" name="Immagine 7" descr="curos-3d-po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128" y="4711228"/>
            <a:ext cx="3077616" cy="191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5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F1161221-F9F1-4DD5-91C9-B4DA956B6C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614" y="-30832"/>
            <a:ext cx="9144000" cy="70355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88640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467544" y="1124744"/>
            <a:ext cx="799288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3. LAVAGGIO E CHIUSURA:</a:t>
            </a:r>
          </a:p>
          <a:p>
            <a:endParaRPr lang="it-IT" sz="14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Prima di ogni infusione è buona regola lavare il catetere venoso così da valutare il buon funzionamento del catetere e prevenire le complicanze;</a:t>
            </a:r>
          </a:p>
          <a:p>
            <a:pPr lvl="2"/>
            <a:endParaRPr lang="it-IT" sz="16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cs typeface="Calibri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Dopo ogni infusione endovenosa, occorre lavare il catetere venoso per eliminare tracce residue del farmaco all’interno del lume, allo scopo di ridurre il rischio di interazione tra medicinali, dopo di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chè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il lume del catetere può essere riempito con una soluzione (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lock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) che ha lo scopo di ridurre il rischio di occlusione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intraluminale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e/o di infezioni </a:t>
            </a:r>
            <a:r>
              <a:rPr lang="it-IT" sz="16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batteriemiche</a:t>
            </a:r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 catetere-correlate;</a:t>
            </a:r>
          </a:p>
          <a:p>
            <a:endParaRPr lang="it-IT" sz="24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it-IT" sz="24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864561"/>
            <a:ext cx="6012160" cy="29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2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4F5C4A4E-BF7C-4900-81B5-F30D60447A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467544" y="1207221"/>
            <a:ext cx="809556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4. MEDICAZIONE:</a:t>
            </a:r>
          </a:p>
          <a:p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	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Prima medicazione/ispezione a 48 ore dal posizionamento;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Successive medicazioni ogni 5/7 giorni ;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4459" y="2438155"/>
            <a:ext cx="2229209" cy="3963038"/>
          </a:xfrm>
          <a:prstGeom prst="rect">
            <a:avLst/>
          </a:prstGeom>
        </p:spPr>
      </p:pic>
      <p:pic>
        <p:nvPicPr>
          <p:cNvPr id="7" name="Picture 2" descr="C:\Users\salvatore morano\Desktop\foto picc\IMG_04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8127" y="3305069"/>
            <a:ext cx="3913754" cy="222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1635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C790C810-D4A4-4387-A66C-D577553D9A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7501"/>
            <a:ext cx="9144000" cy="70355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467544" y="980728"/>
            <a:ext cx="86764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4. MEDICAZIONE:</a:t>
            </a:r>
          </a:p>
          <a:p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	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SISTEMA DI FISSAGGIO:</a:t>
            </a:r>
          </a:p>
          <a:p>
            <a:pPr lvl="2"/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	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357593" y="2211834"/>
            <a:ext cx="1944216" cy="194421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593" y="4291193"/>
            <a:ext cx="1944216" cy="19442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40879" y="494013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POLIURETANO</a:t>
            </a:r>
          </a:p>
          <a:p>
            <a:r>
              <a:rPr lang="it-IT" b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TRASPARENTE</a:t>
            </a:r>
            <a:endParaRPr lang="it-IT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796136" y="2701892"/>
            <a:ext cx="34870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Massima adesività;</a:t>
            </a:r>
          </a:p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Non lesivo per la cute;</a:t>
            </a:r>
          </a:p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Riduce il rischio infettivo e trombotico;</a:t>
            </a:r>
          </a:p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Permette l’ispezione dell’exit site;</a:t>
            </a:r>
          </a:p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Fissaggio più rapido rispetto alla sutura;</a:t>
            </a:r>
          </a:p>
          <a:p>
            <a:pPr marL="548640" lvl="0" indent="-411480">
              <a:lnSpc>
                <a:spcPct val="150000"/>
              </a:lnSpc>
              <a:spcBef>
                <a:spcPct val="20000"/>
              </a:spcBef>
              <a:buSzPct val="65000"/>
              <a:buFont typeface="Wingdings" pitchFamily="2" charset="2"/>
              <a:buChar char="§"/>
              <a:defRPr/>
            </a:pPr>
            <a:r>
              <a:rPr lang="it-IT" sz="1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Massimo comfort per il paziente;</a:t>
            </a:r>
          </a:p>
          <a:p>
            <a:endParaRPr lang="it-IT" sz="1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67544" y="292228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  STATLOCK</a:t>
            </a:r>
          </a:p>
        </p:txBody>
      </p:sp>
      <p:sp>
        <p:nvSpPr>
          <p:cNvPr id="11" name="Freccia a destra 10"/>
          <p:cNvSpPr/>
          <p:nvPr/>
        </p:nvSpPr>
        <p:spPr>
          <a:xfrm>
            <a:off x="4554209" y="3021014"/>
            <a:ext cx="1139048" cy="325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destra 11"/>
          <p:cNvSpPr/>
          <p:nvPr/>
        </p:nvSpPr>
        <p:spPr>
          <a:xfrm>
            <a:off x="4562339" y="5100372"/>
            <a:ext cx="1139048" cy="325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1940878" y="6363379"/>
            <a:ext cx="307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Calibri"/>
              </a:rPr>
              <a:t>(molto usato in ambito neonatale)</a:t>
            </a:r>
          </a:p>
        </p:txBody>
      </p:sp>
    </p:spTree>
    <p:extLst>
      <p:ext uri="{BB962C8B-B14F-4D97-AF65-F5344CB8AC3E}">
        <p14:creationId xmlns:p14="http://schemas.microsoft.com/office/powerpoint/2010/main" val="74996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3198F14B-2372-4E05-A117-0852DEF8D3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03873" y="1464274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1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MEDICAZIONI A RILASCIO DI CLOREXINIDA:</a:t>
            </a:r>
          </a:p>
        </p:txBody>
      </p:sp>
      <p:sp>
        <p:nvSpPr>
          <p:cNvPr id="6" name="Segnaposto contenuto 3"/>
          <p:cNvSpPr txBox="1">
            <a:spLocks/>
          </p:cNvSpPr>
          <p:nvPr/>
        </p:nvSpPr>
        <p:spPr>
          <a:xfrm>
            <a:off x="189473" y="1529305"/>
            <a:ext cx="5214937" cy="4431983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it-IT" sz="2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ea typeface="ＭＳ Ｐゴシック" charset="-128"/>
            </a:endParaRP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endParaRPr lang="it-IT" sz="2000" dirty="0">
              <a:latin typeface="Comic Sans MS" pitchFamily="66" charset="0"/>
              <a:ea typeface="ＭＳ Ｐゴシック" charset="-128"/>
            </a:endParaRP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Feltrino di </a:t>
            </a:r>
            <a:r>
              <a:rPr lang="it-IT" sz="20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clorexidina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(BIOPATCH®);</a:t>
            </a: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endParaRPr lang="it-IT" sz="20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endParaRPr lang="it-IT" sz="20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endParaRPr lang="it-IT" sz="20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Poliuretano trasparente con </a:t>
            </a:r>
          </a:p>
          <a:p>
            <a:pPr marL="400050" lvl="1" indent="0" algn="just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tampone in gel di </a:t>
            </a:r>
            <a:r>
              <a:rPr lang="it-IT" sz="20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clorexidina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;</a:t>
            </a:r>
          </a:p>
          <a:p>
            <a:pPr>
              <a:buFontTx/>
              <a:buNone/>
              <a:defRPr/>
            </a:pPr>
            <a:endParaRPr lang="it-IT" sz="2000" b="1" dirty="0">
              <a:latin typeface="Comic Sans MS" pitchFamily="66" charset="0"/>
              <a:ea typeface="ＭＳ Ｐゴシック" charset="-128"/>
            </a:endParaRPr>
          </a:p>
        </p:txBody>
      </p:sp>
      <p:pic>
        <p:nvPicPr>
          <p:cNvPr id="7" name="Picture 3" descr="Standup grid 1 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1939" y="2001916"/>
            <a:ext cx="2632545" cy="1859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IMG2919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1940" y="4250726"/>
            <a:ext cx="2738372" cy="1937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ttangolo 8"/>
          <p:cNvSpPr/>
          <p:nvPr/>
        </p:nvSpPr>
        <p:spPr>
          <a:xfrm>
            <a:off x="211574" y="911748"/>
            <a:ext cx="2396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4. MEDICAZIONE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41841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AG.2.jpg">
            <a:extLst>
              <a:ext uri="{FF2B5EF4-FFF2-40B4-BE49-F238E27FC236}">
                <a16:creationId xmlns:a16="http://schemas.microsoft.com/office/drawing/2014/main" id="{A30FFF31-6628-4F6D-B707-B058724F72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229992" y="723527"/>
            <a:ext cx="3253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5. PROFILASSI CON EPARINA: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92DEDFF-15C2-42CC-8D2F-06E0B31FF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097" y="4670662"/>
            <a:ext cx="4221805" cy="74604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32BFD10-3585-4554-8374-1FAE13584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90" y="2297679"/>
            <a:ext cx="4342008" cy="75552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665EBDE-7666-4ED8-9405-9C583E60C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290" y="3053202"/>
            <a:ext cx="4342008" cy="60174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98" y="1110689"/>
            <a:ext cx="4588719" cy="574731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90" y="1123637"/>
            <a:ext cx="4342008" cy="992299"/>
          </a:xfrm>
          <a:prstGeom prst="rect">
            <a:avLst/>
          </a:prstGeom>
        </p:spPr>
      </p:pic>
      <p:cxnSp>
        <p:nvCxnSpPr>
          <p:cNvPr id="13" name="Connettore diritto 12"/>
          <p:cNvCxnSpPr/>
          <p:nvPr/>
        </p:nvCxnSpPr>
        <p:spPr>
          <a:xfrm>
            <a:off x="4719290" y="2420888"/>
            <a:ext cx="434200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diritto 13"/>
          <p:cNvCxnSpPr/>
          <p:nvPr/>
        </p:nvCxnSpPr>
        <p:spPr>
          <a:xfrm>
            <a:off x="4719290" y="2564904"/>
            <a:ext cx="434200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Connettore diritto 25"/>
          <p:cNvCxnSpPr/>
          <p:nvPr/>
        </p:nvCxnSpPr>
        <p:spPr>
          <a:xfrm>
            <a:off x="4719290" y="2746648"/>
            <a:ext cx="395716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Connettore diritto 28"/>
          <p:cNvCxnSpPr/>
          <p:nvPr/>
        </p:nvCxnSpPr>
        <p:spPr>
          <a:xfrm>
            <a:off x="4719290" y="2924944"/>
            <a:ext cx="424961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Connettore diritto 30"/>
          <p:cNvCxnSpPr/>
          <p:nvPr/>
        </p:nvCxnSpPr>
        <p:spPr>
          <a:xfrm>
            <a:off x="4719290" y="3053202"/>
            <a:ext cx="424961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Connettore diritto 32"/>
          <p:cNvCxnSpPr/>
          <p:nvPr/>
        </p:nvCxnSpPr>
        <p:spPr>
          <a:xfrm>
            <a:off x="4719290" y="3212976"/>
            <a:ext cx="41731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Connettore diritto 34"/>
          <p:cNvCxnSpPr/>
          <p:nvPr/>
        </p:nvCxnSpPr>
        <p:spPr>
          <a:xfrm>
            <a:off x="4710886" y="3341190"/>
            <a:ext cx="61699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Connettore diritto 37"/>
          <p:cNvCxnSpPr/>
          <p:nvPr/>
        </p:nvCxnSpPr>
        <p:spPr>
          <a:xfrm>
            <a:off x="323528" y="5416706"/>
            <a:ext cx="338437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Connettore diritto 39"/>
          <p:cNvCxnSpPr/>
          <p:nvPr/>
        </p:nvCxnSpPr>
        <p:spPr>
          <a:xfrm>
            <a:off x="899592" y="5949280"/>
            <a:ext cx="309634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661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73E1C5B0-E275-4D97-B399-D645850D62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E87BBB3-023D-473F-9D76-81DAEDFB9DFE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A09AD65-8092-43DF-B7BA-336D85B814C6}"/>
              </a:ext>
            </a:extLst>
          </p:cNvPr>
          <p:cNvSpPr/>
          <p:nvPr/>
        </p:nvSpPr>
        <p:spPr>
          <a:xfrm>
            <a:off x="251520" y="908720"/>
            <a:ext cx="2479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6. DISINFETTANTI: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B3C723-8801-4C8B-9BA4-8C995AA696F8}"/>
              </a:ext>
            </a:extLst>
          </p:cNvPr>
          <p:cNvSpPr txBox="1"/>
          <p:nvPr/>
        </p:nvSpPr>
        <p:spPr>
          <a:xfrm>
            <a:off x="541938" y="1510400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NEONATI &lt; 32 E.G: </a:t>
            </a:r>
            <a:r>
              <a:rPr lang="it-IT" sz="20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Clorexidina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acquosa</a:t>
            </a:r>
          </a:p>
          <a:p>
            <a:endParaRPr lang="it-IT" sz="20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NEONATI &gt; 32 E.G: </a:t>
            </a:r>
            <a:r>
              <a:rPr lang="it-IT" sz="20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Clorexidina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acquosa                                      			o alcolica</a:t>
            </a:r>
          </a:p>
        </p:txBody>
      </p:sp>
      <p:sp>
        <p:nvSpPr>
          <p:cNvPr id="6" name="Parentesi graffa chiusa 5">
            <a:extLst>
              <a:ext uri="{FF2B5EF4-FFF2-40B4-BE49-F238E27FC236}">
                <a16:creationId xmlns:a16="http://schemas.microsoft.com/office/drawing/2014/main" id="{3355FF3A-4E74-4EF8-8D3B-B9CECD93EDD1}"/>
              </a:ext>
            </a:extLst>
          </p:cNvPr>
          <p:cNvSpPr/>
          <p:nvPr/>
        </p:nvSpPr>
        <p:spPr>
          <a:xfrm>
            <a:off x="5335948" y="1591697"/>
            <a:ext cx="332725" cy="1160843"/>
          </a:xfrm>
          <a:prstGeom prst="rightBrace">
            <a:avLst>
              <a:gd name="adj1" fmla="val 8333"/>
              <a:gd name="adj2" fmla="val 5114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CE56E00-D966-42B9-BEFC-855ED1CF6BFF}"/>
              </a:ext>
            </a:extLst>
          </p:cNvPr>
          <p:cNvSpPr txBox="1"/>
          <p:nvPr/>
        </p:nvSpPr>
        <p:spPr>
          <a:xfrm>
            <a:off x="5794433" y="1090084"/>
            <a:ext cx="2915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/>
              <a:t>In entrambi i casi l’AIFA raccomanda di utilizzare la quantità minima possibile di soluzione di </a:t>
            </a:r>
            <a:r>
              <a:rPr lang="it-IT" sz="1600" b="1" dirty="0" err="1"/>
              <a:t>clorexidina</a:t>
            </a:r>
            <a:r>
              <a:rPr lang="it-IT" sz="1600" b="1" dirty="0"/>
              <a:t>; evitare che la soluzione si accumuli nelle pieghe cutanee o sotto il corpo del paziente o goccioli sulle lenzuola o altro materiale a diretto contatto con il paziente;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627EEEB-A5B0-46C9-8EB6-67FDB59C4055}"/>
              </a:ext>
            </a:extLst>
          </p:cNvPr>
          <p:cNvSpPr/>
          <p:nvPr/>
        </p:nvSpPr>
        <p:spPr>
          <a:xfrm>
            <a:off x="5782163" y="997476"/>
            <a:ext cx="2946342" cy="2649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848177-4CD2-4C89-8EAB-13630D57B4E8}"/>
              </a:ext>
            </a:extLst>
          </p:cNvPr>
          <p:cNvSpPr txBox="1"/>
          <p:nvPr/>
        </p:nvSpPr>
        <p:spPr>
          <a:xfrm>
            <a:off x="578384" y="3097658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BAMBINI : </a:t>
            </a:r>
            <a:r>
              <a:rPr lang="it-IT" sz="2000" b="1" dirty="0" err="1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Clorexidina</a:t>
            </a:r>
            <a:r>
              <a:rPr lang="it-IT" sz="2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alcolica o 		acquosa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BE7FCD7-2EE5-4251-A0F2-8D459871E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39" y="4017811"/>
            <a:ext cx="2584866" cy="264948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87C1517-63CB-49AA-9049-AA4ED514EE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22856"/>
            <a:ext cx="2649488" cy="26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18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BE7700DC-CB8B-4D1F-BE16-430E2584AE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9E0ECCF-0F9F-4D67-9955-E35EB21C5F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" t="19761" r="-1"/>
          <a:stretch/>
        </p:blipFill>
        <p:spPr>
          <a:xfrm>
            <a:off x="502826" y="2132856"/>
            <a:ext cx="8138348" cy="381642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C1EA30-5401-4BBE-979F-676CA5B752E4}"/>
              </a:ext>
            </a:extLst>
          </p:cNvPr>
          <p:cNvSpPr txBox="1"/>
          <p:nvPr/>
        </p:nvSpPr>
        <p:spPr>
          <a:xfrm>
            <a:off x="1619672" y="144875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CATETERE VENOSO OMBELICALE</a:t>
            </a:r>
          </a:p>
        </p:txBody>
      </p:sp>
    </p:spTree>
    <p:extLst>
      <p:ext uri="{BB962C8B-B14F-4D97-AF65-F5344CB8AC3E}">
        <p14:creationId xmlns:p14="http://schemas.microsoft.com/office/powerpoint/2010/main" val="3853956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B2BDF5EE-1D7B-4FCE-9809-CC5FCEC741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B03B5C8-0435-4C52-B1EE-C600EBEA9C5E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0181462-F83B-47D8-9274-583057D41204}"/>
              </a:ext>
            </a:extLst>
          </p:cNvPr>
          <p:cNvSpPr/>
          <p:nvPr/>
        </p:nvSpPr>
        <p:spPr>
          <a:xfrm>
            <a:off x="692186" y="958694"/>
            <a:ext cx="7759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CATETERE VENOSO OMBELICALE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16FAF018-2651-4C27-993C-AD6B8AC5DC6A}"/>
              </a:ext>
            </a:extLst>
          </p:cNvPr>
          <p:cNvSpPr/>
          <p:nvPr/>
        </p:nvSpPr>
        <p:spPr>
          <a:xfrm>
            <a:off x="5292080" y="2996952"/>
            <a:ext cx="3470750" cy="3312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8B31C14-1832-4BF8-953D-58D1DD107E53}"/>
              </a:ext>
            </a:extLst>
          </p:cNvPr>
          <p:cNvSpPr/>
          <p:nvPr/>
        </p:nvSpPr>
        <p:spPr>
          <a:xfrm>
            <a:off x="436341" y="2996952"/>
            <a:ext cx="4572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chemeClr val="tx1">
                    <a:lumMod val="95000"/>
                  </a:schemeClr>
                </a:solidFill>
              </a:rPr>
              <a:t>Assicurarsi che il catetere non faccia trazione;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chemeClr val="tx1">
                    <a:lumMod val="95000"/>
                  </a:schemeClr>
                </a:solidFill>
              </a:rPr>
              <a:t>Posizionare il neonato supino o in posizione laterale per le 24 ore successive alla procedura;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chemeClr val="tx1">
                    <a:lumMod val="95000"/>
                  </a:schemeClr>
                </a:solidFill>
              </a:rPr>
              <a:t>Se clinicamente indicato il bambino può essere posizionato prono passate le 24 ore; </a:t>
            </a:r>
          </a:p>
          <a:p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4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2B4A65B8-B874-4DF4-BC1C-BC9D4F2F13D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073148FA-4568-4864-B44B-B92AB4020BBD}"/>
              </a:ext>
            </a:extLst>
          </p:cNvPr>
          <p:cNvSpPr/>
          <p:nvPr/>
        </p:nvSpPr>
        <p:spPr>
          <a:xfrm>
            <a:off x="727184" y="2552415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  <a:p>
            <a:endParaRPr lang="it-IT" sz="2000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chemeClr val="tx1">
                    <a:lumMod val="95000"/>
                  </a:schemeClr>
                </a:solidFill>
              </a:rPr>
              <a:t>In caso di CVO con due o più lumi, usare il minor numero di vie necessarie per la gestione della terapia, dedicando un lume esclusivamente alla NPT;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1">
                    <a:lumMod val="95000"/>
                  </a:schemeClr>
                </a:solidFill>
              </a:rPr>
              <a:t>Non infondere soluzioni ipertoniche se la punta del catetere non è localizzata a livello della vena cava inferiore;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3D6B82-7C7D-4701-8B4F-8F4B796158FD}"/>
              </a:ext>
            </a:extLst>
          </p:cNvPr>
          <p:cNvSpPr/>
          <p:nvPr/>
        </p:nvSpPr>
        <p:spPr>
          <a:xfrm>
            <a:off x="692186" y="958694"/>
            <a:ext cx="7759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CATETERE VENOSO OMBELICALE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5C595FE-B927-428A-8A4F-34422606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120" y="1902543"/>
            <a:ext cx="2947858" cy="4124357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475656" y="103409"/>
            <a:ext cx="7087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PREVENZIONE COMPLICANZE POST-IMPIANTO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058889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03E5C34-E2BB-463A-9E90-E72261CDA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37" y="872713"/>
            <a:ext cx="7709322" cy="166808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7D736A5-4A5E-49B7-9C4D-6C81607B35DB}"/>
              </a:ext>
            </a:extLst>
          </p:cNvPr>
          <p:cNvSpPr txBox="1"/>
          <p:nvPr/>
        </p:nvSpPr>
        <p:spPr>
          <a:xfrm>
            <a:off x="2012950" y="110514"/>
            <a:ext cx="596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MALPOSIZIONAMENTO CVO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4CBD65D-62B7-448F-9C6A-46BA5CA5E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467" y="4802718"/>
            <a:ext cx="3481300" cy="196317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65EFB9F-6A57-44B1-BC83-6947B91A9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28" y="2918866"/>
            <a:ext cx="3960441" cy="36112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AE33FCB-C6E8-4408-8082-C278D2D9F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048" y="2905227"/>
            <a:ext cx="3735145" cy="1221328"/>
          </a:xfrm>
          <a:prstGeom prst="rect">
            <a:avLst/>
          </a:prstGeom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4569BAA4-02A4-425D-89FA-28C1591C7F2F}"/>
              </a:ext>
            </a:extLst>
          </p:cNvPr>
          <p:cNvCxnSpPr>
            <a:cxnSpLocks/>
          </p:cNvCxnSpPr>
          <p:nvPr/>
        </p:nvCxnSpPr>
        <p:spPr>
          <a:xfrm>
            <a:off x="176128" y="3109743"/>
            <a:ext cx="172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A9252A0-CBCD-425B-931D-B376C3B3B3ED}"/>
              </a:ext>
            </a:extLst>
          </p:cNvPr>
          <p:cNvCxnSpPr>
            <a:cxnSpLocks/>
          </p:cNvCxnSpPr>
          <p:nvPr/>
        </p:nvCxnSpPr>
        <p:spPr>
          <a:xfrm>
            <a:off x="3056449" y="4081855"/>
            <a:ext cx="10801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DF18616E-93DC-4A70-BB0E-143B54CB566D}"/>
              </a:ext>
            </a:extLst>
          </p:cNvPr>
          <p:cNvCxnSpPr>
            <a:cxnSpLocks/>
          </p:cNvCxnSpPr>
          <p:nvPr/>
        </p:nvCxnSpPr>
        <p:spPr>
          <a:xfrm>
            <a:off x="176128" y="4297879"/>
            <a:ext cx="388843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99DE05E2-2072-4A1A-9908-80B3AD11893A}"/>
              </a:ext>
            </a:extLst>
          </p:cNvPr>
          <p:cNvCxnSpPr>
            <a:cxnSpLocks/>
          </p:cNvCxnSpPr>
          <p:nvPr/>
        </p:nvCxnSpPr>
        <p:spPr>
          <a:xfrm>
            <a:off x="176128" y="4513903"/>
            <a:ext cx="50405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3CDADD7D-2EA9-4274-BC48-10476A8C6F6B}"/>
              </a:ext>
            </a:extLst>
          </p:cNvPr>
          <p:cNvCxnSpPr>
            <a:cxnSpLocks/>
          </p:cNvCxnSpPr>
          <p:nvPr/>
        </p:nvCxnSpPr>
        <p:spPr>
          <a:xfrm>
            <a:off x="2840425" y="4724496"/>
            <a:ext cx="1080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B7CB0B89-8922-47FC-A8D3-61D945E3DE96}"/>
              </a:ext>
            </a:extLst>
          </p:cNvPr>
          <p:cNvCxnSpPr>
            <a:cxnSpLocks/>
          </p:cNvCxnSpPr>
          <p:nvPr/>
        </p:nvCxnSpPr>
        <p:spPr>
          <a:xfrm>
            <a:off x="5068562" y="3356992"/>
            <a:ext cx="360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DDEAFE79-13CD-475C-BD87-FF57D3542A22}"/>
              </a:ext>
            </a:extLst>
          </p:cNvPr>
          <p:cNvCxnSpPr>
            <a:cxnSpLocks/>
          </p:cNvCxnSpPr>
          <p:nvPr/>
        </p:nvCxnSpPr>
        <p:spPr>
          <a:xfrm flipV="1">
            <a:off x="5076056" y="3551891"/>
            <a:ext cx="3592906" cy="111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1E77D90B-E2D9-4B97-872B-73DEFF685A22}"/>
              </a:ext>
            </a:extLst>
          </p:cNvPr>
          <p:cNvCxnSpPr>
            <a:cxnSpLocks/>
          </p:cNvCxnSpPr>
          <p:nvPr/>
        </p:nvCxnSpPr>
        <p:spPr>
          <a:xfrm>
            <a:off x="5068562" y="3717032"/>
            <a:ext cx="360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4295886C-EB9D-4359-A8DC-EF16B3F50BC2}"/>
              </a:ext>
            </a:extLst>
          </p:cNvPr>
          <p:cNvCxnSpPr>
            <a:cxnSpLocks/>
          </p:cNvCxnSpPr>
          <p:nvPr/>
        </p:nvCxnSpPr>
        <p:spPr>
          <a:xfrm>
            <a:off x="5076056" y="3907008"/>
            <a:ext cx="359290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E2C209D2-4419-403F-9DF5-2A2955F3BA9D}"/>
              </a:ext>
            </a:extLst>
          </p:cNvPr>
          <p:cNvCxnSpPr>
            <a:cxnSpLocks/>
          </p:cNvCxnSpPr>
          <p:nvPr/>
        </p:nvCxnSpPr>
        <p:spPr>
          <a:xfrm>
            <a:off x="5076056" y="4358291"/>
            <a:ext cx="13681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2" name="Immagine 31">
            <a:extLst>
              <a:ext uri="{FF2B5EF4-FFF2-40B4-BE49-F238E27FC236}">
                <a16:creationId xmlns:a16="http://schemas.microsoft.com/office/drawing/2014/main" id="{A1095E1A-3AAA-4C6D-B912-4E16C6EA8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882" y="4116585"/>
            <a:ext cx="3731761" cy="379969"/>
          </a:xfrm>
          <a:prstGeom prst="rect">
            <a:avLst/>
          </a:prstGeom>
        </p:spPr>
      </p:pic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AA68E77A-1898-4320-8221-B6D6394B34D6}"/>
              </a:ext>
            </a:extLst>
          </p:cNvPr>
          <p:cNvCxnSpPr>
            <a:cxnSpLocks/>
          </p:cNvCxnSpPr>
          <p:nvPr/>
        </p:nvCxnSpPr>
        <p:spPr>
          <a:xfrm>
            <a:off x="5076056" y="4098524"/>
            <a:ext cx="13681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5" name="Immagine 34">
            <a:extLst>
              <a:ext uri="{FF2B5EF4-FFF2-40B4-BE49-F238E27FC236}">
                <a16:creationId xmlns:a16="http://schemas.microsoft.com/office/drawing/2014/main" id="{D26C63B9-AE2B-4E85-8703-55ED38C215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166" y="4454066"/>
            <a:ext cx="2103286" cy="217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16949FFD-DB67-47BA-9514-5AE16E8EE7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6774"/>
            <a:ext cx="9144000" cy="703556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6946CB-679B-44C1-BE26-7BB53FCCF66A}"/>
              </a:ext>
            </a:extLst>
          </p:cNvPr>
          <p:cNvSpPr txBox="1"/>
          <p:nvPr/>
        </p:nvSpPr>
        <p:spPr>
          <a:xfrm>
            <a:off x="427188" y="175932"/>
            <a:ext cx="811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Rischio infezioni PICC VS CVO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D4F01A9-1AE9-4AEC-926A-EE7F938D1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850" y="908720"/>
            <a:ext cx="6066299" cy="451403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19D4A59-B1FA-474A-B3CA-0D525E0058BF}"/>
              </a:ext>
            </a:extLst>
          </p:cNvPr>
          <p:cNvSpPr txBox="1"/>
          <p:nvPr/>
        </p:nvSpPr>
        <p:spPr>
          <a:xfrm>
            <a:off x="810497" y="5501553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b="1" dirty="0"/>
              <a:t>Gli studi individuali hanno rivelato un aumento del rischio di infezione quando si utilizza un UVC per più di 5-7 giorni e quando si utilizza un PICC per i giorni 24-26; Butler-O'Hara et al. Gli autori hanno concluso che i PICC e gli UVC hanno lo stesso tasso di sepsi nei primi giorni dopo la nascita, ma che un PICC ha meno probabilità di essere infetto dopo 7 giorni di permanenza. Il portale per l'ingresso di un organismo infetto con UVC o PICC è l'</a:t>
            </a:r>
            <a:r>
              <a:rPr lang="it-IT" sz="1200" b="1" dirty="0" err="1"/>
              <a:t>hub</a:t>
            </a:r>
            <a:r>
              <a:rPr lang="it-IT" sz="1200" b="1" dirty="0"/>
              <a:t> del catetere.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55E444CD-581D-44C4-AA15-E23FC3BEFFFE}"/>
              </a:ext>
            </a:extLst>
          </p:cNvPr>
          <p:cNvCxnSpPr>
            <a:cxnSpLocks/>
          </p:cNvCxnSpPr>
          <p:nvPr/>
        </p:nvCxnSpPr>
        <p:spPr>
          <a:xfrm>
            <a:off x="2123728" y="3201735"/>
            <a:ext cx="38164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76092B6C-CA50-4718-91D3-651B246B020C}"/>
              </a:ext>
            </a:extLst>
          </p:cNvPr>
          <p:cNvCxnSpPr>
            <a:cxnSpLocks/>
          </p:cNvCxnSpPr>
          <p:nvPr/>
        </p:nvCxnSpPr>
        <p:spPr>
          <a:xfrm>
            <a:off x="1726325" y="3356992"/>
            <a:ext cx="457386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9CA4870E-4391-45AF-AADF-1691C907184E}"/>
              </a:ext>
            </a:extLst>
          </p:cNvPr>
          <p:cNvCxnSpPr>
            <a:cxnSpLocks/>
          </p:cNvCxnSpPr>
          <p:nvPr/>
        </p:nvCxnSpPr>
        <p:spPr>
          <a:xfrm>
            <a:off x="1726324" y="3501008"/>
            <a:ext cx="19815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316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>
            <a:extLst>
              <a:ext uri="{FF2B5EF4-FFF2-40B4-BE49-F238E27FC236}">
                <a16:creationId xmlns:a16="http://schemas.microsoft.com/office/drawing/2014/main" id="{C7B83BF1-AF23-4FE0-A4A6-EAB66BA3CD4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5" y="2924944"/>
            <a:ext cx="4422963" cy="2952328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396ACD1-6EF9-407C-945C-F17C1B59FCDD}"/>
              </a:ext>
            </a:extLst>
          </p:cNvPr>
          <p:cNvSpPr/>
          <p:nvPr/>
        </p:nvSpPr>
        <p:spPr>
          <a:xfrm>
            <a:off x="1905063" y="1268760"/>
            <a:ext cx="57243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GRAZIE PER L’ATTENZIONE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619288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730</Words>
  <Application>Microsoft Office PowerPoint</Application>
  <PresentationFormat>Presentazione su schermo (4:3)</PresentationFormat>
  <Paragraphs>155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Baskerville Old Face</vt:lpstr>
      <vt:lpstr>Calibri</vt:lpstr>
      <vt:lpstr>Comic Sans MS</vt:lpstr>
      <vt:lpstr>Gotham Medium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Paola Bruni</cp:lastModifiedBy>
  <cp:revision>79</cp:revision>
  <dcterms:created xsi:type="dcterms:W3CDTF">2018-04-12T14:27:13Z</dcterms:created>
  <dcterms:modified xsi:type="dcterms:W3CDTF">2018-05-23T05:29:09Z</dcterms:modified>
</cp:coreProperties>
</file>