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76" r:id="rId4"/>
    <p:sldId id="277" r:id="rId5"/>
    <p:sldId id="278" r:id="rId6"/>
    <p:sldId id="281" r:id="rId7"/>
    <p:sldId id="283" r:id="rId8"/>
    <p:sldId id="258" r:id="rId9"/>
    <p:sldId id="269" r:id="rId10"/>
    <p:sldId id="274" r:id="rId11"/>
    <p:sldId id="287" r:id="rId12"/>
    <p:sldId id="259" r:id="rId13"/>
    <p:sldId id="271" r:id="rId14"/>
    <p:sldId id="289" r:id="rId15"/>
    <p:sldId id="291" r:id="rId16"/>
    <p:sldId id="27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 autoAdjust="0"/>
    <p:restoredTop sz="94660"/>
  </p:normalViewPr>
  <p:slideViewPr>
    <p:cSldViewPr>
      <p:cViewPr varScale="1">
        <p:scale>
          <a:sx n="83" d="100"/>
          <a:sy n="83" d="100"/>
        </p:scale>
        <p:origin x="1469" y="91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0BB39-B468-4ED1-939A-0B553CCB921D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6D2E8-C18D-4254-9EE6-1A3C8BDE6FD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18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6D2E8-C18D-4254-9EE6-1A3C8BDE6FD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5561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6D2E8-C18D-4254-9EE6-1A3C8BDE6FD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327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jpe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jpe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7564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517782"/>
            <a:ext cx="4904712" cy="2788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chemeClr val="bg1"/>
                </a:solidFill>
                <a:latin typeface="Gotham Medium" pitchFamily="2" charset="0"/>
              </a:rPr>
              <a:t>Le tecnologie a disposizione dei clinici</a:t>
            </a:r>
          </a:p>
          <a:p>
            <a:endParaRPr lang="en-GB" sz="3600" dirty="0">
              <a:solidFill>
                <a:schemeClr val="bg1"/>
              </a:solidFill>
              <a:latin typeface="Gotham Medium" pitchFamily="2" charset="0"/>
            </a:endParaRPr>
          </a:p>
          <a:p>
            <a:pPr marL="609600" indent="-609600">
              <a:lnSpc>
                <a:spcPct val="80000"/>
              </a:lnSpc>
              <a:defRPr/>
            </a:pPr>
            <a:r>
              <a:rPr lang="it-IT" i="1" dirty="0">
                <a:solidFill>
                  <a:schemeClr val="bg1">
                    <a:lumMod val="85000"/>
                  </a:schemeClr>
                </a:solidFill>
              </a:rPr>
              <a:t>Dott.ssa Lara </a:t>
            </a:r>
            <a:r>
              <a:rPr lang="it-IT" i="1" dirty="0" err="1">
                <a:solidFill>
                  <a:schemeClr val="bg1">
                    <a:lumMod val="85000"/>
                  </a:schemeClr>
                </a:solidFill>
              </a:rPr>
              <a:t>Tollapi</a:t>
            </a:r>
            <a:endParaRPr lang="it-IT" i="1" dirty="0">
              <a:solidFill>
                <a:schemeClr val="bg1">
                  <a:lumMod val="85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defRPr/>
            </a:pPr>
            <a:r>
              <a:rPr lang="it-IT" sz="1600" i="1" dirty="0">
                <a:solidFill>
                  <a:schemeClr val="bg1">
                    <a:lumMod val="85000"/>
                  </a:schemeClr>
                </a:solidFill>
              </a:rPr>
              <a:t>S.D. Anestesia e Terapia del Dolore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it-IT" sz="1600" i="1" dirty="0">
                <a:solidFill>
                  <a:schemeClr val="bg1">
                    <a:lumMod val="85000"/>
                  </a:schemeClr>
                </a:solidFill>
              </a:rPr>
              <a:t>Responsabile Team Accessi Vascolari 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it-IT" sz="1600" i="1" dirty="0">
                <a:solidFill>
                  <a:schemeClr val="bg1">
                    <a:lumMod val="85000"/>
                  </a:schemeClr>
                </a:solidFill>
              </a:rPr>
              <a:t>Azienda Ospedaliera Universitaria Pisana</a:t>
            </a:r>
          </a:p>
          <a:p>
            <a:endParaRPr lang="it-IT" sz="1600" i="1" dirty="0" smtClean="0">
              <a:solidFill>
                <a:schemeClr val="bg1">
                  <a:lumMod val="85000"/>
                </a:schemeClr>
              </a:solidFill>
              <a:latin typeface="Gotham Mediu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70355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61"/>
          <a:stretch/>
        </p:blipFill>
        <p:spPr bwMode="auto">
          <a:xfrm>
            <a:off x="563604" y="980728"/>
            <a:ext cx="7978646" cy="175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86" y="3002660"/>
            <a:ext cx="1701914" cy="38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4191000" cy="65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50" y="3132607"/>
            <a:ext cx="4437922" cy="95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5"/>
          <a:stretch/>
        </p:blipFill>
        <p:spPr bwMode="auto">
          <a:xfrm>
            <a:off x="4067944" y="4460006"/>
            <a:ext cx="4890228" cy="248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2217766" y="105827"/>
            <a:ext cx="4708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QUALI TECNOLOGIE</a:t>
            </a:r>
            <a:r>
              <a:rPr lang="it-IT" sz="4000" b="1" dirty="0" smtClean="0"/>
              <a:t> ?</a:t>
            </a:r>
            <a:endParaRPr lang="it-IT" sz="4000" b="1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41501"/>
            <a:ext cx="3888432" cy="28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ttore 1 5"/>
          <p:cNvCxnSpPr/>
          <p:nvPr/>
        </p:nvCxnSpPr>
        <p:spPr>
          <a:xfrm>
            <a:off x="5292080" y="5085184"/>
            <a:ext cx="32501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7612936" y="5283736"/>
            <a:ext cx="10983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283968" y="5472904"/>
            <a:ext cx="3456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7524328" y="5703394"/>
            <a:ext cx="13059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4274158" y="5877272"/>
            <a:ext cx="11619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8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28732"/>
            <a:ext cx="1311834" cy="407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5" y="1663242"/>
            <a:ext cx="5158507" cy="516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245711" y="1500554"/>
            <a:ext cx="38841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 smtClean="0"/>
              <a:t>96% </a:t>
            </a:r>
            <a:r>
              <a:rPr lang="it-IT" sz="2000" dirty="0" smtClean="0"/>
              <a:t>uso dell’ecografo per identificare la vena idonea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 smtClean="0"/>
              <a:t>83%</a:t>
            </a:r>
            <a:r>
              <a:rPr lang="it-IT" sz="2400" dirty="0" smtClean="0"/>
              <a:t> </a:t>
            </a:r>
            <a:r>
              <a:rPr lang="it-IT" sz="2000" dirty="0" smtClean="0"/>
              <a:t>uso dell’ecografo per stima del rapporto catetere-vena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 smtClean="0"/>
              <a:t>62%</a:t>
            </a:r>
            <a:r>
              <a:rPr lang="it-IT" sz="2400" dirty="0" smtClean="0"/>
              <a:t> </a:t>
            </a:r>
            <a:r>
              <a:rPr lang="it-IT" sz="2000" dirty="0" smtClean="0"/>
              <a:t>uso dell’ECG endocavitario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531590" y="4206660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Technology </a:t>
            </a:r>
            <a:r>
              <a:rPr lang="it-IT" b="1" dirty="0" err="1" smtClean="0"/>
              <a:t>users</a:t>
            </a:r>
            <a:r>
              <a:rPr lang="it-IT" b="1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maggiore esperienza,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maggior numero di impianti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maggior numero di </a:t>
            </a:r>
            <a:r>
              <a:rPr lang="it-IT" dirty="0" err="1" smtClean="0"/>
              <a:t>impiantatori</a:t>
            </a:r>
            <a:r>
              <a:rPr lang="it-IT" dirty="0" smtClean="0"/>
              <a:t> certificati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u</a:t>
            </a:r>
            <a:r>
              <a:rPr lang="it-IT" dirty="0" smtClean="0"/>
              <a:t>so più appropriato di sistemi di fissaggio e medicazione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51519" y="6021288"/>
            <a:ext cx="2384109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6285"/>
            <a:ext cx="7416825" cy="82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743" y="503550"/>
            <a:ext cx="515257" cy="32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83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72886"/>
            <a:ext cx="1800200" cy="44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6285"/>
            <a:ext cx="7416825" cy="82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743" y="503550"/>
            <a:ext cx="515257" cy="32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399" y="2931876"/>
            <a:ext cx="4475798" cy="137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8" y="3418167"/>
            <a:ext cx="4470136" cy="1160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8" y="1661736"/>
            <a:ext cx="4470136" cy="1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28" y="4971076"/>
            <a:ext cx="7996143" cy="174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079612" y="4971076"/>
            <a:ext cx="1836204" cy="3301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55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3989"/>
            <a:ext cx="9250539" cy="7035564"/>
          </a:xfrm>
          <a:prstGeom prst="rect">
            <a:avLst/>
          </a:prstGeom>
        </p:spPr>
      </p:pic>
      <p:pic>
        <p:nvPicPr>
          <p:cNvPr id="3" name="Picture 4" descr="GE: LOGIQ BOOK X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43" y="1926424"/>
            <a:ext cx="3019504" cy="260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SR 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0680">
            <a:off x="2220821" y="1453215"/>
            <a:ext cx="4895627" cy="382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357813" y="2086283"/>
            <a:ext cx="3786187" cy="2559050"/>
            <a:chOff x="5178284" y="1295400"/>
            <a:chExt cx="3203716" cy="4276725"/>
          </a:xfrm>
        </p:grpSpPr>
        <p:pic>
          <p:nvPicPr>
            <p:cNvPr id="6" name="Picture 6" descr="\\SLCFS04438\Data\Projects\Medical Imaging Projects\Site Rite 8\Software\Development\PDT concepts\Screen shots\Newest Screen Shots\meas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284" y="1295400"/>
              <a:ext cx="3203716" cy="427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\\SLCFS04438\Data\Projects\Medical Imaging Projects\Site Rite 8\Software\Development\PDT concepts\Screen shots\Newest Screen Shots\Measurements\meas9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1752600"/>
              <a:ext cx="3200400" cy="350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Ovale 8"/>
          <p:cNvSpPr/>
          <p:nvPr/>
        </p:nvSpPr>
        <p:spPr>
          <a:xfrm>
            <a:off x="1402716" y="3144388"/>
            <a:ext cx="590757" cy="3988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4" y="4554051"/>
            <a:ext cx="931851" cy="79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4"/>
          <a:stretch/>
        </p:blipFill>
        <p:spPr bwMode="auto">
          <a:xfrm>
            <a:off x="219513" y="5402488"/>
            <a:ext cx="931851" cy="79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1725220" y="14712"/>
            <a:ext cx="28398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Technology: </a:t>
            </a: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61"/>
          <a:stretch/>
        </p:blipFill>
        <p:spPr bwMode="auto">
          <a:xfrm>
            <a:off x="1725220" y="5278651"/>
            <a:ext cx="2720404" cy="142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tangolo 14"/>
          <p:cNvSpPr/>
          <p:nvPr/>
        </p:nvSpPr>
        <p:spPr>
          <a:xfrm>
            <a:off x="0" y="722598"/>
            <a:ext cx="9396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1. </a:t>
            </a:r>
            <a:r>
              <a:rPr lang="en-US" b="1" dirty="0"/>
              <a:t>"</a:t>
            </a:r>
            <a:r>
              <a:rPr lang="it-IT" dirty="0" smtClean="0"/>
              <a:t> </a:t>
            </a:r>
            <a:r>
              <a:rPr lang="it-IT" b="1" dirty="0" smtClean="0"/>
              <a:t>Do </a:t>
            </a:r>
            <a:r>
              <a:rPr lang="it-IT" b="1" dirty="0" err="1" smtClean="0"/>
              <a:t>you</a:t>
            </a:r>
            <a:r>
              <a:rPr lang="it-IT" b="1" dirty="0"/>
              <a:t> </a:t>
            </a:r>
            <a:r>
              <a:rPr lang="en-US" b="1" dirty="0" smtClean="0"/>
              <a:t>routinely </a:t>
            </a:r>
            <a:r>
              <a:rPr lang="en-US" b="1" dirty="0"/>
              <a:t>use portable ultrasound to find a suitable vein </a:t>
            </a:r>
            <a:r>
              <a:rPr lang="en-US" b="1" dirty="0" smtClean="0"/>
              <a:t>for </a:t>
            </a:r>
            <a:r>
              <a:rPr lang="it-IT" b="1" dirty="0" smtClean="0"/>
              <a:t>PICC </a:t>
            </a:r>
            <a:r>
              <a:rPr lang="it-IT" b="1" dirty="0" err="1" smtClean="0"/>
              <a:t>insertion</a:t>
            </a:r>
            <a:r>
              <a:rPr lang="it-IT" b="1" dirty="0" smtClean="0"/>
              <a:t>?</a:t>
            </a:r>
            <a:r>
              <a:rPr lang="en-US" b="1" dirty="0"/>
              <a:t> "</a:t>
            </a:r>
            <a:r>
              <a:rPr lang="it-IT" b="1" dirty="0" smtClean="0"/>
              <a:t>     96%</a:t>
            </a:r>
          </a:p>
          <a:p>
            <a:pPr marL="268288" indent="-268288"/>
            <a:r>
              <a:rPr lang="en-US" dirty="0" smtClean="0"/>
              <a:t>2. </a:t>
            </a:r>
            <a:r>
              <a:rPr lang="en-US" b="1" dirty="0"/>
              <a:t>" </a:t>
            </a:r>
            <a:r>
              <a:rPr lang="en-US" b="1" dirty="0" smtClean="0"/>
              <a:t>Do </a:t>
            </a:r>
            <a:r>
              <a:rPr lang="en-US" b="1" dirty="0"/>
              <a:t>you routinely use portable </a:t>
            </a:r>
            <a:r>
              <a:rPr lang="en-US" b="1" dirty="0" smtClean="0"/>
              <a:t>ultrasound to </a:t>
            </a:r>
            <a:r>
              <a:rPr lang="en-US" b="1" dirty="0"/>
              <a:t>estimate the catheter-to-vein ratio prior to </a:t>
            </a:r>
            <a:endParaRPr lang="en-US" b="1" dirty="0" smtClean="0"/>
          </a:p>
          <a:p>
            <a:pPr marL="268288" indent="95250"/>
            <a:r>
              <a:rPr lang="en-US" b="1" dirty="0" smtClean="0"/>
              <a:t>PICC </a:t>
            </a:r>
            <a:r>
              <a:rPr lang="it-IT" b="1" dirty="0" err="1" smtClean="0"/>
              <a:t>insertion</a:t>
            </a:r>
            <a:r>
              <a:rPr lang="it-IT" b="1" dirty="0" smtClean="0"/>
              <a:t>?</a:t>
            </a:r>
            <a:r>
              <a:rPr lang="en-US" b="1" dirty="0"/>
              <a:t> "</a:t>
            </a:r>
            <a:r>
              <a:rPr lang="it-IT" b="1" dirty="0" smtClean="0"/>
              <a:t>    83%</a:t>
            </a:r>
          </a:p>
          <a:p>
            <a:endParaRPr lang="it-IT" dirty="0"/>
          </a:p>
        </p:txBody>
      </p:sp>
      <p:pic>
        <p:nvPicPr>
          <p:cNvPr id="17" name="Picture 4" descr="Immagine correlata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5" b="14443"/>
          <a:stretch/>
        </p:blipFill>
        <p:spPr bwMode="auto">
          <a:xfrm>
            <a:off x="5724128" y="4771159"/>
            <a:ext cx="2677646" cy="205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30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6206"/>
            <a:ext cx="9177782" cy="703556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33" y="1340768"/>
            <a:ext cx="7847057" cy="88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34" y="2124224"/>
            <a:ext cx="7847055" cy="80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944"/>
            <a:ext cx="5429158" cy="144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" t="20899" r="63540" b="19117"/>
          <a:stretch/>
        </p:blipFill>
        <p:spPr bwMode="auto">
          <a:xfrm>
            <a:off x="827584" y="3007768"/>
            <a:ext cx="195065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34" y="901050"/>
            <a:ext cx="6289545" cy="46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46782"/>
            <a:ext cx="5429158" cy="95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57" y="5589239"/>
            <a:ext cx="7865333" cy="120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595377" y="18158"/>
            <a:ext cx="7447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 err="1" smtClean="0"/>
              <a:t>Infusion</a:t>
            </a:r>
            <a:r>
              <a:rPr lang="it-IT" sz="3200" b="1" i="1" dirty="0" smtClean="0"/>
              <a:t> Nursing </a:t>
            </a:r>
            <a:r>
              <a:rPr lang="it-IT" sz="3200" b="1" i="1" dirty="0" err="1" smtClean="0"/>
              <a:t>Recommendations</a:t>
            </a:r>
            <a:r>
              <a:rPr lang="it-IT" sz="3200" b="1" i="1" dirty="0" smtClean="0"/>
              <a:t> 2016</a:t>
            </a:r>
            <a:endParaRPr lang="it-IT" sz="3200" b="1" i="1" dirty="0"/>
          </a:p>
        </p:txBody>
      </p:sp>
    </p:spTree>
    <p:extLst>
      <p:ext uri="{BB962C8B-B14F-4D97-AF65-F5344CB8AC3E}">
        <p14:creationId xmlns:p14="http://schemas.microsoft.com/office/powerpoint/2010/main" val="243391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725220" y="14712"/>
            <a:ext cx="28398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Technology: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74786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 </a:t>
            </a:r>
            <a:r>
              <a:rPr lang="en-US" b="1" dirty="0" smtClean="0"/>
              <a:t>"Do </a:t>
            </a:r>
            <a:r>
              <a:rPr lang="en-US" b="1" dirty="0"/>
              <a:t>you routinely use ECG-guidance </a:t>
            </a:r>
            <a:r>
              <a:rPr lang="en-US" b="1" dirty="0" smtClean="0"/>
              <a:t>assisted </a:t>
            </a:r>
            <a:r>
              <a:rPr lang="it-IT" b="1" dirty="0" err="1" smtClean="0"/>
              <a:t>systems</a:t>
            </a:r>
            <a:r>
              <a:rPr lang="it-IT" b="1" dirty="0" smtClean="0"/>
              <a:t> </a:t>
            </a:r>
            <a:r>
              <a:rPr lang="it-IT" b="1" dirty="0"/>
              <a:t>to </a:t>
            </a:r>
            <a:r>
              <a:rPr lang="it-IT" b="1" dirty="0" err="1"/>
              <a:t>place</a:t>
            </a:r>
            <a:r>
              <a:rPr lang="it-IT" b="1" dirty="0"/>
              <a:t> </a:t>
            </a:r>
            <a:r>
              <a:rPr lang="it-IT" b="1" dirty="0" err="1"/>
              <a:t>PICCs</a:t>
            </a:r>
            <a:r>
              <a:rPr lang="it-IT" b="1" dirty="0" smtClean="0"/>
              <a:t>?"     62%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375243" y="1268760"/>
            <a:ext cx="6900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/>
              <a:t>Evoluzione delle Raccomandazioni </a:t>
            </a:r>
            <a:r>
              <a:rPr lang="it-IT" sz="3200" b="1" dirty="0"/>
              <a:t>EBM</a:t>
            </a:r>
            <a:endParaRPr lang="it-IT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243" y="1956247"/>
            <a:ext cx="1820494" cy="2244517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22" y="4437111"/>
            <a:ext cx="1835129" cy="232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9"/>
          <p:cNvSpPr txBox="1">
            <a:spLocks noChangeArrowheads="1"/>
          </p:cNvSpPr>
          <p:nvPr/>
        </p:nvSpPr>
        <p:spPr bwMode="auto">
          <a:xfrm>
            <a:off x="1187450" y="3418114"/>
            <a:ext cx="868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it-IT" sz="2400" b="1" dirty="0">
                <a:solidFill>
                  <a:schemeClr val="bg1"/>
                </a:solidFill>
                <a:latin typeface="Calibri" pitchFamily="34" charset="0"/>
              </a:rPr>
              <a:t>2006</a:t>
            </a:r>
            <a:endParaRPr lang="en-GB" altLang="it-IT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CasellaDiTesto 10"/>
          <p:cNvSpPr txBox="1">
            <a:spLocks noChangeArrowheads="1"/>
          </p:cNvSpPr>
          <p:nvPr/>
        </p:nvSpPr>
        <p:spPr bwMode="auto">
          <a:xfrm>
            <a:off x="872961" y="5805264"/>
            <a:ext cx="806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it-IT" sz="2400" b="1" dirty="0">
                <a:latin typeface="Calibri" pitchFamily="34" charset="0"/>
              </a:rPr>
              <a:t>2011</a:t>
            </a:r>
            <a:endParaRPr lang="en-GB" altLang="it-IT" sz="2400" b="1" dirty="0">
              <a:latin typeface="Calibri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132856"/>
            <a:ext cx="6732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2193750" y="5327565"/>
            <a:ext cx="6734573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marL="900113" indent="-9001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algn="just" eaLnBrk="1" hangingPunct="1">
              <a:buFont typeface="Arial" pitchFamily="34" charset="0"/>
              <a:buNone/>
            </a:pPr>
            <a:r>
              <a:rPr lang="en-US" altLang="it-IT" sz="2000" dirty="0" smtClean="0">
                <a:latin typeface="Arial Narrow" panose="020B0606020202030204" pitchFamily="34" charset="0"/>
                <a:ea typeface="MS PGothic" pitchFamily="34" charset="-128"/>
              </a:rPr>
              <a:t>35.8  Tip </a:t>
            </a:r>
            <a:r>
              <a:rPr lang="en-US" altLang="it-IT" sz="2000" dirty="0">
                <a:latin typeface="Arial Narrow" panose="020B0606020202030204" pitchFamily="34" charset="0"/>
                <a:ea typeface="MS PGothic" pitchFamily="34" charset="-128"/>
              </a:rPr>
              <a:t>location of a CVAD shall be determined radiographically or </a:t>
            </a:r>
            <a:r>
              <a:rPr lang="en-US" altLang="it-IT" sz="2000" dirty="0" smtClean="0">
                <a:latin typeface="Arial Narrow" panose="020B0606020202030204" pitchFamily="34" charset="0"/>
                <a:ea typeface="MS PGothic" pitchFamily="34" charset="-128"/>
              </a:rPr>
              <a:t>by other </a:t>
            </a:r>
            <a:r>
              <a:rPr lang="en-US" altLang="it-IT" sz="2000" dirty="0">
                <a:latin typeface="Arial Narrow" panose="020B0606020202030204" pitchFamily="34" charset="0"/>
                <a:ea typeface="MS PGothic" pitchFamily="34" charset="-128"/>
              </a:rPr>
              <a:t>approved technologies prior to </a:t>
            </a:r>
            <a:r>
              <a:rPr lang="it-IT" altLang="it-IT" sz="2000" dirty="0" err="1">
                <a:latin typeface="Arial Narrow" panose="020B0606020202030204" pitchFamily="34" charset="0"/>
                <a:ea typeface="MS PGothic" pitchFamily="34" charset="-128"/>
              </a:rPr>
              <a:t>initiation</a:t>
            </a:r>
            <a:r>
              <a:rPr lang="it-IT" altLang="it-IT" sz="2000" dirty="0">
                <a:latin typeface="Arial Narrow" panose="020B0606020202030204" pitchFamily="34" charset="0"/>
                <a:ea typeface="MS PGothic" pitchFamily="34" charset="-128"/>
              </a:rPr>
              <a:t> of </a:t>
            </a:r>
            <a:r>
              <a:rPr lang="it-IT" altLang="it-IT" sz="2000" dirty="0" err="1">
                <a:latin typeface="Arial Narrow" panose="020B0606020202030204" pitchFamily="34" charset="0"/>
                <a:ea typeface="MS PGothic" pitchFamily="34" charset="-128"/>
              </a:rPr>
              <a:t>infusion</a:t>
            </a:r>
            <a:r>
              <a:rPr lang="it-IT" altLang="it-IT" sz="2000" dirty="0">
                <a:latin typeface="Arial Narrow" panose="020B0606020202030204" pitchFamily="34" charset="0"/>
                <a:ea typeface="MS PGothic" pitchFamily="34" charset="-128"/>
              </a:rPr>
              <a:t> </a:t>
            </a:r>
            <a:r>
              <a:rPr lang="it-IT" altLang="it-IT" sz="2000" dirty="0" err="1">
                <a:latin typeface="Arial Narrow" panose="020B0606020202030204" pitchFamily="34" charset="0"/>
                <a:ea typeface="MS PGothic" pitchFamily="34" charset="-128"/>
              </a:rPr>
              <a:t>therapy</a:t>
            </a:r>
            <a:r>
              <a:rPr lang="it-IT" altLang="it-IT" sz="2000" dirty="0">
                <a:latin typeface="Arial Narrow" panose="020B0606020202030204" pitchFamily="34" charset="0"/>
                <a:ea typeface="MS PGothic" pitchFamily="34" charset="-128"/>
              </a:rPr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/>
          <a:srcRect l="7773" b="8331"/>
          <a:stretch>
            <a:fillRect/>
          </a:stretch>
        </p:blipFill>
        <p:spPr bwMode="auto">
          <a:xfrm>
            <a:off x="2525649" y="3296185"/>
            <a:ext cx="2075985" cy="1314281"/>
          </a:xfrm>
          <a:prstGeom prst="rect">
            <a:avLst/>
          </a:prstGeom>
          <a:ln>
            <a:noFill/>
          </a:ln>
          <a:effectLst>
            <a:outerShdw blurRad="101600" dist="139700" dir="2700000" sx="98000" sy="98000" algn="tl" rotWithShape="0">
              <a:srgbClr val="FF3300">
                <a:alpha val="73000"/>
              </a:srgbClr>
            </a:outerShdw>
          </a:effectLst>
        </p:spPr>
      </p:pic>
      <p:sp>
        <p:nvSpPr>
          <p:cNvPr id="13" name="Rettangolo 11"/>
          <p:cNvSpPr>
            <a:spLocks noChangeArrowheads="1"/>
          </p:cNvSpPr>
          <p:nvPr/>
        </p:nvSpPr>
        <p:spPr bwMode="auto">
          <a:xfrm>
            <a:off x="2279802" y="4782823"/>
            <a:ext cx="2859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it-IT" sz="2400" b="1" dirty="0">
                <a:latin typeface="Calibri" pitchFamily="34" charset="0"/>
              </a:rPr>
              <a:t>Gold standard, </a:t>
            </a:r>
            <a:r>
              <a:rPr lang="it-IT" altLang="it-IT" sz="2400" b="1" dirty="0" err="1">
                <a:latin typeface="Calibri" pitchFamily="34" charset="0"/>
              </a:rPr>
              <a:t>but</a:t>
            </a:r>
            <a:r>
              <a:rPr lang="it-IT" altLang="it-IT" sz="2400" b="1" dirty="0">
                <a:latin typeface="Calibri" pitchFamily="34" charset="0"/>
              </a:rPr>
              <a:t> …</a:t>
            </a:r>
          </a:p>
        </p:txBody>
      </p:sp>
      <p:sp>
        <p:nvSpPr>
          <p:cNvPr id="14" name="Rettangolo 12"/>
          <p:cNvSpPr>
            <a:spLocks noChangeArrowheads="1"/>
          </p:cNvSpPr>
          <p:nvPr/>
        </p:nvSpPr>
        <p:spPr bwMode="auto">
          <a:xfrm>
            <a:off x="2279802" y="6133080"/>
            <a:ext cx="3714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it-IT" sz="2400" b="1" dirty="0" err="1">
                <a:latin typeface="Calibri" pitchFamily="34" charset="0"/>
              </a:rPr>
              <a:t>Why</a:t>
            </a:r>
            <a:r>
              <a:rPr lang="it-IT" altLang="it-IT" sz="2400" b="1" dirty="0">
                <a:latin typeface="Calibri" pitchFamily="34" charset="0"/>
              </a:rPr>
              <a:t> “</a:t>
            </a:r>
            <a:r>
              <a:rPr lang="it-IT" altLang="it-IT" sz="2400" b="1" dirty="0" err="1">
                <a:latin typeface="Calibri" pitchFamily="34" charset="0"/>
              </a:rPr>
              <a:t>other</a:t>
            </a:r>
            <a:r>
              <a:rPr lang="it-IT" altLang="it-IT" sz="2400" b="1" dirty="0">
                <a:latin typeface="Calibri" pitchFamily="34" charset="0"/>
              </a:rPr>
              <a:t>” </a:t>
            </a:r>
            <a:r>
              <a:rPr lang="it-IT" altLang="it-IT" sz="2400" b="1" dirty="0" err="1">
                <a:latin typeface="Calibri" pitchFamily="34" charset="0"/>
              </a:rPr>
              <a:t>technologies</a:t>
            </a:r>
            <a:r>
              <a:rPr lang="it-IT" altLang="it-IT" sz="2400" b="1" dirty="0">
                <a:latin typeface="Calibri" pitchFamily="34" charset="0"/>
              </a:rPr>
              <a:t> ?</a:t>
            </a:r>
          </a:p>
        </p:txBody>
      </p:sp>
      <p:pic>
        <p:nvPicPr>
          <p:cNvPr id="15" name="Immagin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78" y="3296185"/>
            <a:ext cx="2520280" cy="1509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99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830606" y="188639"/>
            <a:ext cx="5482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FDA &amp; JOINT COMMISSION </a:t>
            </a:r>
            <a:endParaRPr lang="it-IT" sz="3600" dirty="0"/>
          </a:p>
        </p:txBody>
      </p:sp>
      <p:sp>
        <p:nvSpPr>
          <p:cNvPr id="4" name="Rettangolo 3"/>
          <p:cNvSpPr/>
          <p:nvPr/>
        </p:nvSpPr>
        <p:spPr>
          <a:xfrm>
            <a:off x="251518" y="1120676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Both the FDA and Joint Commission have initiatives to reduce patient exposure to radiation</a:t>
            </a:r>
            <a:r>
              <a:rPr lang="en-US" sz="2800" dirty="0" smtClean="0"/>
              <a:t>.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just"/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“In order to reduce the exposure of the patient to ionizing radiation, use other imaging techniques, such as ultrasound or MRI, whenever these tests will produce the required diagnostic information at a similar quality level.” – The Joint Commission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79827"/>
            <a:ext cx="2901361" cy="127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5287851"/>
            <a:ext cx="4883790" cy="85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5895" y="0"/>
            <a:ext cx="9214577" cy="706198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710" t="6925" r="1683"/>
          <a:stretch/>
        </p:blipFill>
        <p:spPr bwMode="auto">
          <a:xfrm>
            <a:off x="-25182" y="1166881"/>
            <a:ext cx="5045239" cy="118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2497437" y="2127086"/>
            <a:ext cx="1800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JAVA</a:t>
            </a:r>
            <a:r>
              <a:rPr lang="en-US" sz="800" dirty="0"/>
              <a:t>, 2008. Vol. 13, No. 4: </a:t>
            </a:r>
            <a:r>
              <a:rPr lang="en-US" sz="800" dirty="0" smtClean="0"/>
              <a:t>112-119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216" y="3096761"/>
            <a:ext cx="4572000" cy="137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5"/>
          <p:cNvSpPr>
            <a:spLocks noChangeArrowheads="1"/>
          </p:cNvSpPr>
          <p:nvPr/>
        </p:nvSpPr>
        <p:spPr bwMode="auto">
          <a:xfrm>
            <a:off x="689415" y="5470021"/>
            <a:ext cx="4330642" cy="187296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it-IT" altLang="it-IT">
              <a:latin typeface="Calibri" pitchFamily="34" charset="0"/>
            </a:endParaRPr>
          </a:p>
        </p:txBody>
      </p:sp>
      <p:sp>
        <p:nvSpPr>
          <p:cNvPr id="10" name="object 3"/>
          <p:cNvSpPr>
            <a:spLocks noChangeArrowheads="1"/>
          </p:cNvSpPr>
          <p:nvPr/>
        </p:nvSpPr>
        <p:spPr bwMode="auto">
          <a:xfrm>
            <a:off x="107504" y="2392682"/>
            <a:ext cx="4104455" cy="177946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it-IT" altLang="it-IT">
              <a:latin typeface="Calibri" pitchFamily="34" charset="0"/>
            </a:endParaRPr>
          </a:p>
        </p:txBody>
      </p:sp>
      <p:pic>
        <p:nvPicPr>
          <p:cNvPr id="11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45"/>
          <a:stretch>
            <a:fillRect/>
          </a:stretch>
        </p:blipFill>
        <p:spPr bwMode="auto">
          <a:xfrm>
            <a:off x="4856633" y="908720"/>
            <a:ext cx="4258767" cy="96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83696"/>
            <a:ext cx="48625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225" y="4258245"/>
            <a:ext cx="5580111" cy="122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723" y="4527727"/>
            <a:ext cx="3700222" cy="226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14"/>
          <p:cNvSpPr txBox="1"/>
          <p:nvPr/>
        </p:nvSpPr>
        <p:spPr>
          <a:xfrm>
            <a:off x="3397537" y="228284"/>
            <a:ext cx="2281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smtClean="0"/>
              <a:t>EVIDENZE</a:t>
            </a:r>
            <a:endParaRPr lang="it-IT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60" y="5600121"/>
            <a:ext cx="3728715" cy="125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626957" y="1166881"/>
            <a:ext cx="7848872" cy="495520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latin typeface="+mj-lt"/>
              </a:rPr>
              <a:t>ECG GUIDA: ACCURATEZZA</a:t>
            </a:r>
            <a:endParaRPr lang="it-IT" sz="3200" b="1" dirty="0">
              <a:latin typeface="+mj-lt"/>
            </a:endParaRPr>
          </a:p>
          <a:p>
            <a:pPr algn="ctr"/>
            <a:r>
              <a:rPr lang="it-IT" sz="2800" b="1" dirty="0">
                <a:latin typeface="+mj-lt"/>
              </a:rPr>
              <a:t>In che % di casi la ‘P atriale’ corrisponde alla </a:t>
            </a:r>
            <a:r>
              <a:rPr lang="it-IT" sz="2800" b="1" dirty="0" smtClean="0">
                <a:latin typeface="+mj-lt"/>
              </a:rPr>
              <a:t>giunzione cavo-atriale?</a:t>
            </a:r>
            <a:endParaRPr lang="it-IT" sz="2800" b="1" dirty="0">
              <a:latin typeface="+mj-lt"/>
            </a:endParaRPr>
          </a:p>
          <a:p>
            <a:endParaRPr lang="it-IT" dirty="0" smtClean="0"/>
          </a:p>
          <a:p>
            <a:endParaRPr lang="it-IT" dirty="0" smtClean="0"/>
          </a:p>
          <a:p>
            <a:pPr marL="1433513" indent="-273050"/>
            <a:r>
              <a:rPr lang="it-IT" sz="2400" dirty="0" smtClean="0"/>
              <a:t>• </a:t>
            </a:r>
            <a:r>
              <a:rPr lang="it-IT" sz="2400" dirty="0" err="1"/>
              <a:t>Koong</a:t>
            </a:r>
            <a:r>
              <a:rPr lang="it-IT" sz="2400" dirty="0"/>
              <a:t> S. </a:t>
            </a:r>
            <a:r>
              <a:rPr lang="it-IT" sz="2400" dirty="0" err="1"/>
              <a:t>Anesth</a:t>
            </a:r>
            <a:r>
              <a:rPr lang="it-IT" sz="2400" dirty="0"/>
              <a:t> </a:t>
            </a:r>
            <a:r>
              <a:rPr lang="it-IT" sz="2400" dirty="0" err="1"/>
              <a:t>Analg</a:t>
            </a:r>
            <a:r>
              <a:rPr lang="it-IT" sz="2400" dirty="0"/>
              <a:t> 2004: </a:t>
            </a:r>
            <a:r>
              <a:rPr lang="it-IT" sz="2400" i="1" dirty="0"/>
              <a:t>100%</a:t>
            </a:r>
          </a:p>
          <a:p>
            <a:pPr marL="1433513" indent="-273050"/>
            <a:r>
              <a:rPr lang="fi-FI" sz="2400" dirty="0"/>
              <a:t>• Pelagatti C. JVA 2011</a:t>
            </a:r>
            <a:r>
              <a:rPr lang="fi-FI" sz="2400" i="1" dirty="0"/>
              <a:t>: </a:t>
            </a:r>
            <a:r>
              <a:rPr lang="fi-FI" sz="2400" i="1" dirty="0" smtClean="0"/>
              <a:t>91%</a:t>
            </a:r>
          </a:p>
          <a:p>
            <a:pPr marL="1433513" indent="-273050"/>
            <a:r>
              <a:rPr lang="de-DE" sz="2400" dirty="0" smtClean="0"/>
              <a:t>• </a:t>
            </a:r>
            <a:r>
              <a:rPr lang="de-DE" sz="2400" dirty="0"/>
              <a:t>Gebhard R. </a:t>
            </a:r>
            <a:r>
              <a:rPr lang="de-DE" sz="2400" dirty="0" err="1"/>
              <a:t>Anesth</a:t>
            </a:r>
            <a:r>
              <a:rPr lang="de-DE" sz="2400" dirty="0"/>
              <a:t> </a:t>
            </a:r>
            <a:r>
              <a:rPr lang="de-DE" sz="2400" dirty="0" err="1"/>
              <a:t>Analg</a:t>
            </a:r>
            <a:r>
              <a:rPr lang="de-DE" sz="2400" dirty="0"/>
              <a:t> 2007: </a:t>
            </a:r>
            <a:r>
              <a:rPr lang="de-DE" sz="2400" i="1" dirty="0"/>
              <a:t>96%</a:t>
            </a:r>
          </a:p>
          <a:p>
            <a:pPr marL="1433513" indent="-273050"/>
            <a:r>
              <a:rPr lang="it-IT" sz="2400" dirty="0"/>
              <a:t>• </a:t>
            </a:r>
            <a:r>
              <a:rPr lang="it-IT" sz="2400" dirty="0" err="1"/>
              <a:t>Ender</a:t>
            </a:r>
            <a:r>
              <a:rPr lang="it-IT" sz="2400" dirty="0"/>
              <a:t> J. JCTVA: </a:t>
            </a:r>
            <a:r>
              <a:rPr lang="it-IT" sz="2400" i="1" dirty="0"/>
              <a:t>99%</a:t>
            </a:r>
          </a:p>
          <a:p>
            <a:pPr marL="1433513" indent="-273050"/>
            <a:r>
              <a:rPr lang="it-IT" sz="2400" dirty="0"/>
              <a:t>• </a:t>
            </a:r>
            <a:r>
              <a:rPr lang="it-IT" sz="2400" dirty="0" err="1"/>
              <a:t>Capozzoli</a:t>
            </a:r>
            <a:r>
              <a:rPr lang="it-IT" sz="2400" dirty="0"/>
              <a:t> G JVA 2012: </a:t>
            </a:r>
            <a:r>
              <a:rPr lang="it-IT" sz="2400" i="1" dirty="0"/>
              <a:t>99%</a:t>
            </a:r>
          </a:p>
          <a:p>
            <a:pPr marL="1433513" indent="-273050"/>
            <a:r>
              <a:rPr lang="fi-FI" sz="2400" dirty="0"/>
              <a:t>• Pittiruti M. JVA 2012: </a:t>
            </a:r>
            <a:r>
              <a:rPr lang="fi-FI" sz="2400" i="1" dirty="0"/>
              <a:t>99%</a:t>
            </a:r>
          </a:p>
          <a:p>
            <a:pPr marL="1433513" indent="-273050"/>
            <a:r>
              <a:rPr lang="it-IT" sz="2400" dirty="0"/>
              <a:t>• Rossetti F. JVA 2014: </a:t>
            </a:r>
            <a:r>
              <a:rPr lang="it-IT" sz="2400" i="1" dirty="0"/>
              <a:t>99</a:t>
            </a:r>
            <a:r>
              <a:rPr lang="it-IT" sz="2400" i="1" dirty="0" smtClean="0"/>
              <a:t>%</a:t>
            </a:r>
          </a:p>
          <a:p>
            <a:pPr marL="1433513" indent="-273050"/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421590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4580"/>
            <a:ext cx="9144000" cy="703556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11197"/>
            <a:ext cx="4965948" cy="66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8" y="1916832"/>
            <a:ext cx="44481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69" y="4345706"/>
            <a:ext cx="4443413" cy="232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3284"/>
            <a:ext cx="4286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789" y="980728"/>
            <a:ext cx="1904703" cy="262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1595377" y="18158"/>
            <a:ext cx="7447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 err="1" smtClean="0"/>
              <a:t>Infusion</a:t>
            </a:r>
            <a:r>
              <a:rPr lang="it-IT" sz="3200" b="1" i="1" dirty="0" smtClean="0"/>
              <a:t> Nursing </a:t>
            </a:r>
            <a:r>
              <a:rPr lang="it-IT" sz="3200" b="1" i="1" dirty="0" err="1" smtClean="0"/>
              <a:t>Recommendations</a:t>
            </a:r>
            <a:r>
              <a:rPr lang="it-IT" sz="3200" b="1" i="1" dirty="0" smtClean="0"/>
              <a:t> 2016</a:t>
            </a:r>
            <a:endParaRPr lang="it-IT" sz="3200" b="1" i="1" dirty="0"/>
          </a:p>
        </p:txBody>
      </p:sp>
    </p:spTree>
    <p:extLst>
      <p:ext uri="{BB962C8B-B14F-4D97-AF65-F5344CB8AC3E}">
        <p14:creationId xmlns:p14="http://schemas.microsoft.com/office/powerpoint/2010/main" val="6854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60744"/>
            <a:ext cx="9144000" cy="7035564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0"/>
          <a:stretch/>
        </p:blipFill>
        <p:spPr bwMode="auto">
          <a:xfrm>
            <a:off x="142271" y="801103"/>
            <a:ext cx="3193917" cy="186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roduct-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" r="9313" b="5423"/>
          <a:stretch/>
        </p:blipFill>
        <p:spPr bwMode="auto">
          <a:xfrm>
            <a:off x="5305092" y="785019"/>
            <a:ext cx="3080683" cy="224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e 7"/>
          <p:cNvSpPr/>
          <p:nvPr/>
        </p:nvSpPr>
        <p:spPr>
          <a:xfrm>
            <a:off x="2123728" y="2666917"/>
            <a:ext cx="3347241" cy="2073488"/>
          </a:xfrm>
          <a:prstGeom prst="ellipse">
            <a:avLst/>
          </a:prstGeom>
          <a:blipFill rotWithShape="0">
            <a:blip r:embed="rId5"/>
            <a:stretch>
              <a:fillRect/>
            </a:stretch>
          </a:blipFill>
          <a:ln>
            <a:solidFill>
              <a:schemeClr val="accent1">
                <a:shade val="80000"/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7559" t="46932" r="33274" b="46751"/>
          <a:stretch/>
        </p:blipFill>
        <p:spPr bwMode="auto">
          <a:xfrm>
            <a:off x="3407266" y="3623519"/>
            <a:ext cx="1038879" cy="13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s://www.teleflex.com/usa/product-areas/vascular-access/catheter-tip-positioning-systems/arrow-vps-rhythm/arrow-vps-rhythm-device-with-tiptracker-technology/Teleflex-VPS-rhythm-tab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40968"/>
            <a:ext cx="2886634" cy="361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R 8.png"/>
          <p:cNvPicPr>
            <a:picLocks noChangeAspect="1"/>
          </p:cNvPicPr>
          <p:nvPr/>
        </p:nvPicPr>
        <p:blipFill rotWithShape="1">
          <a:blip r:embed="rId8" cstate="print"/>
          <a:srcRect l="25101" t="11291" r="15722" b="3833"/>
          <a:stretch/>
        </p:blipFill>
        <p:spPr bwMode="auto">
          <a:xfrm>
            <a:off x="127463" y="4166729"/>
            <a:ext cx="2632929" cy="263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10" descr="Sensor - Fin Attached.PNG"/>
          <p:cNvPicPr>
            <a:picLocks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53040" y="4704983"/>
            <a:ext cx="1973665" cy="201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2015-05-13-14-24-46-1815.png"/>
          <p:cNvPicPr>
            <a:picLocks noChangeAspect="1"/>
          </p:cNvPicPr>
          <p:nvPr/>
        </p:nvPicPr>
        <p:blipFill rotWithShape="1">
          <a:blip r:embed="rId10"/>
          <a:srcRect l="69252" t="12434" r="3116" b="81528"/>
          <a:stretch/>
        </p:blipFill>
        <p:spPr>
          <a:xfrm>
            <a:off x="1872177" y="5104576"/>
            <a:ext cx="1074291" cy="251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1" t="53823" r="5200" b="42121"/>
          <a:stretch/>
        </p:blipFill>
        <p:spPr bwMode="auto">
          <a:xfrm>
            <a:off x="2395835" y="836625"/>
            <a:ext cx="729114" cy="19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https://pbs.twimg.com/media/DWb7tAfX0AEgcU8.jpg:large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8" t="29802" r="39558" b="65924"/>
          <a:stretch/>
        </p:blipFill>
        <p:spPr bwMode="auto">
          <a:xfrm>
            <a:off x="5367110" y="2666917"/>
            <a:ext cx="750422" cy="31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usa - vascular access - catheter tip positioning - vps - technology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9" t="27225" r="24632" b="60784"/>
          <a:stretch/>
        </p:blipFill>
        <p:spPr bwMode="auto">
          <a:xfrm>
            <a:off x="5940152" y="6552037"/>
            <a:ext cx="905282" cy="16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2708081" y="-13260"/>
            <a:ext cx="3758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 smtClean="0"/>
              <a:t>Quali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strumenti</a:t>
            </a:r>
            <a:r>
              <a:rPr lang="it-IT" sz="4000" b="1" dirty="0" smtClean="0"/>
              <a:t>?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171494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7" y="0"/>
            <a:ext cx="9158174" cy="7060317"/>
          </a:xfrm>
          <a:prstGeom prst="rect">
            <a:avLst/>
          </a:prstGeom>
        </p:spPr>
      </p:pic>
      <p:pic>
        <p:nvPicPr>
          <p:cNvPr id="7" name="Immagin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96" y="983117"/>
            <a:ext cx="6312114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e 8"/>
          <p:cNvSpPr/>
          <p:nvPr/>
        </p:nvSpPr>
        <p:spPr>
          <a:xfrm>
            <a:off x="2483768" y="913498"/>
            <a:ext cx="1440160" cy="19394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1520" y="3068960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ECG intracavitario (II DERIV)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 smtClean="0"/>
              <a:t>Modificazioni </a:t>
            </a:r>
            <a:r>
              <a:rPr lang="it-IT" sz="2000" dirty="0"/>
              <a:t>onda P </a:t>
            </a:r>
            <a:r>
              <a:rPr lang="it-IT" sz="2000" dirty="0" smtClean="0"/>
              <a:t>durante progressione dell’elettrodo intracavitario </a:t>
            </a:r>
            <a:r>
              <a:rPr lang="it-IT" sz="2000" dirty="0"/>
              <a:t>dalla periferia </a:t>
            </a:r>
            <a:r>
              <a:rPr lang="it-IT" sz="2000" dirty="0" smtClean="0"/>
              <a:t>al cuore</a:t>
            </a:r>
            <a:r>
              <a:rPr lang="it-IT" sz="2000" dirty="0"/>
              <a:t> </a:t>
            </a:r>
            <a:r>
              <a:rPr lang="it-IT" sz="2000" dirty="0" smtClean="0"/>
              <a:t>   </a:t>
            </a:r>
            <a:r>
              <a:rPr lang="it-IT" sz="2000" dirty="0" smtClean="0">
                <a:sym typeface="Wingdings"/>
              </a:rPr>
              <a:t>     </a:t>
            </a:r>
            <a:r>
              <a:rPr lang="it-IT" sz="2000" dirty="0" smtClean="0"/>
              <a:t>GIUNZIONE </a:t>
            </a:r>
            <a:r>
              <a:rPr lang="it-IT" sz="2000" dirty="0"/>
              <a:t>ATRIO-CAVALE</a:t>
            </a:r>
            <a:r>
              <a:rPr lang="it-IT" sz="2000" dirty="0" smtClean="0"/>
              <a:t>:  </a:t>
            </a:r>
            <a:r>
              <a:rPr lang="it-IT" sz="2000" dirty="0"/>
              <a:t>onda P </a:t>
            </a:r>
            <a:r>
              <a:rPr lang="it-IT" sz="2000" dirty="0" smtClean="0"/>
              <a:t>massimale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>
                <a:cs typeface="Arial" pitchFamily="34" charset="0"/>
              </a:rPr>
              <a:t>Permettono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>
                <a:cs typeface="Arial" pitchFamily="34" charset="0"/>
              </a:rPr>
              <a:t>un </a:t>
            </a:r>
            <a:r>
              <a:rPr lang="en-US" sz="2000" b="1" cap="small" dirty="0" err="1">
                <a:cs typeface="Arial" pitchFamily="34" charset="0"/>
              </a:rPr>
              <a:t>ecg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b="1" cap="small" dirty="0" err="1">
                <a:cs typeface="Arial" pitchFamily="34" charset="0"/>
              </a:rPr>
              <a:t>comparativo</a:t>
            </a:r>
            <a:r>
              <a:rPr lang="en-US" sz="2000" b="1" cap="small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che</a:t>
            </a:r>
            <a:r>
              <a:rPr lang="en-US" sz="2000" b="1" cap="small" dirty="0">
                <a:solidFill>
                  <a:srgbClr val="CC9900"/>
                </a:solidFill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identifica</a:t>
            </a:r>
            <a:r>
              <a:rPr lang="en-US" sz="2000" dirty="0">
                <a:cs typeface="Arial" pitchFamily="34" charset="0"/>
              </a:rPr>
              <a:t>  la </a:t>
            </a:r>
            <a:r>
              <a:rPr lang="en-US" sz="2000" dirty="0" err="1">
                <a:cs typeface="Arial" pitchFamily="34" charset="0"/>
              </a:rPr>
              <a:t>massima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ampiezza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dell’onda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P</a:t>
            </a:r>
            <a:endParaRPr lang="it-IT" sz="20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2344596" y="119479"/>
            <a:ext cx="4477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Il metodo dell’ ECG-guida</a:t>
            </a:r>
            <a:endParaRPr lang="it-IT" sz="3200" b="1" dirty="0"/>
          </a:p>
        </p:txBody>
      </p:sp>
      <p:pic>
        <p:nvPicPr>
          <p:cNvPr id="11" name="Picture 12" descr="2015-05-13-14-24-46-18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232" y="4789878"/>
            <a:ext cx="2070247" cy="180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tangolo 5"/>
          <p:cNvSpPr/>
          <p:nvPr/>
        </p:nvSpPr>
        <p:spPr>
          <a:xfrm>
            <a:off x="251520" y="4653136"/>
            <a:ext cx="62646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/>
              <a:t>I recenti progressi tecnologici, hanno sviluppato sistemi innovativi integrando e combinando il metodo ECG con il </a:t>
            </a:r>
            <a:r>
              <a:rPr lang="it-IT" sz="2000" u="sng" dirty="0" err="1"/>
              <a:t>tracking</a:t>
            </a:r>
            <a:r>
              <a:rPr lang="it-IT" sz="2000" u="sng" dirty="0"/>
              <a:t> elettromagnetico</a:t>
            </a:r>
            <a:r>
              <a:rPr lang="it-IT" sz="2000" dirty="0"/>
              <a:t> (es. Sherlock 3CG™ TCS, VPS </a:t>
            </a:r>
            <a:r>
              <a:rPr lang="it-IT" sz="2000" dirty="0" err="1"/>
              <a:t>Rhythm</a:t>
            </a:r>
            <a:r>
              <a:rPr lang="it-IT" sz="2000" dirty="0"/>
              <a:t>), fornendo la possibilità all’operatore di seguire </a:t>
            </a:r>
            <a:r>
              <a:rPr lang="it-IT" sz="2000" i="1" u="sng" dirty="0"/>
              <a:t>real-time</a:t>
            </a:r>
            <a:r>
              <a:rPr lang="it-IT" sz="2000" dirty="0"/>
              <a:t> la direzione del catetere fino al raggiungimento della posizione ottimale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7564"/>
            <a:ext cx="9144000" cy="7035564"/>
          </a:xfrm>
          <a:prstGeom prst="rect">
            <a:avLst/>
          </a:prstGeom>
        </p:spPr>
      </p:pic>
      <p:sp>
        <p:nvSpPr>
          <p:cNvPr id="5" name="AutoShape 2" descr="Risultati immagini per pilot vyg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4" descr="Risultati immagini per pilot vyg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1011082" y="1312567"/>
            <a:ext cx="70784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000" dirty="0" err="1" smtClean="0">
                <a:cs typeface="Arial" pitchFamily="34" charset="0"/>
              </a:rPr>
              <a:t>Completo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controllo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 smtClean="0">
                <a:cs typeface="Arial" pitchFamily="34" charset="0"/>
              </a:rPr>
              <a:t>intraprocedurale</a:t>
            </a:r>
            <a:endParaRPr lang="en-US" sz="2000" dirty="0" smtClean="0">
              <a:cs typeface="Arial" pitchFamily="34" charset="0"/>
            </a:endParaRPr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en-US" sz="2000" dirty="0">
              <a:cs typeface="Arial" pitchFamily="34" charset="0"/>
            </a:endParaRPr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000" dirty="0" err="1">
                <a:cs typeface="Arial" pitchFamily="34" charset="0"/>
              </a:rPr>
              <a:t>Immediata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conferma</a:t>
            </a:r>
            <a:r>
              <a:rPr lang="en-US" sz="2000" b="1" cap="small" dirty="0">
                <a:solidFill>
                  <a:srgbClr val="CC9900"/>
                </a:solidFill>
                <a:cs typeface="Arial" pitchFamily="34" charset="0"/>
              </a:rPr>
              <a:t> </a:t>
            </a:r>
            <a:r>
              <a:rPr lang="en-US" sz="2000" dirty="0">
                <a:cs typeface="Arial" pitchFamily="34" charset="0"/>
              </a:rPr>
              <a:t>del </a:t>
            </a:r>
            <a:r>
              <a:rPr lang="en-US" sz="2000" dirty="0" err="1">
                <a:cs typeface="Arial" pitchFamily="34" charset="0"/>
              </a:rPr>
              <a:t>corretto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posizionamento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della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punta</a:t>
            </a:r>
            <a:r>
              <a:rPr lang="en-US" sz="2000" dirty="0">
                <a:cs typeface="Arial" pitchFamily="34" charset="0"/>
              </a:rPr>
              <a:t> del </a:t>
            </a:r>
            <a:r>
              <a:rPr lang="en-US" sz="2000" dirty="0" err="1" smtClean="0">
                <a:cs typeface="Arial" pitchFamily="34" charset="0"/>
              </a:rPr>
              <a:t>catetere</a:t>
            </a:r>
            <a:r>
              <a:rPr lang="en-US" sz="2000" dirty="0" smtClean="0">
                <a:cs typeface="Arial" pitchFamily="34" charset="0"/>
              </a:rPr>
              <a:t> (PICC </a:t>
            </a:r>
            <a:r>
              <a:rPr lang="en-US" sz="2000" dirty="0">
                <a:cs typeface="Arial" pitchFamily="34" charset="0"/>
              </a:rPr>
              <a:t>“bedside” </a:t>
            </a:r>
            <a:r>
              <a:rPr lang="en-US" sz="2000" dirty="0" smtClean="0">
                <a:cs typeface="Arial" pitchFamily="34" charset="0"/>
              </a:rPr>
              <a:t>,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 smtClean="0">
                <a:cs typeface="Arial" pitchFamily="34" charset="0"/>
              </a:rPr>
              <a:t>domiciliare</a:t>
            </a:r>
            <a:r>
              <a:rPr lang="en-US" sz="2000" dirty="0" smtClean="0">
                <a:cs typeface="Arial" pitchFamily="34" charset="0"/>
              </a:rPr>
              <a:t>)</a:t>
            </a:r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it-IT" sz="2000" dirty="0"/>
              <a:t>Riduce i tempi di attesa per l’inizio della </a:t>
            </a:r>
            <a:r>
              <a:rPr lang="it-IT" sz="2000" dirty="0" smtClean="0"/>
              <a:t>terapia</a:t>
            </a:r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it-IT" sz="2000" dirty="0"/>
              <a:t>Riduce al minimo i </a:t>
            </a:r>
            <a:r>
              <a:rPr lang="it-IT" sz="2000" dirty="0" err="1"/>
              <a:t>malposizionamenti</a:t>
            </a:r>
            <a:r>
              <a:rPr lang="it-IT" sz="2000" dirty="0"/>
              <a:t> </a:t>
            </a:r>
            <a:r>
              <a:rPr lang="it-IT" sz="2000" dirty="0" smtClean="0"/>
              <a:t>primari</a:t>
            </a:r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it-IT" sz="2000" dirty="0"/>
              <a:t>Elimina i costi legati </a:t>
            </a:r>
            <a:r>
              <a:rPr lang="it-IT" sz="2000" dirty="0" smtClean="0"/>
              <a:t>all’</a:t>
            </a:r>
            <a:r>
              <a:rPr lang="it-IT" sz="2000" dirty="0" err="1" smtClean="0"/>
              <a:t>Rx</a:t>
            </a:r>
            <a:endParaRPr lang="it-IT" sz="2000" dirty="0" smtClean="0"/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it-IT" sz="2000" dirty="0"/>
              <a:t>Elimina l’esposizione a </a:t>
            </a:r>
            <a:r>
              <a:rPr lang="it-IT" sz="2000" dirty="0" smtClean="0"/>
              <a:t>radiazioni</a:t>
            </a:r>
          </a:p>
          <a:p>
            <a:pPr marL="480060" indent="-34290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it-IT" sz="2000" dirty="0"/>
              <a:t>Garantisce procedure standard e rispetto delle linee </a:t>
            </a:r>
            <a:r>
              <a:rPr lang="it-IT" sz="2000" dirty="0" smtClean="0"/>
              <a:t>guida </a:t>
            </a:r>
            <a:endParaRPr lang="it-IT" sz="2000" dirty="0"/>
          </a:p>
          <a:p>
            <a:pPr marL="651510" indent="-514350" algn="just">
              <a:buFont typeface="Wingdings" panose="05000000000000000000" pitchFamily="2" charset="2"/>
              <a:buChar char="ü"/>
              <a:defRPr/>
            </a:pPr>
            <a:endParaRPr lang="it-IT" sz="2000" dirty="0"/>
          </a:p>
          <a:p>
            <a:pPr marL="651510" indent="-514350" algn="just">
              <a:buFont typeface="Wingdings" panose="05000000000000000000" pitchFamily="2" charset="2"/>
              <a:buChar char="ü"/>
              <a:defRPr/>
            </a:pPr>
            <a:endParaRPr lang="it-IT" sz="2000" dirty="0"/>
          </a:p>
        </p:txBody>
      </p:sp>
      <p:sp>
        <p:nvSpPr>
          <p:cNvPr id="7" name="Rettangolo 6"/>
          <p:cNvSpPr/>
          <p:nvPr/>
        </p:nvSpPr>
        <p:spPr>
          <a:xfrm>
            <a:off x="-21684" y="68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51510" indent="-514350" algn="ctr">
              <a:defRPr/>
            </a:pPr>
            <a:r>
              <a:rPr lang="it-IT" sz="3600" b="1" dirty="0">
                <a:latin typeface="+mj-lt"/>
              </a:rPr>
              <a:t>Utilità e vantaggi</a:t>
            </a:r>
          </a:p>
        </p:txBody>
      </p:sp>
    </p:spTree>
    <p:extLst>
      <p:ext uri="{BB962C8B-B14F-4D97-AF65-F5344CB8AC3E}">
        <p14:creationId xmlns:p14="http://schemas.microsoft.com/office/powerpoint/2010/main" val="30493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7590" y="-30476"/>
            <a:ext cx="922426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294761" y="225375"/>
            <a:ext cx="7837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err="1" smtClean="0"/>
              <a:t>Queste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tecnologie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sono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realmente</a:t>
            </a:r>
            <a:r>
              <a:rPr lang="en-GB" sz="2400" b="1" dirty="0" smtClean="0"/>
              <a:t> a </a:t>
            </a:r>
            <a:r>
              <a:rPr lang="en-GB" sz="2400" b="1" dirty="0" err="1" smtClean="0"/>
              <a:t>disposizione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dei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clinici</a:t>
            </a:r>
            <a:r>
              <a:rPr lang="en-GB" sz="2400" b="1" dirty="0" smtClean="0"/>
              <a:t>?</a:t>
            </a:r>
            <a:endParaRPr lang="it-IT" sz="2400" b="1" dirty="0"/>
          </a:p>
        </p:txBody>
      </p:sp>
      <p:sp>
        <p:nvSpPr>
          <p:cNvPr id="5" name="AutoShape 2" descr="Risultati immagini per pilot vyg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4" descr="Risultati immagini per pilot vyg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65" y="1052736"/>
            <a:ext cx="9167008" cy="70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isultati immagini per ecografo phili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60" y="2030589"/>
            <a:ext cx="2823867" cy="338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isultati immagini per intensificatore di brillanz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8" b="8925"/>
          <a:stretch/>
        </p:blipFill>
        <p:spPr bwMode="auto">
          <a:xfrm>
            <a:off x="3820119" y="2030589"/>
            <a:ext cx="3945249" cy="293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7773" b="8331"/>
          <a:stretch>
            <a:fillRect/>
          </a:stretch>
        </p:blipFill>
        <p:spPr bwMode="auto">
          <a:xfrm>
            <a:off x="6228184" y="5030674"/>
            <a:ext cx="2704128" cy="1710693"/>
          </a:xfrm>
          <a:prstGeom prst="rect">
            <a:avLst/>
          </a:prstGeom>
          <a:ln>
            <a:noFill/>
          </a:ln>
          <a:effectLst>
            <a:outerShdw blurRad="101600" dist="139700" dir="2700000" sx="98000" sy="98000" algn="tl" rotWithShape="0">
              <a:srgbClr val="FF3300">
                <a:alpha val="73000"/>
              </a:srgbClr>
            </a:outerShdw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37" y="4736013"/>
            <a:ext cx="3207345" cy="226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0"/>
          <p:cNvSpPr/>
          <p:nvPr/>
        </p:nvSpPr>
        <p:spPr>
          <a:xfrm>
            <a:off x="2398136" y="6759808"/>
            <a:ext cx="1144045" cy="196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3" name="Immagine 12" descr="prd_disp_img_009164002">
            <a:extLst>
              <a:ext uri="{FF2B5EF4-FFF2-40B4-BE49-F238E27FC236}">
                <a16:creationId xmlns:a16="http://schemas.microsoft.com/office/drawing/2014/main" id="{B948D462-6BCC-44F5-844A-9CEDAA9D765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19" y="5055032"/>
            <a:ext cx="2097677" cy="1798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78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19"/>
            <a:ext cx="3973312" cy="574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23" y="2350569"/>
            <a:ext cx="4743450" cy="286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522" y="185551"/>
            <a:ext cx="25949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8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-24295" y="1052736"/>
            <a:ext cx="9144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altLang="it-IT" sz="8000" dirty="0" err="1">
                <a:latin typeface="Freestyle Script" pitchFamily="66" charset="0"/>
              </a:rPr>
              <a:t>Thanks</a:t>
            </a:r>
            <a:r>
              <a:rPr lang="it-IT" altLang="it-IT" sz="8000" dirty="0">
                <a:latin typeface="Freestyle Script" pitchFamily="66" charset="0"/>
              </a:rPr>
              <a:t> for the </a:t>
            </a:r>
            <a:r>
              <a:rPr lang="it-IT" altLang="it-IT" sz="8000" dirty="0" err="1">
                <a:latin typeface="Freestyle Script" pitchFamily="66" charset="0"/>
              </a:rPr>
              <a:t>attention</a:t>
            </a:r>
            <a:endParaRPr lang="en-GB" altLang="it-IT" sz="8000" dirty="0">
              <a:latin typeface="Freestyle Script" pitchFamily="66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9144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CasellaDiTesto 3"/>
          <p:cNvSpPr txBox="1">
            <a:spLocks noChangeArrowheads="1"/>
          </p:cNvSpPr>
          <p:nvPr/>
        </p:nvSpPr>
        <p:spPr bwMode="auto">
          <a:xfrm>
            <a:off x="2343461" y="5569768"/>
            <a:ext cx="44084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it-IT" sz="6600" dirty="0">
                <a:latin typeface="Freestyle Script" pitchFamily="66" charset="0"/>
              </a:rPr>
              <a:t>tollapi.l@gmail.com</a:t>
            </a:r>
            <a:endParaRPr lang="en-GB" altLang="it-IT" sz="6600" dirty="0">
              <a:latin typeface="Freestyl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504</Words>
  <Application>Microsoft Office PowerPoint</Application>
  <PresentationFormat>Presentazione su schermo (4:3)</PresentationFormat>
  <Paragraphs>73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MS PGothic</vt:lpstr>
      <vt:lpstr>Arial</vt:lpstr>
      <vt:lpstr>Arial Narrow</vt:lpstr>
      <vt:lpstr>Calibri</vt:lpstr>
      <vt:lpstr>Freestyle Script</vt:lpstr>
      <vt:lpstr>Gotham Medium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DHSMILANO2</cp:lastModifiedBy>
  <cp:revision>121</cp:revision>
  <dcterms:created xsi:type="dcterms:W3CDTF">2018-04-12T14:27:13Z</dcterms:created>
  <dcterms:modified xsi:type="dcterms:W3CDTF">2018-05-25T06:45:29Z</dcterms:modified>
</cp:coreProperties>
</file>