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6" r:id="rId2"/>
    <p:sldId id="278" r:id="rId3"/>
    <p:sldId id="259" r:id="rId4"/>
    <p:sldId id="260" r:id="rId5"/>
    <p:sldId id="261" r:id="rId6"/>
    <p:sldId id="262" r:id="rId7"/>
    <p:sldId id="272" r:id="rId8"/>
    <p:sldId id="269" r:id="rId9"/>
    <p:sldId id="273" r:id="rId10"/>
    <p:sldId id="275" r:id="rId11"/>
    <p:sldId id="264" r:id="rId12"/>
    <p:sldId id="265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9"/>
    <p:restoredTop sz="80645"/>
  </p:normalViewPr>
  <p:slideViewPr>
    <p:cSldViewPr snapToGrid="0" snapToObjects="1">
      <p:cViewPr varScale="1">
        <p:scale>
          <a:sx n="57" d="100"/>
          <a:sy n="57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363CB-3CAC-544B-A4BC-B2085C00A1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B4F2F-3296-1448-82C4-3824E3448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Ecografia ed infermieri</a:t>
            </a:r>
          </a:p>
          <a:p>
            <a:r>
              <a:rPr lang="it-IT" dirty="0"/>
              <a:t>Qual è l’atteggiamento degli infermieri verso l’ecografia?</a:t>
            </a:r>
          </a:p>
          <a:p>
            <a:r>
              <a:rPr lang="it-IT" dirty="0"/>
              <a:t>Negativo (di resistenza verso il suo utilizzo) o</a:t>
            </a:r>
          </a:p>
          <a:p>
            <a:r>
              <a:rPr lang="it-IT" dirty="0"/>
              <a:t>Positivo (nel considerare le potenzialità che essa offre)?</a:t>
            </a:r>
          </a:p>
          <a:p>
            <a:endParaRPr lang="it-IT" dirty="0"/>
          </a:p>
          <a:p>
            <a:r>
              <a:rPr lang="it-IT" dirty="0"/>
              <a:t>In questa relazione sarà descritta una storia per riflettere sul rapporto tra infermieri ed ecografia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483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Autore</a:t>
            </a:r>
            <a:r>
              <a:rPr lang="it-IT" dirty="0"/>
              <a:t> La storia è descritta dal dott. David Dosa, medico presso la clinica </a:t>
            </a:r>
            <a:r>
              <a:rPr lang="it-IT" dirty="0" err="1"/>
              <a:t>Steere</a:t>
            </a:r>
            <a:r>
              <a:rPr lang="it-IT" dirty="0"/>
              <a:t> </a:t>
            </a:r>
            <a:r>
              <a:rPr lang="it-IT" dirty="0" err="1"/>
              <a:t>house</a:t>
            </a:r>
            <a:r>
              <a:rPr lang="it-IT" dirty="0"/>
              <a:t> di Providence, </a:t>
            </a:r>
            <a:r>
              <a:rPr lang="it-IT" dirty="0" err="1"/>
              <a:t>Rhode</a:t>
            </a:r>
            <a:r>
              <a:rPr lang="it-IT" dirty="0"/>
              <a:t> Island, una clinica per persone affette da patologie neurodegenerative /Parkinson, Alzheimer).. E pubblicata nel 2007 dal NEJM</a:t>
            </a:r>
          </a:p>
          <a:p>
            <a:r>
              <a:rPr lang="it-IT" dirty="0"/>
              <a:t>Il protagonista di questa storia è un gatto di nome Oscar.</a:t>
            </a:r>
          </a:p>
          <a:p>
            <a:r>
              <a:rPr lang="it-IT" dirty="0"/>
              <a:t>La particolarità di questa storia è il comportamento del gatto: normalmente solitario, non socievole ma che restava vicino senza allontanarsi ai pazienti che erano prossimi alla morte. </a:t>
            </a:r>
          </a:p>
          <a:p>
            <a:r>
              <a:rPr lang="it-IT" dirty="0"/>
              <a:t>Questo comportamento aveva incuriosito gli infermieri, dapprima scettici a quest’idea che successivamente hanno potuto osservare che la sua presenza era un segno quasi infallibile che il paziente sarebbe morto in breve tempo.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281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463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SOMMARIO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355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7891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it-IT" sz="1200" b="1" dirty="0">
                <a:latin typeface="Adobe Garamond Pro" panose="02020502060506020403" pitchFamily="18" charset="77"/>
              </a:rPr>
              <a:t>Perché l’ecografia nel Nursing?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200" dirty="0">
                <a:latin typeface="Adobe Garamond Pro" panose="02020502060506020403" pitchFamily="18" charset="77"/>
              </a:rPr>
              <a:t>Applicazione dell’ecografia a scopo interventistico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200" dirty="0">
                <a:latin typeface="Adobe Garamond Pro" panose="02020502060506020403" pitchFamily="18" charset="77"/>
              </a:rPr>
              <a:t>Storia ecografia -&gt; </a:t>
            </a:r>
            <a:r>
              <a:rPr lang="it-IT" sz="1200" dirty="0" err="1">
                <a:latin typeface="Adobe Garamond Pro" panose="02020502060506020403" pitchFamily="18" charset="77"/>
              </a:rPr>
              <a:t>Spallanzani</a:t>
            </a:r>
            <a:r>
              <a:rPr lang="it-IT" sz="1200" dirty="0">
                <a:latin typeface="Adobe Garamond Pro" panose="02020502060506020403" pitchFamily="18" charset="77"/>
              </a:rPr>
              <a:t>, volo pipistrelli -&gt; militare, medicina -&gt; Nursing: ecografia interventistica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1200" dirty="0">
              <a:latin typeface="Adobe Garamond Pro" panose="02020502060506020403" pitchFamily="18" charset="77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200" dirty="0">
                <a:latin typeface="Adobe Garamond Pro" panose="02020502060506020403" pitchFamily="18" charset="77"/>
              </a:rPr>
              <a:t>Promozione di migliori </a:t>
            </a:r>
            <a:r>
              <a:rPr lang="it-IT" sz="1200" dirty="0" err="1">
                <a:latin typeface="Adobe Garamond Pro" panose="02020502060506020403" pitchFamily="18" charset="77"/>
              </a:rPr>
              <a:t>outcome</a:t>
            </a:r>
            <a:r>
              <a:rPr lang="it-IT" sz="1200" dirty="0">
                <a:latin typeface="Adobe Garamond Pro" panose="02020502060506020403" pitchFamily="18" charset="77"/>
              </a:rPr>
              <a:t> per il paziente (letteratura evidenze dei vantaggi e </a:t>
            </a:r>
            <a:r>
              <a:rPr lang="it-IT" sz="1200" dirty="0" err="1">
                <a:latin typeface="Adobe Garamond Pro" panose="02020502060506020403" pitchFamily="18" charset="77"/>
              </a:rPr>
              <a:t>outcome</a:t>
            </a:r>
            <a:r>
              <a:rPr lang="it-IT" sz="1200" dirty="0">
                <a:latin typeface="Adobe Garamond Pro" panose="02020502060506020403" pitchFamily="18" charset="77"/>
              </a:rPr>
              <a:t> dell’uso ecografia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1200" dirty="0">
              <a:latin typeface="Adobe Garamond Pro" panose="02020502060506020403" pitchFamily="18" charset="77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200" dirty="0">
                <a:latin typeface="Adobe Garamond Pro" panose="02020502060506020403" pitchFamily="18" charset="77"/>
              </a:rPr>
              <a:t>Sviluppo ed aggiornamento delle competenze: competenze percorsi base (corso di laurea) e post-base (master accessi vascolari, area critica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1200" dirty="0">
              <a:latin typeface="Adobe Garamond Pro" panose="02020502060506020403" pitchFamily="18" charset="77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186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GRAZIE PER L’ATTENZIONE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4F2F-3296-1448-82C4-3824E344899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875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8BB5C0-AEF9-D74A-B5DF-14CA828FA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F2119B6-33BE-B642-A8CE-5C7526A88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FA26F4-55D6-2043-A7E3-473FB4CCC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F9749C-CD05-1447-8093-B6D2B2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8EE6A9-E328-984E-B015-A1E61E4B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43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5D0CD3-FF9F-504A-ABB9-C3193ADE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D3779-00DA-7443-90A0-FFF3402D9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D03162-A43B-354F-93E4-9359CDFD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F85425-328F-324F-9CD2-40316BF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21797C-EF9E-8248-AA1E-C8318753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612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F47C09-9C1C-CD42-BCC8-C22595AF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F958B0-EA20-A54F-BFC3-8498FF51B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AF4690-C0A8-9D47-86B6-F3DF3CAB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A2ECAE-FFC1-9F49-AD4C-937FCCB1F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7CEE5F-07C5-484D-B8AE-5B1629A2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138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0D1C2-22A3-604C-933B-6283ED9D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0CB3D8-6CE2-8D4C-8E71-A64E8722A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BDA511D-34DF-774B-BAF5-C2E2BE94D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662532-E700-344E-9FFC-1D794F2A9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CB0289-0DBC-1843-BE62-0B297463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B2101F-F6A4-704B-900F-10A46D6C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36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1D41CC-F937-1246-A7AD-36D8FF04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205BAE-583A-0A4C-BCF2-93800C44F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0C0AC8-29AF-7C43-8F49-A8BBE8442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C3867CA-84DD-1E4B-846F-D27F749C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8F1B58A-AF21-2D4F-BAC3-89FA2533B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B6F71A0-A840-CF45-BA5A-C87A6E2C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2A969A5-E374-364F-B6AC-1A4A05EB7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4B270E0-B9D7-474E-B5F8-E985A4DBB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065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4C5654-5D28-204E-AD69-B0200D6BC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6593026-5799-1843-A72E-B9F2A2E3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223716C-7B0A-DA4A-ABB7-1DEB9B19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72B7B8F-FBC4-4C4F-907B-65103A964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61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F42E460-7FF4-2B49-BA90-7569FF6B6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B6A84EB-DD0D-BD45-80AB-9DF194DD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2CFDA7-8D40-4D41-964D-FD4E8F2B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731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F71E33-8B60-7341-B813-B49CAF4E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BED055-1B4F-D44D-A390-271A6618F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B39D30-A6D3-C947-9725-AA99E40D3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D10E1E6-82AA-D74B-A8AB-234A299EE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FB868E5-20A7-DE49-A7C1-A42509A3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D10E7A-FD83-7048-92C3-691E722F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106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51288D-09CB-4646-937E-21BE10EE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500E46D-58EC-4041-BAE8-FE061E54E3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4037099-E741-6B40-A19F-A62ABA931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3BA6FE-3066-2943-AD51-9B40BECE0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31D70E-95D2-6445-BBB8-DD82AE631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E629C5-F983-D441-98A7-BDE8FDCE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80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DF3EC4-5081-E342-BD55-13E0857EA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1BF211-9EC2-5D44-B217-244A212B1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F3CD22-5162-CD4D-87C6-965A5556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AE3EED-0AA4-FF4A-8BD3-1147C6252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0DF49D-4F1B-6B4D-9EBB-B4B949B3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82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F7746C5-AC46-EC4C-90BD-3D2F55874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E5A381-66F3-7143-9DCD-299C3DEBD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CE4C24-0128-0A48-B30D-E65D729DA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FD6881-CFEF-A644-99C8-FF6571970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B606D2-63A3-7846-AE22-726550336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941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5049042-2769-4E4C-B08C-F9D25D9E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CFF549-C32E-1045-81CB-F2DF45B4A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6958D4-62AB-1143-9C99-9BB1D36BCE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FD52-5C31-4541-8D32-F5FE4587142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6A3170-5076-FA45-A992-33435420C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A254A8-D876-5C45-AA94-75AFA79CD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0BB78-6628-6445-85BD-7D86192E42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94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7E99AA-4A1F-1847-9A82-178245158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709" y="2406448"/>
            <a:ext cx="10965822" cy="179872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it-IT" b="1" dirty="0">
                <a:latin typeface="Gill Sans" panose="020B0502020104020203" pitchFamily="34" charset="-79"/>
                <a:ea typeface="Adobe Song Std L" panose="02020300000000000000" pitchFamily="18" charset="-128"/>
                <a:cs typeface="Gill Sans" panose="020B0502020104020203" pitchFamily="34" charset="-79"/>
              </a:rPr>
              <a:t>Ultrasuoni ed infermieri:</a:t>
            </a:r>
            <a:br>
              <a:rPr lang="it-IT" b="1" dirty="0">
                <a:latin typeface="Gill Sans" panose="020B0502020104020203" pitchFamily="34" charset="-79"/>
                <a:ea typeface="Adobe Song Std L" panose="02020300000000000000" pitchFamily="18" charset="-128"/>
                <a:cs typeface="Gill Sans" panose="020B0502020104020203" pitchFamily="34" charset="-79"/>
              </a:rPr>
            </a:br>
            <a:r>
              <a:rPr lang="it-IT" b="1" dirty="0">
                <a:latin typeface="Gill Sans" panose="020B0502020104020203" pitchFamily="34" charset="-79"/>
                <a:ea typeface="Adobe Song Std L" panose="02020300000000000000" pitchFamily="18" charset="-128"/>
                <a:cs typeface="Gill Sans" panose="020B0502020104020203" pitchFamily="34" charset="-79"/>
              </a:rPr>
              <a:t>è ancora l’era del gatto Oscar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D78304-5703-E246-9A24-EC6260F7E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12265"/>
            <a:ext cx="9144000" cy="1655762"/>
          </a:xfrm>
        </p:spPr>
        <p:txBody>
          <a:bodyPr>
            <a:normAutofit/>
          </a:bodyPr>
          <a:lstStyle/>
          <a:p>
            <a:r>
              <a:rPr lang="it-IT" sz="4400" b="1" dirty="0">
                <a:latin typeface="Gill Sans" panose="020B0502020104020203" pitchFamily="34" charset="-79"/>
                <a:ea typeface="Tahoma" panose="020B0604030504040204" pitchFamily="34" charset="0"/>
                <a:cs typeface="Gill Sans" panose="020B0502020104020203" pitchFamily="34" charset="-79"/>
              </a:rPr>
              <a:t>Leonardo </a:t>
            </a:r>
            <a:r>
              <a:rPr lang="it-IT" sz="4400" b="1" dirty="0" err="1">
                <a:latin typeface="Gill Sans" panose="020B0502020104020203" pitchFamily="34" charset="-79"/>
                <a:ea typeface="Tahoma" panose="020B0604030504040204" pitchFamily="34" charset="0"/>
                <a:cs typeface="Gill Sans" panose="020B0502020104020203" pitchFamily="34" charset="-79"/>
              </a:rPr>
              <a:t>Diliso</a:t>
            </a:r>
            <a:endParaRPr lang="it-IT" sz="4400" b="1" dirty="0">
              <a:effectLst/>
              <a:latin typeface="Gill Sans" panose="020B0502020104020203" pitchFamily="34" charset="-79"/>
              <a:ea typeface="Tahoma" panose="020B0604030504040204" pitchFamily="34" charset="0"/>
              <a:cs typeface="Gill Sans" panose="020B0502020104020203" pitchFamily="34" charset="-79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9516CDA-E301-3141-AC5F-CE32A7E98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06"/>
          <a:stretch/>
        </p:blipFill>
        <p:spPr>
          <a:xfrm>
            <a:off x="0" y="407982"/>
            <a:ext cx="2194560" cy="119085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1627F82-75F9-2F40-863C-92E773F48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869" y="520077"/>
            <a:ext cx="9667662" cy="67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0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51DAF3-956A-D24F-9A11-BFB0B6A4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IL GATTO OSCAR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56269E-BEDC-7B4C-9E21-90D01BC43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685" y="365125"/>
            <a:ext cx="1364303" cy="98590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BADEA4F-6866-F748-AAE9-8CE664941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606" y="1499443"/>
            <a:ext cx="4781646" cy="4826756"/>
          </a:xfrm>
          <a:prstGeom prst="rect">
            <a:avLst/>
          </a:prstGeom>
        </p:spPr>
      </p:pic>
      <p:pic>
        <p:nvPicPr>
          <p:cNvPr id="3" name="video oscar 1.0">
            <a:hlinkClick r:id="" action="ppaction://media"/>
            <a:extLst>
              <a:ext uri="{FF2B5EF4-FFF2-40B4-BE49-F238E27FC236}">
                <a16:creationId xmlns:a16="http://schemas.microsoft.com/office/drawing/2014/main" id="{DAAC202D-C1B1-9541-8CAF-DD5B8D5755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58388" y="2047461"/>
            <a:ext cx="6889682" cy="387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8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7659E1-588B-624E-B0AF-9D1FFA5EE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OBIETTIVI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0261F8-6AEC-5043-A99B-C42B77F0E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33"/>
          <a:stretch/>
        </p:blipFill>
        <p:spPr>
          <a:xfrm rot="10800000">
            <a:off x="7550283" y="1440627"/>
            <a:ext cx="1618371" cy="95016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FD19593-F66C-9047-AE9D-F15388D93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251" y="1336339"/>
            <a:ext cx="1364303" cy="985909"/>
          </a:xfrm>
          <a:prstGeom prst="rect">
            <a:avLst/>
          </a:prstGeom>
        </p:spPr>
      </p:pic>
      <p:sp>
        <p:nvSpPr>
          <p:cNvPr id="7" name="Freccia bidirezionale orizzontale 6">
            <a:extLst>
              <a:ext uri="{FF2B5EF4-FFF2-40B4-BE49-F238E27FC236}">
                <a16:creationId xmlns:a16="http://schemas.microsoft.com/office/drawing/2014/main" id="{F7388AFB-2A75-9D4E-B4A5-45D97FC2CF63}"/>
              </a:ext>
            </a:extLst>
          </p:cNvPr>
          <p:cNvSpPr/>
          <p:nvPr/>
        </p:nvSpPr>
        <p:spPr>
          <a:xfrm>
            <a:off x="4840943" y="1463709"/>
            <a:ext cx="2465295" cy="73117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021185F-071C-4446-88FB-E9774B09FD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54" t="3676" r="17607"/>
          <a:stretch/>
        </p:blipFill>
        <p:spPr>
          <a:xfrm>
            <a:off x="6378268" y="2508789"/>
            <a:ext cx="3603812" cy="338390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6CB65AA-052A-1D4C-BEDA-B7DECE9207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7492"/>
          <a:stretch/>
        </p:blipFill>
        <p:spPr>
          <a:xfrm>
            <a:off x="2341191" y="2508786"/>
            <a:ext cx="3603812" cy="338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3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A700D-4BD1-E443-A1C5-D001A4B9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350" y="753484"/>
            <a:ext cx="428065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>
                <a:latin typeface="Gill Sans" panose="020B0502020104020203" pitchFamily="34" charset="-79"/>
                <a:cs typeface="Gill Sans" panose="020B0502020104020203" pitchFamily="34" charset="-79"/>
              </a:rPr>
              <a:t>OSSERVAZIONE 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24578B4-5280-3B44-9DFF-9A98A42B9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9308" y="562947"/>
            <a:ext cx="2922043" cy="2020021"/>
          </a:xfrm>
        </p:spPr>
      </p:pic>
      <p:pic>
        <p:nvPicPr>
          <p:cNvPr id="10" name="Segnaposto contenuto 4">
            <a:extLst>
              <a:ext uri="{FF2B5EF4-FFF2-40B4-BE49-F238E27FC236}">
                <a16:creationId xmlns:a16="http://schemas.microsoft.com/office/drawing/2014/main" id="{892C5D47-4DDC-0B42-8D41-D190D2795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41"/>
          <a:stretch/>
        </p:blipFill>
        <p:spPr>
          <a:xfrm>
            <a:off x="4989308" y="2687583"/>
            <a:ext cx="2922043" cy="1788416"/>
          </a:xfrm>
          <a:prstGeom prst="rect">
            <a:avLst/>
          </a:prstGeom>
        </p:spPr>
      </p:pic>
      <p:pic>
        <p:nvPicPr>
          <p:cNvPr id="11" name="Segnaposto contenuto 4">
            <a:extLst>
              <a:ext uri="{FF2B5EF4-FFF2-40B4-BE49-F238E27FC236}">
                <a16:creationId xmlns:a16="http://schemas.microsoft.com/office/drawing/2014/main" id="{95B3DDA9-374C-B94B-A68E-07C2E606D5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05"/>
          <a:stretch/>
        </p:blipFill>
        <p:spPr>
          <a:xfrm>
            <a:off x="4989307" y="4564758"/>
            <a:ext cx="2922043" cy="198317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8E12B02-1CF6-2946-A6D6-E62653D2F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91" y="1572957"/>
            <a:ext cx="3065918" cy="4462404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389787BB-BEA2-9744-AC1A-E6A3D38F5127}"/>
              </a:ext>
            </a:extLst>
          </p:cNvPr>
          <p:cNvSpPr txBox="1">
            <a:spLocks/>
          </p:cNvSpPr>
          <p:nvPr/>
        </p:nvSpPr>
        <p:spPr>
          <a:xfrm>
            <a:off x="7911350" y="2684103"/>
            <a:ext cx="42806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>
                <a:latin typeface="Gill Sans" panose="020B0502020104020203" pitchFamily="34" charset="-79"/>
                <a:cs typeface="Gill Sans" panose="020B0502020104020203" pitchFamily="34" charset="-79"/>
              </a:rPr>
              <a:t>RICERCA DELLE </a:t>
            </a:r>
          </a:p>
          <a:p>
            <a:pPr algn="ctr"/>
            <a:r>
              <a:rPr lang="it-IT" sz="3200" b="1" dirty="0">
                <a:latin typeface="Gill Sans" panose="020B0502020104020203" pitchFamily="34" charset="-79"/>
                <a:cs typeface="Gill Sans" panose="020B0502020104020203" pitchFamily="34" charset="-79"/>
              </a:rPr>
              <a:t>EVIDENZE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7E0BD948-E01D-F94E-8723-23EF947F2EB4}"/>
              </a:ext>
            </a:extLst>
          </p:cNvPr>
          <p:cNvSpPr txBox="1">
            <a:spLocks/>
          </p:cNvSpPr>
          <p:nvPr/>
        </p:nvSpPr>
        <p:spPr>
          <a:xfrm>
            <a:off x="7911349" y="4709798"/>
            <a:ext cx="428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>
                <a:latin typeface="Gill Sans" panose="020B0502020104020203" pitchFamily="34" charset="-79"/>
                <a:cs typeface="Gill Sans" panose="020B0502020104020203" pitchFamily="34" charset="-79"/>
              </a:rPr>
              <a:t>COMPRENSIONE DEL SIGNIFICATO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B42DBD7-D6B3-0444-A2FD-A4649CCD1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6156" y="1067191"/>
            <a:ext cx="673100" cy="50292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334F3223-A791-3A4A-8898-96C056D7E4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227" y="562947"/>
            <a:ext cx="1364303" cy="98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1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FE2786-AB6B-CD49-9CFB-570D584AF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OSSERVAZIONE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EC60D46-7320-EC48-BDD5-55BE6798C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79811"/>
            <a:ext cx="5584264" cy="3496235"/>
          </a:xfrm>
        </p:spPr>
      </p:pic>
      <p:pic>
        <p:nvPicPr>
          <p:cNvPr id="8" name="Segnaposto contenuto 4">
            <a:extLst>
              <a:ext uri="{FF2B5EF4-FFF2-40B4-BE49-F238E27FC236}">
                <a16:creationId xmlns:a16="http://schemas.microsoft.com/office/drawing/2014/main" id="{782442E4-A720-BE45-9680-7CE56029B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381" y="174806"/>
            <a:ext cx="1706187" cy="170618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EF85432-EBE1-2C48-B832-66CAF0EE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575" y="534946"/>
            <a:ext cx="1364303" cy="985909"/>
          </a:xfrm>
          <a:prstGeom prst="rect">
            <a:avLst/>
          </a:prstGeom>
        </p:spPr>
      </p:pic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id="{21EA07AC-35D0-AB4F-A5EF-6EAEB7950FB0}"/>
              </a:ext>
            </a:extLst>
          </p:cNvPr>
          <p:cNvSpPr txBox="1">
            <a:spLocks/>
          </p:cNvSpPr>
          <p:nvPr/>
        </p:nvSpPr>
        <p:spPr>
          <a:xfrm>
            <a:off x="6701283" y="2079811"/>
            <a:ext cx="5024382" cy="2751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>
                <a:latin typeface="Gill Sans" panose="020B0502020104020203" pitchFamily="34" charset="-79"/>
                <a:cs typeface="Gill Sans" panose="020B0502020104020203" pitchFamily="34" charset="-79"/>
              </a:rPr>
              <a:t>DOMANDA DI RICERCA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3600" i="1">
                <a:latin typeface="Gill Sans" panose="020B0502020104020203" pitchFamily="34" charset="-79"/>
                <a:cs typeface="Gill Sans" panose="020B0502020104020203" pitchFamily="34" charset="-79"/>
              </a:rPr>
              <a:t>È una casualità che il gatto Oscar sia vicino solo ai pazienti prossimi alla morte? </a:t>
            </a:r>
            <a:endParaRPr lang="it-IT" sz="36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44660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AF84D0-3197-C641-947B-9A7CE87C0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RICERCA DELLE EVIDENZE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C8E312F-2F8E-8B4E-B162-BE7E38F7D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610" y="2471028"/>
            <a:ext cx="5956315" cy="3356031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92ED3E9-7306-C646-A808-E959D0F72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10" y="512347"/>
            <a:ext cx="1364303" cy="985909"/>
          </a:xfrm>
          <a:prstGeom prst="rect">
            <a:avLst/>
          </a:prstGeom>
        </p:spPr>
      </p:pic>
      <p:pic>
        <p:nvPicPr>
          <p:cNvPr id="7" name="Segnaposto contenuto 4">
            <a:extLst>
              <a:ext uri="{FF2B5EF4-FFF2-40B4-BE49-F238E27FC236}">
                <a16:creationId xmlns:a16="http://schemas.microsoft.com/office/drawing/2014/main" id="{624CC310-DB39-104D-9D68-FD1CB2DA4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947" y="145119"/>
            <a:ext cx="1765574" cy="1765574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925A578C-37C0-D34E-88A3-4A9027C1F87E}"/>
              </a:ext>
            </a:extLst>
          </p:cNvPr>
          <p:cNvSpPr txBox="1">
            <a:spLocks/>
          </p:cNvSpPr>
          <p:nvPr/>
        </p:nvSpPr>
        <p:spPr>
          <a:xfrm>
            <a:off x="6866313" y="2471028"/>
            <a:ext cx="4487487" cy="3739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b="1" dirty="0">
                <a:latin typeface="Gill Sans" panose="020B0502020104020203" pitchFamily="34" charset="-79"/>
                <a:cs typeface="Gill Sans" panose="020B0502020104020203" pitchFamily="34" charset="-79"/>
              </a:rPr>
              <a:t>DATI QUANTITATIVI</a:t>
            </a:r>
          </a:p>
          <a:p>
            <a:pPr algn="ctr"/>
            <a:endParaRPr lang="it-IT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it-IT" sz="3600" b="1" dirty="0">
                <a:latin typeface="Gill Sans" panose="020B0502020104020203" pitchFamily="34" charset="-79"/>
                <a:cs typeface="Gill Sans" panose="020B0502020104020203" pitchFamily="34" charset="-79"/>
              </a:rPr>
              <a:t>DATI QUALITATIVI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it-IT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692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221C93-7534-3A48-B26F-BFEBADB0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71" y="5115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COMPRENSIONE DEL SIGNIFICATO 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DEDDCD2-677A-C843-A9CB-A53B4C925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706" y="2021879"/>
            <a:ext cx="5511300" cy="3661745"/>
          </a:xfr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AABED76-D791-484F-ADCA-D4283F398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385" y="464099"/>
            <a:ext cx="1460615" cy="130727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5EF3D9F-F5B9-2647-A0F0-CD003D98F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54" y="592607"/>
            <a:ext cx="1364303" cy="98590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67AEA964-32EC-3842-A87E-3E6FFFF42537}"/>
              </a:ext>
            </a:extLst>
          </p:cNvPr>
          <p:cNvSpPr/>
          <p:nvPr/>
        </p:nvSpPr>
        <p:spPr>
          <a:xfrm>
            <a:off x="6618442" y="1520860"/>
            <a:ext cx="510250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32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r>
              <a:rPr lang="it-IT" sz="3200" b="1" i="1" dirty="0">
                <a:latin typeface="Gill Sans" panose="020B0502020104020203" pitchFamily="34" charset="-79"/>
                <a:cs typeface="Gill Sans" panose="020B0502020104020203" pitchFamily="34" charset="-79"/>
              </a:rPr>
              <a:t>“</a:t>
            </a:r>
            <a:r>
              <a:rPr lang="it-IT" sz="3200" b="1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why</a:t>
            </a:r>
            <a:r>
              <a:rPr lang="it-IT" sz="3200" b="1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b="1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does</a:t>
            </a:r>
            <a:r>
              <a:rPr lang="it-IT" sz="3200" b="1" i="1" dirty="0">
                <a:latin typeface="Gill Sans" panose="020B0502020104020203" pitchFamily="34" charset="-79"/>
                <a:cs typeface="Gill Sans" panose="020B0502020104020203" pitchFamily="34" charset="-79"/>
              </a:rPr>
              <a:t> he do </a:t>
            </a:r>
            <a:r>
              <a:rPr lang="it-IT" sz="3200" b="1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it</a:t>
            </a:r>
            <a:r>
              <a:rPr lang="it-IT" sz="3200" b="1" i="1" dirty="0">
                <a:latin typeface="Gill Sans" panose="020B0502020104020203" pitchFamily="34" charset="-79"/>
                <a:cs typeface="Gill Sans" panose="020B0502020104020203" pitchFamily="34" charset="-79"/>
              </a:rPr>
              <a:t>?”</a:t>
            </a:r>
          </a:p>
          <a:p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“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There’s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probably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some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scientific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explanation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…? ”</a:t>
            </a:r>
          </a:p>
          <a:p>
            <a:endParaRPr lang="it-IT" sz="32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“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Maybe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4000" b="1" i="1" dirty="0" err="1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caring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was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his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2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superpower</a:t>
            </a:r>
            <a:r>
              <a:rPr lang="it-IT" sz="3200" i="1" dirty="0">
                <a:latin typeface="Gill Sans" panose="020B0502020104020203" pitchFamily="34" charset="-79"/>
                <a:cs typeface="Gill Sans" panose="020B0502020104020203" pitchFamily="34" charset="-79"/>
              </a:rPr>
              <a:t>”</a:t>
            </a:r>
          </a:p>
          <a:p>
            <a:endParaRPr lang="it-IT" sz="28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it-IT" sz="28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it-IT" sz="28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937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C0C965A-6237-E34F-BD43-E300DEC56D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33"/>
          <a:stretch/>
        </p:blipFill>
        <p:spPr>
          <a:xfrm rot="10800000">
            <a:off x="1903686" y="630788"/>
            <a:ext cx="1618371" cy="950164"/>
          </a:xfrm>
          <a:prstGeom prst="rect">
            <a:avLst/>
          </a:prstGeom>
        </p:spPr>
      </p:pic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9A971AA-1355-DD44-A27B-6A490EEF7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538" y="2072707"/>
            <a:ext cx="6170878" cy="27518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DOMANDA DI RICERCA</a:t>
            </a:r>
          </a:p>
          <a:p>
            <a:pPr marL="0" indent="0" algn="ctr">
              <a:buNone/>
            </a:pPr>
            <a:r>
              <a:rPr lang="it-IT" sz="3600" i="1" dirty="0">
                <a:latin typeface="Gill Sans" panose="020B0502020104020203" pitchFamily="34" charset="-79"/>
                <a:cs typeface="Gill Sans" panose="020B0502020104020203" pitchFamily="34" charset="-79"/>
              </a:rPr>
              <a:t>C’è una tecnica per l’inserimento dell’</a:t>
            </a:r>
            <a:r>
              <a:rPr lang="it-IT" sz="3600" i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agocannula</a:t>
            </a:r>
            <a:r>
              <a:rPr lang="it-IT" sz="3600" i="1" dirty="0">
                <a:latin typeface="Gill Sans" panose="020B0502020104020203" pitchFamily="34" charset="-79"/>
                <a:cs typeface="Gill Sans" panose="020B0502020104020203" pitchFamily="34" charset="-79"/>
              </a:rPr>
              <a:t> in pazienti con vene difficili (non visibili né palpabili) più efficace rispetto alla tecnica tradizionale?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EA70363C-905B-B646-B37E-F69BD0784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OSSERVAZIONE</a:t>
            </a:r>
          </a:p>
        </p:txBody>
      </p:sp>
      <p:pic>
        <p:nvPicPr>
          <p:cNvPr id="15" name="Segnaposto contenuto 4">
            <a:extLst>
              <a:ext uri="{FF2B5EF4-FFF2-40B4-BE49-F238E27FC236}">
                <a16:creationId xmlns:a16="http://schemas.microsoft.com/office/drawing/2014/main" id="{92BAC4B7-C9CA-194B-A9E6-2AF123B52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127" y="289034"/>
            <a:ext cx="1706187" cy="170618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78DB0EB-8CB9-9A4F-9E2F-92987C86B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1207" y="1580952"/>
            <a:ext cx="3441700" cy="458470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4AB3E684-B659-944F-B064-1CBE5EBA8955}"/>
              </a:ext>
            </a:extLst>
          </p:cNvPr>
          <p:cNvSpPr txBox="1">
            <a:spLocks/>
          </p:cNvSpPr>
          <p:nvPr/>
        </p:nvSpPr>
        <p:spPr>
          <a:xfrm>
            <a:off x="7073150" y="2943468"/>
            <a:ext cx="42806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3200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7479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F33BA2B-EBD2-7242-933B-9B0E855D91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333"/>
          <a:stretch/>
        </p:blipFill>
        <p:spPr>
          <a:xfrm rot="10800000">
            <a:off x="516723" y="520519"/>
            <a:ext cx="1618371" cy="9501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9CD88FE-49BE-B14B-B33D-B7B1F51C15F6}"/>
              </a:ext>
            </a:extLst>
          </p:cNvPr>
          <p:cNvSpPr txBox="1"/>
          <p:nvPr/>
        </p:nvSpPr>
        <p:spPr>
          <a:xfrm>
            <a:off x="5925332" y="2661338"/>
            <a:ext cx="5626578" cy="1015663"/>
          </a:xfrm>
          <a:prstGeom prst="rect">
            <a:avLst/>
          </a:prstGeom>
          <a:noFill/>
          <a:ln w="7937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000" b="1" dirty="0">
                <a:latin typeface="Gill Sans" panose="020B0502020104020203" pitchFamily="34" charset="-79"/>
                <a:cs typeface="Gill Sans" panose="020B0502020104020203" pitchFamily="34" charset="-79"/>
              </a:rPr>
              <a:t>Linee guida AIUM 2013, ENA 2015, INS 2016 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6A1C18B9-919E-8B4E-AFDE-29B6D70F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RICERCA DELLE EVIDENZE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E12701-F373-514F-A0FA-5E370E8C3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3" y="1710089"/>
            <a:ext cx="4787900" cy="4546600"/>
          </a:xfrm>
          <a:prstGeom prst="rect">
            <a:avLst/>
          </a:prstGeom>
        </p:spPr>
      </p:pic>
      <p:pic>
        <p:nvPicPr>
          <p:cNvPr id="17" name="Segnaposto contenuto 4">
            <a:extLst>
              <a:ext uri="{FF2B5EF4-FFF2-40B4-BE49-F238E27FC236}">
                <a16:creationId xmlns:a16="http://schemas.microsoft.com/office/drawing/2014/main" id="{C115FBC2-F755-A94F-8128-194A8955B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947" y="145119"/>
            <a:ext cx="1765574" cy="176557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66ABD03-F57D-1D44-A429-774999BA80D7}"/>
              </a:ext>
            </a:extLst>
          </p:cNvPr>
          <p:cNvSpPr txBox="1"/>
          <p:nvPr/>
        </p:nvSpPr>
        <p:spPr>
          <a:xfrm>
            <a:off x="3372463" y="4176486"/>
            <a:ext cx="8456058" cy="1477328"/>
          </a:xfrm>
          <a:prstGeom prst="rect">
            <a:avLst/>
          </a:prstGeom>
          <a:solidFill>
            <a:schemeClr val="bg1"/>
          </a:solidFill>
          <a:ln w="7937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Ultrasound-guided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peripheral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IV line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insertion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decreases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treatment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delays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,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vascular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access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complications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, and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improves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overall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it-IT" sz="3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patient</a:t>
            </a:r>
            <a:r>
              <a:rPr lang="it-IT" sz="3000" dirty="0">
                <a:latin typeface="Gill Sans" panose="020B0502020104020203" pitchFamily="34" charset="-79"/>
                <a:cs typeface="Gill Sans" panose="020B0502020104020203" pitchFamily="34" charset="-79"/>
              </a:rPr>
              <a:t> care</a:t>
            </a:r>
          </a:p>
        </p:txBody>
      </p:sp>
    </p:spTree>
    <p:extLst>
      <p:ext uri="{BB962C8B-B14F-4D97-AF65-F5344CB8AC3E}">
        <p14:creationId xmlns:p14="http://schemas.microsoft.com/office/powerpoint/2010/main" val="1890117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8B262E3-4F22-224F-837D-FB229BB23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33"/>
          <a:stretch/>
        </p:blipFill>
        <p:spPr>
          <a:xfrm rot="10800000">
            <a:off x="29014" y="593184"/>
            <a:ext cx="1618371" cy="950164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68565B73-243D-0C4B-BD74-EDB0E2D56E47}"/>
              </a:ext>
            </a:extLst>
          </p:cNvPr>
          <p:cNvSpPr txBox="1">
            <a:spLocks/>
          </p:cNvSpPr>
          <p:nvPr/>
        </p:nvSpPr>
        <p:spPr>
          <a:xfrm>
            <a:off x="6316134" y="2205672"/>
            <a:ext cx="5468472" cy="3803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3200" b="1" dirty="0">
                <a:latin typeface="Gill Sans" panose="020B0502020104020203" pitchFamily="34" charset="-79"/>
                <a:cs typeface="Gill Sans" panose="020B0502020104020203" pitchFamily="34" charset="-79"/>
              </a:rPr>
              <a:t>Perché l’ecografia nel Nursing?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Gill Sans" panose="020B0502020104020203" pitchFamily="34" charset="-79"/>
                <a:cs typeface="Gill Sans" panose="020B0502020104020203" pitchFamily="34" charset="-79"/>
              </a:rPr>
              <a:t>Applicazione dell’ecografia a scopo interventistico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Gill Sans" panose="020B0502020104020203" pitchFamily="34" charset="-79"/>
                <a:cs typeface="Gill Sans" panose="020B0502020104020203" pitchFamily="34" charset="-79"/>
              </a:rPr>
              <a:t>Promozione di migliori </a:t>
            </a:r>
            <a:r>
              <a:rPr lang="it-IT" sz="32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outcome</a:t>
            </a:r>
            <a:r>
              <a:rPr lang="it-IT" sz="3200" dirty="0">
                <a:latin typeface="Gill Sans" panose="020B0502020104020203" pitchFamily="34" charset="-79"/>
                <a:cs typeface="Gill Sans" panose="020B0502020104020203" pitchFamily="34" charset="-79"/>
              </a:rPr>
              <a:t> per il paziente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Gill Sans" panose="020B0502020104020203" pitchFamily="34" charset="-79"/>
                <a:cs typeface="Gill Sans" panose="020B0502020104020203" pitchFamily="34" charset="-79"/>
              </a:rPr>
              <a:t>Sviluppo ed aggiornamento delle competenze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960C6E8-8274-1040-8D44-29B4AF629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3492" y="414631"/>
            <a:ext cx="1460615" cy="130727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378520C-5EDB-F44F-9526-8759EEACC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542" y="1878386"/>
            <a:ext cx="4699000" cy="4457700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58BE681B-5100-8E40-912C-268C01B2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365125"/>
            <a:ext cx="98298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COMPRENSIONE DEL SIGNIFICATO </a:t>
            </a:r>
          </a:p>
        </p:txBody>
      </p:sp>
    </p:spTree>
    <p:extLst>
      <p:ext uri="{BB962C8B-B14F-4D97-AF65-F5344CB8AC3E}">
        <p14:creationId xmlns:p14="http://schemas.microsoft.com/office/powerpoint/2010/main" val="811913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0211F-6E79-E744-9E39-814EA394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latin typeface="Gill Sans" panose="020B0502020104020203" pitchFamily="34" charset="-79"/>
                <a:cs typeface="Gill Sans" panose="020B0502020104020203" pitchFamily="34" charset="-79"/>
              </a:rPr>
              <a:t>CONCLUSIONI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309D8E7-4B07-7F44-A699-96E0A0CB33D4}"/>
              </a:ext>
            </a:extLst>
          </p:cNvPr>
          <p:cNvSpPr txBox="1">
            <a:spLocks/>
          </p:cNvSpPr>
          <p:nvPr/>
        </p:nvSpPr>
        <p:spPr>
          <a:xfrm>
            <a:off x="5650961" y="1360737"/>
            <a:ext cx="73196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3200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54C8D7BC-F0AB-454F-B37A-7EB8E8BA852A}"/>
              </a:ext>
            </a:extLst>
          </p:cNvPr>
          <p:cNvSpPr txBox="1">
            <a:spLocks/>
          </p:cNvSpPr>
          <p:nvPr/>
        </p:nvSpPr>
        <p:spPr>
          <a:xfrm>
            <a:off x="6749038" y="1690688"/>
            <a:ext cx="5156622" cy="3529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Osservazione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Ricerca delle Evidenze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Comprensione del significato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8AF5217F-77E6-2047-86AA-B45019BE84F1}"/>
              </a:ext>
            </a:extLst>
          </p:cNvPr>
          <p:cNvSpPr txBox="1">
            <a:spLocks/>
          </p:cNvSpPr>
          <p:nvPr/>
        </p:nvSpPr>
        <p:spPr>
          <a:xfrm>
            <a:off x="6096000" y="3203796"/>
            <a:ext cx="73196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32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FBB3619-1909-4C4D-A1EC-E784A5A4F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440" y="4679002"/>
            <a:ext cx="3054724" cy="174172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562E418-B78A-0E4A-977B-47366E34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060" y="2583004"/>
            <a:ext cx="4894729" cy="314078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D02EEF2-F7A8-614C-840D-47B5032CD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060" y="1538432"/>
            <a:ext cx="45339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12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A492F2-687D-0C43-BEA6-5B9192060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4332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t-IT" sz="6800" b="1" i="1" dirty="0">
                <a:latin typeface="Gill Sans SemiBold" panose="020B0502020104020203" pitchFamily="34" charset="-79"/>
                <a:ea typeface="Tahoma" panose="020B0604030504040204" pitchFamily="34" charset="0"/>
                <a:cs typeface="Gill Sans SemiBold" panose="020B0502020104020203" pitchFamily="34" charset="-79"/>
              </a:rPr>
              <a:t>Grazie per l’attenzione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A30CDB1-310A-FB48-9823-54FC18819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242"/>
          <a:stretch/>
        </p:blipFill>
        <p:spPr>
          <a:xfrm rot="21415462">
            <a:off x="4422370" y="1014576"/>
            <a:ext cx="3958351" cy="270952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E3BBA18-A9FC-0A41-B216-127AD5D4DE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3333"/>
          <a:stretch/>
        </p:blipFill>
        <p:spPr>
          <a:xfrm rot="10800000">
            <a:off x="5197315" y="4699895"/>
            <a:ext cx="2408460" cy="141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5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404</Words>
  <Application>Microsoft Office PowerPoint</Application>
  <PresentationFormat>Widescreen</PresentationFormat>
  <Paragraphs>64</Paragraphs>
  <Slides>12</Slides>
  <Notes>7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Adobe Garamond Pro</vt:lpstr>
      <vt:lpstr>Adobe Song Std L</vt:lpstr>
      <vt:lpstr>Arial</vt:lpstr>
      <vt:lpstr>Calibri</vt:lpstr>
      <vt:lpstr>Calibri Light</vt:lpstr>
      <vt:lpstr>Gill Sans</vt:lpstr>
      <vt:lpstr>Gill Sans SemiBold</vt:lpstr>
      <vt:lpstr>Tahoma</vt:lpstr>
      <vt:lpstr>Tema di Office</vt:lpstr>
      <vt:lpstr>Ultrasuoni ed infermieri: è ancora l’era del gatto Oscar </vt:lpstr>
      <vt:lpstr>IL GATTO OSCAR</vt:lpstr>
      <vt:lpstr>OBIETTIVI</vt:lpstr>
      <vt:lpstr>OSSERVAZIONE </vt:lpstr>
      <vt:lpstr>OSSERVAZIONE</vt:lpstr>
      <vt:lpstr>RICERCA DELLE EVIDENZE</vt:lpstr>
      <vt:lpstr>COMPRENSIONE DEL SIGNIFICATO </vt:lpstr>
      <vt:lpstr>OSSERVAZIONE</vt:lpstr>
      <vt:lpstr>RICERCA DELLE EVIDENZE</vt:lpstr>
      <vt:lpstr>COMPRENSIONE DEL SIGNIFICATO </vt:lpstr>
      <vt:lpstr>CONCLUSIONI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Ultrasuoni ed infermieri: è ancora l’era del gatto Oscar</dc:title>
  <dc:creator>Utente di Microsoft Office</dc:creator>
  <cp:lastModifiedBy>DHS EVENT SOLUTION</cp:lastModifiedBy>
  <cp:revision>167</cp:revision>
  <cp:lastPrinted>2018-05-21T14:35:14Z</cp:lastPrinted>
  <dcterms:created xsi:type="dcterms:W3CDTF">2018-05-13T11:04:27Z</dcterms:created>
  <dcterms:modified xsi:type="dcterms:W3CDTF">2018-05-24T10:44:38Z</dcterms:modified>
</cp:coreProperties>
</file>